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crdownload"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4"/>
  </p:notesMasterIdLst>
  <p:sldIdLst>
    <p:sldId id="363" r:id="rId2"/>
    <p:sldId id="379" r:id="rId3"/>
    <p:sldId id="364" r:id="rId4"/>
    <p:sldId id="365" r:id="rId5"/>
    <p:sldId id="366" r:id="rId6"/>
    <p:sldId id="367" r:id="rId7"/>
    <p:sldId id="368" r:id="rId8"/>
    <p:sldId id="369" r:id="rId9"/>
    <p:sldId id="370" r:id="rId10"/>
    <p:sldId id="371" r:id="rId11"/>
    <p:sldId id="372" r:id="rId12"/>
    <p:sldId id="373" r:id="rId13"/>
    <p:sldId id="374" r:id="rId14"/>
    <p:sldId id="380" r:id="rId15"/>
    <p:sldId id="345" r:id="rId16"/>
    <p:sldId id="347" r:id="rId17"/>
    <p:sldId id="346" r:id="rId18"/>
    <p:sldId id="348" r:id="rId19"/>
    <p:sldId id="349" r:id="rId20"/>
    <p:sldId id="350" r:id="rId21"/>
    <p:sldId id="352" r:id="rId22"/>
    <p:sldId id="353" r:id="rId23"/>
    <p:sldId id="362" r:id="rId24"/>
    <p:sldId id="355" r:id="rId25"/>
    <p:sldId id="356" r:id="rId26"/>
    <p:sldId id="357" r:id="rId27"/>
    <p:sldId id="360" r:id="rId28"/>
    <p:sldId id="361" r:id="rId29"/>
    <p:sldId id="375" r:id="rId30"/>
    <p:sldId id="377" r:id="rId31"/>
    <p:sldId id="376" r:id="rId32"/>
    <p:sldId id="334" r:id="rId3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97A3"/>
    <a:srgbClr val="AAC6B5"/>
    <a:srgbClr val="336600"/>
    <a:srgbClr val="D0889D"/>
    <a:srgbClr val="FFCCCC"/>
    <a:srgbClr val="CC00FF"/>
    <a:srgbClr val="9EB786"/>
    <a:srgbClr val="FFFF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4291" autoAdjust="0"/>
  </p:normalViewPr>
  <p:slideViewPr>
    <p:cSldViewPr>
      <p:cViewPr varScale="1">
        <p:scale>
          <a:sx n="66" d="100"/>
          <a:sy n="66" d="100"/>
        </p:scale>
        <p:origin x="183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F9246B-FEF4-4AC1-9A75-DBBD60CC9E9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C"/>
        </a:p>
      </dgm:t>
    </dgm:pt>
    <dgm:pt modelId="{C50FD16E-75CA-4665-8473-9650519C2F2E}">
      <dgm:prSet custT="1"/>
      <dgm:spPr/>
      <dgm:t>
        <a:bodyPr/>
        <a:lstStyle/>
        <a:p>
          <a:pPr algn="ctr"/>
          <a:r>
            <a:rPr lang="es-CO" sz="1500" b="1" dirty="0" smtClean="0"/>
            <a:t>PLANTEAMIENTO DEL PROBELMA</a:t>
          </a:r>
          <a:endParaRPr lang="es-CO" sz="1500" b="1" dirty="0"/>
        </a:p>
      </dgm:t>
    </dgm:pt>
    <dgm:pt modelId="{B3C287F8-3CEC-42E0-81BE-335F674941B8}" type="parTrans" cxnId="{FACD916E-5896-45A0-9E24-01A66AA4B5EA}">
      <dgm:prSet/>
      <dgm:spPr/>
      <dgm:t>
        <a:bodyPr/>
        <a:lstStyle/>
        <a:p>
          <a:pPr algn="ctr"/>
          <a:endParaRPr lang="es-EC" sz="1500"/>
        </a:p>
      </dgm:t>
    </dgm:pt>
    <dgm:pt modelId="{F6F43667-22D1-4214-92F8-84D7C6631F89}" type="sibTrans" cxnId="{FACD916E-5896-45A0-9E24-01A66AA4B5EA}">
      <dgm:prSet/>
      <dgm:spPr/>
      <dgm:t>
        <a:bodyPr/>
        <a:lstStyle/>
        <a:p>
          <a:pPr algn="ctr"/>
          <a:endParaRPr lang="es-EC" sz="1500"/>
        </a:p>
      </dgm:t>
    </dgm:pt>
    <dgm:pt modelId="{5EA887FA-DB10-49F0-84BE-07A683444F2B}">
      <dgm:prSe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CO" sz="1500" b="1" dirty="0" smtClean="0"/>
            <a:t>OBJETIVOS GENERALES</a:t>
          </a:r>
          <a:endParaRPr lang="es-CO" sz="1500" b="1" dirty="0"/>
        </a:p>
      </dgm:t>
    </dgm:pt>
    <dgm:pt modelId="{C716EB79-4A80-4AF6-B1B5-EAB8D7D88C3F}" type="parTrans" cxnId="{079B0679-46CC-43A3-9789-5247D0D7DCD3}">
      <dgm:prSet/>
      <dgm:spPr/>
      <dgm:t>
        <a:bodyPr/>
        <a:lstStyle/>
        <a:p>
          <a:pPr algn="ctr"/>
          <a:endParaRPr lang="es-EC" sz="1500"/>
        </a:p>
      </dgm:t>
    </dgm:pt>
    <dgm:pt modelId="{D29B0EF5-6AC9-4184-836D-BDA8A63A1AF5}" type="sibTrans" cxnId="{079B0679-46CC-43A3-9789-5247D0D7DCD3}">
      <dgm:prSet/>
      <dgm:spPr/>
      <dgm:t>
        <a:bodyPr/>
        <a:lstStyle/>
        <a:p>
          <a:pPr algn="ctr"/>
          <a:endParaRPr lang="es-EC" sz="1500"/>
        </a:p>
      </dgm:t>
    </dgm:pt>
    <dgm:pt modelId="{956FECF8-4478-426D-9552-6CCBE5ABBF52}">
      <dgm:prSet custT="1"/>
      <dgm:spPr/>
      <dgm:t>
        <a:bodyPr/>
        <a:lstStyle/>
        <a:p>
          <a:pPr algn="ctr"/>
          <a:r>
            <a:rPr lang="es-CO" sz="1500" b="1" dirty="0" smtClean="0"/>
            <a:t>HIPÓTESIS</a:t>
          </a:r>
          <a:endParaRPr lang="es-CO" sz="1500" b="1" dirty="0"/>
        </a:p>
      </dgm:t>
    </dgm:pt>
    <dgm:pt modelId="{7DBB9C0B-03DD-44A2-902C-0033F15DDFE7}" type="parTrans" cxnId="{049DB52A-8EB3-4BB7-98D4-4A6150B7F284}">
      <dgm:prSet/>
      <dgm:spPr/>
      <dgm:t>
        <a:bodyPr/>
        <a:lstStyle/>
        <a:p>
          <a:pPr algn="ctr"/>
          <a:endParaRPr lang="es-EC" sz="1500"/>
        </a:p>
      </dgm:t>
    </dgm:pt>
    <dgm:pt modelId="{A83D91D2-FB38-44BE-9EA6-AFAB63D930EF}" type="sibTrans" cxnId="{049DB52A-8EB3-4BB7-98D4-4A6150B7F284}">
      <dgm:prSet/>
      <dgm:spPr/>
      <dgm:t>
        <a:bodyPr/>
        <a:lstStyle/>
        <a:p>
          <a:pPr algn="ctr"/>
          <a:endParaRPr lang="es-EC" sz="1500"/>
        </a:p>
      </dgm:t>
    </dgm:pt>
    <dgm:pt modelId="{45E764CB-A482-4CD1-9923-8C9517FA5717}">
      <dgm:prSet custT="1"/>
      <dgm:spPr/>
      <dgm:t>
        <a:bodyPr/>
        <a:lstStyle/>
        <a:p>
          <a:pPr algn="ctr"/>
          <a:r>
            <a:rPr lang="es-ES" sz="1500" b="1" i="0" dirty="0" smtClean="0"/>
            <a:t>OBJETIVO ESPECÍFICOS</a:t>
          </a:r>
          <a:endParaRPr lang="es-CO" sz="1500" dirty="0"/>
        </a:p>
      </dgm:t>
    </dgm:pt>
    <dgm:pt modelId="{BC9D0C9B-94E4-465C-82F1-C25FBE18C34C}" type="parTrans" cxnId="{D5F9E9CE-E2BC-4614-A07D-D9A495658312}">
      <dgm:prSet/>
      <dgm:spPr/>
      <dgm:t>
        <a:bodyPr/>
        <a:lstStyle/>
        <a:p>
          <a:endParaRPr lang="es-EC" sz="1500"/>
        </a:p>
      </dgm:t>
    </dgm:pt>
    <dgm:pt modelId="{564FA9E0-2FF1-4E74-B557-21827BF59BF8}" type="sibTrans" cxnId="{D5F9E9CE-E2BC-4614-A07D-D9A495658312}">
      <dgm:prSet/>
      <dgm:spPr/>
      <dgm:t>
        <a:bodyPr/>
        <a:lstStyle/>
        <a:p>
          <a:endParaRPr lang="es-EC" sz="1500"/>
        </a:p>
      </dgm:t>
    </dgm:pt>
    <dgm:pt modelId="{7D144C70-5E0B-410E-B33F-130827044046}">
      <dgm:prSet custT="1"/>
      <dgm:spPr/>
      <dgm:t>
        <a:bodyPr/>
        <a:lstStyle/>
        <a:p>
          <a:pPr algn="ctr"/>
          <a:r>
            <a:rPr lang="es-CO" sz="1500" b="1" dirty="0" smtClean="0"/>
            <a:t>VARIABLE INDEPENDIENTE</a:t>
          </a:r>
          <a:endParaRPr lang="es-CO" sz="1500" b="1" dirty="0"/>
        </a:p>
      </dgm:t>
    </dgm:pt>
    <dgm:pt modelId="{2BA11016-9D79-4DDE-AC3D-6082BCEFBFEF}" type="parTrans" cxnId="{2BB6A7AF-4D47-4332-8BB7-7784D1CA46A4}">
      <dgm:prSet/>
      <dgm:spPr/>
      <dgm:t>
        <a:bodyPr/>
        <a:lstStyle/>
        <a:p>
          <a:endParaRPr lang="es-EC" sz="1500"/>
        </a:p>
      </dgm:t>
    </dgm:pt>
    <dgm:pt modelId="{128A0F37-5834-4CF3-B073-B8EC26845EB5}" type="sibTrans" cxnId="{2BB6A7AF-4D47-4332-8BB7-7784D1CA46A4}">
      <dgm:prSet/>
      <dgm:spPr/>
      <dgm:t>
        <a:bodyPr/>
        <a:lstStyle/>
        <a:p>
          <a:endParaRPr lang="es-EC" sz="1500"/>
        </a:p>
      </dgm:t>
    </dgm:pt>
    <dgm:pt modelId="{8655EA23-1203-449B-9D15-A5681811BE24}">
      <dgm:prSet custT="1"/>
      <dgm:spPr/>
      <dgm:t>
        <a:bodyPr/>
        <a:lstStyle/>
        <a:p>
          <a:r>
            <a:rPr lang="es-CO" sz="1500" dirty="0" smtClean="0"/>
            <a:t>          </a:t>
          </a:r>
          <a:r>
            <a:rPr lang="es-CO" sz="1500" b="1" dirty="0" smtClean="0"/>
            <a:t>VARIABLE DEPENDIENTE </a:t>
          </a:r>
          <a:endParaRPr lang="es-CO" sz="1500" b="1" dirty="0"/>
        </a:p>
      </dgm:t>
    </dgm:pt>
    <dgm:pt modelId="{66FFF1C0-8EDE-4D72-8D50-49877B6191AD}" type="parTrans" cxnId="{CC54C333-CE4E-4BFA-A516-3EEC061D7376}">
      <dgm:prSet/>
      <dgm:spPr/>
      <dgm:t>
        <a:bodyPr/>
        <a:lstStyle/>
        <a:p>
          <a:endParaRPr lang="es-EC" sz="1500"/>
        </a:p>
      </dgm:t>
    </dgm:pt>
    <dgm:pt modelId="{6E24C367-FEAF-4A3B-A5C3-0F4432E7E56E}" type="sibTrans" cxnId="{CC54C333-CE4E-4BFA-A516-3EEC061D7376}">
      <dgm:prSet/>
      <dgm:spPr/>
      <dgm:t>
        <a:bodyPr/>
        <a:lstStyle/>
        <a:p>
          <a:endParaRPr lang="es-EC" sz="1500"/>
        </a:p>
      </dgm:t>
    </dgm:pt>
    <dgm:pt modelId="{4F036C80-7435-4288-A117-4F6E2A283DDC}">
      <dgm:prSet custT="1"/>
      <dgm:spPr/>
      <dgm:t>
        <a:bodyPr/>
        <a:lstStyle/>
        <a:p>
          <a:pPr algn="ctr"/>
          <a:r>
            <a:rPr lang="es-CO" sz="1500" b="1" dirty="0" smtClean="0"/>
            <a:t>VARIBALES DE LA INVESTIGACIÓN</a:t>
          </a:r>
          <a:endParaRPr lang="es-CO" sz="1500" b="1" dirty="0"/>
        </a:p>
      </dgm:t>
    </dgm:pt>
    <dgm:pt modelId="{129719AE-5E5C-40FC-A113-1E619334B2D2}" type="parTrans" cxnId="{2CFF43D9-39B0-44BB-8000-BE2137FFB9EE}">
      <dgm:prSet/>
      <dgm:spPr/>
      <dgm:t>
        <a:bodyPr/>
        <a:lstStyle/>
        <a:p>
          <a:endParaRPr lang="es-EC" sz="1500"/>
        </a:p>
      </dgm:t>
    </dgm:pt>
    <dgm:pt modelId="{D3ACE309-AC3C-4BDB-B64A-EE5478E82CDA}" type="sibTrans" cxnId="{2CFF43D9-39B0-44BB-8000-BE2137FFB9EE}">
      <dgm:prSet/>
      <dgm:spPr/>
      <dgm:t>
        <a:bodyPr/>
        <a:lstStyle/>
        <a:p>
          <a:endParaRPr lang="es-EC" sz="1500"/>
        </a:p>
      </dgm:t>
    </dgm:pt>
    <dgm:pt modelId="{5AD4EA6D-E7AA-4F16-B141-5FCE6EE03A37}" type="pres">
      <dgm:prSet presAssocID="{09F9246B-FEF4-4AC1-9A75-DBBD60CC9E94}" presName="linear" presStyleCnt="0">
        <dgm:presLayoutVars>
          <dgm:animLvl val="lvl"/>
          <dgm:resizeHandles val="exact"/>
        </dgm:presLayoutVars>
      </dgm:prSet>
      <dgm:spPr/>
      <dgm:t>
        <a:bodyPr/>
        <a:lstStyle/>
        <a:p>
          <a:endParaRPr lang="es-ES"/>
        </a:p>
      </dgm:t>
    </dgm:pt>
    <dgm:pt modelId="{384A1C18-2A50-4C1C-AA90-F03CABA48184}" type="pres">
      <dgm:prSet presAssocID="{C50FD16E-75CA-4665-8473-9650519C2F2E}" presName="parentText" presStyleLbl="node1" presStyleIdx="0" presStyleCnt="7" custScaleY="103128" custLinFactY="-1832" custLinFactNeighborX="9820" custLinFactNeighborY="-100000">
        <dgm:presLayoutVars>
          <dgm:chMax val="0"/>
          <dgm:bulletEnabled val="1"/>
        </dgm:presLayoutVars>
      </dgm:prSet>
      <dgm:spPr/>
      <dgm:t>
        <a:bodyPr/>
        <a:lstStyle/>
        <a:p>
          <a:endParaRPr lang="es-ES"/>
        </a:p>
      </dgm:t>
    </dgm:pt>
    <dgm:pt modelId="{97EA5400-97DD-452B-9578-EB57E7C7E078}" type="pres">
      <dgm:prSet presAssocID="{F6F43667-22D1-4214-92F8-84D7C6631F89}" presName="spacer" presStyleCnt="0"/>
      <dgm:spPr/>
      <dgm:t>
        <a:bodyPr/>
        <a:lstStyle/>
        <a:p>
          <a:endParaRPr lang="es-ES"/>
        </a:p>
      </dgm:t>
    </dgm:pt>
    <dgm:pt modelId="{2D6C63C9-FCE3-4EC0-8233-2D5ED6433548}" type="pres">
      <dgm:prSet presAssocID="{5EA887FA-DB10-49F0-84BE-07A683444F2B}" presName="parentText" presStyleLbl="node1" presStyleIdx="1" presStyleCnt="7">
        <dgm:presLayoutVars>
          <dgm:chMax val="0"/>
          <dgm:bulletEnabled val="1"/>
        </dgm:presLayoutVars>
      </dgm:prSet>
      <dgm:spPr/>
      <dgm:t>
        <a:bodyPr/>
        <a:lstStyle/>
        <a:p>
          <a:endParaRPr lang="es-ES"/>
        </a:p>
      </dgm:t>
    </dgm:pt>
    <dgm:pt modelId="{1CB42802-13EA-4208-BC75-C32454F8E961}" type="pres">
      <dgm:prSet presAssocID="{D29B0EF5-6AC9-4184-836D-BDA8A63A1AF5}" presName="spacer" presStyleCnt="0"/>
      <dgm:spPr/>
      <dgm:t>
        <a:bodyPr/>
        <a:lstStyle/>
        <a:p>
          <a:endParaRPr lang="es-ES"/>
        </a:p>
      </dgm:t>
    </dgm:pt>
    <dgm:pt modelId="{D7E95CDE-BEB3-4EB4-B30E-032ACA0D9019}" type="pres">
      <dgm:prSet presAssocID="{45E764CB-A482-4CD1-9923-8C9517FA5717}" presName="parentText" presStyleLbl="node1" presStyleIdx="2" presStyleCnt="7">
        <dgm:presLayoutVars>
          <dgm:chMax val="0"/>
          <dgm:bulletEnabled val="1"/>
        </dgm:presLayoutVars>
      </dgm:prSet>
      <dgm:spPr/>
      <dgm:t>
        <a:bodyPr/>
        <a:lstStyle/>
        <a:p>
          <a:endParaRPr lang="es-ES"/>
        </a:p>
      </dgm:t>
    </dgm:pt>
    <dgm:pt modelId="{3C5BFF9D-FBB0-4984-BD05-4DC8213863D7}" type="pres">
      <dgm:prSet presAssocID="{564FA9E0-2FF1-4E74-B557-21827BF59BF8}" presName="spacer" presStyleCnt="0"/>
      <dgm:spPr/>
      <dgm:t>
        <a:bodyPr/>
        <a:lstStyle/>
        <a:p>
          <a:endParaRPr lang="es-ES"/>
        </a:p>
      </dgm:t>
    </dgm:pt>
    <dgm:pt modelId="{6DEC02E7-0FB2-41EB-AF7C-3019E2EFBF60}" type="pres">
      <dgm:prSet presAssocID="{956FECF8-4478-426D-9552-6CCBE5ABBF52}" presName="parentText" presStyleLbl="node1" presStyleIdx="3" presStyleCnt="7">
        <dgm:presLayoutVars>
          <dgm:chMax val="0"/>
          <dgm:bulletEnabled val="1"/>
        </dgm:presLayoutVars>
      </dgm:prSet>
      <dgm:spPr/>
      <dgm:t>
        <a:bodyPr/>
        <a:lstStyle/>
        <a:p>
          <a:endParaRPr lang="es-ES"/>
        </a:p>
      </dgm:t>
    </dgm:pt>
    <dgm:pt modelId="{F2B0955E-9C4B-4CA5-8829-5C505EA310E2}" type="pres">
      <dgm:prSet presAssocID="{A83D91D2-FB38-44BE-9EA6-AFAB63D930EF}" presName="spacer" presStyleCnt="0"/>
      <dgm:spPr/>
      <dgm:t>
        <a:bodyPr/>
        <a:lstStyle/>
        <a:p>
          <a:endParaRPr lang="es-ES"/>
        </a:p>
      </dgm:t>
    </dgm:pt>
    <dgm:pt modelId="{0E3B0E58-1681-4469-8291-463FD361112E}" type="pres">
      <dgm:prSet presAssocID="{4F036C80-7435-4288-A117-4F6E2A283DDC}" presName="parentText" presStyleLbl="node1" presStyleIdx="4" presStyleCnt="7">
        <dgm:presLayoutVars>
          <dgm:chMax val="0"/>
          <dgm:bulletEnabled val="1"/>
        </dgm:presLayoutVars>
      </dgm:prSet>
      <dgm:spPr/>
      <dgm:t>
        <a:bodyPr/>
        <a:lstStyle/>
        <a:p>
          <a:endParaRPr lang="es-ES"/>
        </a:p>
      </dgm:t>
    </dgm:pt>
    <dgm:pt modelId="{837FB203-66DD-41EE-81EE-E0C90DA2569C}" type="pres">
      <dgm:prSet presAssocID="{D3ACE309-AC3C-4BDB-B64A-EE5478E82CDA}" presName="spacer" presStyleCnt="0"/>
      <dgm:spPr/>
      <dgm:t>
        <a:bodyPr/>
        <a:lstStyle/>
        <a:p>
          <a:endParaRPr lang="es-ES"/>
        </a:p>
      </dgm:t>
    </dgm:pt>
    <dgm:pt modelId="{F545F05C-85E8-499D-848F-DF7DAE2BAE52}" type="pres">
      <dgm:prSet presAssocID="{7D144C70-5E0B-410E-B33F-130827044046}" presName="parentText" presStyleLbl="node1" presStyleIdx="5" presStyleCnt="7" custScaleY="103128" custLinFactY="-9669" custLinFactNeighborX="74" custLinFactNeighborY="-100000">
        <dgm:presLayoutVars>
          <dgm:chMax val="0"/>
          <dgm:bulletEnabled val="1"/>
        </dgm:presLayoutVars>
      </dgm:prSet>
      <dgm:spPr/>
      <dgm:t>
        <a:bodyPr/>
        <a:lstStyle/>
        <a:p>
          <a:endParaRPr lang="es-ES"/>
        </a:p>
      </dgm:t>
    </dgm:pt>
    <dgm:pt modelId="{A37894A0-6A34-4666-975B-1F985D2CCC0C}" type="pres">
      <dgm:prSet presAssocID="{128A0F37-5834-4CF3-B073-B8EC26845EB5}" presName="spacer" presStyleCnt="0"/>
      <dgm:spPr/>
      <dgm:t>
        <a:bodyPr/>
        <a:lstStyle/>
        <a:p>
          <a:endParaRPr lang="es-ES"/>
        </a:p>
      </dgm:t>
    </dgm:pt>
    <dgm:pt modelId="{612FB3B5-E7A0-4C05-93A6-B0D81D443314}" type="pres">
      <dgm:prSet presAssocID="{8655EA23-1203-449B-9D15-A5681811BE24}" presName="parentText" presStyleLbl="node1" presStyleIdx="6" presStyleCnt="7" custLinFactNeighborX="-2092" custLinFactNeighborY="48057">
        <dgm:presLayoutVars>
          <dgm:chMax val="0"/>
          <dgm:bulletEnabled val="1"/>
        </dgm:presLayoutVars>
      </dgm:prSet>
      <dgm:spPr/>
      <dgm:t>
        <a:bodyPr/>
        <a:lstStyle/>
        <a:p>
          <a:endParaRPr lang="es-ES"/>
        </a:p>
      </dgm:t>
    </dgm:pt>
  </dgm:ptLst>
  <dgm:cxnLst>
    <dgm:cxn modelId="{6E3E6775-E6FF-4E3B-B4F5-6DE1EB37B561}" type="presOf" srcId="{C50FD16E-75CA-4665-8473-9650519C2F2E}" destId="{384A1C18-2A50-4C1C-AA90-F03CABA48184}" srcOrd="0" destOrd="0" presId="urn:microsoft.com/office/officeart/2005/8/layout/vList2"/>
    <dgm:cxn modelId="{2BB6A7AF-4D47-4332-8BB7-7784D1CA46A4}" srcId="{09F9246B-FEF4-4AC1-9A75-DBBD60CC9E94}" destId="{7D144C70-5E0B-410E-B33F-130827044046}" srcOrd="5" destOrd="0" parTransId="{2BA11016-9D79-4DDE-AC3D-6082BCEFBFEF}" sibTransId="{128A0F37-5834-4CF3-B073-B8EC26845EB5}"/>
    <dgm:cxn modelId="{FACD916E-5896-45A0-9E24-01A66AA4B5EA}" srcId="{09F9246B-FEF4-4AC1-9A75-DBBD60CC9E94}" destId="{C50FD16E-75CA-4665-8473-9650519C2F2E}" srcOrd="0" destOrd="0" parTransId="{B3C287F8-3CEC-42E0-81BE-335F674941B8}" sibTransId="{F6F43667-22D1-4214-92F8-84D7C6631F89}"/>
    <dgm:cxn modelId="{1940D251-E122-4693-9573-4358F06894C0}" type="presOf" srcId="{956FECF8-4478-426D-9552-6CCBE5ABBF52}" destId="{6DEC02E7-0FB2-41EB-AF7C-3019E2EFBF60}" srcOrd="0" destOrd="0" presId="urn:microsoft.com/office/officeart/2005/8/layout/vList2"/>
    <dgm:cxn modelId="{049DB52A-8EB3-4BB7-98D4-4A6150B7F284}" srcId="{09F9246B-FEF4-4AC1-9A75-DBBD60CC9E94}" destId="{956FECF8-4478-426D-9552-6CCBE5ABBF52}" srcOrd="3" destOrd="0" parTransId="{7DBB9C0B-03DD-44A2-902C-0033F15DDFE7}" sibTransId="{A83D91D2-FB38-44BE-9EA6-AFAB63D930EF}"/>
    <dgm:cxn modelId="{2CFF43D9-39B0-44BB-8000-BE2137FFB9EE}" srcId="{09F9246B-FEF4-4AC1-9A75-DBBD60CC9E94}" destId="{4F036C80-7435-4288-A117-4F6E2A283DDC}" srcOrd="4" destOrd="0" parTransId="{129719AE-5E5C-40FC-A113-1E619334B2D2}" sibTransId="{D3ACE309-AC3C-4BDB-B64A-EE5478E82CDA}"/>
    <dgm:cxn modelId="{D5F9E9CE-E2BC-4614-A07D-D9A495658312}" srcId="{09F9246B-FEF4-4AC1-9A75-DBBD60CC9E94}" destId="{45E764CB-A482-4CD1-9923-8C9517FA5717}" srcOrd="2" destOrd="0" parTransId="{BC9D0C9B-94E4-465C-82F1-C25FBE18C34C}" sibTransId="{564FA9E0-2FF1-4E74-B557-21827BF59BF8}"/>
    <dgm:cxn modelId="{C61CC904-C83F-4196-A59F-2B539501FA20}" type="presOf" srcId="{4F036C80-7435-4288-A117-4F6E2A283DDC}" destId="{0E3B0E58-1681-4469-8291-463FD361112E}" srcOrd="0" destOrd="0" presId="urn:microsoft.com/office/officeart/2005/8/layout/vList2"/>
    <dgm:cxn modelId="{8786410B-58A9-4B34-BADE-D794C97DA8D7}" type="presOf" srcId="{5EA887FA-DB10-49F0-84BE-07A683444F2B}" destId="{2D6C63C9-FCE3-4EC0-8233-2D5ED6433548}" srcOrd="0" destOrd="0" presId="urn:microsoft.com/office/officeart/2005/8/layout/vList2"/>
    <dgm:cxn modelId="{079B0679-46CC-43A3-9789-5247D0D7DCD3}" srcId="{09F9246B-FEF4-4AC1-9A75-DBBD60CC9E94}" destId="{5EA887FA-DB10-49F0-84BE-07A683444F2B}" srcOrd="1" destOrd="0" parTransId="{C716EB79-4A80-4AF6-B1B5-EAB8D7D88C3F}" sibTransId="{D29B0EF5-6AC9-4184-836D-BDA8A63A1AF5}"/>
    <dgm:cxn modelId="{2D80E92C-D235-4AC3-ABA7-AE4641EE7AB7}" type="presOf" srcId="{8655EA23-1203-449B-9D15-A5681811BE24}" destId="{612FB3B5-E7A0-4C05-93A6-B0D81D443314}" srcOrd="0" destOrd="0" presId="urn:microsoft.com/office/officeart/2005/8/layout/vList2"/>
    <dgm:cxn modelId="{249F8E3D-718A-486B-94F5-0E606875C64D}" type="presOf" srcId="{09F9246B-FEF4-4AC1-9A75-DBBD60CC9E94}" destId="{5AD4EA6D-E7AA-4F16-B141-5FCE6EE03A37}" srcOrd="0" destOrd="0" presId="urn:microsoft.com/office/officeart/2005/8/layout/vList2"/>
    <dgm:cxn modelId="{1B96D780-442D-4AC3-9804-0D9B2FB36D9E}" type="presOf" srcId="{7D144C70-5E0B-410E-B33F-130827044046}" destId="{F545F05C-85E8-499D-848F-DF7DAE2BAE52}" srcOrd="0" destOrd="0" presId="urn:microsoft.com/office/officeart/2005/8/layout/vList2"/>
    <dgm:cxn modelId="{CC54C333-CE4E-4BFA-A516-3EEC061D7376}" srcId="{09F9246B-FEF4-4AC1-9A75-DBBD60CC9E94}" destId="{8655EA23-1203-449B-9D15-A5681811BE24}" srcOrd="6" destOrd="0" parTransId="{66FFF1C0-8EDE-4D72-8D50-49877B6191AD}" sibTransId="{6E24C367-FEAF-4A3B-A5C3-0F4432E7E56E}"/>
    <dgm:cxn modelId="{655BF06A-8951-473A-B373-F917595F9D70}" type="presOf" srcId="{45E764CB-A482-4CD1-9923-8C9517FA5717}" destId="{D7E95CDE-BEB3-4EB4-B30E-032ACA0D9019}" srcOrd="0" destOrd="0" presId="urn:microsoft.com/office/officeart/2005/8/layout/vList2"/>
    <dgm:cxn modelId="{721E6078-9617-46C8-B617-7AF4E26F004D}" type="presParOf" srcId="{5AD4EA6D-E7AA-4F16-B141-5FCE6EE03A37}" destId="{384A1C18-2A50-4C1C-AA90-F03CABA48184}" srcOrd="0" destOrd="0" presId="urn:microsoft.com/office/officeart/2005/8/layout/vList2"/>
    <dgm:cxn modelId="{318BB1BD-8E99-42F1-80DE-77CE28D0A93F}" type="presParOf" srcId="{5AD4EA6D-E7AA-4F16-B141-5FCE6EE03A37}" destId="{97EA5400-97DD-452B-9578-EB57E7C7E078}" srcOrd="1" destOrd="0" presId="urn:microsoft.com/office/officeart/2005/8/layout/vList2"/>
    <dgm:cxn modelId="{C51436F6-624F-4150-920F-EA3EACAE5AFD}" type="presParOf" srcId="{5AD4EA6D-E7AA-4F16-B141-5FCE6EE03A37}" destId="{2D6C63C9-FCE3-4EC0-8233-2D5ED6433548}" srcOrd="2" destOrd="0" presId="urn:microsoft.com/office/officeart/2005/8/layout/vList2"/>
    <dgm:cxn modelId="{97AFCFD3-5CA0-40BC-8DE8-AE7CBF3C6E2A}" type="presParOf" srcId="{5AD4EA6D-E7AA-4F16-B141-5FCE6EE03A37}" destId="{1CB42802-13EA-4208-BC75-C32454F8E961}" srcOrd="3" destOrd="0" presId="urn:microsoft.com/office/officeart/2005/8/layout/vList2"/>
    <dgm:cxn modelId="{65B5BB77-64B1-411D-8B87-3DE6278ED0BB}" type="presParOf" srcId="{5AD4EA6D-E7AA-4F16-B141-5FCE6EE03A37}" destId="{D7E95CDE-BEB3-4EB4-B30E-032ACA0D9019}" srcOrd="4" destOrd="0" presId="urn:microsoft.com/office/officeart/2005/8/layout/vList2"/>
    <dgm:cxn modelId="{071A5D99-43F5-478F-822E-CB37AC022CEF}" type="presParOf" srcId="{5AD4EA6D-E7AA-4F16-B141-5FCE6EE03A37}" destId="{3C5BFF9D-FBB0-4984-BD05-4DC8213863D7}" srcOrd="5" destOrd="0" presId="urn:microsoft.com/office/officeart/2005/8/layout/vList2"/>
    <dgm:cxn modelId="{3C552B73-F2A3-4C9F-9BB4-7686FE27B002}" type="presParOf" srcId="{5AD4EA6D-E7AA-4F16-B141-5FCE6EE03A37}" destId="{6DEC02E7-0FB2-41EB-AF7C-3019E2EFBF60}" srcOrd="6" destOrd="0" presId="urn:microsoft.com/office/officeart/2005/8/layout/vList2"/>
    <dgm:cxn modelId="{425E556F-047D-4DBA-95CF-A33481CBCC9C}" type="presParOf" srcId="{5AD4EA6D-E7AA-4F16-B141-5FCE6EE03A37}" destId="{F2B0955E-9C4B-4CA5-8829-5C505EA310E2}" srcOrd="7" destOrd="0" presId="urn:microsoft.com/office/officeart/2005/8/layout/vList2"/>
    <dgm:cxn modelId="{3B90A87C-7FCE-4FD8-B6E7-10E0024D0890}" type="presParOf" srcId="{5AD4EA6D-E7AA-4F16-B141-5FCE6EE03A37}" destId="{0E3B0E58-1681-4469-8291-463FD361112E}" srcOrd="8" destOrd="0" presId="urn:microsoft.com/office/officeart/2005/8/layout/vList2"/>
    <dgm:cxn modelId="{516D9735-774E-4EA0-B1CA-9C6606A38EB5}" type="presParOf" srcId="{5AD4EA6D-E7AA-4F16-B141-5FCE6EE03A37}" destId="{837FB203-66DD-41EE-81EE-E0C90DA2569C}" srcOrd="9" destOrd="0" presId="urn:microsoft.com/office/officeart/2005/8/layout/vList2"/>
    <dgm:cxn modelId="{B75AA45F-6BAA-45D4-BF84-CC9FA9FF246D}" type="presParOf" srcId="{5AD4EA6D-E7AA-4F16-B141-5FCE6EE03A37}" destId="{F545F05C-85E8-499D-848F-DF7DAE2BAE52}" srcOrd="10" destOrd="0" presId="urn:microsoft.com/office/officeart/2005/8/layout/vList2"/>
    <dgm:cxn modelId="{DDAC3475-0CAA-4F84-A25B-065F448FD19B}" type="presParOf" srcId="{5AD4EA6D-E7AA-4F16-B141-5FCE6EE03A37}" destId="{A37894A0-6A34-4666-975B-1F985D2CCC0C}" srcOrd="11" destOrd="0" presId="urn:microsoft.com/office/officeart/2005/8/layout/vList2"/>
    <dgm:cxn modelId="{D89426F2-AFAF-44DC-AAD1-771BA3E0FEE9}" type="presParOf" srcId="{5AD4EA6D-E7AA-4F16-B141-5FCE6EE03A37}" destId="{612FB3B5-E7A0-4C05-93A6-B0D81D443314}"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F9246B-FEF4-4AC1-9A75-DBBD60CC9E9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C"/>
        </a:p>
      </dgm:t>
    </dgm:pt>
    <dgm:pt modelId="{559C6F04-48B7-45DC-9ED6-E4C10279AF41}">
      <dgm:prSet custT="1"/>
      <dgm:spPr/>
      <dgm:t>
        <a:bodyPr/>
        <a:lstStyle/>
        <a:p>
          <a:pPr algn="ctr"/>
          <a:r>
            <a:rPr lang="es-ES" sz="1500" b="1" i="0" dirty="0"/>
            <a:t>POBLACIÓN Y MUESTRA</a:t>
          </a:r>
          <a:endParaRPr lang="es-CO" sz="1500" b="1" dirty="0"/>
        </a:p>
      </dgm:t>
    </dgm:pt>
    <dgm:pt modelId="{B5E42C78-597B-4B50-AB48-9C972760E8AA}" type="parTrans" cxnId="{353A7203-3ED5-4F01-AE12-DF5FBF6DBD54}">
      <dgm:prSet/>
      <dgm:spPr/>
      <dgm:t>
        <a:bodyPr/>
        <a:lstStyle/>
        <a:p>
          <a:pPr algn="ctr"/>
          <a:endParaRPr lang="es-EC" sz="1500"/>
        </a:p>
      </dgm:t>
    </dgm:pt>
    <dgm:pt modelId="{96C2C946-8EDB-43C6-A1EB-8CA76B75BFAC}" type="sibTrans" cxnId="{353A7203-3ED5-4F01-AE12-DF5FBF6DBD54}">
      <dgm:prSet/>
      <dgm:spPr/>
      <dgm:t>
        <a:bodyPr/>
        <a:lstStyle/>
        <a:p>
          <a:pPr algn="ctr"/>
          <a:endParaRPr lang="es-EC" sz="1500"/>
        </a:p>
      </dgm:t>
    </dgm:pt>
    <dgm:pt modelId="{E70955BA-857E-43BB-85D3-043F164634C1}">
      <dgm:prSet custT="1"/>
      <dgm:spPr/>
      <dgm:t>
        <a:bodyPr/>
        <a:lstStyle/>
        <a:p>
          <a:pPr algn="ctr"/>
          <a:r>
            <a:rPr lang="es-CO" sz="1500" b="1" dirty="0" smtClean="0"/>
            <a:t>INSTRUMENTOS DE MEDICIÓN</a:t>
          </a:r>
          <a:endParaRPr lang="es-CO" sz="1500" b="1" dirty="0"/>
        </a:p>
      </dgm:t>
    </dgm:pt>
    <dgm:pt modelId="{EF9CB8A6-E041-4240-8E34-789C9E24FF62}" type="parTrans" cxnId="{34E5094D-BE2B-40CE-A698-C754BC0D9189}">
      <dgm:prSet/>
      <dgm:spPr/>
      <dgm:t>
        <a:bodyPr/>
        <a:lstStyle/>
        <a:p>
          <a:endParaRPr lang="es-EC" sz="1500"/>
        </a:p>
      </dgm:t>
    </dgm:pt>
    <dgm:pt modelId="{EEB37273-3CB2-49FC-A521-C10CEE6A0229}" type="sibTrans" cxnId="{34E5094D-BE2B-40CE-A698-C754BC0D9189}">
      <dgm:prSet/>
      <dgm:spPr/>
      <dgm:t>
        <a:bodyPr/>
        <a:lstStyle/>
        <a:p>
          <a:endParaRPr lang="es-EC" sz="1500"/>
        </a:p>
      </dgm:t>
    </dgm:pt>
    <dgm:pt modelId="{A302FF5B-9B39-47EE-ADC9-FB575D54D525}">
      <dgm:prSet custT="1"/>
      <dgm:spPr/>
      <dgm:t>
        <a:bodyPr/>
        <a:lstStyle/>
        <a:p>
          <a:pPr algn="ctr"/>
          <a:r>
            <a:rPr lang="es-CO" sz="1500" b="1" dirty="0"/>
            <a:t>ANÁLISIS DE RESULTADOS</a:t>
          </a:r>
        </a:p>
      </dgm:t>
    </dgm:pt>
    <dgm:pt modelId="{43BBFE0B-4D97-483A-9F47-F1C5863DA96A}" type="parTrans" cxnId="{7A947C51-CC2E-42B0-BAB1-5963C7A9314F}">
      <dgm:prSet/>
      <dgm:spPr/>
      <dgm:t>
        <a:bodyPr/>
        <a:lstStyle/>
        <a:p>
          <a:endParaRPr lang="es-EC" sz="1500"/>
        </a:p>
      </dgm:t>
    </dgm:pt>
    <dgm:pt modelId="{CC9834BC-1166-4363-96D3-611BB6137938}" type="sibTrans" cxnId="{7A947C51-CC2E-42B0-BAB1-5963C7A9314F}">
      <dgm:prSet/>
      <dgm:spPr/>
      <dgm:t>
        <a:bodyPr/>
        <a:lstStyle/>
        <a:p>
          <a:endParaRPr lang="es-EC" sz="1500"/>
        </a:p>
      </dgm:t>
    </dgm:pt>
    <dgm:pt modelId="{1B1471D3-28FC-4C96-A676-00D3C4F57257}">
      <dgm:prSet custT="1"/>
      <dgm:spPr/>
      <dgm:t>
        <a:bodyPr/>
        <a:lstStyle/>
        <a:p>
          <a:pPr algn="ctr"/>
          <a:r>
            <a:rPr lang="es-CO" sz="1500" b="1" dirty="0"/>
            <a:t>CONCLUSIONES</a:t>
          </a:r>
        </a:p>
      </dgm:t>
    </dgm:pt>
    <dgm:pt modelId="{72DCA12C-5D90-42FB-B611-DE8B5AEBA1A5}" type="parTrans" cxnId="{423BB622-A708-4DA5-8AF9-FD83D9A969C6}">
      <dgm:prSet/>
      <dgm:spPr/>
      <dgm:t>
        <a:bodyPr/>
        <a:lstStyle/>
        <a:p>
          <a:endParaRPr lang="es-EC" sz="1500"/>
        </a:p>
      </dgm:t>
    </dgm:pt>
    <dgm:pt modelId="{64F03503-3B59-4163-BC68-AA04040E4906}" type="sibTrans" cxnId="{423BB622-A708-4DA5-8AF9-FD83D9A969C6}">
      <dgm:prSet/>
      <dgm:spPr/>
      <dgm:t>
        <a:bodyPr/>
        <a:lstStyle/>
        <a:p>
          <a:endParaRPr lang="es-EC" sz="1500"/>
        </a:p>
      </dgm:t>
    </dgm:pt>
    <dgm:pt modelId="{DFDBE6F8-E977-4D74-9F14-CED649448AF2}">
      <dgm:prSet custT="1"/>
      <dgm:spPr/>
      <dgm:t>
        <a:bodyPr/>
        <a:lstStyle/>
        <a:p>
          <a:pPr algn="ctr"/>
          <a:r>
            <a:rPr lang="es-CO" sz="1500" b="1" dirty="0"/>
            <a:t>RECOMENDACIONES</a:t>
          </a:r>
        </a:p>
      </dgm:t>
    </dgm:pt>
    <dgm:pt modelId="{4125ED38-1767-4C66-A681-AFCB21DCE23A}" type="parTrans" cxnId="{86437F98-6BAD-4548-AB23-20F466086242}">
      <dgm:prSet/>
      <dgm:spPr/>
      <dgm:t>
        <a:bodyPr/>
        <a:lstStyle/>
        <a:p>
          <a:endParaRPr lang="es-EC" sz="1500"/>
        </a:p>
      </dgm:t>
    </dgm:pt>
    <dgm:pt modelId="{F40EA117-B7DE-43E1-AE5C-7E7E1B5A987E}" type="sibTrans" cxnId="{86437F98-6BAD-4548-AB23-20F466086242}">
      <dgm:prSet/>
      <dgm:spPr/>
      <dgm:t>
        <a:bodyPr/>
        <a:lstStyle/>
        <a:p>
          <a:endParaRPr lang="es-EC" sz="1500"/>
        </a:p>
      </dgm:t>
    </dgm:pt>
    <dgm:pt modelId="{3343303D-8892-4C3A-9555-4C8BD0940A85}">
      <dgm:prSet custT="1"/>
      <dgm:spPr/>
      <dgm:t>
        <a:bodyPr/>
        <a:lstStyle/>
        <a:p>
          <a:pPr algn="ctr"/>
          <a:r>
            <a:rPr lang="es-CO" sz="1500" b="1" dirty="0"/>
            <a:t>TIPO DE INVESTIGACIÓN</a:t>
          </a:r>
        </a:p>
      </dgm:t>
    </dgm:pt>
    <dgm:pt modelId="{D027CCC4-22ED-49CE-B8C5-43CD22F591AD}" type="parTrans" cxnId="{42CBE862-1170-46F8-BCA5-4910022F08CC}">
      <dgm:prSet/>
      <dgm:spPr/>
      <dgm:t>
        <a:bodyPr/>
        <a:lstStyle/>
        <a:p>
          <a:endParaRPr lang="es-EC" sz="1500"/>
        </a:p>
      </dgm:t>
    </dgm:pt>
    <dgm:pt modelId="{30923EDA-8F43-4768-8EC3-AC1D1C9077A7}" type="sibTrans" cxnId="{42CBE862-1170-46F8-BCA5-4910022F08CC}">
      <dgm:prSet/>
      <dgm:spPr/>
      <dgm:t>
        <a:bodyPr/>
        <a:lstStyle/>
        <a:p>
          <a:endParaRPr lang="es-EC" sz="1500"/>
        </a:p>
      </dgm:t>
    </dgm:pt>
    <dgm:pt modelId="{3D75D0CA-CAC5-4A17-AA92-0B09B1E601C8}">
      <dgm:prSet custT="1"/>
      <dgm:spPr/>
      <dgm:t>
        <a:bodyPr/>
        <a:lstStyle/>
        <a:p>
          <a:pPr algn="ctr"/>
          <a:r>
            <a:rPr lang="es-CO" sz="1500" b="1" dirty="0"/>
            <a:t>MÉTODOS DE INVESTIGACIÓN</a:t>
          </a:r>
        </a:p>
      </dgm:t>
    </dgm:pt>
    <dgm:pt modelId="{F4189C44-19C0-407C-A39C-97A00ABAB761}" type="parTrans" cxnId="{12F1FE09-F221-4AC0-98C4-3FFCD48E5C83}">
      <dgm:prSet/>
      <dgm:spPr/>
      <dgm:t>
        <a:bodyPr/>
        <a:lstStyle/>
        <a:p>
          <a:endParaRPr lang="es-EC" sz="1500"/>
        </a:p>
      </dgm:t>
    </dgm:pt>
    <dgm:pt modelId="{1B52A109-DCBE-4B63-B21C-45B883D34A62}" type="sibTrans" cxnId="{12F1FE09-F221-4AC0-98C4-3FFCD48E5C83}">
      <dgm:prSet/>
      <dgm:spPr/>
      <dgm:t>
        <a:bodyPr/>
        <a:lstStyle/>
        <a:p>
          <a:endParaRPr lang="es-EC" sz="1500"/>
        </a:p>
      </dgm:t>
    </dgm:pt>
    <dgm:pt modelId="{5AD4EA6D-E7AA-4F16-B141-5FCE6EE03A37}" type="pres">
      <dgm:prSet presAssocID="{09F9246B-FEF4-4AC1-9A75-DBBD60CC9E94}" presName="linear" presStyleCnt="0">
        <dgm:presLayoutVars>
          <dgm:animLvl val="lvl"/>
          <dgm:resizeHandles val="exact"/>
        </dgm:presLayoutVars>
      </dgm:prSet>
      <dgm:spPr/>
      <dgm:t>
        <a:bodyPr/>
        <a:lstStyle/>
        <a:p>
          <a:endParaRPr lang="es-ES"/>
        </a:p>
      </dgm:t>
    </dgm:pt>
    <dgm:pt modelId="{7A44641E-4871-4852-A2C0-FE4EC92B5EC5}" type="pres">
      <dgm:prSet presAssocID="{3343303D-8892-4C3A-9555-4C8BD0940A85}" presName="parentText" presStyleLbl="node1" presStyleIdx="0" presStyleCnt="7" custLinFactNeighborX="3197" custLinFactNeighborY="-3326">
        <dgm:presLayoutVars>
          <dgm:chMax val="0"/>
          <dgm:bulletEnabled val="1"/>
        </dgm:presLayoutVars>
      </dgm:prSet>
      <dgm:spPr/>
      <dgm:t>
        <a:bodyPr/>
        <a:lstStyle/>
        <a:p>
          <a:endParaRPr lang="es-ES"/>
        </a:p>
      </dgm:t>
    </dgm:pt>
    <dgm:pt modelId="{49D9E8CC-F1E0-459A-9F92-449DC05B06D2}" type="pres">
      <dgm:prSet presAssocID="{30923EDA-8F43-4768-8EC3-AC1D1C9077A7}" presName="spacer" presStyleCnt="0"/>
      <dgm:spPr/>
      <dgm:t>
        <a:bodyPr/>
        <a:lstStyle/>
        <a:p>
          <a:endParaRPr lang="es-ES"/>
        </a:p>
      </dgm:t>
    </dgm:pt>
    <dgm:pt modelId="{FCDB3A43-F2D3-47AB-92CE-C2DE40CD0400}" type="pres">
      <dgm:prSet presAssocID="{559C6F04-48B7-45DC-9ED6-E4C10279AF41}" presName="parentText" presStyleLbl="node1" presStyleIdx="1" presStyleCnt="7" custLinFactNeighborX="14045" custLinFactNeighborY="-17209">
        <dgm:presLayoutVars>
          <dgm:chMax val="0"/>
          <dgm:bulletEnabled val="1"/>
        </dgm:presLayoutVars>
      </dgm:prSet>
      <dgm:spPr/>
      <dgm:t>
        <a:bodyPr/>
        <a:lstStyle/>
        <a:p>
          <a:endParaRPr lang="es-ES"/>
        </a:p>
      </dgm:t>
    </dgm:pt>
    <dgm:pt modelId="{E5D4B85E-7BF7-413D-BA56-0C8141967F5B}" type="pres">
      <dgm:prSet presAssocID="{96C2C946-8EDB-43C6-A1EB-8CA76B75BFAC}" presName="spacer" presStyleCnt="0"/>
      <dgm:spPr/>
      <dgm:t>
        <a:bodyPr/>
        <a:lstStyle/>
        <a:p>
          <a:endParaRPr lang="es-ES"/>
        </a:p>
      </dgm:t>
    </dgm:pt>
    <dgm:pt modelId="{D092B266-10C5-4565-BB28-AB7D850D0450}" type="pres">
      <dgm:prSet presAssocID="{3D75D0CA-CAC5-4A17-AA92-0B09B1E601C8}" presName="parentText" presStyleLbl="node1" presStyleIdx="2" presStyleCnt="7">
        <dgm:presLayoutVars>
          <dgm:chMax val="0"/>
          <dgm:bulletEnabled val="1"/>
        </dgm:presLayoutVars>
      </dgm:prSet>
      <dgm:spPr/>
      <dgm:t>
        <a:bodyPr/>
        <a:lstStyle/>
        <a:p>
          <a:endParaRPr lang="es-ES"/>
        </a:p>
      </dgm:t>
    </dgm:pt>
    <dgm:pt modelId="{8A2DE63B-28C3-466A-A5C8-7A08531F3681}" type="pres">
      <dgm:prSet presAssocID="{1B52A109-DCBE-4B63-B21C-45B883D34A62}" presName="spacer" presStyleCnt="0"/>
      <dgm:spPr/>
      <dgm:t>
        <a:bodyPr/>
        <a:lstStyle/>
        <a:p>
          <a:endParaRPr lang="es-ES"/>
        </a:p>
      </dgm:t>
    </dgm:pt>
    <dgm:pt modelId="{58CD9987-56BF-4300-8CB8-9F612501DF96}" type="pres">
      <dgm:prSet presAssocID="{E70955BA-857E-43BB-85D3-043F164634C1}" presName="parentText" presStyleLbl="node1" presStyleIdx="3" presStyleCnt="7">
        <dgm:presLayoutVars>
          <dgm:chMax val="0"/>
          <dgm:bulletEnabled val="1"/>
        </dgm:presLayoutVars>
      </dgm:prSet>
      <dgm:spPr/>
      <dgm:t>
        <a:bodyPr/>
        <a:lstStyle/>
        <a:p>
          <a:endParaRPr lang="es-ES"/>
        </a:p>
      </dgm:t>
    </dgm:pt>
    <dgm:pt modelId="{42A636F6-7699-4E72-997F-F18C2CD8E971}" type="pres">
      <dgm:prSet presAssocID="{EEB37273-3CB2-49FC-A521-C10CEE6A0229}" presName="spacer" presStyleCnt="0"/>
      <dgm:spPr/>
      <dgm:t>
        <a:bodyPr/>
        <a:lstStyle/>
        <a:p>
          <a:endParaRPr lang="es-ES"/>
        </a:p>
      </dgm:t>
    </dgm:pt>
    <dgm:pt modelId="{1538A042-65AF-4660-A86C-F9DE7D1C3A05}" type="pres">
      <dgm:prSet presAssocID="{A302FF5B-9B39-47EE-ADC9-FB575D54D525}" presName="parentText" presStyleLbl="node1" presStyleIdx="4" presStyleCnt="7">
        <dgm:presLayoutVars>
          <dgm:chMax val="0"/>
          <dgm:bulletEnabled val="1"/>
        </dgm:presLayoutVars>
      </dgm:prSet>
      <dgm:spPr/>
      <dgm:t>
        <a:bodyPr/>
        <a:lstStyle/>
        <a:p>
          <a:endParaRPr lang="es-ES"/>
        </a:p>
      </dgm:t>
    </dgm:pt>
    <dgm:pt modelId="{BD561256-8F17-4309-9A9F-E090620EBC83}" type="pres">
      <dgm:prSet presAssocID="{CC9834BC-1166-4363-96D3-611BB6137938}" presName="spacer" presStyleCnt="0"/>
      <dgm:spPr/>
      <dgm:t>
        <a:bodyPr/>
        <a:lstStyle/>
        <a:p>
          <a:endParaRPr lang="es-ES"/>
        </a:p>
      </dgm:t>
    </dgm:pt>
    <dgm:pt modelId="{870D068F-CAC9-47CB-97F4-2C57320E28C8}" type="pres">
      <dgm:prSet presAssocID="{1B1471D3-28FC-4C96-A676-00D3C4F57257}" presName="parentText" presStyleLbl="node1" presStyleIdx="5" presStyleCnt="7">
        <dgm:presLayoutVars>
          <dgm:chMax val="0"/>
          <dgm:bulletEnabled val="1"/>
        </dgm:presLayoutVars>
      </dgm:prSet>
      <dgm:spPr/>
      <dgm:t>
        <a:bodyPr/>
        <a:lstStyle/>
        <a:p>
          <a:endParaRPr lang="es-ES"/>
        </a:p>
      </dgm:t>
    </dgm:pt>
    <dgm:pt modelId="{40D28BAC-CA35-4ED3-BF62-C8246679FB00}" type="pres">
      <dgm:prSet presAssocID="{64F03503-3B59-4163-BC68-AA04040E4906}" presName="spacer" presStyleCnt="0"/>
      <dgm:spPr/>
      <dgm:t>
        <a:bodyPr/>
        <a:lstStyle/>
        <a:p>
          <a:endParaRPr lang="es-ES"/>
        </a:p>
      </dgm:t>
    </dgm:pt>
    <dgm:pt modelId="{2F55DC75-36CB-4599-8FE3-8F3412178E75}" type="pres">
      <dgm:prSet presAssocID="{DFDBE6F8-E977-4D74-9F14-CED649448AF2}" presName="parentText" presStyleLbl="node1" presStyleIdx="6" presStyleCnt="7">
        <dgm:presLayoutVars>
          <dgm:chMax val="0"/>
          <dgm:bulletEnabled val="1"/>
        </dgm:presLayoutVars>
      </dgm:prSet>
      <dgm:spPr/>
      <dgm:t>
        <a:bodyPr/>
        <a:lstStyle/>
        <a:p>
          <a:endParaRPr lang="es-ES"/>
        </a:p>
      </dgm:t>
    </dgm:pt>
  </dgm:ptLst>
  <dgm:cxnLst>
    <dgm:cxn modelId="{34E5094D-BE2B-40CE-A698-C754BC0D9189}" srcId="{09F9246B-FEF4-4AC1-9A75-DBBD60CC9E94}" destId="{E70955BA-857E-43BB-85D3-043F164634C1}" srcOrd="3" destOrd="0" parTransId="{EF9CB8A6-E041-4240-8E34-789C9E24FF62}" sibTransId="{EEB37273-3CB2-49FC-A521-C10CEE6A0229}"/>
    <dgm:cxn modelId="{9622CADF-7EED-4B85-A0A1-15AD93331DA7}" type="presOf" srcId="{1B1471D3-28FC-4C96-A676-00D3C4F57257}" destId="{870D068F-CAC9-47CB-97F4-2C57320E28C8}" srcOrd="0" destOrd="0" presId="urn:microsoft.com/office/officeart/2005/8/layout/vList2"/>
    <dgm:cxn modelId="{42CBE862-1170-46F8-BCA5-4910022F08CC}" srcId="{09F9246B-FEF4-4AC1-9A75-DBBD60CC9E94}" destId="{3343303D-8892-4C3A-9555-4C8BD0940A85}" srcOrd="0" destOrd="0" parTransId="{D027CCC4-22ED-49CE-B8C5-43CD22F591AD}" sibTransId="{30923EDA-8F43-4768-8EC3-AC1D1C9077A7}"/>
    <dgm:cxn modelId="{18AE3B08-5971-4F2F-96A2-B231755B4503}" type="presOf" srcId="{3D75D0CA-CAC5-4A17-AA92-0B09B1E601C8}" destId="{D092B266-10C5-4565-BB28-AB7D850D0450}" srcOrd="0" destOrd="0" presId="urn:microsoft.com/office/officeart/2005/8/layout/vList2"/>
    <dgm:cxn modelId="{7A947C51-CC2E-42B0-BAB1-5963C7A9314F}" srcId="{09F9246B-FEF4-4AC1-9A75-DBBD60CC9E94}" destId="{A302FF5B-9B39-47EE-ADC9-FB575D54D525}" srcOrd="4" destOrd="0" parTransId="{43BBFE0B-4D97-483A-9F47-F1C5863DA96A}" sibTransId="{CC9834BC-1166-4363-96D3-611BB6137938}"/>
    <dgm:cxn modelId="{4D948F3D-A4DB-4D5A-BCCC-F00DF103F50E}" type="presOf" srcId="{A302FF5B-9B39-47EE-ADC9-FB575D54D525}" destId="{1538A042-65AF-4660-A86C-F9DE7D1C3A05}" srcOrd="0" destOrd="0" presId="urn:microsoft.com/office/officeart/2005/8/layout/vList2"/>
    <dgm:cxn modelId="{BCCD4840-DF00-4F01-9868-698DB7028FDE}" type="presOf" srcId="{E70955BA-857E-43BB-85D3-043F164634C1}" destId="{58CD9987-56BF-4300-8CB8-9F612501DF96}" srcOrd="0" destOrd="0" presId="urn:microsoft.com/office/officeart/2005/8/layout/vList2"/>
    <dgm:cxn modelId="{353A7203-3ED5-4F01-AE12-DF5FBF6DBD54}" srcId="{09F9246B-FEF4-4AC1-9A75-DBBD60CC9E94}" destId="{559C6F04-48B7-45DC-9ED6-E4C10279AF41}" srcOrd="1" destOrd="0" parTransId="{B5E42C78-597B-4B50-AB48-9C972760E8AA}" sibTransId="{96C2C946-8EDB-43C6-A1EB-8CA76B75BFAC}"/>
    <dgm:cxn modelId="{DEA5B41C-D5D1-4F9D-A2EA-F42C25E63874}" type="presOf" srcId="{3343303D-8892-4C3A-9555-4C8BD0940A85}" destId="{7A44641E-4871-4852-A2C0-FE4EC92B5EC5}" srcOrd="0" destOrd="0" presId="urn:microsoft.com/office/officeart/2005/8/layout/vList2"/>
    <dgm:cxn modelId="{12F1FE09-F221-4AC0-98C4-3FFCD48E5C83}" srcId="{09F9246B-FEF4-4AC1-9A75-DBBD60CC9E94}" destId="{3D75D0CA-CAC5-4A17-AA92-0B09B1E601C8}" srcOrd="2" destOrd="0" parTransId="{F4189C44-19C0-407C-A39C-97A00ABAB761}" sibTransId="{1B52A109-DCBE-4B63-B21C-45B883D34A62}"/>
    <dgm:cxn modelId="{BDC28273-4772-4C12-8BAF-15D536AD5F55}" type="presOf" srcId="{DFDBE6F8-E977-4D74-9F14-CED649448AF2}" destId="{2F55DC75-36CB-4599-8FE3-8F3412178E75}" srcOrd="0" destOrd="0" presId="urn:microsoft.com/office/officeart/2005/8/layout/vList2"/>
    <dgm:cxn modelId="{423BB622-A708-4DA5-8AF9-FD83D9A969C6}" srcId="{09F9246B-FEF4-4AC1-9A75-DBBD60CC9E94}" destId="{1B1471D3-28FC-4C96-A676-00D3C4F57257}" srcOrd="5" destOrd="0" parTransId="{72DCA12C-5D90-42FB-B611-DE8B5AEBA1A5}" sibTransId="{64F03503-3B59-4163-BC68-AA04040E4906}"/>
    <dgm:cxn modelId="{F6DA4089-1069-4B17-ABAD-D3E4C7A22E47}" type="presOf" srcId="{09F9246B-FEF4-4AC1-9A75-DBBD60CC9E94}" destId="{5AD4EA6D-E7AA-4F16-B141-5FCE6EE03A37}" srcOrd="0" destOrd="0" presId="urn:microsoft.com/office/officeart/2005/8/layout/vList2"/>
    <dgm:cxn modelId="{E91B1F30-0459-4BEF-B9D7-982A012C242B}" type="presOf" srcId="{559C6F04-48B7-45DC-9ED6-E4C10279AF41}" destId="{FCDB3A43-F2D3-47AB-92CE-C2DE40CD0400}" srcOrd="0" destOrd="0" presId="urn:microsoft.com/office/officeart/2005/8/layout/vList2"/>
    <dgm:cxn modelId="{86437F98-6BAD-4548-AB23-20F466086242}" srcId="{09F9246B-FEF4-4AC1-9A75-DBBD60CC9E94}" destId="{DFDBE6F8-E977-4D74-9F14-CED649448AF2}" srcOrd="6" destOrd="0" parTransId="{4125ED38-1767-4C66-A681-AFCB21DCE23A}" sibTransId="{F40EA117-B7DE-43E1-AE5C-7E7E1B5A987E}"/>
    <dgm:cxn modelId="{BA3708C8-5ABA-459D-9A2B-F6367FECEDCC}" type="presParOf" srcId="{5AD4EA6D-E7AA-4F16-B141-5FCE6EE03A37}" destId="{7A44641E-4871-4852-A2C0-FE4EC92B5EC5}" srcOrd="0" destOrd="0" presId="urn:microsoft.com/office/officeart/2005/8/layout/vList2"/>
    <dgm:cxn modelId="{39425B13-1066-427F-88FF-2AA0E027EDBB}" type="presParOf" srcId="{5AD4EA6D-E7AA-4F16-B141-5FCE6EE03A37}" destId="{49D9E8CC-F1E0-459A-9F92-449DC05B06D2}" srcOrd="1" destOrd="0" presId="urn:microsoft.com/office/officeart/2005/8/layout/vList2"/>
    <dgm:cxn modelId="{B5E55916-91C0-4725-8D4D-8484645B9578}" type="presParOf" srcId="{5AD4EA6D-E7AA-4F16-B141-5FCE6EE03A37}" destId="{FCDB3A43-F2D3-47AB-92CE-C2DE40CD0400}" srcOrd="2" destOrd="0" presId="urn:microsoft.com/office/officeart/2005/8/layout/vList2"/>
    <dgm:cxn modelId="{9C3E2B3E-90FA-4950-BB07-51B4BB7DDF4F}" type="presParOf" srcId="{5AD4EA6D-E7AA-4F16-B141-5FCE6EE03A37}" destId="{E5D4B85E-7BF7-413D-BA56-0C8141967F5B}" srcOrd="3" destOrd="0" presId="urn:microsoft.com/office/officeart/2005/8/layout/vList2"/>
    <dgm:cxn modelId="{B25FBC42-5726-43B5-8DED-F09CF84F592B}" type="presParOf" srcId="{5AD4EA6D-E7AA-4F16-B141-5FCE6EE03A37}" destId="{D092B266-10C5-4565-BB28-AB7D850D0450}" srcOrd="4" destOrd="0" presId="urn:microsoft.com/office/officeart/2005/8/layout/vList2"/>
    <dgm:cxn modelId="{075A1B54-8CB1-498A-9A17-40AA11898061}" type="presParOf" srcId="{5AD4EA6D-E7AA-4F16-B141-5FCE6EE03A37}" destId="{8A2DE63B-28C3-466A-A5C8-7A08531F3681}" srcOrd="5" destOrd="0" presId="urn:microsoft.com/office/officeart/2005/8/layout/vList2"/>
    <dgm:cxn modelId="{22327A72-2AB0-42B4-947E-4DD7E0936C84}" type="presParOf" srcId="{5AD4EA6D-E7AA-4F16-B141-5FCE6EE03A37}" destId="{58CD9987-56BF-4300-8CB8-9F612501DF96}" srcOrd="6" destOrd="0" presId="urn:microsoft.com/office/officeart/2005/8/layout/vList2"/>
    <dgm:cxn modelId="{439F6C39-10D0-4C82-B46F-91B3919FCB91}" type="presParOf" srcId="{5AD4EA6D-E7AA-4F16-B141-5FCE6EE03A37}" destId="{42A636F6-7699-4E72-997F-F18C2CD8E971}" srcOrd="7" destOrd="0" presId="urn:microsoft.com/office/officeart/2005/8/layout/vList2"/>
    <dgm:cxn modelId="{58CEEE4E-3687-43A6-BE1E-2C526DC93FA1}" type="presParOf" srcId="{5AD4EA6D-E7AA-4F16-B141-5FCE6EE03A37}" destId="{1538A042-65AF-4660-A86C-F9DE7D1C3A05}" srcOrd="8" destOrd="0" presId="urn:microsoft.com/office/officeart/2005/8/layout/vList2"/>
    <dgm:cxn modelId="{FCCD76F9-BCA1-4578-AD51-22D68152F8A0}" type="presParOf" srcId="{5AD4EA6D-E7AA-4F16-B141-5FCE6EE03A37}" destId="{BD561256-8F17-4309-9A9F-E090620EBC83}" srcOrd="9" destOrd="0" presId="urn:microsoft.com/office/officeart/2005/8/layout/vList2"/>
    <dgm:cxn modelId="{DD1212EA-F9BA-4015-A376-D9806EC9DD5D}" type="presParOf" srcId="{5AD4EA6D-E7AA-4F16-B141-5FCE6EE03A37}" destId="{870D068F-CAC9-47CB-97F4-2C57320E28C8}" srcOrd="10" destOrd="0" presId="urn:microsoft.com/office/officeart/2005/8/layout/vList2"/>
    <dgm:cxn modelId="{4580DF2D-B4DD-4725-B553-6BCEC6B387EC}" type="presParOf" srcId="{5AD4EA6D-E7AA-4F16-B141-5FCE6EE03A37}" destId="{40D28BAC-CA35-4ED3-BF62-C8246679FB00}" srcOrd="11" destOrd="0" presId="urn:microsoft.com/office/officeart/2005/8/layout/vList2"/>
    <dgm:cxn modelId="{CE9EA090-E1EE-4466-94CE-1B830AF78EA6}" type="presParOf" srcId="{5AD4EA6D-E7AA-4F16-B141-5FCE6EE03A37}" destId="{2F55DC75-36CB-4599-8FE3-8F3412178E75}" srcOrd="1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B1393C-5C81-4F52-88FD-1AC6A7452D98}" type="doc">
      <dgm:prSet loTypeId="urn:microsoft.com/office/officeart/2008/layout/LinedList" loCatId="list" qsTypeId="urn:microsoft.com/office/officeart/2005/8/quickstyle/simple1" qsCatId="simple" csTypeId="urn:microsoft.com/office/officeart/2005/8/colors/accent1_2" csCatId="accent1" phldr="1"/>
      <dgm:spPr/>
    </dgm:pt>
    <dgm:pt modelId="{C97DB819-7748-4CCF-A1CF-D0F6839A6411}">
      <dgm:prSet phldrT="[Texto]"/>
      <dgm:spPr/>
      <dgm:t>
        <a:bodyPr/>
        <a:lstStyle/>
        <a:p>
          <a:pPr>
            <a:buFont typeface="Arial" panose="020B0604020202020204" pitchFamily="34" charset="0"/>
            <a:buChar char="•"/>
          </a:pPr>
          <a:r>
            <a:rPr lang="es-ES" dirty="0"/>
            <a:t>No se realiza el control de entrenamiento de forma individual.</a:t>
          </a:r>
          <a:endParaRPr lang="es-EC" dirty="0"/>
        </a:p>
      </dgm:t>
    </dgm:pt>
    <dgm:pt modelId="{F694DB0D-AF27-4369-BF8F-22D53206DDA7}" type="parTrans" cxnId="{6706CE44-1ECB-4FDE-A4D3-0110D8B2695B}">
      <dgm:prSet/>
      <dgm:spPr/>
      <dgm:t>
        <a:bodyPr/>
        <a:lstStyle/>
        <a:p>
          <a:endParaRPr lang="es-EC"/>
        </a:p>
      </dgm:t>
    </dgm:pt>
    <dgm:pt modelId="{EAF8811B-982C-450F-AA4D-DB4F35062610}" type="sibTrans" cxnId="{6706CE44-1ECB-4FDE-A4D3-0110D8B2695B}">
      <dgm:prSet/>
      <dgm:spPr/>
      <dgm:t>
        <a:bodyPr/>
        <a:lstStyle/>
        <a:p>
          <a:endParaRPr lang="es-EC"/>
        </a:p>
      </dgm:t>
    </dgm:pt>
    <dgm:pt modelId="{0601CAD2-77CE-4693-A428-11D4F47AD930}">
      <dgm:prSet phldrT="[Texto]"/>
      <dgm:spPr/>
      <dgm:t>
        <a:bodyPr/>
        <a:lstStyle/>
        <a:p>
          <a:pPr algn="just">
            <a:buFont typeface="Arial" panose="020B0604020202020204" pitchFamily="34" charset="0"/>
            <a:buChar char="•"/>
          </a:pPr>
          <a:r>
            <a:rPr lang="es-ES" dirty="0"/>
            <a:t>Se planifica las zonas de entrenamiento de intensidad grupal no se individualiza.</a:t>
          </a:r>
          <a:endParaRPr lang="es-EC" dirty="0"/>
        </a:p>
      </dgm:t>
    </dgm:pt>
    <dgm:pt modelId="{B274CE8F-DB41-4C63-9ADE-03982451BD3D}" type="parTrans" cxnId="{AF18877B-9D97-44B2-96AF-32D472207197}">
      <dgm:prSet/>
      <dgm:spPr/>
      <dgm:t>
        <a:bodyPr/>
        <a:lstStyle/>
        <a:p>
          <a:endParaRPr lang="es-EC"/>
        </a:p>
      </dgm:t>
    </dgm:pt>
    <dgm:pt modelId="{3CF49AC9-AAE0-4135-8BC4-A2CFB877C1D7}" type="sibTrans" cxnId="{AF18877B-9D97-44B2-96AF-32D472207197}">
      <dgm:prSet/>
      <dgm:spPr/>
      <dgm:t>
        <a:bodyPr/>
        <a:lstStyle/>
        <a:p>
          <a:endParaRPr lang="es-EC"/>
        </a:p>
      </dgm:t>
    </dgm:pt>
    <dgm:pt modelId="{15C9F71A-EC87-430A-B982-A30CDEE5DE22}">
      <dgm:prSet phldrT="[Texto]"/>
      <dgm:spPr/>
      <dgm:t>
        <a:bodyPr/>
        <a:lstStyle/>
        <a:p>
          <a:pPr algn="just">
            <a:buFont typeface="Arial" panose="020B0604020202020204" pitchFamily="34" charset="0"/>
            <a:buChar char="•"/>
          </a:pPr>
          <a:r>
            <a:rPr lang="es-ES" dirty="0"/>
            <a:t>Las diferentes factores fisiológicos: Alteran el comportamiento de la frecuencia</a:t>
          </a:r>
          <a:endParaRPr lang="es-EC" dirty="0"/>
        </a:p>
      </dgm:t>
    </dgm:pt>
    <dgm:pt modelId="{B8968768-7869-409A-860E-F664F0A53BE2}" type="parTrans" cxnId="{86E54FA5-0D02-4259-85A1-DB76E5C745A2}">
      <dgm:prSet/>
      <dgm:spPr/>
      <dgm:t>
        <a:bodyPr/>
        <a:lstStyle/>
        <a:p>
          <a:endParaRPr lang="es-EC"/>
        </a:p>
      </dgm:t>
    </dgm:pt>
    <dgm:pt modelId="{5918D222-84C1-4ADD-A885-D7D0FE3E948C}" type="sibTrans" cxnId="{86E54FA5-0D02-4259-85A1-DB76E5C745A2}">
      <dgm:prSet/>
      <dgm:spPr/>
      <dgm:t>
        <a:bodyPr/>
        <a:lstStyle/>
        <a:p>
          <a:endParaRPr lang="es-EC"/>
        </a:p>
      </dgm:t>
    </dgm:pt>
    <dgm:pt modelId="{2BA2A7EF-F2DE-4876-A19D-55515F31D534}" type="pres">
      <dgm:prSet presAssocID="{47B1393C-5C81-4F52-88FD-1AC6A7452D98}" presName="vert0" presStyleCnt="0">
        <dgm:presLayoutVars>
          <dgm:dir/>
          <dgm:animOne val="branch"/>
          <dgm:animLvl val="lvl"/>
        </dgm:presLayoutVars>
      </dgm:prSet>
      <dgm:spPr/>
    </dgm:pt>
    <dgm:pt modelId="{02428E68-4DCF-47DC-BE13-F9DB089D7CEB}" type="pres">
      <dgm:prSet presAssocID="{C97DB819-7748-4CCF-A1CF-D0F6839A6411}" presName="thickLine" presStyleLbl="alignNode1" presStyleIdx="0" presStyleCnt="3"/>
      <dgm:spPr/>
    </dgm:pt>
    <dgm:pt modelId="{A94A029A-A266-48A7-A33B-43B3159233F6}" type="pres">
      <dgm:prSet presAssocID="{C97DB819-7748-4CCF-A1CF-D0F6839A6411}" presName="horz1" presStyleCnt="0"/>
      <dgm:spPr/>
    </dgm:pt>
    <dgm:pt modelId="{A267A1F3-2BE5-4647-8BE5-18D08E52B8D4}" type="pres">
      <dgm:prSet presAssocID="{C97DB819-7748-4CCF-A1CF-D0F6839A6411}" presName="tx1" presStyleLbl="revTx" presStyleIdx="0" presStyleCnt="3"/>
      <dgm:spPr/>
      <dgm:t>
        <a:bodyPr/>
        <a:lstStyle/>
        <a:p>
          <a:endParaRPr lang="es-ES"/>
        </a:p>
      </dgm:t>
    </dgm:pt>
    <dgm:pt modelId="{CD47E715-0D4E-45FE-BE44-BD1DC28F772D}" type="pres">
      <dgm:prSet presAssocID="{C97DB819-7748-4CCF-A1CF-D0F6839A6411}" presName="vert1" presStyleCnt="0"/>
      <dgm:spPr/>
    </dgm:pt>
    <dgm:pt modelId="{6B341AE2-1E48-475B-8FFB-C8D518ECB43D}" type="pres">
      <dgm:prSet presAssocID="{0601CAD2-77CE-4693-A428-11D4F47AD930}" presName="thickLine" presStyleLbl="alignNode1" presStyleIdx="1" presStyleCnt="3"/>
      <dgm:spPr/>
    </dgm:pt>
    <dgm:pt modelId="{46F37B39-2DF8-49BF-BD62-D41C760B6968}" type="pres">
      <dgm:prSet presAssocID="{0601CAD2-77CE-4693-A428-11D4F47AD930}" presName="horz1" presStyleCnt="0"/>
      <dgm:spPr/>
    </dgm:pt>
    <dgm:pt modelId="{E8E939FD-300A-4ACD-9D2C-21ED44239CCB}" type="pres">
      <dgm:prSet presAssocID="{0601CAD2-77CE-4693-A428-11D4F47AD930}" presName="tx1" presStyleLbl="revTx" presStyleIdx="1" presStyleCnt="3"/>
      <dgm:spPr/>
      <dgm:t>
        <a:bodyPr/>
        <a:lstStyle/>
        <a:p>
          <a:endParaRPr lang="es-ES"/>
        </a:p>
      </dgm:t>
    </dgm:pt>
    <dgm:pt modelId="{99DBF75E-F629-4E18-ABD9-3E35667B4D94}" type="pres">
      <dgm:prSet presAssocID="{0601CAD2-77CE-4693-A428-11D4F47AD930}" presName="vert1" presStyleCnt="0"/>
      <dgm:spPr/>
    </dgm:pt>
    <dgm:pt modelId="{10AE883B-1687-4152-B7D2-AE04B0B41425}" type="pres">
      <dgm:prSet presAssocID="{15C9F71A-EC87-430A-B982-A30CDEE5DE22}" presName="thickLine" presStyleLbl="alignNode1" presStyleIdx="2" presStyleCnt="3"/>
      <dgm:spPr/>
    </dgm:pt>
    <dgm:pt modelId="{C526B14A-9E2A-4C8D-933F-70B2F0456F57}" type="pres">
      <dgm:prSet presAssocID="{15C9F71A-EC87-430A-B982-A30CDEE5DE22}" presName="horz1" presStyleCnt="0"/>
      <dgm:spPr/>
    </dgm:pt>
    <dgm:pt modelId="{CC6B2C33-2F9A-42C5-92A2-EAAB5C321F64}" type="pres">
      <dgm:prSet presAssocID="{15C9F71A-EC87-430A-B982-A30CDEE5DE22}" presName="tx1" presStyleLbl="revTx" presStyleIdx="2" presStyleCnt="3"/>
      <dgm:spPr/>
      <dgm:t>
        <a:bodyPr/>
        <a:lstStyle/>
        <a:p>
          <a:endParaRPr lang="es-ES"/>
        </a:p>
      </dgm:t>
    </dgm:pt>
    <dgm:pt modelId="{BDBC02BE-8F5C-4975-AAC7-7EE05882E443}" type="pres">
      <dgm:prSet presAssocID="{15C9F71A-EC87-430A-B982-A30CDEE5DE22}" presName="vert1" presStyleCnt="0"/>
      <dgm:spPr/>
    </dgm:pt>
  </dgm:ptLst>
  <dgm:cxnLst>
    <dgm:cxn modelId="{35BAEAEA-7AD6-441F-9A67-7DD93408CD6B}" type="presOf" srcId="{47B1393C-5C81-4F52-88FD-1AC6A7452D98}" destId="{2BA2A7EF-F2DE-4876-A19D-55515F31D534}" srcOrd="0" destOrd="0" presId="urn:microsoft.com/office/officeart/2008/layout/LinedList"/>
    <dgm:cxn modelId="{695CBDD1-7109-47C1-BAC2-6B066D1EB13B}" type="presOf" srcId="{0601CAD2-77CE-4693-A428-11D4F47AD930}" destId="{E8E939FD-300A-4ACD-9D2C-21ED44239CCB}" srcOrd="0" destOrd="0" presId="urn:microsoft.com/office/officeart/2008/layout/LinedList"/>
    <dgm:cxn modelId="{AF18877B-9D97-44B2-96AF-32D472207197}" srcId="{47B1393C-5C81-4F52-88FD-1AC6A7452D98}" destId="{0601CAD2-77CE-4693-A428-11D4F47AD930}" srcOrd="1" destOrd="0" parTransId="{B274CE8F-DB41-4C63-9ADE-03982451BD3D}" sibTransId="{3CF49AC9-AAE0-4135-8BC4-A2CFB877C1D7}"/>
    <dgm:cxn modelId="{0E66B01D-C91B-45D4-80F2-B331430EFCD3}" type="presOf" srcId="{C97DB819-7748-4CCF-A1CF-D0F6839A6411}" destId="{A267A1F3-2BE5-4647-8BE5-18D08E52B8D4}" srcOrd="0" destOrd="0" presId="urn:microsoft.com/office/officeart/2008/layout/LinedList"/>
    <dgm:cxn modelId="{6706CE44-1ECB-4FDE-A4D3-0110D8B2695B}" srcId="{47B1393C-5C81-4F52-88FD-1AC6A7452D98}" destId="{C97DB819-7748-4CCF-A1CF-D0F6839A6411}" srcOrd="0" destOrd="0" parTransId="{F694DB0D-AF27-4369-BF8F-22D53206DDA7}" sibTransId="{EAF8811B-982C-450F-AA4D-DB4F35062610}"/>
    <dgm:cxn modelId="{86E54FA5-0D02-4259-85A1-DB76E5C745A2}" srcId="{47B1393C-5C81-4F52-88FD-1AC6A7452D98}" destId="{15C9F71A-EC87-430A-B982-A30CDEE5DE22}" srcOrd="2" destOrd="0" parTransId="{B8968768-7869-409A-860E-F664F0A53BE2}" sibTransId="{5918D222-84C1-4ADD-A885-D7D0FE3E948C}"/>
    <dgm:cxn modelId="{A921B750-0F44-4082-BFEF-2CA11FEA82D4}" type="presOf" srcId="{15C9F71A-EC87-430A-B982-A30CDEE5DE22}" destId="{CC6B2C33-2F9A-42C5-92A2-EAAB5C321F64}" srcOrd="0" destOrd="0" presId="urn:microsoft.com/office/officeart/2008/layout/LinedList"/>
    <dgm:cxn modelId="{4E03EBE6-2FDE-4143-9A1E-26715A026EE1}" type="presParOf" srcId="{2BA2A7EF-F2DE-4876-A19D-55515F31D534}" destId="{02428E68-4DCF-47DC-BE13-F9DB089D7CEB}" srcOrd="0" destOrd="0" presId="urn:microsoft.com/office/officeart/2008/layout/LinedList"/>
    <dgm:cxn modelId="{BBE0F5B8-FE81-422B-A523-049F88BC4016}" type="presParOf" srcId="{2BA2A7EF-F2DE-4876-A19D-55515F31D534}" destId="{A94A029A-A266-48A7-A33B-43B3159233F6}" srcOrd="1" destOrd="0" presId="urn:microsoft.com/office/officeart/2008/layout/LinedList"/>
    <dgm:cxn modelId="{DAD1E6A7-C440-4CAE-9852-FA4044A2B263}" type="presParOf" srcId="{A94A029A-A266-48A7-A33B-43B3159233F6}" destId="{A267A1F3-2BE5-4647-8BE5-18D08E52B8D4}" srcOrd="0" destOrd="0" presId="urn:microsoft.com/office/officeart/2008/layout/LinedList"/>
    <dgm:cxn modelId="{CE690278-1C43-4D5C-8F40-85081CC9C5F9}" type="presParOf" srcId="{A94A029A-A266-48A7-A33B-43B3159233F6}" destId="{CD47E715-0D4E-45FE-BE44-BD1DC28F772D}" srcOrd="1" destOrd="0" presId="urn:microsoft.com/office/officeart/2008/layout/LinedList"/>
    <dgm:cxn modelId="{866C9512-10D6-48B4-BD96-4190033FB701}" type="presParOf" srcId="{2BA2A7EF-F2DE-4876-A19D-55515F31D534}" destId="{6B341AE2-1E48-475B-8FFB-C8D518ECB43D}" srcOrd="2" destOrd="0" presId="urn:microsoft.com/office/officeart/2008/layout/LinedList"/>
    <dgm:cxn modelId="{A8D27D55-C7E3-4B9B-953C-B2202A2AAC3C}" type="presParOf" srcId="{2BA2A7EF-F2DE-4876-A19D-55515F31D534}" destId="{46F37B39-2DF8-49BF-BD62-D41C760B6968}" srcOrd="3" destOrd="0" presId="urn:microsoft.com/office/officeart/2008/layout/LinedList"/>
    <dgm:cxn modelId="{84223778-6483-41FC-8E72-8322788C09CE}" type="presParOf" srcId="{46F37B39-2DF8-49BF-BD62-D41C760B6968}" destId="{E8E939FD-300A-4ACD-9D2C-21ED44239CCB}" srcOrd="0" destOrd="0" presId="urn:microsoft.com/office/officeart/2008/layout/LinedList"/>
    <dgm:cxn modelId="{5C4E877F-E34C-4A9D-ABE7-77DF7827028A}" type="presParOf" srcId="{46F37B39-2DF8-49BF-BD62-D41C760B6968}" destId="{99DBF75E-F629-4E18-ABD9-3E35667B4D94}" srcOrd="1" destOrd="0" presId="urn:microsoft.com/office/officeart/2008/layout/LinedList"/>
    <dgm:cxn modelId="{D1E96FB8-DD72-49FC-AE2A-C41E6F842119}" type="presParOf" srcId="{2BA2A7EF-F2DE-4876-A19D-55515F31D534}" destId="{10AE883B-1687-4152-B7D2-AE04B0B41425}" srcOrd="4" destOrd="0" presId="urn:microsoft.com/office/officeart/2008/layout/LinedList"/>
    <dgm:cxn modelId="{7BA495CE-5117-4B4A-9F8B-89C3E494AF5C}" type="presParOf" srcId="{2BA2A7EF-F2DE-4876-A19D-55515F31D534}" destId="{C526B14A-9E2A-4C8D-933F-70B2F0456F57}" srcOrd="5" destOrd="0" presId="urn:microsoft.com/office/officeart/2008/layout/LinedList"/>
    <dgm:cxn modelId="{7240882F-E921-41BB-9B84-246B0A739083}" type="presParOf" srcId="{C526B14A-9E2A-4C8D-933F-70B2F0456F57}" destId="{CC6B2C33-2F9A-42C5-92A2-EAAB5C321F64}" srcOrd="0" destOrd="0" presId="urn:microsoft.com/office/officeart/2008/layout/LinedList"/>
    <dgm:cxn modelId="{8AAD52F7-1813-43F3-B5EA-879367E846CA}" type="presParOf" srcId="{C526B14A-9E2A-4C8D-933F-70B2F0456F57}" destId="{BDBC02BE-8F5C-4975-AAC7-7EE05882E44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9713CD-CCA7-463B-81E7-5EBCC7747ECE}" type="doc">
      <dgm:prSet loTypeId="urn:microsoft.com/office/officeart/2005/8/layout/process1" loCatId="process" qsTypeId="urn:microsoft.com/office/officeart/2005/8/quickstyle/simple5" qsCatId="simple" csTypeId="urn:microsoft.com/office/officeart/2005/8/colors/colorful2" csCatId="colorful" phldr="1"/>
      <dgm:spPr/>
    </dgm:pt>
    <dgm:pt modelId="{67843ECB-9AC5-4D44-8CB8-9909B4295D44}">
      <dgm:prSet phldrT="[Texto]"/>
      <dgm:spPr>
        <a:solidFill>
          <a:schemeClr val="accent2">
            <a:lumMod val="40000"/>
            <a:lumOff val="60000"/>
          </a:schemeClr>
        </a:solidFill>
      </dgm:spPr>
      <dgm:t>
        <a:bodyPr/>
        <a:lstStyle/>
        <a:p>
          <a:r>
            <a:rPr lang="es-ES" b="1" smtClean="0">
              <a:solidFill>
                <a:schemeClr val="tx1"/>
              </a:solidFill>
            </a:rPr>
            <a:t>Determinar parámetros funcionales de la frecuencia cardiaca máxima y en reposo en nadadores de la Escuela Superior Naval Salinas</a:t>
          </a:r>
          <a:endParaRPr lang="es-EC" dirty="0">
            <a:solidFill>
              <a:schemeClr val="tx1"/>
            </a:solidFill>
          </a:endParaRPr>
        </a:p>
      </dgm:t>
    </dgm:pt>
    <dgm:pt modelId="{45602587-D739-471B-8601-449CFEC54D63}" type="parTrans" cxnId="{453BE1D4-911D-4101-B32A-A68B255D17AB}">
      <dgm:prSet/>
      <dgm:spPr/>
      <dgm:t>
        <a:bodyPr/>
        <a:lstStyle/>
        <a:p>
          <a:endParaRPr lang="es-EC">
            <a:solidFill>
              <a:schemeClr val="tx1"/>
            </a:solidFill>
          </a:endParaRPr>
        </a:p>
      </dgm:t>
    </dgm:pt>
    <dgm:pt modelId="{A7F05AC1-FB95-4723-966F-345C5DD6D7DB}" type="sibTrans" cxnId="{453BE1D4-911D-4101-B32A-A68B255D17AB}">
      <dgm:prSet/>
      <dgm:spPr/>
      <dgm:t>
        <a:bodyPr/>
        <a:lstStyle/>
        <a:p>
          <a:endParaRPr lang="es-EC">
            <a:solidFill>
              <a:schemeClr val="tx1"/>
            </a:solidFill>
          </a:endParaRPr>
        </a:p>
      </dgm:t>
    </dgm:pt>
    <dgm:pt modelId="{21C996A7-37CD-47A4-A289-850B22906976}">
      <dgm:prSet phldrT="[Texto]"/>
      <dgm:spPr/>
      <dgm:t>
        <a:bodyPr/>
        <a:lstStyle/>
        <a:p>
          <a:r>
            <a:rPr lang="es-ES" b="1" smtClean="0">
              <a:solidFill>
                <a:schemeClr val="tx1"/>
              </a:solidFill>
            </a:rPr>
            <a:t>Determinar la reserva de frecuencia cardiaca en nadadores de la Escuela Superior Naval Salinas.</a:t>
          </a:r>
          <a:endParaRPr lang="es-EC" dirty="0">
            <a:solidFill>
              <a:schemeClr val="tx1"/>
            </a:solidFill>
          </a:endParaRPr>
        </a:p>
      </dgm:t>
    </dgm:pt>
    <dgm:pt modelId="{B73659D8-3C3B-4178-A09D-34C6E59BA1EB}" type="parTrans" cxnId="{8B0AF07A-7336-4459-A5E5-C7CDC9617B38}">
      <dgm:prSet/>
      <dgm:spPr/>
      <dgm:t>
        <a:bodyPr/>
        <a:lstStyle/>
        <a:p>
          <a:endParaRPr lang="es-EC">
            <a:solidFill>
              <a:schemeClr val="tx1"/>
            </a:solidFill>
          </a:endParaRPr>
        </a:p>
      </dgm:t>
    </dgm:pt>
    <dgm:pt modelId="{B4142600-906E-4D76-9F9B-98762564A3B6}" type="sibTrans" cxnId="{8B0AF07A-7336-4459-A5E5-C7CDC9617B38}">
      <dgm:prSet/>
      <dgm:spPr/>
      <dgm:t>
        <a:bodyPr/>
        <a:lstStyle/>
        <a:p>
          <a:endParaRPr lang="es-EC">
            <a:solidFill>
              <a:schemeClr val="tx1"/>
            </a:solidFill>
          </a:endParaRPr>
        </a:p>
      </dgm:t>
    </dgm:pt>
    <dgm:pt modelId="{F45E4599-B195-43C4-BB47-611898D59239}">
      <dgm:prSet phldrT="[Texto]"/>
      <dgm:spPr/>
      <dgm:t>
        <a:bodyPr/>
        <a:lstStyle/>
        <a:p>
          <a:r>
            <a:rPr lang="es-ES" b="1" smtClean="0">
              <a:solidFill>
                <a:schemeClr val="tx1"/>
              </a:solidFill>
            </a:rPr>
            <a:t>Determinar la velocidad de recuperación de la frecuencia cardiaca en nadadores de la Escuela Superior Naval Salinas.</a:t>
          </a:r>
          <a:endParaRPr lang="es-EC" dirty="0">
            <a:solidFill>
              <a:schemeClr val="tx1"/>
            </a:solidFill>
          </a:endParaRPr>
        </a:p>
      </dgm:t>
    </dgm:pt>
    <dgm:pt modelId="{648546A2-6EF5-45CB-B9D9-B46917D8BB97}" type="parTrans" cxnId="{12329FE7-6D5C-4E84-89CE-C85FD3E294A5}">
      <dgm:prSet/>
      <dgm:spPr/>
      <dgm:t>
        <a:bodyPr/>
        <a:lstStyle/>
        <a:p>
          <a:endParaRPr lang="es-EC">
            <a:solidFill>
              <a:schemeClr val="tx1"/>
            </a:solidFill>
          </a:endParaRPr>
        </a:p>
      </dgm:t>
    </dgm:pt>
    <dgm:pt modelId="{6C6FC8E3-878C-434F-8C49-82B870DBEB6C}" type="sibTrans" cxnId="{12329FE7-6D5C-4E84-89CE-C85FD3E294A5}">
      <dgm:prSet/>
      <dgm:spPr/>
      <dgm:t>
        <a:bodyPr/>
        <a:lstStyle/>
        <a:p>
          <a:endParaRPr lang="es-EC">
            <a:solidFill>
              <a:schemeClr val="tx1"/>
            </a:solidFill>
          </a:endParaRPr>
        </a:p>
      </dgm:t>
    </dgm:pt>
    <dgm:pt modelId="{4B48E958-2870-446E-A67C-4B81DB8D64E4}">
      <dgm:prSet phldrT="[Texto]"/>
      <dgm:spPr/>
      <dgm:t>
        <a:bodyPr/>
        <a:lstStyle/>
        <a:p>
          <a:r>
            <a:rPr lang="es-ES" b="1" smtClean="0">
              <a:solidFill>
                <a:schemeClr val="tx1"/>
              </a:solidFill>
            </a:rPr>
            <a:t>Determinar las zonas de entrenamiento por frecuencia cardiaca y velocidad de recuperación por cada una de ellas en nadadores de la Escuela Superior Naval Salinas.</a:t>
          </a:r>
          <a:endParaRPr lang="es-EC" dirty="0">
            <a:solidFill>
              <a:schemeClr val="tx1"/>
            </a:solidFill>
          </a:endParaRPr>
        </a:p>
      </dgm:t>
    </dgm:pt>
    <dgm:pt modelId="{0530BB03-640A-4FF7-90EF-0D504EAFED36}" type="parTrans" cxnId="{7A931E5E-CA08-416C-85F3-B173EDB4C526}">
      <dgm:prSet/>
      <dgm:spPr/>
      <dgm:t>
        <a:bodyPr/>
        <a:lstStyle/>
        <a:p>
          <a:endParaRPr lang="es-EC">
            <a:solidFill>
              <a:schemeClr val="tx1"/>
            </a:solidFill>
          </a:endParaRPr>
        </a:p>
      </dgm:t>
    </dgm:pt>
    <dgm:pt modelId="{10AD67C5-0D9B-4FE2-A7F0-79D4536A11F0}" type="sibTrans" cxnId="{7A931E5E-CA08-416C-85F3-B173EDB4C526}">
      <dgm:prSet/>
      <dgm:spPr/>
      <dgm:t>
        <a:bodyPr/>
        <a:lstStyle/>
        <a:p>
          <a:endParaRPr lang="es-EC">
            <a:solidFill>
              <a:schemeClr val="tx1"/>
            </a:solidFill>
          </a:endParaRPr>
        </a:p>
      </dgm:t>
    </dgm:pt>
    <dgm:pt modelId="{DCB0E847-24AE-4A76-B86C-834CC3175349}" type="pres">
      <dgm:prSet presAssocID="{EF9713CD-CCA7-463B-81E7-5EBCC7747ECE}" presName="Name0" presStyleCnt="0">
        <dgm:presLayoutVars>
          <dgm:dir/>
          <dgm:resizeHandles val="exact"/>
        </dgm:presLayoutVars>
      </dgm:prSet>
      <dgm:spPr/>
    </dgm:pt>
    <dgm:pt modelId="{040DCB1C-737C-484D-8CC0-35E5DEBBF2B8}" type="pres">
      <dgm:prSet presAssocID="{67843ECB-9AC5-4D44-8CB8-9909B4295D44}" presName="node" presStyleLbl="node1" presStyleIdx="0" presStyleCnt="4">
        <dgm:presLayoutVars>
          <dgm:bulletEnabled val="1"/>
        </dgm:presLayoutVars>
      </dgm:prSet>
      <dgm:spPr/>
      <dgm:t>
        <a:bodyPr/>
        <a:lstStyle/>
        <a:p>
          <a:endParaRPr lang="es-ES"/>
        </a:p>
      </dgm:t>
    </dgm:pt>
    <dgm:pt modelId="{4F184F40-B461-44B5-97B2-4B1B6E29D17C}" type="pres">
      <dgm:prSet presAssocID="{A7F05AC1-FB95-4723-966F-345C5DD6D7DB}" presName="sibTrans" presStyleLbl="sibTrans2D1" presStyleIdx="0" presStyleCnt="3"/>
      <dgm:spPr/>
      <dgm:t>
        <a:bodyPr/>
        <a:lstStyle/>
        <a:p>
          <a:endParaRPr lang="es-ES"/>
        </a:p>
      </dgm:t>
    </dgm:pt>
    <dgm:pt modelId="{C2E65B1B-D136-4FEA-9564-236766987DD8}" type="pres">
      <dgm:prSet presAssocID="{A7F05AC1-FB95-4723-966F-345C5DD6D7DB}" presName="connectorText" presStyleLbl="sibTrans2D1" presStyleIdx="0" presStyleCnt="3"/>
      <dgm:spPr/>
      <dgm:t>
        <a:bodyPr/>
        <a:lstStyle/>
        <a:p>
          <a:endParaRPr lang="es-ES"/>
        </a:p>
      </dgm:t>
    </dgm:pt>
    <dgm:pt modelId="{FB115DA1-0784-4945-AD0B-C99AE6BB86E8}" type="pres">
      <dgm:prSet presAssocID="{21C996A7-37CD-47A4-A289-850B22906976}" presName="node" presStyleLbl="node1" presStyleIdx="1" presStyleCnt="4">
        <dgm:presLayoutVars>
          <dgm:bulletEnabled val="1"/>
        </dgm:presLayoutVars>
      </dgm:prSet>
      <dgm:spPr/>
      <dgm:t>
        <a:bodyPr/>
        <a:lstStyle/>
        <a:p>
          <a:endParaRPr lang="es-ES"/>
        </a:p>
      </dgm:t>
    </dgm:pt>
    <dgm:pt modelId="{52C9CAA0-A854-425C-A8A5-2921B2DAD54C}" type="pres">
      <dgm:prSet presAssocID="{B4142600-906E-4D76-9F9B-98762564A3B6}" presName="sibTrans" presStyleLbl="sibTrans2D1" presStyleIdx="1" presStyleCnt="3"/>
      <dgm:spPr/>
      <dgm:t>
        <a:bodyPr/>
        <a:lstStyle/>
        <a:p>
          <a:endParaRPr lang="es-ES"/>
        </a:p>
      </dgm:t>
    </dgm:pt>
    <dgm:pt modelId="{7FBB21AF-4001-4A97-9E73-B221A91F6ED7}" type="pres">
      <dgm:prSet presAssocID="{B4142600-906E-4D76-9F9B-98762564A3B6}" presName="connectorText" presStyleLbl="sibTrans2D1" presStyleIdx="1" presStyleCnt="3"/>
      <dgm:spPr/>
      <dgm:t>
        <a:bodyPr/>
        <a:lstStyle/>
        <a:p>
          <a:endParaRPr lang="es-ES"/>
        </a:p>
      </dgm:t>
    </dgm:pt>
    <dgm:pt modelId="{CB826A9B-1618-40BB-8E47-7C3E411C6B80}" type="pres">
      <dgm:prSet presAssocID="{F45E4599-B195-43C4-BB47-611898D59239}" presName="node" presStyleLbl="node1" presStyleIdx="2" presStyleCnt="4" custLinFactNeighborX="0">
        <dgm:presLayoutVars>
          <dgm:bulletEnabled val="1"/>
        </dgm:presLayoutVars>
      </dgm:prSet>
      <dgm:spPr/>
      <dgm:t>
        <a:bodyPr/>
        <a:lstStyle/>
        <a:p>
          <a:endParaRPr lang="es-ES"/>
        </a:p>
      </dgm:t>
    </dgm:pt>
    <dgm:pt modelId="{50A17781-E59C-41A1-963F-07BF141D0AE8}" type="pres">
      <dgm:prSet presAssocID="{6C6FC8E3-878C-434F-8C49-82B870DBEB6C}" presName="sibTrans" presStyleLbl="sibTrans2D1" presStyleIdx="2" presStyleCnt="3"/>
      <dgm:spPr/>
      <dgm:t>
        <a:bodyPr/>
        <a:lstStyle/>
        <a:p>
          <a:endParaRPr lang="es-ES"/>
        </a:p>
      </dgm:t>
    </dgm:pt>
    <dgm:pt modelId="{292CE16F-896C-4E76-B7AC-89946D16ECF7}" type="pres">
      <dgm:prSet presAssocID="{6C6FC8E3-878C-434F-8C49-82B870DBEB6C}" presName="connectorText" presStyleLbl="sibTrans2D1" presStyleIdx="2" presStyleCnt="3"/>
      <dgm:spPr/>
      <dgm:t>
        <a:bodyPr/>
        <a:lstStyle/>
        <a:p>
          <a:endParaRPr lang="es-ES"/>
        </a:p>
      </dgm:t>
    </dgm:pt>
    <dgm:pt modelId="{6067EA1C-FABE-48AA-9432-9651CAE7F80A}" type="pres">
      <dgm:prSet presAssocID="{4B48E958-2870-446E-A67C-4B81DB8D64E4}" presName="node" presStyleLbl="node1" presStyleIdx="3" presStyleCnt="4">
        <dgm:presLayoutVars>
          <dgm:bulletEnabled val="1"/>
        </dgm:presLayoutVars>
      </dgm:prSet>
      <dgm:spPr/>
      <dgm:t>
        <a:bodyPr/>
        <a:lstStyle/>
        <a:p>
          <a:endParaRPr lang="es-ES"/>
        </a:p>
      </dgm:t>
    </dgm:pt>
  </dgm:ptLst>
  <dgm:cxnLst>
    <dgm:cxn modelId="{8D2AC3E7-A7C2-46D5-82B7-6B08C15C882B}" type="presOf" srcId="{F45E4599-B195-43C4-BB47-611898D59239}" destId="{CB826A9B-1618-40BB-8E47-7C3E411C6B80}" srcOrd="0" destOrd="0" presId="urn:microsoft.com/office/officeart/2005/8/layout/process1"/>
    <dgm:cxn modelId="{12329FE7-6D5C-4E84-89CE-C85FD3E294A5}" srcId="{EF9713CD-CCA7-463B-81E7-5EBCC7747ECE}" destId="{F45E4599-B195-43C4-BB47-611898D59239}" srcOrd="2" destOrd="0" parTransId="{648546A2-6EF5-45CB-B9D9-B46917D8BB97}" sibTransId="{6C6FC8E3-878C-434F-8C49-82B870DBEB6C}"/>
    <dgm:cxn modelId="{C5661418-217F-4189-9F04-293D3B9E8B53}" type="presOf" srcId="{21C996A7-37CD-47A4-A289-850B22906976}" destId="{FB115DA1-0784-4945-AD0B-C99AE6BB86E8}" srcOrd="0" destOrd="0" presId="urn:microsoft.com/office/officeart/2005/8/layout/process1"/>
    <dgm:cxn modelId="{7A931E5E-CA08-416C-85F3-B173EDB4C526}" srcId="{EF9713CD-CCA7-463B-81E7-5EBCC7747ECE}" destId="{4B48E958-2870-446E-A67C-4B81DB8D64E4}" srcOrd="3" destOrd="0" parTransId="{0530BB03-640A-4FF7-90EF-0D504EAFED36}" sibTransId="{10AD67C5-0D9B-4FE2-A7F0-79D4536A11F0}"/>
    <dgm:cxn modelId="{3D8387A0-D3EF-4ED6-A41D-67B87409B70E}" type="presOf" srcId="{A7F05AC1-FB95-4723-966F-345C5DD6D7DB}" destId="{C2E65B1B-D136-4FEA-9564-236766987DD8}" srcOrd="1" destOrd="0" presId="urn:microsoft.com/office/officeart/2005/8/layout/process1"/>
    <dgm:cxn modelId="{781E78E8-B44E-4D47-803E-E6406C387B24}" type="presOf" srcId="{67843ECB-9AC5-4D44-8CB8-9909B4295D44}" destId="{040DCB1C-737C-484D-8CC0-35E5DEBBF2B8}" srcOrd="0" destOrd="0" presId="urn:microsoft.com/office/officeart/2005/8/layout/process1"/>
    <dgm:cxn modelId="{CA01B5D4-84EC-48FC-9D00-29288C764CE8}" type="presOf" srcId="{4B48E958-2870-446E-A67C-4B81DB8D64E4}" destId="{6067EA1C-FABE-48AA-9432-9651CAE7F80A}" srcOrd="0" destOrd="0" presId="urn:microsoft.com/office/officeart/2005/8/layout/process1"/>
    <dgm:cxn modelId="{F75DE3E0-0F34-4481-BB15-BA2DF9E0B99D}" type="presOf" srcId="{6C6FC8E3-878C-434F-8C49-82B870DBEB6C}" destId="{292CE16F-896C-4E76-B7AC-89946D16ECF7}" srcOrd="1" destOrd="0" presId="urn:microsoft.com/office/officeart/2005/8/layout/process1"/>
    <dgm:cxn modelId="{42E1145C-F10A-4C20-9A6E-762CC038F911}" type="presOf" srcId="{6C6FC8E3-878C-434F-8C49-82B870DBEB6C}" destId="{50A17781-E59C-41A1-963F-07BF141D0AE8}" srcOrd="0" destOrd="0" presId="urn:microsoft.com/office/officeart/2005/8/layout/process1"/>
    <dgm:cxn modelId="{DE249AA4-316B-47BF-8150-204D8804428F}" type="presOf" srcId="{EF9713CD-CCA7-463B-81E7-5EBCC7747ECE}" destId="{DCB0E847-24AE-4A76-B86C-834CC3175349}" srcOrd="0" destOrd="0" presId="urn:microsoft.com/office/officeart/2005/8/layout/process1"/>
    <dgm:cxn modelId="{24226DEA-4652-48C6-B9F0-6EB493B961E2}" type="presOf" srcId="{B4142600-906E-4D76-9F9B-98762564A3B6}" destId="{52C9CAA0-A854-425C-A8A5-2921B2DAD54C}" srcOrd="0" destOrd="0" presId="urn:microsoft.com/office/officeart/2005/8/layout/process1"/>
    <dgm:cxn modelId="{2BBC8E6B-AD6A-4A3F-BCDD-68694AFD2B41}" type="presOf" srcId="{A7F05AC1-FB95-4723-966F-345C5DD6D7DB}" destId="{4F184F40-B461-44B5-97B2-4B1B6E29D17C}" srcOrd="0" destOrd="0" presId="urn:microsoft.com/office/officeart/2005/8/layout/process1"/>
    <dgm:cxn modelId="{8A1D9D0F-07B1-4833-9E49-9B0777610EA9}" type="presOf" srcId="{B4142600-906E-4D76-9F9B-98762564A3B6}" destId="{7FBB21AF-4001-4A97-9E73-B221A91F6ED7}" srcOrd="1" destOrd="0" presId="urn:microsoft.com/office/officeart/2005/8/layout/process1"/>
    <dgm:cxn modelId="{453BE1D4-911D-4101-B32A-A68B255D17AB}" srcId="{EF9713CD-CCA7-463B-81E7-5EBCC7747ECE}" destId="{67843ECB-9AC5-4D44-8CB8-9909B4295D44}" srcOrd="0" destOrd="0" parTransId="{45602587-D739-471B-8601-449CFEC54D63}" sibTransId="{A7F05AC1-FB95-4723-966F-345C5DD6D7DB}"/>
    <dgm:cxn modelId="{8B0AF07A-7336-4459-A5E5-C7CDC9617B38}" srcId="{EF9713CD-CCA7-463B-81E7-5EBCC7747ECE}" destId="{21C996A7-37CD-47A4-A289-850B22906976}" srcOrd="1" destOrd="0" parTransId="{B73659D8-3C3B-4178-A09D-34C6E59BA1EB}" sibTransId="{B4142600-906E-4D76-9F9B-98762564A3B6}"/>
    <dgm:cxn modelId="{AF344A66-F2AF-4276-BC6D-CDDFAF642FAA}" type="presParOf" srcId="{DCB0E847-24AE-4A76-B86C-834CC3175349}" destId="{040DCB1C-737C-484D-8CC0-35E5DEBBF2B8}" srcOrd="0" destOrd="0" presId="urn:microsoft.com/office/officeart/2005/8/layout/process1"/>
    <dgm:cxn modelId="{56EB466B-1F1D-4A0D-B1DC-5DACB7EB13B2}" type="presParOf" srcId="{DCB0E847-24AE-4A76-B86C-834CC3175349}" destId="{4F184F40-B461-44B5-97B2-4B1B6E29D17C}" srcOrd="1" destOrd="0" presId="urn:microsoft.com/office/officeart/2005/8/layout/process1"/>
    <dgm:cxn modelId="{FDC1D7A6-B041-4ED0-ABA0-576CB86EE795}" type="presParOf" srcId="{4F184F40-B461-44B5-97B2-4B1B6E29D17C}" destId="{C2E65B1B-D136-4FEA-9564-236766987DD8}" srcOrd="0" destOrd="0" presId="urn:microsoft.com/office/officeart/2005/8/layout/process1"/>
    <dgm:cxn modelId="{A660BB59-2113-4414-B972-96239CE7AAF3}" type="presParOf" srcId="{DCB0E847-24AE-4A76-B86C-834CC3175349}" destId="{FB115DA1-0784-4945-AD0B-C99AE6BB86E8}" srcOrd="2" destOrd="0" presId="urn:microsoft.com/office/officeart/2005/8/layout/process1"/>
    <dgm:cxn modelId="{170A24ED-80F7-4AF3-8697-554BA0EAB898}" type="presParOf" srcId="{DCB0E847-24AE-4A76-B86C-834CC3175349}" destId="{52C9CAA0-A854-425C-A8A5-2921B2DAD54C}" srcOrd="3" destOrd="0" presId="urn:microsoft.com/office/officeart/2005/8/layout/process1"/>
    <dgm:cxn modelId="{959A1B2D-F8C2-40BA-98C3-35F47CA1942D}" type="presParOf" srcId="{52C9CAA0-A854-425C-A8A5-2921B2DAD54C}" destId="{7FBB21AF-4001-4A97-9E73-B221A91F6ED7}" srcOrd="0" destOrd="0" presId="urn:microsoft.com/office/officeart/2005/8/layout/process1"/>
    <dgm:cxn modelId="{3CA13886-E5A4-4F22-83EE-C9F3C6983C42}" type="presParOf" srcId="{DCB0E847-24AE-4A76-B86C-834CC3175349}" destId="{CB826A9B-1618-40BB-8E47-7C3E411C6B80}" srcOrd="4" destOrd="0" presId="urn:microsoft.com/office/officeart/2005/8/layout/process1"/>
    <dgm:cxn modelId="{F5FD9908-2AAA-4479-AD57-C34A5F281F2B}" type="presParOf" srcId="{DCB0E847-24AE-4A76-B86C-834CC3175349}" destId="{50A17781-E59C-41A1-963F-07BF141D0AE8}" srcOrd="5" destOrd="0" presId="urn:microsoft.com/office/officeart/2005/8/layout/process1"/>
    <dgm:cxn modelId="{57BEF3C8-9459-45D9-9C43-832E01B8ACB4}" type="presParOf" srcId="{50A17781-E59C-41A1-963F-07BF141D0AE8}" destId="{292CE16F-896C-4E76-B7AC-89946D16ECF7}" srcOrd="0" destOrd="0" presId="urn:microsoft.com/office/officeart/2005/8/layout/process1"/>
    <dgm:cxn modelId="{20D6B097-B247-4508-8539-149CBC8FD29F}" type="presParOf" srcId="{DCB0E847-24AE-4A76-B86C-834CC3175349}" destId="{6067EA1C-FABE-48AA-9432-9651CAE7F80A}"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2C7F01-7BBC-4DC7-A8EC-B243AF6DA1D9}"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s-EC"/>
        </a:p>
      </dgm:t>
    </dgm:pt>
    <dgm:pt modelId="{08E07E13-5003-4761-968E-2EA5C39689AA}">
      <dgm:prSet phldrT="[Texto]"/>
      <dgm:spPr>
        <a:solidFill>
          <a:srgbClr val="002060"/>
        </a:solidFill>
      </dgm:spPr>
      <dgm:t>
        <a:bodyPr/>
        <a:lstStyle/>
        <a:p>
          <a:pPr algn="ctr"/>
          <a:r>
            <a:rPr lang="es-EC" b="1" dirty="0"/>
            <a:t>Hipótesis de trabajo: </a:t>
          </a:r>
          <a:r>
            <a:rPr lang="es-EC" dirty="0"/>
            <a:t>el control individual de la frecuencia cardiaca permite individualizar la intensidad del entrenamiento en nadadores de la Escuela Superior</a:t>
          </a:r>
          <a:r>
            <a:rPr lang="es-EC" b="1" dirty="0"/>
            <a:t> </a:t>
          </a:r>
          <a:r>
            <a:rPr lang="es-EC" dirty="0"/>
            <a:t>Naval Salinas</a:t>
          </a:r>
        </a:p>
      </dgm:t>
    </dgm:pt>
    <dgm:pt modelId="{BAA542E1-F937-4DC3-8D5F-4C5D1A898EA4}" type="parTrans" cxnId="{97CA125D-2F0B-42F7-9CF8-4CC607E8CE86}">
      <dgm:prSet/>
      <dgm:spPr/>
      <dgm:t>
        <a:bodyPr/>
        <a:lstStyle/>
        <a:p>
          <a:endParaRPr lang="es-EC"/>
        </a:p>
      </dgm:t>
    </dgm:pt>
    <dgm:pt modelId="{A90FE45F-8F7B-48A0-B489-3C8F298D45A8}" type="sibTrans" cxnId="{97CA125D-2F0B-42F7-9CF8-4CC607E8CE86}">
      <dgm:prSet/>
      <dgm:spPr/>
      <dgm:t>
        <a:bodyPr/>
        <a:lstStyle/>
        <a:p>
          <a:endParaRPr lang="es-EC"/>
        </a:p>
      </dgm:t>
    </dgm:pt>
    <dgm:pt modelId="{A8EE15E9-5BCC-47E8-81EF-15D759BF2110}">
      <dgm:prSet phldrT="[Texto]"/>
      <dgm:spPr>
        <a:solidFill>
          <a:srgbClr val="C00000"/>
        </a:solidFill>
      </dgm:spPr>
      <dgm:t>
        <a:bodyPr/>
        <a:lstStyle/>
        <a:p>
          <a:r>
            <a:rPr lang="es-EC" b="1" dirty="0"/>
            <a:t>Hipótesis nula:</a:t>
          </a:r>
          <a:r>
            <a:rPr lang="es-EC" dirty="0"/>
            <a:t> el control individual de la frecuencia cardiaca no permite individualizar la intensidad del entrenamiento en nadadores de la Escuela Superior</a:t>
          </a:r>
          <a:r>
            <a:rPr lang="es-EC" b="1" dirty="0"/>
            <a:t> </a:t>
          </a:r>
          <a:r>
            <a:rPr lang="es-EC" dirty="0"/>
            <a:t>Naval Salinas.</a:t>
          </a:r>
        </a:p>
      </dgm:t>
    </dgm:pt>
    <dgm:pt modelId="{DDC840EC-0E2D-44DB-8294-0ACC87C5EB46}" type="parTrans" cxnId="{0168076F-4925-4DEB-8B20-22FD4D0871BF}">
      <dgm:prSet/>
      <dgm:spPr/>
      <dgm:t>
        <a:bodyPr/>
        <a:lstStyle/>
        <a:p>
          <a:endParaRPr lang="es-EC"/>
        </a:p>
      </dgm:t>
    </dgm:pt>
    <dgm:pt modelId="{12D6FEE0-D4BA-4E40-98BD-E40EB3897D15}" type="sibTrans" cxnId="{0168076F-4925-4DEB-8B20-22FD4D0871BF}">
      <dgm:prSet/>
      <dgm:spPr/>
      <dgm:t>
        <a:bodyPr/>
        <a:lstStyle/>
        <a:p>
          <a:endParaRPr lang="es-EC"/>
        </a:p>
      </dgm:t>
    </dgm:pt>
    <dgm:pt modelId="{C364D0FB-D1A7-4D86-BBC5-1E4053529F88}" type="pres">
      <dgm:prSet presAssocID="{4F2C7F01-7BBC-4DC7-A8EC-B243AF6DA1D9}" presName="diagram" presStyleCnt="0">
        <dgm:presLayoutVars>
          <dgm:dir/>
          <dgm:resizeHandles val="exact"/>
        </dgm:presLayoutVars>
      </dgm:prSet>
      <dgm:spPr/>
      <dgm:t>
        <a:bodyPr/>
        <a:lstStyle/>
        <a:p>
          <a:endParaRPr lang="es-ES"/>
        </a:p>
      </dgm:t>
    </dgm:pt>
    <dgm:pt modelId="{4DB9122C-64F2-43E6-9859-8E3B251A0ABF}" type="pres">
      <dgm:prSet presAssocID="{08E07E13-5003-4761-968E-2EA5C39689AA}" presName="arrow" presStyleLbl="node1" presStyleIdx="0" presStyleCnt="2">
        <dgm:presLayoutVars>
          <dgm:bulletEnabled val="1"/>
        </dgm:presLayoutVars>
      </dgm:prSet>
      <dgm:spPr/>
      <dgm:t>
        <a:bodyPr/>
        <a:lstStyle/>
        <a:p>
          <a:endParaRPr lang="es-ES"/>
        </a:p>
      </dgm:t>
    </dgm:pt>
    <dgm:pt modelId="{64AA6C12-808C-4B21-ABD0-29DA5283C6F9}" type="pres">
      <dgm:prSet presAssocID="{A8EE15E9-5BCC-47E8-81EF-15D759BF2110}" presName="arrow" presStyleLbl="node1" presStyleIdx="1" presStyleCnt="2" custRadScaleRad="98228" custRadScaleInc="0">
        <dgm:presLayoutVars>
          <dgm:bulletEnabled val="1"/>
        </dgm:presLayoutVars>
      </dgm:prSet>
      <dgm:spPr/>
      <dgm:t>
        <a:bodyPr/>
        <a:lstStyle/>
        <a:p>
          <a:endParaRPr lang="es-ES"/>
        </a:p>
      </dgm:t>
    </dgm:pt>
  </dgm:ptLst>
  <dgm:cxnLst>
    <dgm:cxn modelId="{B3FF7FB1-30DB-4F2A-AF3E-4BF2AE891540}" type="presOf" srcId="{4F2C7F01-7BBC-4DC7-A8EC-B243AF6DA1D9}" destId="{C364D0FB-D1A7-4D86-BBC5-1E4053529F88}" srcOrd="0" destOrd="0" presId="urn:microsoft.com/office/officeart/2005/8/layout/arrow5"/>
    <dgm:cxn modelId="{4F37B2D8-E659-422F-AA1E-F79EF7AC9B27}" type="presOf" srcId="{08E07E13-5003-4761-968E-2EA5C39689AA}" destId="{4DB9122C-64F2-43E6-9859-8E3B251A0ABF}" srcOrd="0" destOrd="0" presId="urn:microsoft.com/office/officeart/2005/8/layout/arrow5"/>
    <dgm:cxn modelId="{D3B65EFA-B3B1-4CD7-A01E-91F0D164DA1F}" type="presOf" srcId="{A8EE15E9-5BCC-47E8-81EF-15D759BF2110}" destId="{64AA6C12-808C-4B21-ABD0-29DA5283C6F9}" srcOrd="0" destOrd="0" presId="urn:microsoft.com/office/officeart/2005/8/layout/arrow5"/>
    <dgm:cxn modelId="{0168076F-4925-4DEB-8B20-22FD4D0871BF}" srcId="{4F2C7F01-7BBC-4DC7-A8EC-B243AF6DA1D9}" destId="{A8EE15E9-5BCC-47E8-81EF-15D759BF2110}" srcOrd="1" destOrd="0" parTransId="{DDC840EC-0E2D-44DB-8294-0ACC87C5EB46}" sibTransId="{12D6FEE0-D4BA-4E40-98BD-E40EB3897D15}"/>
    <dgm:cxn modelId="{97CA125D-2F0B-42F7-9CF8-4CC607E8CE86}" srcId="{4F2C7F01-7BBC-4DC7-A8EC-B243AF6DA1D9}" destId="{08E07E13-5003-4761-968E-2EA5C39689AA}" srcOrd="0" destOrd="0" parTransId="{BAA542E1-F937-4DC3-8D5F-4C5D1A898EA4}" sibTransId="{A90FE45F-8F7B-48A0-B489-3C8F298D45A8}"/>
    <dgm:cxn modelId="{52C96414-2519-43B7-BA72-A159847372C1}" type="presParOf" srcId="{C364D0FB-D1A7-4D86-BBC5-1E4053529F88}" destId="{4DB9122C-64F2-43E6-9859-8E3B251A0ABF}" srcOrd="0" destOrd="0" presId="urn:microsoft.com/office/officeart/2005/8/layout/arrow5"/>
    <dgm:cxn modelId="{718B6992-8DFD-4DCA-99B8-A696D179CBB6}" type="presParOf" srcId="{C364D0FB-D1A7-4D86-BBC5-1E4053529F88}" destId="{64AA6C12-808C-4B21-ABD0-29DA5283C6F9}"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A1C18-2A50-4C1C-AA90-F03CABA48184}">
      <dsp:nvSpPr>
        <dsp:cNvPr id="0" name=""/>
        <dsp:cNvSpPr/>
      </dsp:nvSpPr>
      <dsp:spPr>
        <a:xfrm>
          <a:off x="0" y="17480"/>
          <a:ext cx="3666211" cy="33615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O" sz="1500" b="1" kern="1200" dirty="0" smtClean="0"/>
            <a:t>PLANTEAMIENTO DEL PROBELMA</a:t>
          </a:r>
          <a:endParaRPr lang="es-CO" sz="1500" b="1" kern="1200" dirty="0"/>
        </a:p>
      </dsp:txBody>
      <dsp:txXfrm>
        <a:off x="16410" y="33890"/>
        <a:ext cx="3633391" cy="303333"/>
      </dsp:txXfrm>
    </dsp:sp>
    <dsp:sp modelId="{2D6C63C9-FCE3-4EC0-8233-2D5ED6433548}">
      <dsp:nvSpPr>
        <dsp:cNvPr id="0" name=""/>
        <dsp:cNvSpPr/>
      </dsp:nvSpPr>
      <dsp:spPr>
        <a:xfrm>
          <a:off x="0" y="385564"/>
          <a:ext cx="3666211" cy="32595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CO" sz="1500" b="1" kern="1200" dirty="0" smtClean="0"/>
            <a:t>OBJETIVOS GENERALES</a:t>
          </a:r>
          <a:endParaRPr lang="es-CO" sz="1500" b="1" kern="1200" dirty="0"/>
        </a:p>
      </dsp:txBody>
      <dsp:txXfrm>
        <a:off x="15912" y="401476"/>
        <a:ext cx="3634387" cy="294133"/>
      </dsp:txXfrm>
    </dsp:sp>
    <dsp:sp modelId="{D7E95CDE-BEB3-4EB4-B30E-032ACA0D9019}">
      <dsp:nvSpPr>
        <dsp:cNvPr id="0" name=""/>
        <dsp:cNvSpPr/>
      </dsp:nvSpPr>
      <dsp:spPr>
        <a:xfrm>
          <a:off x="0" y="724502"/>
          <a:ext cx="3666211" cy="32595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b="1" i="0" kern="1200" dirty="0" smtClean="0"/>
            <a:t>OBJETIVO ESPECÍFICOS</a:t>
          </a:r>
          <a:endParaRPr lang="es-CO" sz="1500" kern="1200" dirty="0"/>
        </a:p>
      </dsp:txBody>
      <dsp:txXfrm>
        <a:off x="15912" y="740414"/>
        <a:ext cx="3634387" cy="294133"/>
      </dsp:txXfrm>
    </dsp:sp>
    <dsp:sp modelId="{6DEC02E7-0FB2-41EB-AF7C-3019E2EFBF60}">
      <dsp:nvSpPr>
        <dsp:cNvPr id="0" name=""/>
        <dsp:cNvSpPr/>
      </dsp:nvSpPr>
      <dsp:spPr>
        <a:xfrm>
          <a:off x="0" y="1063439"/>
          <a:ext cx="3666211" cy="32595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O" sz="1500" b="1" kern="1200" dirty="0" smtClean="0"/>
            <a:t>HIPÓTESIS</a:t>
          </a:r>
          <a:endParaRPr lang="es-CO" sz="1500" b="1" kern="1200" dirty="0"/>
        </a:p>
      </dsp:txBody>
      <dsp:txXfrm>
        <a:off x="15912" y="1079351"/>
        <a:ext cx="3634387" cy="294133"/>
      </dsp:txXfrm>
    </dsp:sp>
    <dsp:sp modelId="{0E3B0E58-1681-4469-8291-463FD361112E}">
      <dsp:nvSpPr>
        <dsp:cNvPr id="0" name=""/>
        <dsp:cNvSpPr/>
      </dsp:nvSpPr>
      <dsp:spPr>
        <a:xfrm>
          <a:off x="0" y="1402377"/>
          <a:ext cx="3666211" cy="32595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O" sz="1500" b="1" kern="1200" dirty="0" smtClean="0"/>
            <a:t>VARIBALES DE LA INVESTIGACIÓN</a:t>
          </a:r>
          <a:endParaRPr lang="es-CO" sz="1500" b="1" kern="1200" dirty="0"/>
        </a:p>
      </dsp:txBody>
      <dsp:txXfrm>
        <a:off x="15912" y="1418289"/>
        <a:ext cx="3634387" cy="294133"/>
      </dsp:txXfrm>
    </dsp:sp>
    <dsp:sp modelId="{F545F05C-85E8-499D-848F-DF7DAE2BAE52}">
      <dsp:nvSpPr>
        <dsp:cNvPr id="0" name=""/>
        <dsp:cNvSpPr/>
      </dsp:nvSpPr>
      <dsp:spPr>
        <a:xfrm>
          <a:off x="0" y="1696817"/>
          <a:ext cx="3666211" cy="33615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O" sz="1500" b="1" kern="1200" dirty="0" smtClean="0"/>
            <a:t>VARIABLE INDEPENDIENTE</a:t>
          </a:r>
          <a:endParaRPr lang="es-CO" sz="1500" b="1" kern="1200" dirty="0"/>
        </a:p>
      </dsp:txBody>
      <dsp:txXfrm>
        <a:off x="16410" y="1713227"/>
        <a:ext cx="3633391" cy="303333"/>
      </dsp:txXfrm>
    </dsp:sp>
    <dsp:sp modelId="{612FB3B5-E7A0-4C05-93A6-B0D81D443314}">
      <dsp:nvSpPr>
        <dsp:cNvPr id="0" name=""/>
        <dsp:cNvSpPr/>
      </dsp:nvSpPr>
      <dsp:spPr>
        <a:xfrm>
          <a:off x="0" y="2096685"/>
          <a:ext cx="3666211" cy="32595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CO" sz="1500" kern="1200" dirty="0" smtClean="0"/>
            <a:t>          </a:t>
          </a:r>
          <a:r>
            <a:rPr lang="es-CO" sz="1500" b="1" kern="1200" dirty="0" smtClean="0"/>
            <a:t>VARIABLE DEPENDIENTE </a:t>
          </a:r>
          <a:endParaRPr lang="es-CO" sz="1500" b="1" kern="1200" dirty="0"/>
        </a:p>
      </dsp:txBody>
      <dsp:txXfrm>
        <a:off x="15912" y="2112597"/>
        <a:ext cx="3634387" cy="2941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4641E-4871-4852-A2C0-FE4EC92B5EC5}">
      <dsp:nvSpPr>
        <dsp:cNvPr id="0" name=""/>
        <dsp:cNvSpPr/>
      </dsp:nvSpPr>
      <dsp:spPr>
        <a:xfrm>
          <a:off x="0" y="206"/>
          <a:ext cx="3521262" cy="33831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O" sz="1500" b="1" kern="1200" dirty="0"/>
            <a:t>TIPO DE INVESTIGACIÓN</a:t>
          </a:r>
        </a:p>
      </dsp:txBody>
      <dsp:txXfrm>
        <a:off x="16515" y="16721"/>
        <a:ext cx="3488232" cy="305287"/>
      </dsp:txXfrm>
    </dsp:sp>
    <dsp:sp modelId="{FCDB3A43-F2D3-47AB-92CE-C2DE40CD0400}">
      <dsp:nvSpPr>
        <dsp:cNvPr id="0" name=""/>
        <dsp:cNvSpPr/>
      </dsp:nvSpPr>
      <dsp:spPr>
        <a:xfrm>
          <a:off x="0" y="350477"/>
          <a:ext cx="3521262" cy="33831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b="1" i="0" kern="1200" dirty="0"/>
            <a:t>POBLACIÓN Y MUESTRA</a:t>
          </a:r>
          <a:endParaRPr lang="es-CO" sz="1500" b="1" kern="1200" dirty="0"/>
        </a:p>
      </dsp:txBody>
      <dsp:txXfrm>
        <a:off x="16515" y="366992"/>
        <a:ext cx="3488232" cy="305287"/>
      </dsp:txXfrm>
    </dsp:sp>
    <dsp:sp modelId="{D092B266-10C5-4565-BB28-AB7D850D0450}">
      <dsp:nvSpPr>
        <dsp:cNvPr id="0" name=""/>
        <dsp:cNvSpPr/>
      </dsp:nvSpPr>
      <dsp:spPr>
        <a:xfrm>
          <a:off x="0" y="705062"/>
          <a:ext cx="3521262" cy="33831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O" sz="1500" b="1" kern="1200" dirty="0"/>
            <a:t>MÉTODOS DE INVESTIGACIÓN</a:t>
          </a:r>
        </a:p>
      </dsp:txBody>
      <dsp:txXfrm>
        <a:off x="16515" y="721577"/>
        <a:ext cx="3488232" cy="305287"/>
      </dsp:txXfrm>
    </dsp:sp>
    <dsp:sp modelId="{58CD9987-56BF-4300-8CB8-9F612501DF96}">
      <dsp:nvSpPr>
        <dsp:cNvPr id="0" name=""/>
        <dsp:cNvSpPr/>
      </dsp:nvSpPr>
      <dsp:spPr>
        <a:xfrm>
          <a:off x="0" y="1057259"/>
          <a:ext cx="3521262" cy="33831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O" sz="1500" b="1" kern="1200" dirty="0" smtClean="0"/>
            <a:t>INSTRUMENTOS DE MEDICIÓN</a:t>
          </a:r>
          <a:endParaRPr lang="es-CO" sz="1500" b="1" kern="1200" dirty="0"/>
        </a:p>
      </dsp:txBody>
      <dsp:txXfrm>
        <a:off x="16515" y="1073774"/>
        <a:ext cx="3488232" cy="305287"/>
      </dsp:txXfrm>
    </dsp:sp>
    <dsp:sp modelId="{1538A042-65AF-4660-A86C-F9DE7D1C3A05}">
      <dsp:nvSpPr>
        <dsp:cNvPr id="0" name=""/>
        <dsp:cNvSpPr/>
      </dsp:nvSpPr>
      <dsp:spPr>
        <a:xfrm>
          <a:off x="0" y="1409456"/>
          <a:ext cx="3521262" cy="33831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O" sz="1500" b="1" kern="1200" dirty="0"/>
            <a:t>ANÁLISIS DE RESULTADOS</a:t>
          </a:r>
        </a:p>
      </dsp:txBody>
      <dsp:txXfrm>
        <a:off x="16515" y="1425971"/>
        <a:ext cx="3488232" cy="305287"/>
      </dsp:txXfrm>
    </dsp:sp>
    <dsp:sp modelId="{870D068F-CAC9-47CB-97F4-2C57320E28C8}">
      <dsp:nvSpPr>
        <dsp:cNvPr id="0" name=""/>
        <dsp:cNvSpPr/>
      </dsp:nvSpPr>
      <dsp:spPr>
        <a:xfrm>
          <a:off x="0" y="1761653"/>
          <a:ext cx="3521262" cy="33831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O" sz="1500" b="1" kern="1200" dirty="0"/>
            <a:t>CONCLUSIONES</a:t>
          </a:r>
        </a:p>
      </dsp:txBody>
      <dsp:txXfrm>
        <a:off x="16515" y="1778168"/>
        <a:ext cx="3488232" cy="305287"/>
      </dsp:txXfrm>
    </dsp:sp>
    <dsp:sp modelId="{2F55DC75-36CB-4599-8FE3-8F3412178E75}">
      <dsp:nvSpPr>
        <dsp:cNvPr id="0" name=""/>
        <dsp:cNvSpPr/>
      </dsp:nvSpPr>
      <dsp:spPr>
        <a:xfrm>
          <a:off x="0" y="2113851"/>
          <a:ext cx="3521262" cy="33831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O" sz="1500" b="1" kern="1200" dirty="0"/>
            <a:t>RECOMENDACIONES</a:t>
          </a:r>
        </a:p>
      </dsp:txBody>
      <dsp:txXfrm>
        <a:off x="16515" y="2130366"/>
        <a:ext cx="3488232" cy="3052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28E68-4DCF-47DC-BE13-F9DB089D7CEB}">
      <dsp:nvSpPr>
        <dsp:cNvPr id="0" name=""/>
        <dsp:cNvSpPr/>
      </dsp:nvSpPr>
      <dsp:spPr>
        <a:xfrm>
          <a:off x="0" y="1984"/>
          <a:ext cx="6096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67A1F3-2BE5-4647-8BE5-18D08E52B8D4}">
      <dsp:nvSpPr>
        <dsp:cNvPr id="0" name=""/>
        <dsp:cNvSpPr/>
      </dsp:nvSpPr>
      <dsp:spPr>
        <a:xfrm>
          <a:off x="0" y="1984"/>
          <a:ext cx="6096000" cy="1353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buFont typeface="Arial" panose="020B0604020202020204" pitchFamily="34" charset="0"/>
            <a:buChar char="•"/>
          </a:pPr>
          <a:r>
            <a:rPr lang="es-ES" sz="2800" kern="1200" dirty="0"/>
            <a:t>No se realiza el control de entrenamiento de forma individual.</a:t>
          </a:r>
          <a:endParaRPr lang="es-EC" sz="2800" kern="1200" dirty="0"/>
        </a:p>
      </dsp:txBody>
      <dsp:txXfrm>
        <a:off x="0" y="1984"/>
        <a:ext cx="6096000" cy="1353343"/>
      </dsp:txXfrm>
    </dsp:sp>
    <dsp:sp modelId="{6B341AE2-1E48-475B-8FFB-C8D518ECB43D}">
      <dsp:nvSpPr>
        <dsp:cNvPr id="0" name=""/>
        <dsp:cNvSpPr/>
      </dsp:nvSpPr>
      <dsp:spPr>
        <a:xfrm>
          <a:off x="0" y="1355328"/>
          <a:ext cx="6096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E939FD-300A-4ACD-9D2C-21ED44239CCB}">
      <dsp:nvSpPr>
        <dsp:cNvPr id="0" name=""/>
        <dsp:cNvSpPr/>
      </dsp:nvSpPr>
      <dsp:spPr>
        <a:xfrm>
          <a:off x="0" y="1355328"/>
          <a:ext cx="6096000" cy="1353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just" defTabSz="1244600">
            <a:lnSpc>
              <a:spcPct val="90000"/>
            </a:lnSpc>
            <a:spcBef>
              <a:spcPct val="0"/>
            </a:spcBef>
            <a:spcAft>
              <a:spcPct val="35000"/>
            </a:spcAft>
            <a:buFont typeface="Arial" panose="020B0604020202020204" pitchFamily="34" charset="0"/>
            <a:buChar char="•"/>
          </a:pPr>
          <a:r>
            <a:rPr lang="es-ES" sz="2800" kern="1200" dirty="0"/>
            <a:t>Se planifica las zonas de entrenamiento de intensidad grupal no se individualiza.</a:t>
          </a:r>
          <a:endParaRPr lang="es-EC" sz="2800" kern="1200" dirty="0"/>
        </a:p>
      </dsp:txBody>
      <dsp:txXfrm>
        <a:off x="0" y="1355328"/>
        <a:ext cx="6096000" cy="1353343"/>
      </dsp:txXfrm>
    </dsp:sp>
    <dsp:sp modelId="{10AE883B-1687-4152-B7D2-AE04B0B41425}">
      <dsp:nvSpPr>
        <dsp:cNvPr id="0" name=""/>
        <dsp:cNvSpPr/>
      </dsp:nvSpPr>
      <dsp:spPr>
        <a:xfrm>
          <a:off x="0" y="2708671"/>
          <a:ext cx="6096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6B2C33-2F9A-42C5-92A2-EAAB5C321F64}">
      <dsp:nvSpPr>
        <dsp:cNvPr id="0" name=""/>
        <dsp:cNvSpPr/>
      </dsp:nvSpPr>
      <dsp:spPr>
        <a:xfrm>
          <a:off x="0" y="2708671"/>
          <a:ext cx="6096000" cy="1353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just" defTabSz="1244600">
            <a:lnSpc>
              <a:spcPct val="90000"/>
            </a:lnSpc>
            <a:spcBef>
              <a:spcPct val="0"/>
            </a:spcBef>
            <a:spcAft>
              <a:spcPct val="35000"/>
            </a:spcAft>
            <a:buFont typeface="Arial" panose="020B0604020202020204" pitchFamily="34" charset="0"/>
            <a:buChar char="•"/>
          </a:pPr>
          <a:r>
            <a:rPr lang="es-ES" sz="2800" kern="1200" dirty="0"/>
            <a:t>Las diferentes factores fisiológicos: Alteran el comportamiento de la frecuencia</a:t>
          </a:r>
          <a:endParaRPr lang="es-EC" sz="2800" kern="1200" dirty="0"/>
        </a:p>
      </dsp:txBody>
      <dsp:txXfrm>
        <a:off x="0" y="2708671"/>
        <a:ext cx="6096000" cy="13533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0DCB1C-737C-484D-8CC0-35E5DEBBF2B8}">
      <dsp:nvSpPr>
        <dsp:cNvPr id="0" name=""/>
        <dsp:cNvSpPr/>
      </dsp:nvSpPr>
      <dsp:spPr>
        <a:xfrm>
          <a:off x="3612" y="1570659"/>
          <a:ext cx="1579522" cy="2252671"/>
        </a:xfrm>
        <a:prstGeom prst="roundRect">
          <a:avLst>
            <a:gd name="adj" fmla="val 10000"/>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b="1" kern="1200" smtClean="0">
              <a:solidFill>
                <a:schemeClr val="tx1"/>
              </a:solidFill>
            </a:rPr>
            <a:t>Determinar parámetros funcionales de la frecuencia cardiaca máxima y en reposo en nadadores de la Escuela Superior Naval Salinas</a:t>
          </a:r>
          <a:endParaRPr lang="es-EC" sz="1300" kern="1200" dirty="0">
            <a:solidFill>
              <a:schemeClr val="tx1"/>
            </a:solidFill>
          </a:endParaRPr>
        </a:p>
      </dsp:txBody>
      <dsp:txXfrm>
        <a:off x="49875" y="1616922"/>
        <a:ext cx="1486996" cy="2160145"/>
      </dsp:txXfrm>
    </dsp:sp>
    <dsp:sp modelId="{4F184F40-B461-44B5-97B2-4B1B6E29D17C}">
      <dsp:nvSpPr>
        <dsp:cNvPr id="0" name=""/>
        <dsp:cNvSpPr/>
      </dsp:nvSpPr>
      <dsp:spPr>
        <a:xfrm>
          <a:off x="1741087" y="2501134"/>
          <a:ext cx="334858" cy="391721"/>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solidFill>
              <a:schemeClr val="tx1"/>
            </a:solidFill>
          </a:endParaRPr>
        </a:p>
      </dsp:txBody>
      <dsp:txXfrm>
        <a:off x="1741087" y="2579478"/>
        <a:ext cx="234401" cy="235033"/>
      </dsp:txXfrm>
    </dsp:sp>
    <dsp:sp modelId="{FB115DA1-0784-4945-AD0B-C99AE6BB86E8}">
      <dsp:nvSpPr>
        <dsp:cNvPr id="0" name=""/>
        <dsp:cNvSpPr/>
      </dsp:nvSpPr>
      <dsp:spPr>
        <a:xfrm>
          <a:off x="2214944" y="1570659"/>
          <a:ext cx="1579522" cy="2252671"/>
        </a:xfrm>
        <a:prstGeom prst="roundRect">
          <a:avLst>
            <a:gd name="adj" fmla="val 10000"/>
          </a:avLst>
        </a:prstGeom>
        <a:gradFill rotWithShape="0">
          <a:gsLst>
            <a:gs pos="0">
              <a:schemeClr val="accent2">
                <a:hueOff val="-4800000"/>
                <a:satOff val="-16668"/>
                <a:lumOff val="20000"/>
                <a:alphaOff val="0"/>
                <a:shade val="51000"/>
                <a:satMod val="130000"/>
              </a:schemeClr>
            </a:gs>
            <a:gs pos="80000">
              <a:schemeClr val="accent2">
                <a:hueOff val="-4800000"/>
                <a:satOff val="-16668"/>
                <a:lumOff val="20000"/>
                <a:alphaOff val="0"/>
                <a:shade val="93000"/>
                <a:satMod val="130000"/>
              </a:schemeClr>
            </a:gs>
            <a:gs pos="100000">
              <a:schemeClr val="accent2">
                <a:hueOff val="-4800000"/>
                <a:satOff val="-16668"/>
                <a:lumOff val="2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b="1" kern="1200" smtClean="0">
              <a:solidFill>
                <a:schemeClr val="tx1"/>
              </a:solidFill>
            </a:rPr>
            <a:t>Determinar la reserva de frecuencia cardiaca en nadadores de la Escuela Superior Naval Salinas.</a:t>
          </a:r>
          <a:endParaRPr lang="es-EC" sz="1300" kern="1200" dirty="0">
            <a:solidFill>
              <a:schemeClr val="tx1"/>
            </a:solidFill>
          </a:endParaRPr>
        </a:p>
      </dsp:txBody>
      <dsp:txXfrm>
        <a:off x="2261207" y="1616922"/>
        <a:ext cx="1486996" cy="2160145"/>
      </dsp:txXfrm>
    </dsp:sp>
    <dsp:sp modelId="{52C9CAA0-A854-425C-A8A5-2921B2DAD54C}">
      <dsp:nvSpPr>
        <dsp:cNvPr id="0" name=""/>
        <dsp:cNvSpPr/>
      </dsp:nvSpPr>
      <dsp:spPr>
        <a:xfrm>
          <a:off x="3952419" y="2501134"/>
          <a:ext cx="334858" cy="391721"/>
        </a:xfrm>
        <a:prstGeom prst="rightArrow">
          <a:avLst>
            <a:gd name="adj1" fmla="val 60000"/>
            <a:gd name="adj2" fmla="val 50000"/>
          </a:avLst>
        </a:prstGeom>
        <a:gradFill rotWithShape="0">
          <a:gsLst>
            <a:gs pos="0">
              <a:schemeClr val="accent2">
                <a:hueOff val="-7200000"/>
                <a:satOff val="-25001"/>
                <a:lumOff val="30001"/>
                <a:alphaOff val="0"/>
                <a:shade val="51000"/>
                <a:satMod val="130000"/>
              </a:schemeClr>
            </a:gs>
            <a:gs pos="80000">
              <a:schemeClr val="accent2">
                <a:hueOff val="-7200000"/>
                <a:satOff val="-25001"/>
                <a:lumOff val="30001"/>
                <a:alphaOff val="0"/>
                <a:shade val="93000"/>
                <a:satMod val="130000"/>
              </a:schemeClr>
            </a:gs>
            <a:gs pos="100000">
              <a:schemeClr val="accent2">
                <a:hueOff val="-7200000"/>
                <a:satOff val="-25001"/>
                <a:lumOff val="3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solidFill>
              <a:schemeClr val="tx1"/>
            </a:solidFill>
          </a:endParaRPr>
        </a:p>
      </dsp:txBody>
      <dsp:txXfrm>
        <a:off x="3952419" y="2579478"/>
        <a:ext cx="234401" cy="235033"/>
      </dsp:txXfrm>
    </dsp:sp>
    <dsp:sp modelId="{CB826A9B-1618-40BB-8E47-7C3E411C6B80}">
      <dsp:nvSpPr>
        <dsp:cNvPr id="0" name=""/>
        <dsp:cNvSpPr/>
      </dsp:nvSpPr>
      <dsp:spPr>
        <a:xfrm>
          <a:off x="4426276" y="1570659"/>
          <a:ext cx="1579522" cy="2252671"/>
        </a:xfrm>
        <a:prstGeom prst="roundRect">
          <a:avLst>
            <a:gd name="adj" fmla="val 10000"/>
          </a:avLst>
        </a:prstGeom>
        <a:gradFill rotWithShape="0">
          <a:gsLst>
            <a:gs pos="0">
              <a:schemeClr val="accent2">
                <a:hueOff val="-9600000"/>
                <a:satOff val="-33335"/>
                <a:lumOff val="40001"/>
                <a:alphaOff val="0"/>
                <a:shade val="51000"/>
                <a:satMod val="130000"/>
              </a:schemeClr>
            </a:gs>
            <a:gs pos="80000">
              <a:schemeClr val="accent2">
                <a:hueOff val="-9600000"/>
                <a:satOff val="-33335"/>
                <a:lumOff val="40001"/>
                <a:alphaOff val="0"/>
                <a:shade val="93000"/>
                <a:satMod val="130000"/>
              </a:schemeClr>
            </a:gs>
            <a:gs pos="100000">
              <a:schemeClr val="accent2">
                <a:hueOff val="-9600000"/>
                <a:satOff val="-33335"/>
                <a:lumOff val="4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b="1" kern="1200" smtClean="0">
              <a:solidFill>
                <a:schemeClr val="tx1"/>
              </a:solidFill>
            </a:rPr>
            <a:t>Determinar la velocidad de recuperación de la frecuencia cardiaca en nadadores de la Escuela Superior Naval Salinas.</a:t>
          </a:r>
          <a:endParaRPr lang="es-EC" sz="1300" kern="1200" dirty="0">
            <a:solidFill>
              <a:schemeClr val="tx1"/>
            </a:solidFill>
          </a:endParaRPr>
        </a:p>
      </dsp:txBody>
      <dsp:txXfrm>
        <a:off x="4472539" y="1616922"/>
        <a:ext cx="1486996" cy="2160145"/>
      </dsp:txXfrm>
    </dsp:sp>
    <dsp:sp modelId="{50A17781-E59C-41A1-963F-07BF141D0AE8}">
      <dsp:nvSpPr>
        <dsp:cNvPr id="0" name=""/>
        <dsp:cNvSpPr/>
      </dsp:nvSpPr>
      <dsp:spPr>
        <a:xfrm>
          <a:off x="6163751" y="2501134"/>
          <a:ext cx="334858" cy="391721"/>
        </a:xfrm>
        <a:prstGeom prst="rightArrow">
          <a:avLst>
            <a:gd name="adj1" fmla="val 60000"/>
            <a:gd name="adj2" fmla="val 50000"/>
          </a:avLst>
        </a:prstGeom>
        <a:gradFill rotWithShape="0">
          <a:gsLst>
            <a:gs pos="0">
              <a:schemeClr val="accent2">
                <a:hueOff val="-14400000"/>
                <a:satOff val="-50003"/>
                <a:lumOff val="60001"/>
                <a:alphaOff val="0"/>
                <a:shade val="51000"/>
                <a:satMod val="130000"/>
              </a:schemeClr>
            </a:gs>
            <a:gs pos="80000">
              <a:schemeClr val="accent2">
                <a:hueOff val="-14400000"/>
                <a:satOff val="-50003"/>
                <a:lumOff val="60001"/>
                <a:alphaOff val="0"/>
                <a:shade val="93000"/>
                <a:satMod val="130000"/>
              </a:schemeClr>
            </a:gs>
            <a:gs pos="100000">
              <a:schemeClr val="accent2">
                <a:hueOff val="-14400000"/>
                <a:satOff val="-50003"/>
                <a:lumOff val="6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solidFill>
              <a:schemeClr val="tx1"/>
            </a:solidFill>
          </a:endParaRPr>
        </a:p>
      </dsp:txBody>
      <dsp:txXfrm>
        <a:off x="6163751" y="2579478"/>
        <a:ext cx="234401" cy="235033"/>
      </dsp:txXfrm>
    </dsp:sp>
    <dsp:sp modelId="{6067EA1C-FABE-48AA-9432-9651CAE7F80A}">
      <dsp:nvSpPr>
        <dsp:cNvPr id="0" name=""/>
        <dsp:cNvSpPr/>
      </dsp:nvSpPr>
      <dsp:spPr>
        <a:xfrm>
          <a:off x="6637608" y="1570659"/>
          <a:ext cx="1579522" cy="2252671"/>
        </a:xfrm>
        <a:prstGeom prst="roundRect">
          <a:avLst>
            <a:gd name="adj" fmla="val 10000"/>
          </a:avLst>
        </a:prstGeom>
        <a:gradFill rotWithShape="0">
          <a:gsLst>
            <a:gs pos="0">
              <a:schemeClr val="accent2">
                <a:hueOff val="-14400000"/>
                <a:satOff val="-50003"/>
                <a:lumOff val="60001"/>
                <a:alphaOff val="0"/>
                <a:shade val="51000"/>
                <a:satMod val="130000"/>
              </a:schemeClr>
            </a:gs>
            <a:gs pos="80000">
              <a:schemeClr val="accent2">
                <a:hueOff val="-14400000"/>
                <a:satOff val="-50003"/>
                <a:lumOff val="60001"/>
                <a:alphaOff val="0"/>
                <a:shade val="93000"/>
                <a:satMod val="130000"/>
              </a:schemeClr>
            </a:gs>
            <a:gs pos="100000">
              <a:schemeClr val="accent2">
                <a:hueOff val="-14400000"/>
                <a:satOff val="-50003"/>
                <a:lumOff val="6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b="1" kern="1200" smtClean="0">
              <a:solidFill>
                <a:schemeClr val="tx1"/>
              </a:solidFill>
            </a:rPr>
            <a:t>Determinar las zonas de entrenamiento por frecuencia cardiaca y velocidad de recuperación por cada una de ellas en nadadores de la Escuela Superior Naval Salinas.</a:t>
          </a:r>
          <a:endParaRPr lang="es-EC" sz="1300" kern="1200" dirty="0">
            <a:solidFill>
              <a:schemeClr val="tx1"/>
            </a:solidFill>
          </a:endParaRPr>
        </a:p>
      </dsp:txBody>
      <dsp:txXfrm>
        <a:off x="6683871" y="1616922"/>
        <a:ext cx="1486996" cy="21601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9122C-64F2-43E6-9859-8E3B251A0ABF}">
      <dsp:nvSpPr>
        <dsp:cNvPr id="0" name=""/>
        <dsp:cNvSpPr/>
      </dsp:nvSpPr>
      <dsp:spPr>
        <a:xfrm rot="16200000">
          <a:off x="1322" y="558601"/>
          <a:ext cx="2946796" cy="2946796"/>
        </a:xfrm>
        <a:prstGeom prst="downArrow">
          <a:avLst>
            <a:gd name="adj1" fmla="val 50000"/>
            <a:gd name="adj2" fmla="val 35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C" sz="1300" b="1" kern="1200" dirty="0"/>
            <a:t>Hipótesis de trabajo: </a:t>
          </a:r>
          <a:r>
            <a:rPr lang="es-EC" sz="1300" kern="1200" dirty="0"/>
            <a:t>el control individual de la frecuencia cardiaca permite individualizar la intensidad del entrenamiento en nadadores de la Escuela Superior</a:t>
          </a:r>
          <a:r>
            <a:rPr lang="es-EC" sz="1300" b="1" kern="1200" dirty="0"/>
            <a:t> </a:t>
          </a:r>
          <a:r>
            <a:rPr lang="es-EC" sz="1300" kern="1200" dirty="0"/>
            <a:t>Naval Salinas</a:t>
          </a:r>
        </a:p>
      </dsp:txBody>
      <dsp:txXfrm rot="5400000">
        <a:off x="1323" y="1295299"/>
        <a:ext cx="2431107" cy="1473398"/>
      </dsp:txXfrm>
    </dsp:sp>
    <dsp:sp modelId="{64AA6C12-808C-4B21-ABD0-29DA5283C6F9}">
      <dsp:nvSpPr>
        <dsp:cNvPr id="0" name=""/>
        <dsp:cNvSpPr/>
      </dsp:nvSpPr>
      <dsp:spPr>
        <a:xfrm rot="5400000">
          <a:off x="3120002" y="558601"/>
          <a:ext cx="2946796" cy="2946796"/>
        </a:xfrm>
        <a:prstGeom prst="downArrow">
          <a:avLst>
            <a:gd name="adj1" fmla="val 50000"/>
            <a:gd name="adj2" fmla="val 35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C" sz="1300" b="1" kern="1200" dirty="0"/>
            <a:t>Hipótesis nula:</a:t>
          </a:r>
          <a:r>
            <a:rPr lang="es-EC" sz="1300" kern="1200" dirty="0"/>
            <a:t> el control individual de la frecuencia cardiaca no permite individualizar la intensidad del entrenamiento en nadadores de la Escuela Superior</a:t>
          </a:r>
          <a:r>
            <a:rPr lang="es-EC" sz="1300" b="1" kern="1200" dirty="0"/>
            <a:t> </a:t>
          </a:r>
          <a:r>
            <a:rPr lang="es-EC" sz="1300" kern="1200" dirty="0"/>
            <a:t>Naval Salinas.</a:t>
          </a:r>
        </a:p>
      </dsp:txBody>
      <dsp:txXfrm rot="-5400000">
        <a:off x="3635692" y="1295300"/>
        <a:ext cx="2431107" cy="147339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D0DC8B-AFAE-490F-841F-6A6292882C4F}" type="datetimeFigureOut">
              <a:rPr lang="es-ES" smtClean="0"/>
              <a:pPr/>
              <a:t>28/03/22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3CE5E0-F72F-4E54-97AA-FF317B8EE3E1}" type="slidenum">
              <a:rPr lang="es-ES" smtClean="0"/>
              <a:pPr/>
              <a:t>‹Nº›</a:t>
            </a:fld>
            <a:endParaRPr lang="es-ES"/>
          </a:p>
        </p:txBody>
      </p:sp>
    </p:spTree>
    <p:extLst>
      <p:ext uri="{BB962C8B-B14F-4D97-AF65-F5344CB8AC3E}">
        <p14:creationId xmlns:p14="http://schemas.microsoft.com/office/powerpoint/2010/main" val="1622650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1644651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048" name="CorelDRAW" r:id="rId3" imgW="9151920" imgH="5621400" progId="">
                  <p:embed/>
                </p:oleObj>
              </mc:Choice>
              <mc:Fallback>
                <p:oleObj name="CorelDRAW" r:id="rId3" imgW="9151920" imgH="5621400" progId="">
                  <p:embed/>
                  <p:pic>
                    <p:nvPicPr>
                      <p:cNvPr id="0" name="Picture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3"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sp>
        <p:nvSpPr>
          <p:cNvPr id="17434"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5"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pic>
        <p:nvPicPr>
          <p:cNvPr id="17456" name="Picture 48" descr="bannner 2"/>
          <p:cNvPicPr>
            <a:picLocks noChangeAspect="1" noChangeArrowheads="1"/>
          </p:cNvPicPr>
          <p:nvPr userDrawn="1"/>
        </p:nvPicPr>
        <p:blipFill>
          <a:blip r:embed="rId5" cstate="print"/>
          <a:srcRect/>
          <a:stretch>
            <a:fillRect/>
          </a:stretch>
        </p:blipFill>
        <p:spPr bwMode="auto">
          <a:xfrm>
            <a:off x="0" y="5722938"/>
            <a:ext cx="9144000" cy="1135062"/>
          </a:xfrm>
          <a:prstGeom prst="rect">
            <a:avLst/>
          </a:prstGeom>
          <a:noFill/>
        </p:spPr>
      </p:pic>
      <p:sp>
        <p:nvSpPr>
          <p:cNvPr id="1745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endParaRPr lang="es-ES"/>
          </a:p>
        </p:txBody>
      </p:sp>
      <p:pic>
        <p:nvPicPr>
          <p:cNvPr id="17457" name="Picture 49" descr="LOGO ESPE ORIGINAL copia"/>
          <p:cNvPicPr>
            <a:picLocks noChangeAspect="1" noChangeArrowheads="1"/>
          </p:cNvPicPr>
          <p:nvPr userDrawn="1"/>
        </p:nvPicPr>
        <p:blipFill>
          <a:blip r:embed="rId6" cstate="print"/>
          <a:srcRect/>
          <a:stretch>
            <a:fillRect/>
          </a:stretch>
        </p:blipFill>
        <p:spPr bwMode="auto">
          <a:xfrm>
            <a:off x="107950" y="115888"/>
            <a:ext cx="3313113" cy="887412"/>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
        <p:cNvGrpSpPr/>
        <p:nvPr/>
      </p:nvGrpSpPr>
      <p:grpSpPr>
        <a:xfrm>
          <a:off x="0" y="0"/>
          <a:ext cx="0" cy="0"/>
          <a:chOff x="0" y="0"/>
          <a:chExt cx="0" cy="0"/>
        </a:xfrm>
      </p:grpSpPr>
      <p:sp>
        <p:nvSpPr>
          <p:cNvPr id="14" name="Shape 14"/>
          <p:cNvSpPr/>
          <p:nvPr/>
        </p:nvSpPr>
        <p:spPr>
          <a:xfrm>
            <a:off x="-25" y="0"/>
            <a:ext cx="9144000" cy="3428800"/>
          </a:xfrm>
          <a:prstGeom prst="rect">
            <a:avLst/>
          </a:prstGeom>
          <a:solidFill>
            <a:srgbClr val="00BEF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pic>
        <p:nvPicPr>
          <p:cNvPr id="15" name="Shape 15" descr="marco.png"/>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0" y="0"/>
            <a:ext cx="9144000" cy="6858000"/>
          </a:xfrm>
          <a:prstGeom prst="rect">
            <a:avLst/>
          </a:prstGeom>
          <a:noFill/>
          <a:ln>
            <a:noFill/>
          </a:ln>
        </p:spPr>
      </p:pic>
      <p:sp>
        <p:nvSpPr>
          <p:cNvPr id="16" name="Shape 16"/>
          <p:cNvSpPr txBox="1">
            <a:spLocks noGrp="1"/>
          </p:cNvSpPr>
          <p:nvPr>
            <p:ph type="ctrTitle"/>
          </p:nvPr>
        </p:nvSpPr>
        <p:spPr>
          <a:xfrm>
            <a:off x="1154400" y="3635133"/>
            <a:ext cx="6835200" cy="1546400"/>
          </a:xfrm>
          <a:prstGeom prst="rect">
            <a:avLst/>
          </a:prstGeom>
        </p:spPr>
        <p:txBody>
          <a:bodyPr spcFirstLastPara="1" wrap="square" lIns="91425" tIns="91425" rIns="91425" bIns="91425" anchor="t" anchorCtr="0"/>
          <a:lstStyle>
            <a:lvl1pPr lvl="0" rtl="0">
              <a:spcBef>
                <a:spcPts val="0"/>
              </a:spcBef>
              <a:spcAft>
                <a:spcPts val="0"/>
              </a:spcAft>
              <a:buClr>
                <a:srgbClr val="00BEF2"/>
              </a:buClr>
              <a:buSzPts val="3000"/>
              <a:buNone/>
              <a:defRPr sz="3000">
                <a:solidFill>
                  <a:srgbClr val="00BEF2"/>
                </a:solidFill>
              </a:defRPr>
            </a:lvl1pPr>
            <a:lvl2pPr lvl="1" rtl="0">
              <a:spcBef>
                <a:spcPts val="0"/>
              </a:spcBef>
              <a:spcAft>
                <a:spcPts val="0"/>
              </a:spcAft>
              <a:buClr>
                <a:srgbClr val="00BEF2"/>
              </a:buClr>
              <a:buSzPts val="3000"/>
              <a:buNone/>
              <a:defRPr sz="3000">
                <a:solidFill>
                  <a:srgbClr val="00BEF2"/>
                </a:solidFill>
              </a:defRPr>
            </a:lvl2pPr>
            <a:lvl3pPr lvl="2" rtl="0">
              <a:spcBef>
                <a:spcPts val="0"/>
              </a:spcBef>
              <a:spcAft>
                <a:spcPts val="0"/>
              </a:spcAft>
              <a:buClr>
                <a:srgbClr val="00BEF2"/>
              </a:buClr>
              <a:buSzPts val="3000"/>
              <a:buNone/>
              <a:defRPr sz="3000">
                <a:solidFill>
                  <a:srgbClr val="00BEF2"/>
                </a:solidFill>
              </a:defRPr>
            </a:lvl3pPr>
            <a:lvl4pPr lvl="3" rtl="0">
              <a:spcBef>
                <a:spcPts val="0"/>
              </a:spcBef>
              <a:spcAft>
                <a:spcPts val="0"/>
              </a:spcAft>
              <a:buClr>
                <a:srgbClr val="00BEF2"/>
              </a:buClr>
              <a:buSzPts val="3000"/>
              <a:buNone/>
              <a:defRPr sz="3000">
                <a:solidFill>
                  <a:srgbClr val="00BEF2"/>
                </a:solidFill>
              </a:defRPr>
            </a:lvl4pPr>
            <a:lvl5pPr lvl="4" rtl="0">
              <a:spcBef>
                <a:spcPts val="0"/>
              </a:spcBef>
              <a:spcAft>
                <a:spcPts val="0"/>
              </a:spcAft>
              <a:buClr>
                <a:srgbClr val="00BEF2"/>
              </a:buClr>
              <a:buSzPts val="3000"/>
              <a:buNone/>
              <a:defRPr sz="3000">
                <a:solidFill>
                  <a:srgbClr val="00BEF2"/>
                </a:solidFill>
              </a:defRPr>
            </a:lvl5pPr>
            <a:lvl6pPr lvl="5" rtl="0">
              <a:spcBef>
                <a:spcPts val="0"/>
              </a:spcBef>
              <a:spcAft>
                <a:spcPts val="0"/>
              </a:spcAft>
              <a:buClr>
                <a:srgbClr val="00BEF2"/>
              </a:buClr>
              <a:buSzPts val="3000"/>
              <a:buNone/>
              <a:defRPr sz="3000">
                <a:solidFill>
                  <a:srgbClr val="00BEF2"/>
                </a:solidFill>
              </a:defRPr>
            </a:lvl6pPr>
            <a:lvl7pPr lvl="6" rtl="0">
              <a:spcBef>
                <a:spcPts val="0"/>
              </a:spcBef>
              <a:spcAft>
                <a:spcPts val="0"/>
              </a:spcAft>
              <a:buClr>
                <a:srgbClr val="00BEF2"/>
              </a:buClr>
              <a:buSzPts val="3000"/>
              <a:buNone/>
              <a:defRPr sz="3000">
                <a:solidFill>
                  <a:srgbClr val="00BEF2"/>
                </a:solidFill>
              </a:defRPr>
            </a:lvl7pPr>
            <a:lvl8pPr lvl="7" rtl="0">
              <a:spcBef>
                <a:spcPts val="0"/>
              </a:spcBef>
              <a:spcAft>
                <a:spcPts val="0"/>
              </a:spcAft>
              <a:buClr>
                <a:srgbClr val="00BEF2"/>
              </a:buClr>
              <a:buSzPts val="3000"/>
              <a:buNone/>
              <a:defRPr sz="3000">
                <a:solidFill>
                  <a:srgbClr val="00BEF2"/>
                </a:solidFill>
              </a:defRPr>
            </a:lvl8pPr>
            <a:lvl9pPr lvl="8" rtl="0">
              <a:spcBef>
                <a:spcPts val="0"/>
              </a:spcBef>
              <a:spcAft>
                <a:spcPts val="0"/>
              </a:spcAft>
              <a:buClr>
                <a:srgbClr val="00BEF2"/>
              </a:buClr>
              <a:buSzPts val="3000"/>
              <a:buNone/>
              <a:defRPr sz="3000">
                <a:solidFill>
                  <a:srgbClr val="00BEF2"/>
                </a:solidFill>
              </a:defRPr>
            </a:lvl9pPr>
          </a:lstStyle>
          <a:p>
            <a:endParaRPr/>
          </a:p>
        </p:txBody>
      </p:sp>
      <p:sp>
        <p:nvSpPr>
          <p:cNvPr id="17" name="Shape 17"/>
          <p:cNvSpPr txBox="1">
            <a:spLocks noGrp="1"/>
          </p:cNvSpPr>
          <p:nvPr>
            <p:ph type="subTitle" idx="1"/>
          </p:nvPr>
        </p:nvSpPr>
        <p:spPr>
          <a:xfrm>
            <a:off x="1154400" y="4294733"/>
            <a:ext cx="6835200" cy="1046400"/>
          </a:xfrm>
          <a:prstGeom prst="rect">
            <a:avLst/>
          </a:prstGeom>
        </p:spPr>
        <p:txBody>
          <a:bodyPr spcFirstLastPara="1" wrap="square" lIns="91425" tIns="91425" rIns="91425" bIns="91425" anchor="t" anchorCtr="0"/>
          <a:lstStyle>
            <a:lvl1pPr lvl="0" rtl="0">
              <a:spcBef>
                <a:spcPts val="0"/>
              </a:spcBef>
              <a:spcAft>
                <a:spcPts val="0"/>
              </a:spcAft>
              <a:buClr>
                <a:srgbClr val="25516C"/>
              </a:buClr>
              <a:buSzPts val="1800"/>
              <a:buNone/>
              <a:defRPr sz="1800">
                <a:solidFill>
                  <a:srgbClr val="25516C"/>
                </a:solidFill>
              </a:defRPr>
            </a:lvl1pPr>
            <a:lvl2pPr lvl="1" rtl="0">
              <a:spcBef>
                <a:spcPts val="0"/>
              </a:spcBef>
              <a:spcAft>
                <a:spcPts val="0"/>
              </a:spcAft>
              <a:buClr>
                <a:srgbClr val="25516C"/>
              </a:buClr>
              <a:buSzPts val="1800"/>
              <a:buNone/>
              <a:defRPr sz="1800">
                <a:solidFill>
                  <a:srgbClr val="25516C"/>
                </a:solidFill>
              </a:defRPr>
            </a:lvl2pPr>
            <a:lvl3pPr lvl="2" rtl="0">
              <a:spcBef>
                <a:spcPts val="0"/>
              </a:spcBef>
              <a:spcAft>
                <a:spcPts val="0"/>
              </a:spcAft>
              <a:buClr>
                <a:srgbClr val="25516C"/>
              </a:buClr>
              <a:buSzPts val="1800"/>
              <a:buNone/>
              <a:defRPr sz="1800">
                <a:solidFill>
                  <a:srgbClr val="25516C"/>
                </a:solidFill>
              </a:defRPr>
            </a:lvl3pPr>
            <a:lvl4pPr lvl="3" rtl="0">
              <a:spcBef>
                <a:spcPts val="0"/>
              </a:spcBef>
              <a:spcAft>
                <a:spcPts val="0"/>
              </a:spcAft>
              <a:buClr>
                <a:srgbClr val="25516C"/>
              </a:buClr>
              <a:buSzPts val="1800"/>
              <a:buNone/>
              <a:defRPr sz="1800">
                <a:solidFill>
                  <a:srgbClr val="25516C"/>
                </a:solidFill>
              </a:defRPr>
            </a:lvl4pPr>
            <a:lvl5pPr lvl="4" rtl="0">
              <a:spcBef>
                <a:spcPts val="0"/>
              </a:spcBef>
              <a:spcAft>
                <a:spcPts val="0"/>
              </a:spcAft>
              <a:buClr>
                <a:srgbClr val="25516C"/>
              </a:buClr>
              <a:buSzPts val="1800"/>
              <a:buNone/>
              <a:defRPr sz="1800">
                <a:solidFill>
                  <a:srgbClr val="25516C"/>
                </a:solidFill>
              </a:defRPr>
            </a:lvl5pPr>
            <a:lvl6pPr lvl="5" rtl="0">
              <a:spcBef>
                <a:spcPts val="0"/>
              </a:spcBef>
              <a:spcAft>
                <a:spcPts val="0"/>
              </a:spcAft>
              <a:buClr>
                <a:srgbClr val="25516C"/>
              </a:buClr>
              <a:buSzPts val="1800"/>
              <a:buNone/>
              <a:defRPr sz="1800">
                <a:solidFill>
                  <a:srgbClr val="25516C"/>
                </a:solidFill>
              </a:defRPr>
            </a:lvl6pPr>
            <a:lvl7pPr lvl="6" rtl="0">
              <a:spcBef>
                <a:spcPts val="0"/>
              </a:spcBef>
              <a:spcAft>
                <a:spcPts val="0"/>
              </a:spcAft>
              <a:buClr>
                <a:srgbClr val="25516C"/>
              </a:buClr>
              <a:buSzPts val="1800"/>
              <a:buNone/>
              <a:defRPr sz="1800">
                <a:solidFill>
                  <a:srgbClr val="25516C"/>
                </a:solidFill>
              </a:defRPr>
            </a:lvl7pPr>
            <a:lvl8pPr lvl="7" rtl="0">
              <a:spcBef>
                <a:spcPts val="0"/>
              </a:spcBef>
              <a:spcAft>
                <a:spcPts val="0"/>
              </a:spcAft>
              <a:buClr>
                <a:srgbClr val="25516C"/>
              </a:buClr>
              <a:buSzPts val="1800"/>
              <a:buNone/>
              <a:defRPr sz="1800">
                <a:solidFill>
                  <a:srgbClr val="25516C"/>
                </a:solidFill>
              </a:defRPr>
            </a:lvl8pPr>
            <a:lvl9pPr lvl="8" rtl="0">
              <a:spcBef>
                <a:spcPts val="0"/>
              </a:spcBef>
              <a:spcAft>
                <a:spcPts val="0"/>
              </a:spcAft>
              <a:buClr>
                <a:srgbClr val="25516C"/>
              </a:buClr>
              <a:buSzPts val="1800"/>
              <a:buNone/>
              <a:defRPr sz="1800">
                <a:solidFill>
                  <a:srgbClr val="25516C"/>
                </a:solidFill>
              </a:defRPr>
            </a:lvl9pPr>
          </a:lstStyle>
          <a:p>
            <a:endParaRPr/>
          </a:p>
        </p:txBody>
      </p:sp>
    </p:spTree>
    <p:extLst>
      <p:ext uri="{BB962C8B-B14F-4D97-AF65-F5344CB8AC3E}">
        <p14:creationId xmlns:p14="http://schemas.microsoft.com/office/powerpoint/2010/main" val="1803983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crdownload"/></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28000"/>
            <a:lum/>
          </a:blip>
          <a:srcRect/>
          <a:stretch>
            <a:fillRect l="2000" t="-15000" r="-7000"/>
          </a:stretch>
        </a:blip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a:p>
        </p:txBody>
      </p:sp>
      <p:sp>
        <p:nvSpPr>
          <p:cNvPr id="1045"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a:p>
        </p:txBody>
      </p:sp>
      <p:sp>
        <p:nvSpPr>
          <p:cNvPr id="1047"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ffectLst/>
        </p:spPr>
        <p:txBody>
          <a:bodyPr/>
          <a:lstStyle/>
          <a:p>
            <a:endParaRPr lang="es-ES"/>
          </a:p>
        </p:txBody>
      </p:sp>
      <p:sp>
        <p:nvSpPr>
          <p:cNvPr id="1048"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ffectLst/>
        </p:spPr>
        <p:txBody>
          <a:bodyPr/>
          <a:lstStyle/>
          <a:p>
            <a:endParaRPr lang="es-ES"/>
          </a:p>
        </p:txBody>
      </p:sp>
      <p:pic>
        <p:nvPicPr>
          <p:cNvPr id="1050" name="Picture 26" descr="LOGO ESPE ORIGINAL copia"/>
          <p:cNvPicPr>
            <a:picLocks noChangeAspect="1" noChangeArrowheads="1"/>
          </p:cNvPicPr>
          <p:nvPr/>
        </p:nvPicPr>
        <p:blipFill>
          <a:blip r:embed="rId15" cstate="print"/>
          <a:srcRect l="3070"/>
          <a:stretch>
            <a:fillRect/>
          </a:stretch>
        </p:blipFill>
        <p:spPr bwMode="auto">
          <a:xfrm>
            <a:off x="6732588" y="5949950"/>
            <a:ext cx="2305050" cy="63658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crdownload"/><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package" Target="../embeddings/Documento_de_Microsoft_Word1.docx"/></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418791" y="1024041"/>
            <a:ext cx="8747448" cy="461665"/>
          </a:xfrm>
          <a:prstGeom prst="rect">
            <a:avLst/>
          </a:prstGeom>
          <a:noFill/>
          <a:ln w="9525" algn="ctr">
            <a:noFill/>
            <a:miter lim="800000"/>
            <a:headEnd/>
            <a:tailEnd/>
          </a:ln>
          <a:effectLst/>
        </p:spPr>
        <p:txBody>
          <a:bodyPr wrap="square">
            <a:spAutoFit/>
          </a:bodyPr>
          <a:lstStyle/>
          <a:p>
            <a:pPr algn="ctr">
              <a:defRPr/>
            </a:pPr>
            <a:r>
              <a:rPr lang="es-ES" sz="2400" dirty="0"/>
              <a:t>Carrera de Pedagogía de la Actividad Física y Deporte</a:t>
            </a:r>
            <a:endParaRPr lang="es-ES" sz="2400" dirty="0"/>
          </a:p>
        </p:txBody>
      </p:sp>
      <p:sp>
        <p:nvSpPr>
          <p:cNvPr id="4" name="Rectangle 3"/>
          <p:cNvSpPr>
            <a:spLocks noChangeArrowheads="1"/>
          </p:cNvSpPr>
          <p:nvPr/>
        </p:nvSpPr>
        <p:spPr bwMode="auto">
          <a:xfrm>
            <a:off x="2051156" y="1792518"/>
            <a:ext cx="6084168" cy="461665"/>
          </a:xfrm>
          <a:prstGeom prst="rect">
            <a:avLst/>
          </a:prstGeom>
          <a:noFill/>
          <a:ln w="9525" algn="ctr">
            <a:noFill/>
            <a:miter lim="800000"/>
            <a:headEnd/>
            <a:tailEnd/>
          </a:ln>
          <a:effectLst/>
        </p:spPr>
        <p:txBody>
          <a:bodyPr wrap="square">
            <a:spAutoFit/>
          </a:bodyPr>
          <a:lstStyle/>
          <a:p>
            <a:pPr algn="ctr">
              <a:spcBef>
                <a:spcPct val="0"/>
              </a:spcBef>
              <a:defRPr/>
            </a:pPr>
            <a:r>
              <a:rPr lang="es-ES" sz="2400" dirty="0"/>
              <a:t>Trabajo de Integración curricular</a:t>
            </a:r>
          </a:p>
        </p:txBody>
      </p:sp>
      <p:pic>
        <p:nvPicPr>
          <p:cNvPr id="5" name="Picture 4" descr="aguila"/>
          <p:cNvPicPr>
            <a:picLocks noChangeAspect="1" noChangeArrowheads="1"/>
          </p:cNvPicPr>
          <p:nvPr/>
        </p:nvPicPr>
        <p:blipFill>
          <a:blip r:embed="rId2" cstate="print">
            <a:clrChange>
              <a:clrFrom>
                <a:srgbClr val="FFFFFF"/>
              </a:clrFrom>
              <a:clrTo>
                <a:srgbClr val="FFFFFF">
                  <a:alpha val="0"/>
                </a:srgbClr>
              </a:clrTo>
            </a:clrChange>
          </a:blip>
          <a:srcRect l="4721" t="5473" r="5658" b="5473"/>
          <a:stretch>
            <a:fillRect/>
          </a:stretch>
        </p:blipFill>
        <p:spPr bwMode="auto">
          <a:xfrm>
            <a:off x="539552" y="3068960"/>
            <a:ext cx="2376487" cy="2349500"/>
          </a:xfrm>
          <a:prstGeom prst="rect">
            <a:avLst/>
          </a:prstGeom>
          <a:noFill/>
          <a:ln w="9525">
            <a:noFill/>
            <a:miter lim="800000"/>
            <a:headEnd/>
            <a:tailEnd/>
          </a:ln>
        </p:spPr>
      </p:pic>
      <p:sp>
        <p:nvSpPr>
          <p:cNvPr id="6" name="Rectangle 3"/>
          <p:cNvSpPr>
            <a:spLocks noChangeArrowheads="1"/>
          </p:cNvSpPr>
          <p:nvPr/>
        </p:nvSpPr>
        <p:spPr bwMode="auto">
          <a:xfrm>
            <a:off x="2575057" y="3837123"/>
            <a:ext cx="6408489" cy="1631216"/>
          </a:xfrm>
          <a:prstGeom prst="rect">
            <a:avLst/>
          </a:prstGeom>
          <a:noFill/>
          <a:ln w="9525" algn="ctr">
            <a:noFill/>
            <a:miter lim="800000"/>
            <a:headEnd/>
            <a:tailEnd/>
          </a:ln>
          <a:effectLst/>
        </p:spPr>
        <p:txBody>
          <a:bodyPr wrap="square">
            <a:spAutoFit/>
          </a:bodyPr>
          <a:lstStyle/>
          <a:p>
            <a:pPr algn="ctr">
              <a:defRPr/>
            </a:pPr>
            <a:r>
              <a:rPr lang="es-MX" sz="2000" b="0" dirty="0">
                <a:solidFill>
                  <a:schemeClr val="tx2"/>
                </a:solidFill>
                <a:effectLst>
                  <a:outerShdw blurRad="38100" dist="38100" dir="2700000" algn="tl">
                    <a:srgbClr val="000000"/>
                  </a:outerShdw>
                </a:effectLst>
                <a:latin typeface="Arial Black" pitchFamily="34" charset="0"/>
              </a:rPr>
              <a:t>Sres. </a:t>
            </a:r>
            <a:r>
              <a:rPr lang="es-EC" sz="2000" b="1" dirty="0"/>
              <a:t>Flores Carranza Carlos Javier </a:t>
            </a:r>
          </a:p>
          <a:p>
            <a:pPr marL="1347788" algn="ctr">
              <a:defRPr/>
            </a:pPr>
            <a:r>
              <a:rPr lang="es-EC" sz="2000" b="1" dirty="0"/>
              <a:t> Miranda Caisaluisa Jairo Fernando</a:t>
            </a:r>
          </a:p>
          <a:p>
            <a:pPr algn="ctr">
              <a:defRPr/>
            </a:pPr>
            <a:endParaRPr lang="es-ES" sz="2000" dirty="0"/>
          </a:p>
          <a:p>
            <a:pPr algn="ctr">
              <a:defRPr/>
            </a:pPr>
            <a:r>
              <a:rPr lang="es-MX" sz="2000" dirty="0">
                <a:solidFill>
                  <a:schemeClr val="tx2"/>
                </a:solidFill>
                <a:effectLst>
                  <a:outerShdw blurRad="38100" dist="38100" dir="2700000" algn="tl">
                    <a:srgbClr val="000000"/>
                  </a:outerShdw>
                </a:effectLst>
                <a:latin typeface="Arial Black" pitchFamily="34" charset="0"/>
              </a:rPr>
              <a:t>Director:</a:t>
            </a:r>
          </a:p>
          <a:p>
            <a:pPr algn="ctr">
              <a:spcBef>
                <a:spcPct val="0"/>
              </a:spcBef>
              <a:defRPr/>
            </a:pPr>
            <a:r>
              <a:rPr lang="es-MX" sz="2000" b="0" dirty="0" err="1">
                <a:solidFill>
                  <a:schemeClr val="tx2"/>
                </a:solidFill>
                <a:effectLst>
                  <a:outerShdw blurRad="38100" dist="38100" dir="2700000" algn="tl">
                    <a:srgbClr val="000000"/>
                  </a:outerShdw>
                </a:effectLst>
                <a:latin typeface="Arial Black" pitchFamily="34" charset="0"/>
              </a:rPr>
              <a:t>MSc</a:t>
            </a:r>
            <a:r>
              <a:rPr lang="es-MX" sz="2000" b="0" dirty="0">
                <a:solidFill>
                  <a:schemeClr val="tx2"/>
                </a:solidFill>
                <a:effectLst>
                  <a:outerShdw blurRad="38100" dist="38100" dir="2700000" algn="tl">
                    <a:srgbClr val="000000"/>
                  </a:outerShdw>
                </a:effectLst>
                <a:latin typeface="Arial Black" pitchFamily="34" charset="0"/>
              </a:rPr>
              <a:t>. Mario Vaca</a:t>
            </a:r>
            <a:endParaRPr lang="es-ES" sz="2000" b="0" dirty="0">
              <a:solidFill>
                <a:schemeClr val="tx2"/>
              </a:solidFill>
              <a:effectLst>
                <a:outerShdw blurRad="38100" dist="38100" dir="2700000" algn="tl">
                  <a:srgbClr val="000000"/>
                </a:outerShdw>
              </a:effectLst>
              <a:latin typeface="Arial Black" pitchFamily="34" charset="0"/>
            </a:endParaRPr>
          </a:p>
        </p:txBody>
      </p:sp>
      <p:sp>
        <p:nvSpPr>
          <p:cNvPr id="8" name="CuadroTexto 7">
            <a:extLst>
              <a:ext uri="{FF2B5EF4-FFF2-40B4-BE49-F238E27FC236}">
                <a16:creationId xmlns="" xmlns:a16="http://schemas.microsoft.com/office/drawing/2014/main" id="{58BAB671-FE66-4D40-B089-98EEEF6CF8D5}"/>
              </a:ext>
            </a:extLst>
          </p:cNvPr>
          <p:cNvSpPr txBox="1"/>
          <p:nvPr/>
        </p:nvSpPr>
        <p:spPr>
          <a:xfrm>
            <a:off x="2684343" y="2787719"/>
            <a:ext cx="5976664" cy="646331"/>
          </a:xfrm>
          <a:prstGeom prst="rect">
            <a:avLst/>
          </a:prstGeom>
          <a:noFill/>
        </p:spPr>
        <p:txBody>
          <a:bodyPr wrap="square">
            <a:spAutoFit/>
          </a:bodyPr>
          <a:lstStyle/>
          <a:p>
            <a:pPr algn="ctr">
              <a:spcBef>
                <a:spcPts val="1200"/>
              </a:spcBef>
            </a:pPr>
            <a:r>
              <a:rPr lang="es-EC" sz="1800" b="1" kern="0" dirty="0">
                <a:effectLst/>
                <a:latin typeface="Arial" panose="020B0604020202020204" pitchFamily="34" charset="0"/>
                <a:ea typeface="Calibri" panose="020F0502020204030204" pitchFamily="34" charset="0"/>
              </a:rPr>
              <a:t>Control individual de la frecuencia cardiaca en nadadores de la Escuela Superior Naval Salinas</a:t>
            </a:r>
            <a:endParaRPr lang="es-EC" sz="2800" b="1" kern="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07645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908720"/>
            <a:ext cx="9144000" cy="923330"/>
          </a:xfrm>
          <a:prstGeom prst="rect">
            <a:avLst/>
          </a:prstGeom>
          <a:noFill/>
        </p:spPr>
        <p:txBody>
          <a:bodyPr wrap="square" rtlCol="0">
            <a:spAutoFit/>
          </a:bodyPr>
          <a:lstStyle/>
          <a:p>
            <a:pPr algn="ctr"/>
            <a:r>
              <a:rPr lang="es-EC" sz="3600" b="1" dirty="0"/>
              <a:t>Población y muestra</a:t>
            </a:r>
          </a:p>
          <a:p>
            <a:pPr algn="ctr"/>
            <a:endParaRPr lang="es-EC" dirty="0"/>
          </a:p>
        </p:txBody>
      </p:sp>
      <p:sp>
        <p:nvSpPr>
          <p:cNvPr id="3" name="Rectángulo: esquinas redondeadas 2">
            <a:extLst>
              <a:ext uri="{FF2B5EF4-FFF2-40B4-BE49-F238E27FC236}">
                <a16:creationId xmlns="" xmlns:a16="http://schemas.microsoft.com/office/drawing/2014/main" id="{1A4E5E8D-2CE8-44B7-809D-97F1AF6FEE10}"/>
              </a:ext>
            </a:extLst>
          </p:cNvPr>
          <p:cNvSpPr/>
          <p:nvPr/>
        </p:nvSpPr>
        <p:spPr>
          <a:xfrm>
            <a:off x="503548" y="2132856"/>
            <a:ext cx="8136904" cy="2520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sz="3200" b="1" dirty="0">
              <a:solidFill>
                <a:schemeClr val="tx1"/>
              </a:solidFill>
            </a:endParaRPr>
          </a:p>
          <a:p>
            <a:pPr algn="just"/>
            <a:r>
              <a:rPr lang="es-EC" sz="2400" dirty="0">
                <a:solidFill>
                  <a:schemeClr val="tx1"/>
                </a:solidFill>
              </a:rPr>
              <a:t>El estudio se aplicó al equipo de natación de la Escuela </a:t>
            </a:r>
            <a:r>
              <a:rPr lang="es-EC" sz="2400" dirty="0" smtClean="0">
                <a:solidFill>
                  <a:schemeClr val="tx1"/>
                </a:solidFill>
              </a:rPr>
              <a:t>Superior Naval </a:t>
            </a:r>
            <a:r>
              <a:rPr lang="es-ES" sz="3200" b="1" dirty="0" smtClean="0">
                <a:solidFill>
                  <a:schemeClr val="tx1"/>
                </a:solidFill>
              </a:rPr>
              <a:t>‘‘</a:t>
            </a:r>
            <a:r>
              <a:rPr lang="es-ES" sz="3200" b="1" dirty="0" err="1">
                <a:solidFill>
                  <a:schemeClr val="tx1"/>
                </a:solidFill>
              </a:rPr>
              <a:t>Cmdte</a:t>
            </a:r>
            <a:r>
              <a:rPr lang="es-ES" sz="3200" b="1" dirty="0">
                <a:solidFill>
                  <a:schemeClr val="tx1"/>
                </a:solidFill>
              </a:rPr>
              <a:t> Rafael Morán Valverde</a:t>
            </a:r>
            <a:r>
              <a:rPr lang="es-ES" sz="3200" b="1" dirty="0" smtClean="0">
                <a:solidFill>
                  <a:schemeClr val="tx1"/>
                </a:solidFill>
              </a:rPr>
              <a:t>’’ </a:t>
            </a:r>
            <a:r>
              <a:rPr lang="es-EC" sz="2400" dirty="0" smtClean="0">
                <a:solidFill>
                  <a:schemeClr val="tx1"/>
                </a:solidFill>
              </a:rPr>
              <a:t>Acantonada en la ciudad de Salinas, dentro de su área de entrenamiento, la misma que se encuentra conformada por 15 nadadores competitivos.</a:t>
            </a:r>
          </a:p>
          <a:p>
            <a:pPr algn="ctr"/>
            <a:endParaRPr lang="es-EC" sz="2400" dirty="0">
              <a:solidFill>
                <a:schemeClr val="tx1"/>
              </a:solidFill>
            </a:endParaRPr>
          </a:p>
        </p:txBody>
      </p:sp>
    </p:spTree>
    <p:extLst>
      <p:ext uri="{BB962C8B-B14F-4D97-AF65-F5344CB8AC3E}">
        <p14:creationId xmlns:p14="http://schemas.microsoft.com/office/powerpoint/2010/main" val="18076966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11660" y="606854"/>
            <a:ext cx="6120680" cy="738664"/>
          </a:xfrm>
          <a:prstGeom prst="rect">
            <a:avLst/>
          </a:prstGeom>
          <a:noFill/>
        </p:spPr>
        <p:txBody>
          <a:bodyPr wrap="square" rtlCol="0">
            <a:spAutoFit/>
          </a:bodyPr>
          <a:lstStyle/>
          <a:p>
            <a:pPr algn="ctr"/>
            <a:r>
              <a:rPr lang="es-EC" sz="2400" b="1" dirty="0"/>
              <a:t>INSTRUMENTOS DE MEDICIÓN</a:t>
            </a:r>
          </a:p>
          <a:p>
            <a:pPr algn="ctr"/>
            <a:endParaRPr lang="es-EC" dirty="0"/>
          </a:p>
        </p:txBody>
      </p:sp>
      <p:sp>
        <p:nvSpPr>
          <p:cNvPr id="3" name="CuadroTexto 2"/>
          <p:cNvSpPr txBox="1"/>
          <p:nvPr/>
        </p:nvSpPr>
        <p:spPr>
          <a:xfrm>
            <a:off x="0" y="1124744"/>
            <a:ext cx="9144000" cy="1231106"/>
          </a:xfrm>
          <a:prstGeom prst="rect">
            <a:avLst/>
          </a:prstGeom>
          <a:noFill/>
        </p:spPr>
        <p:txBody>
          <a:bodyPr wrap="square" rtlCol="0">
            <a:spAutoFit/>
          </a:bodyPr>
          <a:lstStyle/>
          <a:p>
            <a:pPr algn="ctr"/>
            <a:r>
              <a:rPr lang="es-EC" sz="2800" b="1" dirty="0"/>
              <a:t>Test 2000 metros</a:t>
            </a:r>
          </a:p>
          <a:p>
            <a:pPr algn="ctr"/>
            <a:endParaRPr lang="es-EC" sz="2800" b="1" dirty="0"/>
          </a:p>
          <a:p>
            <a:pPr algn="ctr"/>
            <a:endParaRPr lang="es-EC" dirty="0"/>
          </a:p>
        </p:txBody>
      </p:sp>
      <p:sp>
        <p:nvSpPr>
          <p:cNvPr id="8" name="Rectángulo: esquinas redondeadas 7">
            <a:extLst>
              <a:ext uri="{FF2B5EF4-FFF2-40B4-BE49-F238E27FC236}">
                <a16:creationId xmlns="" xmlns:a16="http://schemas.microsoft.com/office/drawing/2014/main" id="{023DC811-33BA-42AC-AEEF-32663BC282D1}"/>
              </a:ext>
            </a:extLst>
          </p:cNvPr>
          <p:cNvSpPr/>
          <p:nvPr/>
        </p:nvSpPr>
        <p:spPr>
          <a:xfrm>
            <a:off x="665630" y="1988840"/>
            <a:ext cx="7812740" cy="31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400" dirty="0">
                <a:solidFill>
                  <a:schemeClr val="tx1"/>
                </a:solidFill>
              </a:rPr>
              <a:t>El test de 2000 metros consiste en nadar en forma continua esa distancia al final de la prueba se tomará el tiempo de llegada y frecuencia cardiaca máxima lo que nos permitirá determinar la Velocidad aeróbica máxima (VAM) y poder sacar la diferentes zonas de entrenamiento de los nadadores de la fuerza naval.</a:t>
            </a:r>
          </a:p>
        </p:txBody>
      </p:sp>
    </p:spTree>
    <p:extLst>
      <p:ext uri="{BB962C8B-B14F-4D97-AF65-F5344CB8AC3E}">
        <p14:creationId xmlns:p14="http://schemas.microsoft.com/office/powerpoint/2010/main" val="2088477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620688"/>
            <a:ext cx="9144000" cy="1200329"/>
          </a:xfrm>
          <a:prstGeom prst="rect">
            <a:avLst/>
          </a:prstGeom>
          <a:noFill/>
        </p:spPr>
        <p:txBody>
          <a:bodyPr wrap="square" rtlCol="0">
            <a:spAutoFit/>
          </a:bodyPr>
          <a:lstStyle/>
          <a:p>
            <a:pPr algn="ctr"/>
            <a:r>
              <a:rPr lang="es-EC" b="1" dirty="0"/>
              <a:t>MEDICIÓN FRECUENCIA CARDIACA EN REPOSO	</a:t>
            </a:r>
            <a:endParaRPr lang="es-EC" b="1" dirty="0" smtClean="0"/>
          </a:p>
          <a:p>
            <a:pPr algn="ctr"/>
            <a:endParaRPr lang="es-EC" b="1" dirty="0"/>
          </a:p>
          <a:p>
            <a:pPr algn="ctr"/>
            <a:r>
              <a:rPr lang="es-EC" dirty="0"/>
              <a:t>Para la medición de la frecuencia cardiaca en reposo se aplicó el siguiente protocolo:</a:t>
            </a:r>
          </a:p>
          <a:p>
            <a:pPr algn="ctr"/>
            <a:endParaRPr lang="es-EC" dirty="0"/>
          </a:p>
        </p:txBody>
      </p:sp>
      <p:sp>
        <p:nvSpPr>
          <p:cNvPr id="3" name="Rectángulo: esquinas redondeadas 2">
            <a:extLst>
              <a:ext uri="{FF2B5EF4-FFF2-40B4-BE49-F238E27FC236}">
                <a16:creationId xmlns="" xmlns:a16="http://schemas.microsoft.com/office/drawing/2014/main" id="{F12EB3D7-2FA6-4114-8645-EAF9CF16DDEC}"/>
              </a:ext>
            </a:extLst>
          </p:cNvPr>
          <p:cNvSpPr/>
          <p:nvPr/>
        </p:nvSpPr>
        <p:spPr>
          <a:xfrm>
            <a:off x="899592" y="1839295"/>
            <a:ext cx="7344816" cy="39604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es-EC" dirty="0">
                <a:solidFill>
                  <a:schemeClr val="tx1"/>
                </a:solidFill>
              </a:rPr>
              <a:t>Una vez que el nadador llega al entrenamiento debe dirigirse a una zona determinada para realizar la toma.</a:t>
            </a:r>
          </a:p>
          <a:p>
            <a:pPr marL="285750" indent="-285750">
              <a:buFont typeface="Arial" panose="020B0604020202020204" pitchFamily="34" charset="0"/>
              <a:buChar char="•"/>
            </a:pPr>
            <a:r>
              <a:rPr lang="es-EC" dirty="0">
                <a:solidFill>
                  <a:schemeClr val="tx1"/>
                </a:solidFill>
              </a:rPr>
              <a:t>El nadador debe ponerse los más cómodo posible recostándose en una colchoneta de cubito dorsal la pierna ligeramente flexionadas y los brazos cruzados a la altura de pecho.</a:t>
            </a:r>
          </a:p>
          <a:p>
            <a:pPr marL="285750" indent="-285750">
              <a:buFont typeface="Arial" panose="020B0604020202020204" pitchFamily="34" charset="0"/>
              <a:buChar char="•"/>
            </a:pPr>
            <a:r>
              <a:rPr lang="es-EC" dirty="0">
                <a:solidFill>
                  <a:schemeClr val="tx1"/>
                </a:solidFill>
              </a:rPr>
              <a:t>Se procederá a tomar la frecuencia cardiaca durante 5 minutos siendo la primera toma al minuto la segunda toma a los tres minutos y la tercera toma a los 5 minutos.</a:t>
            </a:r>
          </a:p>
          <a:p>
            <a:pPr marL="285750" indent="-285750">
              <a:buFont typeface="Arial" panose="020B0604020202020204" pitchFamily="34" charset="0"/>
              <a:buChar char="•"/>
            </a:pPr>
            <a:r>
              <a:rPr lang="es-EC" dirty="0">
                <a:solidFill>
                  <a:schemeClr val="tx1"/>
                </a:solidFill>
              </a:rPr>
              <a:t>Se tomara el promedio de los tres valores.</a:t>
            </a:r>
          </a:p>
          <a:p>
            <a:pPr marL="285750" indent="-285750">
              <a:buFont typeface="Arial" panose="020B0604020202020204" pitchFamily="34" charset="0"/>
              <a:buChar char="•"/>
            </a:pPr>
            <a:r>
              <a:rPr lang="es-EC" dirty="0">
                <a:solidFill>
                  <a:schemeClr val="tx1"/>
                </a:solidFill>
              </a:rPr>
              <a:t>Los materiales a ser utilizados: Colchoneta, cronometro</a:t>
            </a:r>
            <a:r>
              <a:rPr lang="es-EC" dirty="0"/>
              <a:t>.</a:t>
            </a:r>
          </a:p>
        </p:txBody>
      </p:sp>
    </p:spTree>
    <p:extLst>
      <p:ext uri="{BB962C8B-B14F-4D97-AF65-F5344CB8AC3E}">
        <p14:creationId xmlns:p14="http://schemas.microsoft.com/office/powerpoint/2010/main" val="2040009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19572" y="764704"/>
            <a:ext cx="7992888" cy="523220"/>
          </a:xfrm>
          <a:prstGeom prst="rect">
            <a:avLst/>
          </a:prstGeom>
        </p:spPr>
        <p:txBody>
          <a:bodyPr wrap="square">
            <a:spAutoFit/>
          </a:bodyPr>
          <a:lstStyle/>
          <a:p>
            <a:r>
              <a:rPr lang="es-ES" sz="2800" b="1" dirty="0"/>
              <a:t>DETERMINACIÓN DE RESERVA CARDIACA</a:t>
            </a:r>
          </a:p>
        </p:txBody>
      </p:sp>
      <p:sp>
        <p:nvSpPr>
          <p:cNvPr id="3" name="Rectángulo: esquinas redondeadas 2">
            <a:extLst>
              <a:ext uri="{FF2B5EF4-FFF2-40B4-BE49-F238E27FC236}">
                <a16:creationId xmlns="" xmlns:a16="http://schemas.microsoft.com/office/drawing/2014/main" id="{37B229B4-6650-4A9A-9215-EC7357B1C786}"/>
              </a:ext>
            </a:extLst>
          </p:cNvPr>
          <p:cNvSpPr/>
          <p:nvPr/>
        </p:nvSpPr>
        <p:spPr>
          <a:xfrm>
            <a:off x="719572" y="1664804"/>
            <a:ext cx="7740860" cy="29163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s-ES" sz="2000" dirty="0">
                <a:solidFill>
                  <a:schemeClr val="tx1"/>
                </a:solidFill>
              </a:rPr>
              <a:t>Se obtiene restando la frecuencia cardiaca máxima menos la frecuencia cardiaca en reposo. Indicando que </a:t>
            </a:r>
            <a:r>
              <a:rPr lang="es-ES" sz="2000" dirty="0" smtClean="0">
                <a:solidFill>
                  <a:schemeClr val="tx1"/>
                </a:solidFill>
              </a:rPr>
              <a:t>entre </a:t>
            </a:r>
            <a:r>
              <a:rPr lang="es-ES" sz="2000" dirty="0">
                <a:solidFill>
                  <a:schemeClr val="tx1"/>
                </a:solidFill>
              </a:rPr>
              <a:t>más amplia es esta la intensidad de las zonas de entrenamiento es mayor en lo referente al </a:t>
            </a:r>
            <a:r>
              <a:rPr lang="es-ES" sz="2000" dirty="0" smtClean="0">
                <a:solidFill>
                  <a:schemeClr val="tx1"/>
                </a:solidFill>
              </a:rPr>
              <a:t>porcentaje.</a:t>
            </a:r>
            <a:endParaRPr lang="es-ES" sz="2000" dirty="0">
              <a:solidFill>
                <a:schemeClr val="tx1"/>
              </a:solidFill>
            </a:endParaRPr>
          </a:p>
        </p:txBody>
      </p:sp>
    </p:spTree>
    <p:extLst>
      <p:ext uri="{BB962C8B-B14F-4D97-AF65-F5344CB8AC3E}">
        <p14:creationId xmlns:p14="http://schemas.microsoft.com/office/powerpoint/2010/main" val="3657344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9000"/>
            <a:lum/>
          </a:blip>
          <a:srcRect/>
          <a:stretch>
            <a:fillRect/>
          </a:stretch>
        </a:blipFill>
        <a:effectLst/>
      </p:bgPr>
    </p:bg>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1154400" y="3583600"/>
            <a:ext cx="6835200" cy="1159800"/>
          </a:xfrm>
          <a:prstGeom prst="rect">
            <a:avLst/>
          </a:prstGeom>
        </p:spPr>
        <p:txBody>
          <a:bodyPr spcFirstLastPara="1" wrap="square" lIns="91425" tIns="91425" rIns="91425" bIns="91425" anchor="t" anchorCtr="0">
            <a:noAutofit/>
          </a:bodyPr>
          <a:lstStyle/>
          <a:p>
            <a:r>
              <a:rPr lang="es-CO" dirty="0"/>
              <a:t>E INTERPRETACIÓN DE LOS RESULTADOS</a:t>
            </a:r>
            <a:endParaRPr dirty="0"/>
          </a:p>
        </p:txBody>
      </p:sp>
      <p:sp>
        <p:nvSpPr>
          <p:cNvPr id="101" name="Shape 101"/>
          <p:cNvSpPr txBox="1"/>
          <p:nvPr/>
        </p:nvSpPr>
        <p:spPr>
          <a:xfrm>
            <a:off x="1566028" y="995271"/>
            <a:ext cx="6011944" cy="1702500"/>
          </a:xfrm>
          <a:prstGeom prst="rect">
            <a:avLst/>
          </a:prstGeom>
          <a:noFill/>
          <a:ln>
            <a:noFill/>
          </a:ln>
        </p:spPr>
        <p:txBody>
          <a:bodyPr spcFirstLastPara="1" wrap="square" lIns="91425" tIns="91425" rIns="91425" bIns="91425" anchor="b" anchorCtr="0">
            <a:noAutofit/>
          </a:bodyPr>
          <a:lstStyle/>
          <a:p>
            <a:pPr>
              <a:spcBef>
                <a:spcPts val="0"/>
              </a:spcBef>
              <a:spcAft>
                <a:spcPts val="0"/>
              </a:spcAft>
              <a:buClr>
                <a:schemeClr val="dk1"/>
              </a:buClr>
              <a:buSzPts val="1100"/>
            </a:pPr>
            <a:r>
              <a:rPr lang="en" sz="7200" dirty="0">
                <a:solidFill>
                  <a:srgbClr val="FFFFFF"/>
                </a:solidFill>
                <a:latin typeface="Montserrat"/>
                <a:ea typeface="Montserrat"/>
                <a:cs typeface="Montserrat"/>
                <a:sym typeface="Montserrat"/>
              </a:rPr>
              <a:t>ANÁLISIS</a:t>
            </a:r>
            <a:endParaRPr sz="7200" dirty="0">
              <a:solidFill>
                <a:srgbClr val="FFFFFF"/>
              </a:solidFill>
              <a:latin typeface="Montserrat"/>
              <a:ea typeface="Montserrat"/>
              <a:cs typeface="Montserrat"/>
              <a:sym typeface="Montserrat"/>
            </a:endParaRPr>
          </a:p>
        </p:txBody>
      </p:sp>
    </p:spTree>
    <p:extLst>
      <p:ext uri="{BB962C8B-B14F-4D97-AF65-F5344CB8AC3E}">
        <p14:creationId xmlns:p14="http://schemas.microsoft.com/office/powerpoint/2010/main" val="2356355393"/>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15616" y="798169"/>
            <a:ext cx="7200800" cy="369332"/>
          </a:xfrm>
          <a:prstGeom prst="rect">
            <a:avLst/>
          </a:prstGeom>
          <a:solidFill>
            <a:schemeClr val="accent1">
              <a:lumMod val="75000"/>
            </a:schemeClr>
          </a:solidFill>
        </p:spPr>
        <p:txBody>
          <a:bodyPr wrap="square" rtlCol="0">
            <a:spAutoFit/>
          </a:bodyPr>
          <a:lstStyle/>
          <a:p>
            <a:pPr algn="ctr"/>
            <a:r>
              <a:rPr lang="es-EC" b="1" dirty="0" smtClean="0"/>
              <a:t>Análisis </a:t>
            </a:r>
            <a:r>
              <a:rPr lang="es-EC" b="1" dirty="0"/>
              <a:t>de la frecuencia cardiaca en </a:t>
            </a:r>
            <a:r>
              <a:rPr lang="es-EC" b="1" dirty="0" smtClean="0"/>
              <a:t>reposo individual</a:t>
            </a:r>
            <a:endParaRPr lang="es-EC" b="1" dirty="0"/>
          </a:p>
        </p:txBody>
      </p:sp>
      <p:graphicFrame>
        <p:nvGraphicFramePr>
          <p:cNvPr id="3" name="Tabla 2"/>
          <p:cNvGraphicFramePr>
            <a:graphicFrameLocks noGrp="1"/>
          </p:cNvGraphicFramePr>
          <p:nvPr>
            <p:extLst>
              <p:ext uri="{D42A27DB-BD31-4B8C-83A1-F6EECF244321}">
                <p14:modId xmlns:p14="http://schemas.microsoft.com/office/powerpoint/2010/main" val="1633407258"/>
              </p:ext>
            </p:extLst>
          </p:nvPr>
        </p:nvGraphicFramePr>
        <p:xfrm>
          <a:off x="1475656" y="1412776"/>
          <a:ext cx="6120682" cy="4389120"/>
        </p:xfrm>
        <a:graphic>
          <a:graphicData uri="http://schemas.openxmlformats.org/drawingml/2006/table">
            <a:tbl>
              <a:tblPr>
                <a:tableStyleId>{5C22544A-7EE6-4342-B048-85BDC9FD1C3A}</a:tableStyleId>
              </a:tblPr>
              <a:tblGrid>
                <a:gridCol w="1008112"/>
                <a:gridCol w="964438"/>
                <a:gridCol w="1037033"/>
                <a:gridCol w="1037033"/>
                <a:gridCol w="1037033"/>
                <a:gridCol w="1037033"/>
              </a:tblGrid>
              <a:tr h="243496">
                <a:tc>
                  <a:txBody>
                    <a:bodyPr/>
                    <a:lstStyle/>
                    <a:p>
                      <a:pPr algn="r">
                        <a:lnSpc>
                          <a:spcPct val="200000"/>
                        </a:lnSpc>
                        <a:spcAft>
                          <a:spcPts val="0"/>
                        </a:spcAft>
                      </a:pPr>
                      <a:r>
                        <a:rPr lang="es-EC" sz="800" dirty="0">
                          <a:effectLst/>
                        </a:rPr>
                        <a:t> </a:t>
                      </a:r>
                      <a:endParaRPr lang="es-EC" sz="800" dirty="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ctr">
                        <a:lnSpc>
                          <a:spcPct val="200000"/>
                        </a:lnSpc>
                        <a:spcAft>
                          <a:spcPts val="0"/>
                        </a:spcAft>
                      </a:pPr>
                      <a:r>
                        <a:rPr lang="es-EC" sz="800" b="1" dirty="0">
                          <a:effectLst/>
                        </a:rPr>
                        <a:t>N</a:t>
                      </a:r>
                      <a:endParaRPr lang="es-EC" sz="800" b="1" dirty="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38100" marR="38100" algn="ctr">
                        <a:lnSpc>
                          <a:spcPct val="200000"/>
                        </a:lnSpc>
                        <a:spcAft>
                          <a:spcPts val="0"/>
                        </a:spcAft>
                      </a:pPr>
                      <a:r>
                        <a:rPr lang="es-EC" sz="800" b="1" dirty="0">
                          <a:effectLst/>
                        </a:rPr>
                        <a:t>Rango</a:t>
                      </a:r>
                      <a:endParaRPr lang="es-EC" sz="800" b="1" dirty="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38100" marR="38100" algn="ctr">
                        <a:lnSpc>
                          <a:spcPct val="200000"/>
                        </a:lnSpc>
                        <a:spcAft>
                          <a:spcPts val="0"/>
                        </a:spcAft>
                      </a:pPr>
                      <a:r>
                        <a:rPr lang="es-EC" sz="800" b="1" dirty="0">
                          <a:effectLst/>
                        </a:rPr>
                        <a:t>Mínimo</a:t>
                      </a:r>
                      <a:endParaRPr lang="es-EC" sz="800" b="1" dirty="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38100" marR="38100" algn="ctr">
                        <a:lnSpc>
                          <a:spcPct val="200000"/>
                        </a:lnSpc>
                        <a:spcAft>
                          <a:spcPts val="0"/>
                        </a:spcAft>
                      </a:pPr>
                      <a:r>
                        <a:rPr lang="es-EC" sz="800" b="1" dirty="0">
                          <a:effectLst/>
                        </a:rPr>
                        <a:t>Máximo</a:t>
                      </a:r>
                      <a:endParaRPr lang="es-EC" sz="800" b="1" dirty="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38100" marR="38100" algn="ctr">
                        <a:lnSpc>
                          <a:spcPct val="200000"/>
                        </a:lnSpc>
                        <a:spcAft>
                          <a:spcPts val="0"/>
                        </a:spcAft>
                      </a:pPr>
                      <a:r>
                        <a:rPr lang="es-EC" sz="800" b="1" dirty="0">
                          <a:effectLst/>
                        </a:rPr>
                        <a:t>Media</a:t>
                      </a:r>
                      <a:endParaRPr lang="es-EC" sz="800" b="1" dirty="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43086">
                <a:tc>
                  <a:txBody>
                    <a:bodyPr/>
                    <a:lstStyle/>
                    <a:p>
                      <a:pPr marL="38100" marR="38100" algn="l">
                        <a:lnSpc>
                          <a:spcPct val="200000"/>
                        </a:lnSpc>
                        <a:spcAft>
                          <a:spcPts val="0"/>
                        </a:spcAft>
                      </a:pPr>
                      <a:r>
                        <a:rPr lang="es-EC" sz="800">
                          <a:effectLst/>
                        </a:rPr>
                        <a:t>Nadador 1</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5</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dirty="0">
                          <a:effectLst/>
                        </a:rPr>
                        <a:t>6,00</a:t>
                      </a:r>
                      <a:endParaRPr lang="es-EC" sz="800" dirty="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dirty="0">
                          <a:effectLst/>
                        </a:rPr>
                        <a:t>58,00</a:t>
                      </a:r>
                      <a:endParaRPr lang="es-EC" sz="800" dirty="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dirty="0">
                          <a:effectLst/>
                        </a:rPr>
                        <a:t>64,00</a:t>
                      </a:r>
                      <a:endParaRPr lang="es-EC" sz="800" dirty="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dirty="0">
                          <a:effectLst/>
                        </a:rPr>
                        <a:t>61,60</a:t>
                      </a:r>
                      <a:endParaRPr lang="es-EC" sz="800" dirty="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086">
                <a:tc>
                  <a:txBody>
                    <a:bodyPr/>
                    <a:lstStyle/>
                    <a:p>
                      <a:pPr marL="38100" marR="38100" algn="l">
                        <a:lnSpc>
                          <a:spcPct val="200000"/>
                        </a:lnSpc>
                        <a:spcAft>
                          <a:spcPts val="0"/>
                        </a:spcAft>
                      </a:pPr>
                      <a:r>
                        <a:rPr lang="es-EC" sz="800">
                          <a:effectLst/>
                        </a:rPr>
                        <a:t>Nadador  2</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5</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4,00</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47,00</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51,00</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dirty="0">
                          <a:effectLst/>
                        </a:rPr>
                        <a:t>49,60</a:t>
                      </a:r>
                      <a:endParaRPr lang="es-EC" sz="800" dirty="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086">
                <a:tc>
                  <a:txBody>
                    <a:bodyPr/>
                    <a:lstStyle/>
                    <a:p>
                      <a:pPr marL="38100" marR="38100" algn="l">
                        <a:lnSpc>
                          <a:spcPct val="200000"/>
                        </a:lnSpc>
                        <a:spcAft>
                          <a:spcPts val="0"/>
                        </a:spcAft>
                      </a:pPr>
                      <a:r>
                        <a:rPr lang="es-EC" sz="800" dirty="0">
                          <a:effectLst/>
                        </a:rPr>
                        <a:t>Nadador  3</a:t>
                      </a:r>
                      <a:endParaRPr lang="es-EC" sz="800" dirty="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dirty="0">
                          <a:effectLst/>
                        </a:rPr>
                        <a:t>5</a:t>
                      </a:r>
                      <a:endParaRPr lang="es-EC" sz="800" dirty="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5,00</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56,00</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dirty="0">
                          <a:effectLst/>
                        </a:rPr>
                        <a:t>61,00</a:t>
                      </a:r>
                      <a:endParaRPr lang="es-EC" sz="800" dirty="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dirty="0">
                          <a:effectLst/>
                        </a:rPr>
                        <a:t>59,20</a:t>
                      </a:r>
                      <a:endParaRPr lang="es-EC" sz="800" dirty="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086">
                <a:tc>
                  <a:txBody>
                    <a:bodyPr/>
                    <a:lstStyle/>
                    <a:p>
                      <a:pPr marL="38100" marR="38100" algn="l">
                        <a:lnSpc>
                          <a:spcPct val="200000"/>
                        </a:lnSpc>
                        <a:spcAft>
                          <a:spcPts val="0"/>
                        </a:spcAft>
                      </a:pPr>
                      <a:r>
                        <a:rPr lang="es-EC" sz="800">
                          <a:effectLst/>
                        </a:rPr>
                        <a:t>Nadador 4</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5</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3,00</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45,00</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48,00</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dirty="0">
                          <a:effectLst/>
                        </a:rPr>
                        <a:t>47,00</a:t>
                      </a:r>
                      <a:endParaRPr lang="es-EC" sz="800" dirty="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086">
                <a:tc>
                  <a:txBody>
                    <a:bodyPr/>
                    <a:lstStyle/>
                    <a:p>
                      <a:pPr marL="38100" marR="38100" algn="l">
                        <a:lnSpc>
                          <a:spcPct val="200000"/>
                        </a:lnSpc>
                        <a:spcAft>
                          <a:spcPts val="0"/>
                        </a:spcAft>
                      </a:pPr>
                      <a:r>
                        <a:rPr lang="es-EC" sz="800">
                          <a:effectLst/>
                        </a:rPr>
                        <a:t>Nadador 5</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5</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4,00</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38,00</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dirty="0">
                          <a:effectLst/>
                        </a:rPr>
                        <a:t>42,00</a:t>
                      </a:r>
                      <a:endParaRPr lang="es-EC" sz="800" dirty="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dirty="0">
                          <a:effectLst/>
                        </a:rPr>
                        <a:t>40,80</a:t>
                      </a:r>
                      <a:endParaRPr lang="es-EC" sz="800" dirty="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086">
                <a:tc>
                  <a:txBody>
                    <a:bodyPr/>
                    <a:lstStyle/>
                    <a:p>
                      <a:pPr marL="38100" marR="38100" algn="l">
                        <a:lnSpc>
                          <a:spcPct val="200000"/>
                        </a:lnSpc>
                        <a:spcAft>
                          <a:spcPts val="0"/>
                        </a:spcAft>
                      </a:pPr>
                      <a:r>
                        <a:rPr lang="es-EC" sz="800">
                          <a:effectLst/>
                        </a:rPr>
                        <a:t>Nadador 6</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dirty="0">
                          <a:effectLst/>
                        </a:rPr>
                        <a:t>5</a:t>
                      </a:r>
                      <a:endParaRPr lang="es-EC" sz="800" dirty="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dirty="0">
                          <a:effectLst/>
                        </a:rPr>
                        <a:t>4,00</a:t>
                      </a:r>
                      <a:endParaRPr lang="es-EC" sz="800" dirty="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47,00</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51,00</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dirty="0">
                          <a:effectLst/>
                        </a:rPr>
                        <a:t>50,00</a:t>
                      </a:r>
                      <a:endParaRPr lang="es-EC" sz="800" dirty="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086">
                <a:tc>
                  <a:txBody>
                    <a:bodyPr/>
                    <a:lstStyle/>
                    <a:p>
                      <a:pPr marL="38100" marR="38100" algn="l">
                        <a:lnSpc>
                          <a:spcPct val="200000"/>
                        </a:lnSpc>
                        <a:spcAft>
                          <a:spcPts val="0"/>
                        </a:spcAft>
                      </a:pPr>
                      <a:r>
                        <a:rPr lang="es-EC" sz="800">
                          <a:effectLst/>
                        </a:rPr>
                        <a:t>Nadador 7</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5</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3,00</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45,00</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48,00</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dirty="0">
                          <a:effectLst/>
                        </a:rPr>
                        <a:t>47,20</a:t>
                      </a:r>
                      <a:endParaRPr lang="es-EC" sz="800" dirty="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086">
                <a:tc>
                  <a:txBody>
                    <a:bodyPr/>
                    <a:lstStyle/>
                    <a:p>
                      <a:pPr marL="38100" marR="38100" algn="l">
                        <a:lnSpc>
                          <a:spcPct val="200000"/>
                        </a:lnSpc>
                        <a:spcAft>
                          <a:spcPts val="0"/>
                        </a:spcAft>
                      </a:pPr>
                      <a:r>
                        <a:rPr lang="es-EC" sz="800">
                          <a:effectLst/>
                        </a:rPr>
                        <a:t>Nadador 8</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5</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6,00</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36,00</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42,00</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dirty="0">
                          <a:effectLst/>
                        </a:rPr>
                        <a:t>40,20</a:t>
                      </a:r>
                      <a:endParaRPr lang="es-EC" sz="800" dirty="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086">
                <a:tc>
                  <a:txBody>
                    <a:bodyPr/>
                    <a:lstStyle/>
                    <a:p>
                      <a:pPr marL="38100" marR="38100" algn="l">
                        <a:lnSpc>
                          <a:spcPct val="200000"/>
                        </a:lnSpc>
                        <a:spcAft>
                          <a:spcPts val="0"/>
                        </a:spcAft>
                      </a:pPr>
                      <a:r>
                        <a:rPr lang="es-EC" sz="800">
                          <a:effectLst/>
                        </a:rPr>
                        <a:t>Nadador 9</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5</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5,00</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46,00</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51,00</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dirty="0">
                          <a:effectLst/>
                        </a:rPr>
                        <a:t>48,80</a:t>
                      </a:r>
                      <a:endParaRPr lang="es-EC" sz="800" dirty="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086">
                <a:tc>
                  <a:txBody>
                    <a:bodyPr/>
                    <a:lstStyle/>
                    <a:p>
                      <a:pPr marL="38100" marR="38100" algn="l">
                        <a:lnSpc>
                          <a:spcPct val="200000"/>
                        </a:lnSpc>
                        <a:spcAft>
                          <a:spcPts val="0"/>
                        </a:spcAft>
                      </a:pPr>
                      <a:r>
                        <a:rPr lang="es-EC" sz="800">
                          <a:effectLst/>
                        </a:rPr>
                        <a:t>Nadador 10</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5</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3,00</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dirty="0">
                          <a:effectLst/>
                        </a:rPr>
                        <a:t>59,00</a:t>
                      </a:r>
                      <a:endParaRPr lang="es-EC" sz="800" dirty="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62,00</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dirty="0">
                          <a:effectLst/>
                        </a:rPr>
                        <a:t>60,80</a:t>
                      </a:r>
                      <a:endParaRPr lang="es-EC" sz="800" dirty="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086">
                <a:tc>
                  <a:txBody>
                    <a:bodyPr/>
                    <a:lstStyle/>
                    <a:p>
                      <a:pPr marL="38100" marR="38100" algn="l">
                        <a:lnSpc>
                          <a:spcPct val="200000"/>
                        </a:lnSpc>
                        <a:spcAft>
                          <a:spcPts val="0"/>
                        </a:spcAft>
                      </a:pPr>
                      <a:r>
                        <a:rPr lang="es-EC" sz="800">
                          <a:effectLst/>
                        </a:rPr>
                        <a:t>Nadador 11</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5</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4,00</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53,00</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57,00</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dirty="0">
                          <a:effectLst/>
                        </a:rPr>
                        <a:t>55,00</a:t>
                      </a:r>
                      <a:endParaRPr lang="es-EC" sz="800" dirty="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086">
                <a:tc>
                  <a:txBody>
                    <a:bodyPr/>
                    <a:lstStyle/>
                    <a:p>
                      <a:pPr marL="38100" marR="38100" algn="l">
                        <a:lnSpc>
                          <a:spcPct val="200000"/>
                        </a:lnSpc>
                        <a:spcAft>
                          <a:spcPts val="0"/>
                        </a:spcAft>
                      </a:pPr>
                      <a:r>
                        <a:rPr lang="es-EC" sz="800">
                          <a:effectLst/>
                        </a:rPr>
                        <a:t>Nadador 12</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5</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3,00</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42,00</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45,00</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dirty="0">
                          <a:effectLst/>
                        </a:rPr>
                        <a:t>43,80</a:t>
                      </a:r>
                      <a:endParaRPr lang="es-EC" sz="800" dirty="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086">
                <a:tc>
                  <a:txBody>
                    <a:bodyPr/>
                    <a:lstStyle/>
                    <a:p>
                      <a:pPr marL="38100" marR="38100" algn="l">
                        <a:lnSpc>
                          <a:spcPct val="200000"/>
                        </a:lnSpc>
                        <a:spcAft>
                          <a:spcPts val="0"/>
                        </a:spcAft>
                      </a:pPr>
                      <a:r>
                        <a:rPr lang="es-EC" sz="800">
                          <a:effectLst/>
                        </a:rPr>
                        <a:t>Nadador 13</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5</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3,00</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44,00</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47,00</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dirty="0">
                          <a:effectLst/>
                        </a:rPr>
                        <a:t>46,00</a:t>
                      </a:r>
                      <a:endParaRPr lang="es-EC" sz="800" dirty="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086">
                <a:tc>
                  <a:txBody>
                    <a:bodyPr/>
                    <a:lstStyle/>
                    <a:p>
                      <a:pPr marL="38100" marR="38100" algn="l">
                        <a:lnSpc>
                          <a:spcPct val="200000"/>
                        </a:lnSpc>
                        <a:spcAft>
                          <a:spcPts val="0"/>
                        </a:spcAft>
                      </a:pPr>
                      <a:r>
                        <a:rPr lang="es-EC" sz="800">
                          <a:effectLst/>
                        </a:rPr>
                        <a:t>Nadador 14</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5</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5,00</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46,00</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51,00</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dirty="0">
                          <a:effectLst/>
                        </a:rPr>
                        <a:t>49,20</a:t>
                      </a:r>
                      <a:endParaRPr lang="es-EC" sz="800" dirty="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086">
                <a:tc>
                  <a:txBody>
                    <a:bodyPr/>
                    <a:lstStyle/>
                    <a:p>
                      <a:pPr marL="38100" marR="38100" algn="l">
                        <a:lnSpc>
                          <a:spcPct val="200000"/>
                        </a:lnSpc>
                        <a:spcAft>
                          <a:spcPts val="0"/>
                        </a:spcAft>
                      </a:pPr>
                      <a:r>
                        <a:rPr lang="es-EC" sz="800">
                          <a:effectLst/>
                        </a:rPr>
                        <a:t>Nadador 15</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5</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5,00</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45,00</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50,00</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dirty="0">
                          <a:effectLst/>
                        </a:rPr>
                        <a:t>47,80</a:t>
                      </a:r>
                      <a:endParaRPr lang="es-EC" sz="800" dirty="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6171">
                <a:tc>
                  <a:txBody>
                    <a:bodyPr/>
                    <a:lstStyle/>
                    <a:p>
                      <a:pPr marL="38100" marR="38100" algn="l">
                        <a:lnSpc>
                          <a:spcPct val="200000"/>
                        </a:lnSpc>
                        <a:spcAft>
                          <a:spcPts val="0"/>
                        </a:spcAft>
                      </a:pPr>
                      <a:r>
                        <a:rPr lang="es-EC" sz="800" dirty="0">
                          <a:effectLst/>
                        </a:rPr>
                        <a:t>N válido (según lista)</a:t>
                      </a:r>
                      <a:endParaRPr lang="es-EC" sz="800" dirty="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5</a:t>
                      </a:r>
                      <a:endParaRPr lang="es-EC" sz="80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200000"/>
                        </a:lnSpc>
                        <a:spcAft>
                          <a:spcPts val="0"/>
                        </a:spcAft>
                      </a:pPr>
                      <a:r>
                        <a:rPr lang="es-EC" sz="800" dirty="0">
                          <a:effectLst/>
                        </a:rPr>
                        <a:t> </a:t>
                      </a:r>
                      <a:endParaRPr lang="es-EC" sz="800" dirty="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200000"/>
                        </a:lnSpc>
                        <a:spcAft>
                          <a:spcPts val="0"/>
                        </a:spcAft>
                      </a:pPr>
                      <a:r>
                        <a:rPr lang="es-EC" sz="800" dirty="0">
                          <a:effectLst/>
                        </a:rPr>
                        <a:t> </a:t>
                      </a:r>
                      <a:endParaRPr lang="es-EC" sz="800" dirty="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200000"/>
                        </a:lnSpc>
                        <a:spcAft>
                          <a:spcPts val="0"/>
                        </a:spcAft>
                      </a:pPr>
                      <a:r>
                        <a:rPr lang="es-EC" sz="800" dirty="0">
                          <a:effectLst/>
                        </a:rPr>
                        <a:t> </a:t>
                      </a:r>
                      <a:endParaRPr lang="es-EC" sz="800" dirty="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200000"/>
                        </a:lnSpc>
                        <a:spcAft>
                          <a:spcPts val="0"/>
                        </a:spcAft>
                      </a:pPr>
                      <a:r>
                        <a:rPr lang="es-EC" sz="800" dirty="0">
                          <a:effectLst/>
                        </a:rPr>
                        <a:t> </a:t>
                      </a:r>
                      <a:endParaRPr lang="es-EC" sz="800" dirty="0">
                        <a:solidFill>
                          <a:srgbClr val="000000"/>
                        </a:solidFill>
                        <a:effectLst/>
                        <a:latin typeface="Times New Roman" panose="02020603050405020304" pitchFamily="18" charset="0"/>
                        <a:ea typeface="Times New Roman" panose="02020603050405020304" pitchFamily="18" charset="0"/>
                      </a:endParaRPr>
                    </a:p>
                  </a:txBody>
                  <a:tcPr marL="49317" marR="493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Rectángulo 7"/>
          <p:cNvSpPr/>
          <p:nvPr/>
        </p:nvSpPr>
        <p:spPr>
          <a:xfrm>
            <a:off x="1475656" y="1628800"/>
            <a:ext cx="612068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p:cNvSpPr/>
          <p:nvPr/>
        </p:nvSpPr>
        <p:spPr>
          <a:xfrm>
            <a:off x="1475656" y="3356992"/>
            <a:ext cx="6120680" cy="2437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9648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41152" y="671578"/>
            <a:ext cx="8136904" cy="369332"/>
          </a:xfrm>
          <a:prstGeom prst="rect">
            <a:avLst/>
          </a:prstGeom>
          <a:solidFill>
            <a:schemeClr val="accent1">
              <a:lumMod val="75000"/>
            </a:schemeClr>
          </a:solidFill>
        </p:spPr>
        <p:txBody>
          <a:bodyPr wrap="square" rtlCol="0">
            <a:spAutoFit/>
          </a:bodyPr>
          <a:lstStyle/>
          <a:p>
            <a:pPr algn="ctr"/>
            <a:r>
              <a:rPr lang="es-ES" b="1" i="1" dirty="0" smtClean="0"/>
              <a:t>ANÁLISIS DE LA FRECUENCIA CARDIACA EN REPOSO EN EQUIPO</a:t>
            </a:r>
            <a:endParaRPr lang="es-EC" b="1" i="1" dirty="0" smtClean="0"/>
          </a:p>
        </p:txBody>
      </p:sp>
      <p:sp>
        <p:nvSpPr>
          <p:cNvPr id="6" name="CuadroTexto 5"/>
          <p:cNvSpPr txBox="1"/>
          <p:nvPr/>
        </p:nvSpPr>
        <p:spPr>
          <a:xfrm>
            <a:off x="541152" y="3789040"/>
            <a:ext cx="8456737" cy="923330"/>
          </a:xfrm>
          <a:prstGeom prst="rect">
            <a:avLst/>
          </a:prstGeom>
          <a:solidFill>
            <a:schemeClr val="accent1">
              <a:lumMod val="90000"/>
            </a:schemeClr>
          </a:solidFill>
        </p:spPr>
        <p:txBody>
          <a:bodyPr wrap="square" rtlCol="0">
            <a:spAutoFit/>
          </a:bodyPr>
          <a:lstStyle/>
          <a:p>
            <a:r>
              <a:rPr lang="es-EC" b="1" i="1" dirty="0"/>
              <a:t>Nota.</a:t>
            </a:r>
            <a:r>
              <a:rPr lang="es-EC" dirty="0"/>
              <a:t> En la frecuencia cardiaca en reposo la media del equipo es de 50.77 p/min, un máximo de 61,60 p/min, un mínimo de 40,20 p/min, existiendo un rango de 21,20 </a:t>
            </a:r>
            <a:r>
              <a:rPr lang="es-EC" dirty="0" smtClean="0"/>
              <a:t>p/min</a:t>
            </a:r>
            <a:endParaRPr lang="es-EC" dirty="0"/>
          </a:p>
        </p:txBody>
      </p:sp>
      <p:graphicFrame>
        <p:nvGraphicFramePr>
          <p:cNvPr id="3" name="Tabla 2"/>
          <p:cNvGraphicFramePr>
            <a:graphicFrameLocks noGrp="1"/>
          </p:cNvGraphicFramePr>
          <p:nvPr>
            <p:extLst>
              <p:ext uri="{D42A27DB-BD31-4B8C-83A1-F6EECF244321}">
                <p14:modId xmlns:p14="http://schemas.microsoft.com/office/powerpoint/2010/main" val="758337840"/>
              </p:ext>
            </p:extLst>
          </p:nvPr>
        </p:nvGraphicFramePr>
        <p:xfrm>
          <a:off x="1100673" y="1412776"/>
          <a:ext cx="7619714" cy="1800201"/>
        </p:xfrm>
        <a:graphic>
          <a:graphicData uri="http://schemas.openxmlformats.org/drawingml/2006/table">
            <a:tbl>
              <a:tblPr>
                <a:tableStyleId>{5C22544A-7EE6-4342-B048-85BDC9FD1C3A}</a:tableStyleId>
              </a:tblPr>
              <a:tblGrid>
                <a:gridCol w="2470511"/>
                <a:gridCol w="964124"/>
                <a:gridCol w="964124"/>
                <a:gridCol w="964124"/>
                <a:gridCol w="1021398"/>
                <a:gridCol w="1111791"/>
                <a:gridCol w="123642"/>
              </a:tblGrid>
              <a:tr h="580639">
                <a:tc>
                  <a:txBody>
                    <a:bodyPr/>
                    <a:lstStyle/>
                    <a:p>
                      <a:pPr>
                        <a:lnSpc>
                          <a:spcPct val="200000"/>
                        </a:lnSpc>
                        <a:spcAft>
                          <a:spcPts val="0"/>
                        </a:spcAft>
                      </a:pPr>
                      <a:r>
                        <a:rPr lang="es-EC" sz="1600" b="1" dirty="0">
                          <a:effectLst/>
                        </a:rPr>
                        <a:t> </a:t>
                      </a:r>
                      <a:endParaRPr lang="es-ES" sz="16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marL="38100" marR="38100" algn="ctr">
                        <a:lnSpc>
                          <a:spcPct val="200000"/>
                        </a:lnSpc>
                        <a:spcAft>
                          <a:spcPts val="0"/>
                        </a:spcAft>
                      </a:pPr>
                      <a:r>
                        <a:rPr lang="es-EC" sz="1600" b="1" dirty="0">
                          <a:effectLst/>
                        </a:rPr>
                        <a:t>N</a:t>
                      </a:r>
                      <a:endParaRPr lang="es-ES" sz="16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marL="38100" marR="38100" algn="ctr">
                        <a:lnSpc>
                          <a:spcPct val="200000"/>
                        </a:lnSpc>
                        <a:spcAft>
                          <a:spcPts val="0"/>
                        </a:spcAft>
                      </a:pPr>
                      <a:r>
                        <a:rPr lang="es-EC" sz="1600" b="1" dirty="0">
                          <a:effectLst/>
                        </a:rPr>
                        <a:t>Rango</a:t>
                      </a:r>
                      <a:endParaRPr lang="es-ES" sz="16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marL="38100" marR="38100" algn="ctr">
                        <a:lnSpc>
                          <a:spcPct val="200000"/>
                        </a:lnSpc>
                        <a:spcAft>
                          <a:spcPts val="0"/>
                        </a:spcAft>
                      </a:pPr>
                      <a:r>
                        <a:rPr lang="es-EC" sz="1600" b="1" dirty="0">
                          <a:effectLst/>
                        </a:rPr>
                        <a:t>Mínimo</a:t>
                      </a:r>
                      <a:endParaRPr lang="es-ES" sz="16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marL="38100" marR="38100" algn="ctr">
                        <a:lnSpc>
                          <a:spcPct val="200000"/>
                        </a:lnSpc>
                        <a:spcAft>
                          <a:spcPts val="0"/>
                        </a:spcAft>
                      </a:pPr>
                      <a:r>
                        <a:rPr lang="es-EC" sz="1600" b="1" dirty="0">
                          <a:effectLst/>
                        </a:rPr>
                        <a:t>Máximo</a:t>
                      </a:r>
                      <a:endParaRPr lang="es-ES" sz="16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gridSpan="2">
                  <a:txBody>
                    <a:bodyPr/>
                    <a:lstStyle/>
                    <a:p>
                      <a:pPr marL="38100" marR="38100" algn="ctr">
                        <a:lnSpc>
                          <a:spcPct val="200000"/>
                        </a:lnSpc>
                        <a:spcAft>
                          <a:spcPts val="0"/>
                        </a:spcAft>
                      </a:pPr>
                      <a:r>
                        <a:rPr lang="es-EC" sz="1600" b="1" dirty="0">
                          <a:effectLst/>
                        </a:rPr>
                        <a:t>Media</a:t>
                      </a:r>
                      <a:endParaRPr lang="es-ES" sz="16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hMerge="1">
                  <a:txBody>
                    <a:bodyPr/>
                    <a:lstStyle/>
                    <a:p>
                      <a:endParaRPr lang="es-ES"/>
                    </a:p>
                  </a:txBody>
                  <a:tcPr/>
                </a:tc>
              </a:tr>
              <a:tr h="638923">
                <a:tc>
                  <a:txBody>
                    <a:bodyPr/>
                    <a:lstStyle/>
                    <a:p>
                      <a:pPr marL="38100" marR="38100">
                        <a:lnSpc>
                          <a:spcPct val="200000"/>
                        </a:lnSpc>
                        <a:spcAft>
                          <a:spcPts val="0"/>
                        </a:spcAft>
                        <a:tabLst>
                          <a:tab pos="752475" algn="l"/>
                        </a:tabLst>
                      </a:pPr>
                      <a:r>
                        <a:rPr lang="es-EC" sz="1100">
                          <a:effectLst/>
                        </a:rPr>
                        <a:t>Equipo	</a:t>
                      </a:r>
                      <a:endParaRPr lang="es-ES"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38100" marR="38100" algn="ctr">
                        <a:lnSpc>
                          <a:spcPct val="200000"/>
                        </a:lnSpc>
                        <a:spcAft>
                          <a:spcPts val="0"/>
                        </a:spcAft>
                      </a:pPr>
                      <a:r>
                        <a:rPr lang="es-EC" sz="1100">
                          <a:effectLst/>
                        </a:rPr>
                        <a:t>5</a:t>
                      </a:r>
                      <a:endParaRPr lang="es-ES"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ctr">
                        <a:lnSpc>
                          <a:spcPct val="200000"/>
                        </a:lnSpc>
                        <a:spcAft>
                          <a:spcPts val="0"/>
                        </a:spcAft>
                      </a:pPr>
                      <a:r>
                        <a:rPr lang="es-EC" sz="1100">
                          <a:effectLst/>
                        </a:rPr>
                        <a:t>21,40 p/min</a:t>
                      </a:r>
                      <a:endParaRPr lang="es-ES"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ctr">
                        <a:lnSpc>
                          <a:spcPct val="200000"/>
                        </a:lnSpc>
                        <a:spcAft>
                          <a:spcPts val="0"/>
                        </a:spcAft>
                      </a:pPr>
                      <a:r>
                        <a:rPr lang="es-EC" sz="1100">
                          <a:effectLst/>
                        </a:rPr>
                        <a:t>40,20 p/min</a:t>
                      </a:r>
                      <a:endParaRPr lang="es-ES"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ctr">
                        <a:lnSpc>
                          <a:spcPct val="200000"/>
                        </a:lnSpc>
                        <a:spcAft>
                          <a:spcPts val="0"/>
                        </a:spcAft>
                      </a:pPr>
                      <a:r>
                        <a:rPr lang="es-EC" sz="1100">
                          <a:effectLst/>
                        </a:rPr>
                        <a:t>61,60 p/min</a:t>
                      </a:r>
                      <a:endParaRPr lang="es-ES"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ctr">
                        <a:lnSpc>
                          <a:spcPct val="200000"/>
                        </a:lnSpc>
                        <a:spcAft>
                          <a:spcPts val="0"/>
                        </a:spcAft>
                      </a:pPr>
                      <a:r>
                        <a:rPr lang="es-EC" sz="1100" dirty="0">
                          <a:effectLst/>
                        </a:rPr>
                        <a:t>50,93 p/min</a:t>
                      </a:r>
                      <a:endParaRPr lang="es-ES" sz="11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ES" sz="1100">
                          <a:effectLst/>
                        </a:rPr>
                        <a:t> </a:t>
                      </a:r>
                      <a:endParaRPr lang="es-ES" sz="1100">
                        <a:solidFill>
                          <a:srgbClr val="000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0639">
                <a:tc>
                  <a:txBody>
                    <a:bodyPr/>
                    <a:lstStyle/>
                    <a:p>
                      <a:pPr marL="38100" marR="38100">
                        <a:lnSpc>
                          <a:spcPct val="200000"/>
                        </a:lnSpc>
                        <a:spcAft>
                          <a:spcPts val="0"/>
                        </a:spcAft>
                      </a:pPr>
                      <a:r>
                        <a:rPr lang="es-EC" sz="1100" dirty="0">
                          <a:effectLst/>
                        </a:rPr>
                        <a:t>N válido (según lista)</a:t>
                      </a:r>
                      <a:endParaRPr lang="es-ES" sz="11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38100" marR="38100" algn="ctr">
                        <a:lnSpc>
                          <a:spcPct val="200000"/>
                        </a:lnSpc>
                        <a:spcAft>
                          <a:spcPts val="0"/>
                        </a:spcAft>
                      </a:pPr>
                      <a:r>
                        <a:rPr lang="es-EC" sz="1100">
                          <a:effectLst/>
                        </a:rPr>
                        <a:t>5</a:t>
                      </a:r>
                      <a:endParaRPr lang="es-ES"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100">
                          <a:effectLst/>
                        </a:rPr>
                        <a:t> </a:t>
                      </a:r>
                      <a:endParaRPr lang="es-ES"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100">
                          <a:effectLst/>
                        </a:rPr>
                        <a:t> </a:t>
                      </a:r>
                      <a:endParaRPr lang="es-ES"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100">
                          <a:effectLst/>
                        </a:rPr>
                        <a:t> </a:t>
                      </a:r>
                      <a:endParaRPr lang="es-ES"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100">
                          <a:effectLst/>
                        </a:rPr>
                        <a:t> </a:t>
                      </a:r>
                      <a:endParaRPr lang="es-ES" sz="110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s-ES" sz="1100" dirty="0">
                          <a:effectLst/>
                        </a:rPr>
                        <a:t> </a:t>
                      </a:r>
                      <a:endParaRPr lang="es-ES" sz="1100" dirty="0">
                        <a:solidFill>
                          <a:srgbClr val="000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186878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23000" y="692696"/>
            <a:ext cx="7920880" cy="646331"/>
          </a:xfrm>
          <a:prstGeom prst="rect">
            <a:avLst/>
          </a:prstGeom>
          <a:solidFill>
            <a:schemeClr val="accent1">
              <a:lumMod val="50000"/>
            </a:schemeClr>
          </a:solidFill>
        </p:spPr>
        <p:txBody>
          <a:bodyPr wrap="square" rtlCol="0">
            <a:spAutoFit/>
          </a:bodyPr>
          <a:lstStyle/>
          <a:p>
            <a:pPr algn="ctr"/>
            <a:r>
              <a:rPr lang="es-EC" b="1" dirty="0" smtClean="0"/>
              <a:t>COMPORTAMIENTO DE LA FRECUENCIA CARDIACA EN REPOSO DURANTE EL PERIODO DE ENTRENAMIENTO</a:t>
            </a:r>
            <a:endParaRPr lang="es-EC" b="1" dirty="0"/>
          </a:p>
        </p:txBody>
      </p:sp>
      <p:sp>
        <p:nvSpPr>
          <p:cNvPr id="4" name="CuadroTexto 3"/>
          <p:cNvSpPr txBox="1"/>
          <p:nvPr/>
        </p:nvSpPr>
        <p:spPr>
          <a:xfrm>
            <a:off x="599165" y="3230480"/>
            <a:ext cx="7920880" cy="738664"/>
          </a:xfrm>
          <a:prstGeom prst="rect">
            <a:avLst/>
          </a:prstGeom>
          <a:solidFill>
            <a:schemeClr val="accent5">
              <a:lumMod val="90000"/>
            </a:schemeClr>
          </a:solidFill>
        </p:spPr>
        <p:txBody>
          <a:bodyPr wrap="square" rtlCol="0">
            <a:spAutoFit/>
          </a:bodyPr>
          <a:lstStyle/>
          <a:p>
            <a:pPr algn="just"/>
            <a:r>
              <a:rPr lang="es-EC" sz="1400" dirty="0"/>
              <a:t>Nota. En cuanto al comportamiento de la frecuencia cardiaca en reposo durante el periodo de entrenamiento, se evidencio una mejora muy débil de 0,27 p/min, con un comportamiento similar en casi toda la toma</a:t>
            </a:r>
            <a:r>
              <a:rPr lang="es-EC" sz="1400" dirty="0" smtClean="0"/>
              <a:t>.</a:t>
            </a:r>
            <a:endParaRPr lang="es-EC" sz="1400" dirty="0"/>
          </a:p>
        </p:txBody>
      </p:sp>
      <p:sp>
        <p:nvSpPr>
          <p:cNvPr id="5" name="Rectángulo 4"/>
          <p:cNvSpPr/>
          <p:nvPr/>
        </p:nvSpPr>
        <p:spPr>
          <a:xfrm>
            <a:off x="563510" y="4199877"/>
            <a:ext cx="7920880" cy="1600438"/>
          </a:xfrm>
          <a:prstGeom prst="rect">
            <a:avLst/>
          </a:prstGeom>
          <a:solidFill>
            <a:srgbClr val="FFFF00"/>
          </a:solidFill>
        </p:spPr>
        <p:txBody>
          <a:bodyPr wrap="square">
            <a:spAutoFit/>
          </a:bodyPr>
          <a:lstStyle/>
          <a:p>
            <a:pPr algn="just"/>
            <a:r>
              <a:rPr lang="es-EC" sz="1400" dirty="0"/>
              <a:t>En la frecuencia cardiaca en reposo se pudo evidenciar una mejora muy débil de 0,27 p/min, obteniéndose una media final de 50,77 p/min La frecuencia cardiaca en reposo de promedio es de 60 a 80 latidos/ min. En individuos sedentarios, desentrenados y de mediana edad el ritmo en reposo puede superar los 100 latidos/min. En deportistas muy en forma que siguen entrenamientos de resistencia, se han descrito frecuencias en reposo que oscilan entre 28 y 40 p/min. Lo que nos da a entender que el equipo se encuentra muy por arriba de los valores sugeridos de frecuencia cardiaca en reposo.</a:t>
            </a:r>
            <a:r>
              <a:rPr lang="es-ES" sz="1400" dirty="0"/>
              <a:t> (</a:t>
            </a:r>
            <a:r>
              <a:rPr lang="es-ES" sz="1400" dirty="0" err="1"/>
              <a:t>Willmore</a:t>
            </a:r>
            <a:r>
              <a:rPr lang="es-ES" sz="1400" dirty="0"/>
              <a:t> &amp; </a:t>
            </a:r>
            <a:r>
              <a:rPr lang="es-ES" sz="1400" dirty="0" err="1"/>
              <a:t>Costill</a:t>
            </a:r>
            <a:r>
              <a:rPr lang="es-ES" sz="1400" dirty="0"/>
              <a:t>, 2004)</a:t>
            </a:r>
            <a:endParaRPr lang="es-EC" sz="1400" dirty="0"/>
          </a:p>
        </p:txBody>
      </p:sp>
      <p:graphicFrame>
        <p:nvGraphicFramePr>
          <p:cNvPr id="6" name="Tabla 5"/>
          <p:cNvGraphicFramePr>
            <a:graphicFrameLocks noGrp="1"/>
          </p:cNvGraphicFramePr>
          <p:nvPr>
            <p:extLst>
              <p:ext uri="{D42A27DB-BD31-4B8C-83A1-F6EECF244321}">
                <p14:modId xmlns:p14="http://schemas.microsoft.com/office/powerpoint/2010/main" val="2424237090"/>
              </p:ext>
            </p:extLst>
          </p:nvPr>
        </p:nvGraphicFramePr>
        <p:xfrm>
          <a:off x="1043608" y="1772816"/>
          <a:ext cx="6984775" cy="1067152"/>
        </p:xfrm>
        <a:graphic>
          <a:graphicData uri="http://schemas.openxmlformats.org/drawingml/2006/table">
            <a:tbl>
              <a:tblPr firstRow="1" firstCol="1" bandRow="1">
                <a:tableStyleId>{5C22544A-7EE6-4342-B048-85BDC9FD1C3A}</a:tableStyleId>
              </a:tblPr>
              <a:tblGrid>
                <a:gridCol w="1727591"/>
                <a:gridCol w="1314296"/>
                <a:gridCol w="1314296"/>
                <a:gridCol w="1314296"/>
                <a:gridCol w="1314296"/>
              </a:tblGrid>
              <a:tr h="533576">
                <a:tc>
                  <a:txBody>
                    <a:bodyPr/>
                    <a:lstStyle/>
                    <a:p>
                      <a:pPr algn="ctr">
                        <a:lnSpc>
                          <a:spcPct val="200000"/>
                        </a:lnSpc>
                        <a:spcAft>
                          <a:spcPts val="0"/>
                        </a:spcAft>
                      </a:pPr>
                      <a:r>
                        <a:rPr lang="es-EC" sz="1600">
                          <a:solidFill>
                            <a:schemeClr val="tx1"/>
                          </a:solidFill>
                          <a:effectLst/>
                        </a:rPr>
                        <a:t>Toma 1</a:t>
                      </a:r>
                      <a:endParaRPr lang="es-E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600">
                          <a:solidFill>
                            <a:schemeClr val="tx1"/>
                          </a:solidFill>
                          <a:effectLst/>
                        </a:rPr>
                        <a:t>Toma 2</a:t>
                      </a:r>
                      <a:endParaRPr lang="es-E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600">
                          <a:solidFill>
                            <a:schemeClr val="tx1"/>
                          </a:solidFill>
                          <a:effectLst/>
                        </a:rPr>
                        <a:t>Toma 3</a:t>
                      </a:r>
                      <a:endParaRPr lang="es-E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600">
                          <a:solidFill>
                            <a:schemeClr val="tx1"/>
                          </a:solidFill>
                          <a:effectLst/>
                        </a:rPr>
                        <a:t>Toma 4</a:t>
                      </a:r>
                      <a:endParaRPr lang="es-E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600">
                          <a:solidFill>
                            <a:schemeClr val="tx1"/>
                          </a:solidFill>
                          <a:effectLst/>
                        </a:rPr>
                        <a:t>Toma 5</a:t>
                      </a:r>
                      <a:endParaRPr lang="es-E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3576">
                <a:tc>
                  <a:txBody>
                    <a:bodyPr/>
                    <a:lstStyle/>
                    <a:p>
                      <a:pPr algn="ctr">
                        <a:lnSpc>
                          <a:spcPct val="200000"/>
                        </a:lnSpc>
                        <a:spcAft>
                          <a:spcPts val="0"/>
                        </a:spcAft>
                      </a:pPr>
                      <a:r>
                        <a:rPr lang="es-EC" sz="1600">
                          <a:solidFill>
                            <a:schemeClr val="tx1"/>
                          </a:solidFill>
                          <a:effectLst/>
                        </a:rPr>
                        <a:t>51,33 p/min</a:t>
                      </a:r>
                      <a:endParaRPr lang="es-E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600">
                          <a:solidFill>
                            <a:schemeClr val="tx1"/>
                          </a:solidFill>
                          <a:effectLst/>
                        </a:rPr>
                        <a:t>51,33 p/min</a:t>
                      </a:r>
                      <a:endParaRPr lang="es-E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600">
                          <a:solidFill>
                            <a:schemeClr val="tx1"/>
                          </a:solidFill>
                          <a:effectLst/>
                        </a:rPr>
                        <a:t>51,20 p/min</a:t>
                      </a:r>
                      <a:endParaRPr lang="es-E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600">
                          <a:solidFill>
                            <a:schemeClr val="tx1"/>
                          </a:solidFill>
                          <a:effectLst/>
                        </a:rPr>
                        <a:t>51,07 p/min</a:t>
                      </a:r>
                      <a:endParaRPr lang="es-ES"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600" dirty="0">
                          <a:solidFill>
                            <a:schemeClr val="tx1"/>
                          </a:solidFill>
                          <a:effectLst/>
                        </a:rPr>
                        <a:t>50,93 p/min</a:t>
                      </a:r>
                      <a:endParaRPr lang="es-ES"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287558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47664" y="515048"/>
            <a:ext cx="6696744" cy="646331"/>
          </a:xfrm>
          <a:prstGeom prst="rect">
            <a:avLst/>
          </a:prstGeom>
          <a:solidFill>
            <a:schemeClr val="accent1">
              <a:lumMod val="90000"/>
            </a:schemeClr>
          </a:solidFill>
        </p:spPr>
        <p:txBody>
          <a:bodyPr wrap="square" rtlCol="0">
            <a:spAutoFit/>
          </a:bodyPr>
          <a:lstStyle/>
          <a:p>
            <a:pPr algn="ctr"/>
            <a:r>
              <a:rPr lang="es-EC" b="1" dirty="0" smtClean="0"/>
              <a:t>ANÁLISIS DE LA FRECUENCIA CARDIACA MÁXIMA</a:t>
            </a:r>
          </a:p>
          <a:p>
            <a:pPr algn="ctr"/>
            <a:r>
              <a:rPr lang="es-EC" dirty="0" smtClean="0"/>
              <a:t>Control de la frecuencia </a:t>
            </a:r>
            <a:r>
              <a:rPr lang="es-EC" dirty="0"/>
              <a:t>cardiaca </a:t>
            </a:r>
            <a:r>
              <a:rPr lang="es-EC" dirty="0" smtClean="0"/>
              <a:t>máxima individual</a:t>
            </a:r>
            <a:r>
              <a:rPr lang="es-EC" b="1" dirty="0" smtClean="0"/>
              <a:t>	</a:t>
            </a:r>
          </a:p>
        </p:txBody>
      </p:sp>
      <p:graphicFrame>
        <p:nvGraphicFramePr>
          <p:cNvPr id="4" name="Tabla 3"/>
          <p:cNvGraphicFramePr>
            <a:graphicFrameLocks noGrp="1"/>
          </p:cNvGraphicFramePr>
          <p:nvPr>
            <p:extLst>
              <p:ext uri="{D42A27DB-BD31-4B8C-83A1-F6EECF244321}">
                <p14:modId xmlns:p14="http://schemas.microsoft.com/office/powerpoint/2010/main" val="2087552127"/>
              </p:ext>
            </p:extLst>
          </p:nvPr>
        </p:nvGraphicFramePr>
        <p:xfrm>
          <a:off x="2051720" y="1412776"/>
          <a:ext cx="5472607" cy="4608506"/>
        </p:xfrm>
        <a:graphic>
          <a:graphicData uri="http://schemas.openxmlformats.org/drawingml/2006/table">
            <a:tbl>
              <a:tblPr>
                <a:tableStyleId>{5C22544A-7EE6-4342-B048-85BDC9FD1C3A}</a:tableStyleId>
              </a:tblPr>
              <a:tblGrid>
                <a:gridCol w="1367686"/>
                <a:gridCol w="866331"/>
                <a:gridCol w="866331"/>
                <a:gridCol w="866331"/>
                <a:gridCol w="866331"/>
                <a:gridCol w="639597"/>
              </a:tblGrid>
              <a:tr h="314813">
                <a:tc>
                  <a:txBody>
                    <a:bodyPr/>
                    <a:lstStyle/>
                    <a:p>
                      <a:pPr algn="ctr">
                        <a:lnSpc>
                          <a:spcPct val="115000"/>
                        </a:lnSpc>
                        <a:spcAft>
                          <a:spcPts val="0"/>
                        </a:spcAft>
                      </a:pPr>
                      <a:r>
                        <a:rPr lang="es-EC" sz="1200" b="1" dirty="0">
                          <a:effectLst/>
                        </a:rPr>
                        <a:t> </a:t>
                      </a:r>
                      <a:endParaRPr lang="es-ES" sz="1200" b="1" dirty="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38100" marR="38100" algn="ctr">
                        <a:lnSpc>
                          <a:spcPct val="115000"/>
                        </a:lnSpc>
                        <a:spcAft>
                          <a:spcPts val="0"/>
                        </a:spcAft>
                      </a:pPr>
                      <a:r>
                        <a:rPr lang="es-EC" sz="1200" b="1">
                          <a:effectLst/>
                        </a:rPr>
                        <a:t>N</a:t>
                      </a:r>
                      <a:endParaRPr lang="es-ES" sz="1200" b="1">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38100" marR="38100" algn="ctr">
                        <a:lnSpc>
                          <a:spcPct val="115000"/>
                        </a:lnSpc>
                        <a:spcAft>
                          <a:spcPts val="0"/>
                        </a:spcAft>
                      </a:pPr>
                      <a:r>
                        <a:rPr lang="es-EC" sz="1200" b="1">
                          <a:effectLst/>
                        </a:rPr>
                        <a:t>Rango</a:t>
                      </a:r>
                      <a:endParaRPr lang="es-ES" sz="1200" b="1">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38100" marR="38100" algn="ctr">
                        <a:lnSpc>
                          <a:spcPct val="115000"/>
                        </a:lnSpc>
                        <a:spcAft>
                          <a:spcPts val="0"/>
                        </a:spcAft>
                      </a:pPr>
                      <a:r>
                        <a:rPr lang="es-EC" sz="1200" b="1">
                          <a:effectLst/>
                        </a:rPr>
                        <a:t>Mínimo</a:t>
                      </a:r>
                      <a:endParaRPr lang="es-ES" sz="1200" b="1">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38100" marR="38100" algn="ctr">
                        <a:lnSpc>
                          <a:spcPct val="115000"/>
                        </a:lnSpc>
                        <a:spcAft>
                          <a:spcPts val="0"/>
                        </a:spcAft>
                      </a:pPr>
                      <a:r>
                        <a:rPr lang="es-EC" sz="1200" b="1">
                          <a:effectLst/>
                        </a:rPr>
                        <a:t>Máximo</a:t>
                      </a:r>
                      <a:endParaRPr lang="es-ES" sz="1200" b="1">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38100" marR="38100" algn="ctr">
                        <a:lnSpc>
                          <a:spcPct val="115000"/>
                        </a:lnSpc>
                        <a:spcAft>
                          <a:spcPts val="0"/>
                        </a:spcAft>
                      </a:pPr>
                      <a:r>
                        <a:rPr lang="es-EC" sz="1200" b="1" dirty="0">
                          <a:effectLst/>
                        </a:rPr>
                        <a:t>Media</a:t>
                      </a:r>
                      <a:endParaRPr lang="es-ES" sz="1200" b="1" dirty="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73818">
                <a:tc>
                  <a:txBody>
                    <a:bodyPr/>
                    <a:lstStyle/>
                    <a:p>
                      <a:pPr marL="38100" marR="38100" algn="r">
                        <a:lnSpc>
                          <a:spcPct val="107000"/>
                        </a:lnSpc>
                        <a:spcAft>
                          <a:spcPts val="0"/>
                        </a:spcAft>
                      </a:pPr>
                      <a:r>
                        <a:rPr lang="es-EC" sz="1000">
                          <a:effectLst/>
                        </a:rPr>
                        <a:t>Nadador 1</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dirty="0">
                          <a:effectLst/>
                        </a:rPr>
                        <a:t>5</a:t>
                      </a:r>
                      <a:endParaRPr lang="es-ES" sz="1000" dirty="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10,00</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dirty="0">
                          <a:effectLst/>
                        </a:rPr>
                        <a:t>180</a:t>
                      </a:r>
                      <a:endParaRPr lang="es-ES" sz="1000" dirty="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190</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184</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818">
                <a:tc>
                  <a:txBody>
                    <a:bodyPr/>
                    <a:lstStyle/>
                    <a:p>
                      <a:pPr marL="38100" marR="38100" algn="r">
                        <a:lnSpc>
                          <a:spcPct val="107000"/>
                        </a:lnSpc>
                        <a:spcAft>
                          <a:spcPts val="0"/>
                        </a:spcAft>
                      </a:pPr>
                      <a:r>
                        <a:rPr lang="es-EC" sz="1000">
                          <a:effectLst/>
                        </a:rPr>
                        <a:t>Nadador  2</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5</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dirty="0">
                          <a:effectLst/>
                        </a:rPr>
                        <a:t>9,00</a:t>
                      </a:r>
                      <a:endParaRPr lang="es-ES" sz="1000" dirty="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182</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191</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186</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818">
                <a:tc>
                  <a:txBody>
                    <a:bodyPr/>
                    <a:lstStyle/>
                    <a:p>
                      <a:pPr marL="38100" marR="38100" algn="r">
                        <a:lnSpc>
                          <a:spcPct val="107000"/>
                        </a:lnSpc>
                        <a:spcAft>
                          <a:spcPts val="0"/>
                        </a:spcAft>
                      </a:pPr>
                      <a:r>
                        <a:rPr lang="es-EC" sz="1000">
                          <a:effectLst/>
                        </a:rPr>
                        <a:t>Nadador  3</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5</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dirty="0">
                          <a:effectLst/>
                        </a:rPr>
                        <a:t>4,00</a:t>
                      </a:r>
                      <a:endParaRPr lang="es-ES" sz="1000" dirty="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183</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187</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184</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818">
                <a:tc>
                  <a:txBody>
                    <a:bodyPr/>
                    <a:lstStyle/>
                    <a:p>
                      <a:pPr marL="38100" marR="38100" algn="r">
                        <a:lnSpc>
                          <a:spcPct val="107000"/>
                        </a:lnSpc>
                        <a:spcAft>
                          <a:spcPts val="0"/>
                        </a:spcAft>
                      </a:pPr>
                      <a:r>
                        <a:rPr lang="es-EC" sz="1000">
                          <a:effectLst/>
                        </a:rPr>
                        <a:t>Nadador 4</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5</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dirty="0">
                          <a:effectLst/>
                        </a:rPr>
                        <a:t>8,00</a:t>
                      </a:r>
                      <a:endParaRPr lang="es-ES" sz="1000" dirty="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dirty="0">
                          <a:effectLst/>
                        </a:rPr>
                        <a:t>183</a:t>
                      </a:r>
                      <a:endParaRPr lang="es-ES" sz="1000" dirty="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191</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187</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818">
                <a:tc>
                  <a:txBody>
                    <a:bodyPr/>
                    <a:lstStyle/>
                    <a:p>
                      <a:pPr marL="38100" marR="38100" algn="r">
                        <a:lnSpc>
                          <a:spcPct val="107000"/>
                        </a:lnSpc>
                        <a:spcAft>
                          <a:spcPts val="0"/>
                        </a:spcAft>
                      </a:pPr>
                      <a:r>
                        <a:rPr lang="es-EC" sz="1000">
                          <a:effectLst/>
                        </a:rPr>
                        <a:t>Nadador 5</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5</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6,00</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dirty="0">
                          <a:effectLst/>
                        </a:rPr>
                        <a:t>180</a:t>
                      </a:r>
                      <a:endParaRPr lang="es-ES" sz="1000" dirty="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186</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183</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818">
                <a:tc>
                  <a:txBody>
                    <a:bodyPr/>
                    <a:lstStyle/>
                    <a:p>
                      <a:pPr marL="38100" marR="38100" algn="r">
                        <a:lnSpc>
                          <a:spcPct val="107000"/>
                        </a:lnSpc>
                        <a:spcAft>
                          <a:spcPts val="0"/>
                        </a:spcAft>
                      </a:pPr>
                      <a:r>
                        <a:rPr lang="es-EC" sz="1000">
                          <a:effectLst/>
                        </a:rPr>
                        <a:t>Nadador 6</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5</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4,00</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dirty="0">
                          <a:effectLst/>
                        </a:rPr>
                        <a:t>187</a:t>
                      </a:r>
                      <a:endParaRPr lang="es-ES" sz="1000" dirty="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191</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190</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818">
                <a:tc>
                  <a:txBody>
                    <a:bodyPr/>
                    <a:lstStyle/>
                    <a:p>
                      <a:pPr marL="38100" marR="38100" algn="r">
                        <a:lnSpc>
                          <a:spcPct val="107000"/>
                        </a:lnSpc>
                        <a:spcAft>
                          <a:spcPts val="0"/>
                        </a:spcAft>
                      </a:pPr>
                      <a:r>
                        <a:rPr lang="es-EC" sz="1000">
                          <a:effectLst/>
                        </a:rPr>
                        <a:t>Nadador 8</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5</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4,00</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dirty="0">
                          <a:effectLst/>
                        </a:rPr>
                        <a:t>180</a:t>
                      </a:r>
                      <a:endParaRPr lang="es-ES" sz="1000" dirty="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184</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182</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818">
                <a:tc>
                  <a:txBody>
                    <a:bodyPr/>
                    <a:lstStyle/>
                    <a:p>
                      <a:pPr marL="38100" marR="38100" algn="r">
                        <a:lnSpc>
                          <a:spcPct val="107000"/>
                        </a:lnSpc>
                        <a:spcAft>
                          <a:spcPts val="0"/>
                        </a:spcAft>
                      </a:pPr>
                      <a:r>
                        <a:rPr lang="es-EC" sz="1000">
                          <a:effectLst/>
                        </a:rPr>
                        <a:t>Nadador 8</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5</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5,00</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dirty="0">
                          <a:effectLst/>
                        </a:rPr>
                        <a:t>183</a:t>
                      </a:r>
                      <a:endParaRPr lang="es-ES" sz="1000" dirty="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188</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186</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818">
                <a:tc>
                  <a:txBody>
                    <a:bodyPr/>
                    <a:lstStyle/>
                    <a:p>
                      <a:pPr marL="38100" marR="38100" algn="r">
                        <a:lnSpc>
                          <a:spcPct val="107000"/>
                        </a:lnSpc>
                        <a:spcAft>
                          <a:spcPts val="0"/>
                        </a:spcAft>
                      </a:pPr>
                      <a:r>
                        <a:rPr lang="es-EC" sz="1000">
                          <a:effectLst/>
                        </a:rPr>
                        <a:t>Nadador 9</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5</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7,00</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dirty="0">
                          <a:effectLst/>
                        </a:rPr>
                        <a:t>187</a:t>
                      </a:r>
                      <a:endParaRPr lang="es-ES" sz="1000" dirty="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194</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190</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818">
                <a:tc>
                  <a:txBody>
                    <a:bodyPr/>
                    <a:lstStyle/>
                    <a:p>
                      <a:pPr marL="38100" marR="38100" algn="r">
                        <a:lnSpc>
                          <a:spcPct val="107000"/>
                        </a:lnSpc>
                        <a:spcAft>
                          <a:spcPts val="0"/>
                        </a:spcAft>
                      </a:pPr>
                      <a:r>
                        <a:rPr lang="es-EC" sz="1000">
                          <a:effectLst/>
                        </a:rPr>
                        <a:t>Nadador 10</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5</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4,00</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dirty="0">
                          <a:effectLst/>
                        </a:rPr>
                        <a:t>178</a:t>
                      </a:r>
                      <a:endParaRPr lang="es-ES" sz="1000" dirty="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dirty="0">
                          <a:effectLst/>
                        </a:rPr>
                        <a:t>182</a:t>
                      </a:r>
                      <a:endParaRPr lang="es-ES" sz="1000" dirty="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180</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818">
                <a:tc>
                  <a:txBody>
                    <a:bodyPr/>
                    <a:lstStyle/>
                    <a:p>
                      <a:pPr marL="38100" marR="38100" algn="r">
                        <a:lnSpc>
                          <a:spcPct val="107000"/>
                        </a:lnSpc>
                        <a:spcAft>
                          <a:spcPts val="0"/>
                        </a:spcAft>
                      </a:pPr>
                      <a:r>
                        <a:rPr lang="es-EC" sz="1000">
                          <a:effectLst/>
                        </a:rPr>
                        <a:t>Nadador 11</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5</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6,00</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174</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dirty="0">
                          <a:effectLst/>
                        </a:rPr>
                        <a:t>180</a:t>
                      </a:r>
                      <a:endParaRPr lang="es-ES" sz="1000" dirty="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177</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818">
                <a:tc>
                  <a:txBody>
                    <a:bodyPr/>
                    <a:lstStyle/>
                    <a:p>
                      <a:pPr marL="38100" marR="38100" algn="r">
                        <a:lnSpc>
                          <a:spcPct val="107000"/>
                        </a:lnSpc>
                        <a:spcAft>
                          <a:spcPts val="0"/>
                        </a:spcAft>
                      </a:pPr>
                      <a:r>
                        <a:rPr lang="es-EC" sz="1000">
                          <a:effectLst/>
                        </a:rPr>
                        <a:t>Nadador 12</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5</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6,00</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175</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dirty="0">
                          <a:effectLst/>
                        </a:rPr>
                        <a:t>181</a:t>
                      </a:r>
                      <a:endParaRPr lang="es-ES" sz="1000" dirty="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178</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818">
                <a:tc>
                  <a:txBody>
                    <a:bodyPr/>
                    <a:lstStyle/>
                    <a:p>
                      <a:pPr marL="38100" marR="38100" algn="r">
                        <a:lnSpc>
                          <a:spcPct val="107000"/>
                        </a:lnSpc>
                        <a:spcAft>
                          <a:spcPts val="0"/>
                        </a:spcAft>
                      </a:pPr>
                      <a:r>
                        <a:rPr lang="es-EC" sz="1000">
                          <a:effectLst/>
                        </a:rPr>
                        <a:t>Nadador 13</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5</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6,00</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178</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dirty="0">
                          <a:effectLst/>
                        </a:rPr>
                        <a:t>184</a:t>
                      </a:r>
                      <a:endParaRPr lang="es-ES" sz="1000" dirty="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181</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818">
                <a:tc>
                  <a:txBody>
                    <a:bodyPr/>
                    <a:lstStyle/>
                    <a:p>
                      <a:pPr marL="38100" marR="38100" algn="r">
                        <a:lnSpc>
                          <a:spcPct val="107000"/>
                        </a:lnSpc>
                        <a:spcAft>
                          <a:spcPts val="0"/>
                        </a:spcAft>
                      </a:pPr>
                      <a:r>
                        <a:rPr lang="es-EC" sz="1000">
                          <a:effectLst/>
                        </a:rPr>
                        <a:t>Nadador 14</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5</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7,00</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176</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dirty="0">
                          <a:effectLst/>
                        </a:rPr>
                        <a:t>183</a:t>
                      </a:r>
                      <a:endParaRPr lang="es-ES" sz="1000" dirty="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a:effectLst/>
                        </a:rPr>
                        <a:t>180</a:t>
                      </a:r>
                      <a:endParaRPr lang="es-ES" sz="10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818">
                <a:tc>
                  <a:txBody>
                    <a:bodyPr/>
                    <a:lstStyle/>
                    <a:p>
                      <a:pPr marL="38100" marR="38100" algn="r">
                        <a:lnSpc>
                          <a:spcPct val="107000"/>
                        </a:lnSpc>
                        <a:spcAft>
                          <a:spcPts val="0"/>
                        </a:spcAft>
                      </a:pPr>
                      <a:r>
                        <a:rPr lang="es-EC" sz="800">
                          <a:effectLst/>
                        </a:rPr>
                        <a:t>Nadador 15</a:t>
                      </a:r>
                      <a:endParaRPr lang="es-ES" sz="8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800">
                          <a:effectLst/>
                        </a:rPr>
                        <a:t>5</a:t>
                      </a:r>
                      <a:endParaRPr lang="es-ES" sz="8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800">
                          <a:effectLst/>
                        </a:rPr>
                        <a:t>7,00</a:t>
                      </a:r>
                      <a:endParaRPr lang="es-ES" sz="8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800" dirty="0">
                          <a:effectLst/>
                        </a:rPr>
                        <a:t>182</a:t>
                      </a:r>
                      <a:endParaRPr lang="es-ES" sz="800" dirty="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dirty="0">
                          <a:effectLst/>
                        </a:rPr>
                        <a:t>189</a:t>
                      </a:r>
                      <a:endParaRPr lang="es-ES" sz="1000" dirty="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1000" dirty="0">
                          <a:effectLst/>
                        </a:rPr>
                        <a:t>185</a:t>
                      </a:r>
                      <a:endParaRPr lang="es-ES" sz="1000" dirty="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6423">
                <a:tc>
                  <a:txBody>
                    <a:bodyPr/>
                    <a:lstStyle/>
                    <a:p>
                      <a:pPr marL="38100" marR="38100" algn="r">
                        <a:lnSpc>
                          <a:spcPct val="107000"/>
                        </a:lnSpc>
                        <a:spcAft>
                          <a:spcPts val="0"/>
                        </a:spcAft>
                      </a:pPr>
                      <a:r>
                        <a:rPr lang="es-EC" sz="800">
                          <a:effectLst/>
                        </a:rPr>
                        <a:t>N válido (según lista)</a:t>
                      </a:r>
                      <a:endParaRPr lang="es-ES" sz="8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107000"/>
                        </a:lnSpc>
                        <a:spcAft>
                          <a:spcPts val="0"/>
                        </a:spcAft>
                      </a:pPr>
                      <a:r>
                        <a:rPr lang="es-EC" sz="800">
                          <a:effectLst/>
                        </a:rPr>
                        <a:t>5</a:t>
                      </a:r>
                      <a:endParaRPr lang="es-ES" sz="8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800">
                          <a:effectLst/>
                        </a:rPr>
                        <a:t> </a:t>
                      </a:r>
                      <a:endParaRPr lang="es-ES" sz="8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800" dirty="0">
                          <a:effectLst/>
                        </a:rPr>
                        <a:t> </a:t>
                      </a:r>
                      <a:endParaRPr lang="es-ES" sz="800" dirty="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500">
                          <a:effectLst/>
                        </a:rPr>
                        <a:t> </a:t>
                      </a:r>
                      <a:endParaRPr lang="es-ES" sz="50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s-EC" sz="500" dirty="0">
                          <a:effectLst/>
                        </a:rPr>
                        <a:t> </a:t>
                      </a:r>
                      <a:endParaRPr lang="es-ES" sz="500" dirty="0">
                        <a:solidFill>
                          <a:srgbClr val="000000"/>
                        </a:solidFill>
                        <a:effectLst/>
                        <a:latin typeface="Times New Roman" panose="02020603050405020304" pitchFamily="18" charset="0"/>
                        <a:ea typeface="Times New Roman" panose="02020603050405020304" pitchFamily="18" charset="0"/>
                      </a:endParaRPr>
                    </a:p>
                  </a:txBody>
                  <a:tcPr marL="32401" marR="324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ángulo 4"/>
          <p:cNvSpPr/>
          <p:nvPr/>
        </p:nvSpPr>
        <p:spPr>
          <a:xfrm>
            <a:off x="2051720" y="1719582"/>
            <a:ext cx="5472607" cy="2692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p:cNvSpPr/>
          <p:nvPr/>
        </p:nvSpPr>
        <p:spPr>
          <a:xfrm>
            <a:off x="2051721" y="4455886"/>
            <a:ext cx="5472607" cy="2692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9156108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71600" y="692696"/>
            <a:ext cx="7344816" cy="369332"/>
          </a:xfrm>
          <a:prstGeom prst="rect">
            <a:avLst/>
          </a:prstGeom>
          <a:solidFill>
            <a:schemeClr val="accent1">
              <a:lumMod val="90000"/>
            </a:schemeClr>
          </a:solidFill>
        </p:spPr>
        <p:txBody>
          <a:bodyPr wrap="square" rtlCol="0">
            <a:spAutoFit/>
          </a:bodyPr>
          <a:lstStyle/>
          <a:p>
            <a:pPr algn="ctr"/>
            <a:r>
              <a:rPr lang="es-EC" b="1" dirty="0"/>
              <a:t>Control de la frecuencia cardiaca </a:t>
            </a:r>
            <a:r>
              <a:rPr lang="es-EC" b="1" dirty="0" smtClean="0"/>
              <a:t>máxima equipo</a:t>
            </a:r>
            <a:endParaRPr lang="es-EC" b="1" dirty="0"/>
          </a:p>
        </p:txBody>
      </p:sp>
      <p:graphicFrame>
        <p:nvGraphicFramePr>
          <p:cNvPr id="3" name="Objeto 2"/>
          <p:cNvGraphicFramePr>
            <a:graphicFrameLocks noChangeAspect="1"/>
          </p:cNvGraphicFramePr>
          <p:nvPr>
            <p:extLst>
              <p:ext uri="{D42A27DB-BD31-4B8C-83A1-F6EECF244321}">
                <p14:modId xmlns:p14="http://schemas.microsoft.com/office/powerpoint/2010/main" val="3624154353"/>
              </p:ext>
            </p:extLst>
          </p:nvPr>
        </p:nvGraphicFramePr>
        <p:xfrm>
          <a:off x="981043" y="1700808"/>
          <a:ext cx="7242125" cy="1714252"/>
        </p:xfrm>
        <a:graphic>
          <a:graphicData uri="http://schemas.openxmlformats.org/presentationml/2006/ole">
            <mc:AlternateContent xmlns:mc="http://schemas.openxmlformats.org/markup-compatibility/2006">
              <mc:Choice xmlns:v="urn:schemas-microsoft-com:vml" Requires="v">
                <p:oleObj spid="_x0000_s7190" name="Documento" r:id="rId4" imgW="5482338" imgH="1602752" progId="Word.Document.12">
                  <p:embed/>
                </p:oleObj>
              </mc:Choice>
              <mc:Fallback>
                <p:oleObj name="Documento" r:id="rId4" imgW="5482338" imgH="1602752" progId="Word.Document.12">
                  <p:embed/>
                  <p:pic>
                    <p:nvPicPr>
                      <p:cNvPr id="0" name=""/>
                      <p:cNvPicPr/>
                      <p:nvPr/>
                    </p:nvPicPr>
                    <p:blipFill>
                      <a:blip r:embed="rId5"/>
                      <a:stretch>
                        <a:fillRect/>
                      </a:stretch>
                    </p:blipFill>
                    <p:spPr>
                      <a:xfrm>
                        <a:off x="981043" y="1700808"/>
                        <a:ext cx="7242125" cy="1714252"/>
                      </a:xfrm>
                      <a:prstGeom prst="rect">
                        <a:avLst/>
                      </a:prstGeom>
                    </p:spPr>
                  </p:pic>
                </p:oleObj>
              </mc:Fallback>
            </mc:AlternateContent>
          </a:graphicData>
        </a:graphic>
      </p:graphicFrame>
      <p:sp>
        <p:nvSpPr>
          <p:cNvPr id="4" name="CuadroTexto 3"/>
          <p:cNvSpPr txBox="1"/>
          <p:nvPr/>
        </p:nvSpPr>
        <p:spPr>
          <a:xfrm>
            <a:off x="878929" y="3629527"/>
            <a:ext cx="7632848" cy="1846659"/>
          </a:xfrm>
          <a:prstGeom prst="rect">
            <a:avLst/>
          </a:prstGeom>
          <a:solidFill>
            <a:schemeClr val="accent1">
              <a:lumMod val="90000"/>
            </a:schemeClr>
          </a:solidFill>
        </p:spPr>
        <p:txBody>
          <a:bodyPr wrap="square" rtlCol="0">
            <a:spAutoFit/>
          </a:bodyPr>
          <a:lstStyle/>
          <a:p>
            <a:pPr algn="just"/>
            <a:r>
              <a:rPr lang="es-EC" sz="2400" i="1" dirty="0"/>
              <a:t>Nota.</a:t>
            </a:r>
            <a:r>
              <a:rPr lang="es-EC" sz="2400" dirty="0"/>
              <a:t> En la frecuencia cardiaca máxima la media del equipo es de 183,74 p/min, un máximo de 186,27 p/min, un mínimo de 180,67 p/min, existiendo un rango de 5,60 p/min.</a:t>
            </a:r>
          </a:p>
          <a:p>
            <a:pPr algn="just"/>
            <a:endParaRPr lang="es-EC" dirty="0"/>
          </a:p>
        </p:txBody>
      </p:sp>
    </p:spTree>
    <p:extLst>
      <p:ext uri="{BB962C8B-B14F-4D97-AF65-F5344CB8AC3E}">
        <p14:creationId xmlns:p14="http://schemas.microsoft.com/office/powerpoint/2010/main" val="3596631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xmlns="" id="{9E4975C6-288A-4043-998C-59E97978B77A}"/>
              </a:ext>
            </a:extLst>
          </p:cNvPr>
          <p:cNvGraphicFramePr/>
          <p:nvPr>
            <p:extLst>
              <p:ext uri="{D42A27DB-BD31-4B8C-83A1-F6EECF244321}">
                <p14:modId xmlns:p14="http://schemas.microsoft.com/office/powerpoint/2010/main" val="3627623524"/>
              </p:ext>
            </p:extLst>
          </p:nvPr>
        </p:nvGraphicFramePr>
        <p:xfrm>
          <a:off x="1331640" y="1573319"/>
          <a:ext cx="3666211" cy="2452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a 2">
            <a:extLst>
              <a:ext uri="{FF2B5EF4-FFF2-40B4-BE49-F238E27FC236}">
                <a16:creationId xmlns:a16="http://schemas.microsoft.com/office/drawing/2014/main" xmlns="" id="{8A4FF8AF-3DA2-4308-BD77-738861DA4A34}"/>
              </a:ext>
            </a:extLst>
          </p:cNvPr>
          <p:cNvGraphicFramePr/>
          <p:nvPr>
            <p:extLst>
              <p:ext uri="{D42A27DB-BD31-4B8C-83A1-F6EECF244321}">
                <p14:modId xmlns:p14="http://schemas.microsoft.com/office/powerpoint/2010/main" val="693259565"/>
              </p:ext>
            </p:extLst>
          </p:nvPr>
        </p:nvGraphicFramePr>
        <p:xfrm>
          <a:off x="5329337" y="1573319"/>
          <a:ext cx="3521262" cy="24528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2" name="Imagen 31"/>
          <p:cNvPicPr>
            <a:picLocks noChangeAspect="1"/>
          </p:cNvPicPr>
          <p:nvPr/>
        </p:nvPicPr>
        <p:blipFill>
          <a:blip r:embed="rId12"/>
          <a:stretch>
            <a:fillRect/>
          </a:stretch>
        </p:blipFill>
        <p:spPr>
          <a:xfrm>
            <a:off x="8244408" y="260648"/>
            <a:ext cx="660400" cy="660402"/>
          </a:xfrm>
          <a:prstGeom prst="rect">
            <a:avLst/>
          </a:prstGeom>
        </p:spPr>
      </p:pic>
      <p:sp>
        <p:nvSpPr>
          <p:cNvPr id="34" name="Rectángulo 33"/>
          <p:cNvSpPr/>
          <p:nvPr/>
        </p:nvSpPr>
        <p:spPr>
          <a:xfrm>
            <a:off x="4015977" y="714366"/>
            <a:ext cx="2577949" cy="707886"/>
          </a:xfrm>
          <a:prstGeom prst="rect">
            <a:avLst/>
          </a:prstGeom>
          <a:noFill/>
        </p:spPr>
        <p:txBody>
          <a:bodyPr wrap="none" lIns="91440" tIns="45720" rIns="91440" bIns="45720">
            <a:spAutoFit/>
          </a:bodyPr>
          <a:lstStyle/>
          <a:p>
            <a:pPr algn="ctr"/>
            <a:r>
              <a:rPr lang="es-ES" sz="4000" b="0" cap="none" spc="0" dirty="0" smtClean="0">
                <a:ln w="0"/>
                <a:solidFill>
                  <a:schemeClr val="tx1"/>
                </a:solidFill>
                <a:effectLst>
                  <a:outerShdw blurRad="38100" dist="19050" dir="2700000" algn="tl" rotWithShape="0">
                    <a:schemeClr val="dk1">
                      <a:alpha val="40000"/>
                    </a:schemeClr>
                  </a:outerShdw>
                </a:effectLst>
              </a:rPr>
              <a:t>SUMARIO</a:t>
            </a:r>
            <a:endParaRPr lang="es-ES" sz="4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07717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59632" y="857238"/>
            <a:ext cx="7344818" cy="646331"/>
          </a:xfrm>
          <a:prstGeom prst="rect">
            <a:avLst/>
          </a:prstGeom>
          <a:solidFill>
            <a:schemeClr val="accent1">
              <a:lumMod val="90000"/>
            </a:schemeClr>
          </a:solidFill>
        </p:spPr>
        <p:txBody>
          <a:bodyPr wrap="square" rtlCol="0">
            <a:spAutoFit/>
          </a:bodyPr>
          <a:lstStyle/>
          <a:p>
            <a:pPr algn="ctr"/>
            <a:r>
              <a:rPr lang="es-EC" b="1" dirty="0" smtClean="0"/>
              <a:t>COMPORTAMIENTO DE LA FRECUENCIA CARDIACA MÁXIMA DURANTE EL PERIODO DE ENTRENAMIENTO </a:t>
            </a:r>
            <a:endParaRPr lang="es-EC" b="1" dirty="0"/>
          </a:p>
        </p:txBody>
      </p:sp>
      <p:graphicFrame>
        <p:nvGraphicFramePr>
          <p:cNvPr id="4" name="Tabla 3"/>
          <p:cNvGraphicFramePr>
            <a:graphicFrameLocks noGrp="1"/>
          </p:cNvGraphicFramePr>
          <p:nvPr>
            <p:extLst>
              <p:ext uri="{D42A27DB-BD31-4B8C-83A1-F6EECF244321}">
                <p14:modId xmlns:p14="http://schemas.microsoft.com/office/powerpoint/2010/main" val="163956127"/>
              </p:ext>
            </p:extLst>
          </p:nvPr>
        </p:nvGraphicFramePr>
        <p:xfrm>
          <a:off x="1840203" y="1916832"/>
          <a:ext cx="6192690" cy="1098905"/>
        </p:xfrm>
        <a:graphic>
          <a:graphicData uri="http://schemas.openxmlformats.org/drawingml/2006/table">
            <a:tbl>
              <a:tblPr firstRow="1" firstCol="1" bandRow="1">
                <a:tableStyleId>{93296810-A885-4BE3-A3E7-6D5BEEA58F35}</a:tableStyleId>
              </a:tblPr>
              <a:tblGrid>
                <a:gridCol w="1007274"/>
                <a:gridCol w="1296354"/>
                <a:gridCol w="1296354"/>
                <a:gridCol w="1296354"/>
                <a:gridCol w="1296354"/>
              </a:tblGrid>
              <a:tr h="511082">
                <a:tc>
                  <a:txBody>
                    <a:bodyPr/>
                    <a:lstStyle/>
                    <a:p>
                      <a:pPr algn="l">
                        <a:lnSpc>
                          <a:spcPct val="200000"/>
                        </a:lnSpc>
                        <a:spcAft>
                          <a:spcPts val="0"/>
                        </a:spcAft>
                      </a:pPr>
                      <a:r>
                        <a:rPr lang="es-EC" sz="1600" b="1" dirty="0">
                          <a:solidFill>
                            <a:schemeClr val="tx1"/>
                          </a:solidFill>
                          <a:effectLst/>
                        </a:rPr>
                        <a:t>Toma 1</a:t>
                      </a:r>
                      <a:endParaRPr lang="es-ES" sz="16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l">
                        <a:lnSpc>
                          <a:spcPct val="200000"/>
                        </a:lnSpc>
                        <a:spcAft>
                          <a:spcPts val="0"/>
                        </a:spcAft>
                      </a:pPr>
                      <a:r>
                        <a:rPr lang="es-EC" sz="1600" b="1" dirty="0">
                          <a:solidFill>
                            <a:schemeClr val="tx1"/>
                          </a:solidFill>
                          <a:effectLst/>
                        </a:rPr>
                        <a:t>Toma 2</a:t>
                      </a:r>
                      <a:endParaRPr lang="es-ES" sz="16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l">
                        <a:lnSpc>
                          <a:spcPct val="200000"/>
                        </a:lnSpc>
                        <a:spcAft>
                          <a:spcPts val="0"/>
                        </a:spcAft>
                      </a:pPr>
                      <a:r>
                        <a:rPr lang="es-EC" sz="1600" b="1" dirty="0">
                          <a:solidFill>
                            <a:schemeClr val="tx1"/>
                          </a:solidFill>
                          <a:effectLst/>
                        </a:rPr>
                        <a:t>Toma 3</a:t>
                      </a:r>
                      <a:endParaRPr lang="es-ES" sz="16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l">
                        <a:lnSpc>
                          <a:spcPct val="200000"/>
                        </a:lnSpc>
                        <a:spcAft>
                          <a:spcPts val="0"/>
                        </a:spcAft>
                      </a:pPr>
                      <a:r>
                        <a:rPr lang="es-EC" sz="1600" b="1">
                          <a:solidFill>
                            <a:schemeClr val="tx1"/>
                          </a:solidFill>
                          <a:effectLst/>
                        </a:rPr>
                        <a:t>Toma 4</a:t>
                      </a:r>
                      <a:endParaRPr lang="es-ES" sz="1600" b="1">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l">
                        <a:lnSpc>
                          <a:spcPct val="200000"/>
                        </a:lnSpc>
                        <a:spcAft>
                          <a:spcPts val="0"/>
                        </a:spcAft>
                      </a:pPr>
                      <a:r>
                        <a:rPr lang="es-EC" sz="1600" b="1" dirty="0">
                          <a:solidFill>
                            <a:schemeClr val="tx1"/>
                          </a:solidFill>
                          <a:effectLst/>
                        </a:rPr>
                        <a:t>Toma 5</a:t>
                      </a:r>
                      <a:endParaRPr lang="es-ES" sz="16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587823">
                <a:tc>
                  <a:txBody>
                    <a:bodyPr/>
                    <a:lstStyle/>
                    <a:p>
                      <a:pPr algn="ctr">
                        <a:lnSpc>
                          <a:spcPct val="200000"/>
                        </a:lnSpc>
                        <a:spcAft>
                          <a:spcPts val="0"/>
                        </a:spcAft>
                      </a:pPr>
                      <a:r>
                        <a:rPr lang="es-EC" sz="1100" dirty="0">
                          <a:solidFill>
                            <a:schemeClr val="tx1"/>
                          </a:solidFill>
                          <a:effectLst/>
                        </a:rPr>
                        <a:t>181</a:t>
                      </a:r>
                      <a:endParaRPr lang="es-E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lnSpc>
                          <a:spcPct val="200000"/>
                        </a:lnSpc>
                        <a:spcAft>
                          <a:spcPts val="0"/>
                        </a:spcAft>
                      </a:pPr>
                      <a:r>
                        <a:rPr lang="es-EC" sz="1100" dirty="0">
                          <a:solidFill>
                            <a:schemeClr val="tx1"/>
                          </a:solidFill>
                          <a:effectLst/>
                        </a:rPr>
                        <a:t>183</a:t>
                      </a:r>
                      <a:endParaRPr lang="es-E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a:lnSpc>
                          <a:spcPct val="200000"/>
                        </a:lnSpc>
                        <a:spcAft>
                          <a:spcPts val="0"/>
                        </a:spcAft>
                      </a:pPr>
                      <a:r>
                        <a:rPr lang="es-EC" sz="1100" dirty="0">
                          <a:solidFill>
                            <a:schemeClr val="tx1"/>
                          </a:solidFill>
                          <a:effectLst/>
                        </a:rPr>
                        <a:t>184</a:t>
                      </a:r>
                      <a:endParaRPr lang="es-E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a:lnSpc>
                          <a:spcPct val="200000"/>
                        </a:lnSpc>
                        <a:spcAft>
                          <a:spcPts val="0"/>
                        </a:spcAft>
                      </a:pPr>
                      <a:r>
                        <a:rPr lang="es-EC" sz="1100" dirty="0">
                          <a:solidFill>
                            <a:schemeClr val="tx1"/>
                          </a:solidFill>
                          <a:effectLst/>
                        </a:rPr>
                        <a:t>185</a:t>
                      </a:r>
                      <a:endParaRPr lang="es-E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a:lnSpc>
                          <a:spcPct val="200000"/>
                        </a:lnSpc>
                        <a:spcAft>
                          <a:spcPts val="0"/>
                        </a:spcAft>
                      </a:pPr>
                      <a:r>
                        <a:rPr lang="es-EC" sz="1100" dirty="0">
                          <a:solidFill>
                            <a:schemeClr val="tx1"/>
                          </a:solidFill>
                          <a:effectLst/>
                        </a:rPr>
                        <a:t>186</a:t>
                      </a:r>
                      <a:endParaRPr lang="es-E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r>
            </a:tbl>
          </a:graphicData>
        </a:graphic>
      </p:graphicFrame>
      <p:sp>
        <p:nvSpPr>
          <p:cNvPr id="7" name="Rectángulo 6"/>
          <p:cNvSpPr/>
          <p:nvPr/>
        </p:nvSpPr>
        <p:spPr>
          <a:xfrm>
            <a:off x="1835696" y="3429000"/>
            <a:ext cx="6192690" cy="2246769"/>
          </a:xfrm>
          <a:prstGeom prst="rect">
            <a:avLst/>
          </a:prstGeom>
        </p:spPr>
        <p:txBody>
          <a:bodyPr wrap="square">
            <a:spAutoFit/>
          </a:bodyPr>
          <a:lstStyle/>
          <a:p>
            <a:pPr algn="just"/>
            <a:r>
              <a:rPr lang="es-EC" sz="1400" dirty="0"/>
              <a:t>Nota. En cuanto al comportamiento de la frecuencia cardiaca máxima durante el periodo de entrenamiento, se evidencio una mejora significativa  de 5,00 p/min, con un ascenso en cada toma</a:t>
            </a:r>
            <a:r>
              <a:rPr lang="es-EC" sz="1400" dirty="0" smtClean="0"/>
              <a:t>.</a:t>
            </a:r>
          </a:p>
          <a:p>
            <a:pPr algn="just"/>
            <a:endParaRPr lang="es-ES" sz="1400" dirty="0"/>
          </a:p>
          <a:p>
            <a:pPr algn="just"/>
            <a:r>
              <a:rPr lang="es-ES" sz="1400" dirty="0"/>
              <a:t>(</a:t>
            </a:r>
            <a:r>
              <a:rPr lang="es-ES" sz="1400" dirty="0" err="1"/>
              <a:t>Willmore</a:t>
            </a:r>
            <a:r>
              <a:rPr lang="es-ES" sz="1400" dirty="0"/>
              <a:t> &amp; </a:t>
            </a:r>
            <a:r>
              <a:rPr lang="es-ES" sz="1400" dirty="0" err="1"/>
              <a:t>Costill</a:t>
            </a:r>
            <a:r>
              <a:rPr lang="es-ES" sz="1400" dirty="0"/>
              <a:t>, 2004)</a:t>
            </a:r>
            <a:r>
              <a:rPr lang="es-EC" sz="1400" dirty="0"/>
              <a:t>  La </a:t>
            </a:r>
            <a:r>
              <a:rPr lang="es-EC" sz="1400" b="1" i="1" dirty="0"/>
              <a:t>frecuencia cardíaca máxima</a:t>
            </a:r>
            <a:r>
              <a:rPr lang="es-EC" sz="1400" dirty="0"/>
              <a:t> (FC </a:t>
            </a:r>
            <a:r>
              <a:rPr lang="es-EC" sz="1400" dirty="0" err="1"/>
              <a:t>máx</a:t>
            </a:r>
            <a:r>
              <a:rPr lang="es-EC" sz="1400" dirty="0"/>
              <a:t>) es el valor máximo de la frecuencia cardíaca que se alcanza en un esfuerzo a tope hasta llegar al agotamiento. Es un valor muy fiable que se mantiene constante de un día para el otro y solo cambia ligeramente año tras año, sin embargo podemos concluir que se observan cambios durante el </a:t>
            </a:r>
            <a:r>
              <a:rPr lang="es-EC" sz="1400" dirty="0" err="1"/>
              <a:t>macrociclo</a:t>
            </a:r>
            <a:r>
              <a:rPr lang="es-EC" sz="1400" dirty="0"/>
              <a:t> de entrenamiento. </a:t>
            </a:r>
            <a:endParaRPr lang="es-ES" sz="1400" dirty="0"/>
          </a:p>
        </p:txBody>
      </p:sp>
    </p:spTree>
    <p:extLst>
      <p:ext uri="{BB962C8B-B14F-4D97-AF65-F5344CB8AC3E}">
        <p14:creationId xmlns:p14="http://schemas.microsoft.com/office/powerpoint/2010/main" val="11179235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43608" y="548680"/>
            <a:ext cx="7056784" cy="646331"/>
          </a:xfrm>
          <a:prstGeom prst="rect">
            <a:avLst/>
          </a:prstGeom>
          <a:solidFill>
            <a:schemeClr val="accent1">
              <a:lumMod val="90000"/>
            </a:schemeClr>
          </a:solidFill>
        </p:spPr>
        <p:txBody>
          <a:bodyPr wrap="square" rtlCol="0">
            <a:spAutoFit/>
          </a:bodyPr>
          <a:lstStyle/>
          <a:p>
            <a:pPr algn="ctr"/>
            <a:r>
              <a:rPr lang="es-EC" b="1" dirty="0" smtClean="0"/>
              <a:t>DETERMINACIÓN DE LA RESERVA CARDIACA</a:t>
            </a:r>
          </a:p>
          <a:p>
            <a:pPr algn="ctr"/>
            <a:r>
              <a:rPr lang="es-EC" dirty="0" smtClean="0"/>
              <a:t> Análisis de la reserva cardiaca </a:t>
            </a:r>
            <a:r>
              <a:rPr lang="es-EC" dirty="0"/>
              <a:t>individual </a:t>
            </a:r>
            <a:endParaRPr lang="es-EC" b="1" dirty="0" smtClean="0"/>
          </a:p>
        </p:txBody>
      </p:sp>
      <p:graphicFrame>
        <p:nvGraphicFramePr>
          <p:cNvPr id="4" name="Tabla 3"/>
          <p:cNvGraphicFramePr>
            <a:graphicFrameLocks noGrp="1"/>
          </p:cNvGraphicFramePr>
          <p:nvPr>
            <p:extLst>
              <p:ext uri="{D42A27DB-BD31-4B8C-83A1-F6EECF244321}">
                <p14:modId xmlns:p14="http://schemas.microsoft.com/office/powerpoint/2010/main" val="2877466820"/>
              </p:ext>
            </p:extLst>
          </p:nvPr>
        </p:nvGraphicFramePr>
        <p:xfrm>
          <a:off x="2087723" y="1340768"/>
          <a:ext cx="4968553" cy="4655238"/>
        </p:xfrm>
        <a:graphic>
          <a:graphicData uri="http://schemas.openxmlformats.org/drawingml/2006/table">
            <a:tbl>
              <a:tblPr>
                <a:tableStyleId>{5C22544A-7EE6-4342-B048-85BDC9FD1C3A}</a:tableStyleId>
              </a:tblPr>
              <a:tblGrid>
                <a:gridCol w="1390545"/>
                <a:gridCol w="684050"/>
                <a:gridCol w="684050"/>
                <a:gridCol w="684050"/>
                <a:gridCol w="800031"/>
                <a:gridCol w="725827"/>
              </a:tblGrid>
              <a:tr h="258070">
                <a:tc>
                  <a:txBody>
                    <a:bodyPr/>
                    <a:lstStyle/>
                    <a:p>
                      <a:pPr indent="457200">
                        <a:lnSpc>
                          <a:spcPct val="200000"/>
                        </a:lnSpc>
                        <a:spcAft>
                          <a:spcPts val="0"/>
                        </a:spcAft>
                        <a:tabLst>
                          <a:tab pos="1181100" algn="l"/>
                        </a:tabLst>
                      </a:pPr>
                      <a:r>
                        <a:rPr lang="es-EC" sz="800" dirty="0">
                          <a:effectLst/>
                        </a:rPr>
                        <a:t> </a:t>
                      </a:r>
                      <a:endParaRPr lang="es-ES" sz="800" dirty="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38100" marR="38100" algn="ctr">
                        <a:lnSpc>
                          <a:spcPct val="200000"/>
                        </a:lnSpc>
                        <a:spcAft>
                          <a:spcPts val="0"/>
                        </a:spcAft>
                      </a:pPr>
                      <a:r>
                        <a:rPr lang="es-EC" sz="1000" b="1" dirty="0">
                          <a:effectLst/>
                        </a:rPr>
                        <a:t>N</a:t>
                      </a:r>
                      <a:endParaRPr lang="es-ES" sz="1000" b="1" dirty="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38100" marR="38100" algn="ctr">
                        <a:lnSpc>
                          <a:spcPct val="200000"/>
                        </a:lnSpc>
                        <a:spcAft>
                          <a:spcPts val="0"/>
                        </a:spcAft>
                      </a:pPr>
                      <a:r>
                        <a:rPr lang="es-EC" sz="1000" b="1" dirty="0">
                          <a:effectLst/>
                        </a:rPr>
                        <a:t>Rango</a:t>
                      </a:r>
                      <a:endParaRPr lang="es-ES" sz="1000" b="1" dirty="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38100" marR="38100" algn="ctr">
                        <a:lnSpc>
                          <a:spcPct val="200000"/>
                        </a:lnSpc>
                        <a:spcAft>
                          <a:spcPts val="0"/>
                        </a:spcAft>
                      </a:pPr>
                      <a:r>
                        <a:rPr lang="es-EC" sz="1000" b="1">
                          <a:effectLst/>
                        </a:rPr>
                        <a:t>	</a:t>
                      </a:r>
                      <a:endParaRPr lang="es-ES" sz="1000" b="1">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38100" marR="38100" algn="ctr">
                        <a:lnSpc>
                          <a:spcPct val="200000"/>
                        </a:lnSpc>
                        <a:spcAft>
                          <a:spcPts val="0"/>
                        </a:spcAft>
                      </a:pPr>
                      <a:r>
                        <a:rPr lang="es-EC" sz="1000" b="1" dirty="0">
                          <a:effectLst/>
                        </a:rPr>
                        <a:t>Máximo</a:t>
                      </a:r>
                      <a:endParaRPr lang="es-ES" sz="1000" b="1" dirty="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38100" marR="38100" algn="ctr">
                        <a:lnSpc>
                          <a:spcPct val="200000"/>
                        </a:lnSpc>
                        <a:spcAft>
                          <a:spcPts val="0"/>
                        </a:spcAft>
                      </a:pPr>
                      <a:r>
                        <a:rPr lang="es-EC" sz="1000" b="1" dirty="0">
                          <a:effectLst/>
                        </a:rPr>
                        <a:t>Media</a:t>
                      </a:r>
                      <a:endParaRPr lang="es-ES" sz="1000" b="1" dirty="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255908">
                <a:tc>
                  <a:txBody>
                    <a:bodyPr/>
                    <a:lstStyle/>
                    <a:p>
                      <a:pPr marL="38100" marR="38100">
                        <a:lnSpc>
                          <a:spcPct val="200000"/>
                        </a:lnSpc>
                        <a:spcAft>
                          <a:spcPts val="0"/>
                        </a:spcAft>
                      </a:pPr>
                      <a:r>
                        <a:rPr lang="es-EC" sz="800" dirty="0">
                          <a:effectLst/>
                        </a:rPr>
                        <a:t>Nadador 1</a:t>
                      </a:r>
                      <a:endParaRPr lang="es-ES" sz="800" dirty="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38100" marR="38100" algn="r">
                        <a:lnSpc>
                          <a:spcPct val="200000"/>
                        </a:lnSpc>
                        <a:spcAft>
                          <a:spcPts val="0"/>
                        </a:spcAft>
                      </a:pPr>
                      <a:r>
                        <a:rPr lang="es-EC" sz="800">
                          <a:effectLst/>
                        </a:rPr>
                        <a:t>5</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12,00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dirty="0">
                          <a:effectLst/>
                        </a:rPr>
                        <a:t>116,00</a:t>
                      </a:r>
                      <a:endParaRPr lang="es-ES" sz="800" dirty="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dirty="0">
                          <a:effectLst/>
                        </a:rPr>
                        <a:t>128,00</a:t>
                      </a:r>
                      <a:endParaRPr lang="es-ES" sz="800" dirty="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122,00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908">
                <a:tc>
                  <a:txBody>
                    <a:bodyPr/>
                    <a:lstStyle/>
                    <a:p>
                      <a:pPr marL="38100" marR="38100">
                        <a:lnSpc>
                          <a:spcPct val="200000"/>
                        </a:lnSpc>
                        <a:spcAft>
                          <a:spcPts val="0"/>
                        </a:spcAft>
                      </a:pPr>
                      <a:r>
                        <a:rPr lang="es-EC" sz="800" dirty="0">
                          <a:effectLst/>
                        </a:rPr>
                        <a:t>Nadador  2</a:t>
                      </a:r>
                      <a:endParaRPr lang="es-ES" sz="800" dirty="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38100" marR="38100" algn="r">
                        <a:lnSpc>
                          <a:spcPct val="200000"/>
                        </a:lnSpc>
                        <a:spcAft>
                          <a:spcPts val="0"/>
                        </a:spcAft>
                      </a:pPr>
                      <a:r>
                        <a:rPr lang="es-EC" sz="800" dirty="0">
                          <a:effectLst/>
                        </a:rPr>
                        <a:t>5</a:t>
                      </a:r>
                      <a:endParaRPr lang="es-ES" sz="800" dirty="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8,00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136,00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144,00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140,40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908">
                <a:tc>
                  <a:txBody>
                    <a:bodyPr/>
                    <a:lstStyle/>
                    <a:p>
                      <a:pPr marL="38100" marR="38100">
                        <a:lnSpc>
                          <a:spcPct val="200000"/>
                        </a:lnSpc>
                        <a:spcAft>
                          <a:spcPts val="0"/>
                        </a:spcAft>
                      </a:pPr>
                      <a:r>
                        <a:rPr lang="es-EC" sz="800" dirty="0">
                          <a:effectLst/>
                        </a:rPr>
                        <a:t>Nadador  3</a:t>
                      </a:r>
                      <a:endParaRPr lang="es-ES" sz="800" dirty="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38100" marR="38100" algn="r">
                        <a:lnSpc>
                          <a:spcPct val="200000"/>
                        </a:lnSpc>
                        <a:spcAft>
                          <a:spcPts val="0"/>
                        </a:spcAft>
                      </a:pPr>
                      <a:r>
                        <a:rPr lang="es-EC" sz="800">
                          <a:effectLst/>
                        </a:rPr>
                        <a:t>5</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9,00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119,00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128,00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123,40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908">
                <a:tc>
                  <a:txBody>
                    <a:bodyPr/>
                    <a:lstStyle/>
                    <a:p>
                      <a:pPr marL="38100" marR="38100">
                        <a:lnSpc>
                          <a:spcPct val="200000"/>
                        </a:lnSpc>
                        <a:spcAft>
                          <a:spcPts val="0"/>
                        </a:spcAft>
                      </a:pPr>
                      <a:r>
                        <a:rPr lang="es-EC" sz="800" dirty="0">
                          <a:effectLst/>
                        </a:rPr>
                        <a:t>Nadador 4</a:t>
                      </a:r>
                      <a:endParaRPr lang="es-ES" sz="800" dirty="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38100" marR="38100" algn="r">
                        <a:lnSpc>
                          <a:spcPct val="200000"/>
                        </a:lnSpc>
                        <a:spcAft>
                          <a:spcPts val="0"/>
                        </a:spcAft>
                      </a:pPr>
                      <a:r>
                        <a:rPr lang="es-EC" sz="800">
                          <a:effectLst/>
                        </a:rPr>
                        <a:t>5</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8,00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135,00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143,00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139,40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908">
                <a:tc>
                  <a:txBody>
                    <a:bodyPr/>
                    <a:lstStyle/>
                    <a:p>
                      <a:pPr marL="38100" marR="38100">
                        <a:lnSpc>
                          <a:spcPct val="200000"/>
                        </a:lnSpc>
                        <a:spcAft>
                          <a:spcPts val="0"/>
                        </a:spcAft>
                      </a:pPr>
                      <a:r>
                        <a:rPr lang="es-EC" sz="800" dirty="0">
                          <a:effectLst/>
                        </a:rPr>
                        <a:t>Nadador 5</a:t>
                      </a:r>
                      <a:endParaRPr lang="es-ES" sz="800" dirty="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38100" marR="38100" algn="r">
                        <a:lnSpc>
                          <a:spcPct val="200000"/>
                        </a:lnSpc>
                        <a:spcAft>
                          <a:spcPts val="0"/>
                        </a:spcAft>
                      </a:pPr>
                      <a:r>
                        <a:rPr lang="es-EC" sz="800">
                          <a:effectLst/>
                        </a:rPr>
                        <a:t>5</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11,00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145,00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156,00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149,80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908">
                <a:tc>
                  <a:txBody>
                    <a:bodyPr/>
                    <a:lstStyle/>
                    <a:p>
                      <a:pPr marL="38100" marR="38100">
                        <a:lnSpc>
                          <a:spcPct val="200000"/>
                        </a:lnSpc>
                        <a:spcAft>
                          <a:spcPts val="0"/>
                        </a:spcAft>
                      </a:pPr>
                      <a:r>
                        <a:rPr lang="es-EC" sz="800" dirty="0">
                          <a:effectLst/>
                        </a:rPr>
                        <a:t>Nadador 6</a:t>
                      </a:r>
                      <a:endParaRPr lang="es-ES" sz="800" dirty="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38100" marR="38100" algn="r">
                        <a:lnSpc>
                          <a:spcPct val="200000"/>
                        </a:lnSpc>
                        <a:spcAft>
                          <a:spcPts val="0"/>
                        </a:spcAft>
                      </a:pPr>
                      <a:r>
                        <a:rPr lang="es-EC" sz="800">
                          <a:effectLst/>
                        </a:rPr>
                        <a:t>5</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8,00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127,00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135,00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130,60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908">
                <a:tc>
                  <a:txBody>
                    <a:bodyPr/>
                    <a:lstStyle/>
                    <a:p>
                      <a:pPr marL="38100" marR="38100">
                        <a:lnSpc>
                          <a:spcPct val="200000"/>
                        </a:lnSpc>
                        <a:spcAft>
                          <a:spcPts val="0"/>
                        </a:spcAft>
                      </a:pPr>
                      <a:r>
                        <a:rPr lang="es-EC" sz="800" dirty="0">
                          <a:effectLst/>
                        </a:rPr>
                        <a:t>Nadador 7</a:t>
                      </a:r>
                      <a:endParaRPr lang="es-ES" sz="800" dirty="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38100" marR="38100" algn="r">
                        <a:lnSpc>
                          <a:spcPct val="200000"/>
                        </a:lnSpc>
                        <a:spcAft>
                          <a:spcPts val="0"/>
                        </a:spcAft>
                      </a:pPr>
                      <a:r>
                        <a:rPr lang="es-EC" sz="800">
                          <a:effectLst/>
                        </a:rPr>
                        <a:t>5</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9,00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126,00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135,00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130,40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908">
                <a:tc>
                  <a:txBody>
                    <a:bodyPr/>
                    <a:lstStyle/>
                    <a:p>
                      <a:pPr marL="38100" marR="38100">
                        <a:lnSpc>
                          <a:spcPct val="200000"/>
                        </a:lnSpc>
                        <a:spcAft>
                          <a:spcPts val="0"/>
                        </a:spcAft>
                      </a:pPr>
                      <a:r>
                        <a:rPr lang="es-EC" sz="800" dirty="0">
                          <a:effectLst/>
                        </a:rPr>
                        <a:t>Nadador 8</a:t>
                      </a:r>
                      <a:endParaRPr lang="es-ES" sz="800" dirty="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38100" marR="38100" algn="r">
                        <a:lnSpc>
                          <a:spcPct val="200000"/>
                        </a:lnSpc>
                        <a:spcAft>
                          <a:spcPts val="0"/>
                        </a:spcAft>
                      </a:pPr>
                      <a:r>
                        <a:rPr lang="es-EC" sz="800">
                          <a:effectLst/>
                        </a:rPr>
                        <a:t>5</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9,00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133,00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142,00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138,40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908">
                <a:tc>
                  <a:txBody>
                    <a:bodyPr/>
                    <a:lstStyle/>
                    <a:p>
                      <a:pPr marL="38100" marR="38100">
                        <a:lnSpc>
                          <a:spcPct val="200000"/>
                        </a:lnSpc>
                        <a:spcAft>
                          <a:spcPts val="0"/>
                        </a:spcAft>
                      </a:pPr>
                      <a:r>
                        <a:rPr lang="es-EC" sz="800" dirty="0">
                          <a:effectLst/>
                        </a:rPr>
                        <a:t>Nadador 9</a:t>
                      </a:r>
                      <a:endParaRPr lang="es-ES" sz="800" dirty="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38100" marR="38100" algn="r">
                        <a:lnSpc>
                          <a:spcPct val="200000"/>
                        </a:lnSpc>
                        <a:spcAft>
                          <a:spcPts val="0"/>
                        </a:spcAft>
                      </a:pPr>
                      <a:r>
                        <a:rPr lang="es-EC" sz="800">
                          <a:effectLst/>
                        </a:rPr>
                        <a:t>5</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11,00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127,00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138,00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132,80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908">
                <a:tc>
                  <a:txBody>
                    <a:bodyPr/>
                    <a:lstStyle/>
                    <a:p>
                      <a:pPr marL="38100" marR="38100">
                        <a:lnSpc>
                          <a:spcPct val="200000"/>
                        </a:lnSpc>
                        <a:spcAft>
                          <a:spcPts val="0"/>
                        </a:spcAft>
                      </a:pPr>
                      <a:r>
                        <a:rPr lang="es-EC" sz="800" dirty="0">
                          <a:effectLst/>
                        </a:rPr>
                        <a:t>Nadador 10</a:t>
                      </a:r>
                      <a:endParaRPr lang="es-ES" sz="800" dirty="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38100" marR="38100" algn="r">
                        <a:lnSpc>
                          <a:spcPct val="200000"/>
                        </a:lnSpc>
                        <a:spcAft>
                          <a:spcPts val="0"/>
                        </a:spcAft>
                      </a:pPr>
                      <a:r>
                        <a:rPr lang="es-EC" sz="800">
                          <a:effectLst/>
                        </a:rPr>
                        <a:t>5</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10,00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114,00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124,00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119,20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908">
                <a:tc>
                  <a:txBody>
                    <a:bodyPr/>
                    <a:lstStyle/>
                    <a:p>
                      <a:pPr marL="38100" marR="38100">
                        <a:lnSpc>
                          <a:spcPct val="200000"/>
                        </a:lnSpc>
                        <a:spcAft>
                          <a:spcPts val="0"/>
                        </a:spcAft>
                      </a:pPr>
                      <a:r>
                        <a:rPr lang="es-EC" sz="800" dirty="0">
                          <a:effectLst/>
                        </a:rPr>
                        <a:t>Nadador 11</a:t>
                      </a:r>
                      <a:endParaRPr lang="es-ES" sz="800" dirty="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38100" marR="38100" algn="r">
                        <a:lnSpc>
                          <a:spcPct val="200000"/>
                        </a:lnSpc>
                        <a:spcAft>
                          <a:spcPts val="0"/>
                        </a:spcAft>
                      </a:pPr>
                      <a:r>
                        <a:rPr lang="es-EC" sz="800">
                          <a:effectLst/>
                        </a:rPr>
                        <a:t>5</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10,00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125,00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135,00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130,60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908">
                <a:tc>
                  <a:txBody>
                    <a:bodyPr/>
                    <a:lstStyle/>
                    <a:p>
                      <a:pPr marL="38100" marR="38100">
                        <a:lnSpc>
                          <a:spcPct val="200000"/>
                        </a:lnSpc>
                        <a:spcAft>
                          <a:spcPts val="0"/>
                        </a:spcAft>
                      </a:pPr>
                      <a:r>
                        <a:rPr lang="es-EC" sz="800" dirty="0">
                          <a:effectLst/>
                        </a:rPr>
                        <a:t>Nadador 12</a:t>
                      </a:r>
                      <a:endParaRPr lang="es-ES" sz="800" dirty="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38100" marR="38100" algn="r">
                        <a:lnSpc>
                          <a:spcPct val="200000"/>
                        </a:lnSpc>
                        <a:spcAft>
                          <a:spcPts val="0"/>
                        </a:spcAft>
                      </a:pPr>
                      <a:r>
                        <a:rPr lang="es-EC" sz="800">
                          <a:effectLst/>
                        </a:rPr>
                        <a:t>5</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11,00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135,00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146,00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140,60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908">
                <a:tc>
                  <a:txBody>
                    <a:bodyPr/>
                    <a:lstStyle/>
                    <a:p>
                      <a:pPr marL="38100" marR="38100">
                        <a:lnSpc>
                          <a:spcPct val="200000"/>
                        </a:lnSpc>
                        <a:spcAft>
                          <a:spcPts val="0"/>
                        </a:spcAft>
                      </a:pPr>
                      <a:r>
                        <a:rPr lang="es-EC" sz="800" dirty="0">
                          <a:effectLst/>
                        </a:rPr>
                        <a:t>Nadador 13</a:t>
                      </a:r>
                      <a:endParaRPr lang="es-ES" sz="800" dirty="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38100" marR="38100" algn="r">
                        <a:lnSpc>
                          <a:spcPct val="200000"/>
                        </a:lnSpc>
                        <a:spcAft>
                          <a:spcPts val="0"/>
                        </a:spcAft>
                      </a:pPr>
                      <a:r>
                        <a:rPr lang="es-EC" sz="800">
                          <a:effectLst/>
                        </a:rPr>
                        <a:t>5</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7,00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141,00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148,00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143,80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908">
                <a:tc>
                  <a:txBody>
                    <a:bodyPr/>
                    <a:lstStyle/>
                    <a:p>
                      <a:pPr marL="38100" marR="38100">
                        <a:lnSpc>
                          <a:spcPct val="200000"/>
                        </a:lnSpc>
                        <a:spcAft>
                          <a:spcPts val="0"/>
                        </a:spcAft>
                      </a:pPr>
                      <a:r>
                        <a:rPr lang="es-EC" sz="800" dirty="0">
                          <a:effectLst/>
                        </a:rPr>
                        <a:t>Nadador 14</a:t>
                      </a:r>
                      <a:endParaRPr lang="es-ES" sz="800" dirty="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38100" marR="38100" algn="r">
                        <a:lnSpc>
                          <a:spcPct val="200000"/>
                        </a:lnSpc>
                        <a:spcAft>
                          <a:spcPts val="0"/>
                        </a:spcAft>
                      </a:pPr>
                      <a:r>
                        <a:rPr lang="es-EC" sz="800">
                          <a:effectLst/>
                        </a:rPr>
                        <a:t>5</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11,00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130,00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141,00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134,80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908">
                <a:tc>
                  <a:txBody>
                    <a:bodyPr/>
                    <a:lstStyle/>
                    <a:p>
                      <a:pPr marL="38100" marR="38100">
                        <a:lnSpc>
                          <a:spcPct val="200000"/>
                        </a:lnSpc>
                        <a:spcAft>
                          <a:spcPts val="0"/>
                        </a:spcAft>
                      </a:pPr>
                      <a:r>
                        <a:rPr lang="es-EC" sz="800" dirty="0">
                          <a:effectLst/>
                        </a:rPr>
                        <a:t>Nadador 15</a:t>
                      </a:r>
                      <a:endParaRPr lang="es-ES" sz="800" dirty="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38100" marR="38100" algn="r">
                        <a:lnSpc>
                          <a:spcPct val="200000"/>
                        </a:lnSpc>
                        <a:spcAft>
                          <a:spcPts val="0"/>
                        </a:spcAft>
                      </a:pPr>
                      <a:r>
                        <a:rPr lang="es-EC" sz="800">
                          <a:effectLst/>
                        </a:rPr>
                        <a:t>5</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14,00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126,00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140,00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r">
                        <a:lnSpc>
                          <a:spcPct val="200000"/>
                        </a:lnSpc>
                        <a:spcAft>
                          <a:spcPts val="0"/>
                        </a:spcAft>
                      </a:pPr>
                      <a:r>
                        <a:rPr lang="es-EC" sz="800">
                          <a:effectLst/>
                        </a:rPr>
                        <a:t>133,00</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1818">
                <a:tc>
                  <a:txBody>
                    <a:bodyPr/>
                    <a:lstStyle/>
                    <a:p>
                      <a:pPr marL="38100" marR="38100">
                        <a:lnSpc>
                          <a:spcPct val="200000"/>
                        </a:lnSpc>
                        <a:spcAft>
                          <a:spcPts val="0"/>
                        </a:spcAft>
                      </a:pPr>
                      <a:r>
                        <a:rPr lang="es-EC" sz="800" dirty="0">
                          <a:effectLst/>
                        </a:rPr>
                        <a:t>N válido (según lista)</a:t>
                      </a:r>
                      <a:endParaRPr lang="es-ES" sz="800" dirty="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38100" marR="38100" algn="r">
                        <a:lnSpc>
                          <a:spcPct val="200000"/>
                        </a:lnSpc>
                        <a:spcAft>
                          <a:spcPts val="0"/>
                        </a:spcAft>
                      </a:pPr>
                      <a:r>
                        <a:rPr lang="es-EC" sz="800">
                          <a:effectLst/>
                        </a:rPr>
                        <a:t>5</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200000"/>
                        </a:lnSpc>
                        <a:spcAft>
                          <a:spcPts val="0"/>
                        </a:spcAft>
                      </a:pPr>
                      <a:r>
                        <a:rPr lang="es-EC" sz="800" dirty="0">
                          <a:effectLst/>
                        </a:rPr>
                        <a:t> </a:t>
                      </a:r>
                      <a:endParaRPr lang="es-ES" sz="800" dirty="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200000"/>
                        </a:lnSpc>
                        <a:spcAft>
                          <a:spcPts val="0"/>
                        </a:spcAft>
                      </a:pPr>
                      <a:r>
                        <a:rPr lang="es-EC" sz="800">
                          <a:effectLst/>
                        </a:rPr>
                        <a:t> </a:t>
                      </a:r>
                      <a:endParaRPr lang="es-ES" sz="80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200000"/>
                        </a:lnSpc>
                        <a:spcAft>
                          <a:spcPts val="0"/>
                        </a:spcAft>
                      </a:pPr>
                      <a:r>
                        <a:rPr lang="es-EC" sz="800" dirty="0">
                          <a:effectLst/>
                        </a:rPr>
                        <a:t> </a:t>
                      </a:r>
                      <a:endParaRPr lang="es-ES" sz="800" dirty="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200000"/>
                        </a:lnSpc>
                        <a:spcAft>
                          <a:spcPts val="0"/>
                        </a:spcAft>
                      </a:pPr>
                      <a:r>
                        <a:rPr lang="es-EC" sz="800" dirty="0">
                          <a:effectLst/>
                        </a:rPr>
                        <a:t> </a:t>
                      </a:r>
                      <a:endParaRPr lang="es-ES" sz="800" dirty="0">
                        <a:solidFill>
                          <a:srgbClr val="000000"/>
                        </a:solidFill>
                        <a:effectLst/>
                        <a:latin typeface="Times New Roman" panose="02020603050405020304" pitchFamily="18" charset="0"/>
                        <a:ea typeface="Times New Roman" panose="02020603050405020304" pitchFamily="18" charset="0"/>
                      </a:endParaRPr>
                    </a:p>
                  </a:txBody>
                  <a:tcPr marL="49447" marR="494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ángulo 4"/>
          <p:cNvSpPr/>
          <p:nvPr/>
        </p:nvSpPr>
        <p:spPr>
          <a:xfrm>
            <a:off x="2087723" y="2685557"/>
            <a:ext cx="4968553" cy="2393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p:cNvSpPr/>
          <p:nvPr/>
        </p:nvSpPr>
        <p:spPr>
          <a:xfrm>
            <a:off x="2087722" y="4221089"/>
            <a:ext cx="4968553" cy="2393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4074926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75427" y="883687"/>
            <a:ext cx="7632848" cy="369332"/>
          </a:xfrm>
          <a:prstGeom prst="rect">
            <a:avLst/>
          </a:prstGeom>
          <a:solidFill>
            <a:schemeClr val="accent1">
              <a:lumMod val="90000"/>
            </a:schemeClr>
          </a:solidFill>
        </p:spPr>
        <p:txBody>
          <a:bodyPr wrap="square" rtlCol="0">
            <a:spAutoFit/>
          </a:bodyPr>
          <a:lstStyle/>
          <a:p>
            <a:pPr algn="ctr"/>
            <a:r>
              <a:rPr lang="es-ES" b="1" i="1" dirty="0" smtClean="0"/>
              <a:t>COMPORTAMIENTO DE LA RESERVA CARDIACA GRUPAL</a:t>
            </a:r>
            <a:endParaRPr lang="es-EC" b="1" i="1" dirty="0" smtClean="0"/>
          </a:p>
        </p:txBody>
      </p:sp>
      <p:sp>
        <p:nvSpPr>
          <p:cNvPr id="4" name="CuadroTexto 3"/>
          <p:cNvSpPr txBox="1"/>
          <p:nvPr/>
        </p:nvSpPr>
        <p:spPr>
          <a:xfrm>
            <a:off x="1178850" y="2762265"/>
            <a:ext cx="6826004" cy="954107"/>
          </a:xfrm>
          <a:prstGeom prst="rect">
            <a:avLst/>
          </a:prstGeom>
          <a:solidFill>
            <a:schemeClr val="accent3">
              <a:lumMod val="95000"/>
            </a:schemeClr>
          </a:solidFill>
        </p:spPr>
        <p:txBody>
          <a:bodyPr wrap="square" rtlCol="0">
            <a:spAutoFit/>
          </a:bodyPr>
          <a:lstStyle/>
          <a:p>
            <a:pPr algn="just"/>
            <a:r>
              <a:rPr lang="es-EC" sz="1400" i="1" dirty="0"/>
              <a:t>Nota.</a:t>
            </a:r>
            <a:r>
              <a:rPr lang="es-EC" sz="1400" dirty="0"/>
              <a:t> En el comportamiento de la reserva cardiaca encontramos en la primera toma nos da un promedio 129 p/min, en la segunda toma 133 p/min, en la tercera toma se mantiene, en la cuarta toma mejora a 135p/min y en la última toma tenemos 139 p/min</a:t>
            </a:r>
            <a:r>
              <a:rPr lang="es-EC" sz="1400" dirty="0" smtClean="0"/>
              <a:t>.</a:t>
            </a:r>
            <a:endParaRPr lang="es-EC" sz="1400" dirty="0"/>
          </a:p>
        </p:txBody>
      </p:sp>
      <p:graphicFrame>
        <p:nvGraphicFramePr>
          <p:cNvPr id="5" name="Tabla 4"/>
          <p:cNvGraphicFramePr>
            <a:graphicFrameLocks noGrp="1"/>
          </p:cNvGraphicFramePr>
          <p:nvPr>
            <p:extLst>
              <p:ext uri="{D42A27DB-BD31-4B8C-83A1-F6EECF244321}">
                <p14:modId xmlns:p14="http://schemas.microsoft.com/office/powerpoint/2010/main" val="2408162236"/>
              </p:ext>
            </p:extLst>
          </p:nvPr>
        </p:nvGraphicFramePr>
        <p:xfrm>
          <a:off x="1369494" y="1640145"/>
          <a:ext cx="6444715" cy="1006090"/>
        </p:xfrm>
        <a:graphic>
          <a:graphicData uri="http://schemas.openxmlformats.org/drawingml/2006/table">
            <a:tbl>
              <a:tblPr firstRow="1" firstCol="1" bandRow="1">
                <a:tableStyleId>{5C22544A-7EE6-4342-B048-85BDC9FD1C3A}</a:tableStyleId>
              </a:tblPr>
              <a:tblGrid>
                <a:gridCol w="1288943"/>
                <a:gridCol w="1288943"/>
                <a:gridCol w="1288943"/>
                <a:gridCol w="1288943"/>
                <a:gridCol w="1288943"/>
              </a:tblGrid>
              <a:tr h="503045">
                <a:tc>
                  <a:txBody>
                    <a:bodyPr/>
                    <a:lstStyle/>
                    <a:p>
                      <a:pPr algn="ctr">
                        <a:lnSpc>
                          <a:spcPct val="200000"/>
                        </a:lnSpc>
                        <a:spcAft>
                          <a:spcPts val="0"/>
                        </a:spcAft>
                      </a:pPr>
                      <a:r>
                        <a:rPr lang="es-EC" sz="1100" dirty="0">
                          <a:solidFill>
                            <a:schemeClr val="tx1"/>
                          </a:solidFill>
                          <a:effectLst/>
                        </a:rPr>
                        <a:t>Toma 1</a:t>
                      </a:r>
                      <a:endParaRPr lang="es-E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100">
                          <a:solidFill>
                            <a:schemeClr val="tx1"/>
                          </a:solidFill>
                          <a:effectLst/>
                        </a:rPr>
                        <a:t>Toma 2</a:t>
                      </a:r>
                      <a:endParaRPr lang="es-ES" sz="11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100">
                          <a:solidFill>
                            <a:schemeClr val="tx1"/>
                          </a:solidFill>
                          <a:effectLst/>
                        </a:rPr>
                        <a:t>Toma 3</a:t>
                      </a:r>
                      <a:endParaRPr lang="es-ES" sz="11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100">
                          <a:solidFill>
                            <a:schemeClr val="tx1"/>
                          </a:solidFill>
                          <a:effectLst/>
                        </a:rPr>
                        <a:t>Toma 4</a:t>
                      </a:r>
                      <a:endParaRPr lang="es-ES" sz="11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100">
                          <a:solidFill>
                            <a:schemeClr val="tx1"/>
                          </a:solidFill>
                          <a:effectLst/>
                        </a:rPr>
                        <a:t>Toma 5</a:t>
                      </a:r>
                      <a:endParaRPr lang="es-ES" sz="11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3045">
                <a:tc>
                  <a:txBody>
                    <a:bodyPr/>
                    <a:lstStyle/>
                    <a:p>
                      <a:pPr algn="ctr">
                        <a:lnSpc>
                          <a:spcPct val="200000"/>
                        </a:lnSpc>
                        <a:spcAft>
                          <a:spcPts val="0"/>
                        </a:spcAft>
                      </a:pPr>
                      <a:r>
                        <a:rPr lang="es-EC" sz="1100">
                          <a:solidFill>
                            <a:schemeClr val="tx1"/>
                          </a:solidFill>
                          <a:effectLst/>
                        </a:rPr>
                        <a:t>129</a:t>
                      </a:r>
                      <a:endParaRPr lang="es-ES" sz="11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100">
                          <a:solidFill>
                            <a:schemeClr val="tx1"/>
                          </a:solidFill>
                          <a:effectLst/>
                        </a:rPr>
                        <a:t>133</a:t>
                      </a:r>
                      <a:endParaRPr lang="es-ES" sz="11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100" dirty="0">
                          <a:solidFill>
                            <a:schemeClr val="tx1"/>
                          </a:solidFill>
                          <a:effectLst/>
                        </a:rPr>
                        <a:t>133</a:t>
                      </a:r>
                      <a:endParaRPr lang="es-E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100" dirty="0">
                          <a:solidFill>
                            <a:schemeClr val="tx1"/>
                          </a:solidFill>
                          <a:effectLst/>
                        </a:rPr>
                        <a:t>135</a:t>
                      </a:r>
                      <a:endParaRPr lang="es-E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s-EC" sz="1100" dirty="0">
                          <a:solidFill>
                            <a:schemeClr val="tx1"/>
                          </a:solidFill>
                          <a:effectLst/>
                        </a:rPr>
                        <a:t>139</a:t>
                      </a:r>
                      <a:endParaRPr lang="es-E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ectángulo 5"/>
          <p:cNvSpPr/>
          <p:nvPr/>
        </p:nvSpPr>
        <p:spPr>
          <a:xfrm>
            <a:off x="1043875" y="4000845"/>
            <a:ext cx="7038528" cy="1384995"/>
          </a:xfrm>
          <a:prstGeom prst="rect">
            <a:avLst/>
          </a:prstGeom>
          <a:solidFill>
            <a:schemeClr val="bg2">
              <a:lumMod val="20000"/>
              <a:lumOff val="80000"/>
            </a:schemeClr>
          </a:solidFill>
        </p:spPr>
        <p:txBody>
          <a:bodyPr wrap="square">
            <a:spAutoFit/>
          </a:bodyPr>
          <a:lstStyle/>
          <a:p>
            <a:pPr algn="just"/>
            <a:r>
              <a:rPr lang="es-EC" sz="1400" dirty="0"/>
              <a:t>La reserva cardiaca </a:t>
            </a:r>
            <a:r>
              <a:rPr lang="es-EC" sz="1400" dirty="0" smtClean="0"/>
              <a:t>del </a:t>
            </a:r>
            <a:r>
              <a:rPr lang="es-EC" sz="1400" dirty="0"/>
              <a:t>entrenamiento es el resultado de la frecuencia cardiaca máxima menos la frecuencia cardiaca en reposo es un indicador de la progresión del entrenamiento en caso no podemos concluir que los nadadores al ser sometidos al proceso de entrenamiento esta mejora o se amplía lo que permite ejecutar el entrenamiento a más intensidad y más volumen.</a:t>
            </a:r>
          </a:p>
          <a:p>
            <a:endParaRPr lang="es-EC" sz="1400" dirty="0"/>
          </a:p>
        </p:txBody>
      </p:sp>
    </p:spTree>
    <p:extLst>
      <p:ext uri="{BB962C8B-B14F-4D97-AF65-F5344CB8AC3E}">
        <p14:creationId xmlns:p14="http://schemas.microsoft.com/office/powerpoint/2010/main" val="30879052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75455" y="994746"/>
            <a:ext cx="8280920" cy="369332"/>
          </a:xfrm>
          <a:prstGeom prst="rect">
            <a:avLst/>
          </a:prstGeom>
          <a:solidFill>
            <a:schemeClr val="accent1">
              <a:lumMod val="90000"/>
            </a:schemeClr>
          </a:solidFill>
        </p:spPr>
        <p:txBody>
          <a:bodyPr wrap="square">
            <a:spAutoFit/>
          </a:bodyPr>
          <a:lstStyle/>
          <a:p>
            <a:r>
              <a:rPr lang="es-EC" b="1" dirty="0"/>
              <a:t>DETERMINACIÓN DE LA FRECUENCIA CARDIACA DE ENTRENAMIENTO</a:t>
            </a:r>
          </a:p>
        </p:txBody>
      </p:sp>
      <p:sp>
        <p:nvSpPr>
          <p:cNvPr id="4" name="CuadroTexto 3"/>
          <p:cNvSpPr txBox="1"/>
          <p:nvPr/>
        </p:nvSpPr>
        <p:spPr>
          <a:xfrm>
            <a:off x="303904" y="5150697"/>
            <a:ext cx="8519070" cy="954107"/>
          </a:xfrm>
          <a:prstGeom prst="rect">
            <a:avLst/>
          </a:prstGeom>
          <a:solidFill>
            <a:schemeClr val="accent1">
              <a:lumMod val="90000"/>
            </a:schemeClr>
          </a:solidFill>
        </p:spPr>
        <p:txBody>
          <a:bodyPr wrap="square" rtlCol="0">
            <a:spAutoFit/>
          </a:bodyPr>
          <a:lstStyle/>
          <a:p>
            <a:pPr algn="just"/>
            <a:r>
              <a:rPr lang="es-EC" sz="1400" b="1" dirty="0"/>
              <a:t>Nota. Al analizar los resultados de la frecuencia cardiaca por zonas de entrenamiento tomamos como referencia la frecuencia cardiaca máxima el valor máximo y mínimo alcanzado en cada una de la cinco tomas, lo que nos permite concluir que existe una mejora de las intensidades de trabajo por zona de entrenamiento</a:t>
            </a:r>
            <a:r>
              <a:rPr lang="es-EC" sz="1400" b="1" dirty="0" smtClean="0"/>
              <a:t>.</a:t>
            </a:r>
            <a:endParaRPr lang="es-EC" sz="1400" b="1" dirty="0"/>
          </a:p>
        </p:txBody>
      </p:sp>
      <p:graphicFrame>
        <p:nvGraphicFramePr>
          <p:cNvPr id="6" name="Tabla 5"/>
          <p:cNvGraphicFramePr>
            <a:graphicFrameLocks noGrp="1"/>
          </p:cNvGraphicFramePr>
          <p:nvPr>
            <p:extLst>
              <p:ext uri="{D42A27DB-BD31-4B8C-83A1-F6EECF244321}">
                <p14:modId xmlns:p14="http://schemas.microsoft.com/office/powerpoint/2010/main" val="1649989552"/>
              </p:ext>
            </p:extLst>
          </p:nvPr>
        </p:nvGraphicFramePr>
        <p:xfrm>
          <a:off x="527432" y="1447450"/>
          <a:ext cx="7967246" cy="3611698"/>
        </p:xfrm>
        <a:graphic>
          <a:graphicData uri="http://schemas.openxmlformats.org/drawingml/2006/table">
            <a:tbl>
              <a:tblPr/>
              <a:tblGrid>
                <a:gridCol w="2265199"/>
                <a:gridCol w="468662"/>
                <a:gridCol w="781103"/>
                <a:gridCol w="546772"/>
                <a:gridCol w="781103"/>
                <a:gridCol w="546772"/>
                <a:gridCol w="565005"/>
                <a:gridCol w="402526"/>
                <a:gridCol w="402526"/>
                <a:gridCol w="402526"/>
                <a:gridCol w="402526"/>
                <a:gridCol w="402526"/>
              </a:tblGrid>
              <a:tr h="360042">
                <a:tc>
                  <a:txBody>
                    <a:bodyPr/>
                    <a:lstStyle/>
                    <a:p>
                      <a:pPr algn="l" fontAlgn="t"/>
                      <a:endParaRPr lang="es-ES" sz="1000" b="0" i="0" u="none" strike="noStrike" dirty="0">
                        <a:solidFill>
                          <a:srgbClr val="000000"/>
                        </a:solidFill>
                        <a:effectLst/>
                        <a:latin typeface="Times New Roman" panose="02020603050405020304" pitchFamily="18" charset="0"/>
                      </a:endParaRPr>
                    </a:p>
                  </a:txBody>
                  <a:tcPr marL="9525" marR="9525" marT="9525" marB="0">
                    <a:lnL>
                      <a:noFill/>
                    </a:lnL>
                    <a:lnR>
                      <a:noFill/>
                    </a:lnR>
                    <a:lnT>
                      <a:noFill/>
                    </a:lnT>
                    <a:lnB>
                      <a:noFill/>
                    </a:lnB>
                  </a:tcPr>
                </a:tc>
                <a:tc>
                  <a:txBody>
                    <a:bodyPr/>
                    <a:lstStyle/>
                    <a:p>
                      <a:pPr algn="l" fontAlgn="t"/>
                      <a:endParaRPr lang="es-ES" sz="1000" b="0" i="0" u="none" strike="noStrike">
                        <a:solidFill>
                          <a:srgbClr val="000000"/>
                        </a:solidFill>
                        <a:effectLst/>
                        <a:latin typeface="Times New Roman" panose="02020603050405020304" pitchFamily="18" charset="0"/>
                      </a:endParaRPr>
                    </a:p>
                  </a:txBody>
                  <a:tcPr marL="9525" marR="9525" marT="9525" marB="0">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t"/>
                      <a:r>
                        <a:rPr lang="es-ES" sz="1100" b="0" i="0" u="none" strike="noStrike" dirty="0">
                          <a:solidFill>
                            <a:srgbClr val="000000"/>
                          </a:solidFill>
                          <a:effectLst/>
                          <a:latin typeface="Times New Roman" panose="02020603050405020304" pitchFamily="18" charset="0"/>
                        </a:rPr>
                        <a:t>Nadador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hMerge="1">
                  <a:txBody>
                    <a:bodyPr/>
                    <a:lstStyle/>
                    <a:p>
                      <a:endParaRPr lang="es-ES"/>
                    </a:p>
                  </a:txBody>
                  <a:tcPr/>
                </a:tc>
                <a:tc gridSpan="2">
                  <a:txBody>
                    <a:bodyPr/>
                    <a:lstStyle/>
                    <a:p>
                      <a:pPr algn="ctr" fontAlgn="t"/>
                      <a:r>
                        <a:rPr lang="es-ES" sz="1100" b="0" i="0" u="none" strike="noStrike" dirty="0">
                          <a:solidFill>
                            <a:srgbClr val="000000"/>
                          </a:solidFill>
                          <a:effectLst/>
                          <a:latin typeface="Times New Roman" panose="02020603050405020304" pitchFamily="18" charset="0"/>
                        </a:rPr>
                        <a:t>Nadador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hMerge="1">
                  <a:txBody>
                    <a:bodyPr/>
                    <a:lstStyle/>
                    <a:p>
                      <a:endParaRPr lang="es-ES"/>
                    </a:p>
                  </a:txBody>
                  <a:tcPr/>
                </a:tc>
                <a:tc gridSpan="2">
                  <a:txBody>
                    <a:bodyPr/>
                    <a:lstStyle/>
                    <a:p>
                      <a:pPr algn="ctr" fontAlgn="t"/>
                      <a:r>
                        <a:rPr lang="es-ES" sz="1100" b="0" i="0" u="none" strike="noStrike">
                          <a:solidFill>
                            <a:srgbClr val="000000"/>
                          </a:solidFill>
                          <a:effectLst/>
                          <a:latin typeface="Times New Roman" panose="02020603050405020304" pitchFamily="18" charset="0"/>
                        </a:rPr>
                        <a:t>Nadador 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hMerge="1">
                  <a:txBody>
                    <a:bodyPr/>
                    <a:lstStyle/>
                    <a:p>
                      <a:endParaRPr lang="es-ES"/>
                    </a:p>
                  </a:txBody>
                  <a:tcPr/>
                </a:tc>
                <a:tc gridSpan="2">
                  <a:txBody>
                    <a:bodyPr/>
                    <a:lstStyle/>
                    <a:p>
                      <a:pPr algn="ctr" fontAlgn="t"/>
                      <a:r>
                        <a:rPr lang="es-ES" sz="1100" b="0" i="0" u="none" strike="noStrike">
                          <a:solidFill>
                            <a:srgbClr val="000000"/>
                          </a:solidFill>
                          <a:effectLst/>
                          <a:latin typeface="Times New Roman" panose="02020603050405020304" pitchFamily="18" charset="0"/>
                        </a:rPr>
                        <a:t>Nadador 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hMerge="1">
                  <a:txBody>
                    <a:bodyPr/>
                    <a:lstStyle/>
                    <a:p>
                      <a:endParaRPr lang="es-ES"/>
                    </a:p>
                  </a:txBody>
                  <a:tcPr/>
                </a:tc>
                <a:tc gridSpan="2">
                  <a:txBody>
                    <a:bodyPr/>
                    <a:lstStyle/>
                    <a:p>
                      <a:pPr algn="ctr" fontAlgn="t"/>
                      <a:r>
                        <a:rPr lang="es-ES" sz="1100" b="0" i="0" u="none" strike="noStrike" dirty="0">
                          <a:solidFill>
                            <a:srgbClr val="000000"/>
                          </a:solidFill>
                          <a:effectLst/>
                          <a:latin typeface="Times New Roman" panose="02020603050405020304" pitchFamily="18" charset="0"/>
                        </a:rPr>
                        <a:t>Nadador 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hMerge="1">
                  <a:txBody>
                    <a:bodyPr/>
                    <a:lstStyle/>
                    <a:p>
                      <a:endParaRPr lang="es-ES"/>
                    </a:p>
                  </a:txBody>
                  <a:tcPr/>
                </a:tc>
              </a:tr>
              <a:tr h="590114">
                <a:tc>
                  <a:txBody>
                    <a:bodyPr/>
                    <a:lstStyle/>
                    <a:p>
                      <a:pPr algn="l" fontAlgn="t"/>
                      <a:endParaRPr lang="es-ES" sz="1000" b="0" i="0" u="none" strike="noStrike" dirty="0">
                        <a:solidFill>
                          <a:srgbClr val="000000"/>
                        </a:solidFill>
                        <a:effectLst/>
                        <a:latin typeface="Times New Roman" panose="02020603050405020304" pitchFamily="18" charset="0"/>
                      </a:endParaRPr>
                    </a:p>
                  </a:txBody>
                  <a:tcPr marL="9525" marR="9525" marT="9525" marB="0">
                    <a:lnL>
                      <a:noFill/>
                    </a:lnL>
                    <a:lnR>
                      <a:noFill/>
                    </a:lnR>
                    <a:lnT>
                      <a:noFill/>
                    </a:lnT>
                    <a:lnB w="635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l" fontAlgn="t"/>
                      <a:endParaRPr lang="es-ES" sz="1000" b="0" i="0" u="none" strike="noStrike" dirty="0">
                        <a:solidFill>
                          <a:srgbClr val="000000"/>
                        </a:solidFill>
                        <a:effectLst/>
                        <a:latin typeface="Times New Roman" panose="02020603050405020304" pitchFamily="18" charset="0"/>
                      </a:endParaRPr>
                    </a:p>
                  </a:txBody>
                  <a:tcPr marL="9525" marR="9525" marT="9525"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ctr" fontAlgn="t"/>
                      <a:r>
                        <a:rPr lang="es-ES" sz="700" b="0" i="0" u="none" strike="noStrike" dirty="0">
                          <a:solidFill>
                            <a:srgbClr val="000000"/>
                          </a:solidFill>
                          <a:effectLst/>
                          <a:latin typeface="Times New Roman" panose="02020603050405020304" pitchFamily="18" charset="0"/>
                        </a:rPr>
                        <a:t>FC </a:t>
                      </a:r>
                      <a:r>
                        <a:rPr lang="es-ES" sz="700" b="0" i="0" u="none" strike="noStrike" dirty="0" smtClean="0">
                          <a:solidFill>
                            <a:srgbClr val="000000"/>
                          </a:solidFill>
                          <a:effectLst/>
                          <a:latin typeface="Times New Roman" panose="02020603050405020304" pitchFamily="18" charset="0"/>
                        </a:rPr>
                        <a:t>Máxima</a:t>
                      </a:r>
                      <a:endParaRPr lang="es-ES" sz="7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ctr" fontAlgn="t"/>
                      <a:r>
                        <a:rPr lang="es-ES" sz="700" b="0" i="0" u="none" strike="noStrike" dirty="0">
                          <a:solidFill>
                            <a:srgbClr val="000000"/>
                          </a:solidFill>
                          <a:effectLst/>
                          <a:latin typeface="Times New Roman" panose="02020603050405020304" pitchFamily="18" charset="0"/>
                        </a:rPr>
                        <a:t>FC </a:t>
                      </a:r>
                      <a:r>
                        <a:rPr lang="es-ES" sz="700" b="0" i="0" u="none" strike="noStrike" dirty="0" err="1">
                          <a:solidFill>
                            <a:srgbClr val="000000"/>
                          </a:solidFill>
                          <a:effectLst/>
                          <a:latin typeface="Times New Roman" panose="02020603050405020304" pitchFamily="18" charset="0"/>
                        </a:rPr>
                        <a:t>Minima</a:t>
                      </a:r>
                      <a:endParaRPr lang="es-ES" sz="7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ctr" fontAlgn="t"/>
                      <a:r>
                        <a:rPr lang="es-ES" sz="700" b="0" i="0" u="none" strike="noStrike" dirty="0">
                          <a:solidFill>
                            <a:srgbClr val="000000"/>
                          </a:solidFill>
                          <a:effectLst/>
                          <a:latin typeface="Times New Roman" panose="02020603050405020304" pitchFamily="18" charset="0"/>
                        </a:rPr>
                        <a:t>FC </a:t>
                      </a:r>
                      <a:r>
                        <a:rPr lang="es-ES" sz="700" b="0" i="0" u="none" strike="noStrike" dirty="0" err="1">
                          <a:solidFill>
                            <a:srgbClr val="000000"/>
                          </a:solidFill>
                          <a:effectLst/>
                          <a:latin typeface="Times New Roman" panose="02020603050405020304" pitchFamily="18" charset="0"/>
                        </a:rPr>
                        <a:t>Maxima</a:t>
                      </a:r>
                      <a:endParaRPr lang="es-ES" sz="7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ctr" fontAlgn="t"/>
                      <a:r>
                        <a:rPr lang="es-ES" sz="700" b="0" i="0" u="none" strike="noStrike" dirty="0">
                          <a:solidFill>
                            <a:srgbClr val="000000"/>
                          </a:solidFill>
                          <a:effectLst/>
                          <a:latin typeface="Times New Roman" panose="02020603050405020304" pitchFamily="18" charset="0"/>
                        </a:rPr>
                        <a:t>FC </a:t>
                      </a:r>
                      <a:r>
                        <a:rPr lang="es-ES" sz="700" b="0" i="0" u="none" strike="noStrike" dirty="0" err="1">
                          <a:solidFill>
                            <a:srgbClr val="000000"/>
                          </a:solidFill>
                          <a:effectLst/>
                          <a:latin typeface="Times New Roman" panose="02020603050405020304" pitchFamily="18" charset="0"/>
                        </a:rPr>
                        <a:t>Minima</a:t>
                      </a:r>
                      <a:endParaRPr lang="es-ES" sz="7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ctr" fontAlgn="t"/>
                      <a:r>
                        <a:rPr lang="es-ES" sz="700" b="0" i="0" u="none" strike="noStrike" dirty="0">
                          <a:solidFill>
                            <a:srgbClr val="000000"/>
                          </a:solidFill>
                          <a:effectLst/>
                          <a:latin typeface="Times New Roman" panose="02020603050405020304" pitchFamily="18" charset="0"/>
                        </a:rPr>
                        <a:t>FC </a:t>
                      </a:r>
                      <a:r>
                        <a:rPr lang="es-ES" sz="700" b="0" i="0" u="none" strike="noStrike" dirty="0" err="1">
                          <a:solidFill>
                            <a:srgbClr val="000000"/>
                          </a:solidFill>
                          <a:effectLst/>
                          <a:latin typeface="Times New Roman" panose="02020603050405020304" pitchFamily="18" charset="0"/>
                        </a:rPr>
                        <a:t>Maxima</a:t>
                      </a:r>
                      <a:endParaRPr lang="es-ES" sz="7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ctr" fontAlgn="t"/>
                      <a:r>
                        <a:rPr lang="es-ES" sz="700" b="0" i="0" u="none" strike="noStrike" dirty="0">
                          <a:solidFill>
                            <a:srgbClr val="000000"/>
                          </a:solidFill>
                          <a:effectLst/>
                          <a:latin typeface="Times New Roman" panose="02020603050405020304" pitchFamily="18" charset="0"/>
                        </a:rPr>
                        <a:t>FC </a:t>
                      </a:r>
                      <a:r>
                        <a:rPr lang="es-ES" sz="700" b="0" i="0" u="none" strike="noStrike" dirty="0" err="1">
                          <a:solidFill>
                            <a:srgbClr val="000000"/>
                          </a:solidFill>
                          <a:effectLst/>
                          <a:latin typeface="Times New Roman" panose="02020603050405020304" pitchFamily="18" charset="0"/>
                        </a:rPr>
                        <a:t>Minima</a:t>
                      </a:r>
                      <a:endParaRPr lang="es-ES" sz="7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ctr" fontAlgn="t"/>
                      <a:r>
                        <a:rPr lang="es-ES" sz="700" b="0" i="0" u="none" strike="noStrike" dirty="0">
                          <a:solidFill>
                            <a:srgbClr val="000000"/>
                          </a:solidFill>
                          <a:effectLst/>
                          <a:latin typeface="Times New Roman" panose="02020603050405020304" pitchFamily="18" charset="0"/>
                        </a:rPr>
                        <a:t>FC </a:t>
                      </a:r>
                      <a:r>
                        <a:rPr lang="es-ES" sz="700" b="0" i="0" u="none" strike="noStrike" dirty="0" err="1">
                          <a:solidFill>
                            <a:srgbClr val="000000"/>
                          </a:solidFill>
                          <a:effectLst/>
                          <a:latin typeface="Times New Roman" panose="02020603050405020304" pitchFamily="18" charset="0"/>
                        </a:rPr>
                        <a:t>Maxima</a:t>
                      </a:r>
                      <a:endParaRPr lang="es-ES" sz="7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ctr" fontAlgn="t"/>
                      <a:r>
                        <a:rPr lang="es-ES" sz="700" b="0" i="0" u="none" strike="noStrike" dirty="0">
                          <a:solidFill>
                            <a:srgbClr val="000000"/>
                          </a:solidFill>
                          <a:effectLst/>
                          <a:latin typeface="Times New Roman" panose="02020603050405020304" pitchFamily="18" charset="0"/>
                        </a:rPr>
                        <a:t>FC </a:t>
                      </a:r>
                      <a:r>
                        <a:rPr lang="es-ES" sz="700" b="0" i="0" u="none" strike="noStrike" dirty="0" err="1">
                          <a:solidFill>
                            <a:srgbClr val="000000"/>
                          </a:solidFill>
                          <a:effectLst/>
                          <a:latin typeface="Times New Roman" panose="02020603050405020304" pitchFamily="18" charset="0"/>
                        </a:rPr>
                        <a:t>Minima</a:t>
                      </a:r>
                      <a:endParaRPr lang="es-ES" sz="7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ctr" fontAlgn="t"/>
                      <a:r>
                        <a:rPr lang="es-ES" sz="700" b="0" i="0" u="none" strike="noStrike" dirty="0">
                          <a:solidFill>
                            <a:srgbClr val="000000"/>
                          </a:solidFill>
                          <a:effectLst/>
                          <a:latin typeface="Times New Roman" panose="02020603050405020304" pitchFamily="18" charset="0"/>
                        </a:rPr>
                        <a:t>FC </a:t>
                      </a:r>
                      <a:r>
                        <a:rPr lang="es-ES" sz="700" b="0" i="0" u="none" strike="noStrike" dirty="0" err="1">
                          <a:solidFill>
                            <a:srgbClr val="000000"/>
                          </a:solidFill>
                          <a:effectLst/>
                          <a:latin typeface="Times New Roman" panose="02020603050405020304" pitchFamily="18" charset="0"/>
                        </a:rPr>
                        <a:t>Maxima</a:t>
                      </a:r>
                      <a:endParaRPr lang="es-ES" sz="7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ctr" fontAlgn="t"/>
                      <a:r>
                        <a:rPr lang="es-ES" sz="700" b="0" i="0" u="none" strike="noStrike" dirty="0">
                          <a:solidFill>
                            <a:srgbClr val="000000"/>
                          </a:solidFill>
                          <a:effectLst/>
                          <a:latin typeface="Times New Roman" panose="02020603050405020304" pitchFamily="18" charset="0"/>
                        </a:rPr>
                        <a:t>FC </a:t>
                      </a:r>
                      <a:r>
                        <a:rPr lang="es-ES" sz="700" b="0" i="0" u="none" strike="noStrike" dirty="0" err="1">
                          <a:solidFill>
                            <a:srgbClr val="000000"/>
                          </a:solidFill>
                          <a:effectLst/>
                          <a:latin typeface="Times New Roman" panose="02020603050405020304" pitchFamily="18" charset="0"/>
                        </a:rPr>
                        <a:t>Minima</a:t>
                      </a:r>
                      <a:endParaRPr lang="es-ES" sz="7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90000"/>
                      </a:schemeClr>
                    </a:solidFill>
                  </a:tcPr>
                </a:tc>
              </a:tr>
              <a:tr h="204734">
                <a:tc>
                  <a:txBody>
                    <a:bodyPr/>
                    <a:lstStyle/>
                    <a:p>
                      <a:pPr algn="ctr" fontAlgn="t"/>
                      <a:r>
                        <a:rPr lang="es-ES" sz="1000" b="0" i="0" u="none" strike="noStrike" dirty="0">
                          <a:solidFill>
                            <a:srgbClr val="000000"/>
                          </a:solidFill>
                          <a:effectLst/>
                          <a:latin typeface="Times New Roman" panose="02020603050405020304" pitchFamily="18" charset="0"/>
                        </a:rPr>
                        <a:t>ZONA ANAEROBICA LACTICA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l" fontAlgn="t"/>
                      <a:r>
                        <a:rPr lang="es-ES" sz="1000" b="0" i="0" u="none" strike="noStrike">
                          <a:solidFill>
                            <a:srgbClr val="000000"/>
                          </a:solidFill>
                          <a:effectLst/>
                          <a:latin typeface="Times New Roman" panose="02020603050405020304" pitchFamily="18" charset="0"/>
                        </a:rPr>
                        <a:t>100%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dirty="0">
                          <a:solidFill>
                            <a:srgbClr val="000000"/>
                          </a:solidFill>
                          <a:effectLst/>
                          <a:latin typeface="Times New Roman" panose="02020603050405020304" pitchFamily="18" charset="0"/>
                        </a:rPr>
                        <a:t>186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dirty="0">
                          <a:solidFill>
                            <a:srgbClr val="000000"/>
                          </a:solidFill>
                          <a:effectLst/>
                          <a:latin typeface="Times New Roman" panose="02020603050405020304" pitchFamily="18" charset="0"/>
                        </a:rPr>
                        <a:t>180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191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187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184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180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dirty="0">
                          <a:solidFill>
                            <a:srgbClr val="000000"/>
                          </a:solidFill>
                          <a:effectLst/>
                          <a:latin typeface="Times New Roman" panose="02020603050405020304" pitchFamily="18" charset="0"/>
                        </a:rPr>
                        <a:t>188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dirty="0">
                          <a:solidFill>
                            <a:srgbClr val="000000"/>
                          </a:solidFill>
                          <a:effectLst/>
                          <a:latin typeface="Times New Roman" panose="02020603050405020304" pitchFamily="18" charset="0"/>
                        </a:rPr>
                        <a:t>183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dirty="0">
                          <a:solidFill>
                            <a:srgbClr val="000000"/>
                          </a:solidFill>
                          <a:effectLst/>
                          <a:latin typeface="Times New Roman" panose="02020603050405020304" pitchFamily="18" charset="0"/>
                        </a:rPr>
                        <a:t>194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dirty="0">
                          <a:solidFill>
                            <a:srgbClr val="000000"/>
                          </a:solidFill>
                          <a:effectLst/>
                          <a:latin typeface="Times New Roman" panose="02020603050405020304" pitchFamily="18" charset="0"/>
                        </a:rPr>
                        <a:t>187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734">
                <a:tc rowSpan="2">
                  <a:txBody>
                    <a:bodyPr/>
                    <a:lstStyle/>
                    <a:p>
                      <a:pPr algn="ctr" fontAlgn="t"/>
                      <a:r>
                        <a:rPr lang="es-ES" sz="1000" b="0" i="0" u="none" strike="noStrike" dirty="0">
                          <a:solidFill>
                            <a:srgbClr val="000000"/>
                          </a:solidFill>
                          <a:effectLst/>
                          <a:latin typeface="Times New Roman" panose="02020603050405020304" pitchFamily="18" charset="0"/>
                        </a:rPr>
                        <a:t>ZONA DE V02 MÀXIMO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l" fontAlgn="t"/>
                      <a:r>
                        <a:rPr lang="es-ES" sz="1000" b="0" i="0" u="none" strike="noStrike">
                          <a:solidFill>
                            <a:srgbClr val="000000"/>
                          </a:solidFill>
                          <a:effectLst/>
                          <a:latin typeface="Times New Roman" panose="02020603050405020304" pitchFamily="18" charset="0"/>
                        </a:rPr>
                        <a:t>95%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177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171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181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178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175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171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179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174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184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178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734">
                <a:tc vMerge="1">
                  <a:txBody>
                    <a:bodyPr/>
                    <a:lstStyle/>
                    <a:p>
                      <a:endParaRPr lang="es-ES"/>
                    </a:p>
                  </a:txBody>
                  <a:tcPr/>
                </a:tc>
                <a:tc>
                  <a:txBody>
                    <a:bodyPr/>
                    <a:lstStyle/>
                    <a:p>
                      <a:pPr algn="l" fontAlgn="t"/>
                      <a:r>
                        <a:rPr lang="es-ES" sz="1000" b="0" i="0" u="none" strike="noStrike">
                          <a:solidFill>
                            <a:srgbClr val="000000"/>
                          </a:solidFill>
                          <a:effectLst/>
                          <a:latin typeface="Times New Roman" panose="02020603050405020304" pitchFamily="18" charset="0"/>
                        </a:rPr>
                        <a:t>90%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dirty="0">
                          <a:solidFill>
                            <a:srgbClr val="000000"/>
                          </a:solidFill>
                          <a:effectLst/>
                          <a:latin typeface="Times New Roman" panose="02020603050405020304" pitchFamily="18" charset="0"/>
                        </a:rPr>
                        <a:t>167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162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172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168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166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162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169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165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175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168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734">
                <a:tc rowSpan="3">
                  <a:txBody>
                    <a:bodyPr/>
                    <a:lstStyle/>
                    <a:p>
                      <a:pPr algn="ctr" fontAlgn="t"/>
                      <a:r>
                        <a:rPr lang="es-ES" sz="1000" b="0" i="0" u="none" strike="noStrike" dirty="0">
                          <a:solidFill>
                            <a:srgbClr val="000000"/>
                          </a:solidFill>
                          <a:effectLst/>
                          <a:latin typeface="Times New Roman" panose="02020603050405020304" pitchFamily="18" charset="0"/>
                        </a:rPr>
                        <a:t>ZONA DE UMBRAL ANAEROBICO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l" fontAlgn="t"/>
                      <a:r>
                        <a:rPr lang="es-ES" sz="1000" b="0" i="0" u="none" strike="noStrike">
                          <a:solidFill>
                            <a:srgbClr val="000000"/>
                          </a:solidFill>
                          <a:effectLst/>
                          <a:latin typeface="Times New Roman" panose="02020603050405020304" pitchFamily="18" charset="0"/>
                        </a:rPr>
                        <a:t>85%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dirty="0">
                          <a:solidFill>
                            <a:srgbClr val="000000"/>
                          </a:solidFill>
                          <a:effectLst/>
                          <a:latin typeface="Times New Roman" panose="02020603050405020304" pitchFamily="18" charset="0"/>
                        </a:rPr>
                        <a:t>158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dirty="0">
                          <a:solidFill>
                            <a:srgbClr val="000000"/>
                          </a:solidFill>
                          <a:effectLst/>
                          <a:latin typeface="Times New Roman" panose="02020603050405020304" pitchFamily="18" charset="0"/>
                        </a:rPr>
                        <a:t>153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162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159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156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153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160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156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165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159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734">
                <a:tc vMerge="1">
                  <a:txBody>
                    <a:bodyPr/>
                    <a:lstStyle/>
                    <a:p>
                      <a:endParaRPr lang="es-ES"/>
                    </a:p>
                  </a:txBody>
                  <a:tcPr/>
                </a:tc>
                <a:tc>
                  <a:txBody>
                    <a:bodyPr/>
                    <a:lstStyle/>
                    <a:p>
                      <a:pPr algn="l" fontAlgn="t"/>
                      <a:r>
                        <a:rPr lang="es-ES" sz="1000" b="0" i="0" u="none" strike="noStrike">
                          <a:solidFill>
                            <a:srgbClr val="000000"/>
                          </a:solidFill>
                          <a:effectLst/>
                          <a:latin typeface="Times New Roman" panose="02020603050405020304" pitchFamily="18" charset="0"/>
                        </a:rPr>
                        <a:t>80%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dirty="0">
                          <a:solidFill>
                            <a:srgbClr val="000000"/>
                          </a:solidFill>
                          <a:effectLst/>
                          <a:latin typeface="Times New Roman" panose="02020603050405020304" pitchFamily="18" charset="0"/>
                        </a:rPr>
                        <a:t>149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dirty="0">
                          <a:solidFill>
                            <a:srgbClr val="000000"/>
                          </a:solidFill>
                          <a:effectLst/>
                          <a:latin typeface="Times New Roman" panose="02020603050405020304" pitchFamily="18" charset="0"/>
                        </a:rPr>
                        <a:t>144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153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150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147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144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150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146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155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150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734">
                <a:tc vMerge="1">
                  <a:txBody>
                    <a:bodyPr/>
                    <a:lstStyle/>
                    <a:p>
                      <a:endParaRPr lang="es-ES"/>
                    </a:p>
                  </a:txBody>
                  <a:tcPr/>
                </a:tc>
                <a:tc>
                  <a:txBody>
                    <a:bodyPr/>
                    <a:lstStyle/>
                    <a:p>
                      <a:pPr algn="l" fontAlgn="t"/>
                      <a:r>
                        <a:rPr lang="es-ES" sz="1000" b="0" i="0" u="none" strike="noStrike">
                          <a:solidFill>
                            <a:srgbClr val="000000"/>
                          </a:solidFill>
                          <a:effectLst/>
                          <a:latin typeface="Times New Roman" panose="02020603050405020304" pitchFamily="18" charset="0"/>
                        </a:rPr>
                        <a:t>75%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dirty="0">
                          <a:solidFill>
                            <a:srgbClr val="000000"/>
                          </a:solidFill>
                          <a:effectLst/>
                          <a:latin typeface="Times New Roman" panose="02020603050405020304" pitchFamily="18" charset="0"/>
                        </a:rPr>
                        <a:t>140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dirty="0">
                          <a:solidFill>
                            <a:srgbClr val="000000"/>
                          </a:solidFill>
                          <a:effectLst/>
                          <a:latin typeface="Times New Roman" panose="02020603050405020304" pitchFamily="18" charset="0"/>
                        </a:rPr>
                        <a:t>135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dirty="0">
                          <a:solidFill>
                            <a:srgbClr val="000000"/>
                          </a:solidFill>
                          <a:effectLst/>
                          <a:latin typeface="Times New Roman" panose="02020603050405020304" pitchFamily="18" charset="0"/>
                        </a:rPr>
                        <a:t>143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dirty="0">
                          <a:solidFill>
                            <a:srgbClr val="000000"/>
                          </a:solidFill>
                          <a:effectLst/>
                          <a:latin typeface="Times New Roman" panose="02020603050405020304" pitchFamily="18" charset="0"/>
                        </a:rPr>
                        <a:t>140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dirty="0">
                          <a:solidFill>
                            <a:srgbClr val="000000"/>
                          </a:solidFill>
                          <a:effectLst/>
                          <a:latin typeface="Times New Roman" panose="02020603050405020304" pitchFamily="18" charset="0"/>
                        </a:rPr>
                        <a:t>138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dirty="0">
                          <a:solidFill>
                            <a:srgbClr val="000000"/>
                          </a:solidFill>
                          <a:effectLst/>
                          <a:latin typeface="Times New Roman" panose="02020603050405020304" pitchFamily="18" charset="0"/>
                        </a:rPr>
                        <a:t>135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dirty="0">
                          <a:solidFill>
                            <a:srgbClr val="000000"/>
                          </a:solidFill>
                          <a:effectLst/>
                          <a:latin typeface="Times New Roman" panose="02020603050405020304" pitchFamily="18" charset="0"/>
                        </a:rPr>
                        <a:t>141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dirty="0">
                          <a:solidFill>
                            <a:srgbClr val="000000"/>
                          </a:solidFill>
                          <a:effectLst/>
                          <a:latin typeface="Times New Roman" panose="02020603050405020304" pitchFamily="18" charset="0"/>
                        </a:rPr>
                        <a:t>137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dirty="0">
                          <a:solidFill>
                            <a:srgbClr val="000000"/>
                          </a:solidFill>
                          <a:effectLst/>
                          <a:latin typeface="Times New Roman" panose="02020603050405020304" pitchFamily="18" charset="0"/>
                        </a:rPr>
                        <a:t>146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dirty="0">
                          <a:solidFill>
                            <a:srgbClr val="000000"/>
                          </a:solidFill>
                          <a:effectLst/>
                          <a:latin typeface="Times New Roman" panose="02020603050405020304" pitchFamily="18" charset="0"/>
                        </a:rPr>
                        <a:t>140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734">
                <a:tc rowSpan="3">
                  <a:txBody>
                    <a:bodyPr/>
                    <a:lstStyle/>
                    <a:p>
                      <a:pPr algn="ctr" fontAlgn="t"/>
                      <a:r>
                        <a:rPr lang="es-ES" sz="1000" b="0" i="0" u="none" strike="noStrike" dirty="0">
                          <a:solidFill>
                            <a:srgbClr val="000000"/>
                          </a:solidFill>
                          <a:effectLst/>
                          <a:latin typeface="Times New Roman" panose="02020603050405020304" pitchFamily="18" charset="0"/>
                        </a:rPr>
                        <a:t>ZONA DE UMBRAL AEROBICO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l" fontAlgn="t"/>
                      <a:r>
                        <a:rPr lang="es-ES" sz="1000" b="0" i="0" u="none" strike="noStrike">
                          <a:solidFill>
                            <a:srgbClr val="000000"/>
                          </a:solidFill>
                          <a:effectLst/>
                          <a:latin typeface="Times New Roman" panose="02020603050405020304" pitchFamily="18" charset="0"/>
                        </a:rPr>
                        <a:t>70%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dirty="0">
                          <a:solidFill>
                            <a:srgbClr val="000000"/>
                          </a:solidFill>
                          <a:effectLst/>
                          <a:latin typeface="Times New Roman" panose="02020603050405020304" pitchFamily="18" charset="0"/>
                        </a:rPr>
                        <a:t>130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dirty="0">
                          <a:solidFill>
                            <a:srgbClr val="000000"/>
                          </a:solidFill>
                          <a:effectLst/>
                          <a:latin typeface="Times New Roman" panose="02020603050405020304" pitchFamily="18" charset="0"/>
                        </a:rPr>
                        <a:t>126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134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131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129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126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132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128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136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131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734">
                <a:tc vMerge="1">
                  <a:txBody>
                    <a:bodyPr/>
                    <a:lstStyle/>
                    <a:p>
                      <a:endParaRPr lang="es-ES"/>
                    </a:p>
                  </a:txBody>
                  <a:tcPr/>
                </a:tc>
                <a:tc>
                  <a:txBody>
                    <a:bodyPr/>
                    <a:lstStyle/>
                    <a:p>
                      <a:pPr algn="l" fontAlgn="t"/>
                      <a:r>
                        <a:rPr lang="es-ES" sz="1000" b="0" i="0" u="none" strike="noStrike">
                          <a:solidFill>
                            <a:srgbClr val="000000"/>
                          </a:solidFill>
                          <a:effectLst/>
                          <a:latin typeface="Times New Roman" panose="02020603050405020304" pitchFamily="18" charset="0"/>
                        </a:rPr>
                        <a:t>65%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121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124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122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122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119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126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122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734">
                <a:tc vMerge="1">
                  <a:txBody>
                    <a:bodyPr/>
                    <a:lstStyle/>
                    <a:p>
                      <a:endParaRPr lang="es-ES"/>
                    </a:p>
                  </a:txBody>
                  <a:tcPr/>
                </a:tc>
                <a:tc>
                  <a:txBody>
                    <a:bodyPr/>
                    <a:lstStyle/>
                    <a:p>
                      <a:pPr algn="l" fontAlgn="t"/>
                      <a:r>
                        <a:rPr lang="es-ES" sz="1000" b="0" i="0" u="none" strike="noStrike">
                          <a:solidFill>
                            <a:srgbClr val="000000"/>
                          </a:solidFill>
                          <a:effectLst/>
                          <a:latin typeface="Times New Roman" panose="02020603050405020304" pitchFamily="18" charset="0"/>
                        </a:rPr>
                        <a:t>60%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112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108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115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112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108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113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116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112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734">
                <a:tc rowSpan="4">
                  <a:txBody>
                    <a:bodyPr/>
                    <a:lstStyle/>
                    <a:p>
                      <a:pPr algn="ctr" fontAlgn="t"/>
                      <a:r>
                        <a:rPr lang="es-ES" sz="1000" b="0" i="0" u="none" strike="noStrike" dirty="0">
                          <a:solidFill>
                            <a:srgbClr val="000000"/>
                          </a:solidFill>
                          <a:effectLst/>
                          <a:latin typeface="Times New Roman" panose="02020603050405020304" pitchFamily="18" charset="0"/>
                        </a:rPr>
                        <a:t>ZONA DE RECUPERACIÒN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90000"/>
                      </a:schemeClr>
                    </a:solidFill>
                  </a:tcPr>
                </a:tc>
                <a:tc>
                  <a:txBody>
                    <a:bodyPr/>
                    <a:lstStyle/>
                    <a:p>
                      <a:pPr algn="l" fontAlgn="t"/>
                      <a:r>
                        <a:rPr lang="es-ES" sz="1000" b="0" i="0" u="none" strike="noStrike">
                          <a:solidFill>
                            <a:srgbClr val="000000"/>
                          </a:solidFill>
                          <a:effectLst/>
                          <a:latin typeface="Times New Roman" panose="02020603050405020304" pitchFamily="18" charset="0"/>
                        </a:rPr>
                        <a:t>55%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102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99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105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103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99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103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107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103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734">
                <a:tc vMerge="1">
                  <a:txBody>
                    <a:bodyPr/>
                    <a:lstStyle/>
                    <a:p>
                      <a:endParaRPr lang="es-ES"/>
                    </a:p>
                  </a:txBody>
                  <a:tcPr/>
                </a:tc>
                <a:tc>
                  <a:txBody>
                    <a:bodyPr/>
                    <a:lstStyle/>
                    <a:p>
                      <a:pPr algn="l" fontAlgn="t"/>
                      <a:r>
                        <a:rPr lang="es-ES" sz="1000" b="0" i="0" u="none" strike="noStrike">
                          <a:solidFill>
                            <a:srgbClr val="000000"/>
                          </a:solidFill>
                          <a:effectLst/>
                          <a:latin typeface="Times New Roman" panose="02020603050405020304" pitchFamily="18" charset="0"/>
                        </a:rPr>
                        <a:t>50%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93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90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96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94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92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90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94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92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97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94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734">
                <a:tc vMerge="1">
                  <a:txBody>
                    <a:bodyPr/>
                    <a:lstStyle/>
                    <a:p>
                      <a:endParaRPr lang="es-ES"/>
                    </a:p>
                  </a:txBody>
                  <a:tcPr/>
                </a:tc>
                <a:tc>
                  <a:txBody>
                    <a:bodyPr/>
                    <a:lstStyle/>
                    <a:p>
                      <a:pPr algn="l" fontAlgn="t"/>
                      <a:r>
                        <a:rPr lang="es-ES" sz="1000" b="0" i="0" u="none" strike="noStrike">
                          <a:solidFill>
                            <a:srgbClr val="000000"/>
                          </a:solidFill>
                          <a:effectLst/>
                          <a:latin typeface="Times New Roman" panose="02020603050405020304" pitchFamily="18" charset="0"/>
                        </a:rPr>
                        <a:t>45%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84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81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86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dirty="0">
                          <a:solidFill>
                            <a:srgbClr val="000000"/>
                          </a:solidFill>
                          <a:effectLst/>
                          <a:latin typeface="Times New Roman" panose="02020603050405020304" pitchFamily="18" charset="0"/>
                        </a:rPr>
                        <a:t>84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83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81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85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82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87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84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734">
                <a:tc vMerge="1">
                  <a:txBody>
                    <a:bodyPr/>
                    <a:lstStyle/>
                    <a:p>
                      <a:endParaRPr lang="es-ES"/>
                    </a:p>
                  </a:txBody>
                  <a:tcPr/>
                </a:tc>
                <a:tc>
                  <a:txBody>
                    <a:bodyPr/>
                    <a:lstStyle/>
                    <a:p>
                      <a:pPr algn="l" fontAlgn="t"/>
                      <a:r>
                        <a:rPr lang="es-ES" sz="1000" b="0" i="0" u="none" strike="noStrike">
                          <a:solidFill>
                            <a:srgbClr val="000000"/>
                          </a:solidFill>
                          <a:effectLst/>
                          <a:latin typeface="Times New Roman" panose="02020603050405020304" pitchFamily="18" charset="0"/>
                        </a:rPr>
                        <a:t>40%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74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72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76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75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74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72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75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73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a:solidFill>
                            <a:srgbClr val="000000"/>
                          </a:solidFill>
                          <a:effectLst/>
                          <a:latin typeface="Times New Roman" panose="02020603050405020304" pitchFamily="18" charset="0"/>
                        </a:rPr>
                        <a:t>78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S" sz="1000" b="0" i="0" u="none" strike="noStrike" dirty="0">
                          <a:solidFill>
                            <a:srgbClr val="000000"/>
                          </a:solidFill>
                          <a:effectLst/>
                          <a:latin typeface="Times New Roman" panose="02020603050405020304" pitchFamily="18" charset="0"/>
                        </a:rPr>
                        <a:t>75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647965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5536" y="1077094"/>
            <a:ext cx="7992888" cy="646331"/>
          </a:xfrm>
          <a:prstGeom prst="rect">
            <a:avLst/>
          </a:prstGeom>
          <a:solidFill>
            <a:schemeClr val="accent1">
              <a:lumMod val="90000"/>
            </a:schemeClr>
          </a:solidFill>
        </p:spPr>
        <p:txBody>
          <a:bodyPr wrap="square" rtlCol="0">
            <a:spAutoFit/>
          </a:bodyPr>
          <a:lstStyle/>
          <a:p>
            <a:pPr algn="ctr"/>
            <a:r>
              <a:rPr lang="es-EC" b="1" dirty="0" smtClean="0"/>
              <a:t>ANÁLISIS DE LA FRECUENCIA CARDIACA DE RECUPERACIÓN A PARTIR DEL TEST 2000 METROS</a:t>
            </a:r>
          </a:p>
        </p:txBody>
      </p:sp>
      <p:graphicFrame>
        <p:nvGraphicFramePr>
          <p:cNvPr id="4" name="Tabla 3"/>
          <p:cNvGraphicFramePr>
            <a:graphicFrameLocks noGrp="1"/>
          </p:cNvGraphicFramePr>
          <p:nvPr>
            <p:extLst>
              <p:ext uri="{D42A27DB-BD31-4B8C-83A1-F6EECF244321}">
                <p14:modId xmlns:p14="http://schemas.microsoft.com/office/powerpoint/2010/main" val="1803017745"/>
              </p:ext>
            </p:extLst>
          </p:nvPr>
        </p:nvGraphicFramePr>
        <p:xfrm>
          <a:off x="755576" y="1916832"/>
          <a:ext cx="7488833" cy="2886264"/>
        </p:xfrm>
        <a:graphic>
          <a:graphicData uri="http://schemas.openxmlformats.org/drawingml/2006/table">
            <a:tbl>
              <a:tblPr firstRow="1" firstCol="1" bandRow="1">
                <a:tableStyleId>{5C22544A-7EE6-4342-B048-85BDC9FD1C3A}</a:tableStyleId>
              </a:tblPr>
              <a:tblGrid>
                <a:gridCol w="1683465"/>
                <a:gridCol w="1161074"/>
                <a:gridCol w="1066297"/>
                <a:gridCol w="1255849"/>
                <a:gridCol w="1161074"/>
                <a:gridCol w="1161074"/>
              </a:tblGrid>
              <a:tr h="423024">
                <a:tc>
                  <a:txBody>
                    <a:bodyPr/>
                    <a:lstStyle/>
                    <a:p>
                      <a:pPr algn="l">
                        <a:lnSpc>
                          <a:spcPct val="115000"/>
                        </a:lnSpc>
                        <a:spcAft>
                          <a:spcPts val="0"/>
                        </a:spcAft>
                        <a:tabLst>
                          <a:tab pos="838200" algn="l"/>
                        </a:tabLst>
                      </a:pPr>
                      <a:r>
                        <a:rPr lang="es-EC" sz="1100" dirty="0">
                          <a:solidFill>
                            <a:schemeClr val="tx1"/>
                          </a:solidFill>
                          <a:effectLst/>
                        </a:rPr>
                        <a:t>	</a:t>
                      </a:r>
                      <a:endParaRPr lang="es-E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100">
                          <a:solidFill>
                            <a:schemeClr val="tx1"/>
                          </a:solidFill>
                          <a:effectLst/>
                        </a:rPr>
                        <a:t>Nadador 1</a:t>
                      </a:r>
                      <a:endParaRPr lang="es-ES" sz="11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100">
                          <a:solidFill>
                            <a:schemeClr val="tx1"/>
                          </a:solidFill>
                          <a:effectLst/>
                        </a:rPr>
                        <a:t>Nadador 2</a:t>
                      </a:r>
                      <a:endParaRPr lang="es-ES" sz="11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100">
                          <a:solidFill>
                            <a:schemeClr val="tx1"/>
                          </a:solidFill>
                          <a:effectLst/>
                        </a:rPr>
                        <a:t>Nadador 3</a:t>
                      </a:r>
                      <a:endParaRPr lang="es-ES" sz="11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100">
                          <a:solidFill>
                            <a:schemeClr val="tx1"/>
                          </a:solidFill>
                          <a:effectLst/>
                        </a:rPr>
                        <a:t>Nadador 4</a:t>
                      </a:r>
                      <a:endParaRPr lang="es-ES" sz="11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100">
                          <a:solidFill>
                            <a:schemeClr val="tx1"/>
                          </a:solidFill>
                          <a:effectLst/>
                        </a:rPr>
                        <a:t>Nadador 5</a:t>
                      </a:r>
                      <a:endParaRPr lang="es-ES" sz="11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2581">
                <a:tc>
                  <a:txBody>
                    <a:bodyPr/>
                    <a:lstStyle/>
                    <a:p>
                      <a:pPr algn="l">
                        <a:lnSpc>
                          <a:spcPct val="115000"/>
                        </a:lnSpc>
                        <a:spcAft>
                          <a:spcPts val="0"/>
                        </a:spcAft>
                      </a:pPr>
                      <a:r>
                        <a:rPr lang="es-EC" sz="1100">
                          <a:solidFill>
                            <a:schemeClr val="tx1"/>
                          </a:solidFill>
                          <a:effectLst/>
                        </a:rPr>
                        <a:t>FC Salida</a:t>
                      </a:r>
                      <a:endParaRPr lang="es-ES" sz="11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100" dirty="0">
                          <a:solidFill>
                            <a:schemeClr val="tx1"/>
                          </a:solidFill>
                          <a:effectLst/>
                        </a:rPr>
                        <a:t>90</a:t>
                      </a:r>
                      <a:endParaRPr lang="es-E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100" dirty="0" smtClean="0">
                          <a:solidFill>
                            <a:schemeClr val="tx1"/>
                          </a:solidFill>
                          <a:effectLst/>
                        </a:rPr>
                        <a:t>96</a:t>
                      </a:r>
                    </a:p>
                    <a:p>
                      <a:pPr algn="ctr">
                        <a:lnSpc>
                          <a:spcPct val="115000"/>
                        </a:lnSpc>
                        <a:spcAft>
                          <a:spcPts val="0"/>
                        </a:spcAft>
                      </a:pPr>
                      <a:endParaRPr lang="es-E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100">
                          <a:solidFill>
                            <a:schemeClr val="tx1"/>
                          </a:solidFill>
                          <a:effectLst/>
                        </a:rPr>
                        <a:t>84</a:t>
                      </a:r>
                      <a:endParaRPr lang="es-ES" sz="11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100">
                          <a:solidFill>
                            <a:schemeClr val="tx1"/>
                          </a:solidFill>
                          <a:effectLst/>
                        </a:rPr>
                        <a:t>72</a:t>
                      </a:r>
                      <a:endParaRPr lang="es-ES" sz="11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100">
                          <a:solidFill>
                            <a:schemeClr val="tx1"/>
                          </a:solidFill>
                          <a:effectLst/>
                        </a:rPr>
                        <a:t>96</a:t>
                      </a:r>
                      <a:endParaRPr lang="es-ES" sz="11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2581">
                <a:tc>
                  <a:txBody>
                    <a:bodyPr/>
                    <a:lstStyle/>
                    <a:p>
                      <a:pPr algn="l">
                        <a:lnSpc>
                          <a:spcPct val="115000"/>
                        </a:lnSpc>
                        <a:spcAft>
                          <a:spcPts val="0"/>
                        </a:spcAft>
                      </a:pPr>
                      <a:r>
                        <a:rPr lang="es-EC" sz="1100" dirty="0">
                          <a:solidFill>
                            <a:schemeClr val="tx1"/>
                          </a:solidFill>
                          <a:effectLst/>
                        </a:rPr>
                        <a:t>FC Llegada</a:t>
                      </a:r>
                      <a:endParaRPr lang="es-E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C" sz="1100" dirty="0">
                          <a:solidFill>
                            <a:schemeClr val="tx1"/>
                          </a:solidFill>
                          <a:effectLst/>
                        </a:rPr>
                        <a:t>180</a:t>
                      </a:r>
                      <a:endParaRPr lang="es-E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C" sz="1100" dirty="0" smtClean="0">
                          <a:solidFill>
                            <a:schemeClr val="tx1"/>
                          </a:solidFill>
                          <a:effectLst/>
                        </a:rPr>
                        <a:t>187</a:t>
                      </a:r>
                    </a:p>
                    <a:p>
                      <a:pPr algn="ctr">
                        <a:lnSpc>
                          <a:spcPct val="115000"/>
                        </a:lnSpc>
                        <a:spcAft>
                          <a:spcPts val="0"/>
                        </a:spcAft>
                      </a:pPr>
                      <a:endParaRPr lang="es-E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C" sz="1100" dirty="0">
                          <a:solidFill>
                            <a:schemeClr val="tx1"/>
                          </a:solidFill>
                          <a:effectLst/>
                        </a:rPr>
                        <a:t>180</a:t>
                      </a:r>
                      <a:endParaRPr lang="es-E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C" sz="1100" dirty="0">
                          <a:solidFill>
                            <a:schemeClr val="tx1"/>
                          </a:solidFill>
                          <a:effectLst/>
                        </a:rPr>
                        <a:t>183</a:t>
                      </a:r>
                      <a:endParaRPr lang="es-E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C" sz="1100" dirty="0">
                          <a:solidFill>
                            <a:schemeClr val="tx1"/>
                          </a:solidFill>
                          <a:effectLst/>
                        </a:rPr>
                        <a:t>187</a:t>
                      </a:r>
                      <a:endParaRPr lang="es-E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423024">
                <a:tc>
                  <a:txBody>
                    <a:bodyPr/>
                    <a:lstStyle/>
                    <a:p>
                      <a:pPr algn="l">
                        <a:lnSpc>
                          <a:spcPct val="115000"/>
                        </a:lnSpc>
                        <a:spcAft>
                          <a:spcPts val="0"/>
                        </a:spcAft>
                      </a:pPr>
                      <a:r>
                        <a:rPr lang="es-EC" sz="1100">
                          <a:solidFill>
                            <a:schemeClr val="tx1"/>
                          </a:solidFill>
                          <a:effectLst/>
                        </a:rPr>
                        <a:t>Recuperación 1</a:t>
                      </a:r>
                      <a:endParaRPr lang="es-ES" sz="11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100">
                          <a:solidFill>
                            <a:schemeClr val="tx1"/>
                          </a:solidFill>
                          <a:effectLst/>
                        </a:rPr>
                        <a:t>140</a:t>
                      </a:r>
                      <a:endParaRPr lang="es-ES" sz="11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100" dirty="0">
                          <a:solidFill>
                            <a:schemeClr val="tx1"/>
                          </a:solidFill>
                          <a:effectLst/>
                        </a:rPr>
                        <a:t>147</a:t>
                      </a:r>
                      <a:endParaRPr lang="es-E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100">
                          <a:solidFill>
                            <a:schemeClr val="tx1"/>
                          </a:solidFill>
                          <a:effectLst/>
                        </a:rPr>
                        <a:t>140</a:t>
                      </a:r>
                      <a:endParaRPr lang="es-ES" sz="11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100">
                          <a:solidFill>
                            <a:schemeClr val="tx1"/>
                          </a:solidFill>
                          <a:effectLst/>
                        </a:rPr>
                        <a:t>143</a:t>
                      </a:r>
                      <a:endParaRPr lang="es-ES" sz="11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100">
                          <a:solidFill>
                            <a:schemeClr val="tx1"/>
                          </a:solidFill>
                          <a:effectLst/>
                        </a:rPr>
                        <a:t>147</a:t>
                      </a:r>
                      <a:endParaRPr lang="es-ES" sz="11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024">
                <a:tc>
                  <a:txBody>
                    <a:bodyPr/>
                    <a:lstStyle/>
                    <a:p>
                      <a:pPr algn="l">
                        <a:lnSpc>
                          <a:spcPct val="115000"/>
                        </a:lnSpc>
                        <a:spcAft>
                          <a:spcPts val="0"/>
                        </a:spcAft>
                      </a:pPr>
                      <a:r>
                        <a:rPr lang="es-EC" sz="1100">
                          <a:solidFill>
                            <a:schemeClr val="tx1"/>
                          </a:solidFill>
                          <a:effectLst/>
                        </a:rPr>
                        <a:t>Recuperación 3</a:t>
                      </a:r>
                      <a:endParaRPr lang="es-ES" sz="11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100">
                          <a:solidFill>
                            <a:schemeClr val="tx1"/>
                          </a:solidFill>
                          <a:effectLst/>
                        </a:rPr>
                        <a:t>125</a:t>
                      </a:r>
                      <a:endParaRPr lang="es-ES" sz="11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100">
                          <a:solidFill>
                            <a:schemeClr val="tx1"/>
                          </a:solidFill>
                          <a:effectLst/>
                        </a:rPr>
                        <a:t>132</a:t>
                      </a:r>
                      <a:endParaRPr lang="es-ES" sz="11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100">
                          <a:solidFill>
                            <a:schemeClr val="tx1"/>
                          </a:solidFill>
                          <a:effectLst/>
                        </a:rPr>
                        <a:t>125</a:t>
                      </a:r>
                      <a:endParaRPr lang="es-ES" sz="11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100">
                          <a:solidFill>
                            <a:schemeClr val="tx1"/>
                          </a:solidFill>
                          <a:effectLst/>
                        </a:rPr>
                        <a:t>128</a:t>
                      </a:r>
                      <a:endParaRPr lang="es-ES" sz="11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100">
                          <a:solidFill>
                            <a:schemeClr val="tx1"/>
                          </a:solidFill>
                          <a:effectLst/>
                        </a:rPr>
                        <a:t>132</a:t>
                      </a:r>
                      <a:endParaRPr lang="es-ES" sz="11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024">
                <a:tc>
                  <a:txBody>
                    <a:bodyPr/>
                    <a:lstStyle/>
                    <a:p>
                      <a:pPr algn="l">
                        <a:lnSpc>
                          <a:spcPct val="115000"/>
                        </a:lnSpc>
                        <a:spcAft>
                          <a:spcPts val="0"/>
                        </a:spcAft>
                      </a:pPr>
                      <a:r>
                        <a:rPr lang="es-EC" sz="1100" dirty="0">
                          <a:solidFill>
                            <a:schemeClr val="tx1"/>
                          </a:solidFill>
                          <a:effectLst/>
                        </a:rPr>
                        <a:t>Recuperación 5</a:t>
                      </a:r>
                      <a:endParaRPr lang="es-E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C" sz="1100" dirty="0">
                          <a:solidFill>
                            <a:schemeClr val="tx1"/>
                          </a:solidFill>
                          <a:effectLst/>
                        </a:rPr>
                        <a:t>99</a:t>
                      </a:r>
                      <a:endParaRPr lang="es-E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C" sz="1100" dirty="0">
                          <a:solidFill>
                            <a:schemeClr val="tx1"/>
                          </a:solidFill>
                          <a:effectLst/>
                        </a:rPr>
                        <a:t>103</a:t>
                      </a:r>
                      <a:endParaRPr lang="es-E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C" sz="1100" dirty="0">
                          <a:solidFill>
                            <a:schemeClr val="tx1"/>
                          </a:solidFill>
                          <a:effectLst/>
                        </a:rPr>
                        <a:t>99</a:t>
                      </a:r>
                      <a:endParaRPr lang="es-E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C" sz="1100" dirty="0">
                          <a:solidFill>
                            <a:schemeClr val="tx1"/>
                          </a:solidFill>
                          <a:effectLst/>
                        </a:rPr>
                        <a:t>101</a:t>
                      </a:r>
                      <a:endParaRPr lang="es-E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C" sz="1100" dirty="0">
                          <a:solidFill>
                            <a:schemeClr val="tx1"/>
                          </a:solidFill>
                          <a:effectLst/>
                        </a:rPr>
                        <a:t>103</a:t>
                      </a:r>
                      <a:endParaRPr lang="es-E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423024">
                <a:tc>
                  <a:txBody>
                    <a:bodyPr/>
                    <a:lstStyle/>
                    <a:p>
                      <a:pPr algn="l">
                        <a:lnSpc>
                          <a:spcPct val="115000"/>
                        </a:lnSpc>
                        <a:spcAft>
                          <a:spcPts val="0"/>
                        </a:spcAft>
                      </a:pPr>
                      <a:r>
                        <a:rPr lang="es-EC" sz="1100">
                          <a:solidFill>
                            <a:schemeClr val="tx1"/>
                          </a:solidFill>
                          <a:effectLst/>
                        </a:rPr>
                        <a:t>Velocidad Recuperación</a:t>
                      </a:r>
                      <a:endParaRPr lang="es-ES" sz="11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100" dirty="0">
                          <a:solidFill>
                            <a:schemeClr val="tx1"/>
                          </a:solidFill>
                          <a:effectLst/>
                        </a:rPr>
                        <a:t>16</a:t>
                      </a:r>
                      <a:endParaRPr lang="es-E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EC" sz="1100" dirty="0">
                          <a:solidFill>
                            <a:schemeClr val="tx1"/>
                          </a:solidFill>
                          <a:effectLst/>
                        </a:rPr>
                        <a:t>17</a:t>
                      </a:r>
                      <a:endParaRPr lang="es-E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EC" sz="1100" dirty="0">
                          <a:solidFill>
                            <a:schemeClr val="tx1"/>
                          </a:solidFill>
                          <a:effectLst/>
                        </a:rPr>
                        <a:t>16</a:t>
                      </a:r>
                      <a:endParaRPr lang="es-E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EC" sz="1100" dirty="0">
                          <a:solidFill>
                            <a:schemeClr val="tx1"/>
                          </a:solidFill>
                          <a:effectLst/>
                        </a:rPr>
                        <a:t>16</a:t>
                      </a:r>
                      <a:endParaRPr lang="es-E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EC" sz="1100" dirty="0">
                          <a:solidFill>
                            <a:schemeClr val="tx1"/>
                          </a:solidFill>
                          <a:effectLst/>
                        </a:rPr>
                        <a:t>17</a:t>
                      </a:r>
                      <a:endParaRPr lang="es-ES"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bl>
          </a:graphicData>
        </a:graphic>
      </p:graphicFrame>
      <p:pic>
        <p:nvPicPr>
          <p:cNvPr id="5" name="Picture 8" descr="Resultados De Las Estadísticas De Infographic Y De Los Datos Del Análisis  Ilustración del Vector - Ilustración de punta, flujo: 13704904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8890" b="59094"/>
          <a:stretch/>
        </p:blipFill>
        <p:spPr bwMode="auto">
          <a:xfrm>
            <a:off x="107302" y="114579"/>
            <a:ext cx="936306" cy="769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298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6" name="Picture 8" descr="Resultados De Las Estadísticas De Infographic Y De Los Datos Del Análisis  Ilustración del Vector - Ilustración de punta, flujo: 13704904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8890" b="59094"/>
          <a:stretch/>
        </p:blipFill>
        <p:spPr bwMode="auto">
          <a:xfrm>
            <a:off x="107302" y="114579"/>
            <a:ext cx="936306" cy="76910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861141" y="1003611"/>
            <a:ext cx="7866338" cy="369332"/>
          </a:xfrm>
          <a:prstGeom prst="rect">
            <a:avLst/>
          </a:prstGeom>
          <a:solidFill>
            <a:schemeClr val="accent1">
              <a:lumMod val="90000"/>
            </a:schemeClr>
          </a:solidFill>
        </p:spPr>
        <p:txBody>
          <a:bodyPr wrap="square" rtlCol="0">
            <a:spAutoFit/>
          </a:bodyPr>
          <a:lstStyle/>
          <a:p>
            <a:r>
              <a:rPr lang="es-ES" b="1" i="1" dirty="0" smtClean="0"/>
              <a:t>DIFERENCIA DE MEDIAS RECUPERACIÓN FRECUENCIA CARDIACA</a:t>
            </a:r>
            <a:endParaRPr lang="es-EC" b="1" i="1" dirty="0" smtClean="0"/>
          </a:p>
        </p:txBody>
      </p:sp>
      <p:sp>
        <p:nvSpPr>
          <p:cNvPr id="4" name="CuadroTexto 3"/>
          <p:cNvSpPr txBox="1"/>
          <p:nvPr/>
        </p:nvSpPr>
        <p:spPr>
          <a:xfrm>
            <a:off x="1193911" y="3645024"/>
            <a:ext cx="7200799" cy="1477328"/>
          </a:xfrm>
          <a:prstGeom prst="rect">
            <a:avLst/>
          </a:prstGeom>
          <a:noFill/>
        </p:spPr>
        <p:txBody>
          <a:bodyPr wrap="square" rtlCol="0">
            <a:spAutoFit/>
          </a:bodyPr>
          <a:lstStyle/>
          <a:p>
            <a:pPr algn="just"/>
            <a:r>
              <a:rPr lang="es-ES" dirty="0"/>
              <a:t>Nota. El test de 2000 metros se pudo obtener una velocidad de recuperación a los 5 minutos en el test 1 de 16,20 p/min, en el test 2 de 17,60 p/min y en el test 3 de 18,80 p/min, existiendo una diferencia de medias entre el test 1 y 2 de 1,40 p/min y entre el test1 y En test 3 de 2,60 p/min.</a:t>
            </a:r>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3919967785"/>
              </p:ext>
            </p:extLst>
          </p:nvPr>
        </p:nvGraphicFramePr>
        <p:xfrm>
          <a:off x="1763688" y="1522609"/>
          <a:ext cx="6621579" cy="2133600"/>
        </p:xfrm>
        <a:graphic>
          <a:graphicData uri="http://schemas.openxmlformats.org/drawingml/2006/table">
            <a:tbl>
              <a:tblPr>
                <a:tableStyleId>{5C22544A-7EE6-4342-B048-85BDC9FD1C3A}</a:tableStyleId>
              </a:tblPr>
              <a:tblGrid>
                <a:gridCol w="1535229"/>
                <a:gridCol w="1695182"/>
                <a:gridCol w="1695182"/>
                <a:gridCol w="1695986"/>
              </a:tblGrid>
              <a:tr h="348675">
                <a:tc>
                  <a:txBody>
                    <a:bodyPr/>
                    <a:lstStyle/>
                    <a:p>
                      <a:pPr algn="ctr">
                        <a:lnSpc>
                          <a:spcPct val="200000"/>
                        </a:lnSpc>
                        <a:spcAft>
                          <a:spcPts val="0"/>
                        </a:spcAft>
                      </a:pPr>
                      <a:r>
                        <a:rPr lang="es-EC" sz="1400" dirty="0">
                          <a:effectLst/>
                        </a:rPr>
                        <a:t> </a:t>
                      </a:r>
                      <a:endParaRPr lang="es-ES" sz="1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marL="38100" marR="38100" algn="ctr">
                        <a:lnSpc>
                          <a:spcPct val="200000"/>
                        </a:lnSpc>
                        <a:spcAft>
                          <a:spcPts val="0"/>
                        </a:spcAft>
                      </a:pPr>
                      <a:r>
                        <a:rPr lang="es-EC" sz="1400" dirty="0">
                          <a:effectLst/>
                        </a:rPr>
                        <a:t>Test </a:t>
                      </a:r>
                      <a:r>
                        <a:rPr lang="es-EC" sz="1400" dirty="0" err="1">
                          <a:effectLst/>
                        </a:rPr>
                        <a:t>Nro</a:t>
                      </a:r>
                      <a:r>
                        <a:rPr lang="es-EC" sz="1400" dirty="0">
                          <a:effectLst/>
                        </a:rPr>
                        <a:t> 1</a:t>
                      </a:r>
                      <a:endParaRPr lang="es-ES" sz="1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marL="38100" marR="38100" algn="ctr">
                        <a:lnSpc>
                          <a:spcPct val="200000"/>
                        </a:lnSpc>
                        <a:spcAft>
                          <a:spcPts val="0"/>
                        </a:spcAft>
                      </a:pPr>
                      <a:r>
                        <a:rPr lang="es-EC" sz="1400" dirty="0">
                          <a:effectLst/>
                        </a:rPr>
                        <a:t>Test </a:t>
                      </a:r>
                      <a:r>
                        <a:rPr lang="es-EC" sz="1400" dirty="0" err="1">
                          <a:effectLst/>
                        </a:rPr>
                        <a:t>Nro</a:t>
                      </a:r>
                      <a:r>
                        <a:rPr lang="es-EC" sz="1400" dirty="0">
                          <a:effectLst/>
                        </a:rPr>
                        <a:t> 2</a:t>
                      </a:r>
                      <a:endParaRPr lang="es-ES" sz="1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marL="38100" marR="38100" algn="ctr">
                        <a:lnSpc>
                          <a:spcPct val="200000"/>
                        </a:lnSpc>
                        <a:spcAft>
                          <a:spcPts val="0"/>
                        </a:spcAft>
                      </a:pPr>
                      <a:r>
                        <a:rPr lang="es-EC" sz="1400" dirty="0">
                          <a:effectLst/>
                        </a:rPr>
                        <a:t>Test </a:t>
                      </a:r>
                      <a:r>
                        <a:rPr lang="es-EC" sz="1400" dirty="0" err="1">
                          <a:effectLst/>
                        </a:rPr>
                        <a:t>Nro</a:t>
                      </a:r>
                      <a:r>
                        <a:rPr lang="es-EC" sz="1400" dirty="0">
                          <a:effectLst/>
                        </a:rPr>
                        <a:t> 3</a:t>
                      </a:r>
                      <a:endParaRPr lang="es-ES" sz="1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r>
              <a:tr h="312770">
                <a:tc>
                  <a:txBody>
                    <a:bodyPr/>
                    <a:lstStyle/>
                    <a:p>
                      <a:pPr marL="38100" marR="38100">
                        <a:lnSpc>
                          <a:spcPct val="200000"/>
                        </a:lnSpc>
                        <a:spcAft>
                          <a:spcPts val="0"/>
                        </a:spcAft>
                      </a:pPr>
                      <a:r>
                        <a:rPr lang="es-EC" sz="1400">
                          <a:effectLst/>
                        </a:rPr>
                        <a:t>Media</a:t>
                      </a:r>
                      <a:endParaRPr lang="es-E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marL="38100" marR="38100" algn="ctr">
                        <a:lnSpc>
                          <a:spcPct val="200000"/>
                        </a:lnSpc>
                        <a:spcAft>
                          <a:spcPts val="0"/>
                        </a:spcAft>
                      </a:pPr>
                      <a:r>
                        <a:rPr lang="es-EC" sz="1400" dirty="0">
                          <a:effectLst/>
                        </a:rPr>
                        <a:t>16,20 p/min</a:t>
                      </a:r>
                      <a:endParaRPr lang="es-ES" sz="1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ctr">
                        <a:lnSpc>
                          <a:spcPct val="200000"/>
                        </a:lnSpc>
                        <a:spcAft>
                          <a:spcPts val="0"/>
                        </a:spcAft>
                      </a:pPr>
                      <a:r>
                        <a:rPr lang="es-EC" sz="1400">
                          <a:effectLst/>
                        </a:rPr>
                        <a:t>17,60 p/min</a:t>
                      </a:r>
                      <a:endParaRPr lang="es-E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ctr">
                        <a:lnSpc>
                          <a:spcPct val="200000"/>
                        </a:lnSpc>
                        <a:spcAft>
                          <a:spcPts val="0"/>
                        </a:spcAft>
                      </a:pPr>
                      <a:r>
                        <a:rPr lang="es-EC" sz="1400">
                          <a:effectLst/>
                        </a:rPr>
                        <a:t>18,80 p/min</a:t>
                      </a:r>
                      <a:endParaRPr lang="es-E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2770">
                <a:tc>
                  <a:txBody>
                    <a:bodyPr/>
                    <a:lstStyle/>
                    <a:p>
                      <a:pPr marL="38100" marR="38100">
                        <a:lnSpc>
                          <a:spcPct val="200000"/>
                        </a:lnSpc>
                        <a:spcAft>
                          <a:spcPts val="0"/>
                        </a:spcAft>
                      </a:pPr>
                      <a:r>
                        <a:rPr lang="es-EC" sz="1400">
                          <a:effectLst/>
                        </a:rPr>
                        <a:t>N</a:t>
                      </a:r>
                      <a:endParaRPr lang="es-E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marL="38100" marR="38100" algn="ctr">
                        <a:lnSpc>
                          <a:spcPct val="200000"/>
                        </a:lnSpc>
                        <a:spcAft>
                          <a:spcPts val="0"/>
                        </a:spcAft>
                      </a:pPr>
                      <a:r>
                        <a:rPr lang="es-EC" sz="1400">
                          <a:effectLst/>
                        </a:rPr>
                        <a:t>15</a:t>
                      </a:r>
                      <a:endParaRPr lang="es-E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ctr">
                        <a:lnSpc>
                          <a:spcPct val="200000"/>
                        </a:lnSpc>
                        <a:spcAft>
                          <a:spcPts val="0"/>
                        </a:spcAft>
                      </a:pPr>
                      <a:r>
                        <a:rPr lang="es-EC" sz="1400" dirty="0">
                          <a:effectLst/>
                        </a:rPr>
                        <a:t>15</a:t>
                      </a:r>
                      <a:endParaRPr lang="es-ES" sz="1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ctr">
                        <a:lnSpc>
                          <a:spcPct val="200000"/>
                        </a:lnSpc>
                        <a:spcAft>
                          <a:spcPts val="0"/>
                        </a:spcAft>
                      </a:pPr>
                      <a:r>
                        <a:rPr lang="es-EC" sz="1400">
                          <a:effectLst/>
                        </a:rPr>
                        <a:t>15</a:t>
                      </a:r>
                      <a:endParaRPr lang="es-E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1969">
                <a:tc>
                  <a:txBody>
                    <a:bodyPr/>
                    <a:lstStyle/>
                    <a:p>
                      <a:pPr marL="38100" marR="38100">
                        <a:lnSpc>
                          <a:spcPct val="200000"/>
                        </a:lnSpc>
                        <a:spcAft>
                          <a:spcPts val="0"/>
                        </a:spcAft>
                      </a:pPr>
                      <a:r>
                        <a:rPr lang="es-EC" sz="1400" dirty="0">
                          <a:effectLst/>
                        </a:rPr>
                        <a:t>Diferencia de medias</a:t>
                      </a:r>
                      <a:endParaRPr lang="es-ES" sz="1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marL="38100" marR="38100" algn="ctr">
                        <a:lnSpc>
                          <a:spcPct val="200000"/>
                        </a:lnSpc>
                        <a:spcAft>
                          <a:spcPts val="0"/>
                        </a:spcAft>
                      </a:pPr>
                      <a:r>
                        <a:rPr lang="es-EC" sz="1400" dirty="0">
                          <a:effectLst/>
                        </a:rPr>
                        <a:t> </a:t>
                      </a:r>
                      <a:endParaRPr lang="es-ES" sz="1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ctr">
                        <a:lnSpc>
                          <a:spcPct val="200000"/>
                        </a:lnSpc>
                        <a:spcAft>
                          <a:spcPts val="0"/>
                        </a:spcAft>
                      </a:pPr>
                      <a:r>
                        <a:rPr lang="es-EC" sz="1400" dirty="0">
                          <a:effectLst/>
                        </a:rPr>
                        <a:t>1,40 p/min</a:t>
                      </a:r>
                      <a:endParaRPr lang="es-ES" sz="1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ctr">
                        <a:lnSpc>
                          <a:spcPct val="200000"/>
                        </a:lnSpc>
                        <a:spcAft>
                          <a:spcPts val="0"/>
                        </a:spcAft>
                      </a:pPr>
                      <a:r>
                        <a:rPr lang="es-EC" sz="1400" dirty="0">
                          <a:effectLst/>
                        </a:rPr>
                        <a:t>2,60 p/min</a:t>
                      </a:r>
                      <a:endParaRPr lang="es-ES" sz="1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018436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908720"/>
            <a:ext cx="9143999" cy="5216813"/>
          </a:xfrm>
          <a:prstGeom prst="rect">
            <a:avLst/>
          </a:prstGeom>
          <a:noFill/>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lnSpc>
                <a:spcPct val="150000"/>
              </a:lnSpc>
              <a:buFont typeface="Arial" panose="020B0604020202020204" pitchFamily="34" charset="0"/>
              <a:buChar char="•"/>
            </a:pPr>
            <a:r>
              <a:rPr lang="es-EC" sz="1400" dirty="0">
                <a:solidFill>
                  <a:schemeClr val="tx1"/>
                </a:solidFill>
                <a:latin typeface="Arial" charset="0"/>
              </a:rPr>
              <a:t>En la frecuencia cardiaca en reposo se pudo evidenciar una mejora muy débil de 0,27 p/min, obteniéndose una media final de 50,77 p/min La frecuencia cardiaca en reposo de promedio es de 60 a 80 latidos/ min. En individuos sedentarios, desentrenados y de mediana edad el ritmo en reposo puede superar los 100latidos/min. </a:t>
            </a:r>
          </a:p>
          <a:p>
            <a:pPr marL="285750" indent="-285750">
              <a:lnSpc>
                <a:spcPct val="150000"/>
              </a:lnSpc>
              <a:buFont typeface="Arial" panose="020B0604020202020204" pitchFamily="34" charset="0"/>
              <a:buChar char="•"/>
            </a:pPr>
            <a:endParaRPr lang="es-EC" sz="1400" dirty="0">
              <a:solidFill>
                <a:schemeClr val="tx1"/>
              </a:solidFill>
              <a:latin typeface="Arial" charset="0"/>
            </a:endParaRPr>
          </a:p>
          <a:p>
            <a:pPr marL="285750" indent="-285750">
              <a:lnSpc>
                <a:spcPct val="150000"/>
              </a:lnSpc>
              <a:buFont typeface="Arial" panose="020B0604020202020204" pitchFamily="34" charset="0"/>
              <a:buChar char="•"/>
            </a:pPr>
            <a:r>
              <a:rPr lang="es-EC" sz="1400" dirty="0">
                <a:solidFill>
                  <a:schemeClr val="tx1"/>
                </a:solidFill>
                <a:latin typeface="Arial" charset="0"/>
              </a:rPr>
              <a:t>Los datos generales sobre la frecuencia cardiaca no constituyen un criterio fiable, para la intensidad desconociéndose los valores personales del umbral aeróbico y anaeróbico. Las desviaciones individuales en función de edad, nivel de entrenamiento, etc., pueden variar mucho. </a:t>
            </a:r>
          </a:p>
          <a:p>
            <a:pPr marL="285750" indent="-285750">
              <a:lnSpc>
                <a:spcPct val="150000"/>
              </a:lnSpc>
              <a:buFont typeface="Arial" panose="020B0604020202020204" pitchFamily="34" charset="0"/>
              <a:buChar char="•"/>
            </a:pPr>
            <a:endParaRPr lang="es-EC" sz="1400" dirty="0">
              <a:solidFill>
                <a:schemeClr val="tx1"/>
              </a:solidFill>
              <a:latin typeface="Arial" charset="0"/>
            </a:endParaRPr>
          </a:p>
          <a:p>
            <a:pPr marL="285750" indent="-285750">
              <a:lnSpc>
                <a:spcPct val="150000"/>
              </a:lnSpc>
              <a:buFont typeface="Arial" panose="020B0604020202020204" pitchFamily="34" charset="0"/>
              <a:buChar char="•"/>
            </a:pPr>
            <a:r>
              <a:rPr lang="es-EC" sz="1400" dirty="0">
                <a:solidFill>
                  <a:schemeClr val="tx1"/>
                </a:solidFill>
                <a:latin typeface="Arial" charset="0"/>
              </a:rPr>
              <a:t>Cuando se mejora la frecuencia cardiaca máxima esta permite que las intensidades de trabajo por zona de entrenamiento se puedan trabajar con una mayor intensidad tanto en volumen como en densidad. </a:t>
            </a:r>
          </a:p>
          <a:p>
            <a:pPr marL="285750" indent="-285750">
              <a:lnSpc>
                <a:spcPct val="150000"/>
              </a:lnSpc>
              <a:buFont typeface="Arial" panose="020B0604020202020204" pitchFamily="34" charset="0"/>
              <a:buChar char="•"/>
            </a:pPr>
            <a:endParaRPr lang="es-EC" sz="1400" dirty="0">
              <a:solidFill>
                <a:schemeClr val="tx1"/>
              </a:solidFill>
              <a:latin typeface="Arial" charset="0"/>
            </a:endParaRPr>
          </a:p>
          <a:p>
            <a:pPr marL="285750" indent="-285750">
              <a:lnSpc>
                <a:spcPct val="150000"/>
              </a:lnSpc>
              <a:buFont typeface="Arial" panose="020B0604020202020204" pitchFamily="34" charset="0"/>
              <a:buChar char="•"/>
            </a:pPr>
            <a:r>
              <a:rPr lang="es-EC" sz="1400" dirty="0">
                <a:solidFill>
                  <a:schemeClr val="tx1"/>
                </a:solidFill>
                <a:latin typeface="Arial" charset="0"/>
              </a:rPr>
              <a:t>El índice de recuperación de frecuencia cardíaca es un valor que nos indica cómo es la adaptación de nuestro cuerpo a las sesiones de entrenamiento que estamos realizando y cuál es la capacidad que tiene para reducir el número de latidos tras terminar de realizar nuestro entrenamiento. </a:t>
            </a:r>
          </a:p>
          <a:p>
            <a:pPr lvl="0"/>
            <a:endParaRPr lang="es-EC" dirty="0"/>
          </a:p>
        </p:txBody>
      </p:sp>
      <p:sp>
        <p:nvSpPr>
          <p:cNvPr id="3" name="Rectángulo 2"/>
          <p:cNvSpPr/>
          <p:nvPr/>
        </p:nvSpPr>
        <p:spPr>
          <a:xfrm>
            <a:off x="2051720" y="188640"/>
            <a:ext cx="5328592" cy="369332"/>
          </a:xfrm>
          <a:prstGeom prst="rect">
            <a:avLst/>
          </a:prstGeom>
          <a:solidFill>
            <a:srgbClr val="FFFF00"/>
          </a:solidFill>
        </p:spPr>
        <p:txBody>
          <a:bodyPr wrap="square">
            <a:spAutoFit/>
          </a:bodyPr>
          <a:lstStyle/>
          <a:p>
            <a:pPr algn="ctr"/>
            <a:r>
              <a:rPr lang="es-EC" b="1" dirty="0"/>
              <a:t>Conclusiones</a:t>
            </a:r>
          </a:p>
        </p:txBody>
      </p:sp>
    </p:spTree>
    <p:extLst>
      <p:ext uri="{BB962C8B-B14F-4D97-AF65-F5344CB8AC3E}">
        <p14:creationId xmlns:p14="http://schemas.microsoft.com/office/powerpoint/2010/main" val="14819068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43608" y="836712"/>
            <a:ext cx="7632848" cy="369332"/>
          </a:xfrm>
          <a:prstGeom prst="rect">
            <a:avLst/>
          </a:prstGeom>
          <a:solidFill>
            <a:schemeClr val="accent1">
              <a:lumMod val="75000"/>
            </a:schemeClr>
          </a:solidFill>
        </p:spPr>
        <p:txBody>
          <a:bodyPr wrap="square" rtlCol="0">
            <a:spAutoFit/>
          </a:bodyPr>
          <a:lstStyle/>
          <a:p>
            <a:pPr algn="ctr"/>
            <a:r>
              <a:rPr lang="es-EC" b="1" dirty="0" smtClean="0"/>
              <a:t>RECOMENDACIONES	</a:t>
            </a:r>
            <a:endParaRPr lang="es-EC" b="1" dirty="0"/>
          </a:p>
        </p:txBody>
      </p:sp>
      <p:sp>
        <p:nvSpPr>
          <p:cNvPr id="3" name="Rectángulo 2"/>
          <p:cNvSpPr/>
          <p:nvPr/>
        </p:nvSpPr>
        <p:spPr>
          <a:xfrm>
            <a:off x="1015153" y="1412776"/>
            <a:ext cx="7560840" cy="4939814"/>
          </a:xfrm>
          <a:prstGeom prst="rect">
            <a:avLst/>
          </a:prstGeom>
        </p:spPr>
        <p:txBody>
          <a:bodyPr wrap="square">
            <a:spAutoFit/>
          </a:bodyPr>
          <a:lstStyle/>
          <a:p>
            <a:pPr marL="285750" lvl="0" indent="-285750">
              <a:lnSpc>
                <a:spcPct val="150000"/>
              </a:lnSpc>
              <a:buFont typeface="Arial" panose="020B0604020202020204" pitchFamily="34" charset="0"/>
              <a:buChar char="•"/>
            </a:pPr>
            <a:r>
              <a:rPr lang="es-EC" sz="1400" dirty="0"/>
              <a:t>La medición de la frecuencia cardiaca se debe realizar con un aparato para medir las pulsaciones de forma fiable y regular se recomienda cada tres semanas. Las mediciones manuales son tan inexactas que se permiten orientaciones erróneas. </a:t>
            </a:r>
            <a:r>
              <a:rPr lang="es-ES" sz="1400" dirty="0"/>
              <a:t>(</a:t>
            </a:r>
            <a:r>
              <a:rPr lang="es-ES" sz="1400" dirty="0" err="1"/>
              <a:t>Zintl</a:t>
            </a:r>
            <a:r>
              <a:rPr lang="es-ES" sz="1400" dirty="0"/>
              <a:t>, 1991</a:t>
            </a:r>
            <a:r>
              <a:rPr lang="es-ES" sz="1400" dirty="0" smtClean="0"/>
              <a:t>)</a:t>
            </a:r>
          </a:p>
          <a:p>
            <a:pPr marL="285750" lvl="0" indent="-285750">
              <a:lnSpc>
                <a:spcPct val="150000"/>
              </a:lnSpc>
              <a:buFont typeface="Arial" panose="020B0604020202020204" pitchFamily="34" charset="0"/>
              <a:buChar char="•"/>
            </a:pPr>
            <a:endParaRPr lang="es-EC" sz="1400" dirty="0"/>
          </a:p>
          <a:p>
            <a:pPr marL="285750" lvl="0" indent="-285750">
              <a:lnSpc>
                <a:spcPct val="150000"/>
              </a:lnSpc>
              <a:buFont typeface="Arial" panose="020B0604020202020204" pitchFamily="34" charset="0"/>
              <a:buChar char="•"/>
            </a:pPr>
            <a:r>
              <a:rPr lang="es-EC" sz="1400" dirty="0"/>
              <a:t>Los protocolos establecidos para determinar el comportamiento de la frecuencia cardiaca durante las sesiones de entrenamiento debe ser aplicado en todas las categorías de competición y también en los demás deportes que prácticas los </a:t>
            </a:r>
            <a:r>
              <a:rPr lang="es-EC" sz="1400" dirty="0" smtClean="0"/>
              <a:t>Nadadores.</a:t>
            </a:r>
          </a:p>
          <a:p>
            <a:pPr marL="285750" lvl="0" indent="-285750">
              <a:lnSpc>
                <a:spcPct val="150000"/>
              </a:lnSpc>
              <a:buFont typeface="Arial" panose="020B0604020202020204" pitchFamily="34" charset="0"/>
              <a:buChar char="•"/>
            </a:pPr>
            <a:endParaRPr lang="es-EC" sz="1400" dirty="0" smtClean="0"/>
          </a:p>
          <a:p>
            <a:pPr marL="285750" indent="-285750">
              <a:lnSpc>
                <a:spcPct val="150000"/>
              </a:lnSpc>
              <a:buFont typeface="Arial" panose="020B0604020202020204" pitchFamily="34" charset="0"/>
              <a:buChar char="•"/>
            </a:pPr>
            <a:r>
              <a:rPr lang="es-EC" sz="1400" dirty="0"/>
              <a:t>Adquirir materiales y tecnología para futuras investigaciones que son propias para la correcta medición de </a:t>
            </a:r>
            <a:r>
              <a:rPr lang="es-EC" sz="1400" dirty="0" smtClean="0"/>
              <a:t>resultados.</a:t>
            </a:r>
            <a:endParaRPr lang="es-EC" sz="1400" dirty="0"/>
          </a:p>
          <a:p>
            <a:pPr marL="285750" lvl="0" indent="-285750">
              <a:lnSpc>
                <a:spcPct val="150000"/>
              </a:lnSpc>
              <a:buFont typeface="Arial" panose="020B0604020202020204" pitchFamily="34" charset="0"/>
              <a:buChar char="•"/>
            </a:pPr>
            <a:endParaRPr lang="es-EC" sz="1400" dirty="0" smtClean="0"/>
          </a:p>
          <a:p>
            <a:pPr marL="285750" lvl="0" indent="-285750">
              <a:lnSpc>
                <a:spcPct val="150000"/>
              </a:lnSpc>
              <a:buFont typeface="Arial" panose="020B0604020202020204" pitchFamily="34" charset="0"/>
              <a:buChar char="•"/>
            </a:pPr>
            <a:r>
              <a:rPr lang="es-EC" sz="1400" dirty="0" smtClean="0"/>
              <a:t>Con </a:t>
            </a:r>
            <a:r>
              <a:rPr lang="es-EC" sz="1400" dirty="0"/>
              <a:t>los resultados obtenidos realizar un artículo científico para su publicación diferentes equipos de la Armada del Ecuador. Y ser una herramienta metodológica que se pueda aplicar en el control del entrenamiento</a:t>
            </a:r>
            <a:r>
              <a:rPr lang="es-EC" sz="1400" dirty="0" smtClean="0"/>
              <a:t>.</a:t>
            </a:r>
          </a:p>
          <a:p>
            <a:pPr lvl="0">
              <a:lnSpc>
                <a:spcPct val="150000"/>
              </a:lnSpc>
            </a:pPr>
            <a:endParaRPr lang="es-EC" sz="1400" dirty="0"/>
          </a:p>
        </p:txBody>
      </p:sp>
    </p:spTree>
    <p:extLst>
      <p:ext uri="{BB962C8B-B14F-4D97-AF65-F5344CB8AC3E}">
        <p14:creationId xmlns:p14="http://schemas.microsoft.com/office/powerpoint/2010/main" val="28486013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051720" y="32048"/>
            <a:ext cx="5328592" cy="369332"/>
          </a:xfrm>
          <a:prstGeom prst="rect">
            <a:avLst/>
          </a:prstGeom>
          <a:solidFill>
            <a:srgbClr val="FFFF00"/>
          </a:solidFill>
        </p:spPr>
        <p:txBody>
          <a:bodyPr wrap="square">
            <a:spAutoFit/>
          </a:bodyPr>
          <a:lstStyle/>
          <a:p>
            <a:pPr algn="ctr"/>
            <a:r>
              <a:rPr lang="es-EC" b="1" dirty="0" smtClean="0"/>
              <a:t>Bibliografía</a:t>
            </a:r>
            <a:endParaRPr lang="es-ES" b="1" dirty="0"/>
          </a:p>
        </p:txBody>
      </p:sp>
      <p:sp>
        <p:nvSpPr>
          <p:cNvPr id="5" name="Rectángulo 4"/>
          <p:cNvSpPr/>
          <p:nvPr/>
        </p:nvSpPr>
        <p:spPr>
          <a:xfrm>
            <a:off x="0" y="434239"/>
            <a:ext cx="9288016" cy="6646563"/>
          </a:xfrm>
          <a:prstGeom prst="rect">
            <a:avLst/>
          </a:prstGeom>
        </p:spPr>
        <p:txBody>
          <a:bodyPr wrap="square">
            <a:spAutoFit/>
          </a:bodyPr>
          <a:lstStyle/>
          <a:p>
            <a:pPr marL="457200" indent="-457200">
              <a:lnSpc>
                <a:spcPct val="107000"/>
              </a:lnSpc>
              <a:spcAft>
                <a:spcPts val="800"/>
              </a:spcAft>
            </a:pPr>
            <a:r>
              <a:rPr lang="es-ES" dirty="0" err="1">
                <a:latin typeface="Arial" panose="020B0604020202020204" pitchFamily="34" charset="0"/>
                <a:ea typeface="Times New Roman" panose="02020603050405020304" pitchFamily="18" charset="0"/>
              </a:rPr>
              <a:t>Alasino</a:t>
            </a:r>
            <a:r>
              <a:rPr lang="es-ES" dirty="0">
                <a:latin typeface="Arial" panose="020B0604020202020204" pitchFamily="34" charset="0"/>
                <a:ea typeface="Times New Roman" panose="02020603050405020304" pitchFamily="18" charset="0"/>
              </a:rPr>
              <a:t>, M. (2011). Factores Ambientales y emocionales que predisponen a la obesidad y su mantenimiento. </a:t>
            </a:r>
            <a:r>
              <a:rPr lang="es-ES" i="1" dirty="0">
                <a:latin typeface="Arial" panose="020B0604020202020204" pitchFamily="34" charset="0"/>
                <a:ea typeface="Times New Roman" panose="02020603050405020304" pitchFamily="18" charset="0"/>
              </a:rPr>
              <a:t>Rosario-Campus Lagos: Universidad Abierta </a:t>
            </a:r>
            <a:r>
              <a:rPr lang="es-ES" i="1" dirty="0" err="1">
                <a:latin typeface="Arial" panose="020B0604020202020204" pitchFamily="34" charset="0"/>
                <a:ea typeface="Times New Roman" panose="02020603050405020304" pitchFamily="18" charset="0"/>
              </a:rPr>
              <a:t>Interoamericana</a:t>
            </a:r>
            <a:r>
              <a:rPr lang="es-ES" dirty="0">
                <a:latin typeface="Arial" panose="020B0604020202020204" pitchFamily="34" charset="0"/>
                <a:ea typeface="Times New Roman" panose="02020603050405020304" pitchFamily="18" charset="0"/>
              </a:rPr>
              <a:t>.</a:t>
            </a:r>
            <a:endParaRPr lang="es-ES" dirty="0">
              <a:latin typeface="Times New Roman" panose="02020603050405020304" pitchFamily="18" charset="0"/>
              <a:ea typeface="Times New Roman" panose="02020603050405020304" pitchFamily="18" charset="0"/>
            </a:endParaRPr>
          </a:p>
          <a:p>
            <a:pPr marL="457200" indent="-457200">
              <a:lnSpc>
                <a:spcPct val="107000"/>
              </a:lnSpc>
              <a:spcAft>
                <a:spcPts val="800"/>
              </a:spcAft>
            </a:pPr>
            <a:r>
              <a:rPr lang="es-ES" dirty="0" err="1">
                <a:latin typeface="Arial" panose="020B0604020202020204" pitchFamily="34" charset="0"/>
                <a:ea typeface="Times New Roman" panose="02020603050405020304" pitchFamily="18" charset="0"/>
              </a:rPr>
              <a:t>Alcivar</a:t>
            </a:r>
            <a:r>
              <a:rPr lang="es-ES" dirty="0">
                <a:latin typeface="Arial" panose="020B0604020202020204" pitchFamily="34" charset="0"/>
                <a:ea typeface="Times New Roman" panose="02020603050405020304" pitchFamily="18" charset="0"/>
              </a:rPr>
              <a:t> Mendoza, H. F. (2013). </a:t>
            </a:r>
            <a:r>
              <a:rPr lang="es-ES" i="1" dirty="0">
                <a:latin typeface="Arial" panose="020B0604020202020204" pitchFamily="34" charset="0"/>
                <a:ea typeface="Times New Roman" panose="02020603050405020304" pitchFamily="18" charset="0"/>
              </a:rPr>
              <a:t>La natación y sus beneficios en las personas que padecen de hipertensión arterial: Creación de un manual de recomendaciones para el hipertenso .</a:t>
            </a:r>
            <a:r>
              <a:rPr lang="es-ES" dirty="0">
                <a:latin typeface="Arial" panose="020B0604020202020204" pitchFamily="34" charset="0"/>
                <a:ea typeface="Times New Roman" panose="02020603050405020304" pitchFamily="18" charset="0"/>
              </a:rPr>
              <a:t> Universidad de Guayaquil. Facultad de Educación Física Deportes.</a:t>
            </a:r>
            <a:endParaRPr lang="es-ES" dirty="0">
              <a:latin typeface="Times New Roman" panose="02020603050405020304" pitchFamily="18" charset="0"/>
              <a:ea typeface="Times New Roman" panose="02020603050405020304" pitchFamily="18" charset="0"/>
            </a:endParaRPr>
          </a:p>
          <a:p>
            <a:pPr marL="457200" indent="-457200">
              <a:lnSpc>
                <a:spcPct val="107000"/>
              </a:lnSpc>
              <a:spcAft>
                <a:spcPts val="800"/>
              </a:spcAft>
            </a:pPr>
            <a:r>
              <a:rPr lang="es-ES" dirty="0" err="1">
                <a:latin typeface="Arial" panose="020B0604020202020204" pitchFamily="34" charset="0"/>
                <a:ea typeface="Times New Roman" panose="02020603050405020304" pitchFamily="18" charset="0"/>
              </a:rPr>
              <a:t>Association</a:t>
            </a:r>
            <a:r>
              <a:rPr lang="es-ES" dirty="0">
                <a:latin typeface="Arial" panose="020B0604020202020204" pitchFamily="34" charset="0"/>
                <a:ea typeface="Times New Roman" panose="02020603050405020304" pitchFamily="18" charset="0"/>
              </a:rPr>
              <a:t>, H. A. (31 de julio de 2015). </a:t>
            </a:r>
            <a:r>
              <a:rPr lang="es-ES" i="1" dirty="0">
                <a:latin typeface="Arial" panose="020B0604020202020204" pitchFamily="34" charset="0"/>
                <a:ea typeface="Times New Roman" panose="02020603050405020304" pitchFamily="18" charset="0"/>
              </a:rPr>
              <a:t>Todo acerca de la frecuencia cardíaca (pulso)</a:t>
            </a:r>
            <a:r>
              <a:rPr lang="es-ES" dirty="0">
                <a:latin typeface="Arial" panose="020B0604020202020204" pitchFamily="34" charset="0"/>
                <a:ea typeface="Times New Roman" panose="02020603050405020304" pitchFamily="18" charset="0"/>
              </a:rPr>
              <a:t>. Obtenido de https://www.goredforwomen.org/es/health-topics/high-blood-pressure/the-facts-about-high-blood-pressure/all-about-heart-rate-pulse</a:t>
            </a:r>
            <a:endParaRPr lang="es-ES" dirty="0">
              <a:latin typeface="Times New Roman" panose="02020603050405020304" pitchFamily="18" charset="0"/>
              <a:ea typeface="Times New Roman" panose="02020603050405020304" pitchFamily="18" charset="0"/>
            </a:endParaRPr>
          </a:p>
          <a:p>
            <a:pPr marL="457200" indent="-457200">
              <a:lnSpc>
                <a:spcPct val="107000"/>
              </a:lnSpc>
              <a:spcAft>
                <a:spcPts val="800"/>
              </a:spcAft>
            </a:pPr>
            <a:r>
              <a:rPr lang="en-US" dirty="0">
                <a:latin typeface="Arial" panose="020B0604020202020204" pitchFamily="34" charset="0"/>
                <a:ea typeface="Times New Roman" panose="02020603050405020304" pitchFamily="18" charset="0"/>
              </a:rPr>
              <a:t>Biddle, &amp; </a:t>
            </a:r>
            <a:r>
              <a:rPr lang="en-US" dirty="0" err="1">
                <a:latin typeface="Arial" panose="020B0604020202020204" pitchFamily="34" charset="0"/>
                <a:ea typeface="Times New Roman" panose="02020603050405020304" pitchFamily="18" charset="0"/>
              </a:rPr>
              <a:t>Mutrie</a:t>
            </a:r>
            <a:r>
              <a:rPr lang="en-US" dirty="0">
                <a:latin typeface="Arial" panose="020B0604020202020204" pitchFamily="34" charset="0"/>
                <a:ea typeface="Times New Roman" panose="02020603050405020304" pitchFamily="18" charset="0"/>
              </a:rPr>
              <a:t>. (2014). Psychology of Physical Activity: determinants, wellbeing and interventions. </a:t>
            </a:r>
            <a:r>
              <a:rPr lang="es-ES" i="1" dirty="0" err="1">
                <a:latin typeface="Arial" panose="020B0604020202020204" pitchFamily="34" charset="0"/>
                <a:ea typeface="Times New Roman" panose="02020603050405020304" pitchFamily="18" charset="0"/>
              </a:rPr>
              <a:t>Routledge</a:t>
            </a:r>
            <a:r>
              <a:rPr lang="es-ES" dirty="0">
                <a:latin typeface="Arial" panose="020B0604020202020204" pitchFamily="34" charset="0"/>
                <a:ea typeface="Times New Roman" panose="02020603050405020304" pitchFamily="18" charset="0"/>
              </a:rPr>
              <a:t>, 2, 33-137. .</a:t>
            </a:r>
            <a:endParaRPr lang="es-ES" dirty="0">
              <a:latin typeface="Times New Roman" panose="02020603050405020304" pitchFamily="18" charset="0"/>
              <a:ea typeface="Times New Roman" panose="02020603050405020304" pitchFamily="18" charset="0"/>
            </a:endParaRPr>
          </a:p>
          <a:p>
            <a:pPr marL="457200" indent="-457200">
              <a:lnSpc>
                <a:spcPct val="107000"/>
              </a:lnSpc>
              <a:spcAft>
                <a:spcPts val="800"/>
              </a:spcAft>
            </a:pPr>
            <a:r>
              <a:rPr lang="es-ES" dirty="0" err="1">
                <a:latin typeface="Arial" panose="020B0604020202020204" pitchFamily="34" charset="0"/>
                <a:ea typeface="Times New Roman" panose="02020603050405020304" pitchFamily="18" charset="0"/>
              </a:rPr>
              <a:t>Billat</a:t>
            </a:r>
            <a:r>
              <a:rPr lang="es-ES" dirty="0">
                <a:latin typeface="Arial" panose="020B0604020202020204" pitchFamily="34" charset="0"/>
                <a:ea typeface="Times New Roman" panose="02020603050405020304" pitchFamily="18" charset="0"/>
              </a:rPr>
              <a:t>, V. (2002). </a:t>
            </a:r>
            <a:r>
              <a:rPr lang="es-ES" i="1" dirty="0" err="1">
                <a:latin typeface="Arial" panose="020B0604020202020204" pitchFamily="34" charset="0"/>
                <a:ea typeface="Times New Roman" panose="02020603050405020304" pitchFamily="18" charset="0"/>
              </a:rPr>
              <a:t>Fisiologìa</a:t>
            </a:r>
            <a:r>
              <a:rPr lang="es-ES" i="1" dirty="0">
                <a:latin typeface="Arial" panose="020B0604020202020204" pitchFamily="34" charset="0"/>
                <a:ea typeface="Times New Roman" panose="02020603050405020304" pitchFamily="18" charset="0"/>
              </a:rPr>
              <a:t> y </a:t>
            </a:r>
            <a:r>
              <a:rPr lang="es-ES" i="1" dirty="0" err="1">
                <a:latin typeface="Arial" panose="020B0604020202020204" pitchFamily="34" charset="0"/>
                <a:ea typeface="Times New Roman" panose="02020603050405020304" pitchFamily="18" charset="0"/>
              </a:rPr>
              <a:t>metodologìa</a:t>
            </a:r>
            <a:r>
              <a:rPr lang="es-ES" i="1" dirty="0">
                <a:latin typeface="Arial" panose="020B0604020202020204" pitchFamily="34" charset="0"/>
                <a:ea typeface="Times New Roman" panose="02020603050405020304" pitchFamily="18" charset="0"/>
              </a:rPr>
              <a:t> del entrenamiento.</a:t>
            </a:r>
            <a:r>
              <a:rPr lang="es-ES" dirty="0">
                <a:latin typeface="Arial" panose="020B0604020202020204" pitchFamily="34" charset="0"/>
                <a:ea typeface="Times New Roman" panose="02020603050405020304" pitchFamily="18" charset="0"/>
              </a:rPr>
              <a:t> Barcelona: </a:t>
            </a:r>
            <a:r>
              <a:rPr lang="es-ES" dirty="0" err="1">
                <a:latin typeface="Arial" panose="020B0604020202020204" pitchFamily="34" charset="0"/>
                <a:ea typeface="Times New Roman" panose="02020603050405020304" pitchFamily="18" charset="0"/>
              </a:rPr>
              <a:t>Paidotribo</a:t>
            </a:r>
            <a:r>
              <a:rPr lang="es-ES" dirty="0">
                <a:latin typeface="Arial" panose="020B0604020202020204" pitchFamily="34" charset="0"/>
                <a:ea typeface="Times New Roman" panose="02020603050405020304" pitchFamily="18" charset="0"/>
              </a:rPr>
              <a:t>.</a:t>
            </a:r>
            <a:endParaRPr lang="es-ES" dirty="0">
              <a:latin typeface="Times New Roman" panose="02020603050405020304" pitchFamily="18" charset="0"/>
              <a:ea typeface="Times New Roman" panose="02020603050405020304" pitchFamily="18" charset="0"/>
            </a:endParaRPr>
          </a:p>
          <a:p>
            <a:pPr marL="457200" indent="-457200">
              <a:lnSpc>
                <a:spcPct val="107000"/>
              </a:lnSpc>
              <a:spcAft>
                <a:spcPts val="800"/>
              </a:spcAft>
            </a:pPr>
            <a:r>
              <a:rPr lang="es-ES" dirty="0" err="1">
                <a:latin typeface="Arial" panose="020B0604020202020204" pitchFamily="34" charset="0"/>
                <a:ea typeface="Times New Roman" panose="02020603050405020304" pitchFamily="18" charset="0"/>
              </a:rPr>
              <a:t>Bompa</a:t>
            </a:r>
            <a:r>
              <a:rPr lang="es-ES" dirty="0">
                <a:latin typeface="Arial" panose="020B0604020202020204" pitchFamily="34" charset="0"/>
                <a:ea typeface="Times New Roman" panose="02020603050405020304" pitchFamily="18" charset="0"/>
              </a:rPr>
              <a:t>, T. (2000). </a:t>
            </a:r>
            <a:r>
              <a:rPr lang="es-ES" i="1" dirty="0" err="1">
                <a:latin typeface="Arial" panose="020B0604020202020204" pitchFamily="34" charset="0"/>
                <a:ea typeface="Times New Roman" panose="02020603050405020304" pitchFamily="18" charset="0"/>
              </a:rPr>
              <a:t>Perodización</a:t>
            </a:r>
            <a:r>
              <a:rPr lang="es-ES" i="1" dirty="0">
                <a:latin typeface="Arial" panose="020B0604020202020204" pitchFamily="34" charset="0"/>
                <a:ea typeface="Times New Roman" panose="02020603050405020304" pitchFamily="18" charset="0"/>
              </a:rPr>
              <a:t> del entrenamiento deportivo.</a:t>
            </a:r>
            <a:r>
              <a:rPr lang="es-E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Paidotribo</a:t>
            </a:r>
            <a:r>
              <a:rPr lang="en-US" dirty="0">
                <a:latin typeface="Arial" panose="020B0604020202020204" pitchFamily="34" charset="0"/>
                <a:ea typeface="Times New Roman" panose="02020603050405020304" pitchFamily="18" charset="0"/>
              </a:rPr>
              <a:t>.</a:t>
            </a:r>
            <a:endParaRPr lang="es-ES" dirty="0">
              <a:latin typeface="Times New Roman" panose="02020603050405020304" pitchFamily="18" charset="0"/>
              <a:ea typeface="Times New Roman" panose="02020603050405020304" pitchFamily="18" charset="0"/>
            </a:endParaRPr>
          </a:p>
          <a:p>
            <a:pPr marL="457200" indent="-457200">
              <a:lnSpc>
                <a:spcPct val="107000"/>
              </a:lnSpc>
              <a:spcAft>
                <a:spcPts val="800"/>
              </a:spcAft>
            </a:pPr>
            <a:r>
              <a:rPr lang="en-US" dirty="0">
                <a:latin typeface="Arial" panose="020B0604020202020204" pitchFamily="34" charset="0"/>
                <a:ea typeface="Times New Roman" panose="02020603050405020304" pitchFamily="18" charset="0"/>
              </a:rPr>
              <a:t>Broderick, H. (2015). Adenovirus 36 </a:t>
            </a:r>
            <a:r>
              <a:rPr lang="en-US" dirty="0" err="1">
                <a:latin typeface="Arial" panose="020B0604020202020204" pitchFamily="34" charset="0"/>
                <a:ea typeface="Times New Roman" panose="02020603050405020304" pitchFamily="18" charset="0"/>
              </a:rPr>
              <a:t>seropositivity</a:t>
            </a:r>
            <a:r>
              <a:rPr lang="en-US" dirty="0">
                <a:latin typeface="Arial" panose="020B0604020202020204" pitchFamily="34" charset="0"/>
                <a:ea typeface="Times New Roman" panose="02020603050405020304" pitchFamily="18" charset="0"/>
              </a:rPr>
              <a:t> is strongly associated with race and gender, but not obesity, among US military personnel. </a:t>
            </a:r>
            <a:r>
              <a:rPr lang="es-ES" i="1" dirty="0">
                <a:latin typeface="Arial" panose="020B0604020202020204" pitchFamily="34" charset="0"/>
                <a:ea typeface="Times New Roman" panose="02020603050405020304" pitchFamily="18" charset="0"/>
              </a:rPr>
              <a:t>International </a:t>
            </a:r>
            <a:r>
              <a:rPr lang="es-ES" i="1" dirty="0" err="1">
                <a:latin typeface="Arial" panose="020B0604020202020204" pitchFamily="34" charset="0"/>
                <a:ea typeface="Times New Roman" panose="02020603050405020304" pitchFamily="18" charset="0"/>
              </a:rPr>
              <a:t>Journal</a:t>
            </a:r>
            <a:r>
              <a:rPr lang="es-ES" i="1" dirty="0">
                <a:latin typeface="Arial" panose="020B0604020202020204" pitchFamily="34" charset="0"/>
                <a:ea typeface="Times New Roman" panose="02020603050405020304" pitchFamily="18" charset="0"/>
              </a:rPr>
              <a:t> of </a:t>
            </a:r>
            <a:r>
              <a:rPr lang="es-ES" i="1" dirty="0" err="1">
                <a:latin typeface="Arial" panose="020B0604020202020204" pitchFamily="34" charset="0"/>
                <a:ea typeface="Times New Roman" panose="02020603050405020304" pitchFamily="18" charset="0"/>
              </a:rPr>
              <a:t>obesity</a:t>
            </a:r>
            <a:r>
              <a:rPr lang="es-ES" dirty="0">
                <a:latin typeface="Arial" panose="020B0604020202020204" pitchFamily="34" charset="0"/>
                <a:ea typeface="Times New Roman" panose="02020603050405020304" pitchFamily="18" charset="0"/>
              </a:rPr>
              <a:t>, 34</a:t>
            </a:r>
            <a:r>
              <a:rPr lang="es-ES" dirty="0" smtClean="0">
                <a:latin typeface="Arial" panose="020B0604020202020204" pitchFamily="34" charset="0"/>
                <a:ea typeface="Times New Roman" panose="02020603050405020304" pitchFamily="18" charset="0"/>
              </a:rPr>
              <a:t>.</a:t>
            </a:r>
          </a:p>
          <a:p>
            <a:pPr marL="457200" indent="-457200">
              <a:lnSpc>
                <a:spcPct val="107000"/>
              </a:lnSpc>
              <a:spcAft>
                <a:spcPts val="800"/>
              </a:spcAft>
            </a:pPr>
            <a:r>
              <a:rPr lang="es-ES" dirty="0">
                <a:latin typeface="Arial" panose="020B0604020202020204" pitchFamily="34" charset="0"/>
                <a:ea typeface="Times New Roman" panose="02020603050405020304" pitchFamily="18" charset="0"/>
              </a:rPr>
              <a:t>Carmona Murillo, R. (2020). Dependencia al ejercicio físico en el ciclismo y la mediación del </a:t>
            </a:r>
            <a:r>
              <a:rPr lang="es-ES" dirty="0" err="1">
                <a:latin typeface="Arial" panose="020B0604020202020204" pitchFamily="34" charset="0"/>
                <a:ea typeface="Times New Roman" panose="02020603050405020304" pitchFamily="18" charset="0"/>
              </a:rPr>
              <a:t>autoconcepto</a:t>
            </a:r>
            <a:r>
              <a:rPr lang="es-ES" dirty="0">
                <a:latin typeface="Arial" panose="020B0604020202020204" pitchFamily="34" charset="0"/>
                <a:ea typeface="Times New Roman" panose="02020603050405020304" pitchFamily="18" charset="0"/>
              </a:rPr>
              <a:t> como variable protectora. .</a:t>
            </a:r>
            <a:endParaRPr lang="es-ES" dirty="0">
              <a:latin typeface="Times New Roman" panose="02020603050405020304" pitchFamily="18" charset="0"/>
              <a:ea typeface="Times New Roman" panose="02020603050405020304" pitchFamily="18" charset="0"/>
            </a:endParaRPr>
          </a:p>
          <a:p>
            <a:pPr marL="457200" indent="-457200">
              <a:lnSpc>
                <a:spcPct val="107000"/>
              </a:lnSpc>
              <a:spcAft>
                <a:spcPts val="800"/>
              </a:spcAft>
            </a:pPr>
            <a:endParaRPr lang="es-ES" dirty="0">
              <a:latin typeface="Times New Roman" panose="02020603050405020304" pitchFamily="18" charset="0"/>
              <a:ea typeface="Times New Roman" panose="02020603050405020304" pitchFamily="18" charset="0"/>
            </a:endParaRPr>
          </a:p>
          <a:p>
            <a:pPr marL="457200" indent="-457200">
              <a:lnSpc>
                <a:spcPct val="107000"/>
              </a:lnSpc>
              <a:spcAft>
                <a:spcPts val="800"/>
              </a:spcAft>
            </a:pPr>
            <a:endParaRPr lang="es-ES" dirty="0"/>
          </a:p>
        </p:txBody>
      </p:sp>
    </p:spTree>
    <p:extLst>
      <p:ext uri="{BB962C8B-B14F-4D97-AF65-F5344CB8AC3E}">
        <p14:creationId xmlns:p14="http://schemas.microsoft.com/office/powerpoint/2010/main" val="32718270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7504" y="712984"/>
            <a:ext cx="9144000" cy="6145016"/>
          </a:xfrm>
          <a:prstGeom prst="rect">
            <a:avLst/>
          </a:prstGeom>
        </p:spPr>
        <p:txBody>
          <a:bodyPr wrap="square">
            <a:spAutoFit/>
          </a:bodyPr>
          <a:lstStyle/>
          <a:p>
            <a:pPr marL="457200" indent="-457200">
              <a:lnSpc>
                <a:spcPct val="107000"/>
              </a:lnSpc>
              <a:spcAft>
                <a:spcPts val="800"/>
              </a:spcAft>
            </a:pPr>
            <a:r>
              <a:rPr lang="es-ES" dirty="0" err="1" smtClean="0">
                <a:latin typeface="Arial" panose="020B0604020202020204" pitchFamily="34" charset="0"/>
                <a:ea typeface="Times New Roman" panose="02020603050405020304" pitchFamily="18" charset="0"/>
              </a:rPr>
              <a:t>Definición.de</a:t>
            </a:r>
            <a:r>
              <a:rPr lang="es-ES" dirty="0">
                <a:latin typeface="Arial" panose="020B0604020202020204" pitchFamily="34" charset="0"/>
                <a:ea typeface="Times New Roman" panose="02020603050405020304" pitchFamily="18" charset="0"/>
              </a:rPr>
              <a:t>. (16 de enero de 2019). </a:t>
            </a:r>
            <a:r>
              <a:rPr lang="es-ES" i="1" dirty="0">
                <a:latin typeface="Arial" panose="020B0604020202020204" pitchFamily="34" charset="0"/>
                <a:ea typeface="Times New Roman" panose="02020603050405020304" pitchFamily="18" charset="0"/>
              </a:rPr>
              <a:t>Definición de rendimiento</a:t>
            </a:r>
            <a:r>
              <a:rPr lang="es-ES" dirty="0">
                <a:latin typeface="Arial" panose="020B0604020202020204" pitchFamily="34" charset="0"/>
                <a:ea typeface="Times New Roman" panose="02020603050405020304" pitchFamily="18" charset="0"/>
              </a:rPr>
              <a:t>. Obtenido de https://definicion.de/rendimiento/</a:t>
            </a:r>
            <a:endParaRPr lang="es-ES" dirty="0">
              <a:latin typeface="Times New Roman" panose="02020603050405020304" pitchFamily="18" charset="0"/>
              <a:ea typeface="Times New Roman" panose="02020603050405020304" pitchFamily="18" charset="0"/>
            </a:endParaRPr>
          </a:p>
          <a:p>
            <a:pPr marL="457200" indent="-457200">
              <a:lnSpc>
                <a:spcPct val="107000"/>
              </a:lnSpc>
              <a:spcAft>
                <a:spcPts val="800"/>
              </a:spcAft>
            </a:pPr>
            <a:r>
              <a:rPr lang="es-ES" dirty="0">
                <a:latin typeface="Arial" panose="020B0604020202020204" pitchFamily="34" charset="0"/>
                <a:ea typeface="Times New Roman" panose="02020603050405020304" pitchFamily="18" charset="0"/>
              </a:rPr>
              <a:t>Dick, F. (1993). </a:t>
            </a:r>
            <a:r>
              <a:rPr lang="es-ES" i="1" dirty="0">
                <a:latin typeface="Arial" panose="020B0604020202020204" pitchFamily="34" charset="0"/>
                <a:ea typeface="Times New Roman" panose="02020603050405020304" pitchFamily="18" charset="0"/>
              </a:rPr>
              <a:t>Principios del entrenamiento deportivo.</a:t>
            </a:r>
            <a:r>
              <a:rPr lang="es-ES" dirty="0">
                <a:latin typeface="Arial" panose="020B0604020202020204" pitchFamily="34" charset="0"/>
                <a:ea typeface="Times New Roman" panose="02020603050405020304" pitchFamily="18" charset="0"/>
              </a:rPr>
              <a:t> Barcelona: </a:t>
            </a:r>
            <a:r>
              <a:rPr lang="es-ES" dirty="0" err="1">
                <a:latin typeface="Arial" panose="020B0604020202020204" pitchFamily="34" charset="0"/>
                <a:ea typeface="Times New Roman" panose="02020603050405020304" pitchFamily="18" charset="0"/>
              </a:rPr>
              <a:t>Paidotribo</a:t>
            </a:r>
            <a:r>
              <a:rPr lang="es-ES" dirty="0">
                <a:latin typeface="Arial" panose="020B0604020202020204" pitchFamily="34" charset="0"/>
                <a:ea typeface="Times New Roman" panose="02020603050405020304" pitchFamily="18" charset="0"/>
              </a:rPr>
              <a:t>.</a:t>
            </a:r>
            <a:endParaRPr lang="es-ES" dirty="0">
              <a:latin typeface="Times New Roman" panose="02020603050405020304" pitchFamily="18" charset="0"/>
              <a:ea typeface="Times New Roman" panose="02020603050405020304" pitchFamily="18" charset="0"/>
            </a:endParaRPr>
          </a:p>
          <a:p>
            <a:pPr marL="457200" indent="-457200">
              <a:lnSpc>
                <a:spcPct val="107000"/>
              </a:lnSpc>
              <a:spcAft>
                <a:spcPts val="800"/>
              </a:spcAft>
            </a:pPr>
            <a:r>
              <a:rPr lang="es-ES" dirty="0" err="1">
                <a:latin typeface="Arial" panose="020B0604020202020204" pitchFamily="34" charset="0"/>
                <a:ea typeface="Times New Roman" panose="02020603050405020304" pitchFamily="18" charset="0"/>
              </a:rPr>
              <a:t>Doval</a:t>
            </a:r>
            <a:r>
              <a:rPr lang="es-ES" dirty="0">
                <a:latin typeface="Arial" panose="020B0604020202020204" pitchFamily="34" charset="0"/>
                <a:ea typeface="Times New Roman" panose="02020603050405020304" pitchFamily="18" charset="0"/>
              </a:rPr>
              <a:t>, F. (1990). </a:t>
            </a:r>
            <a:r>
              <a:rPr lang="es-ES" i="1" dirty="0">
                <a:latin typeface="Arial" panose="020B0604020202020204" pitchFamily="34" charset="0"/>
                <a:ea typeface="Times New Roman" panose="02020603050405020304" pitchFamily="18" charset="0"/>
              </a:rPr>
              <a:t>Dirección Nacional del Sistema de Enseñanza Deportiva.</a:t>
            </a:r>
            <a:r>
              <a:rPr lang="es-ES" dirty="0">
                <a:latin typeface="Arial" panose="020B0604020202020204" pitchFamily="34" charset="0"/>
                <a:ea typeface="Times New Roman" panose="02020603050405020304" pitchFamily="18" charset="0"/>
              </a:rPr>
              <a:t> La Habana: INDER.</a:t>
            </a:r>
            <a:endParaRPr lang="es-ES" dirty="0">
              <a:latin typeface="Times New Roman" panose="02020603050405020304" pitchFamily="18" charset="0"/>
              <a:ea typeface="Times New Roman" panose="02020603050405020304" pitchFamily="18" charset="0"/>
            </a:endParaRPr>
          </a:p>
          <a:p>
            <a:pPr marL="457200" indent="-457200">
              <a:lnSpc>
                <a:spcPct val="107000"/>
              </a:lnSpc>
              <a:spcAft>
                <a:spcPts val="800"/>
              </a:spcAft>
            </a:pPr>
            <a:r>
              <a:rPr lang="es-ES" dirty="0" err="1">
                <a:latin typeface="Arial" panose="020B0604020202020204" pitchFamily="34" charset="0"/>
                <a:ea typeface="Times New Roman" panose="02020603050405020304" pitchFamily="18" charset="0"/>
              </a:rPr>
              <a:t>ESPNrun</a:t>
            </a:r>
            <a:r>
              <a:rPr lang="es-ES" dirty="0">
                <a:latin typeface="Arial" panose="020B0604020202020204" pitchFamily="34" charset="0"/>
                <a:ea typeface="Times New Roman" panose="02020603050405020304" pitchFamily="18" charset="0"/>
              </a:rPr>
              <a:t>. (2019 de agosto de 2019). </a:t>
            </a:r>
            <a:r>
              <a:rPr lang="es-ES" i="1" dirty="0">
                <a:latin typeface="Arial" panose="020B0604020202020204" pitchFamily="34" charset="0"/>
                <a:ea typeface="Times New Roman" panose="02020603050405020304" pitchFamily="18" charset="0"/>
              </a:rPr>
              <a:t>¿Qué es la frecuencia cardíaca máxima y cómo conocerla?</a:t>
            </a:r>
            <a:r>
              <a:rPr lang="es-ES" dirty="0">
                <a:latin typeface="Arial" panose="020B0604020202020204" pitchFamily="34" charset="0"/>
                <a:ea typeface="Times New Roman" panose="02020603050405020304" pitchFamily="18" charset="0"/>
              </a:rPr>
              <a:t> Obtenido de https://www.espn.com.ar/espn-run/nota/_/id/6003953/%C2%BFque-es-la-frecuencia-cardiaca-maxima-y-como-conocerla</a:t>
            </a:r>
            <a:endParaRPr lang="es-ES" dirty="0">
              <a:latin typeface="Times New Roman" panose="02020603050405020304" pitchFamily="18" charset="0"/>
              <a:ea typeface="Times New Roman" panose="02020603050405020304" pitchFamily="18" charset="0"/>
            </a:endParaRPr>
          </a:p>
          <a:p>
            <a:pPr marL="457200" indent="-457200">
              <a:lnSpc>
                <a:spcPct val="107000"/>
              </a:lnSpc>
              <a:spcAft>
                <a:spcPts val="800"/>
              </a:spcAft>
            </a:pPr>
            <a:r>
              <a:rPr lang="es-ES" dirty="0" smtClean="0">
                <a:latin typeface="Arial" panose="020B0604020202020204" pitchFamily="34" charset="0"/>
                <a:ea typeface="Times New Roman" panose="02020603050405020304" pitchFamily="18" charset="0"/>
              </a:rPr>
              <a:t>.</a:t>
            </a:r>
            <a:r>
              <a:rPr lang="es-ES" dirty="0">
                <a:latin typeface="Arial" panose="020B0604020202020204" pitchFamily="34" charset="0"/>
                <a:ea typeface="Times New Roman" panose="02020603050405020304" pitchFamily="18" charset="0"/>
              </a:rPr>
              <a:t> García, H. A., Escalante, Domínguez, A. M., &amp; Saavedra, J. M. (2013). Efectos de un programa de ejercicio físico durante tres años en niños obesos: un estudio de intervención. Retos. Nuevas tendencias en Educación Física, Deporte y Recreación.</a:t>
            </a:r>
            <a:endParaRPr lang="es-ES" dirty="0">
              <a:latin typeface="Times New Roman" panose="02020603050405020304" pitchFamily="18" charset="0"/>
              <a:ea typeface="Times New Roman" panose="02020603050405020304" pitchFamily="18" charset="0"/>
            </a:endParaRPr>
          </a:p>
          <a:p>
            <a:pPr marL="457200" indent="-457200">
              <a:lnSpc>
                <a:spcPct val="107000"/>
              </a:lnSpc>
              <a:spcAft>
                <a:spcPts val="800"/>
              </a:spcAft>
            </a:pPr>
            <a:r>
              <a:rPr lang="es-EC" dirty="0" err="1">
                <a:latin typeface="Arial" panose="020B0604020202020204" pitchFamily="34" charset="0"/>
                <a:ea typeface="Times New Roman" panose="02020603050405020304" pitchFamily="18" charset="0"/>
              </a:rPr>
              <a:t>Garcia</a:t>
            </a:r>
            <a:r>
              <a:rPr lang="es-EC" dirty="0">
                <a:latin typeface="Arial" panose="020B0604020202020204" pitchFamily="34" charset="0"/>
                <a:ea typeface="Times New Roman" panose="02020603050405020304" pitchFamily="18" charset="0"/>
              </a:rPr>
              <a:t>, J., Ruíz, J., &amp; Navarro, M. (1996). </a:t>
            </a:r>
            <a:r>
              <a:rPr lang="es-EC" i="1" dirty="0">
                <a:latin typeface="Arial" panose="020B0604020202020204" pitchFamily="34" charset="0"/>
                <a:ea typeface="Times New Roman" panose="02020603050405020304" pitchFamily="18" charset="0"/>
              </a:rPr>
              <a:t>Planificación del Entrenamiento Deportivo.</a:t>
            </a:r>
            <a:r>
              <a:rPr lang="es-EC" dirty="0">
                <a:latin typeface="Arial" panose="020B0604020202020204" pitchFamily="34" charset="0"/>
                <a:ea typeface="Times New Roman" panose="02020603050405020304" pitchFamily="18" charset="0"/>
              </a:rPr>
              <a:t> </a:t>
            </a:r>
            <a:r>
              <a:rPr lang="es-EC" dirty="0" err="1">
                <a:latin typeface="Arial" panose="020B0604020202020204" pitchFamily="34" charset="0"/>
                <a:ea typeface="Times New Roman" panose="02020603050405020304" pitchFamily="18" charset="0"/>
              </a:rPr>
              <a:t>Gymnos</a:t>
            </a:r>
            <a:r>
              <a:rPr lang="es-EC" dirty="0">
                <a:latin typeface="Arial" panose="020B0604020202020204" pitchFamily="34" charset="0"/>
                <a:ea typeface="Times New Roman" panose="02020603050405020304" pitchFamily="18" charset="0"/>
              </a:rPr>
              <a:t>.</a:t>
            </a:r>
            <a:endParaRPr lang="es-ES" dirty="0">
              <a:latin typeface="Times New Roman" panose="02020603050405020304" pitchFamily="18" charset="0"/>
              <a:ea typeface="Times New Roman" panose="02020603050405020304" pitchFamily="18" charset="0"/>
            </a:endParaRPr>
          </a:p>
          <a:p>
            <a:pPr marL="457200" indent="-457200">
              <a:lnSpc>
                <a:spcPct val="107000"/>
              </a:lnSpc>
              <a:spcAft>
                <a:spcPts val="800"/>
              </a:spcAft>
            </a:pPr>
            <a:r>
              <a:rPr lang="es-ES" dirty="0" err="1">
                <a:latin typeface="Arial" panose="020B0604020202020204" pitchFamily="34" charset="0"/>
                <a:ea typeface="Times New Roman" panose="02020603050405020304" pitchFamily="18" charset="0"/>
              </a:rPr>
              <a:t>Generelo</a:t>
            </a:r>
            <a:r>
              <a:rPr lang="es-ES" dirty="0">
                <a:latin typeface="Arial" panose="020B0604020202020204" pitchFamily="34" charset="0"/>
                <a:ea typeface="Times New Roman" panose="02020603050405020304" pitchFamily="18" charset="0"/>
              </a:rPr>
              <a:t>, E., &amp; </a:t>
            </a:r>
            <a:r>
              <a:rPr lang="es-ES" dirty="0" err="1">
                <a:latin typeface="Arial" panose="020B0604020202020204" pitchFamily="34" charset="0"/>
                <a:ea typeface="Times New Roman" panose="02020603050405020304" pitchFamily="18" charset="0"/>
              </a:rPr>
              <a:t>Lapetra</a:t>
            </a:r>
            <a:r>
              <a:rPr lang="es-ES" dirty="0">
                <a:latin typeface="Arial" panose="020B0604020202020204" pitchFamily="34" charset="0"/>
                <a:ea typeface="Times New Roman" panose="02020603050405020304" pitchFamily="18" charset="0"/>
              </a:rPr>
              <a:t>, S. (1993). </a:t>
            </a:r>
            <a:r>
              <a:rPr lang="es-ES" i="1" dirty="0">
                <a:latin typeface="Arial" panose="020B0604020202020204" pitchFamily="34" charset="0"/>
                <a:ea typeface="Times New Roman" panose="02020603050405020304" pitchFamily="18" charset="0"/>
              </a:rPr>
              <a:t>Las cualidades físicas básicas: análisis y evolución.</a:t>
            </a:r>
            <a:r>
              <a:rPr lang="es-ES" dirty="0">
                <a:latin typeface="Arial" panose="020B0604020202020204" pitchFamily="34" charset="0"/>
                <a:ea typeface="Times New Roman" panose="02020603050405020304" pitchFamily="18" charset="0"/>
              </a:rPr>
              <a:t> Barcelona: INDE.</a:t>
            </a:r>
            <a:endParaRPr lang="es-ES" dirty="0">
              <a:latin typeface="Times New Roman" panose="02020603050405020304" pitchFamily="18" charset="0"/>
              <a:ea typeface="Times New Roman" panose="02020603050405020304" pitchFamily="18" charset="0"/>
            </a:endParaRPr>
          </a:p>
          <a:p>
            <a:pPr marL="457200" indent="-457200">
              <a:lnSpc>
                <a:spcPct val="107000"/>
              </a:lnSpc>
              <a:spcAft>
                <a:spcPts val="800"/>
              </a:spcAft>
            </a:pPr>
            <a:endParaRPr lang="es-ES" dirty="0"/>
          </a:p>
        </p:txBody>
      </p:sp>
      <p:sp>
        <p:nvSpPr>
          <p:cNvPr id="3" name="Rectángulo 2"/>
          <p:cNvSpPr/>
          <p:nvPr/>
        </p:nvSpPr>
        <p:spPr>
          <a:xfrm>
            <a:off x="2015208" y="116632"/>
            <a:ext cx="5328592" cy="369332"/>
          </a:xfrm>
          <a:prstGeom prst="rect">
            <a:avLst/>
          </a:prstGeom>
          <a:solidFill>
            <a:srgbClr val="FFFF00"/>
          </a:solidFill>
        </p:spPr>
        <p:txBody>
          <a:bodyPr wrap="square">
            <a:spAutoFit/>
          </a:bodyPr>
          <a:lstStyle/>
          <a:p>
            <a:pPr algn="ctr"/>
            <a:r>
              <a:rPr lang="es-EC" b="1" dirty="0" smtClean="0"/>
              <a:t>Bibliografía</a:t>
            </a:r>
            <a:endParaRPr lang="es-ES" b="1" dirty="0"/>
          </a:p>
        </p:txBody>
      </p:sp>
    </p:spTree>
    <p:extLst>
      <p:ext uri="{BB962C8B-B14F-4D97-AF65-F5344CB8AC3E}">
        <p14:creationId xmlns:p14="http://schemas.microsoft.com/office/powerpoint/2010/main" val="4274648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43608" y="621074"/>
            <a:ext cx="7776864" cy="800219"/>
          </a:xfrm>
          <a:prstGeom prst="rect">
            <a:avLst/>
          </a:prstGeom>
          <a:noFill/>
        </p:spPr>
        <p:txBody>
          <a:bodyPr wrap="square" rtlCol="0">
            <a:spAutoFit/>
          </a:bodyPr>
          <a:lstStyle/>
          <a:p>
            <a:r>
              <a:rPr lang="es-EC" sz="2800" b="1" dirty="0"/>
              <a:t>PLANTEAMIENTO DEL PROBLEMA  </a:t>
            </a:r>
          </a:p>
          <a:p>
            <a:endParaRPr lang="es-EC" dirty="0"/>
          </a:p>
        </p:txBody>
      </p:sp>
      <p:graphicFrame>
        <p:nvGraphicFramePr>
          <p:cNvPr id="2" name="Diagrama 1">
            <a:extLst>
              <a:ext uri="{FF2B5EF4-FFF2-40B4-BE49-F238E27FC236}">
                <a16:creationId xmlns="" xmlns:a16="http://schemas.microsoft.com/office/drawing/2014/main" id="{B01EF760-7F11-45B3-AFD1-F5D7BD32773F}"/>
              </a:ext>
            </a:extLst>
          </p:cNvPr>
          <p:cNvGraphicFramePr/>
          <p:nvPr>
            <p:extLst/>
          </p:nvPr>
        </p:nvGraphicFramePr>
        <p:xfrm>
          <a:off x="1524000" y="177281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67927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836712"/>
            <a:ext cx="9144000" cy="5062155"/>
          </a:xfrm>
          <a:prstGeom prst="rect">
            <a:avLst/>
          </a:prstGeom>
        </p:spPr>
        <p:txBody>
          <a:bodyPr wrap="square">
            <a:spAutoFit/>
          </a:bodyPr>
          <a:lstStyle/>
          <a:p>
            <a:pPr marL="457200" indent="-457200">
              <a:lnSpc>
                <a:spcPct val="107000"/>
              </a:lnSpc>
              <a:spcAft>
                <a:spcPts val="800"/>
              </a:spcAft>
            </a:pPr>
            <a:r>
              <a:rPr lang="es-ES" dirty="0" err="1">
                <a:latin typeface="Arial" panose="020B0604020202020204" pitchFamily="34" charset="0"/>
                <a:ea typeface="Times New Roman" panose="02020603050405020304" pitchFamily="18" charset="0"/>
              </a:rPr>
              <a:t>Gerding</a:t>
            </a:r>
            <a:r>
              <a:rPr lang="es-ES" dirty="0">
                <a:latin typeface="Arial" panose="020B0604020202020204" pitchFamily="34" charset="0"/>
                <a:ea typeface="Times New Roman" panose="02020603050405020304" pitchFamily="18" charset="0"/>
              </a:rPr>
              <a:t>, E. (2013). </a:t>
            </a:r>
            <a:r>
              <a:rPr lang="es-ES" i="1" dirty="0">
                <a:latin typeface="Arial" panose="020B0604020202020204" pitchFamily="34" charset="0"/>
                <a:ea typeface="Times New Roman" panose="02020603050405020304" pitchFamily="18" charset="0"/>
              </a:rPr>
              <a:t>La Obesidad en el </a:t>
            </a:r>
            <a:r>
              <a:rPr lang="es-ES" i="1" dirty="0" err="1">
                <a:latin typeface="Arial" panose="020B0604020202020204" pitchFamily="34" charset="0"/>
                <a:ea typeface="Times New Roman" panose="02020603050405020304" pitchFamily="18" charset="0"/>
              </a:rPr>
              <a:t>Ambito</a:t>
            </a:r>
            <a:r>
              <a:rPr lang="es-ES" i="1" dirty="0">
                <a:latin typeface="Arial" panose="020B0604020202020204" pitchFamily="34" charset="0"/>
                <a:ea typeface="Times New Roman" panose="02020603050405020304" pitchFamily="18" charset="0"/>
              </a:rPr>
              <a:t> Militar. Revista de Publicaciones Navales, 1.</a:t>
            </a:r>
            <a:r>
              <a:rPr lang="es-ES" dirty="0">
                <a:latin typeface="Arial" panose="020B0604020202020204" pitchFamily="34" charset="0"/>
                <a:ea typeface="Times New Roman" panose="02020603050405020304" pitchFamily="18" charset="0"/>
              </a:rPr>
              <a:t> Navales 1.</a:t>
            </a:r>
            <a:endParaRPr lang="es-ES" dirty="0">
              <a:latin typeface="Times New Roman" panose="02020603050405020304" pitchFamily="18" charset="0"/>
              <a:ea typeface="Times New Roman" panose="02020603050405020304" pitchFamily="18" charset="0"/>
            </a:endParaRPr>
          </a:p>
          <a:p>
            <a:pPr marL="457200" indent="-457200">
              <a:lnSpc>
                <a:spcPct val="107000"/>
              </a:lnSpc>
              <a:spcAft>
                <a:spcPts val="800"/>
              </a:spcAft>
            </a:pPr>
            <a:r>
              <a:rPr lang="es-ES" dirty="0" err="1">
                <a:latin typeface="Arial" panose="020B0604020202020204" pitchFamily="34" charset="0"/>
                <a:ea typeface="Times New Roman" panose="02020603050405020304" pitchFamily="18" charset="0"/>
              </a:rPr>
              <a:t>Grosser</a:t>
            </a:r>
            <a:r>
              <a:rPr lang="es-ES" dirty="0">
                <a:latin typeface="Arial" panose="020B0604020202020204" pitchFamily="34" charset="0"/>
                <a:ea typeface="Times New Roman" panose="02020603050405020304" pitchFamily="18" charset="0"/>
              </a:rPr>
              <a:t>, M. S. (1988). </a:t>
            </a:r>
            <a:r>
              <a:rPr lang="es-ES" i="1" dirty="0">
                <a:latin typeface="Arial" panose="020B0604020202020204" pitchFamily="34" charset="0"/>
                <a:ea typeface="Times New Roman" panose="02020603050405020304" pitchFamily="18" charset="0"/>
              </a:rPr>
              <a:t>Principios del entrenamiento deportivo.</a:t>
            </a:r>
            <a:r>
              <a:rPr lang="es-ES" dirty="0">
                <a:latin typeface="Arial" panose="020B0604020202020204" pitchFamily="34" charset="0"/>
                <a:ea typeface="Times New Roman" panose="02020603050405020304" pitchFamily="18" charset="0"/>
              </a:rPr>
              <a:t> Barcelona: Martínez Roca.</a:t>
            </a:r>
            <a:endParaRPr lang="es-ES" dirty="0">
              <a:latin typeface="Times New Roman" panose="02020603050405020304" pitchFamily="18" charset="0"/>
              <a:ea typeface="Times New Roman" panose="02020603050405020304" pitchFamily="18" charset="0"/>
            </a:endParaRPr>
          </a:p>
          <a:p>
            <a:pPr marL="457200" indent="-457200">
              <a:lnSpc>
                <a:spcPct val="107000"/>
              </a:lnSpc>
              <a:spcAft>
                <a:spcPts val="800"/>
              </a:spcAft>
            </a:pPr>
            <a:r>
              <a:rPr lang="es-ES" dirty="0" err="1">
                <a:latin typeface="Arial" panose="020B0604020202020204" pitchFamily="34" charset="0"/>
                <a:ea typeface="Times New Roman" panose="02020603050405020304" pitchFamily="18" charset="0"/>
              </a:rPr>
              <a:t>Grosser</a:t>
            </a:r>
            <a:r>
              <a:rPr lang="es-ES" dirty="0">
                <a:latin typeface="Arial" panose="020B0604020202020204" pitchFamily="34" charset="0"/>
                <a:ea typeface="Times New Roman" panose="02020603050405020304" pitchFamily="18" charset="0"/>
              </a:rPr>
              <a:t>, M., &amp; </a:t>
            </a:r>
            <a:r>
              <a:rPr lang="es-ES" dirty="0" err="1">
                <a:latin typeface="Arial" panose="020B0604020202020204" pitchFamily="34" charset="0"/>
                <a:ea typeface="Times New Roman" panose="02020603050405020304" pitchFamily="18" charset="0"/>
              </a:rPr>
              <a:t>Starischka</a:t>
            </a:r>
            <a:r>
              <a:rPr lang="es-ES" dirty="0">
                <a:latin typeface="Arial" panose="020B0604020202020204" pitchFamily="34" charset="0"/>
                <a:ea typeface="Times New Roman" panose="02020603050405020304" pitchFamily="18" charset="0"/>
              </a:rPr>
              <a:t>, s. (1989). </a:t>
            </a:r>
            <a:r>
              <a:rPr lang="es-ES" i="1" dirty="0">
                <a:latin typeface="Arial" panose="020B0604020202020204" pitchFamily="34" charset="0"/>
                <a:ea typeface="Times New Roman" panose="02020603050405020304" pitchFamily="18" charset="0"/>
              </a:rPr>
              <a:t>Test de la condición física.</a:t>
            </a:r>
            <a:r>
              <a:rPr lang="es-ES" dirty="0">
                <a:latin typeface="Arial" panose="020B0604020202020204" pitchFamily="34" charset="0"/>
                <a:ea typeface="Times New Roman" panose="02020603050405020304" pitchFamily="18" charset="0"/>
              </a:rPr>
              <a:t> Roca.</a:t>
            </a:r>
            <a:endParaRPr lang="es-ES" dirty="0">
              <a:latin typeface="Times New Roman" panose="02020603050405020304" pitchFamily="18" charset="0"/>
              <a:ea typeface="Times New Roman" panose="02020603050405020304" pitchFamily="18" charset="0"/>
            </a:endParaRPr>
          </a:p>
          <a:p>
            <a:pPr marL="457200" indent="-457200">
              <a:lnSpc>
                <a:spcPct val="107000"/>
              </a:lnSpc>
              <a:spcAft>
                <a:spcPts val="800"/>
              </a:spcAft>
            </a:pPr>
            <a:r>
              <a:rPr lang="es-ES" dirty="0">
                <a:latin typeface="Arial" panose="020B0604020202020204" pitchFamily="34" charset="0"/>
                <a:ea typeface="Times New Roman" panose="02020603050405020304" pitchFamily="18" charset="0"/>
              </a:rPr>
              <a:t>Guzmán, M. A. (2017). Soluciones en salud pública para combatir la obesidad. 35-68.</a:t>
            </a:r>
            <a:endParaRPr lang="es-ES" dirty="0">
              <a:latin typeface="Times New Roman" panose="02020603050405020304" pitchFamily="18" charset="0"/>
              <a:ea typeface="Times New Roman" panose="02020603050405020304" pitchFamily="18" charset="0"/>
            </a:endParaRPr>
          </a:p>
          <a:p>
            <a:pPr marL="457200" indent="-457200">
              <a:lnSpc>
                <a:spcPct val="107000"/>
              </a:lnSpc>
              <a:spcAft>
                <a:spcPts val="800"/>
              </a:spcAft>
            </a:pPr>
            <a:r>
              <a:rPr lang="es-ES" dirty="0">
                <a:latin typeface="Arial" panose="020B0604020202020204" pitchFamily="34" charset="0"/>
                <a:ea typeface="Times New Roman" panose="02020603050405020304" pitchFamily="18" charset="0"/>
              </a:rPr>
              <a:t>Junior, A. F. (2017). </a:t>
            </a:r>
            <a:r>
              <a:rPr lang="es-ES" i="1" dirty="0">
                <a:latin typeface="Arial" panose="020B0604020202020204" pitchFamily="34" charset="0"/>
                <a:ea typeface="Times New Roman" panose="02020603050405020304" pitchFamily="18" charset="0"/>
              </a:rPr>
              <a:t>Ejercicios con pesas en el tratamiento y prevención de la obesidad.</a:t>
            </a:r>
            <a:r>
              <a:rPr lang="es-ES" dirty="0">
                <a:latin typeface="Arial" panose="020B0604020202020204" pitchFamily="34" charset="0"/>
                <a:ea typeface="Times New Roman" panose="02020603050405020304" pitchFamily="18" charset="0"/>
              </a:rPr>
              <a:t> </a:t>
            </a:r>
            <a:endParaRPr lang="es-ES" dirty="0">
              <a:latin typeface="Times New Roman" panose="02020603050405020304" pitchFamily="18" charset="0"/>
              <a:ea typeface="Times New Roman" panose="02020603050405020304" pitchFamily="18" charset="0"/>
            </a:endParaRPr>
          </a:p>
          <a:p>
            <a:pPr marL="457200" indent="-457200">
              <a:lnSpc>
                <a:spcPct val="107000"/>
              </a:lnSpc>
              <a:spcAft>
                <a:spcPts val="800"/>
              </a:spcAft>
            </a:pPr>
            <a:r>
              <a:rPr lang="es-ES" dirty="0" err="1">
                <a:latin typeface="Arial" panose="020B0604020202020204" pitchFamily="34" charset="0"/>
                <a:ea typeface="Times New Roman" panose="02020603050405020304" pitchFamily="18" charset="0"/>
              </a:rPr>
              <a:t>Lelha</a:t>
            </a:r>
            <a:r>
              <a:rPr lang="es-ES" dirty="0">
                <a:latin typeface="Arial" panose="020B0604020202020204" pitchFamily="34" charset="0"/>
                <a:ea typeface="Times New Roman" panose="02020603050405020304" pitchFamily="18" charset="0"/>
              </a:rPr>
              <a:t>. (2015). Guía para la Prescripción de Ejercicio Físico en Pacientes con Riesgo Cardiovascular.</a:t>
            </a:r>
            <a:endParaRPr lang="es-ES" dirty="0">
              <a:latin typeface="Times New Roman" panose="02020603050405020304" pitchFamily="18" charset="0"/>
              <a:ea typeface="Times New Roman" panose="02020603050405020304" pitchFamily="18" charset="0"/>
            </a:endParaRPr>
          </a:p>
          <a:p>
            <a:pPr marL="457200" indent="-457200">
              <a:lnSpc>
                <a:spcPct val="107000"/>
              </a:lnSpc>
              <a:spcAft>
                <a:spcPts val="800"/>
              </a:spcAft>
            </a:pPr>
            <a:r>
              <a:rPr lang="es-ES" dirty="0">
                <a:latin typeface="Arial" panose="020B0604020202020204" pitchFamily="34" charset="0"/>
                <a:ea typeface="Times New Roman" panose="02020603050405020304" pitchFamily="18" charset="0"/>
              </a:rPr>
              <a:t>Lucía, V., </a:t>
            </a:r>
            <a:r>
              <a:rPr lang="es-ES" dirty="0" err="1">
                <a:latin typeface="Arial" panose="020B0604020202020204" pitchFamily="34" charset="0"/>
                <a:ea typeface="Times New Roman" panose="02020603050405020304" pitchFamily="18" charset="0"/>
              </a:rPr>
              <a:t>Repetti</a:t>
            </a:r>
            <a:r>
              <a:rPr lang="es-ES" dirty="0">
                <a:latin typeface="Arial" panose="020B0604020202020204" pitchFamily="34" charset="0"/>
                <a:ea typeface="Times New Roman" panose="02020603050405020304" pitchFamily="18" charset="0"/>
              </a:rPr>
              <a:t>, M., &amp; </a:t>
            </a:r>
            <a:r>
              <a:rPr lang="es-ES" dirty="0" err="1">
                <a:latin typeface="Arial" panose="020B0604020202020204" pitchFamily="34" charset="0"/>
                <a:ea typeface="Times New Roman" panose="02020603050405020304" pitchFamily="18" charset="0"/>
              </a:rPr>
              <a:t>Delfante</a:t>
            </a:r>
            <a:r>
              <a:rPr lang="es-ES" dirty="0">
                <a:latin typeface="Arial" panose="020B0604020202020204" pitchFamily="34" charset="0"/>
                <a:ea typeface="Times New Roman" panose="02020603050405020304" pitchFamily="18" charset="0"/>
              </a:rPr>
              <a:t>, A. (2008). Tratamiento de la obesidad. </a:t>
            </a:r>
            <a:r>
              <a:rPr lang="es-ES" i="1" dirty="0">
                <a:latin typeface="Arial" panose="020B0604020202020204" pitchFamily="34" charset="0"/>
                <a:ea typeface="Times New Roman" panose="02020603050405020304" pitchFamily="18" charset="0"/>
              </a:rPr>
              <a:t>Abordaje nutricional</a:t>
            </a:r>
            <a:r>
              <a:rPr lang="es-ES" dirty="0">
                <a:latin typeface="Arial" panose="020B0604020202020204" pitchFamily="34" charset="0"/>
                <a:ea typeface="Times New Roman" panose="02020603050405020304" pitchFamily="18" charset="0"/>
              </a:rPr>
              <a:t>, 69.</a:t>
            </a:r>
            <a:endParaRPr lang="es-ES" dirty="0">
              <a:latin typeface="Times New Roman" panose="02020603050405020304" pitchFamily="18" charset="0"/>
              <a:ea typeface="Times New Roman" panose="02020603050405020304" pitchFamily="18" charset="0"/>
            </a:endParaRPr>
          </a:p>
          <a:p>
            <a:pPr marL="457200" indent="-457200">
              <a:lnSpc>
                <a:spcPct val="107000"/>
              </a:lnSpc>
              <a:spcAft>
                <a:spcPts val="800"/>
              </a:spcAft>
            </a:pPr>
            <a:r>
              <a:rPr lang="en-US" dirty="0">
                <a:latin typeface="Arial" panose="020B0604020202020204" pitchFamily="34" charset="0"/>
                <a:ea typeface="Times New Roman" panose="02020603050405020304" pitchFamily="18" charset="0"/>
              </a:rPr>
              <a:t>Maclin, &amp;. A. (2017). Motivations for Weight Loss Among Active Duty Military Personnel. . </a:t>
            </a:r>
            <a:r>
              <a:rPr lang="es-ES" i="1" dirty="0">
                <a:latin typeface="Arial" panose="020B0604020202020204" pitchFamily="34" charset="0"/>
                <a:ea typeface="Times New Roman" panose="02020603050405020304" pitchFamily="18" charset="0"/>
              </a:rPr>
              <a:t>En </a:t>
            </a:r>
            <a:r>
              <a:rPr lang="es-ES" i="1" dirty="0" err="1">
                <a:latin typeface="Arial" panose="020B0604020202020204" pitchFamily="34" charset="0"/>
                <a:ea typeface="Times New Roman" panose="02020603050405020304" pitchFamily="18" charset="0"/>
              </a:rPr>
              <a:t>Military</a:t>
            </a:r>
            <a:r>
              <a:rPr lang="es-ES" i="1" dirty="0">
                <a:latin typeface="Arial" panose="020B0604020202020204" pitchFamily="34" charset="0"/>
                <a:ea typeface="Times New Roman" panose="02020603050405020304" pitchFamily="18" charset="0"/>
              </a:rPr>
              <a:t> Medicine </a:t>
            </a:r>
            <a:r>
              <a:rPr lang="es-ES" dirty="0">
                <a:latin typeface="Arial" panose="020B0604020202020204" pitchFamily="34" charset="0"/>
                <a:ea typeface="Times New Roman" panose="02020603050405020304" pitchFamily="18" charset="0"/>
              </a:rPr>
              <a:t>.</a:t>
            </a:r>
            <a:endParaRPr lang="es-ES" dirty="0">
              <a:latin typeface="Times New Roman" panose="02020603050405020304" pitchFamily="18" charset="0"/>
              <a:ea typeface="Times New Roman" panose="02020603050405020304" pitchFamily="18" charset="0"/>
            </a:endParaRPr>
          </a:p>
          <a:p>
            <a:pPr marL="457200" indent="-457200">
              <a:lnSpc>
                <a:spcPct val="107000"/>
              </a:lnSpc>
              <a:spcAft>
                <a:spcPts val="800"/>
              </a:spcAft>
            </a:pPr>
            <a:r>
              <a:rPr lang="es-ES" dirty="0">
                <a:latin typeface="Arial" panose="020B0604020202020204" pitchFamily="34" charset="0"/>
                <a:ea typeface="Times New Roman" panose="02020603050405020304" pitchFamily="18" charset="0"/>
              </a:rPr>
              <a:t>Marqueta. (2016). </a:t>
            </a:r>
            <a:r>
              <a:rPr lang="es-ES" i="1" dirty="0" err="1">
                <a:latin typeface="Arial" panose="020B0604020202020204" pitchFamily="34" charset="0"/>
                <a:ea typeface="Times New Roman" panose="02020603050405020304" pitchFamily="18" charset="0"/>
              </a:rPr>
              <a:t>Scielo</a:t>
            </a:r>
            <a:r>
              <a:rPr lang="es-ES" dirty="0">
                <a:latin typeface="Arial" panose="020B0604020202020204" pitchFamily="34" charset="0"/>
                <a:ea typeface="Times New Roman" panose="02020603050405020304" pitchFamily="18" charset="0"/>
              </a:rPr>
              <a:t>, 224-235.</a:t>
            </a:r>
            <a:endParaRPr lang="es-ES" dirty="0">
              <a:latin typeface="Times New Roman" panose="02020603050405020304" pitchFamily="18" charset="0"/>
              <a:ea typeface="Times New Roman" panose="02020603050405020304" pitchFamily="18" charset="0"/>
            </a:endParaRPr>
          </a:p>
        </p:txBody>
      </p:sp>
      <p:sp>
        <p:nvSpPr>
          <p:cNvPr id="3" name="Rectángulo 2"/>
          <p:cNvSpPr/>
          <p:nvPr/>
        </p:nvSpPr>
        <p:spPr>
          <a:xfrm>
            <a:off x="2123728" y="116632"/>
            <a:ext cx="5328592" cy="369332"/>
          </a:xfrm>
          <a:prstGeom prst="rect">
            <a:avLst/>
          </a:prstGeom>
          <a:solidFill>
            <a:srgbClr val="FFFF00"/>
          </a:solidFill>
        </p:spPr>
        <p:txBody>
          <a:bodyPr wrap="square">
            <a:spAutoFit/>
          </a:bodyPr>
          <a:lstStyle/>
          <a:p>
            <a:pPr algn="ctr"/>
            <a:r>
              <a:rPr lang="es-EC" b="1" dirty="0" smtClean="0"/>
              <a:t>Bibliografía</a:t>
            </a:r>
            <a:endParaRPr lang="es-ES" b="1" dirty="0"/>
          </a:p>
        </p:txBody>
      </p:sp>
    </p:spTree>
    <p:extLst>
      <p:ext uri="{BB962C8B-B14F-4D97-AF65-F5344CB8AC3E}">
        <p14:creationId xmlns:p14="http://schemas.microsoft.com/office/powerpoint/2010/main" val="2380677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9512" y="404664"/>
            <a:ext cx="9144000" cy="5649239"/>
          </a:xfrm>
          <a:prstGeom prst="rect">
            <a:avLst/>
          </a:prstGeom>
        </p:spPr>
        <p:txBody>
          <a:bodyPr wrap="square">
            <a:spAutoFit/>
          </a:bodyPr>
          <a:lstStyle/>
          <a:p>
            <a:pPr marL="457200" indent="-457200">
              <a:lnSpc>
                <a:spcPct val="200000"/>
              </a:lnSpc>
              <a:spcAft>
                <a:spcPts val="0"/>
              </a:spcAft>
            </a:pPr>
            <a:r>
              <a:rPr lang="es-ES" dirty="0" smtClean="0">
                <a:latin typeface="Arial" panose="020B0604020202020204" pitchFamily="34" charset="0"/>
                <a:ea typeface="Times New Roman" panose="02020603050405020304" pitchFamily="18" charset="0"/>
              </a:rPr>
              <a:t>Moreno </a:t>
            </a:r>
            <a:r>
              <a:rPr lang="es-ES" dirty="0">
                <a:latin typeface="Arial" panose="020B0604020202020204" pitchFamily="34" charset="0"/>
                <a:ea typeface="Times New Roman" panose="02020603050405020304" pitchFamily="18" charset="0"/>
              </a:rPr>
              <a:t>G., M. (2012). Definición y clasificación de la obesidad. </a:t>
            </a:r>
            <a:r>
              <a:rPr lang="es-ES" i="1" dirty="0">
                <a:latin typeface="Arial" panose="020B0604020202020204" pitchFamily="34" charset="0"/>
                <a:ea typeface="Times New Roman" panose="02020603050405020304" pitchFamily="18" charset="0"/>
              </a:rPr>
              <a:t>Revista Médica Clínica Las Condes</a:t>
            </a:r>
            <a:r>
              <a:rPr lang="es-ES" dirty="0">
                <a:latin typeface="Arial" panose="020B0604020202020204" pitchFamily="34" charset="0"/>
                <a:ea typeface="Times New Roman" panose="02020603050405020304" pitchFamily="18" charset="0"/>
              </a:rPr>
              <a:t>.</a:t>
            </a:r>
            <a:endParaRPr lang="es-ES" dirty="0">
              <a:latin typeface="Times New Roman" panose="02020603050405020304" pitchFamily="18" charset="0"/>
              <a:ea typeface="Times New Roman" panose="02020603050405020304" pitchFamily="18" charset="0"/>
            </a:endParaRPr>
          </a:p>
          <a:p>
            <a:pPr marL="457200" indent="-457200">
              <a:lnSpc>
                <a:spcPct val="107000"/>
              </a:lnSpc>
              <a:spcAft>
                <a:spcPts val="800"/>
              </a:spcAft>
            </a:pPr>
            <a:r>
              <a:rPr lang="en-US" dirty="0" err="1">
                <a:latin typeface="Arial" panose="020B0604020202020204" pitchFamily="34" charset="0"/>
                <a:ea typeface="Times New Roman" panose="02020603050405020304" pitchFamily="18" charset="0"/>
              </a:rPr>
              <a:t>Nualnim</a:t>
            </a:r>
            <a:r>
              <a:rPr lang="en-US" dirty="0">
                <a:latin typeface="Arial" panose="020B0604020202020204" pitchFamily="34" charset="0"/>
                <a:ea typeface="Times New Roman" panose="02020603050405020304" pitchFamily="18" charset="0"/>
              </a:rPr>
              <a:t>, N. P. (2012). Effects of Swimming Training on Blood Pressure and Vascular Function in Adults &gt;50 Years of Age. American Journal of Cardiology 2012. </a:t>
            </a:r>
            <a:r>
              <a:rPr lang="en-US" i="1" dirty="0">
                <a:latin typeface="Arial" panose="020B0604020202020204" pitchFamily="34" charset="0"/>
                <a:ea typeface="Times New Roman" panose="02020603050405020304" pitchFamily="18" charset="0"/>
              </a:rPr>
              <a:t>American Journal of Cardiology</a:t>
            </a:r>
            <a:r>
              <a:rPr lang="en-US" dirty="0">
                <a:latin typeface="Arial" panose="020B0604020202020204" pitchFamily="34" charset="0"/>
                <a:ea typeface="Times New Roman" panose="02020603050405020304" pitchFamily="18" charset="0"/>
              </a:rPr>
              <a:t>.</a:t>
            </a:r>
            <a:endParaRPr lang="es-ES" dirty="0">
              <a:latin typeface="Times New Roman" panose="02020603050405020304" pitchFamily="18" charset="0"/>
              <a:ea typeface="Times New Roman" panose="02020603050405020304" pitchFamily="18" charset="0"/>
            </a:endParaRPr>
          </a:p>
          <a:p>
            <a:pPr marL="457200" indent="-457200">
              <a:lnSpc>
                <a:spcPct val="107000"/>
              </a:lnSpc>
              <a:spcAft>
                <a:spcPts val="800"/>
              </a:spcAft>
            </a:pPr>
            <a:r>
              <a:rPr lang="en-US" dirty="0">
                <a:latin typeface="Arial" panose="020B0604020202020204" pitchFamily="34" charset="0"/>
                <a:ea typeface="Times New Roman" panose="02020603050405020304" pitchFamily="18" charset="0"/>
              </a:rPr>
              <a:t>Vargas, R. (1998). </a:t>
            </a:r>
            <a:r>
              <a:rPr lang="es-ES" i="1" dirty="0" err="1">
                <a:latin typeface="Arial" panose="020B0604020202020204" pitchFamily="34" charset="0"/>
                <a:ea typeface="Times New Roman" panose="02020603050405020304" pitchFamily="18" charset="0"/>
              </a:rPr>
              <a:t>Teorìa</a:t>
            </a:r>
            <a:r>
              <a:rPr lang="es-ES" i="1" dirty="0">
                <a:latin typeface="Arial" panose="020B0604020202020204" pitchFamily="34" charset="0"/>
                <a:ea typeface="Times New Roman" panose="02020603050405020304" pitchFamily="18" charset="0"/>
              </a:rPr>
              <a:t> del entrenamiento Diccionario de conceptos.</a:t>
            </a:r>
            <a:r>
              <a:rPr lang="es-ES" dirty="0">
                <a:latin typeface="Arial" panose="020B0604020202020204" pitchFamily="34" charset="0"/>
                <a:ea typeface="Times New Roman" panose="02020603050405020304" pitchFamily="18" charset="0"/>
              </a:rPr>
              <a:t> </a:t>
            </a:r>
            <a:r>
              <a:rPr lang="es-ES" dirty="0" err="1">
                <a:latin typeface="Arial" panose="020B0604020202020204" pitchFamily="34" charset="0"/>
                <a:ea typeface="Times New Roman" panose="02020603050405020304" pitchFamily="18" charset="0"/>
              </a:rPr>
              <a:t>Mexico</a:t>
            </a:r>
            <a:r>
              <a:rPr lang="es-ES" dirty="0">
                <a:latin typeface="Arial" panose="020B0604020202020204" pitchFamily="34" charset="0"/>
                <a:ea typeface="Times New Roman" panose="02020603050405020304" pitchFamily="18" charset="0"/>
              </a:rPr>
              <a:t> DF: Universidad </a:t>
            </a:r>
            <a:r>
              <a:rPr lang="es-ES" dirty="0" err="1">
                <a:latin typeface="Arial" panose="020B0604020202020204" pitchFamily="34" charset="0"/>
                <a:ea typeface="Times New Roman" panose="02020603050405020304" pitchFamily="18" charset="0"/>
              </a:rPr>
              <a:t>Autonoma</a:t>
            </a:r>
            <a:r>
              <a:rPr lang="es-ES" dirty="0">
                <a:latin typeface="Arial" panose="020B0604020202020204" pitchFamily="34" charset="0"/>
                <a:ea typeface="Times New Roman" panose="02020603050405020304" pitchFamily="18" charset="0"/>
              </a:rPr>
              <a:t> de </a:t>
            </a:r>
            <a:r>
              <a:rPr lang="es-ES" dirty="0" err="1">
                <a:latin typeface="Arial" panose="020B0604020202020204" pitchFamily="34" charset="0"/>
                <a:ea typeface="Times New Roman" panose="02020603050405020304" pitchFamily="18" charset="0"/>
              </a:rPr>
              <a:t>Mexico</a:t>
            </a:r>
            <a:r>
              <a:rPr lang="es-ES" dirty="0">
                <a:latin typeface="Arial" panose="020B0604020202020204" pitchFamily="34" charset="0"/>
                <a:ea typeface="Times New Roman" panose="02020603050405020304" pitchFamily="18" charset="0"/>
              </a:rPr>
              <a:t>.</a:t>
            </a:r>
            <a:endParaRPr lang="es-ES" dirty="0">
              <a:latin typeface="Times New Roman" panose="02020603050405020304" pitchFamily="18" charset="0"/>
              <a:ea typeface="Times New Roman" panose="02020603050405020304" pitchFamily="18" charset="0"/>
            </a:endParaRPr>
          </a:p>
          <a:p>
            <a:pPr marL="457200" indent="-457200">
              <a:lnSpc>
                <a:spcPct val="107000"/>
              </a:lnSpc>
              <a:spcAft>
                <a:spcPts val="800"/>
              </a:spcAft>
            </a:pPr>
            <a:r>
              <a:rPr lang="es-ES" dirty="0" err="1">
                <a:latin typeface="Arial" panose="020B0604020202020204" pitchFamily="34" charset="0"/>
                <a:ea typeface="Times New Roman" panose="02020603050405020304" pitchFamily="18" charset="0"/>
              </a:rPr>
              <a:t>Vazquez</a:t>
            </a:r>
            <a:r>
              <a:rPr lang="es-ES" dirty="0">
                <a:latin typeface="Arial" panose="020B0604020202020204" pitchFamily="34" charset="0"/>
                <a:ea typeface="Times New Roman" panose="02020603050405020304" pitchFamily="18" charset="0"/>
              </a:rPr>
              <a:t>, M. (2014). Soluciones en Salud Publica para prevenir la Obesidad Mediante Evidencia </a:t>
            </a:r>
            <a:r>
              <a:rPr lang="es-ES" dirty="0" err="1">
                <a:latin typeface="Arial" panose="020B0604020202020204" pitchFamily="34" charset="0"/>
                <a:ea typeface="Times New Roman" panose="02020603050405020304" pitchFamily="18" charset="0"/>
              </a:rPr>
              <a:t>Cientifica</a:t>
            </a:r>
            <a:r>
              <a:rPr lang="es-ES" dirty="0">
                <a:latin typeface="Arial" panose="020B0604020202020204" pitchFamily="34" charset="0"/>
                <a:ea typeface="Times New Roman" panose="02020603050405020304" pitchFamily="18" charset="0"/>
              </a:rPr>
              <a:t>. . </a:t>
            </a:r>
            <a:r>
              <a:rPr lang="es-ES" i="1" dirty="0">
                <a:latin typeface="Arial" panose="020B0604020202020204" pitchFamily="34" charset="0"/>
                <a:ea typeface="Times New Roman" panose="02020603050405020304" pitchFamily="18" charset="0"/>
              </a:rPr>
              <a:t>Colonia Reforma y Ferrocarriles Nacionales.</a:t>
            </a:r>
            <a:r>
              <a:rPr lang="es-ES" dirty="0">
                <a:latin typeface="Arial" panose="020B0604020202020204" pitchFamily="34" charset="0"/>
                <a:ea typeface="Times New Roman" panose="02020603050405020304" pitchFamily="18" charset="0"/>
              </a:rPr>
              <a:t> </a:t>
            </a:r>
            <a:endParaRPr lang="es-ES" dirty="0">
              <a:latin typeface="Times New Roman" panose="02020603050405020304" pitchFamily="18" charset="0"/>
              <a:ea typeface="Times New Roman" panose="02020603050405020304" pitchFamily="18" charset="0"/>
            </a:endParaRPr>
          </a:p>
          <a:p>
            <a:pPr marL="457200" indent="-457200">
              <a:lnSpc>
                <a:spcPct val="107000"/>
              </a:lnSpc>
              <a:spcAft>
                <a:spcPts val="800"/>
              </a:spcAft>
            </a:pPr>
            <a:r>
              <a:rPr lang="es-ES" dirty="0" err="1">
                <a:latin typeface="Arial" panose="020B0604020202020204" pitchFamily="34" charset="0"/>
                <a:ea typeface="Times New Roman" panose="02020603050405020304" pitchFamily="18" charset="0"/>
              </a:rPr>
              <a:t>verjoshanski</a:t>
            </a:r>
            <a:r>
              <a:rPr lang="es-ES" dirty="0">
                <a:latin typeface="Arial" panose="020B0604020202020204" pitchFamily="34" charset="0"/>
                <a:ea typeface="Times New Roman" panose="02020603050405020304" pitchFamily="18" charset="0"/>
              </a:rPr>
              <a:t>, L. (1990). </a:t>
            </a:r>
            <a:r>
              <a:rPr lang="es-ES" i="1" dirty="0">
                <a:latin typeface="Arial" panose="020B0604020202020204" pitchFamily="34" charset="0"/>
                <a:ea typeface="Times New Roman" panose="02020603050405020304" pitchFamily="18" charset="0"/>
              </a:rPr>
              <a:t>Entrenamiento deportivo </a:t>
            </a:r>
            <a:r>
              <a:rPr lang="es-ES" i="1" dirty="0" err="1">
                <a:latin typeface="Arial" panose="020B0604020202020204" pitchFamily="34" charset="0"/>
                <a:ea typeface="Times New Roman" panose="02020603050405020304" pitchFamily="18" charset="0"/>
              </a:rPr>
              <a:t>planificaciòn</a:t>
            </a:r>
            <a:r>
              <a:rPr lang="es-ES" i="1" dirty="0">
                <a:latin typeface="Arial" panose="020B0604020202020204" pitchFamily="34" charset="0"/>
                <a:ea typeface="Times New Roman" panose="02020603050405020304" pitchFamily="18" charset="0"/>
              </a:rPr>
              <a:t> y </a:t>
            </a:r>
            <a:r>
              <a:rPr lang="es-ES" i="1" dirty="0" err="1">
                <a:latin typeface="Arial" panose="020B0604020202020204" pitchFamily="34" charset="0"/>
                <a:ea typeface="Times New Roman" panose="02020603050405020304" pitchFamily="18" charset="0"/>
              </a:rPr>
              <a:t>programaciòn</a:t>
            </a:r>
            <a:r>
              <a:rPr lang="es-ES" i="1" dirty="0">
                <a:latin typeface="Arial" panose="020B0604020202020204" pitchFamily="34" charset="0"/>
                <a:ea typeface="Times New Roman" panose="02020603050405020304" pitchFamily="18" charset="0"/>
              </a:rPr>
              <a:t>.</a:t>
            </a:r>
            <a:r>
              <a:rPr lang="es-ES" dirty="0">
                <a:latin typeface="Arial" panose="020B0604020202020204" pitchFamily="34" charset="0"/>
                <a:ea typeface="Times New Roman" panose="02020603050405020304" pitchFamily="18" charset="0"/>
              </a:rPr>
              <a:t> </a:t>
            </a:r>
            <a:r>
              <a:rPr lang="es-ES" dirty="0" err="1">
                <a:latin typeface="Arial" panose="020B0604020202020204" pitchFamily="34" charset="0"/>
                <a:ea typeface="Times New Roman" panose="02020603050405020304" pitchFamily="18" charset="0"/>
              </a:rPr>
              <a:t>Mexico</a:t>
            </a:r>
            <a:r>
              <a:rPr lang="es-ES" dirty="0">
                <a:latin typeface="Arial" panose="020B0604020202020204" pitchFamily="34" charset="0"/>
                <a:ea typeface="Times New Roman" panose="02020603050405020304" pitchFamily="18" charset="0"/>
              </a:rPr>
              <a:t>: Roca S.A.</a:t>
            </a:r>
            <a:endParaRPr lang="es-ES" dirty="0">
              <a:latin typeface="Times New Roman" panose="02020603050405020304" pitchFamily="18" charset="0"/>
              <a:ea typeface="Times New Roman" panose="02020603050405020304" pitchFamily="18" charset="0"/>
            </a:endParaRPr>
          </a:p>
          <a:p>
            <a:pPr marL="457200" indent="-457200">
              <a:lnSpc>
                <a:spcPct val="107000"/>
              </a:lnSpc>
              <a:spcAft>
                <a:spcPts val="800"/>
              </a:spcAft>
            </a:pPr>
            <a:r>
              <a:rPr lang="es-ES" dirty="0" err="1">
                <a:latin typeface="Arial" panose="020B0604020202020204" pitchFamily="34" charset="0"/>
                <a:ea typeface="Times New Roman" panose="02020603050405020304" pitchFamily="18" charset="0"/>
              </a:rPr>
              <a:t>Viru</a:t>
            </a:r>
            <a:r>
              <a:rPr lang="es-ES" dirty="0">
                <a:latin typeface="Arial" panose="020B0604020202020204" pitchFamily="34" charset="0"/>
                <a:ea typeface="Times New Roman" panose="02020603050405020304" pitchFamily="18" charset="0"/>
              </a:rPr>
              <a:t>, A. (1991). </a:t>
            </a:r>
            <a:r>
              <a:rPr lang="es-ES" i="1" dirty="0">
                <a:latin typeface="Arial" panose="020B0604020202020204" pitchFamily="34" charset="0"/>
                <a:ea typeface="Times New Roman" panose="02020603050405020304" pitchFamily="18" charset="0"/>
              </a:rPr>
              <a:t>Acerca de los </a:t>
            </a:r>
            <a:r>
              <a:rPr lang="es-ES" i="1" dirty="0" err="1">
                <a:latin typeface="Arial" panose="020B0604020202020204" pitchFamily="34" charset="0"/>
                <a:ea typeface="Times New Roman" panose="02020603050405020304" pitchFamily="18" charset="0"/>
              </a:rPr>
              <a:t>microciclos</a:t>
            </a:r>
            <a:r>
              <a:rPr lang="es-ES" i="1" dirty="0">
                <a:latin typeface="Arial" panose="020B0604020202020204" pitchFamily="34" charset="0"/>
                <a:ea typeface="Times New Roman" panose="02020603050405020304" pitchFamily="18" charset="0"/>
              </a:rPr>
              <a:t> de entrenamiento.</a:t>
            </a:r>
            <a:r>
              <a:rPr lang="es-ES" dirty="0">
                <a:latin typeface="Arial" panose="020B0604020202020204" pitchFamily="34" charset="0"/>
                <a:ea typeface="Times New Roman" panose="02020603050405020304" pitchFamily="18" charset="0"/>
              </a:rPr>
              <a:t> </a:t>
            </a:r>
            <a:r>
              <a:rPr lang="en-US" dirty="0">
                <a:latin typeface="Arial" panose="020B0604020202020204" pitchFamily="34" charset="0"/>
                <a:ea typeface="Times New Roman" panose="02020603050405020304" pitchFamily="18" charset="0"/>
              </a:rPr>
              <a:t>Madrid: Stadium.</a:t>
            </a:r>
            <a:endParaRPr lang="es-ES" dirty="0">
              <a:latin typeface="Times New Roman" panose="02020603050405020304" pitchFamily="18" charset="0"/>
              <a:ea typeface="Times New Roman" panose="02020603050405020304" pitchFamily="18" charset="0"/>
            </a:endParaRPr>
          </a:p>
          <a:p>
            <a:pPr marL="457200" indent="-457200">
              <a:lnSpc>
                <a:spcPct val="107000"/>
              </a:lnSpc>
              <a:spcAft>
                <a:spcPts val="800"/>
              </a:spcAft>
            </a:pPr>
            <a:r>
              <a:rPr lang="en-US" dirty="0">
                <a:latin typeface="Arial" panose="020B0604020202020204" pitchFamily="34" charset="0"/>
                <a:ea typeface="Times New Roman" panose="02020603050405020304" pitchFamily="18" charset="0"/>
              </a:rPr>
              <a:t>Willmore, J., &amp; </a:t>
            </a:r>
            <a:r>
              <a:rPr lang="en-US" dirty="0" err="1">
                <a:latin typeface="Arial" panose="020B0604020202020204" pitchFamily="34" charset="0"/>
                <a:ea typeface="Times New Roman" panose="02020603050405020304" pitchFamily="18" charset="0"/>
              </a:rPr>
              <a:t>Costill</a:t>
            </a:r>
            <a:r>
              <a:rPr lang="en-US" dirty="0">
                <a:latin typeface="Arial" panose="020B0604020202020204" pitchFamily="34" charset="0"/>
                <a:ea typeface="Times New Roman" panose="02020603050405020304" pitchFamily="18" charset="0"/>
              </a:rPr>
              <a:t>, D. (2004). </a:t>
            </a:r>
            <a:r>
              <a:rPr lang="es-ES" i="1" dirty="0" err="1">
                <a:latin typeface="Arial" panose="020B0604020202020204" pitchFamily="34" charset="0"/>
                <a:ea typeface="Times New Roman" panose="02020603050405020304" pitchFamily="18" charset="0"/>
              </a:rPr>
              <a:t>Fisiologìa</a:t>
            </a:r>
            <a:r>
              <a:rPr lang="es-ES" i="1" dirty="0">
                <a:latin typeface="Arial" panose="020B0604020202020204" pitchFamily="34" charset="0"/>
                <a:ea typeface="Times New Roman" panose="02020603050405020304" pitchFamily="18" charset="0"/>
              </a:rPr>
              <a:t> del esfuerzo y del deporte.</a:t>
            </a:r>
            <a:r>
              <a:rPr lang="es-ES" dirty="0">
                <a:latin typeface="Arial" panose="020B0604020202020204" pitchFamily="34" charset="0"/>
                <a:ea typeface="Times New Roman" panose="02020603050405020304" pitchFamily="18" charset="0"/>
              </a:rPr>
              <a:t> Barcelona: </a:t>
            </a:r>
            <a:r>
              <a:rPr lang="es-ES" dirty="0" err="1">
                <a:latin typeface="Arial" panose="020B0604020202020204" pitchFamily="34" charset="0"/>
                <a:ea typeface="Times New Roman" panose="02020603050405020304" pitchFamily="18" charset="0"/>
              </a:rPr>
              <a:t>Paidotribo</a:t>
            </a:r>
            <a:r>
              <a:rPr lang="es-ES" dirty="0">
                <a:latin typeface="Arial" panose="020B0604020202020204" pitchFamily="34" charset="0"/>
                <a:ea typeface="Times New Roman" panose="02020603050405020304" pitchFamily="18" charset="0"/>
              </a:rPr>
              <a:t>.</a:t>
            </a:r>
            <a:endParaRPr lang="es-ES" dirty="0">
              <a:latin typeface="Times New Roman" panose="02020603050405020304" pitchFamily="18" charset="0"/>
              <a:ea typeface="Times New Roman" panose="02020603050405020304" pitchFamily="18" charset="0"/>
            </a:endParaRPr>
          </a:p>
          <a:p>
            <a:r>
              <a:rPr lang="es-ES" dirty="0" err="1">
                <a:latin typeface="Arial" panose="020B0604020202020204" pitchFamily="34" charset="0"/>
                <a:ea typeface="Times New Roman" panose="02020603050405020304" pitchFamily="18" charset="0"/>
              </a:rPr>
              <a:t>Zintl</a:t>
            </a:r>
            <a:r>
              <a:rPr lang="es-ES" dirty="0">
                <a:latin typeface="Arial" panose="020B0604020202020204" pitchFamily="34" charset="0"/>
                <a:ea typeface="Times New Roman" panose="02020603050405020304" pitchFamily="18" charset="0"/>
              </a:rPr>
              <a:t>, F. (1991). </a:t>
            </a:r>
            <a:r>
              <a:rPr lang="es-ES" i="1" dirty="0">
                <a:latin typeface="Arial" panose="020B0604020202020204" pitchFamily="34" charset="0"/>
                <a:ea typeface="Times New Roman" panose="02020603050405020304" pitchFamily="18" charset="0"/>
              </a:rPr>
              <a:t>Entrenamiento de la resistencia.</a:t>
            </a:r>
            <a:r>
              <a:rPr lang="es-ES" dirty="0">
                <a:latin typeface="Arial" panose="020B0604020202020204" pitchFamily="34" charset="0"/>
                <a:ea typeface="Times New Roman" panose="02020603050405020304" pitchFamily="18" charset="0"/>
              </a:rPr>
              <a:t> </a:t>
            </a:r>
            <a:r>
              <a:rPr lang="es-ES" dirty="0" err="1">
                <a:latin typeface="Arial" panose="020B0604020202020204" pitchFamily="34" charset="0"/>
                <a:ea typeface="Times New Roman" panose="02020603050405020304" pitchFamily="18" charset="0"/>
              </a:rPr>
              <a:t>Mexico</a:t>
            </a:r>
            <a:r>
              <a:rPr lang="es-ES" dirty="0">
                <a:latin typeface="Arial" panose="020B0604020202020204" pitchFamily="34" charset="0"/>
                <a:ea typeface="Times New Roman" panose="02020603050405020304" pitchFamily="18" charset="0"/>
              </a:rPr>
              <a:t>: </a:t>
            </a:r>
            <a:r>
              <a:rPr lang="es-ES" dirty="0" err="1">
                <a:latin typeface="Arial" panose="020B0604020202020204" pitchFamily="34" charset="0"/>
                <a:ea typeface="Times New Roman" panose="02020603050405020304" pitchFamily="18" charset="0"/>
              </a:rPr>
              <a:t>Martinez</a:t>
            </a:r>
            <a:r>
              <a:rPr lang="es-ES" dirty="0">
                <a:latin typeface="Arial" panose="020B0604020202020204" pitchFamily="34" charset="0"/>
                <a:ea typeface="Times New Roman" panose="02020603050405020304" pitchFamily="18" charset="0"/>
              </a:rPr>
              <a:t>-Roca</a:t>
            </a:r>
            <a:endParaRPr lang="es-ES" dirty="0"/>
          </a:p>
        </p:txBody>
      </p:sp>
      <p:sp>
        <p:nvSpPr>
          <p:cNvPr id="3" name="Rectángulo 2"/>
          <p:cNvSpPr/>
          <p:nvPr/>
        </p:nvSpPr>
        <p:spPr>
          <a:xfrm>
            <a:off x="2087216" y="107340"/>
            <a:ext cx="5328592" cy="369332"/>
          </a:xfrm>
          <a:prstGeom prst="rect">
            <a:avLst/>
          </a:prstGeom>
          <a:solidFill>
            <a:srgbClr val="FFFF00"/>
          </a:solidFill>
        </p:spPr>
        <p:txBody>
          <a:bodyPr wrap="square">
            <a:spAutoFit/>
          </a:bodyPr>
          <a:lstStyle/>
          <a:p>
            <a:pPr algn="ctr"/>
            <a:r>
              <a:rPr lang="es-EC" b="1" dirty="0" smtClean="0"/>
              <a:t>Bibliografía</a:t>
            </a:r>
            <a:endParaRPr lang="es-ES" b="1" dirty="0"/>
          </a:p>
        </p:txBody>
      </p:sp>
    </p:spTree>
    <p:extLst>
      <p:ext uri="{BB962C8B-B14F-4D97-AF65-F5344CB8AC3E}">
        <p14:creationId xmlns:p14="http://schemas.microsoft.com/office/powerpoint/2010/main" val="2220036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2636912"/>
            <a:ext cx="8083445" cy="1022092"/>
          </a:xfrm>
        </p:spPr>
        <p:txBody>
          <a:bodyPr>
            <a:noAutofit/>
          </a:bodyPr>
          <a:lstStyle/>
          <a:p>
            <a:pPr marL="0" indent="0" algn="ctr">
              <a:buNone/>
            </a:pPr>
            <a:r>
              <a:rPr lang="es-ES" sz="7200" dirty="0">
                <a:solidFill>
                  <a:schemeClr val="tx1"/>
                </a:solidFill>
                <a:effectLst>
                  <a:outerShdw blurRad="38100" dist="38100" dir="2700000" algn="tl">
                    <a:srgbClr val="000000">
                      <a:alpha val="43137"/>
                    </a:srgbClr>
                  </a:outerShdw>
                </a:effectLst>
                <a:latin typeface="Edwardian Script ITC" pitchFamily="66" charset="0"/>
              </a:rPr>
              <a:t>Gracias por su atención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31640" y="908720"/>
            <a:ext cx="6120680" cy="725199"/>
          </a:xfrm>
          <a:prstGeom prst="rect">
            <a:avLst/>
          </a:prstGeom>
        </p:spPr>
        <p:txBody>
          <a:bodyPr wrap="square">
            <a:spAutoFit/>
          </a:bodyPr>
          <a:lstStyle/>
          <a:p>
            <a:pPr algn="just">
              <a:lnSpc>
                <a:spcPct val="200000"/>
              </a:lnSpc>
              <a:spcBef>
                <a:spcPts val="1200"/>
              </a:spcBef>
              <a:spcAft>
                <a:spcPts val="0"/>
              </a:spcAft>
            </a:pPr>
            <a:r>
              <a:rPr lang="es-EC" sz="2400" b="1" kern="0" dirty="0">
                <a:latin typeface="Arial" panose="020B0604020202020204" pitchFamily="34" charset="0"/>
                <a:ea typeface="Times New Roman" panose="02020603050405020304" pitchFamily="18" charset="0"/>
              </a:rPr>
              <a:t>OBJETIVOS DE LA INVESTIGACIÒN</a:t>
            </a:r>
            <a:endParaRPr lang="es-EC" sz="3600" b="1" kern="0" dirty="0">
              <a:latin typeface="Calibri" panose="020F0502020204030204" pitchFamily="34" charset="0"/>
              <a:ea typeface="Calibri" panose="020F0502020204030204" pitchFamily="34" charset="0"/>
            </a:endParaRPr>
          </a:p>
        </p:txBody>
      </p:sp>
      <p:sp>
        <p:nvSpPr>
          <p:cNvPr id="3" name="Rectángulo: esquinas redondeadas 2">
            <a:extLst>
              <a:ext uri="{FF2B5EF4-FFF2-40B4-BE49-F238E27FC236}">
                <a16:creationId xmlns="" xmlns:a16="http://schemas.microsoft.com/office/drawing/2014/main" id="{35B3275C-F2F7-47F5-A397-8C30952DCE11}"/>
              </a:ext>
            </a:extLst>
          </p:cNvPr>
          <p:cNvSpPr/>
          <p:nvPr/>
        </p:nvSpPr>
        <p:spPr>
          <a:xfrm>
            <a:off x="539552" y="1988840"/>
            <a:ext cx="7056784" cy="2664296"/>
          </a:xfrm>
          <a:prstGeom prst="roundRect">
            <a:avLst/>
          </a:prstGeom>
          <a:solidFill>
            <a:schemeClr val="accent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just">
              <a:lnSpc>
                <a:spcPct val="200000"/>
              </a:lnSpc>
              <a:spcBef>
                <a:spcPts val="200"/>
              </a:spcBef>
              <a:spcAft>
                <a:spcPts val="0"/>
              </a:spcAft>
            </a:pPr>
            <a:r>
              <a:rPr lang="es-EC" sz="1800" b="1" dirty="0">
                <a:latin typeface="Arial" panose="020B0604020202020204" pitchFamily="34" charset="0"/>
                <a:ea typeface="Times New Roman" panose="02020603050405020304" pitchFamily="18" charset="0"/>
              </a:rPr>
              <a:t>Objetivo General</a:t>
            </a:r>
            <a:endParaRPr lang="es-EC" sz="2400" b="1" dirty="0">
              <a:latin typeface="Calibri" panose="020F0502020204030204" pitchFamily="34" charset="0"/>
              <a:ea typeface="Times New Roman" panose="02020603050405020304" pitchFamily="18" charset="0"/>
            </a:endParaRPr>
          </a:p>
          <a:p>
            <a:pPr algn="just">
              <a:lnSpc>
                <a:spcPct val="200000"/>
              </a:lnSpc>
              <a:spcBef>
                <a:spcPts val="200"/>
              </a:spcBef>
              <a:spcAft>
                <a:spcPts val="0"/>
              </a:spcAft>
            </a:pPr>
            <a:r>
              <a:rPr lang="es-EC" sz="1800" dirty="0">
                <a:latin typeface="Arial" panose="020B0604020202020204" pitchFamily="34" charset="0"/>
                <a:ea typeface="Times New Roman" panose="02020603050405020304" pitchFamily="18" charset="0"/>
              </a:rPr>
              <a:t>Proponer una metodología de control individual de la frecuencia cardiaca en nadadores de la Escuela Superior Naval Salinas.</a:t>
            </a:r>
            <a:endParaRPr lang="es-EC"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54992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67744" y="836712"/>
            <a:ext cx="4248472" cy="461665"/>
          </a:xfrm>
          <a:prstGeom prst="rect">
            <a:avLst/>
          </a:prstGeom>
        </p:spPr>
        <p:txBody>
          <a:bodyPr wrap="square">
            <a:spAutoFit/>
          </a:bodyPr>
          <a:lstStyle/>
          <a:p>
            <a:r>
              <a:rPr lang="es-ES" sz="2400" b="1" dirty="0"/>
              <a:t>OBJETIVOS ESPECÍFICOS</a:t>
            </a:r>
          </a:p>
        </p:txBody>
      </p:sp>
      <p:graphicFrame>
        <p:nvGraphicFramePr>
          <p:cNvPr id="3" name="Diagrama 2">
            <a:extLst>
              <a:ext uri="{FF2B5EF4-FFF2-40B4-BE49-F238E27FC236}">
                <a16:creationId xmlns="" xmlns:a16="http://schemas.microsoft.com/office/drawing/2014/main" id="{1F1A8BD0-4D38-4D83-9FBD-91CEEA968DD7}"/>
              </a:ext>
            </a:extLst>
          </p:cNvPr>
          <p:cNvGraphicFramePr/>
          <p:nvPr>
            <p:extLst/>
          </p:nvPr>
        </p:nvGraphicFramePr>
        <p:xfrm>
          <a:off x="599728" y="843321"/>
          <a:ext cx="8220744" cy="5393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8919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195736" y="693663"/>
            <a:ext cx="7776864" cy="1231106"/>
          </a:xfrm>
          <a:prstGeom prst="rect">
            <a:avLst/>
          </a:prstGeom>
          <a:noFill/>
        </p:spPr>
        <p:txBody>
          <a:bodyPr wrap="square" rtlCol="0">
            <a:spAutoFit/>
          </a:bodyPr>
          <a:lstStyle/>
          <a:p>
            <a:pPr algn="just"/>
            <a:r>
              <a:rPr lang="es-EC" sz="2800" b="1" dirty="0"/>
              <a:t>Hipótesis de la investigación</a:t>
            </a:r>
          </a:p>
          <a:p>
            <a:pPr algn="just"/>
            <a:endParaRPr lang="es-EC" sz="2800" dirty="0"/>
          </a:p>
          <a:p>
            <a:endParaRPr lang="es-EC" dirty="0"/>
          </a:p>
        </p:txBody>
      </p:sp>
      <p:graphicFrame>
        <p:nvGraphicFramePr>
          <p:cNvPr id="4" name="Diagrama 3">
            <a:extLst>
              <a:ext uri="{FF2B5EF4-FFF2-40B4-BE49-F238E27FC236}">
                <a16:creationId xmlns="" xmlns:a16="http://schemas.microsoft.com/office/drawing/2014/main" id="{0F82AB2C-3F21-485B-87A5-B35006F00021}"/>
              </a:ext>
            </a:extLst>
          </p:cNvPr>
          <p:cNvGraphicFramePr/>
          <p:nvPr>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7267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616648"/>
            <a:ext cx="9144000" cy="923330"/>
          </a:xfrm>
          <a:prstGeom prst="rect">
            <a:avLst/>
          </a:prstGeom>
          <a:noFill/>
        </p:spPr>
        <p:txBody>
          <a:bodyPr wrap="square" rtlCol="0">
            <a:spAutoFit/>
          </a:bodyPr>
          <a:lstStyle/>
          <a:p>
            <a:pPr algn="ctr"/>
            <a:r>
              <a:rPr lang="es-EC" b="1" dirty="0" smtClean="0"/>
              <a:t>Declaración </a:t>
            </a:r>
            <a:r>
              <a:rPr lang="es-EC" b="1" dirty="0"/>
              <a:t>de las variables</a:t>
            </a:r>
          </a:p>
          <a:p>
            <a:pPr algn="ctr"/>
            <a:r>
              <a:rPr lang="es-ES" i="1" dirty="0"/>
              <a:t>Variable Independiente: Control del entrenamiento</a:t>
            </a:r>
            <a:endParaRPr lang="es-EC" i="1" dirty="0"/>
          </a:p>
          <a:p>
            <a:pPr algn="ctr"/>
            <a:endParaRPr lang="es-EC" dirty="0"/>
          </a:p>
        </p:txBody>
      </p:sp>
      <p:graphicFrame>
        <p:nvGraphicFramePr>
          <p:cNvPr id="4" name="Tabla 4">
            <a:extLst>
              <a:ext uri="{FF2B5EF4-FFF2-40B4-BE49-F238E27FC236}">
                <a16:creationId xmlns="" xmlns:a16="http://schemas.microsoft.com/office/drawing/2014/main" id="{847A381E-7093-4D07-A45F-8CEC146BE3E3}"/>
              </a:ext>
            </a:extLst>
          </p:cNvPr>
          <p:cNvGraphicFramePr>
            <a:graphicFrameLocks noGrp="1"/>
          </p:cNvGraphicFramePr>
          <p:nvPr>
            <p:extLst>
              <p:ext uri="{D42A27DB-BD31-4B8C-83A1-F6EECF244321}">
                <p14:modId xmlns:p14="http://schemas.microsoft.com/office/powerpoint/2010/main" val="4147410136"/>
              </p:ext>
            </p:extLst>
          </p:nvPr>
        </p:nvGraphicFramePr>
        <p:xfrm>
          <a:off x="323528" y="1556792"/>
          <a:ext cx="8496944" cy="4425682"/>
        </p:xfrm>
        <a:graphic>
          <a:graphicData uri="http://schemas.openxmlformats.org/drawingml/2006/table">
            <a:tbl>
              <a:tblPr firstRow="1" bandRow="1">
                <a:tableStyleId>{5C22544A-7EE6-4342-B048-85BDC9FD1C3A}</a:tableStyleId>
              </a:tblPr>
              <a:tblGrid>
                <a:gridCol w="2880320">
                  <a:extLst>
                    <a:ext uri="{9D8B030D-6E8A-4147-A177-3AD203B41FA5}">
                      <a16:colId xmlns="" xmlns:a16="http://schemas.microsoft.com/office/drawing/2014/main" val="954040962"/>
                    </a:ext>
                  </a:extLst>
                </a:gridCol>
                <a:gridCol w="1800200">
                  <a:extLst>
                    <a:ext uri="{9D8B030D-6E8A-4147-A177-3AD203B41FA5}">
                      <a16:colId xmlns="" xmlns:a16="http://schemas.microsoft.com/office/drawing/2014/main" val="2976038058"/>
                    </a:ext>
                  </a:extLst>
                </a:gridCol>
                <a:gridCol w="1692188">
                  <a:extLst>
                    <a:ext uri="{9D8B030D-6E8A-4147-A177-3AD203B41FA5}">
                      <a16:colId xmlns="" xmlns:a16="http://schemas.microsoft.com/office/drawing/2014/main" val="2056541130"/>
                    </a:ext>
                  </a:extLst>
                </a:gridCol>
                <a:gridCol w="2124236">
                  <a:extLst>
                    <a:ext uri="{9D8B030D-6E8A-4147-A177-3AD203B41FA5}">
                      <a16:colId xmlns="" xmlns:a16="http://schemas.microsoft.com/office/drawing/2014/main" val="3205233127"/>
                    </a:ext>
                  </a:extLst>
                </a:gridCol>
              </a:tblGrid>
              <a:tr h="498165">
                <a:tc>
                  <a:txBody>
                    <a:bodyPr/>
                    <a:lstStyle/>
                    <a:p>
                      <a:pPr algn="ctr"/>
                      <a:r>
                        <a:rPr lang="es-ES" sz="1600" b="0" dirty="0">
                          <a:solidFill>
                            <a:schemeClr val="tx1"/>
                          </a:solidFill>
                        </a:rPr>
                        <a:t>DEFINICION </a:t>
                      </a:r>
                      <a:endParaRPr lang="es-EC" sz="1600" b="0" dirty="0">
                        <a:solidFill>
                          <a:schemeClr val="tx1"/>
                        </a:solidFill>
                      </a:endParaRPr>
                    </a:p>
                  </a:txBody>
                  <a:tcPr/>
                </a:tc>
                <a:tc>
                  <a:txBody>
                    <a:bodyPr/>
                    <a:lstStyle/>
                    <a:p>
                      <a:pPr algn="ctr"/>
                      <a:r>
                        <a:rPr lang="es-ES" sz="1600" b="0" dirty="0">
                          <a:solidFill>
                            <a:schemeClr val="tx1"/>
                          </a:solidFill>
                        </a:rPr>
                        <a:t>DIMENSIONES</a:t>
                      </a:r>
                      <a:endParaRPr lang="es-EC" sz="1600" b="0" dirty="0">
                        <a:solidFill>
                          <a:schemeClr val="tx1"/>
                        </a:solidFill>
                      </a:endParaRPr>
                    </a:p>
                  </a:txBody>
                  <a:tcPr/>
                </a:tc>
                <a:tc>
                  <a:txBody>
                    <a:bodyPr/>
                    <a:lstStyle/>
                    <a:p>
                      <a:pPr algn="ctr"/>
                      <a:r>
                        <a:rPr lang="es-ES" sz="1600" b="0" dirty="0">
                          <a:solidFill>
                            <a:schemeClr val="tx1"/>
                          </a:solidFill>
                        </a:rPr>
                        <a:t>INDICADORES</a:t>
                      </a:r>
                      <a:endParaRPr lang="es-EC" sz="1600" b="0" dirty="0">
                        <a:solidFill>
                          <a:schemeClr val="tx1"/>
                        </a:solidFill>
                      </a:endParaRPr>
                    </a:p>
                  </a:txBody>
                  <a:tcPr/>
                </a:tc>
                <a:tc>
                  <a:txBody>
                    <a:bodyPr/>
                    <a:lstStyle/>
                    <a:p>
                      <a:pPr algn="ctr"/>
                      <a:r>
                        <a:rPr lang="es-ES" sz="1600" b="0" dirty="0">
                          <a:solidFill>
                            <a:schemeClr val="tx1"/>
                          </a:solidFill>
                        </a:rPr>
                        <a:t>INSTRUMENTOS</a:t>
                      </a:r>
                      <a:endParaRPr lang="es-EC" sz="1600" b="0" dirty="0">
                        <a:solidFill>
                          <a:schemeClr val="tx1"/>
                        </a:solidFill>
                      </a:endParaRPr>
                    </a:p>
                  </a:txBody>
                  <a:tcPr/>
                </a:tc>
                <a:extLst>
                  <a:ext uri="{0D108BD9-81ED-4DB2-BD59-A6C34878D82A}">
                    <a16:rowId xmlns="" xmlns:a16="http://schemas.microsoft.com/office/drawing/2014/main" val="2372140669"/>
                  </a:ext>
                </a:extLst>
              </a:tr>
              <a:tr h="3927517">
                <a:tc>
                  <a:txBody>
                    <a:bodyPr/>
                    <a:lstStyle/>
                    <a:p>
                      <a:pPr>
                        <a:lnSpc>
                          <a:spcPct val="200000"/>
                        </a:lnSpc>
                        <a:spcAft>
                          <a:spcPts val="800"/>
                        </a:spcAft>
                      </a:pPr>
                      <a:r>
                        <a:rPr lang="es-EC" sz="1400" b="1" dirty="0">
                          <a:solidFill>
                            <a:srgbClr val="000000"/>
                          </a:solidFill>
                          <a:effectLst/>
                          <a:latin typeface="Arial" panose="020B0604020202020204" pitchFamily="34" charset="0"/>
                          <a:ea typeface="Times New Roman" panose="02020603050405020304" pitchFamily="18" charset="0"/>
                        </a:rPr>
                        <a:t>El control es el sistema especialmente organizado de observación y comprobación de aquello que debe ser hecho o ejecutado en cumplimento de la planificación del entrenamiento y competición, así como los objetivos propuestos.</a:t>
                      </a:r>
                      <a:r>
                        <a:rPr lang="es-ES" sz="1400" b="1" dirty="0">
                          <a:solidFill>
                            <a:srgbClr val="000000"/>
                          </a:solidFill>
                          <a:effectLst/>
                          <a:latin typeface="Arial" panose="020B0604020202020204" pitchFamily="34" charset="0"/>
                          <a:ea typeface="Times New Roman" panose="02020603050405020304" pitchFamily="18" charset="0"/>
                        </a:rPr>
                        <a:t> (Vargas, 1998)</a:t>
                      </a:r>
                      <a:endParaRPr lang="es-EC" sz="14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285750" indent="-285750">
                        <a:buFont typeface="Arial" panose="020B0604020202020204" pitchFamily="34" charset="0"/>
                        <a:buChar char="•"/>
                      </a:pPr>
                      <a:r>
                        <a:rPr lang="es-ES" sz="1600" dirty="0"/>
                        <a:t>Volumen </a:t>
                      </a:r>
                    </a:p>
                    <a:p>
                      <a:pPr marL="285750" indent="-285750">
                        <a:buFont typeface="Arial" panose="020B0604020202020204" pitchFamily="34" charset="0"/>
                        <a:buChar char="•"/>
                      </a:pPr>
                      <a:r>
                        <a:rPr lang="es-ES" sz="1600" dirty="0"/>
                        <a:t>Intensidad </a:t>
                      </a:r>
                    </a:p>
                    <a:p>
                      <a:pPr marL="285750" indent="-285750">
                        <a:buFont typeface="Arial" panose="020B0604020202020204" pitchFamily="34" charset="0"/>
                        <a:buChar char="•"/>
                      </a:pPr>
                      <a:r>
                        <a:rPr lang="es-ES" sz="1600" dirty="0"/>
                        <a:t>Densidad </a:t>
                      </a:r>
                    </a:p>
                    <a:p>
                      <a:pPr marL="285750" indent="-285750">
                        <a:buFont typeface="Arial" panose="020B0604020202020204" pitchFamily="34" charset="0"/>
                        <a:buChar char="•"/>
                      </a:pPr>
                      <a:r>
                        <a:rPr lang="es-ES" sz="1600" dirty="0"/>
                        <a:t>frecuencia</a:t>
                      </a:r>
                    </a:p>
                  </a:txBody>
                  <a:tcPr/>
                </a:tc>
                <a:tc>
                  <a:txBody>
                    <a:bodyPr/>
                    <a:lstStyle/>
                    <a:p>
                      <a:pPr marL="285750" lvl="0" indent="-285750">
                        <a:buFont typeface="Arial" panose="020B0604020202020204" pitchFamily="34" charset="0"/>
                        <a:buChar char="•"/>
                      </a:pPr>
                      <a:r>
                        <a:rPr lang="es-EC" sz="1600" kern="1200" dirty="0">
                          <a:solidFill>
                            <a:schemeClr val="dk1"/>
                          </a:solidFill>
                          <a:effectLst/>
                          <a:latin typeface="+mn-lt"/>
                          <a:ea typeface="+mn-ea"/>
                          <a:cs typeface="+mn-cs"/>
                        </a:rPr>
                        <a:t>Frecuencia cardiaca.</a:t>
                      </a:r>
                    </a:p>
                    <a:p>
                      <a:pPr marL="285750" lvl="0" indent="-285750">
                        <a:buFont typeface="Arial" panose="020B0604020202020204" pitchFamily="34" charset="0"/>
                        <a:buChar char="•"/>
                      </a:pPr>
                      <a:r>
                        <a:rPr lang="es-EC" sz="1600" kern="1200" dirty="0">
                          <a:solidFill>
                            <a:schemeClr val="dk1"/>
                          </a:solidFill>
                          <a:effectLst/>
                          <a:latin typeface="+mn-lt"/>
                          <a:ea typeface="+mn-ea"/>
                          <a:cs typeface="+mn-cs"/>
                        </a:rPr>
                        <a:t>Velocidad aeróbica máxima (VAM)</a:t>
                      </a:r>
                    </a:p>
                    <a:p>
                      <a:pPr marL="285750" lvl="0" indent="-285750">
                        <a:buFont typeface="Arial" panose="020B0604020202020204" pitchFamily="34" charset="0"/>
                        <a:buChar char="•"/>
                      </a:pPr>
                      <a:r>
                        <a:rPr lang="es-EC" sz="1600" kern="1200" dirty="0">
                          <a:solidFill>
                            <a:schemeClr val="dk1"/>
                          </a:solidFill>
                          <a:effectLst/>
                          <a:latin typeface="+mn-lt"/>
                          <a:ea typeface="+mn-ea"/>
                          <a:cs typeface="+mn-cs"/>
                        </a:rPr>
                        <a:t>Lactato.</a:t>
                      </a:r>
                    </a:p>
                    <a:p>
                      <a:pPr marL="285750" lvl="0" indent="-285750">
                        <a:buFont typeface="Arial" panose="020B0604020202020204" pitchFamily="34" charset="0"/>
                        <a:buChar char="•"/>
                      </a:pPr>
                      <a:r>
                        <a:rPr lang="es-EC" sz="1600" kern="1200" dirty="0">
                          <a:solidFill>
                            <a:schemeClr val="dk1"/>
                          </a:solidFill>
                          <a:effectLst/>
                          <a:latin typeface="+mn-lt"/>
                          <a:ea typeface="+mn-ea"/>
                          <a:cs typeface="+mn-cs"/>
                        </a:rPr>
                        <a:t>Frecuencia respiratoria.</a:t>
                      </a:r>
                    </a:p>
                    <a:p>
                      <a:pPr marL="285750" lvl="0" indent="-285750">
                        <a:buFont typeface="Arial" panose="020B0604020202020204" pitchFamily="34" charset="0"/>
                        <a:buChar char="•"/>
                      </a:pPr>
                      <a:r>
                        <a:rPr lang="es-EC" sz="1600" kern="1200" dirty="0">
                          <a:solidFill>
                            <a:schemeClr val="dk1"/>
                          </a:solidFill>
                          <a:effectLst/>
                          <a:latin typeface="+mn-lt"/>
                          <a:ea typeface="+mn-ea"/>
                          <a:cs typeface="+mn-cs"/>
                        </a:rPr>
                        <a:t>VO2 máximo.</a:t>
                      </a:r>
                    </a:p>
                    <a:p>
                      <a:endParaRPr lang="es-EC" sz="1600" dirty="0"/>
                    </a:p>
                  </a:txBody>
                  <a:tcPr/>
                </a:tc>
                <a:tc>
                  <a:txBody>
                    <a:bodyPr/>
                    <a:lstStyle/>
                    <a:p>
                      <a:pPr marL="285750" lvl="0" indent="-285750" algn="just">
                        <a:buFont typeface="Arial" panose="020B0604020202020204" pitchFamily="34" charset="0"/>
                        <a:buChar char="•"/>
                      </a:pPr>
                      <a:r>
                        <a:rPr lang="es-EC" sz="1600" kern="1200" dirty="0">
                          <a:solidFill>
                            <a:schemeClr val="dk1"/>
                          </a:solidFill>
                          <a:effectLst/>
                          <a:latin typeface="+mn-lt"/>
                          <a:ea typeface="+mn-ea"/>
                          <a:cs typeface="+mn-cs"/>
                        </a:rPr>
                        <a:t>Test de frecuencia cardiaca en reposo</a:t>
                      </a:r>
                      <a:r>
                        <a:rPr lang="es-EC" sz="1600" kern="1200" dirty="0" smtClean="0">
                          <a:solidFill>
                            <a:schemeClr val="dk1"/>
                          </a:solidFill>
                          <a:effectLst/>
                          <a:latin typeface="+mn-lt"/>
                          <a:ea typeface="+mn-ea"/>
                          <a:cs typeface="+mn-cs"/>
                        </a:rPr>
                        <a:t>.</a:t>
                      </a:r>
                      <a:endParaRPr lang="es-EC" sz="1600" kern="1200" dirty="0">
                        <a:solidFill>
                          <a:schemeClr val="dk1"/>
                        </a:solidFill>
                        <a:effectLst/>
                        <a:latin typeface="+mn-lt"/>
                        <a:ea typeface="+mn-ea"/>
                        <a:cs typeface="+mn-cs"/>
                      </a:endParaRPr>
                    </a:p>
                    <a:p>
                      <a:pPr marL="285750" lvl="0" indent="-285750" algn="just">
                        <a:buFont typeface="Arial" panose="020B0604020202020204" pitchFamily="34" charset="0"/>
                        <a:buChar char="•"/>
                      </a:pPr>
                      <a:r>
                        <a:rPr lang="es-EC" sz="1600" kern="1200" dirty="0">
                          <a:solidFill>
                            <a:schemeClr val="dk1"/>
                          </a:solidFill>
                          <a:effectLst/>
                          <a:latin typeface="+mn-lt"/>
                          <a:ea typeface="+mn-ea"/>
                          <a:cs typeface="+mn-cs"/>
                        </a:rPr>
                        <a:t>Test de frecuencia cardiaca máxima.</a:t>
                      </a:r>
                    </a:p>
                    <a:p>
                      <a:pPr marL="285750" lvl="0" indent="-285750" algn="just">
                        <a:buFont typeface="Arial" panose="020B0604020202020204" pitchFamily="34" charset="0"/>
                        <a:buChar char="•"/>
                      </a:pPr>
                      <a:r>
                        <a:rPr lang="es-EC" sz="1600" kern="1200" dirty="0">
                          <a:solidFill>
                            <a:schemeClr val="dk1"/>
                          </a:solidFill>
                          <a:effectLst/>
                          <a:latin typeface="+mn-lt"/>
                          <a:ea typeface="+mn-ea"/>
                          <a:cs typeface="+mn-cs"/>
                        </a:rPr>
                        <a:t>Test de recuperación</a:t>
                      </a:r>
                      <a:r>
                        <a:rPr lang="es-EC" sz="1800" kern="1200" dirty="0">
                          <a:solidFill>
                            <a:schemeClr val="dk1"/>
                          </a:solidFill>
                          <a:effectLst/>
                          <a:latin typeface="+mn-lt"/>
                          <a:ea typeface="+mn-ea"/>
                          <a:cs typeface="+mn-cs"/>
                        </a:rPr>
                        <a:t>. </a:t>
                      </a:r>
                    </a:p>
                    <a:p>
                      <a:endParaRPr lang="es-EC" dirty="0"/>
                    </a:p>
                  </a:txBody>
                  <a:tcPr/>
                </a:tc>
                <a:extLst>
                  <a:ext uri="{0D108BD9-81ED-4DB2-BD59-A6C34878D82A}">
                    <a16:rowId xmlns="" xmlns:a16="http://schemas.microsoft.com/office/drawing/2014/main" val="1641637771"/>
                  </a:ext>
                </a:extLst>
              </a:tr>
            </a:tbl>
          </a:graphicData>
        </a:graphic>
      </p:graphicFrame>
      <p:sp>
        <p:nvSpPr>
          <p:cNvPr id="5" name="CuadroTexto 4">
            <a:extLst>
              <a:ext uri="{FF2B5EF4-FFF2-40B4-BE49-F238E27FC236}">
                <a16:creationId xmlns="" xmlns:a16="http://schemas.microsoft.com/office/drawing/2014/main" id="{19B069A4-7E88-4842-A88B-2FB8EE8B6A32}"/>
              </a:ext>
            </a:extLst>
          </p:cNvPr>
          <p:cNvSpPr txBox="1"/>
          <p:nvPr/>
        </p:nvSpPr>
        <p:spPr>
          <a:xfrm>
            <a:off x="292515" y="1242919"/>
            <a:ext cx="4608512" cy="369332"/>
          </a:xfrm>
          <a:prstGeom prst="rect">
            <a:avLst/>
          </a:prstGeom>
          <a:noFill/>
        </p:spPr>
        <p:txBody>
          <a:bodyPr wrap="square" rtlCol="0">
            <a:spAutoFit/>
          </a:bodyPr>
          <a:lstStyle/>
          <a:p>
            <a:r>
              <a:rPr lang="es-ES" b="1" dirty="0"/>
              <a:t>Tabla No. 1</a:t>
            </a:r>
            <a:endParaRPr lang="es-EC" b="1" dirty="0"/>
          </a:p>
        </p:txBody>
      </p:sp>
    </p:spTree>
    <p:extLst>
      <p:ext uri="{BB962C8B-B14F-4D97-AF65-F5344CB8AC3E}">
        <p14:creationId xmlns:p14="http://schemas.microsoft.com/office/powerpoint/2010/main" val="3113721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753" y="671232"/>
            <a:ext cx="9144000" cy="369332"/>
          </a:xfrm>
          <a:prstGeom prst="rect">
            <a:avLst/>
          </a:prstGeom>
          <a:noFill/>
        </p:spPr>
        <p:txBody>
          <a:bodyPr wrap="square" rtlCol="0">
            <a:spAutoFit/>
          </a:bodyPr>
          <a:lstStyle/>
          <a:p>
            <a:pPr algn="ctr"/>
            <a:r>
              <a:rPr lang="es-ES" i="1" dirty="0"/>
              <a:t>Variable dependiente: Frecuencia cardiaca</a:t>
            </a:r>
            <a:endParaRPr lang="es-EC" i="1" dirty="0"/>
          </a:p>
        </p:txBody>
      </p:sp>
      <p:graphicFrame>
        <p:nvGraphicFramePr>
          <p:cNvPr id="3" name="Tabla 4">
            <a:extLst>
              <a:ext uri="{FF2B5EF4-FFF2-40B4-BE49-F238E27FC236}">
                <a16:creationId xmlns="" xmlns:a16="http://schemas.microsoft.com/office/drawing/2014/main" id="{92E45645-80C3-4324-9CA0-DE4B9188728F}"/>
              </a:ext>
            </a:extLst>
          </p:cNvPr>
          <p:cNvGraphicFramePr>
            <a:graphicFrameLocks noGrp="1"/>
          </p:cNvGraphicFramePr>
          <p:nvPr>
            <p:extLst/>
          </p:nvPr>
        </p:nvGraphicFramePr>
        <p:xfrm>
          <a:off x="158242" y="1196752"/>
          <a:ext cx="8653046" cy="4848880"/>
        </p:xfrm>
        <a:graphic>
          <a:graphicData uri="http://schemas.openxmlformats.org/drawingml/2006/table">
            <a:tbl>
              <a:tblPr firstRow="1" bandRow="1">
                <a:tableStyleId>{5C22544A-7EE6-4342-B048-85BDC9FD1C3A}</a:tableStyleId>
              </a:tblPr>
              <a:tblGrid>
                <a:gridCol w="2656970">
                  <a:extLst>
                    <a:ext uri="{9D8B030D-6E8A-4147-A177-3AD203B41FA5}">
                      <a16:colId xmlns="" xmlns:a16="http://schemas.microsoft.com/office/drawing/2014/main" val="1474237226"/>
                    </a:ext>
                  </a:extLst>
                </a:gridCol>
                <a:gridCol w="2188836">
                  <a:extLst>
                    <a:ext uri="{9D8B030D-6E8A-4147-A177-3AD203B41FA5}">
                      <a16:colId xmlns="" xmlns:a16="http://schemas.microsoft.com/office/drawing/2014/main" val="1294977737"/>
                    </a:ext>
                  </a:extLst>
                </a:gridCol>
                <a:gridCol w="1728192">
                  <a:extLst>
                    <a:ext uri="{9D8B030D-6E8A-4147-A177-3AD203B41FA5}">
                      <a16:colId xmlns="" xmlns:a16="http://schemas.microsoft.com/office/drawing/2014/main" val="106465688"/>
                    </a:ext>
                  </a:extLst>
                </a:gridCol>
                <a:gridCol w="2079048">
                  <a:extLst>
                    <a:ext uri="{9D8B030D-6E8A-4147-A177-3AD203B41FA5}">
                      <a16:colId xmlns="" xmlns:a16="http://schemas.microsoft.com/office/drawing/2014/main" val="3745951710"/>
                    </a:ext>
                  </a:extLst>
                </a:gridCol>
              </a:tblGrid>
              <a:tr h="518339">
                <a:tc>
                  <a:txBody>
                    <a:bodyPr/>
                    <a:lstStyle/>
                    <a:p>
                      <a:r>
                        <a:rPr lang="es-ES" dirty="0"/>
                        <a:t>Definición </a:t>
                      </a:r>
                      <a:endParaRPr lang="es-EC" dirty="0"/>
                    </a:p>
                  </a:txBody>
                  <a:tcPr/>
                </a:tc>
                <a:tc>
                  <a:txBody>
                    <a:bodyPr/>
                    <a:lstStyle/>
                    <a:p>
                      <a:r>
                        <a:rPr lang="es-ES" dirty="0"/>
                        <a:t>Dimensiones </a:t>
                      </a:r>
                      <a:endParaRPr lang="es-EC" dirty="0"/>
                    </a:p>
                  </a:txBody>
                  <a:tcPr/>
                </a:tc>
                <a:tc>
                  <a:txBody>
                    <a:bodyPr/>
                    <a:lstStyle/>
                    <a:p>
                      <a:r>
                        <a:rPr lang="es-ES" dirty="0"/>
                        <a:t>Indicadores</a:t>
                      </a:r>
                      <a:endParaRPr lang="es-EC" dirty="0"/>
                    </a:p>
                  </a:txBody>
                  <a:tcPr/>
                </a:tc>
                <a:tc>
                  <a:txBody>
                    <a:bodyPr/>
                    <a:lstStyle/>
                    <a:p>
                      <a:r>
                        <a:rPr lang="es-ES" dirty="0"/>
                        <a:t>Instrumento</a:t>
                      </a:r>
                      <a:endParaRPr lang="es-EC" dirty="0"/>
                    </a:p>
                  </a:txBody>
                  <a:tcPr/>
                </a:tc>
                <a:extLst>
                  <a:ext uri="{0D108BD9-81ED-4DB2-BD59-A6C34878D82A}">
                    <a16:rowId xmlns="" xmlns:a16="http://schemas.microsoft.com/office/drawing/2014/main" val="2736100808"/>
                  </a:ext>
                </a:extLst>
              </a:tr>
              <a:tr h="4330541">
                <a:tc>
                  <a:txBody>
                    <a:bodyPr/>
                    <a:lstStyle/>
                    <a:p>
                      <a:pPr algn="just">
                        <a:lnSpc>
                          <a:spcPct val="200000"/>
                        </a:lnSpc>
                        <a:spcAft>
                          <a:spcPts val="800"/>
                        </a:spcAft>
                      </a:pPr>
                      <a:r>
                        <a:rPr lang="es-EC" sz="1400" dirty="0">
                          <a:solidFill>
                            <a:srgbClr val="000000"/>
                          </a:solidFill>
                          <a:effectLst/>
                          <a:latin typeface="+mn-lt"/>
                          <a:ea typeface="Times New Roman" panose="02020603050405020304" pitchFamily="18" charset="0"/>
                        </a:rPr>
                        <a:t>La frecuencia cardiaca es el resultado de numerosas influencias físicas y emocionales medidas a través del sistema nervioso autónomo. Entre ellas se incluye excitación, temor, anticipación, alteraciones de la temperatura, maniobras respiratorias y trabajo físico.</a:t>
                      </a:r>
                      <a:r>
                        <a:rPr lang="es-ES" sz="1400" dirty="0">
                          <a:solidFill>
                            <a:srgbClr val="000000"/>
                          </a:solidFill>
                          <a:effectLst/>
                          <a:latin typeface="+mn-lt"/>
                          <a:ea typeface="Times New Roman" panose="02020603050405020304" pitchFamily="18" charset="0"/>
                        </a:rPr>
                        <a:t> (Vargas, 1998)</a:t>
                      </a:r>
                      <a:endParaRPr lang="es-EC" sz="1400" dirty="0">
                        <a:solidFill>
                          <a:srgbClr val="000000"/>
                        </a:solidFill>
                        <a:effectLst/>
                        <a:latin typeface="+mn-lt"/>
                        <a:ea typeface="Times New Roman" panose="02020603050405020304" pitchFamily="18" charset="0"/>
                      </a:endParaRPr>
                    </a:p>
                  </a:txBody>
                  <a:tcPr marL="68580" marR="68580" marT="0" marB="0"/>
                </a:tc>
                <a:tc>
                  <a:txBody>
                    <a:bodyPr/>
                    <a:lstStyle/>
                    <a:p>
                      <a:pPr marL="285750" lvl="0" indent="-285750" algn="just">
                        <a:lnSpc>
                          <a:spcPct val="150000"/>
                        </a:lnSpc>
                        <a:buFont typeface="Arial" panose="020B0604020202020204" pitchFamily="34" charset="0"/>
                        <a:buChar char="•"/>
                      </a:pPr>
                      <a:r>
                        <a:rPr lang="es-EC" sz="1400" kern="1200" dirty="0">
                          <a:solidFill>
                            <a:schemeClr val="dk1"/>
                          </a:solidFill>
                          <a:effectLst/>
                          <a:latin typeface="+mn-lt"/>
                          <a:ea typeface="+mn-ea"/>
                          <a:cs typeface="+mn-cs"/>
                        </a:rPr>
                        <a:t>Frecuencia cardiaca basal.</a:t>
                      </a:r>
                    </a:p>
                    <a:p>
                      <a:pPr marL="285750" lvl="0" indent="-285750" algn="just">
                        <a:lnSpc>
                          <a:spcPct val="150000"/>
                        </a:lnSpc>
                        <a:buFont typeface="Arial" panose="020B0604020202020204" pitchFamily="34" charset="0"/>
                        <a:buChar char="•"/>
                      </a:pPr>
                      <a:r>
                        <a:rPr lang="es-EC" sz="1400" kern="1200" dirty="0">
                          <a:solidFill>
                            <a:schemeClr val="dk1"/>
                          </a:solidFill>
                          <a:effectLst/>
                          <a:latin typeface="+mn-lt"/>
                          <a:ea typeface="+mn-ea"/>
                          <a:cs typeface="+mn-cs"/>
                        </a:rPr>
                        <a:t>Frecuencia cardiaca reposo.</a:t>
                      </a:r>
                    </a:p>
                    <a:p>
                      <a:pPr marL="285750" lvl="0" indent="-285750" algn="just">
                        <a:lnSpc>
                          <a:spcPct val="150000"/>
                        </a:lnSpc>
                        <a:buFont typeface="Arial" panose="020B0604020202020204" pitchFamily="34" charset="0"/>
                        <a:buChar char="•"/>
                      </a:pPr>
                      <a:r>
                        <a:rPr lang="es-EC" sz="1400" kern="1200" dirty="0">
                          <a:solidFill>
                            <a:schemeClr val="dk1"/>
                          </a:solidFill>
                          <a:effectLst/>
                          <a:latin typeface="+mn-lt"/>
                          <a:ea typeface="+mn-ea"/>
                          <a:cs typeface="+mn-cs"/>
                        </a:rPr>
                        <a:t>Frecuencia cardiaca máxima.</a:t>
                      </a:r>
                    </a:p>
                    <a:p>
                      <a:pPr marL="285750" lvl="0" indent="-285750" algn="just">
                        <a:lnSpc>
                          <a:spcPct val="150000"/>
                        </a:lnSpc>
                        <a:buFont typeface="Arial" panose="020B0604020202020204" pitchFamily="34" charset="0"/>
                        <a:buChar char="•"/>
                      </a:pPr>
                      <a:r>
                        <a:rPr lang="es-EC" sz="1400" kern="1200" dirty="0">
                          <a:solidFill>
                            <a:schemeClr val="dk1"/>
                          </a:solidFill>
                          <a:effectLst/>
                          <a:latin typeface="+mn-lt"/>
                          <a:ea typeface="+mn-ea"/>
                          <a:cs typeface="+mn-cs"/>
                        </a:rPr>
                        <a:t>Frecuencia cardiaca de entrenamiento.</a:t>
                      </a:r>
                    </a:p>
                    <a:p>
                      <a:pPr marL="285750" lvl="0" indent="-285750" algn="just">
                        <a:lnSpc>
                          <a:spcPct val="150000"/>
                        </a:lnSpc>
                        <a:buFont typeface="Arial" panose="020B0604020202020204" pitchFamily="34" charset="0"/>
                        <a:buChar char="•"/>
                      </a:pPr>
                      <a:r>
                        <a:rPr lang="es-EC" sz="1400" kern="1200" dirty="0">
                          <a:solidFill>
                            <a:schemeClr val="dk1"/>
                          </a:solidFill>
                          <a:effectLst/>
                          <a:latin typeface="+mn-lt"/>
                          <a:ea typeface="+mn-ea"/>
                          <a:cs typeface="+mn-cs"/>
                        </a:rPr>
                        <a:t>Recuperación de la frecuencia cardiaca.</a:t>
                      </a:r>
                    </a:p>
                    <a:p>
                      <a:endParaRPr lang="es-EC" sz="1400" dirty="0">
                        <a:latin typeface="+mn-lt"/>
                      </a:endParaRPr>
                    </a:p>
                  </a:txBody>
                  <a:tcPr/>
                </a:tc>
                <a:tc>
                  <a:txBody>
                    <a:bodyPr/>
                    <a:lstStyle/>
                    <a:p>
                      <a:pPr marL="285750" lvl="0" indent="-285750">
                        <a:lnSpc>
                          <a:spcPct val="150000"/>
                        </a:lnSpc>
                        <a:buFont typeface="Arial" panose="020B0604020202020204" pitchFamily="34" charset="0"/>
                        <a:buChar char="•"/>
                      </a:pPr>
                      <a:r>
                        <a:rPr lang="es-EC" sz="1400" kern="1200" dirty="0">
                          <a:solidFill>
                            <a:schemeClr val="dk1"/>
                          </a:solidFill>
                          <a:effectLst/>
                          <a:latin typeface="+mn-lt"/>
                          <a:ea typeface="+mn-ea"/>
                          <a:cs typeface="+mn-cs"/>
                        </a:rPr>
                        <a:t>Numero de latidos.</a:t>
                      </a:r>
                    </a:p>
                    <a:p>
                      <a:pPr marL="285750" lvl="0" indent="-285750">
                        <a:lnSpc>
                          <a:spcPct val="150000"/>
                        </a:lnSpc>
                        <a:buFont typeface="Arial" panose="020B0604020202020204" pitchFamily="34" charset="0"/>
                        <a:buChar char="•"/>
                      </a:pPr>
                      <a:r>
                        <a:rPr lang="es-EC" sz="1400" kern="1200" dirty="0">
                          <a:solidFill>
                            <a:schemeClr val="dk1"/>
                          </a:solidFill>
                          <a:effectLst/>
                          <a:latin typeface="+mn-lt"/>
                          <a:ea typeface="+mn-ea"/>
                          <a:cs typeface="+mn-cs"/>
                        </a:rPr>
                        <a:t>Tiempo de recuperación</a:t>
                      </a:r>
                    </a:p>
                    <a:p>
                      <a:endParaRPr lang="es-EC" sz="1400" dirty="0">
                        <a:latin typeface="+mn-lt"/>
                      </a:endParaRPr>
                    </a:p>
                  </a:txBody>
                  <a:tcPr/>
                </a:tc>
                <a:tc>
                  <a:txBody>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s-EC" sz="1400" kern="1200" dirty="0">
                          <a:solidFill>
                            <a:schemeClr val="dk1"/>
                          </a:solidFill>
                          <a:effectLst/>
                          <a:latin typeface="+mn-lt"/>
                          <a:ea typeface="+mn-ea"/>
                          <a:cs typeface="+mn-cs"/>
                        </a:rPr>
                        <a:t>Test de </a:t>
                      </a:r>
                      <a:r>
                        <a:rPr lang="es-EC" sz="1400" kern="1200" dirty="0" smtClean="0">
                          <a:solidFill>
                            <a:schemeClr val="dk1"/>
                          </a:solidFill>
                          <a:effectLst/>
                          <a:latin typeface="+mn-lt"/>
                          <a:ea typeface="+mn-ea"/>
                          <a:cs typeface="+mn-cs"/>
                        </a:rPr>
                        <a:t>2000 metros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s-EC" sz="1400" kern="1200" dirty="0" smtClean="0">
                          <a:solidFill>
                            <a:schemeClr val="dk1"/>
                          </a:solidFill>
                          <a:effectLst/>
                          <a:latin typeface="+mn-lt"/>
                          <a:ea typeface="+mn-ea"/>
                          <a:cs typeface="+mn-cs"/>
                        </a:rPr>
                        <a:t>Piscina</a:t>
                      </a:r>
                      <a:r>
                        <a:rPr lang="es-EC" sz="1400" kern="1200" baseline="0" dirty="0" smtClean="0">
                          <a:solidFill>
                            <a:schemeClr val="dk1"/>
                          </a:solidFill>
                          <a:effectLst/>
                          <a:latin typeface="+mn-lt"/>
                          <a:ea typeface="+mn-ea"/>
                          <a:cs typeface="+mn-cs"/>
                        </a:rPr>
                        <a:t>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s-EC" sz="1400" kern="1200" baseline="0" dirty="0" smtClean="0">
                          <a:solidFill>
                            <a:schemeClr val="dk1"/>
                          </a:solidFill>
                          <a:effectLst/>
                          <a:latin typeface="+mn-lt"/>
                          <a:ea typeface="+mn-ea"/>
                          <a:cs typeface="+mn-cs"/>
                        </a:rPr>
                        <a:t>Cronometro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s-EC" sz="1400" kern="1200" baseline="0" dirty="0" smtClean="0">
                          <a:solidFill>
                            <a:schemeClr val="dk1"/>
                          </a:solidFill>
                          <a:effectLst/>
                          <a:latin typeface="+mn-lt"/>
                          <a:ea typeface="+mn-ea"/>
                          <a:cs typeface="+mn-cs"/>
                        </a:rPr>
                        <a:t>Pito </a:t>
                      </a:r>
                      <a:endParaRPr lang="es-EC" sz="1400" kern="1200" dirty="0">
                        <a:solidFill>
                          <a:schemeClr val="dk1"/>
                        </a:solidFill>
                        <a:effectLst/>
                        <a:latin typeface="+mn-lt"/>
                        <a:ea typeface="+mn-ea"/>
                        <a:cs typeface="+mn-cs"/>
                      </a:endParaRPr>
                    </a:p>
                    <a:p>
                      <a:endParaRPr lang="es-EC" sz="1400" dirty="0">
                        <a:latin typeface="+mn-lt"/>
                      </a:endParaRPr>
                    </a:p>
                  </a:txBody>
                  <a:tcPr/>
                </a:tc>
                <a:extLst>
                  <a:ext uri="{0D108BD9-81ED-4DB2-BD59-A6C34878D82A}">
                    <a16:rowId xmlns="" xmlns:a16="http://schemas.microsoft.com/office/drawing/2014/main" val="1330640538"/>
                  </a:ext>
                </a:extLst>
              </a:tr>
            </a:tbl>
          </a:graphicData>
        </a:graphic>
      </p:graphicFrame>
      <p:sp>
        <p:nvSpPr>
          <p:cNvPr id="5" name="CuadroTexto 4">
            <a:extLst>
              <a:ext uri="{FF2B5EF4-FFF2-40B4-BE49-F238E27FC236}">
                <a16:creationId xmlns="" xmlns:a16="http://schemas.microsoft.com/office/drawing/2014/main" id="{E50416A9-89FE-40ED-9FB5-758950074E1C}"/>
              </a:ext>
            </a:extLst>
          </p:cNvPr>
          <p:cNvSpPr txBox="1"/>
          <p:nvPr/>
        </p:nvSpPr>
        <p:spPr>
          <a:xfrm>
            <a:off x="352944" y="884376"/>
            <a:ext cx="1800200" cy="369332"/>
          </a:xfrm>
          <a:prstGeom prst="rect">
            <a:avLst/>
          </a:prstGeom>
          <a:noFill/>
        </p:spPr>
        <p:txBody>
          <a:bodyPr wrap="square" rtlCol="0">
            <a:spAutoFit/>
          </a:bodyPr>
          <a:lstStyle/>
          <a:p>
            <a:r>
              <a:rPr lang="es-ES" b="1" dirty="0"/>
              <a:t>Tabla No. 2</a:t>
            </a:r>
            <a:endParaRPr lang="es-EC" b="1" dirty="0"/>
          </a:p>
        </p:txBody>
      </p:sp>
    </p:spTree>
    <p:extLst>
      <p:ext uri="{BB962C8B-B14F-4D97-AF65-F5344CB8AC3E}">
        <p14:creationId xmlns:p14="http://schemas.microsoft.com/office/powerpoint/2010/main" val="3995359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27584" y="755987"/>
            <a:ext cx="7488832" cy="677108"/>
          </a:xfrm>
          <a:prstGeom prst="rect">
            <a:avLst/>
          </a:prstGeom>
          <a:noFill/>
        </p:spPr>
        <p:txBody>
          <a:bodyPr wrap="square" rtlCol="0">
            <a:spAutoFit/>
          </a:bodyPr>
          <a:lstStyle/>
          <a:p>
            <a:pPr algn="ctr"/>
            <a:r>
              <a:rPr lang="es-EC" sz="2000" b="1" dirty="0"/>
              <a:t>METODOLOGÍA DE LA INVESTIGACIÓN</a:t>
            </a:r>
          </a:p>
          <a:p>
            <a:endParaRPr lang="es-EC" dirty="0"/>
          </a:p>
        </p:txBody>
      </p:sp>
      <p:sp>
        <p:nvSpPr>
          <p:cNvPr id="3" name="Rectángulo: esquinas redondeadas 2">
            <a:extLst>
              <a:ext uri="{FF2B5EF4-FFF2-40B4-BE49-F238E27FC236}">
                <a16:creationId xmlns="" xmlns:a16="http://schemas.microsoft.com/office/drawing/2014/main" id="{5228F1AF-2077-4AA4-AED8-0F7CA59AFEBA}"/>
              </a:ext>
            </a:extLst>
          </p:cNvPr>
          <p:cNvSpPr/>
          <p:nvPr/>
        </p:nvSpPr>
        <p:spPr>
          <a:xfrm>
            <a:off x="1619672" y="1340768"/>
            <a:ext cx="5904656"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a:p>
            <a:pPr algn="ctr"/>
            <a:r>
              <a:rPr lang="es-EC" sz="1800" b="1" dirty="0">
                <a:ln w="0"/>
                <a:solidFill>
                  <a:schemeClr val="tx1"/>
                </a:solidFill>
                <a:effectLst>
                  <a:outerShdw blurRad="38100" dist="19050" dir="2700000" algn="tl" rotWithShape="0">
                    <a:schemeClr val="dk1">
                      <a:alpha val="40000"/>
                    </a:schemeClr>
                  </a:outerShdw>
                </a:effectLst>
              </a:rPr>
              <a:t>Tipo de investigación</a:t>
            </a:r>
          </a:p>
          <a:p>
            <a:pPr algn="ctr"/>
            <a:r>
              <a:rPr lang="es-ES" dirty="0">
                <a:ln w="0"/>
                <a:solidFill>
                  <a:schemeClr val="tx1"/>
                </a:solidFill>
                <a:effectLst>
                  <a:outerShdw blurRad="38100" dist="19050" dir="2700000" algn="tl" rotWithShape="0">
                    <a:schemeClr val="dk1">
                      <a:alpha val="40000"/>
                    </a:schemeClr>
                  </a:outerShdw>
                </a:effectLst>
              </a:rPr>
              <a:t>Descriptiva - correlacional de corte trasversal </a:t>
            </a:r>
            <a:endParaRPr lang="es-EC" dirty="0">
              <a:ln w="0"/>
              <a:solidFill>
                <a:schemeClr val="tx1"/>
              </a:solidFill>
              <a:effectLst>
                <a:outerShdw blurRad="38100" dist="19050" dir="2700000" algn="tl" rotWithShape="0">
                  <a:schemeClr val="dk1">
                    <a:alpha val="40000"/>
                  </a:schemeClr>
                </a:outerShdw>
              </a:effectLst>
            </a:endParaRPr>
          </a:p>
        </p:txBody>
      </p:sp>
      <p:sp>
        <p:nvSpPr>
          <p:cNvPr id="5" name="Rectángulo: esquinas redondeadas 4">
            <a:extLst>
              <a:ext uri="{FF2B5EF4-FFF2-40B4-BE49-F238E27FC236}">
                <a16:creationId xmlns="" xmlns:a16="http://schemas.microsoft.com/office/drawing/2014/main" id="{FF1F3856-5F5D-4032-9DBB-D1C7F0560A6A}"/>
              </a:ext>
            </a:extLst>
          </p:cNvPr>
          <p:cNvSpPr/>
          <p:nvPr/>
        </p:nvSpPr>
        <p:spPr>
          <a:xfrm>
            <a:off x="683568" y="2780928"/>
            <a:ext cx="7992888" cy="2952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s-EC" dirty="0">
                <a:solidFill>
                  <a:schemeClr val="tx1"/>
                </a:solidFill>
              </a:rPr>
              <a:t>Y</a:t>
            </a:r>
            <a:r>
              <a:rPr lang="es-EC" sz="1800" dirty="0">
                <a:solidFill>
                  <a:schemeClr val="tx1"/>
                </a:solidFill>
              </a:rPr>
              <a:t>a que nos permitió determinar un parámetro fisiológico al someter a los nadadores a estímulos, como la frecuencia cardiaca para el equipo de natación de la Escuela Superior Naval Salinas.</a:t>
            </a:r>
          </a:p>
          <a:p>
            <a:pPr algn="just">
              <a:lnSpc>
                <a:spcPct val="150000"/>
              </a:lnSpc>
            </a:pPr>
            <a:r>
              <a:rPr lang="es-EC" dirty="0">
                <a:solidFill>
                  <a:schemeClr val="tx1"/>
                </a:solidFill>
              </a:rPr>
              <a:t>S</a:t>
            </a:r>
            <a:r>
              <a:rPr lang="es-EC" sz="1800" dirty="0" smtClean="0">
                <a:solidFill>
                  <a:schemeClr val="tx1"/>
                </a:solidFill>
              </a:rPr>
              <a:t>iendo </a:t>
            </a:r>
            <a:r>
              <a:rPr lang="es-EC" sz="1800" dirty="0">
                <a:solidFill>
                  <a:schemeClr val="tx1"/>
                </a:solidFill>
              </a:rPr>
              <a:t>el propósito obtener datos individuales que permitan mejorar el entrenamiento a través de datos científicos y una metodología individualizada del comportamiento de la frecuencia cardiaca.</a:t>
            </a:r>
          </a:p>
          <a:p>
            <a:pPr algn="ctr"/>
            <a:endParaRPr lang="es-EC" dirty="0">
              <a:solidFill>
                <a:schemeClr val="tx1"/>
              </a:solidFill>
            </a:endParaRPr>
          </a:p>
        </p:txBody>
      </p:sp>
    </p:spTree>
    <p:extLst>
      <p:ext uri="{BB962C8B-B14F-4D97-AF65-F5344CB8AC3E}">
        <p14:creationId xmlns:p14="http://schemas.microsoft.com/office/powerpoint/2010/main" val="182179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2816</TotalTime>
  <Words>3144</Words>
  <Application>Microsoft Office PowerPoint</Application>
  <PresentationFormat>Presentación en pantalla (4:3)</PresentationFormat>
  <Paragraphs>754</Paragraphs>
  <Slides>32</Slides>
  <Notes>1</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2</vt:i4>
      </vt:variant>
      <vt:variant>
        <vt:lpstr>Títulos de diapositiva</vt:lpstr>
      </vt:variant>
      <vt:variant>
        <vt:i4>32</vt:i4>
      </vt:variant>
    </vt:vector>
  </HeadingPairs>
  <TitlesOfParts>
    <vt:vector size="41" baseType="lpstr">
      <vt:lpstr>Arial</vt:lpstr>
      <vt:lpstr>Arial Black</vt:lpstr>
      <vt:lpstr>Calibri</vt:lpstr>
      <vt:lpstr>Edwardian Script ITC</vt:lpstr>
      <vt:lpstr>Montserrat</vt:lpstr>
      <vt:lpstr>Times New Roman</vt:lpstr>
      <vt:lpstr>Diseño predeterminado</vt:lpstr>
      <vt:lpstr>CorelDRAW</vt:lpstr>
      <vt:lpstr>Documento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 INTERPRETACIÓN DE LOS RESULTADOS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ESPE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Jairo</cp:lastModifiedBy>
  <cp:revision>204</cp:revision>
  <dcterms:created xsi:type="dcterms:W3CDTF">2008-02-13T16:07:44Z</dcterms:created>
  <dcterms:modified xsi:type="dcterms:W3CDTF">2022-03-28T21:10:20Z</dcterms:modified>
</cp:coreProperties>
</file>