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61" r:id="rId5"/>
    <p:sldId id="262" r:id="rId6"/>
    <p:sldId id="263" r:id="rId7"/>
    <p:sldId id="264" r:id="rId8"/>
    <p:sldId id="265" r:id="rId9"/>
    <p:sldId id="266" r:id="rId10"/>
    <p:sldId id="267" r:id="rId11"/>
    <p:sldId id="268" r:id="rId12"/>
    <p:sldId id="272" r:id="rId13"/>
    <p:sldId id="309" r:id="rId14"/>
    <p:sldId id="273" r:id="rId15"/>
    <p:sldId id="310" r:id="rId16"/>
    <p:sldId id="274" r:id="rId17"/>
    <p:sldId id="275" r:id="rId18"/>
    <p:sldId id="276" r:id="rId19"/>
    <p:sldId id="312" r:id="rId20"/>
    <p:sldId id="277" r:id="rId21"/>
    <p:sldId id="278" r:id="rId22"/>
    <p:sldId id="279" r:id="rId23"/>
    <p:sldId id="280" r:id="rId24"/>
    <p:sldId id="281" r:id="rId25"/>
    <p:sldId id="283" r:id="rId26"/>
    <p:sldId id="284" r:id="rId27"/>
    <p:sldId id="285" r:id="rId28"/>
    <p:sldId id="290" r:id="rId29"/>
    <p:sldId id="287" r:id="rId30"/>
    <p:sldId id="288" r:id="rId31"/>
    <p:sldId id="289" r:id="rId32"/>
    <p:sldId id="291" r:id="rId33"/>
    <p:sldId id="292" r:id="rId34"/>
    <p:sldId id="293" r:id="rId35"/>
    <p:sldId id="294" r:id="rId36"/>
    <p:sldId id="295" r:id="rId37"/>
    <p:sldId id="296" r:id="rId38"/>
    <p:sldId id="297" r:id="rId39"/>
    <p:sldId id="298" r:id="rId40"/>
    <p:sldId id="299" r:id="rId41"/>
    <p:sldId id="300" r:id="rId42"/>
    <p:sldId id="302" r:id="rId43"/>
    <p:sldId id="303" r:id="rId44"/>
    <p:sldId id="304" r:id="rId45"/>
    <p:sldId id="305" r:id="rId46"/>
    <p:sldId id="306" r:id="rId47"/>
    <p:sldId id="30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DD419-6B10-47B8-8F55-6EF0C547551B}" type="doc">
      <dgm:prSet loTypeId="urn:microsoft.com/office/officeart/2005/8/layout/process1" loCatId="process" qsTypeId="urn:microsoft.com/office/officeart/2005/8/quickstyle/3d1" qsCatId="3D" csTypeId="urn:microsoft.com/office/officeart/2005/8/colors/colorful3" csCatId="colorful" phldr="1"/>
      <dgm:spPr/>
    </dgm:pt>
    <dgm:pt modelId="{2FC861FB-42E5-4554-BA4C-AAFDC8DFCA3D}">
      <dgm:prSet phldrT="[Texto]" custT="1"/>
      <dgm:spPr/>
      <dgm:t>
        <a:bodyPr/>
        <a:lstStyle/>
        <a:p>
          <a:r>
            <a:rPr lang="es-ES" sz="1600" dirty="0">
              <a:latin typeface="Times New Roman" panose="02020603050405020304" pitchFamily="18" charset="0"/>
              <a:cs typeface="Times New Roman" panose="02020603050405020304" pitchFamily="18" charset="0"/>
            </a:rPr>
            <a:t>Caracterizar el recibidor y su proceso de ensamblaje, en cuanto a los elementos constitutivos, geometría, dimensiones, tolerancias, materiales y actividades de ensamblaje.</a:t>
          </a:r>
        </a:p>
      </dgm:t>
    </dgm:pt>
    <dgm:pt modelId="{F19363A0-00ED-4D44-B9C3-3A75A429F77D}" type="parTrans" cxnId="{50E59246-AC28-4B66-958F-5C4470D1A7D3}">
      <dgm:prSet/>
      <dgm:spPr/>
      <dgm:t>
        <a:bodyPr/>
        <a:lstStyle/>
        <a:p>
          <a:endParaRPr lang="es-ES"/>
        </a:p>
      </dgm:t>
    </dgm:pt>
    <dgm:pt modelId="{61124954-2093-41E9-825D-287B14D8B19E}" type="sibTrans" cxnId="{50E59246-AC28-4B66-958F-5C4470D1A7D3}">
      <dgm:prSet/>
      <dgm:spPr/>
      <dgm:t>
        <a:bodyPr/>
        <a:lstStyle/>
        <a:p>
          <a:endParaRPr lang="es-ES"/>
        </a:p>
      </dgm:t>
    </dgm:pt>
    <dgm:pt modelId="{BD030789-8E56-46F3-9449-3B1F43872B08}">
      <dgm:prSet phldrT="[Texto]" custT="1"/>
      <dgm:spPr/>
      <dgm:t>
        <a:bodyPr/>
        <a:lstStyle/>
        <a:p>
          <a:r>
            <a:rPr lang="es-ES" sz="1600" dirty="0">
              <a:latin typeface="Times New Roman" panose="02020603050405020304" pitchFamily="18" charset="0"/>
              <a:cs typeface="Times New Roman" panose="02020603050405020304" pitchFamily="18" charset="0"/>
            </a:rPr>
            <a:t>Diseño de detalle y simulación de los sistemas mecánicos y de control de la ensambladora.</a:t>
          </a:r>
        </a:p>
      </dgm:t>
    </dgm:pt>
    <dgm:pt modelId="{8F7EFDEF-FFC2-47A0-92B9-287E01B5FF2F}" type="parTrans" cxnId="{D9C67EEE-5EB3-44A9-9F91-197A67D774DD}">
      <dgm:prSet/>
      <dgm:spPr/>
      <dgm:t>
        <a:bodyPr/>
        <a:lstStyle/>
        <a:p>
          <a:endParaRPr lang="es-ES"/>
        </a:p>
      </dgm:t>
    </dgm:pt>
    <dgm:pt modelId="{71E46055-6875-460C-BB89-5C33F6617861}" type="sibTrans" cxnId="{D9C67EEE-5EB3-44A9-9F91-197A67D774DD}">
      <dgm:prSet/>
      <dgm:spPr/>
      <dgm:t>
        <a:bodyPr/>
        <a:lstStyle/>
        <a:p>
          <a:endParaRPr lang="es-ES"/>
        </a:p>
      </dgm:t>
    </dgm:pt>
    <dgm:pt modelId="{AD5498CA-289D-4AB8-84CC-4068556388AF}">
      <dgm:prSet phldrT="[Texto]" custT="1"/>
      <dgm:spPr/>
      <dgm:t>
        <a:bodyPr/>
        <a:lstStyle/>
        <a:p>
          <a:r>
            <a:rPr lang="es-ES" sz="1600" dirty="0">
              <a:latin typeface="Times New Roman" panose="02020603050405020304" pitchFamily="18" charset="0"/>
              <a:cs typeface="Times New Roman" panose="02020603050405020304" pitchFamily="18" charset="0"/>
            </a:rPr>
            <a:t>Diseñar, construir e Implementar un sistema automático para el empaque de recibidores. </a:t>
          </a:r>
        </a:p>
      </dgm:t>
    </dgm:pt>
    <dgm:pt modelId="{BE4BA551-6CA5-4F99-922B-C77507D733A3}" type="parTrans" cxnId="{6D863147-CB07-4CE1-B088-28E3271EF2F1}">
      <dgm:prSet/>
      <dgm:spPr/>
      <dgm:t>
        <a:bodyPr/>
        <a:lstStyle/>
        <a:p>
          <a:endParaRPr lang="es-ES"/>
        </a:p>
      </dgm:t>
    </dgm:pt>
    <dgm:pt modelId="{D86A4178-2661-40C4-B25E-2554CB627B83}" type="sibTrans" cxnId="{6D863147-CB07-4CE1-B088-28E3271EF2F1}">
      <dgm:prSet/>
      <dgm:spPr/>
      <dgm:t>
        <a:bodyPr/>
        <a:lstStyle/>
        <a:p>
          <a:endParaRPr lang="es-ES"/>
        </a:p>
      </dgm:t>
    </dgm:pt>
    <dgm:pt modelId="{A157A91F-7374-451F-B8D7-4CCB0AD9A063}">
      <dgm:prSet custT="1"/>
      <dgm:spPr/>
      <dgm:t>
        <a:bodyPr/>
        <a:lstStyle/>
        <a:p>
          <a:r>
            <a:rPr lang="es-ES" sz="1600" dirty="0">
              <a:latin typeface="Times New Roman" panose="02020603050405020304" pitchFamily="18" charset="0"/>
              <a:cs typeface="Times New Roman" panose="02020603050405020304" pitchFamily="18" charset="0"/>
            </a:rPr>
            <a:t>Realizar pruebas de funcionamiento y de operación del sistema de remachado en dos posiciones y del sistema de transporte de los recibidores dentro de las instalaciones y facilidades de la empresa VYMSA.</a:t>
          </a:r>
        </a:p>
      </dgm:t>
    </dgm:pt>
    <dgm:pt modelId="{AF271181-E11E-4912-AACB-5E31BD1A8BD5}" type="parTrans" cxnId="{352C8746-0564-4C81-AE22-0C7C54841B46}">
      <dgm:prSet/>
      <dgm:spPr/>
      <dgm:t>
        <a:bodyPr/>
        <a:lstStyle/>
        <a:p>
          <a:endParaRPr lang="es-ES"/>
        </a:p>
      </dgm:t>
    </dgm:pt>
    <dgm:pt modelId="{AC561ACD-F892-4456-8BDF-F90BB3713CB0}" type="sibTrans" cxnId="{352C8746-0564-4C81-AE22-0C7C54841B46}">
      <dgm:prSet/>
      <dgm:spPr/>
      <dgm:t>
        <a:bodyPr/>
        <a:lstStyle/>
        <a:p>
          <a:endParaRPr lang="es-ES"/>
        </a:p>
      </dgm:t>
    </dgm:pt>
    <dgm:pt modelId="{9961E01F-5983-4252-A66A-4DCAE70CD9ED}" type="pres">
      <dgm:prSet presAssocID="{808DD419-6B10-47B8-8F55-6EF0C547551B}" presName="Name0" presStyleCnt="0">
        <dgm:presLayoutVars>
          <dgm:dir/>
          <dgm:resizeHandles val="exact"/>
        </dgm:presLayoutVars>
      </dgm:prSet>
      <dgm:spPr/>
    </dgm:pt>
    <dgm:pt modelId="{D27D9AC3-149F-46EB-BFDE-A000BAE5728A}" type="pres">
      <dgm:prSet presAssocID="{2FC861FB-42E5-4554-BA4C-AAFDC8DFCA3D}" presName="node" presStyleLbl="node1" presStyleIdx="0" presStyleCnt="4" custScaleX="116312">
        <dgm:presLayoutVars>
          <dgm:bulletEnabled val="1"/>
        </dgm:presLayoutVars>
      </dgm:prSet>
      <dgm:spPr/>
    </dgm:pt>
    <dgm:pt modelId="{0DDBD917-EFB6-454B-9F04-649F5E0EF24B}" type="pres">
      <dgm:prSet presAssocID="{61124954-2093-41E9-825D-287B14D8B19E}" presName="sibTrans" presStyleLbl="sibTrans2D1" presStyleIdx="0" presStyleCnt="3"/>
      <dgm:spPr/>
    </dgm:pt>
    <dgm:pt modelId="{0B6BCA4E-2AFB-4C10-A643-E511C5EAA7E5}" type="pres">
      <dgm:prSet presAssocID="{61124954-2093-41E9-825D-287B14D8B19E}" presName="connectorText" presStyleLbl="sibTrans2D1" presStyleIdx="0" presStyleCnt="3"/>
      <dgm:spPr/>
    </dgm:pt>
    <dgm:pt modelId="{E773942C-4A24-4AD9-B4B1-DC2336E72465}" type="pres">
      <dgm:prSet presAssocID="{BD030789-8E56-46F3-9449-3B1F43872B08}" presName="node" presStyleLbl="node1" presStyleIdx="1" presStyleCnt="4" custScaleX="89961" custScaleY="86832">
        <dgm:presLayoutVars>
          <dgm:bulletEnabled val="1"/>
        </dgm:presLayoutVars>
      </dgm:prSet>
      <dgm:spPr/>
    </dgm:pt>
    <dgm:pt modelId="{B5ADBD42-2AC2-4879-95C0-13A91299F77D}" type="pres">
      <dgm:prSet presAssocID="{71E46055-6875-460C-BB89-5C33F6617861}" presName="sibTrans" presStyleLbl="sibTrans2D1" presStyleIdx="1" presStyleCnt="3"/>
      <dgm:spPr/>
    </dgm:pt>
    <dgm:pt modelId="{69EC57BA-0632-4AE3-8DA0-4BB5DBA3AEDD}" type="pres">
      <dgm:prSet presAssocID="{71E46055-6875-460C-BB89-5C33F6617861}" presName="connectorText" presStyleLbl="sibTrans2D1" presStyleIdx="1" presStyleCnt="3"/>
      <dgm:spPr/>
    </dgm:pt>
    <dgm:pt modelId="{01800E16-5AA2-49F7-88B2-A5872B1AD25B}" type="pres">
      <dgm:prSet presAssocID="{AD5498CA-289D-4AB8-84CC-4068556388AF}" presName="node" presStyleLbl="node1" presStyleIdx="2" presStyleCnt="4" custScaleY="83237">
        <dgm:presLayoutVars>
          <dgm:bulletEnabled val="1"/>
        </dgm:presLayoutVars>
      </dgm:prSet>
      <dgm:spPr/>
    </dgm:pt>
    <dgm:pt modelId="{BFFEBCAA-5194-4828-A146-04B34099AE04}" type="pres">
      <dgm:prSet presAssocID="{D86A4178-2661-40C4-B25E-2554CB627B83}" presName="sibTrans" presStyleLbl="sibTrans2D1" presStyleIdx="2" presStyleCnt="3"/>
      <dgm:spPr/>
    </dgm:pt>
    <dgm:pt modelId="{D725B328-C975-4FB8-B5A0-8D2D7DE7F88B}" type="pres">
      <dgm:prSet presAssocID="{D86A4178-2661-40C4-B25E-2554CB627B83}" presName="connectorText" presStyleLbl="sibTrans2D1" presStyleIdx="2" presStyleCnt="3"/>
      <dgm:spPr/>
    </dgm:pt>
    <dgm:pt modelId="{0F0623A0-ADAE-46A0-97F3-6BD1FDD711CA}" type="pres">
      <dgm:prSet presAssocID="{A157A91F-7374-451F-B8D7-4CCB0AD9A063}" presName="node" presStyleLbl="node1" presStyleIdx="3" presStyleCnt="4" custScaleX="116036" custScaleY="108123">
        <dgm:presLayoutVars>
          <dgm:bulletEnabled val="1"/>
        </dgm:presLayoutVars>
      </dgm:prSet>
      <dgm:spPr/>
    </dgm:pt>
  </dgm:ptLst>
  <dgm:cxnLst>
    <dgm:cxn modelId="{850F0100-1F86-4FCD-87C9-177C682302F0}" type="presOf" srcId="{808DD419-6B10-47B8-8F55-6EF0C547551B}" destId="{9961E01F-5983-4252-A66A-4DCAE70CD9ED}" srcOrd="0" destOrd="0" presId="urn:microsoft.com/office/officeart/2005/8/layout/process1"/>
    <dgm:cxn modelId="{E05FAC29-A9CF-4642-84C4-5B322667F60E}" type="presOf" srcId="{BD030789-8E56-46F3-9449-3B1F43872B08}" destId="{E773942C-4A24-4AD9-B4B1-DC2336E72465}" srcOrd="0" destOrd="0" presId="urn:microsoft.com/office/officeart/2005/8/layout/process1"/>
    <dgm:cxn modelId="{60925042-4A62-46DC-9486-75180F176644}" type="presOf" srcId="{2FC861FB-42E5-4554-BA4C-AAFDC8DFCA3D}" destId="{D27D9AC3-149F-46EB-BFDE-A000BAE5728A}" srcOrd="0" destOrd="0" presId="urn:microsoft.com/office/officeart/2005/8/layout/process1"/>
    <dgm:cxn modelId="{352C8746-0564-4C81-AE22-0C7C54841B46}" srcId="{808DD419-6B10-47B8-8F55-6EF0C547551B}" destId="{A157A91F-7374-451F-B8D7-4CCB0AD9A063}" srcOrd="3" destOrd="0" parTransId="{AF271181-E11E-4912-AACB-5E31BD1A8BD5}" sibTransId="{AC561ACD-F892-4456-8BDF-F90BB3713CB0}"/>
    <dgm:cxn modelId="{50E59246-AC28-4B66-958F-5C4470D1A7D3}" srcId="{808DD419-6B10-47B8-8F55-6EF0C547551B}" destId="{2FC861FB-42E5-4554-BA4C-AAFDC8DFCA3D}" srcOrd="0" destOrd="0" parTransId="{F19363A0-00ED-4D44-B9C3-3A75A429F77D}" sibTransId="{61124954-2093-41E9-825D-287B14D8B19E}"/>
    <dgm:cxn modelId="{6D863147-CB07-4CE1-B088-28E3271EF2F1}" srcId="{808DD419-6B10-47B8-8F55-6EF0C547551B}" destId="{AD5498CA-289D-4AB8-84CC-4068556388AF}" srcOrd="2" destOrd="0" parTransId="{BE4BA551-6CA5-4F99-922B-C77507D733A3}" sibTransId="{D86A4178-2661-40C4-B25E-2554CB627B83}"/>
    <dgm:cxn modelId="{D0459B73-2A6B-41EF-9434-E77D099C8ABC}" type="presOf" srcId="{61124954-2093-41E9-825D-287B14D8B19E}" destId="{0B6BCA4E-2AFB-4C10-A643-E511C5EAA7E5}" srcOrd="1" destOrd="0" presId="urn:microsoft.com/office/officeart/2005/8/layout/process1"/>
    <dgm:cxn modelId="{41415374-B98E-4B1D-BFB4-AA5C2331719F}" type="presOf" srcId="{D86A4178-2661-40C4-B25E-2554CB627B83}" destId="{D725B328-C975-4FB8-B5A0-8D2D7DE7F88B}" srcOrd="1" destOrd="0" presId="urn:microsoft.com/office/officeart/2005/8/layout/process1"/>
    <dgm:cxn modelId="{11B3295A-562C-45BE-8544-A4D265C2B50A}" type="presOf" srcId="{71E46055-6875-460C-BB89-5C33F6617861}" destId="{69EC57BA-0632-4AE3-8DA0-4BB5DBA3AEDD}" srcOrd="1" destOrd="0" presId="urn:microsoft.com/office/officeart/2005/8/layout/process1"/>
    <dgm:cxn modelId="{F8A1A08F-DB5B-4D34-80D2-5D61FCC83BE2}" type="presOf" srcId="{AD5498CA-289D-4AB8-84CC-4068556388AF}" destId="{01800E16-5AA2-49F7-88B2-A5872B1AD25B}" srcOrd="0" destOrd="0" presId="urn:microsoft.com/office/officeart/2005/8/layout/process1"/>
    <dgm:cxn modelId="{1B9CEAAC-EA12-4A5E-9787-A9B3B022C565}" type="presOf" srcId="{71E46055-6875-460C-BB89-5C33F6617861}" destId="{B5ADBD42-2AC2-4879-95C0-13A91299F77D}" srcOrd="0" destOrd="0" presId="urn:microsoft.com/office/officeart/2005/8/layout/process1"/>
    <dgm:cxn modelId="{7B515CAE-1EB7-459B-8B8B-DC6FD887B035}" type="presOf" srcId="{D86A4178-2661-40C4-B25E-2554CB627B83}" destId="{BFFEBCAA-5194-4828-A146-04B34099AE04}" srcOrd="0" destOrd="0" presId="urn:microsoft.com/office/officeart/2005/8/layout/process1"/>
    <dgm:cxn modelId="{C7C6CBB6-0447-49AC-A064-ACECD6633343}" type="presOf" srcId="{61124954-2093-41E9-825D-287B14D8B19E}" destId="{0DDBD917-EFB6-454B-9F04-649F5E0EF24B}" srcOrd="0" destOrd="0" presId="urn:microsoft.com/office/officeart/2005/8/layout/process1"/>
    <dgm:cxn modelId="{966D69BA-5FB6-4254-BB6F-66E0E039EF63}" type="presOf" srcId="{A157A91F-7374-451F-B8D7-4CCB0AD9A063}" destId="{0F0623A0-ADAE-46A0-97F3-6BD1FDD711CA}" srcOrd="0" destOrd="0" presId="urn:microsoft.com/office/officeart/2005/8/layout/process1"/>
    <dgm:cxn modelId="{D9C67EEE-5EB3-44A9-9F91-197A67D774DD}" srcId="{808DD419-6B10-47B8-8F55-6EF0C547551B}" destId="{BD030789-8E56-46F3-9449-3B1F43872B08}" srcOrd="1" destOrd="0" parTransId="{8F7EFDEF-FFC2-47A0-92B9-287E01B5FF2F}" sibTransId="{71E46055-6875-460C-BB89-5C33F6617861}"/>
    <dgm:cxn modelId="{7BF43289-E88D-4300-B667-66657378E4B2}" type="presParOf" srcId="{9961E01F-5983-4252-A66A-4DCAE70CD9ED}" destId="{D27D9AC3-149F-46EB-BFDE-A000BAE5728A}" srcOrd="0" destOrd="0" presId="urn:microsoft.com/office/officeart/2005/8/layout/process1"/>
    <dgm:cxn modelId="{8DC218D6-A113-4948-989C-198C14152A07}" type="presParOf" srcId="{9961E01F-5983-4252-A66A-4DCAE70CD9ED}" destId="{0DDBD917-EFB6-454B-9F04-649F5E0EF24B}" srcOrd="1" destOrd="0" presId="urn:microsoft.com/office/officeart/2005/8/layout/process1"/>
    <dgm:cxn modelId="{22324CCF-BED0-413F-9BA2-4052EA4C21F8}" type="presParOf" srcId="{0DDBD917-EFB6-454B-9F04-649F5E0EF24B}" destId="{0B6BCA4E-2AFB-4C10-A643-E511C5EAA7E5}" srcOrd="0" destOrd="0" presId="urn:microsoft.com/office/officeart/2005/8/layout/process1"/>
    <dgm:cxn modelId="{BD0FDF07-0081-464F-9B04-D4AF540EF936}" type="presParOf" srcId="{9961E01F-5983-4252-A66A-4DCAE70CD9ED}" destId="{E773942C-4A24-4AD9-B4B1-DC2336E72465}" srcOrd="2" destOrd="0" presId="urn:microsoft.com/office/officeart/2005/8/layout/process1"/>
    <dgm:cxn modelId="{17B2F458-8CBB-46BB-BB38-BF06452B55C6}" type="presParOf" srcId="{9961E01F-5983-4252-A66A-4DCAE70CD9ED}" destId="{B5ADBD42-2AC2-4879-95C0-13A91299F77D}" srcOrd="3" destOrd="0" presId="urn:microsoft.com/office/officeart/2005/8/layout/process1"/>
    <dgm:cxn modelId="{D0D1E415-4EED-4195-AEF1-BB0C3E2FEAB6}" type="presParOf" srcId="{B5ADBD42-2AC2-4879-95C0-13A91299F77D}" destId="{69EC57BA-0632-4AE3-8DA0-4BB5DBA3AEDD}" srcOrd="0" destOrd="0" presId="urn:microsoft.com/office/officeart/2005/8/layout/process1"/>
    <dgm:cxn modelId="{8ED477CE-EBEF-4530-BC47-8527502726CC}" type="presParOf" srcId="{9961E01F-5983-4252-A66A-4DCAE70CD9ED}" destId="{01800E16-5AA2-49F7-88B2-A5872B1AD25B}" srcOrd="4" destOrd="0" presId="urn:microsoft.com/office/officeart/2005/8/layout/process1"/>
    <dgm:cxn modelId="{D3FF167D-5822-4D84-B6FE-D39D3BDD5586}" type="presParOf" srcId="{9961E01F-5983-4252-A66A-4DCAE70CD9ED}" destId="{BFFEBCAA-5194-4828-A146-04B34099AE04}" srcOrd="5" destOrd="0" presId="urn:microsoft.com/office/officeart/2005/8/layout/process1"/>
    <dgm:cxn modelId="{68ABE9C5-CCF3-4565-9686-41ED34D9292C}" type="presParOf" srcId="{BFFEBCAA-5194-4828-A146-04B34099AE04}" destId="{D725B328-C975-4FB8-B5A0-8D2D7DE7F88B}" srcOrd="0" destOrd="0" presId="urn:microsoft.com/office/officeart/2005/8/layout/process1"/>
    <dgm:cxn modelId="{FD57BA35-DD66-41D8-95CD-6028B6916E5F}" type="presParOf" srcId="{9961E01F-5983-4252-A66A-4DCAE70CD9ED}" destId="{0F0623A0-ADAE-46A0-97F3-6BD1FDD711C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8DD51-CC9F-432B-AD04-7F5C8AB92AE5}" type="doc">
      <dgm:prSet loTypeId="urn:microsoft.com/office/officeart/2005/8/layout/process5" loCatId="process" qsTypeId="urn:microsoft.com/office/officeart/2005/8/quickstyle/simple4" qsCatId="simple" csTypeId="urn:microsoft.com/office/officeart/2005/8/colors/colorful5" csCatId="colorful" phldr="1"/>
      <dgm:spPr/>
      <dgm:t>
        <a:bodyPr/>
        <a:lstStyle/>
        <a:p>
          <a:endParaRPr lang="es-ES"/>
        </a:p>
      </dgm:t>
    </dgm:pt>
    <dgm:pt modelId="{BE9C9F20-10F1-4A8C-BA62-7E121BA22D59}">
      <dgm:prSet phldrT="[Texto]"/>
      <dgm:spPr/>
      <dgm:t>
        <a:bodyPr/>
        <a:lstStyle/>
        <a:p>
          <a:r>
            <a:rPr lang="es-ES" dirty="0">
              <a:latin typeface="Times New Roman" panose="02020603050405020304" pitchFamily="18" charset="0"/>
              <a:cs typeface="Times New Roman" panose="02020603050405020304" pitchFamily="18" charset="0"/>
            </a:rPr>
            <a:t>Investigación, análisis de las especificaciones y requisitos</a:t>
          </a:r>
        </a:p>
      </dgm:t>
    </dgm:pt>
    <dgm:pt modelId="{4B993161-4D6B-4376-9A79-44599D036E9F}" type="parTrans" cxnId="{9D1486F7-2C09-4257-988E-B42B0F78F8EA}">
      <dgm:prSet/>
      <dgm:spPr/>
      <dgm:t>
        <a:bodyPr/>
        <a:lstStyle/>
        <a:p>
          <a:endParaRPr lang="es-ES">
            <a:latin typeface="Times New Roman" panose="02020603050405020304" pitchFamily="18" charset="0"/>
            <a:cs typeface="Times New Roman" panose="02020603050405020304" pitchFamily="18" charset="0"/>
          </a:endParaRPr>
        </a:p>
      </dgm:t>
    </dgm:pt>
    <dgm:pt modelId="{80D7A20C-15EB-4A23-8245-7A408BFF7494}" type="sibTrans" cxnId="{9D1486F7-2C09-4257-988E-B42B0F78F8EA}">
      <dgm:prSet/>
      <dgm:spPr/>
      <dgm:t>
        <a:bodyPr/>
        <a:lstStyle/>
        <a:p>
          <a:endParaRPr lang="es-ES">
            <a:latin typeface="Times New Roman" panose="02020603050405020304" pitchFamily="18" charset="0"/>
            <a:cs typeface="Times New Roman" panose="02020603050405020304" pitchFamily="18" charset="0"/>
          </a:endParaRPr>
        </a:p>
      </dgm:t>
    </dgm:pt>
    <dgm:pt modelId="{BC2E9AC4-2C01-49AA-8D0D-8985B5CCAFAE}">
      <dgm:prSet phldrT="[Texto]"/>
      <dgm:spPr/>
      <dgm:t>
        <a:bodyPr/>
        <a:lstStyle/>
        <a:p>
          <a:r>
            <a:rPr lang="es-ES" dirty="0">
              <a:latin typeface="Times New Roman" panose="02020603050405020304" pitchFamily="18" charset="0"/>
              <a:cs typeface="Times New Roman" panose="02020603050405020304" pitchFamily="18" charset="0"/>
            </a:rPr>
            <a:t>Diseño mecánico de la máquina</a:t>
          </a:r>
        </a:p>
      </dgm:t>
    </dgm:pt>
    <dgm:pt modelId="{069293C0-0BEE-463D-B937-132ADE807ABD}" type="parTrans" cxnId="{B00F7ADF-AA31-4CAB-91E5-F8C26D004C0A}">
      <dgm:prSet/>
      <dgm:spPr/>
      <dgm:t>
        <a:bodyPr/>
        <a:lstStyle/>
        <a:p>
          <a:endParaRPr lang="es-ES">
            <a:latin typeface="Times New Roman" panose="02020603050405020304" pitchFamily="18" charset="0"/>
            <a:cs typeface="Times New Roman" panose="02020603050405020304" pitchFamily="18" charset="0"/>
          </a:endParaRPr>
        </a:p>
      </dgm:t>
    </dgm:pt>
    <dgm:pt modelId="{A24071F5-A392-49D9-AB58-D04A01F9EEFE}" type="sibTrans" cxnId="{B00F7ADF-AA31-4CAB-91E5-F8C26D004C0A}">
      <dgm:prSet/>
      <dgm:spPr/>
      <dgm:t>
        <a:bodyPr/>
        <a:lstStyle/>
        <a:p>
          <a:endParaRPr lang="es-ES">
            <a:latin typeface="Times New Roman" panose="02020603050405020304" pitchFamily="18" charset="0"/>
            <a:cs typeface="Times New Roman" panose="02020603050405020304" pitchFamily="18" charset="0"/>
          </a:endParaRPr>
        </a:p>
      </dgm:t>
    </dgm:pt>
    <dgm:pt modelId="{BBF4C5F6-A5E0-4380-BEEE-614907D8E655}">
      <dgm:prSet phldrT="[Texto]"/>
      <dgm:spPr/>
      <dgm:t>
        <a:bodyPr/>
        <a:lstStyle/>
        <a:p>
          <a:r>
            <a:rPr lang="es-ES" dirty="0">
              <a:latin typeface="Times New Roman" panose="02020603050405020304" pitchFamily="18" charset="0"/>
              <a:cs typeface="Times New Roman" panose="02020603050405020304" pitchFamily="18" charset="0"/>
            </a:rPr>
            <a:t>Diseño eléctrico y automatización</a:t>
          </a:r>
        </a:p>
      </dgm:t>
    </dgm:pt>
    <dgm:pt modelId="{EC326B4B-B979-46ED-A602-BD4C000403F1}" type="parTrans" cxnId="{0EABC6E0-3686-4165-8450-E8743EF3E329}">
      <dgm:prSet/>
      <dgm:spPr/>
      <dgm:t>
        <a:bodyPr/>
        <a:lstStyle/>
        <a:p>
          <a:endParaRPr lang="es-ES">
            <a:latin typeface="Times New Roman" panose="02020603050405020304" pitchFamily="18" charset="0"/>
            <a:cs typeface="Times New Roman" panose="02020603050405020304" pitchFamily="18" charset="0"/>
          </a:endParaRPr>
        </a:p>
      </dgm:t>
    </dgm:pt>
    <dgm:pt modelId="{E474236D-792C-4140-AD72-72B188CDB8A6}" type="sibTrans" cxnId="{0EABC6E0-3686-4165-8450-E8743EF3E329}">
      <dgm:prSet/>
      <dgm:spPr/>
      <dgm:t>
        <a:bodyPr/>
        <a:lstStyle/>
        <a:p>
          <a:endParaRPr lang="es-ES">
            <a:latin typeface="Times New Roman" panose="02020603050405020304" pitchFamily="18" charset="0"/>
            <a:cs typeface="Times New Roman" panose="02020603050405020304" pitchFamily="18" charset="0"/>
          </a:endParaRPr>
        </a:p>
      </dgm:t>
    </dgm:pt>
    <dgm:pt modelId="{096A08DA-715C-46CE-84BF-D216E19BE821}">
      <dgm:prSet phldrT="[Texto]"/>
      <dgm:spPr/>
      <dgm:t>
        <a:bodyPr/>
        <a:lstStyle/>
        <a:p>
          <a:r>
            <a:rPr lang="es-ES" dirty="0">
              <a:latin typeface="Times New Roman" panose="02020603050405020304" pitchFamily="18" charset="0"/>
              <a:cs typeface="Times New Roman" panose="02020603050405020304" pitchFamily="18" charset="0"/>
            </a:rPr>
            <a:t>Construcción</a:t>
          </a:r>
        </a:p>
      </dgm:t>
    </dgm:pt>
    <dgm:pt modelId="{49FB45C4-B23D-4EA1-A399-CB52E7F70738}" type="parTrans" cxnId="{5D618991-1663-4C68-B7CE-95FFFBF156BB}">
      <dgm:prSet/>
      <dgm:spPr/>
      <dgm:t>
        <a:bodyPr/>
        <a:lstStyle/>
        <a:p>
          <a:endParaRPr lang="es-ES">
            <a:latin typeface="Times New Roman" panose="02020603050405020304" pitchFamily="18" charset="0"/>
            <a:cs typeface="Times New Roman" panose="02020603050405020304" pitchFamily="18" charset="0"/>
          </a:endParaRPr>
        </a:p>
      </dgm:t>
    </dgm:pt>
    <dgm:pt modelId="{D5DED5EE-D08B-4D87-B1E9-190D482D0F8D}" type="sibTrans" cxnId="{5D618991-1663-4C68-B7CE-95FFFBF156BB}">
      <dgm:prSet/>
      <dgm:spPr/>
      <dgm:t>
        <a:bodyPr/>
        <a:lstStyle/>
        <a:p>
          <a:endParaRPr lang="es-ES">
            <a:latin typeface="Times New Roman" panose="02020603050405020304" pitchFamily="18" charset="0"/>
            <a:cs typeface="Times New Roman" panose="02020603050405020304" pitchFamily="18" charset="0"/>
          </a:endParaRPr>
        </a:p>
      </dgm:t>
    </dgm:pt>
    <dgm:pt modelId="{0E5995A5-9D3D-43D5-AB1F-96EC6013DBC2}">
      <dgm:prSet phldrT="[Texto]"/>
      <dgm:spPr/>
      <dgm:t>
        <a:bodyPr/>
        <a:lstStyle/>
        <a:p>
          <a:r>
            <a:rPr lang="es-ES" dirty="0">
              <a:latin typeface="Times New Roman" panose="02020603050405020304" pitchFamily="18" charset="0"/>
              <a:cs typeface="Times New Roman" panose="02020603050405020304" pitchFamily="18" charset="0"/>
            </a:rPr>
            <a:t>Análisis de Resultados y entrega de la máquina.</a:t>
          </a:r>
        </a:p>
      </dgm:t>
    </dgm:pt>
    <dgm:pt modelId="{F4B01C8E-DDD2-4983-A0F2-702CC28BADE6}" type="parTrans" cxnId="{69FC1E9B-87DC-42D8-B0C6-5B2CC4028E5B}">
      <dgm:prSet/>
      <dgm:spPr/>
      <dgm:t>
        <a:bodyPr/>
        <a:lstStyle/>
        <a:p>
          <a:endParaRPr lang="es-ES">
            <a:latin typeface="Times New Roman" panose="02020603050405020304" pitchFamily="18" charset="0"/>
            <a:cs typeface="Times New Roman" panose="02020603050405020304" pitchFamily="18" charset="0"/>
          </a:endParaRPr>
        </a:p>
      </dgm:t>
    </dgm:pt>
    <dgm:pt modelId="{26FBD494-CE3F-4AD1-A09E-FB99A096CA87}" type="sibTrans" cxnId="{69FC1E9B-87DC-42D8-B0C6-5B2CC4028E5B}">
      <dgm:prSet/>
      <dgm:spPr/>
      <dgm:t>
        <a:bodyPr/>
        <a:lstStyle/>
        <a:p>
          <a:endParaRPr lang="es-ES">
            <a:latin typeface="Times New Roman" panose="02020603050405020304" pitchFamily="18" charset="0"/>
            <a:cs typeface="Times New Roman" panose="02020603050405020304" pitchFamily="18" charset="0"/>
          </a:endParaRPr>
        </a:p>
      </dgm:t>
    </dgm:pt>
    <dgm:pt modelId="{13CBC43B-4A0A-4150-B355-45529F26CF67}">
      <dgm:prSet/>
      <dgm:spPr/>
      <dgm:t>
        <a:bodyPr/>
        <a:lstStyle/>
        <a:p>
          <a:r>
            <a:rPr lang="es-ES" dirty="0">
              <a:latin typeface="Times New Roman" panose="02020603050405020304" pitchFamily="18" charset="0"/>
              <a:cs typeface="Times New Roman" panose="02020603050405020304" pitchFamily="18" charset="0"/>
            </a:rPr>
            <a:t>Pruebas y afinación de los instrumentos</a:t>
          </a:r>
        </a:p>
      </dgm:t>
    </dgm:pt>
    <dgm:pt modelId="{F54CE112-5883-4D3D-A514-8069DACEB691}" type="parTrans" cxnId="{F99B9B5A-481B-41AA-B8C7-E836E71C91BA}">
      <dgm:prSet/>
      <dgm:spPr/>
      <dgm:t>
        <a:bodyPr/>
        <a:lstStyle/>
        <a:p>
          <a:endParaRPr lang="es-ES">
            <a:latin typeface="Times New Roman" panose="02020603050405020304" pitchFamily="18" charset="0"/>
            <a:cs typeface="Times New Roman" panose="02020603050405020304" pitchFamily="18" charset="0"/>
          </a:endParaRPr>
        </a:p>
      </dgm:t>
    </dgm:pt>
    <dgm:pt modelId="{2EEADA49-07B0-4829-AFB7-C2D979CB9DED}" type="sibTrans" cxnId="{F99B9B5A-481B-41AA-B8C7-E836E71C91BA}">
      <dgm:prSet/>
      <dgm:spPr/>
      <dgm:t>
        <a:bodyPr/>
        <a:lstStyle/>
        <a:p>
          <a:endParaRPr lang="es-ES">
            <a:latin typeface="Times New Roman" panose="02020603050405020304" pitchFamily="18" charset="0"/>
            <a:cs typeface="Times New Roman" panose="02020603050405020304" pitchFamily="18" charset="0"/>
          </a:endParaRPr>
        </a:p>
      </dgm:t>
    </dgm:pt>
    <dgm:pt modelId="{AA6A053C-3921-4345-91E4-026BA245FFB4}">
      <dgm:prSet/>
      <dgm:spPr/>
      <dgm:t>
        <a:bodyPr/>
        <a:lstStyle/>
        <a:p>
          <a:r>
            <a:rPr lang="es-ES" dirty="0">
              <a:latin typeface="Times New Roman" panose="02020603050405020304" pitchFamily="18" charset="0"/>
              <a:cs typeface="Times New Roman" panose="02020603050405020304" pitchFamily="18" charset="0"/>
            </a:rPr>
            <a:t>Aprobación del diseño</a:t>
          </a:r>
        </a:p>
      </dgm:t>
    </dgm:pt>
    <dgm:pt modelId="{7814A719-5343-410E-8491-F2FD935E8EE0}" type="parTrans" cxnId="{88943FEB-68B8-4464-BA22-3E691AEBB66B}">
      <dgm:prSet/>
      <dgm:spPr/>
      <dgm:t>
        <a:bodyPr/>
        <a:lstStyle/>
        <a:p>
          <a:endParaRPr lang="es-ES">
            <a:latin typeface="Times New Roman" panose="02020603050405020304" pitchFamily="18" charset="0"/>
            <a:cs typeface="Times New Roman" panose="02020603050405020304" pitchFamily="18" charset="0"/>
          </a:endParaRPr>
        </a:p>
      </dgm:t>
    </dgm:pt>
    <dgm:pt modelId="{277F92F1-A0F0-4F69-9CAE-622EF4C47655}" type="sibTrans" cxnId="{88943FEB-68B8-4464-BA22-3E691AEBB66B}">
      <dgm:prSet/>
      <dgm:spPr/>
      <dgm:t>
        <a:bodyPr/>
        <a:lstStyle/>
        <a:p>
          <a:endParaRPr lang="es-ES">
            <a:latin typeface="Times New Roman" panose="02020603050405020304" pitchFamily="18" charset="0"/>
            <a:cs typeface="Times New Roman" panose="02020603050405020304" pitchFamily="18" charset="0"/>
          </a:endParaRPr>
        </a:p>
      </dgm:t>
    </dgm:pt>
    <dgm:pt modelId="{AA1B4BB6-D5E9-449D-97A7-DF83EC4BCE87}">
      <dgm:prSet/>
      <dgm:spPr/>
      <dgm:t>
        <a:bodyPr/>
        <a:lstStyle/>
        <a:p>
          <a:r>
            <a:rPr lang="es-ES" dirty="0">
              <a:latin typeface="Times New Roman" panose="02020603050405020304" pitchFamily="18" charset="0"/>
              <a:cs typeface="Times New Roman" panose="02020603050405020304" pitchFamily="18" charset="0"/>
            </a:rPr>
            <a:t>Presentación de la propuesta</a:t>
          </a:r>
        </a:p>
      </dgm:t>
    </dgm:pt>
    <dgm:pt modelId="{CF8DE86A-976C-4CEA-B2D0-3B82B0143E8E}" type="parTrans" cxnId="{6C7EA266-4228-4F4B-BB00-03927C13ED67}">
      <dgm:prSet/>
      <dgm:spPr/>
      <dgm:t>
        <a:bodyPr/>
        <a:lstStyle/>
        <a:p>
          <a:endParaRPr lang="es-ES">
            <a:latin typeface="Times New Roman" panose="02020603050405020304" pitchFamily="18" charset="0"/>
            <a:cs typeface="Times New Roman" panose="02020603050405020304" pitchFamily="18" charset="0"/>
          </a:endParaRPr>
        </a:p>
      </dgm:t>
    </dgm:pt>
    <dgm:pt modelId="{5E872A72-BA0E-4E88-964C-784ED57F1B76}" type="sibTrans" cxnId="{6C7EA266-4228-4F4B-BB00-03927C13ED67}">
      <dgm:prSet/>
      <dgm:spPr/>
      <dgm:t>
        <a:bodyPr/>
        <a:lstStyle/>
        <a:p>
          <a:endParaRPr lang="es-ES">
            <a:latin typeface="Times New Roman" panose="02020603050405020304" pitchFamily="18" charset="0"/>
            <a:cs typeface="Times New Roman" panose="02020603050405020304" pitchFamily="18" charset="0"/>
          </a:endParaRPr>
        </a:p>
      </dgm:t>
    </dgm:pt>
    <dgm:pt modelId="{521F37DC-7961-439E-971E-56F6C856A65D}" type="pres">
      <dgm:prSet presAssocID="{7A88DD51-CC9F-432B-AD04-7F5C8AB92AE5}" presName="diagram" presStyleCnt="0">
        <dgm:presLayoutVars>
          <dgm:dir/>
          <dgm:resizeHandles val="exact"/>
        </dgm:presLayoutVars>
      </dgm:prSet>
      <dgm:spPr/>
    </dgm:pt>
    <dgm:pt modelId="{5F7B524F-D3D5-4FF7-8E20-D235DD1EE081}" type="pres">
      <dgm:prSet presAssocID="{BE9C9F20-10F1-4A8C-BA62-7E121BA22D59}" presName="node" presStyleLbl="node1" presStyleIdx="0" presStyleCnt="8">
        <dgm:presLayoutVars>
          <dgm:bulletEnabled val="1"/>
        </dgm:presLayoutVars>
      </dgm:prSet>
      <dgm:spPr/>
    </dgm:pt>
    <dgm:pt modelId="{D794FC20-4E5E-460F-8923-179EF6748520}" type="pres">
      <dgm:prSet presAssocID="{80D7A20C-15EB-4A23-8245-7A408BFF7494}" presName="sibTrans" presStyleLbl="sibTrans2D1" presStyleIdx="0" presStyleCnt="7"/>
      <dgm:spPr/>
    </dgm:pt>
    <dgm:pt modelId="{2C54FFAA-3D64-4C51-B1D4-12B336F7C667}" type="pres">
      <dgm:prSet presAssocID="{80D7A20C-15EB-4A23-8245-7A408BFF7494}" presName="connectorText" presStyleLbl="sibTrans2D1" presStyleIdx="0" presStyleCnt="7"/>
      <dgm:spPr/>
    </dgm:pt>
    <dgm:pt modelId="{6FD470AD-E903-4C67-BAE6-9174EF896F83}" type="pres">
      <dgm:prSet presAssocID="{AA1B4BB6-D5E9-449D-97A7-DF83EC4BCE87}" presName="node" presStyleLbl="node1" presStyleIdx="1" presStyleCnt="8">
        <dgm:presLayoutVars>
          <dgm:bulletEnabled val="1"/>
        </dgm:presLayoutVars>
      </dgm:prSet>
      <dgm:spPr/>
    </dgm:pt>
    <dgm:pt modelId="{F63258D9-33ED-42CB-8834-96961D2ACE12}" type="pres">
      <dgm:prSet presAssocID="{5E872A72-BA0E-4E88-964C-784ED57F1B76}" presName="sibTrans" presStyleLbl="sibTrans2D1" presStyleIdx="1" presStyleCnt="7"/>
      <dgm:spPr/>
    </dgm:pt>
    <dgm:pt modelId="{8E57CDE4-931F-476B-B781-02085D61B52F}" type="pres">
      <dgm:prSet presAssocID="{5E872A72-BA0E-4E88-964C-784ED57F1B76}" presName="connectorText" presStyleLbl="sibTrans2D1" presStyleIdx="1" presStyleCnt="7"/>
      <dgm:spPr/>
    </dgm:pt>
    <dgm:pt modelId="{3CD4BA23-A3FC-463E-967E-469894708803}" type="pres">
      <dgm:prSet presAssocID="{BC2E9AC4-2C01-49AA-8D0D-8985B5CCAFAE}" presName="node" presStyleLbl="node1" presStyleIdx="2" presStyleCnt="8">
        <dgm:presLayoutVars>
          <dgm:bulletEnabled val="1"/>
        </dgm:presLayoutVars>
      </dgm:prSet>
      <dgm:spPr/>
    </dgm:pt>
    <dgm:pt modelId="{83843C8E-5081-4163-A78A-8A7B8AB1C025}" type="pres">
      <dgm:prSet presAssocID="{A24071F5-A392-49D9-AB58-D04A01F9EEFE}" presName="sibTrans" presStyleLbl="sibTrans2D1" presStyleIdx="2" presStyleCnt="7"/>
      <dgm:spPr/>
    </dgm:pt>
    <dgm:pt modelId="{E458E423-5ED4-4124-AAD3-7F4E06CFF9BF}" type="pres">
      <dgm:prSet presAssocID="{A24071F5-A392-49D9-AB58-D04A01F9EEFE}" presName="connectorText" presStyleLbl="sibTrans2D1" presStyleIdx="2" presStyleCnt="7"/>
      <dgm:spPr/>
    </dgm:pt>
    <dgm:pt modelId="{C09981C3-E44B-46DC-84C8-5B4E8A1AC11C}" type="pres">
      <dgm:prSet presAssocID="{BBF4C5F6-A5E0-4380-BEEE-614907D8E655}" presName="node" presStyleLbl="node1" presStyleIdx="3" presStyleCnt="8">
        <dgm:presLayoutVars>
          <dgm:bulletEnabled val="1"/>
        </dgm:presLayoutVars>
      </dgm:prSet>
      <dgm:spPr/>
    </dgm:pt>
    <dgm:pt modelId="{CD31D969-3B9F-4785-8E7E-261FCD948EA7}" type="pres">
      <dgm:prSet presAssocID="{E474236D-792C-4140-AD72-72B188CDB8A6}" presName="sibTrans" presStyleLbl="sibTrans2D1" presStyleIdx="3" presStyleCnt="7"/>
      <dgm:spPr/>
    </dgm:pt>
    <dgm:pt modelId="{A5149300-432D-411D-A105-9A380B2E7EA9}" type="pres">
      <dgm:prSet presAssocID="{E474236D-792C-4140-AD72-72B188CDB8A6}" presName="connectorText" presStyleLbl="sibTrans2D1" presStyleIdx="3" presStyleCnt="7"/>
      <dgm:spPr/>
    </dgm:pt>
    <dgm:pt modelId="{3E63F1FA-6246-461A-B848-CD8B6C4BD2EE}" type="pres">
      <dgm:prSet presAssocID="{AA6A053C-3921-4345-91E4-026BA245FFB4}" presName="node" presStyleLbl="node1" presStyleIdx="4" presStyleCnt="8">
        <dgm:presLayoutVars>
          <dgm:bulletEnabled val="1"/>
        </dgm:presLayoutVars>
      </dgm:prSet>
      <dgm:spPr/>
    </dgm:pt>
    <dgm:pt modelId="{23F27D58-5B97-4323-94B5-F3382F9D7A11}" type="pres">
      <dgm:prSet presAssocID="{277F92F1-A0F0-4F69-9CAE-622EF4C47655}" presName="sibTrans" presStyleLbl="sibTrans2D1" presStyleIdx="4" presStyleCnt="7"/>
      <dgm:spPr/>
    </dgm:pt>
    <dgm:pt modelId="{7596E247-D6D5-4524-939A-E35AC63E430D}" type="pres">
      <dgm:prSet presAssocID="{277F92F1-A0F0-4F69-9CAE-622EF4C47655}" presName="connectorText" presStyleLbl="sibTrans2D1" presStyleIdx="4" presStyleCnt="7"/>
      <dgm:spPr/>
    </dgm:pt>
    <dgm:pt modelId="{F876D508-605A-404A-A6C1-5AC2FBF882DC}" type="pres">
      <dgm:prSet presAssocID="{096A08DA-715C-46CE-84BF-D216E19BE821}" presName="node" presStyleLbl="node1" presStyleIdx="5" presStyleCnt="8">
        <dgm:presLayoutVars>
          <dgm:bulletEnabled val="1"/>
        </dgm:presLayoutVars>
      </dgm:prSet>
      <dgm:spPr/>
    </dgm:pt>
    <dgm:pt modelId="{DFF7D714-EB5D-4A36-BBFA-83703C0D33BD}" type="pres">
      <dgm:prSet presAssocID="{D5DED5EE-D08B-4D87-B1E9-190D482D0F8D}" presName="sibTrans" presStyleLbl="sibTrans2D1" presStyleIdx="5" presStyleCnt="7"/>
      <dgm:spPr/>
    </dgm:pt>
    <dgm:pt modelId="{C0A4FBAD-79DB-4F35-A773-01CEFA8C9168}" type="pres">
      <dgm:prSet presAssocID="{D5DED5EE-D08B-4D87-B1E9-190D482D0F8D}" presName="connectorText" presStyleLbl="sibTrans2D1" presStyleIdx="5" presStyleCnt="7"/>
      <dgm:spPr/>
    </dgm:pt>
    <dgm:pt modelId="{AC167A49-AABE-4CC4-8E1A-F88677746C13}" type="pres">
      <dgm:prSet presAssocID="{13CBC43B-4A0A-4150-B355-45529F26CF67}" presName="node" presStyleLbl="node1" presStyleIdx="6" presStyleCnt="8">
        <dgm:presLayoutVars>
          <dgm:bulletEnabled val="1"/>
        </dgm:presLayoutVars>
      </dgm:prSet>
      <dgm:spPr/>
    </dgm:pt>
    <dgm:pt modelId="{40233893-D6EC-4C84-862F-2C25FD1B95B5}" type="pres">
      <dgm:prSet presAssocID="{2EEADA49-07B0-4829-AFB7-C2D979CB9DED}" presName="sibTrans" presStyleLbl="sibTrans2D1" presStyleIdx="6" presStyleCnt="7"/>
      <dgm:spPr/>
    </dgm:pt>
    <dgm:pt modelId="{6DFE0BDF-32DE-4232-8595-2518109C7184}" type="pres">
      <dgm:prSet presAssocID="{2EEADA49-07B0-4829-AFB7-C2D979CB9DED}" presName="connectorText" presStyleLbl="sibTrans2D1" presStyleIdx="6" presStyleCnt="7"/>
      <dgm:spPr/>
    </dgm:pt>
    <dgm:pt modelId="{66558CF4-F9D4-4057-9D89-6196AA017A90}" type="pres">
      <dgm:prSet presAssocID="{0E5995A5-9D3D-43D5-AB1F-96EC6013DBC2}" presName="node" presStyleLbl="node1" presStyleIdx="7" presStyleCnt="8">
        <dgm:presLayoutVars>
          <dgm:bulletEnabled val="1"/>
        </dgm:presLayoutVars>
      </dgm:prSet>
      <dgm:spPr/>
    </dgm:pt>
  </dgm:ptLst>
  <dgm:cxnLst>
    <dgm:cxn modelId="{0AB68A03-C70D-4283-A165-2B2D7F731F13}" type="presOf" srcId="{BE9C9F20-10F1-4A8C-BA62-7E121BA22D59}" destId="{5F7B524F-D3D5-4FF7-8E20-D235DD1EE081}" srcOrd="0" destOrd="0" presId="urn:microsoft.com/office/officeart/2005/8/layout/process5"/>
    <dgm:cxn modelId="{6DC0AE06-239C-4BD3-A3D6-779935DDB51C}" type="presOf" srcId="{A24071F5-A392-49D9-AB58-D04A01F9EEFE}" destId="{E458E423-5ED4-4124-AAD3-7F4E06CFF9BF}" srcOrd="1" destOrd="0" presId="urn:microsoft.com/office/officeart/2005/8/layout/process5"/>
    <dgm:cxn modelId="{F1B8C409-55AE-457C-B5CA-46CED27EB76C}" type="presOf" srcId="{5E872A72-BA0E-4E88-964C-784ED57F1B76}" destId="{8E57CDE4-931F-476B-B781-02085D61B52F}" srcOrd="1" destOrd="0" presId="urn:microsoft.com/office/officeart/2005/8/layout/process5"/>
    <dgm:cxn modelId="{3731E40E-06FA-47CE-B8CB-0335587CDE5E}" type="presOf" srcId="{E474236D-792C-4140-AD72-72B188CDB8A6}" destId="{A5149300-432D-411D-A105-9A380B2E7EA9}" srcOrd="1" destOrd="0" presId="urn:microsoft.com/office/officeart/2005/8/layout/process5"/>
    <dgm:cxn modelId="{51D21120-D7C1-4E14-A2B4-BC7B27FCCE03}" type="presOf" srcId="{2EEADA49-07B0-4829-AFB7-C2D979CB9DED}" destId="{40233893-D6EC-4C84-862F-2C25FD1B95B5}" srcOrd="0" destOrd="0" presId="urn:microsoft.com/office/officeart/2005/8/layout/process5"/>
    <dgm:cxn modelId="{DA17FD20-D5A7-4C9E-9303-A74D87024C8F}" type="presOf" srcId="{2EEADA49-07B0-4829-AFB7-C2D979CB9DED}" destId="{6DFE0BDF-32DE-4232-8595-2518109C7184}" srcOrd="1" destOrd="0" presId="urn:microsoft.com/office/officeart/2005/8/layout/process5"/>
    <dgm:cxn modelId="{CC756127-0F86-44DD-8C86-1BC42F79346F}" type="presOf" srcId="{D5DED5EE-D08B-4D87-B1E9-190D482D0F8D}" destId="{DFF7D714-EB5D-4A36-BBFA-83703C0D33BD}" srcOrd="0" destOrd="0" presId="urn:microsoft.com/office/officeart/2005/8/layout/process5"/>
    <dgm:cxn modelId="{1987202B-0CDE-498B-BE47-087E8AE3EC7A}" type="presOf" srcId="{096A08DA-715C-46CE-84BF-D216E19BE821}" destId="{F876D508-605A-404A-A6C1-5AC2FBF882DC}" srcOrd="0" destOrd="0" presId="urn:microsoft.com/office/officeart/2005/8/layout/process5"/>
    <dgm:cxn modelId="{9DA1A15C-D16C-469D-B7F3-51FF67944D46}" type="presOf" srcId="{80D7A20C-15EB-4A23-8245-7A408BFF7494}" destId="{2C54FFAA-3D64-4C51-B1D4-12B336F7C667}" srcOrd="1" destOrd="0" presId="urn:microsoft.com/office/officeart/2005/8/layout/process5"/>
    <dgm:cxn modelId="{C851E665-3693-4DAD-B58F-B9716A6C1D13}" type="presOf" srcId="{BBF4C5F6-A5E0-4380-BEEE-614907D8E655}" destId="{C09981C3-E44B-46DC-84C8-5B4E8A1AC11C}" srcOrd="0" destOrd="0" presId="urn:microsoft.com/office/officeart/2005/8/layout/process5"/>
    <dgm:cxn modelId="{6C7EA266-4228-4F4B-BB00-03927C13ED67}" srcId="{7A88DD51-CC9F-432B-AD04-7F5C8AB92AE5}" destId="{AA1B4BB6-D5E9-449D-97A7-DF83EC4BCE87}" srcOrd="1" destOrd="0" parTransId="{CF8DE86A-976C-4CEA-B2D0-3B82B0143E8E}" sibTransId="{5E872A72-BA0E-4E88-964C-784ED57F1B76}"/>
    <dgm:cxn modelId="{57FE0E69-F31C-4DB7-9331-B81D0BE9F175}" type="presOf" srcId="{277F92F1-A0F0-4F69-9CAE-622EF4C47655}" destId="{23F27D58-5B97-4323-94B5-F3382F9D7A11}" srcOrd="0" destOrd="0" presId="urn:microsoft.com/office/officeart/2005/8/layout/process5"/>
    <dgm:cxn modelId="{F99B9B5A-481B-41AA-B8C7-E836E71C91BA}" srcId="{7A88DD51-CC9F-432B-AD04-7F5C8AB92AE5}" destId="{13CBC43B-4A0A-4150-B355-45529F26CF67}" srcOrd="6" destOrd="0" parTransId="{F54CE112-5883-4D3D-A514-8069DACEB691}" sibTransId="{2EEADA49-07B0-4829-AFB7-C2D979CB9DED}"/>
    <dgm:cxn modelId="{5F931C8D-E628-4B28-AE25-CBC89CACFC7E}" type="presOf" srcId="{A24071F5-A392-49D9-AB58-D04A01F9EEFE}" destId="{83843C8E-5081-4163-A78A-8A7B8AB1C025}" srcOrd="0" destOrd="0" presId="urn:microsoft.com/office/officeart/2005/8/layout/process5"/>
    <dgm:cxn modelId="{08018A8D-7B95-4AC7-BD62-11FFB5FDBDA2}" type="presOf" srcId="{D5DED5EE-D08B-4D87-B1E9-190D482D0F8D}" destId="{C0A4FBAD-79DB-4F35-A773-01CEFA8C9168}" srcOrd="1" destOrd="0" presId="urn:microsoft.com/office/officeart/2005/8/layout/process5"/>
    <dgm:cxn modelId="{5D618991-1663-4C68-B7CE-95FFFBF156BB}" srcId="{7A88DD51-CC9F-432B-AD04-7F5C8AB92AE5}" destId="{096A08DA-715C-46CE-84BF-D216E19BE821}" srcOrd="5" destOrd="0" parTransId="{49FB45C4-B23D-4EA1-A399-CB52E7F70738}" sibTransId="{D5DED5EE-D08B-4D87-B1E9-190D482D0F8D}"/>
    <dgm:cxn modelId="{69FC1E9B-87DC-42D8-B0C6-5B2CC4028E5B}" srcId="{7A88DD51-CC9F-432B-AD04-7F5C8AB92AE5}" destId="{0E5995A5-9D3D-43D5-AB1F-96EC6013DBC2}" srcOrd="7" destOrd="0" parTransId="{F4B01C8E-DDD2-4983-A0F2-702CC28BADE6}" sibTransId="{26FBD494-CE3F-4AD1-A09E-FB99A096CA87}"/>
    <dgm:cxn modelId="{1309109C-812E-4BE8-BD39-C2D41606E979}" type="presOf" srcId="{0E5995A5-9D3D-43D5-AB1F-96EC6013DBC2}" destId="{66558CF4-F9D4-4057-9D89-6196AA017A90}" srcOrd="0" destOrd="0" presId="urn:microsoft.com/office/officeart/2005/8/layout/process5"/>
    <dgm:cxn modelId="{CDBD40A3-04AE-4447-8468-CB3413914A8A}" type="presOf" srcId="{5E872A72-BA0E-4E88-964C-784ED57F1B76}" destId="{F63258D9-33ED-42CB-8834-96961D2ACE12}" srcOrd="0" destOrd="0" presId="urn:microsoft.com/office/officeart/2005/8/layout/process5"/>
    <dgm:cxn modelId="{32DFFDC0-7225-4BCB-8DA5-891C21F1629C}" type="presOf" srcId="{BC2E9AC4-2C01-49AA-8D0D-8985B5CCAFAE}" destId="{3CD4BA23-A3FC-463E-967E-469894708803}" srcOrd="0" destOrd="0" presId="urn:microsoft.com/office/officeart/2005/8/layout/process5"/>
    <dgm:cxn modelId="{E69B40C6-8EE2-4E21-B019-C70D8A13EA06}" type="presOf" srcId="{AA6A053C-3921-4345-91E4-026BA245FFB4}" destId="{3E63F1FA-6246-461A-B848-CD8B6C4BD2EE}" srcOrd="0" destOrd="0" presId="urn:microsoft.com/office/officeart/2005/8/layout/process5"/>
    <dgm:cxn modelId="{C6A6E5D0-26AF-46CF-AA54-A214EDA39CA5}" type="presOf" srcId="{E474236D-792C-4140-AD72-72B188CDB8A6}" destId="{CD31D969-3B9F-4785-8E7E-261FCD948EA7}" srcOrd="0" destOrd="0" presId="urn:microsoft.com/office/officeart/2005/8/layout/process5"/>
    <dgm:cxn modelId="{BD2163D2-90AF-4231-BBC7-2EA62005BDA1}" type="presOf" srcId="{277F92F1-A0F0-4F69-9CAE-622EF4C47655}" destId="{7596E247-D6D5-4524-939A-E35AC63E430D}" srcOrd="1" destOrd="0" presId="urn:microsoft.com/office/officeart/2005/8/layout/process5"/>
    <dgm:cxn modelId="{B00F7ADF-AA31-4CAB-91E5-F8C26D004C0A}" srcId="{7A88DD51-CC9F-432B-AD04-7F5C8AB92AE5}" destId="{BC2E9AC4-2C01-49AA-8D0D-8985B5CCAFAE}" srcOrd="2" destOrd="0" parTransId="{069293C0-0BEE-463D-B937-132ADE807ABD}" sibTransId="{A24071F5-A392-49D9-AB58-D04A01F9EEFE}"/>
    <dgm:cxn modelId="{0EABC6E0-3686-4165-8450-E8743EF3E329}" srcId="{7A88DD51-CC9F-432B-AD04-7F5C8AB92AE5}" destId="{BBF4C5F6-A5E0-4380-BEEE-614907D8E655}" srcOrd="3" destOrd="0" parTransId="{EC326B4B-B979-46ED-A602-BD4C000403F1}" sibTransId="{E474236D-792C-4140-AD72-72B188CDB8A6}"/>
    <dgm:cxn modelId="{88943FEB-68B8-4464-BA22-3E691AEBB66B}" srcId="{7A88DD51-CC9F-432B-AD04-7F5C8AB92AE5}" destId="{AA6A053C-3921-4345-91E4-026BA245FFB4}" srcOrd="4" destOrd="0" parTransId="{7814A719-5343-410E-8491-F2FD935E8EE0}" sibTransId="{277F92F1-A0F0-4F69-9CAE-622EF4C47655}"/>
    <dgm:cxn modelId="{F5B46BEC-95BF-4E55-96DE-18ACAEB215FF}" type="presOf" srcId="{13CBC43B-4A0A-4150-B355-45529F26CF67}" destId="{AC167A49-AABE-4CC4-8E1A-F88677746C13}" srcOrd="0" destOrd="0" presId="urn:microsoft.com/office/officeart/2005/8/layout/process5"/>
    <dgm:cxn modelId="{6A4B77F0-7A8D-4CD7-AF80-E090BBFE483F}" type="presOf" srcId="{7A88DD51-CC9F-432B-AD04-7F5C8AB92AE5}" destId="{521F37DC-7961-439E-971E-56F6C856A65D}" srcOrd="0" destOrd="0" presId="urn:microsoft.com/office/officeart/2005/8/layout/process5"/>
    <dgm:cxn modelId="{403076F6-FDFA-4E1E-BBBA-6030AFBCB939}" type="presOf" srcId="{80D7A20C-15EB-4A23-8245-7A408BFF7494}" destId="{D794FC20-4E5E-460F-8923-179EF6748520}" srcOrd="0" destOrd="0" presId="urn:microsoft.com/office/officeart/2005/8/layout/process5"/>
    <dgm:cxn modelId="{9D1486F7-2C09-4257-988E-B42B0F78F8EA}" srcId="{7A88DD51-CC9F-432B-AD04-7F5C8AB92AE5}" destId="{BE9C9F20-10F1-4A8C-BA62-7E121BA22D59}" srcOrd="0" destOrd="0" parTransId="{4B993161-4D6B-4376-9A79-44599D036E9F}" sibTransId="{80D7A20C-15EB-4A23-8245-7A408BFF7494}"/>
    <dgm:cxn modelId="{B3193CFA-95A4-48D7-BB71-4A8AC4193289}" type="presOf" srcId="{AA1B4BB6-D5E9-449D-97A7-DF83EC4BCE87}" destId="{6FD470AD-E903-4C67-BAE6-9174EF896F83}" srcOrd="0" destOrd="0" presId="urn:microsoft.com/office/officeart/2005/8/layout/process5"/>
    <dgm:cxn modelId="{D73FBDBF-8BC4-4955-A32F-168F00EF9952}" type="presParOf" srcId="{521F37DC-7961-439E-971E-56F6C856A65D}" destId="{5F7B524F-D3D5-4FF7-8E20-D235DD1EE081}" srcOrd="0" destOrd="0" presId="urn:microsoft.com/office/officeart/2005/8/layout/process5"/>
    <dgm:cxn modelId="{A2062250-B167-4CE4-9E18-C9ACC92E9181}" type="presParOf" srcId="{521F37DC-7961-439E-971E-56F6C856A65D}" destId="{D794FC20-4E5E-460F-8923-179EF6748520}" srcOrd="1" destOrd="0" presId="urn:microsoft.com/office/officeart/2005/8/layout/process5"/>
    <dgm:cxn modelId="{D45C13AA-122C-4A46-9F14-A11309DBB8BA}" type="presParOf" srcId="{D794FC20-4E5E-460F-8923-179EF6748520}" destId="{2C54FFAA-3D64-4C51-B1D4-12B336F7C667}" srcOrd="0" destOrd="0" presId="urn:microsoft.com/office/officeart/2005/8/layout/process5"/>
    <dgm:cxn modelId="{F8F78CAC-E8AA-4EED-BF03-6BC1739E05D3}" type="presParOf" srcId="{521F37DC-7961-439E-971E-56F6C856A65D}" destId="{6FD470AD-E903-4C67-BAE6-9174EF896F83}" srcOrd="2" destOrd="0" presId="urn:microsoft.com/office/officeart/2005/8/layout/process5"/>
    <dgm:cxn modelId="{1BA285CA-5365-49BF-9A83-15ECE3BF36A2}" type="presParOf" srcId="{521F37DC-7961-439E-971E-56F6C856A65D}" destId="{F63258D9-33ED-42CB-8834-96961D2ACE12}" srcOrd="3" destOrd="0" presId="urn:microsoft.com/office/officeart/2005/8/layout/process5"/>
    <dgm:cxn modelId="{F36D775F-2E25-4630-B72E-2180FEEE015C}" type="presParOf" srcId="{F63258D9-33ED-42CB-8834-96961D2ACE12}" destId="{8E57CDE4-931F-476B-B781-02085D61B52F}" srcOrd="0" destOrd="0" presId="urn:microsoft.com/office/officeart/2005/8/layout/process5"/>
    <dgm:cxn modelId="{7236AEF5-23D3-431C-BB82-19C28C49E3A6}" type="presParOf" srcId="{521F37DC-7961-439E-971E-56F6C856A65D}" destId="{3CD4BA23-A3FC-463E-967E-469894708803}" srcOrd="4" destOrd="0" presId="urn:microsoft.com/office/officeart/2005/8/layout/process5"/>
    <dgm:cxn modelId="{ABDC7558-53A5-4EC5-BDBC-4DDA1826CB6C}" type="presParOf" srcId="{521F37DC-7961-439E-971E-56F6C856A65D}" destId="{83843C8E-5081-4163-A78A-8A7B8AB1C025}" srcOrd="5" destOrd="0" presId="urn:microsoft.com/office/officeart/2005/8/layout/process5"/>
    <dgm:cxn modelId="{90FFCACF-8F22-4920-B406-9325E5E7CEF1}" type="presParOf" srcId="{83843C8E-5081-4163-A78A-8A7B8AB1C025}" destId="{E458E423-5ED4-4124-AAD3-7F4E06CFF9BF}" srcOrd="0" destOrd="0" presId="urn:microsoft.com/office/officeart/2005/8/layout/process5"/>
    <dgm:cxn modelId="{79575430-734C-4CC2-A79C-8E15E5B83EAC}" type="presParOf" srcId="{521F37DC-7961-439E-971E-56F6C856A65D}" destId="{C09981C3-E44B-46DC-84C8-5B4E8A1AC11C}" srcOrd="6" destOrd="0" presId="urn:microsoft.com/office/officeart/2005/8/layout/process5"/>
    <dgm:cxn modelId="{82B7430E-1D67-4BCF-9529-36AD60AB0763}" type="presParOf" srcId="{521F37DC-7961-439E-971E-56F6C856A65D}" destId="{CD31D969-3B9F-4785-8E7E-261FCD948EA7}" srcOrd="7" destOrd="0" presId="urn:microsoft.com/office/officeart/2005/8/layout/process5"/>
    <dgm:cxn modelId="{DED5F034-A1D8-4B0F-855D-F68B13C66E5F}" type="presParOf" srcId="{CD31D969-3B9F-4785-8E7E-261FCD948EA7}" destId="{A5149300-432D-411D-A105-9A380B2E7EA9}" srcOrd="0" destOrd="0" presId="urn:microsoft.com/office/officeart/2005/8/layout/process5"/>
    <dgm:cxn modelId="{7B192BEA-481C-4DB0-B458-EC9199604284}" type="presParOf" srcId="{521F37DC-7961-439E-971E-56F6C856A65D}" destId="{3E63F1FA-6246-461A-B848-CD8B6C4BD2EE}" srcOrd="8" destOrd="0" presId="urn:microsoft.com/office/officeart/2005/8/layout/process5"/>
    <dgm:cxn modelId="{4C1BC7D6-2D27-4E06-AC05-6A743052203F}" type="presParOf" srcId="{521F37DC-7961-439E-971E-56F6C856A65D}" destId="{23F27D58-5B97-4323-94B5-F3382F9D7A11}" srcOrd="9" destOrd="0" presId="urn:microsoft.com/office/officeart/2005/8/layout/process5"/>
    <dgm:cxn modelId="{82900E3C-83A7-48AA-8F22-C484613E7447}" type="presParOf" srcId="{23F27D58-5B97-4323-94B5-F3382F9D7A11}" destId="{7596E247-D6D5-4524-939A-E35AC63E430D}" srcOrd="0" destOrd="0" presId="urn:microsoft.com/office/officeart/2005/8/layout/process5"/>
    <dgm:cxn modelId="{80C3E623-F8EB-4C6E-8888-68E15F675EC4}" type="presParOf" srcId="{521F37DC-7961-439E-971E-56F6C856A65D}" destId="{F876D508-605A-404A-A6C1-5AC2FBF882DC}" srcOrd="10" destOrd="0" presId="urn:microsoft.com/office/officeart/2005/8/layout/process5"/>
    <dgm:cxn modelId="{F56CFE19-0D85-4C17-BA5E-28B72EEF9FBD}" type="presParOf" srcId="{521F37DC-7961-439E-971E-56F6C856A65D}" destId="{DFF7D714-EB5D-4A36-BBFA-83703C0D33BD}" srcOrd="11" destOrd="0" presId="urn:microsoft.com/office/officeart/2005/8/layout/process5"/>
    <dgm:cxn modelId="{3B0E7512-0F38-48B9-A4F9-0389DF30325E}" type="presParOf" srcId="{DFF7D714-EB5D-4A36-BBFA-83703C0D33BD}" destId="{C0A4FBAD-79DB-4F35-A773-01CEFA8C9168}" srcOrd="0" destOrd="0" presId="urn:microsoft.com/office/officeart/2005/8/layout/process5"/>
    <dgm:cxn modelId="{8EAA4ECA-6FB6-47AE-B792-8E5A701E221C}" type="presParOf" srcId="{521F37DC-7961-439E-971E-56F6C856A65D}" destId="{AC167A49-AABE-4CC4-8E1A-F88677746C13}" srcOrd="12" destOrd="0" presId="urn:microsoft.com/office/officeart/2005/8/layout/process5"/>
    <dgm:cxn modelId="{2D0F2296-794E-4A2C-AA45-BC2CBC731A2E}" type="presParOf" srcId="{521F37DC-7961-439E-971E-56F6C856A65D}" destId="{40233893-D6EC-4C84-862F-2C25FD1B95B5}" srcOrd="13" destOrd="0" presId="urn:microsoft.com/office/officeart/2005/8/layout/process5"/>
    <dgm:cxn modelId="{F6E80795-57BB-455F-B7DC-03646B027BAD}" type="presParOf" srcId="{40233893-D6EC-4C84-862F-2C25FD1B95B5}" destId="{6DFE0BDF-32DE-4232-8595-2518109C7184}" srcOrd="0" destOrd="0" presId="urn:microsoft.com/office/officeart/2005/8/layout/process5"/>
    <dgm:cxn modelId="{0D6ABB32-EBD1-4E69-8967-9F1AEE9B09D3}" type="presParOf" srcId="{521F37DC-7961-439E-971E-56F6C856A65D}" destId="{66558CF4-F9D4-4057-9D89-6196AA017A90}"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22415CC-2B9E-46A5-AD78-97B2070B2F3B}" type="doc">
      <dgm:prSet loTypeId="urn:microsoft.com/office/officeart/2005/8/layout/chevron1" loCatId="process" qsTypeId="urn:microsoft.com/office/officeart/2005/8/quickstyle/simple3" qsCatId="simple" csTypeId="urn:microsoft.com/office/officeart/2005/8/colors/colorful3" csCatId="colorful" phldr="1"/>
      <dgm:spPr/>
    </dgm:pt>
    <dgm:pt modelId="{0FAC2F7D-6B38-4FAC-A9B7-A9B40395998E}">
      <dgm:prSet phldrT="[Texto]" custT="1"/>
      <dgm:spPr/>
      <dgm:t>
        <a:bodyPr/>
        <a:lstStyle/>
        <a:p>
          <a:r>
            <a:rPr lang="es-EC" sz="1600" dirty="0">
              <a:latin typeface="Times New Roman" panose="02020603050405020304" pitchFamily="18" charset="0"/>
              <a:cs typeface="Times New Roman" panose="02020603050405020304" pitchFamily="18" charset="0"/>
            </a:rPr>
            <a:t>El recibidor es una pieza que se utiliza junto a una bisagra para puerta de hornos de cocina, su función es permitir que la puerta del horno cierre correctamente y no se quede descolgada de su posición habitual</a:t>
          </a:r>
          <a:endParaRPr lang="en-US" sz="1600" dirty="0">
            <a:latin typeface="Times New Roman" panose="02020603050405020304" pitchFamily="18" charset="0"/>
            <a:cs typeface="Times New Roman" panose="02020603050405020304" pitchFamily="18" charset="0"/>
          </a:endParaRPr>
        </a:p>
      </dgm:t>
    </dgm:pt>
    <dgm:pt modelId="{5017BE3B-D849-49EA-AEC2-178B41277092}" type="parTrans" cxnId="{0CEDC07C-26F1-4D08-A3BC-48BF2097B496}">
      <dgm:prSet/>
      <dgm:spPr/>
      <dgm:t>
        <a:bodyPr/>
        <a:lstStyle/>
        <a:p>
          <a:endParaRPr lang="en-US" sz="1600">
            <a:latin typeface="Times New Roman" panose="02020603050405020304" pitchFamily="18" charset="0"/>
            <a:cs typeface="Times New Roman" panose="02020603050405020304" pitchFamily="18" charset="0"/>
          </a:endParaRPr>
        </a:p>
      </dgm:t>
    </dgm:pt>
    <dgm:pt modelId="{8827B1D0-66D9-483C-BFD8-B6A30848A898}" type="sibTrans" cxnId="{0CEDC07C-26F1-4D08-A3BC-48BF2097B496}">
      <dgm:prSet/>
      <dgm:spPr/>
      <dgm:t>
        <a:bodyPr/>
        <a:lstStyle/>
        <a:p>
          <a:endParaRPr lang="en-US" sz="1600">
            <a:latin typeface="Times New Roman" panose="02020603050405020304" pitchFamily="18" charset="0"/>
            <a:cs typeface="Times New Roman" panose="02020603050405020304" pitchFamily="18" charset="0"/>
          </a:endParaRPr>
        </a:p>
      </dgm:t>
    </dgm:pt>
    <dgm:pt modelId="{61B11C79-0EBC-4127-9B2D-BFCD2D0728C1}">
      <dgm:prSet phldrT="[Texto]" custT="1"/>
      <dgm:spPr/>
      <dgm:t>
        <a:bodyPr/>
        <a:lstStyle/>
        <a:p>
          <a:r>
            <a:rPr lang="es-ES" sz="1600" dirty="0"/>
            <a:t>El rodachín es un elemento que está conectado con el remache dentro del recibidor, permite que tenga libre movimiento rotacional.</a:t>
          </a:r>
          <a:endParaRPr lang="en-US" sz="1600" dirty="0">
            <a:latin typeface="Times New Roman" panose="02020603050405020304" pitchFamily="18" charset="0"/>
            <a:cs typeface="Times New Roman" panose="02020603050405020304" pitchFamily="18" charset="0"/>
          </a:endParaRPr>
        </a:p>
      </dgm:t>
    </dgm:pt>
    <dgm:pt modelId="{CE9ACA78-BF0B-4C8F-A3AC-E219C0EAA9BB}" type="parTrans" cxnId="{43C8BCD7-07C2-466F-A808-271C1C6A3803}">
      <dgm:prSet/>
      <dgm:spPr/>
      <dgm:t>
        <a:bodyPr/>
        <a:lstStyle/>
        <a:p>
          <a:endParaRPr lang="en-US" sz="1600">
            <a:latin typeface="Times New Roman" panose="02020603050405020304" pitchFamily="18" charset="0"/>
            <a:cs typeface="Times New Roman" panose="02020603050405020304" pitchFamily="18" charset="0"/>
          </a:endParaRPr>
        </a:p>
      </dgm:t>
    </dgm:pt>
    <dgm:pt modelId="{6EA8BB69-4950-4F81-8B8A-5CB03BA6F464}" type="sibTrans" cxnId="{43C8BCD7-07C2-466F-A808-271C1C6A3803}">
      <dgm:prSet/>
      <dgm:spPr/>
      <dgm:t>
        <a:bodyPr/>
        <a:lstStyle/>
        <a:p>
          <a:endParaRPr lang="en-US" sz="1600">
            <a:latin typeface="Times New Roman" panose="02020603050405020304" pitchFamily="18" charset="0"/>
            <a:cs typeface="Times New Roman" panose="02020603050405020304" pitchFamily="18" charset="0"/>
          </a:endParaRPr>
        </a:p>
      </dgm:t>
    </dgm:pt>
    <dgm:pt modelId="{9276977A-1ED6-4D25-B528-08B1053C7435}">
      <dgm:prSet phldrT="[Texto]" custT="1"/>
      <dgm:spPr/>
      <dgm:t>
        <a:bodyPr/>
        <a:lstStyle/>
        <a:p>
          <a:r>
            <a:rPr lang="es-ES" sz="1600" dirty="0"/>
            <a:t>Los remaches son semitubulares de cabeza plana de diámetro 3/16 “ y su función es sujetar o unir diferentes elementos de forma permanente sean o no del mismo material.</a:t>
          </a:r>
          <a:endParaRPr lang="en-US" sz="1600" dirty="0">
            <a:latin typeface="Times New Roman" panose="02020603050405020304" pitchFamily="18" charset="0"/>
            <a:cs typeface="Times New Roman" panose="02020603050405020304" pitchFamily="18" charset="0"/>
          </a:endParaRPr>
        </a:p>
      </dgm:t>
    </dgm:pt>
    <dgm:pt modelId="{EA5F22CD-9987-49D9-AD1C-2C6ED5465361}" type="parTrans" cxnId="{5CFF48A8-51D5-4F10-9BD7-ED0709D4BCA5}">
      <dgm:prSet/>
      <dgm:spPr/>
      <dgm:t>
        <a:bodyPr/>
        <a:lstStyle/>
        <a:p>
          <a:endParaRPr lang="en-US" sz="1600">
            <a:latin typeface="Times New Roman" panose="02020603050405020304" pitchFamily="18" charset="0"/>
            <a:cs typeface="Times New Roman" panose="02020603050405020304" pitchFamily="18" charset="0"/>
          </a:endParaRPr>
        </a:p>
      </dgm:t>
    </dgm:pt>
    <dgm:pt modelId="{0FA3BADA-41F7-4B5A-AB19-DC1B288E20C2}" type="sibTrans" cxnId="{5CFF48A8-51D5-4F10-9BD7-ED0709D4BCA5}">
      <dgm:prSet/>
      <dgm:spPr/>
      <dgm:t>
        <a:bodyPr/>
        <a:lstStyle/>
        <a:p>
          <a:endParaRPr lang="en-US" sz="1600">
            <a:latin typeface="Times New Roman" panose="02020603050405020304" pitchFamily="18" charset="0"/>
            <a:cs typeface="Times New Roman" panose="02020603050405020304" pitchFamily="18" charset="0"/>
          </a:endParaRPr>
        </a:p>
      </dgm:t>
    </dgm:pt>
    <dgm:pt modelId="{3096BB78-E5A7-4860-AAE4-C7494F21600D}" type="pres">
      <dgm:prSet presAssocID="{D22415CC-2B9E-46A5-AD78-97B2070B2F3B}" presName="Name0" presStyleCnt="0">
        <dgm:presLayoutVars>
          <dgm:dir/>
          <dgm:animLvl val="lvl"/>
          <dgm:resizeHandles val="exact"/>
        </dgm:presLayoutVars>
      </dgm:prSet>
      <dgm:spPr/>
    </dgm:pt>
    <dgm:pt modelId="{D2518735-03BB-4662-A844-EB9B0CCC403B}" type="pres">
      <dgm:prSet presAssocID="{0FAC2F7D-6B38-4FAC-A9B7-A9B40395998E}" presName="parTxOnly" presStyleLbl="node1" presStyleIdx="0" presStyleCnt="3">
        <dgm:presLayoutVars>
          <dgm:chMax val="0"/>
          <dgm:chPref val="0"/>
          <dgm:bulletEnabled val="1"/>
        </dgm:presLayoutVars>
      </dgm:prSet>
      <dgm:spPr/>
    </dgm:pt>
    <dgm:pt modelId="{7DC2E4ED-9A60-4378-962B-1CAFE7B74874}" type="pres">
      <dgm:prSet presAssocID="{8827B1D0-66D9-483C-BFD8-B6A30848A898}" presName="parTxOnlySpace" presStyleCnt="0"/>
      <dgm:spPr/>
    </dgm:pt>
    <dgm:pt modelId="{A68909E5-4FBB-4DD8-97E6-1BEBBF0B90C4}" type="pres">
      <dgm:prSet presAssocID="{61B11C79-0EBC-4127-9B2D-BFCD2D0728C1}" presName="parTxOnly" presStyleLbl="node1" presStyleIdx="1" presStyleCnt="3">
        <dgm:presLayoutVars>
          <dgm:chMax val="0"/>
          <dgm:chPref val="0"/>
          <dgm:bulletEnabled val="1"/>
        </dgm:presLayoutVars>
      </dgm:prSet>
      <dgm:spPr/>
    </dgm:pt>
    <dgm:pt modelId="{C9B2F773-33F3-45E3-BF8C-84BE06EA60FF}" type="pres">
      <dgm:prSet presAssocID="{6EA8BB69-4950-4F81-8B8A-5CB03BA6F464}" presName="parTxOnlySpace" presStyleCnt="0"/>
      <dgm:spPr/>
    </dgm:pt>
    <dgm:pt modelId="{C7A7F1A4-3563-49CF-957B-3221174D40D9}" type="pres">
      <dgm:prSet presAssocID="{9276977A-1ED6-4D25-B528-08B1053C7435}" presName="parTxOnly" presStyleLbl="node1" presStyleIdx="2" presStyleCnt="3">
        <dgm:presLayoutVars>
          <dgm:chMax val="0"/>
          <dgm:chPref val="0"/>
          <dgm:bulletEnabled val="1"/>
        </dgm:presLayoutVars>
      </dgm:prSet>
      <dgm:spPr/>
    </dgm:pt>
  </dgm:ptLst>
  <dgm:cxnLst>
    <dgm:cxn modelId="{594E0216-6319-4500-929B-7D51208B7326}" type="presOf" srcId="{61B11C79-0EBC-4127-9B2D-BFCD2D0728C1}" destId="{A68909E5-4FBB-4DD8-97E6-1BEBBF0B90C4}" srcOrd="0" destOrd="0" presId="urn:microsoft.com/office/officeart/2005/8/layout/chevron1"/>
    <dgm:cxn modelId="{A70DC658-0040-471B-8136-97860F266272}" type="presOf" srcId="{0FAC2F7D-6B38-4FAC-A9B7-A9B40395998E}" destId="{D2518735-03BB-4662-A844-EB9B0CCC403B}" srcOrd="0" destOrd="0" presId="urn:microsoft.com/office/officeart/2005/8/layout/chevron1"/>
    <dgm:cxn modelId="{0CEDC07C-26F1-4D08-A3BC-48BF2097B496}" srcId="{D22415CC-2B9E-46A5-AD78-97B2070B2F3B}" destId="{0FAC2F7D-6B38-4FAC-A9B7-A9B40395998E}" srcOrd="0" destOrd="0" parTransId="{5017BE3B-D849-49EA-AEC2-178B41277092}" sibTransId="{8827B1D0-66D9-483C-BFD8-B6A30848A898}"/>
    <dgm:cxn modelId="{5CFF48A8-51D5-4F10-9BD7-ED0709D4BCA5}" srcId="{D22415CC-2B9E-46A5-AD78-97B2070B2F3B}" destId="{9276977A-1ED6-4D25-B528-08B1053C7435}" srcOrd="2" destOrd="0" parTransId="{EA5F22CD-9987-49D9-AD1C-2C6ED5465361}" sibTransId="{0FA3BADA-41F7-4B5A-AB19-DC1B288E20C2}"/>
    <dgm:cxn modelId="{43C8BCD7-07C2-466F-A808-271C1C6A3803}" srcId="{D22415CC-2B9E-46A5-AD78-97B2070B2F3B}" destId="{61B11C79-0EBC-4127-9B2D-BFCD2D0728C1}" srcOrd="1" destOrd="0" parTransId="{CE9ACA78-BF0B-4C8F-A3AC-E219C0EAA9BB}" sibTransId="{6EA8BB69-4950-4F81-8B8A-5CB03BA6F464}"/>
    <dgm:cxn modelId="{EFDB7BE9-2EA9-4125-92E7-111EE7FEE874}" type="presOf" srcId="{D22415CC-2B9E-46A5-AD78-97B2070B2F3B}" destId="{3096BB78-E5A7-4860-AAE4-C7494F21600D}" srcOrd="0" destOrd="0" presId="urn:microsoft.com/office/officeart/2005/8/layout/chevron1"/>
    <dgm:cxn modelId="{C0A7A8FA-4BDC-4B8E-A0C7-59420868F235}" type="presOf" srcId="{9276977A-1ED6-4D25-B528-08B1053C7435}" destId="{C7A7F1A4-3563-49CF-957B-3221174D40D9}" srcOrd="0" destOrd="0" presId="urn:microsoft.com/office/officeart/2005/8/layout/chevron1"/>
    <dgm:cxn modelId="{390F8578-576E-407F-A8BB-4ED2D90DFC47}" type="presParOf" srcId="{3096BB78-E5A7-4860-AAE4-C7494F21600D}" destId="{D2518735-03BB-4662-A844-EB9B0CCC403B}" srcOrd="0" destOrd="0" presId="urn:microsoft.com/office/officeart/2005/8/layout/chevron1"/>
    <dgm:cxn modelId="{55DECD27-8FDD-4B97-9B31-D695C0F6509E}" type="presParOf" srcId="{3096BB78-E5A7-4860-AAE4-C7494F21600D}" destId="{7DC2E4ED-9A60-4378-962B-1CAFE7B74874}" srcOrd="1" destOrd="0" presId="urn:microsoft.com/office/officeart/2005/8/layout/chevron1"/>
    <dgm:cxn modelId="{A1F92226-669A-4365-8B97-D53929513E44}" type="presParOf" srcId="{3096BB78-E5A7-4860-AAE4-C7494F21600D}" destId="{A68909E5-4FBB-4DD8-97E6-1BEBBF0B90C4}" srcOrd="2" destOrd="0" presId="urn:microsoft.com/office/officeart/2005/8/layout/chevron1"/>
    <dgm:cxn modelId="{523F49B7-B7FA-4952-ADCE-B76D1758403D}" type="presParOf" srcId="{3096BB78-E5A7-4860-AAE4-C7494F21600D}" destId="{C9B2F773-33F3-45E3-BF8C-84BE06EA60FF}" srcOrd="3" destOrd="0" presId="urn:microsoft.com/office/officeart/2005/8/layout/chevron1"/>
    <dgm:cxn modelId="{C2390E43-3F94-404C-93FC-4C1C59E632F7}" type="presParOf" srcId="{3096BB78-E5A7-4860-AAE4-C7494F21600D}" destId="{C7A7F1A4-3563-49CF-957B-3221174D40D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A6F64A-2C53-4524-8CBC-BE7C5C09968D}" type="doc">
      <dgm:prSet loTypeId="urn:microsoft.com/office/officeart/2008/layout/HorizontalMultiLevelHierarchy" loCatId="hierarchy" qsTypeId="urn:microsoft.com/office/officeart/2005/8/quickstyle/simple1" qsCatId="simple" csTypeId="urn:microsoft.com/office/officeart/2005/8/colors/accent4_1" csCatId="accent4" phldr="1"/>
      <dgm:spPr/>
      <dgm:t>
        <a:bodyPr/>
        <a:lstStyle/>
        <a:p>
          <a:endParaRPr lang="en-US"/>
        </a:p>
      </dgm:t>
    </dgm:pt>
    <dgm:pt modelId="{6E158C03-810F-41D4-ACBE-E91A8E4263FD}">
      <dgm:prSet phldrT="[Texto]" custT="1"/>
      <dgm:spPr/>
      <dgm:t>
        <a:bodyPr/>
        <a:lstStyle/>
        <a:p>
          <a:r>
            <a:rPr lang="es-EC" sz="1050" noProof="0" dirty="0">
              <a:latin typeface="Times New Roman" panose="02020603050405020304" pitchFamily="18" charset="0"/>
              <a:cs typeface="Times New Roman" panose="02020603050405020304" pitchFamily="18" charset="0"/>
            </a:rPr>
            <a:t>Máquina ensambladora de recibidor</a:t>
          </a:r>
        </a:p>
      </dgm:t>
    </dgm:pt>
    <dgm:pt modelId="{6F0B4058-A265-4F24-ABA0-4DAAE925896F}" type="parTrans" cxnId="{C019DF57-BA5F-4B31-BE5F-B1221B3A0FD9}">
      <dgm:prSet/>
      <dgm:spPr/>
      <dgm:t>
        <a:bodyPr/>
        <a:lstStyle/>
        <a:p>
          <a:endParaRPr lang="en-US" sz="1050">
            <a:latin typeface="Times New Roman" panose="02020603050405020304" pitchFamily="18" charset="0"/>
            <a:cs typeface="Times New Roman" panose="02020603050405020304" pitchFamily="18" charset="0"/>
          </a:endParaRPr>
        </a:p>
      </dgm:t>
    </dgm:pt>
    <dgm:pt modelId="{A317D219-C82A-4DD1-9583-8FA26582CC7F}" type="sibTrans" cxnId="{C019DF57-BA5F-4B31-BE5F-B1221B3A0FD9}">
      <dgm:prSet/>
      <dgm:spPr/>
      <dgm:t>
        <a:bodyPr/>
        <a:lstStyle/>
        <a:p>
          <a:endParaRPr lang="en-US" sz="1050">
            <a:latin typeface="Times New Roman" panose="02020603050405020304" pitchFamily="18" charset="0"/>
            <a:cs typeface="Times New Roman" panose="02020603050405020304" pitchFamily="18" charset="0"/>
          </a:endParaRPr>
        </a:p>
      </dgm:t>
    </dgm:pt>
    <dgm:pt modelId="{96D10A8B-D67C-400B-8E94-EF05AFFAE406}">
      <dgm:prSet phldrT="[Texto]" custT="1"/>
      <dgm:spPr/>
      <dgm:t>
        <a:bodyPr/>
        <a:lstStyle/>
        <a:p>
          <a:pPr algn="l"/>
          <a:r>
            <a:rPr lang="es-EC" sz="1050" b="1" noProof="0" dirty="0">
              <a:latin typeface="Times New Roman" panose="02020603050405020304" pitchFamily="18" charset="0"/>
              <a:cs typeface="Times New Roman" panose="02020603050405020304" pitchFamily="18" charset="0"/>
            </a:rPr>
            <a:t>Estación 1.</a:t>
          </a:r>
        </a:p>
        <a:p>
          <a:pPr algn="l"/>
          <a:r>
            <a:rPr lang="es-EC" sz="1050" noProof="0" dirty="0">
              <a:latin typeface="Times New Roman" panose="02020603050405020304" pitchFamily="18" charset="0"/>
              <a:cs typeface="Times New Roman" panose="02020603050405020304" pitchFamily="18" charset="0"/>
            </a:rPr>
            <a:t>Alimentación de recibidores</a:t>
          </a:r>
        </a:p>
      </dgm:t>
    </dgm:pt>
    <dgm:pt modelId="{326B5339-CEA6-4A00-AFC1-1F2C65096CB8}" type="parTrans" cxnId="{1B0B2A11-C9BE-41A4-9BE8-2BC40863E813}">
      <dgm:prSet custT="1"/>
      <dgm:spPr/>
      <dgm:t>
        <a:bodyPr/>
        <a:lstStyle/>
        <a:p>
          <a:endParaRPr lang="en-US" sz="1050">
            <a:latin typeface="Times New Roman" panose="02020603050405020304" pitchFamily="18" charset="0"/>
            <a:cs typeface="Times New Roman" panose="02020603050405020304" pitchFamily="18" charset="0"/>
          </a:endParaRPr>
        </a:p>
      </dgm:t>
    </dgm:pt>
    <dgm:pt modelId="{6400AA94-D196-4606-A1B0-A5C4A8E589A3}" type="sibTrans" cxnId="{1B0B2A11-C9BE-41A4-9BE8-2BC40863E813}">
      <dgm:prSet/>
      <dgm:spPr/>
      <dgm:t>
        <a:bodyPr/>
        <a:lstStyle/>
        <a:p>
          <a:endParaRPr lang="en-US" sz="1050">
            <a:latin typeface="Times New Roman" panose="02020603050405020304" pitchFamily="18" charset="0"/>
            <a:cs typeface="Times New Roman" panose="02020603050405020304" pitchFamily="18" charset="0"/>
          </a:endParaRPr>
        </a:p>
      </dgm:t>
    </dgm:pt>
    <dgm:pt modelId="{E0090804-FC41-418C-ABCC-BB5C2F190E39}">
      <dgm:prSet phldrT="[Texto]" custT="1"/>
      <dgm:spPr/>
      <dgm:t>
        <a:bodyPr/>
        <a:lstStyle/>
        <a:p>
          <a:pPr algn="l"/>
          <a:r>
            <a:rPr lang="es-EC" sz="1050" b="1" noProof="0" dirty="0">
              <a:latin typeface="Times New Roman" panose="02020603050405020304" pitchFamily="18" charset="0"/>
              <a:cs typeface="Times New Roman" panose="02020603050405020304" pitchFamily="18" charset="0"/>
            </a:rPr>
            <a:t>Estación 2.</a:t>
          </a:r>
        </a:p>
        <a:p>
          <a:pPr algn="l"/>
          <a:r>
            <a:rPr lang="es-EC" sz="1050" noProof="0" dirty="0">
              <a:latin typeface="Times New Roman" panose="02020603050405020304" pitchFamily="18" charset="0"/>
              <a:cs typeface="Times New Roman" panose="02020603050405020304" pitchFamily="18" charset="0"/>
            </a:rPr>
            <a:t>Posicionamiento del rodachín con el primer remache</a:t>
          </a:r>
        </a:p>
      </dgm:t>
    </dgm:pt>
    <dgm:pt modelId="{BD0FB956-8C4A-46C5-94BA-34EB85B6974A}" type="parTrans" cxnId="{178A13CC-F7D8-496D-91EF-A5D73DFF5C43}">
      <dgm:prSet custT="1"/>
      <dgm:spPr/>
      <dgm:t>
        <a:bodyPr/>
        <a:lstStyle/>
        <a:p>
          <a:endParaRPr lang="en-US" sz="1050">
            <a:latin typeface="Times New Roman" panose="02020603050405020304" pitchFamily="18" charset="0"/>
            <a:cs typeface="Times New Roman" panose="02020603050405020304" pitchFamily="18" charset="0"/>
          </a:endParaRPr>
        </a:p>
      </dgm:t>
    </dgm:pt>
    <dgm:pt modelId="{D9D33D88-58A9-4313-9DF1-0A015785CA55}" type="sibTrans" cxnId="{178A13CC-F7D8-496D-91EF-A5D73DFF5C43}">
      <dgm:prSet/>
      <dgm:spPr/>
      <dgm:t>
        <a:bodyPr/>
        <a:lstStyle/>
        <a:p>
          <a:endParaRPr lang="en-US" sz="1050">
            <a:latin typeface="Times New Roman" panose="02020603050405020304" pitchFamily="18" charset="0"/>
            <a:cs typeface="Times New Roman" panose="02020603050405020304" pitchFamily="18" charset="0"/>
          </a:endParaRPr>
        </a:p>
      </dgm:t>
    </dgm:pt>
    <dgm:pt modelId="{FAE18B4F-2589-497E-98E8-33D0E58362E4}">
      <dgm:prSet phldrT="[Texto]" custT="1"/>
      <dgm:spPr/>
      <dgm:t>
        <a:bodyPr/>
        <a:lstStyle/>
        <a:p>
          <a:pPr algn="l"/>
          <a:r>
            <a:rPr lang="es-EC" sz="1050" b="1" noProof="0" dirty="0">
              <a:latin typeface="Times New Roman" panose="02020603050405020304" pitchFamily="18" charset="0"/>
              <a:cs typeface="Times New Roman" panose="02020603050405020304" pitchFamily="18" charset="0"/>
            </a:rPr>
            <a:t>Estación 3.</a:t>
          </a:r>
        </a:p>
        <a:p>
          <a:pPr algn="l"/>
          <a:r>
            <a:rPr lang="es-EC" sz="1050" noProof="0" dirty="0">
              <a:latin typeface="Times New Roman" panose="02020603050405020304" pitchFamily="18" charset="0"/>
              <a:cs typeface="Times New Roman" panose="02020603050405020304" pitchFamily="18" charset="0"/>
            </a:rPr>
            <a:t>Posicionamiento del segundo remache</a:t>
          </a:r>
        </a:p>
      </dgm:t>
    </dgm:pt>
    <dgm:pt modelId="{650D3546-EF4C-4220-8B20-E39941077478}" type="parTrans" cxnId="{283A2DB1-EA62-42C4-BF18-EBA25B6706B0}">
      <dgm:prSet custT="1"/>
      <dgm:spPr/>
      <dgm:t>
        <a:bodyPr/>
        <a:lstStyle/>
        <a:p>
          <a:endParaRPr lang="en-US" sz="1050">
            <a:latin typeface="Times New Roman" panose="02020603050405020304" pitchFamily="18" charset="0"/>
            <a:cs typeface="Times New Roman" panose="02020603050405020304" pitchFamily="18" charset="0"/>
          </a:endParaRPr>
        </a:p>
      </dgm:t>
    </dgm:pt>
    <dgm:pt modelId="{1CFB65E2-C217-42A5-9633-8119E14EF150}" type="sibTrans" cxnId="{283A2DB1-EA62-42C4-BF18-EBA25B6706B0}">
      <dgm:prSet/>
      <dgm:spPr/>
      <dgm:t>
        <a:bodyPr/>
        <a:lstStyle/>
        <a:p>
          <a:endParaRPr lang="en-US" sz="1050">
            <a:latin typeface="Times New Roman" panose="02020603050405020304" pitchFamily="18" charset="0"/>
            <a:cs typeface="Times New Roman" panose="02020603050405020304" pitchFamily="18" charset="0"/>
          </a:endParaRPr>
        </a:p>
      </dgm:t>
    </dgm:pt>
    <dgm:pt modelId="{F5D80733-5C7D-4C05-95F7-3A8383BD2B1C}">
      <dgm:prSet custT="1"/>
      <dgm:spPr/>
      <dgm:t>
        <a:bodyPr/>
        <a:lstStyle/>
        <a:p>
          <a:pPr algn="l"/>
          <a:r>
            <a:rPr lang="es-EC" sz="1050" b="1" noProof="0" dirty="0">
              <a:latin typeface="Times New Roman" panose="02020603050405020304" pitchFamily="18" charset="0"/>
              <a:cs typeface="Times New Roman" panose="02020603050405020304" pitchFamily="18" charset="0"/>
            </a:rPr>
            <a:t>Estación 4.</a:t>
          </a:r>
        </a:p>
        <a:p>
          <a:pPr algn="l"/>
          <a:r>
            <a:rPr lang="es-EC" sz="1050" noProof="0" dirty="0">
              <a:latin typeface="Times New Roman" panose="02020603050405020304" pitchFamily="18" charset="0"/>
              <a:cs typeface="Times New Roman" panose="02020603050405020304" pitchFamily="18" charset="0"/>
            </a:rPr>
            <a:t>Remachado</a:t>
          </a:r>
        </a:p>
      </dgm:t>
    </dgm:pt>
    <dgm:pt modelId="{6D836C28-80FE-4B2F-AD44-1BFB4EF68D04}" type="parTrans" cxnId="{60722C73-7C13-498F-B1FD-DED0741D3536}">
      <dgm:prSet custT="1"/>
      <dgm:spPr/>
      <dgm:t>
        <a:bodyPr/>
        <a:lstStyle/>
        <a:p>
          <a:endParaRPr lang="en-US" sz="1050">
            <a:latin typeface="Times New Roman" panose="02020603050405020304" pitchFamily="18" charset="0"/>
            <a:cs typeface="Times New Roman" panose="02020603050405020304" pitchFamily="18" charset="0"/>
          </a:endParaRPr>
        </a:p>
      </dgm:t>
    </dgm:pt>
    <dgm:pt modelId="{65C4A165-BE59-4559-AB77-A318F502A5AF}" type="sibTrans" cxnId="{60722C73-7C13-498F-B1FD-DED0741D3536}">
      <dgm:prSet/>
      <dgm:spPr/>
      <dgm:t>
        <a:bodyPr/>
        <a:lstStyle/>
        <a:p>
          <a:endParaRPr lang="en-US" sz="1050">
            <a:latin typeface="Times New Roman" panose="02020603050405020304" pitchFamily="18" charset="0"/>
            <a:cs typeface="Times New Roman" panose="02020603050405020304" pitchFamily="18" charset="0"/>
          </a:endParaRPr>
        </a:p>
      </dgm:t>
    </dgm:pt>
    <dgm:pt modelId="{0F7B11B2-4845-421F-B399-D7C6E7C89967}">
      <dgm:prSet custT="1"/>
      <dgm:spPr/>
      <dgm:t>
        <a:bodyPr/>
        <a:lstStyle/>
        <a:p>
          <a:pPr algn="l"/>
          <a:r>
            <a:rPr lang="es-EC" sz="1050" noProof="0" dirty="0">
              <a:latin typeface="Times New Roman" panose="02020603050405020304" pitchFamily="18" charset="0"/>
              <a:cs typeface="Times New Roman" panose="02020603050405020304" pitchFamily="18" charset="0"/>
            </a:rPr>
            <a:t>Caja de alimentación</a:t>
          </a:r>
        </a:p>
        <a:p>
          <a:pPr algn="l"/>
          <a:r>
            <a:rPr lang="es-EC" sz="1050" noProof="0" dirty="0">
              <a:latin typeface="Times New Roman" panose="02020603050405020304" pitchFamily="18" charset="0"/>
              <a:cs typeface="Times New Roman" panose="02020603050405020304" pitchFamily="18" charset="0"/>
            </a:rPr>
            <a:t>Cilindros neumáticos</a:t>
          </a:r>
        </a:p>
        <a:p>
          <a:pPr algn="l"/>
          <a:r>
            <a:rPr lang="es-EC" sz="1050" noProof="0" dirty="0">
              <a:latin typeface="Times New Roman" panose="02020603050405020304" pitchFamily="18" charset="0"/>
              <a:cs typeface="Times New Roman" panose="02020603050405020304" pitchFamily="18" charset="0"/>
            </a:rPr>
            <a:t>Sistema de distribución</a:t>
          </a:r>
        </a:p>
      </dgm:t>
    </dgm:pt>
    <dgm:pt modelId="{6D280A84-E6F5-4538-9E8B-5DA4BC93D1DD}" type="parTrans" cxnId="{B1237170-D9F2-46E7-BD4B-756D2D265400}">
      <dgm:prSet custT="1"/>
      <dgm:spPr/>
      <dgm:t>
        <a:bodyPr/>
        <a:lstStyle/>
        <a:p>
          <a:endParaRPr lang="en-US" sz="1050">
            <a:latin typeface="Times New Roman" panose="02020603050405020304" pitchFamily="18" charset="0"/>
            <a:cs typeface="Times New Roman" panose="02020603050405020304" pitchFamily="18" charset="0"/>
          </a:endParaRPr>
        </a:p>
      </dgm:t>
    </dgm:pt>
    <dgm:pt modelId="{6EE79FAE-1971-4200-966B-5919ABAF5F4C}" type="sibTrans" cxnId="{B1237170-D9F2-46E7-BD4B-756D2D265400}">
      <dgm:prSet/>
      <dgm:spPr/>
      <dgm:t>
        <a:bodyPr/>
        <a:lstStyle/>
        <a:p>
          <a:endParaRPr lang="en-US" sz="1050">
            <a:latin typeface="Times New Roman" panose="02020603050405020304" pitchFamily="18" charset="0"/>
            <a:cs typeface="Times New Roman" panose="02020603050405020304" pitchFamily="18" charset="0"/>
          </a:endParaRPr>
        </a:p>
      </dgm:t>
    </dgm:pt>
    <dgm:pt modelId="{494893CA-C96E-4E43-AA73-0ABF11CECEBC}">
      <dgm:prSet custT="1"/>
      <dgm:spPr/>
      <dgm:t>
        <a:bodyPr/>
        <a:lstStyle/>
        <a:p>
          <a:pPr algn="l"/>
          <a:r>
            <a:rPr lang="es-EC" sz="1050" noProof="0" dirty="0">
              <a:latin typeface="Times New Roman" panose="02020603050405020304" pitchFamily="18" charset="0"/>
              <a:cs typeface="Times New Roman" panose="02020603050405020304" pitchFamily="18" charset="0"/>
            </a:rPr>
            <a:t>Alimentadores de rodachín y remache.</a:t>
          </a:r>
        </a:p>
        <a:p>
          <a:pPr algn="l"/>
          <a:r>
            <a:rPr lang="es-EC" sz="1050" noProof="0" dirty="0">
              <a:latin typeface="Times New Roman" panose="02020603050405020304" pitchFamily="18" charset="0"/>
              <a:cs typeface="Times New Roman" panose="02020603050405020304" pitchFamily="18" charset="0"/>
            </a:rPr>
            <a:t>Cilindros de accionamiento</a:t>
          </a:r>
        </a:p>
        <a:p>
          <a:pPr algn="l"/>
          <a:r>
            <a:rPr lang="es-EC" sz="1050" noProof="0" dirty="0">
              <a:latin typeface="Times New Roman" panose="02020603050405020304" pitchFamily="18" charset="0"/>
              <a:cs typeface="Times New Roman" panose="02020603050405020304" pitchFamily="18" charset="0"/>
            </a:rPr>
            <a:t>Torres de posicionamiento</a:t>
          </a:r>
        </a:p>
      </dgm:t>
    </dgm:pt>
    <dgm:pt modelId="{DAF61267-B43D-4300-8898-D2A5D7E53322}" type="parTrans" cxnId="{1BCBED50-12BC-4ED6-B2EB-08E4942B9B2F}">
      <dgm:prSet custT="1"/>
      <dgm:spPr/>
      <dgm:t>
        <a:bodyPr/>
        <a:lstStyle/>
        <a:p>
          <a:endParaRPr lang="en-US" sz="1050">
            <a:latin typeface="Times New Roman" panose="02020603050405020304" pitchFamily="18" charset="0"/>
            <a:cs typeface="Times New Roman" panose="02020603050405020304" pitchFamily="18" charset="0"/>
          </a:endParaRPr>
        </a:p>
      </dgm:t>
    </dgm:pt>
    <dgm:pt modelId="{BF61D4BE-04DC-4CAB-8202-CDCF02C1B5EC}" type="sibTrans" cxnId="{1BCBED50-12BC-4ED6-B2EB-08E4942B9B2F}">
      <dgm:prSet/>
      <dgm:spPr/>
      <dgm:t>
        <a:bodyPr/>
        <a:lstStyle/>
        <a:p>
          <a:endParaRPr lang="en-US" sz="1050">
            <a:latin typeface="Times New Roman" panose="02020603050405020304" pitchFamily="18" charset="0"/>
            <a:cs typeface="Times New Roman" panose="02020603050405020304" pitchFamily="18" charset="0"/>
          </a:endParaRPr>
        </a:p>
      </dgm:t>
    </dgm:pt>
    <dgm:pt modelId="{56127D3F-1783-4B07-9028-841D2D66F3B0}">
      <dgm:prSet custT="1"/>
      <dgm:spPr/>
      <dgm:t>
        <a:bodyPr/>
        <a:lstStyle/>
        <a:p>
          <a:pPr algn="l"/>
          <a:r>
            <a:rPr lang="es-EC" sz="1050" noProof="0" dirty="0">
              <a:latin typeface="Times New Roman" panose="02020603050405020304" pitchFamily="18" charset="0"/>
              <a:cs typeface="Times New Roman" panose="02020603050405020304" pitchFamily="18" charset="0"/>
            </a:rPr>
            <a:t>Alimentador de remaches</a:t>
          </a:r>
        </a:p>
        <a:p>
          <a:pPr algn="l"/>
          <a:r>
            <a:rPr lang="es-EC" sz="1050" noProof="0" dirty="0">
              <a:latin typeface="Times New Roman" panose="02020603050405020304" pitchFamily="18" charset="0"/>
              <a:cs typeface="Times New Roman" panose="02020603050405020304" pitchFamily="18" charset="0"/>
            </a:rPr>
            <a:t>Cilindros de accionamiento</a:t>
          </a:r>
        </a:p>
        <a:p>
          <a:pPr algn="l"/>
          <a:r>
            <a:rPr lang="es-EC" sz="1050" noProof="0" dirty="0">
              <a:latin typeface="Times New Roman" panose="02020603050405020304" pitchFamily="18" charset="0"/>
              <a:cs typeface="Times New Roman" panose="02020603050405020304" pitchFamily="18" charset="0"/>
            </a:rPr>
            <a:t>Torre de posicionamiento</a:t>
          </a:r>
        </a:p>
      </dgm:t>
    </dgm:pt>
    <dgm:pt modelId="{5B0BC2E5-A1D8-4316-8B5A-FF405B44DC70}" type="parTrans" cxnId="{E402828F-3DC6-4C25-9AAF-2D6536D2A493}">
      <dgm:prSet custT="1"/>
      <dgm:spPr/>
      <dgm:t>
        <a:bodyPr/>
        <a:lstStyle/>
        <a:p>
          <a:endParaRPr lang="en-US" sz="1050">
            <a:latin typeface="Times New Roman" panose="02020603050405020304" pitchFamily="18" charset="0"/>
            <a:cs typeface="Times New Roman" panose="02020603050405020304" pitchFamily="18" charset="0"/>
          </a:endParaRPr>
        </a:p>
      </dgm:t>
    </dgm:pt>
    <dgm:pt modelId="{A7FE1AFA-4A19-4FFB-9367-20762D411A9B}" type="sibTrans" cxnId="{E402828F-3DC6-4C25-9AAF-2D6536D2A493}">
      <dgm:prSet/>
      <dgm:spPr/>
      <dgm:t>
        <a:bodyPr/>
        <a:lstStyle/>
        <a:p>
          <a:endParaRPr lang="en-US" sz="1050">
            <a:latin typeface="Times New Roman" panose="02020603050405020304" pitchFamily="18" charset="0"/>
            <a:cs typeface="Times New Roman" panose="02020603050405020304" pitchFamily="18" charset="0"/>
          </a:endParaRPr>
        </a:p>
      </dgm:t>
    </dgm:pt>
    <dgm:pt modelId="{662D8A45-8C17-4026-898A-C83B7311DACB}">
      <dgm:prSet custT="1"/>
      <dgm:spPr/>
      <dgm:t>
        <a:bodyPr/>
        <a:lstStyle/>
        <a:p>
          <a:pPr algn="l"/>
          <a:r>
            <a:rPr lang="es-EC" sz="1050" noProof="0" dirty="0">
              <a:latin typeface="Times New Roman" panose="02020603050405020304" pitchFamily="18" charset="0"/>
              <a:cs typeface="Times New Roman" panose="02020603050405020304" pitchFamily="18" charset="0"/>
            </a:rPr>
            <a:t>Mecanismo neumático de remachado</a:t>
          </a:r>
        </a:p>
        <a:p>
          <a:pPr algn="l"/>
          <a:r>
            <a:rPr lang="es-EC" sz="1050" noProof="0" dirty="0">
              <a:latin typeface="Times New Roman" panose="02020603050405020304" pitchFamily="18" charset="0"/>
              <a:cs typeface="Times New Roman" panose="02020603050405020304" pitchFamily="18" charset="0"/>
            </a:rPr>
            <a:t>Placas guía</a:t>
          </a:r>
        </a:p>
        <a:p>
          <a:pPr algn="l"/>
          <a:r>
            <a:rPr lang="es-EC" sz="1050" noProof="0" dirty="0">
              <a:latin typeface="Times New Roman" panose="02020603050405020304" pitchFamily="18" charset="0"/>
              <a:cs typeface="Times New Roman" panose="02020603050405020304" pitchFamily="18" charset="0"/>
            </a:rPr>
            <a:t>Placas de soporte </a:t>
          </a:r>
        </a:p>
      </dgm:t>
    </dgm:pt>
    <dgm:pt modelId="{CD7824B7-0A30-4068-8D0E-2CA4199A3D01}" type="parTrans" cxnId="{144A512F-7918-47E4-AEB8-1104ED26F170}">
      <dgm:prSet custT="1"/>
      <dgm:spPr/>
      <dgm:t>
        <a:bodyPr/>
        <a:lstStyle/>
        <a:p>
          <a:endParaRPr lang="en-US" sz="1050">
            <a:latin typeface="Times New Roman" panose="02020603050405020304" pitchFamily="18" charset="0"/>
            <a:cs typeface="Times New Roman" panose="02020603050405020304" pitchFamily="18" charset="0"/>
          </a:endParaRPr>
        </a:p>
      </dgm:t>
    </dgm:pt>
    <dgm:pt modelId="{7A0EA68A-EDA4-49F5-89E2-B8565894685C}" type="sibTrans" cxnId="{144A512F-7918-47E4-AEB8-1104ED26F170}">
      <dgm:prSet/>
      <dgm:spPr/>
      <dgm:t>
        <a:bodyPr/>
        <a:lstStyle/>
        <a:p>
          <a:endParaRPr lang="en-US" sz="1050">
            <a:latin typeface="Times New Roman" panose="02020603050405020304" pitchFamily="18" charset="0"/>
            <a:cs typeface="Times New Roman" panose="02020603050405020304" pitchFamily="18" charset="0"/>
          </a:endParaRPr>
        </a:p>
      </dgm:t>
    </dgm:pt>
    <dgm:pt modelId="{B9C4A4E0-A6F9-451D-8333-2F64CBC1876F}" type="pres">
      <dgm:prSet presAssocID="{0EA6F64A-2C53-4524-8CBC-BE7C5C09968D}" presName="Name0" presStyleCnt="0">
        <dgm:presLayoutVars>
          <dgm:chPref val="1"/>
          <dgm:dir/>
          <dgm:animOne val="branch"/>
          <dgm:animLvl val="lvl"/>
          <dgm:resizeHandles val="exact"/>
        </dgm:presLayoutVars>
      </dgm:prSet>
      <dgm:spPr/>
    </dgm:pt>
    <dgm:pt modelId="{3772510F-A072-4EED-BBEB-1B4BC95D112D}" type="pres">
      <dgm:prSet presAssocID="{6E158C03-810F-41D4-ACBE-E91A8E4263FD}" presName="root1" presStyleCnt="0"/>
      <dgm:spPr/>
    </dgm:pt>
    <dgm:pt modelId="{06509034-E3B9-4474-8B5D-A309E3DF0B86}" type="pres">
      <dgm:prSet presAssocID="{6E158C03-810F-41D4-ACBE-E91A8E4263FD}" presName="LevelOneTextNode" presStyleLbl="node0" presStyleIdx="0" presStyleCnt="1">
        <dgm:presLayoutVars>
          <dgm:chPref val="3"/>
        </dgm:presLayoutVars>
      </dgm:prSet>
      <dgm:spPr/>
    </dgm:pt>
    <dgm:pt modelId="{9B827F88-0FF1-410E-9BEB-6F83D38CD433}" type="pres">
      <dgm:prSet presAssocID="{6E158C03-810F-41D4-ACBE-E91A8E4263FD}" presName="level2hierChild" presStyleCnt="0"/>
      <dgm:spPr/>
    </dgm:pt>
    <dgm:pt modelId="{98698675-0CD2-472D-BC8D-FCBBA9276FA1}" type="pres">
      <dgm:prSet presAssocID="{326B5339-CEA6-4A00-AFC1-1F2C65096CB8}" presName="conn2-1" presStyleLbl="parChTrans1D2" presStyleIdx="0" presStyleCnt="4"/>
      <dgm:spPr/>
    </dgm:pt>
    <dgm:pt modelId="{77C5630C-3F4B-43A3-B7BC-A37EA0857846}" type="pres">
      <dgm:prSet presAssocID="{326B5339-CEA6-4A00-AFC1-1F2C65096CB8}" presName="connTx" presStyleLbl="parChTrans1D2" presStyleIdx="0" presStyleCnt="4"/>
      <dgm:spPr/>
    </dgm:pt>
    <dgm:pt modelId="{EEBF7965-32BC-4BD4-95EC-CF56C6C9196F}" type="pres">
      <dgm:prSet presAssocID="{96D10A8B-D67C-400B-8E94-EF05AFFAE406}" presName="root2" presStyleCnt="0"/>
      <dgm:spPr/>
    </dgm:pt>
    <dgm:pt modelId="{FBC8ADAD-D7A8-4399-B34A-4D06F4498367}" type="pres">
      <dgm:prSet presAssocID="{96D10A8B-D67C-400B-8E94-EF05AFFAE406}" presName="LevelTwoTextNode" presStyleLbl="node2" presStyleIdx="0" presStyleCnt="4">
        <dgm:presLayoutVars>
          <dgm:chPref val="3"/>
        </dgm:presLayoutVars>
      </dgm:prSet>
      <dgm:spPr/>
    </dgm:pt>
    <dgm:pt modelId="{F42A47BB-44CC-48B2-BF59-B603EC7788A5}" type="pres">
      <dgm:prSet presAssocID="{96D10A8B-D67C-400B-8E94-EF05AFFAE406}" presName="level3hierChild" presStyleCnt="0"/>
      <dgm:spPr/>
    </dgm:pt>
    <dgm:pt modelId="{3939B418-D13D-4F61-90E5-08F3B748D7BF}" type="pres">
      <dgm:prSet presAssocID="{6D280A84-E6F5-4538-9E8B-5DA4BC93D1DD}" presName="conn2-1" presStyleLbl="parChTrans1D3" presStyleIdx="0" presStyleCnt="4"/>
      <dgm:spPr/>
    </dgm:pt>
    <dgm:pt modelId="{B2F4D21F-E341-4843-8971-2F34000EBA0D}" type="pres">
      <dgm:prSet presAssocID="{6D280A84-E6F5-4538-9E8B-5DA4BC93D1DD}" presName="connTx" presStyleLbl="parChTrans1D3" presStyleIdx="0" presStyleCnt="4"/>
      <dgm:spPr/>
    </dgm:pt>
    <dgm:pt modelId="{3AD1D6B7-530F-42AC-BB7C-E1277D617179}" type="pres">
      <dgm:prSet presAssocID="{0F7B11B2-4845-421F-B399-D7C6E7C89967}" presName="root2" presStyleCnt="0"/>
      <dgm:spPr/>
    </dgm:pt>
    <dgm:pt modelId="{304A7698-E893-4716-A51A-01362A7600AA}" type="pres">
      <dgm:prSet presAssocID="{0F7B11B2-4845-421F-B399-D7C6E7C89967}" presName="LevelTwoTextNode" presStyleLbl="node3" presStyleIdx="0" presStyleCnt="4" custScaleX="136223">
        <dgm:presLayoutVars>
          <dgm:chPref val="3"/>
        </dgm:presLayoutVars>
      </dgm:prSet>
      <dgm:spPr/>
    </dgm:pt>
    <dgm:pt modelId="{F2B78989-4CFE-4BD6-864B-EBAE49F38C23}" type="pres">
      <dgm:prSet presAssocID="{0F7B11B2-4845-421F-B399-D7C6E7C89967}" presName="level3hierChild" presStyleCnt="0"/>
      <dgm:spPr/>
    </dgm:pt>
    <dgm:pt modelId="{3232B2EE-1CDA-41E0-B556-4CB3E758A759}" type="pres">
      <dgm:prSet presAssocID="{BD0FB956-8C4A-46C5-94BA-34EB85B6974A}" presName="conn2-1" presStyleLbl="parChTrans1D2" presStyleIdx="1" presStyleCnt="4"/>
      <dgm:spPr/>
    </dgm:pt>
    <dgm:pt modelId="{DCE428D7-4A88-4350-9FA6-28AC968757FA}" type="pres">
      <dgm:prSet presAssocID="{BD0FB956-8C4A-46C5-94BA-34EB85B6974A}" presName="connTx" presStyleLbl="parChTrans1D2" presStyleIdx="1" presStyleCnt="4"/>
      <dgm:spPr/>
    </dgm:pt>
    <dgm:pt modelId="{84804535-BADA-4232-B672-848751874D54}" type="pres">
      <dgm:prSet presAssocID="{E0090804-FC41-418C-ABCC-BB5C2F190E39}" presName="root2" presStyleCnt="0"/>
      <dgm:spPr/>
    </dgm:pt>
    <dgm:pt modelId="{17C344DE-CDE4-4E4C-9CCE-AFC3750E1B5E}" type="pres">
      <dgm:prSet presAssocID="{E0090804-FC41-418C-ABCC-BB5C2F190E39}" presName="LevelTwoTextNode" presStyleLbl="node2" presStyleIdx="1" presStyleCnt="4">
        <dgm:presLayoutVars>
          <dgm:chPref val="3"/>
        </dgm:presLayoutVars>
      </dgm:prSet>
      <dgm:spPr/>
    </dgm:pt>
    <dgm:pt modelId="{9B787422-8716-432A-9683-E7C8DF5AE674}" type="pres">
      <dgm:prSet presAssocID="{E0090804-FC41-418C-ABCC-BB5C2F190E39}" presName="level3hierChild" presStyleCnt="0"/>
      <dgm:spPr/>
    </dgm:pt>
    <dgm:pt modelId="{677F820A-78B3-4FAC-99A9-F6530ABBFD29}" type="pres">
      <dgm:prSet presAssocID="{DAF61267-B43D-4300-8898-D2A5D7E53322}" presName="conn2-1" presStyleLbl="parChTrans1D3" presStyleIdx="1" presStyleCnt="4"/>
      <dgm:spPr/>
    </dgm:pt>
    <dgm:pt modelId="{58D1F89F-BAB3-483A-BD61-6AC211A06480}" type="pres">
      <dgm:prSet presAssocID="{DAF61267-B43D-4300-8898-D2A5D7E53322}" presName="connTx" presStyleLbl="parChTrans1D3" presStyleIdx="1" presStyleCnt="4"/>
      <dgm:spPr/>
    </dgm:pt>
    <dgm:pt modelId="{3326C2F3-2DA7-459F-B4D7-6CAEFEFCDDCB}" type="pres">
      <dgm:prSet presAssocID="{494893CA-C96E-4E43-AA73-0ABF11CECEBC}" presName="root2" presStyleCnt="0"/>
      <dgm:spPr/>
    </dgm:pt>
    <dgm:pt modelId="{84325178-FC4F-4394-836B-96B688DB66AB}" type="pres">
      <dgm:prSet presAssocID="{494893CA-C96E-4E43-AA73-0ABF11CECEBC}" presName="LevelTwoTextNode" presStyleLbl="node3" presStyleIdx="1" presStyleCnt="4" custScaleX="136108">
        <dgm:presLayoutVars>
          <dgm:chPref val="3"/>
        </dgm:presLayoutVars>
      </dgm:prSet>
      <dgm:spPr/>
    </dgm:pt>
    <dgm:pt modelId="{BA08DCF9-F09C-4963-A7DE-A89F9EF4755A}" type="pres">
      <dgm:prSet presAssocID="{494893CA-C96E-4E43-AA73-0ABF11CECEBC}" presName="level3hierChild" presStyleCnt="0"/>
      <dgm:spPr/>
    </dgm:pt>
    <dgm:pt modelId="{15A00BCF-7BD5-4334-8665-7554B7570602}" type="pres">
      <dgm:prSet presAssocID="{650D3546-EF4C-4220-8B20-E39941077478}" presName="conn2-1" presStyleLbl="parChTrans1D2" presStyleIdx="2" presStyleCnt="4"/>
      <dgm:spPr/>
    </dgm:pt>
    <dgm:pt modelId="{6AC81C43-F591-4983-912C-C9AF3B270CC2}" type="pres">
      <dgm:prSet presAssocID="{650D3546-EF4C-4220-8B20-E39941077478}" presName="connTx" presStyleLbl="parChTrans1D2" presStyleIdx="2" presStyleCnt="4"/>
      <dgm:spPr/>
    </dgm:pt>
    <dgm:pt modelId="{86DD3EE3-FDD8-425D-B300-68211701F687}" type="pres">
      <dgm:prSet presAssocID="{FAE18B4F-2589-497E-98E8-33D0E58362E4}" presName="root2" presStyleCnt="0"/>
      <dgm:spPr/>
    </dgm:pt>
    <dgm:pt modelId="{C3BC900E-E122-4744-A025-29BFB99521D2}" type="pres">
      <dgm:prSet presAssocID="{FAE18B4F-2589-497E-98E8-33D0E58362E4}" presName="LevelTwoTextNode" presStyleLbl="node2" presStyleIdx="2" presStyleCnt="4">
        <dgm:presLayoutVars>
          <dgm:chPref val="3"/>
        </dgm:presLayoutVars>
      </dgm:prSet>
      <dgm:spPr/>
    </dgm:pt>
    <dgm:pt modelId="{D85C6BA0-E6D3-43D6-AC71-D078E9461252}" type="pres">
      <dgm:prSet presAssocID="{FAE18B4F-2589-497E-98E8-33D0E58362E4}" presName="level3hierChild" presStyleCnt="0"/>
      <dgm:spPr/>
    </dgm:pt>
    <dgm:pt modelId="{A7534948-CF47-4558-B44B-B184A114A082}" type="pres">
      <dgm:prSet presAssocID="{5B0BC2E5-A1D8-4316-8B5A-FF405B44DC70}" presName="conn2-1" presStyleLbl="parChTrans1D3" presStyleIdx="2" presStyleCnt="4"/>
      <dgm:spPr/>
    </dgm:pt>
    <dgm:pt modelId="{10DF90C0-7E47-4D68-BEB4-A555B19F057B}" type="pres">
      <dgm:prSet presAssocID="{5B0BC2E5-A1D8-4316-8B5A-FF405B44DC70}" presName="connTx" presStyleLbl="parChTrans1D3" presStyleIdx="2" presStyleCnt="4"/>
      <dgm:spPr/>
    </dgm:pt>
    <dgm:pt modelId="{F8031028-364D-4913-910D-917EFBA83409}" type="pres">
      <dgm:prSet presAssocID="{56127D3F-1783-4B07-9028-841D2D66F3B0}" presName="root2" presStyleCnt="0"/>
      <dgm:spPr/>
    </dgm:pt>
    <dgm:pt modelId="{F344592E-5CB2-4EBC-B7D5-F186A1BB4977}" type="pres">
      <dgm:prSet presAssocID="{56127D3F-1783-4B07-9028-841D2D66F3B0}" presName="LevelTwoTextNode" presStyleLbl="node3" presStyleIdx="2" presStyleCnt="4" custScaleX="137737">
        <dgm:presLayoutVars>
          <dgm:chPref val="3"/>
        </dgm:presLayoutVars>
      </dgm:prSet>
      <dgm:spPr/>
    </dgm:pt>
    <dgm:pt modelId="{B10A56ED-6058-4ED9-96EE-1A7672F6F62E}" type="pres">
      <dgm:prSet presAssocID="{56127D3F-1783-4B07-9028-841D2D66F3B0}" presName="level3hierChild" presStyleCnt="0"/>
      <dgm:spPr/>
    </dgm:pt>
    <dgm:pt modelId="{98A7A543-A63B-4F1C-A1F7-04602F22B940}" type="pres">
      <dgm:prSet presAssocID="{6D836C28-80FE-4B2F-AD44-1BFB4EF68D04}" presName="conn2-1" presStyleLbl="parChTrans1D2" presStyleIdx="3" presStyleCnt="4"/>
      <dgm:spPr/>
    </dgm:pt>
    <dgm:pt modelId="{21933586-A1BA-46D6-8299-9CEA07B026DB}" type="pres">
      <dgm:prSet presAssocID="{6D836C28-80FE-4B2F-AD44-1BFB4EF68D04}" presName="connTx" presStyleLbl="parChTrans1D2" presStyleIdx="3" presStyleCnt="4"/>
      <dgm:spPr/>
    </dgm:pt>
    <dgm:pt modelId="{B3B0FB10-38C1-4983-B8EB-88554D1C96BD}" type="pres">
      <dgm:prSet presAssocID="{F5D80733-5C7D-4C05-95F7-3A8383BD2B1C}" presName="root2" presStyleCnt="0"/>
      <dgm:spPr/>
    </dgm:pt>
    <dgm:pt modelId="{9B1BD619-D3F8-4D80-93A5-E98CB6314A8F}" type="pres">
      <dgm:prSet presAssocID="{F5D80733-5C7D-4C05-95F7-3A8383BD2B1C}" presName="LevelTwoTextNode" presStyleLbl="node2" presStyleIdx="3" presStyleCnt="4">
        <dgm:presLayoutVars>
          <dgm:chPref val="3"/>
        </dgm:presLayoutVars>
      </dgm:prSet>
      <dgm:spPr/>
    </dgm:pt>
    <dgm:pt modelId="{BAA5BBC0-8EA0-47BE-9106-08A624BCA478}" type="pres">
      <dgm:prSet presAssocID="{F5D80733-5C7D-4C05-95F7-3A8383BD2B1C}" presName="level3hierChild" presStyleCnt="0"/>
      <dgm:spPr/>
    </dgm:pt>
    <dgm:pt modelId="{E8C7F6F1-7313-4F78-9C03-9F645479C79D}" type="pres">
      <dgm:prSet presAssocID="{CD7824B7-0A30-4068-8D0E-2CA4199A3D01}" presName="conn2-1" presStyleLbl="parChTrans1D3" presStyleIdx="3" presStyleCnt="4"/>
      <dgm:spPr/>
    </dgm:pt>
    <dgm:pt modelId="{3AE62511-32C0-4FEC-9F58-7273DAEA178C}" type="pres">
      <dgm:prSet presAssocID="{CD7824B7-0A30-4068-8D0E-2CA4199A3D01}" presName="connTx" presStyleLbl="parChTrans1D3" presStyleIdx="3" presStyleCnt="4"/>
      <dgm:spPr/>
    </dgm:pt>
    <dgm:pt modelId="{485FA722-885D-40AD-81E7-136CA15F07E7}" type="pres">
      <dgm:prSet presAssocID="{662D8A45-8C17-4026-898A-C83B7311DACB}" presName="root2" presStyleCnt="0"/>
      <dgm:spPr/>
    </dgm:pt>
    <dgm:pt modelId="{DA00752C-9D44-4E9F-B283-0BC5AD9AF0D7}" type="pres">
      <dgm:prSet presAssocID="{662D8A45-8C17-4026-898A-C83B7311DACB}" presName="LevelTwoTextNode" presStyleLbl="node3" presStyleIdx="3" presStyleCnt="4" custScaleX="138277">
        <dgm:presLayoutVars>
          <dgm:chPref val="3"/>
        </dgm:presLayoutVars>
      </dgm:prSet>
      <dgm:spPr/>
    </dgm:pt>
    <dgm:pt modelId="{E54BF980-F241-41D8-ACE2-699D12D26A17}" type="pres">
      <dgm:prSet presAssocID="{662D8A45-8C17-4026-898A-C83B7311DACB}" presName="level3hierChild" presStyleCnt="0"/>
      <dgm:spPr/>
    </dgm:pt>
  </dgm:ptLst>
  <dgm:cxnLst>
    <dgm:cxn modelId="{0EE3410D-CF05-4220-8644-6B66972EF949}" type="presOf" srcId="{DAF61267-B43D-4300-8898-D2A5D7E53322}" destId="{677F820A-78B3-4FAC-99A9-F6530ABBFD29}" srcOrd="0" destOrd="0" presId="urn:microsoft.com/office/officeart/2008/layout/HorizontalMultiLevelHierarchy"/>
    <dgm:cxn modelId="{1B0B2A11-C9BE-41A4-9BE8-2BC40863E813}" srcId="{6E158C03-810F-41D4-ACBE-E91A8E4263FD}" destId="{96D10A8B-D67C-400B-8E94-EF05AFFAE406}" srcOrd="0" destOrd="0" parTransId="{326B5339-CEA6-4A00-AFC1-1F2C65096CB8}" sibTransId="{6400AA94-D196-4606-A1B0-A5C4A8E589A3}"/>
    <dgm:cxn modelId="{E8B30B1F-9137-4940-8E2F-F97DC2D95917}" type="presOf" srcId="{E0090804-FC41-418C-ABCC-BB5C2F190E39}" destId="{17C344DE-CDE4-4E4C-9CCE-AFC3750E1B5E}" srcOrd="0" destOrd="0" presId="urn:microsoft.com/office/officeart/2008/layout/HorizontalMultiLevelHierarchy"/>
    <dgm:cxn modelId="{249D0228-B532-474B-A011-E4D8E002E857}" type="presOf" srcId="{CD7824B7-0A30-4068-8D0E-2CA4199A3D01}" destId="{E8C7F6F1-7313-4F78-9C03-9F645479C79D}" srcOrd="0" destOrd="0" presId="urn:microsoft.com/office/officeart/2008/layout/HorizontalMultiLevelHierarchy"/>
    <dgm:cxn modelId="{144A512F-7918-47E4-AEB8-1104ED26F170}" srcId="{F5D80733-5C7D-4C05-95F7-3A8383BD2B1C}" destId="{662D8A45-8C17-4026-898A-C83B7311DACB}" srcOrd="0" destOrd="0" parTransId="{CD7824B7-0A30-4068-8D0E-2CA4199A3D01}" sibTransId="{7A0EA68A-EDA4-49F5-89E2-B8565894685C}"/>
    <dgm:cxn modelId="{34655E30-7E1D-42F0-A464-340720052BF1}" type="presOf" srcId="{6D836C28-80FE-4B2F-AD44-1BFB4EF68D04}" destId="{21933586-A1BA-46D6-8299-9CEA07B026DB}" srcOrd="1" destOrd="0" presId="urn:microsoft.com/office/officeart/2008/layout/HorizontalMultiLevelHierarchy"/>
    <dgm:cxn modelId="{DDCAE130-F0D3-4CB8-9810-DA5FA0B9C3B8}" type="presOf" srcId="{56127D3F-1783-4B07-9028-841D2D66F3B0}" destId="{F344592E-5CB2-4EBC-B7D5-F186A1BB4977}" srcOrd="0" destOrd="0" presId="urn:microsoft.com/office/officeart/2008/layout/HorizontalMultiLevelHierarchy"/>
    <dgm:cxn modelId="{6839E033-7C3C-457A-9C9B-ECA841F7E54C}" type="presOf" srcId="{96D10A8B-D67C-400B-8E94-EF05AFFAE406}" destId="{FBC8ADAD-D7A8-4399-B34A-4D06F4498367}" srcOrd="0" destOrd="0" presId="urn:microsoft.com/office/officeart/2008/layout/HorizontalMultiLevelHierarchy"/>
    <dgm:cxn modelId="{99163A34-B924-4B78-A156-2E16BEE7BFF1}" type="presOf" srcId="{662D8A45-8C17-4026-898A-C83B7311DACB}" destId="{DA00752C-9D44-4E9F-B283-0BC5AD9AF0D7}" srcOrd="0" destOrd="0" presId="urn:microsoft.com/office/officeart/2008/layout/HorizontalMultiLevelHierarchy"/>
    <dgm:cxn modelId="{C4E0E73B-E523-4075-A444-A54BCBBA1ED5}" type="presOf" srcId="{5B0BC2E5-A1D8-4316-8B5A-FF405B44DC70}" destId="{A7534948-CF47-4558-B44B-B184A114A082}" srcOrd="0" destOrd="0" presId="urn:microsoft.com/office/officeart/2008/layout/HorizontalMultiLevelHierarchy"/>
    <dgm:cxn modelId="{588C6C3F-7889-41B7-BA40-5C8361A22FAB}" type="presOf" srcId="{BD0FB956-8C4A-46C5-94BA-34EB85B6974A}" destId="{DCE428D7-4A88-4350-9FA6-28AC968757FA}" srcOrd="1" destOrd="0" presId="urn:microsoft.com/office/officeart/2008/layout/HorizontalMultiLevelHierarchy"/>
    <dgm:cxn modelId="{A060B947-CB51-4CBC-AB8C-299BFEBDCCC4}" type="presOf" srcId="{6D280A84-E6F5-4538-9E8B-5DA4BC93D1DD}" destId="{3939B418-D13D-4F61-90E5-08F3B748D7BF}" srcOrd="0" destOrd="0" presId="urn:microsoft.com/office/officeart/2008/layout/HorizontalMultiLevelHierarchy"/>
    <dgm:cxn modelId="{A5598B48-78B4-409C-9EC3-AD18415949C0}" type="presOf" srcId="{DAF61267-B43D-4300-8898-D2A5D7E53322}" destId="{58D1F89F-BAB3-483A-BD61-6AC211A06480}" srcOrd="1" destOrd="0" presId="urn:microsoft.com/office/officeart/2008/layout/HorizontalMultiLevelHierarchy"/>
    <dgm:cxn modelId="{D811DD6A-EF4E-430A-81ED-A5619600280C}" type="presOf" srcId="{326B5339-CEA6-4A00-AFC1-1F2C65096CB8}" destId="{98698675-0CD2-472D-BC8D-FCBBA9276FA1}" srcOrd="0" destOrd="0" presId="urn:microsoft.com/office/officeart/2008/layout/HorizontalMultiLevelHierarchy"/>
    <dgm:cxn modelId="{B1237170-D9F2-46E7-BD4B-756D2D265400}" srcId="{96D10A8B-D67C-400B-8E94-EF05AFFAE406}" destId="{0F7B11B2-4845-421F-B399-D7C6E7C89967}" srcOrd="0" destOrd="0" parTransId="{6D280A84-E6F5-4538-9E8B-5DA4BC93D1DD}" sibTransId="{6EE79FAE-1971-4200-966B-5919ABAF5F4C}"/>
    <dgm:cxn modelId="{1BCBED50-12BC-4ED6-B2EB-08E4942B9B2F}" srcId="{E0090804-FC41-418C-ABCC-BB5C2F190E39}" destId="{494893CA-C96E-4E43-AA73-0ABF11CECEBC}" srcOrd="0" destOrd="0" parTransId="{DAF61267-B43D-4300-8898-D2A5D7E53322}" sibTransId="{BF61D4BE-04DC-4CAB-8202-CDCF02C1B5EC}"/>
    <dgm:cxn modelId="{60722C73-7C13-498F-B1FD-DED0741D3536}" srcId="{6E158C03-810F-41D4-ACBE-E91A8E4263FD}" destId="{F5D80733-5C7D-4C05-95F7-3A8383BD2B1C}" srcOrd="3" destOrd="0" parTransId="{6D836C28-80FE-4B2F-AD44-1BFB4EF68D04}" sibTransId="{65C4A165-BE59-4559-AB77-A318F502A5AF}"/>
    <dgm:cxn modelId="{C019DF57-BA5F-4B31-BE5F-B1221B3A0FD9}" srcId="{0EA6F64A-2C53-4524-8CBC-BE7C5C09968D}" destId="{6E158C03-810F-41D4-ACBE-E91A8E4263FD}" srcOrd="0" destOrd="0" parTransId="{6F0B4058-A265-4F24-ABA0-4DAAE925896F}" sibTransId="{A317D219-C82A-4DD1-9583-8FA26582CC7F}"/>
    <dgm:cxn modelId="{7BB69678-EF7B-473F-8BA9-5111EB5A30D7}" type="presOf" srcId="{650D3546-EF4C-4220-8B20-E39941077478}" destId="{15A00BCF-7BD5-4334-8665-7554B7570602}" srcOrd="0" destOrd="0" presId="urn:microsoft.com/office/officeart/2008/layout/HorizontalMultiLevelHierarchy"/>
    <dgm:cxn modelId="{7089A686-DE77-4535-8174-45EE331D6BC9}" type="presOf" srcId="{FAE18B4F-2589-497E-98E8-33D0E58362E4}" destId="{C3BC900E-E122-4744-A025-29BFB99521D2}" srcOrd="0" destOrd="0" presId="urn:microsoft.com/office/officeart/2008/layout/HorizontalMultiLevelHierarchy"/>
    <dgm:cxn modelId="{C893468A-53D3-4363-A835-DA49086E3604}" type="presOf" srcId="{CD7824B7-0A30-4068-8D0E-2CA4199A3D01}" destId="{3AE62511-32C0-4FEC-9F58-7273DAEA178C}" srcOrd="1" destOrd="0" presId="urn:microsoft.com/office/officeart/2008/layout/HorizontalMultiLevelHierarchy"/>
    <dgm:cxn modelId="{8175C98A-2E72-4703-B0B7-2E2390D6CA34}" type="presOf" srcId="{F5D80733-5C7D-4C05-95F7-3A8383BD2B1C}" destId="{9B1BD619-D3F8-4D80-93A5-E98CB6314A8F}" srcOrd="0" destOrd="0" presId="urn:microsoft.com/office/officeart/2008/layout/HorizontalMultiLevelHierarchy"/>
    <dgm:cxn modelId="{E402828F-3DC6-4C25-9AAF-2D6536D2A493}" srcId="{FAE18B4F-2589-497E-98E8-33D0E58362E4}" destId="{56127D3F-1783-4B07-9028-841D2D66F3B0}" srcOrd="0" destOrd="0" parTransId="{5B0BC2E5-A1D8-4316-8B5A-FF405B44DC70}" sibTransId="{A7FE1AFA-4A19-4FFB-9367-20762D411A9B}"/>
    <dgm:cxn modelId="{7312E494-96D4-4268-B1D4-3A13CDB8CA03}" type="presOf" srcId="{BD0FB956-8C4A-46C5-94BA-34EB85B6974A}" destId="{3232B2EE-1CDA-41E0-B556-4CB3E758A759}" srcOrd="0" destOrd="0" presId="urn:microsoft.com/office/officeart/2008/layout/HorizontalMultiLevelHierarchy"/>
    <dgm:cxn modelId="{1644C999-BC0D-4FCF-A4C0-6B4795580985}" type="presOf" srcId="{0EA6F64A-2C53-4524-8CBC-BE7C5C09968D}" destId="{B9C4A4E0-A6F9-451D-8333-2F64CBC1876F}" srcOrd="0" destOrd="0" presId="urn:microsoft.com/office/officeart/2008/layout/HorizontalMultiLevelHierarchy"/>
    <dgm:cxn modelId="{8AB676AA-F435-4E9D-B048-89753EF839FC}" type="presOf" srcId="{5B0BC2E5-A1D8-4316-8B5A-FF405B44DC70}" destId="{10DF90C0-7E47-4D68-BEB4-A555B19F057B}" srcOrd="1" destOrd="0" presId="urn:microsoft.com/office/officeart/2008/layout/HorizontalMultiLevelHierarchy"/>
    <dgm:cxn modelId="{283A2DB1-EA62-42C4-BF18-EBA25B6706B0}" srcId="{6E158C03-810F-41D4-ACBE-E91A8E4263FD}" destId="{FAE18B4F-2589-497E-98E8-33D0E58362E4}" srcOrd="2" destOrd="0" parTransId="{650D3546-EF4C-4220-8B20-E39941077478}" sibTransId="{1CFB65E2-C217-42A5-9633-8119E14EF150}"/>
    <dgm:cxn modelId="{635FE8C0-3539-4D73-B594-102A3A759EA5}" type="presOf" srcId="{494893CA-C96E-4E43-AA73-0ABF11CECEBC}" destId="{84325178-FC4F-4394-836B-96B688DB66AB}" srcOrd="0" destOrd="0" presId="urn:microsoft.com/office/officeart/2008/layout/HorizontalMultiLevelHierarchy"/>
    <dgm:cxn modelId="{178A13CC-F7D8-496D-91EF-A5D73DFF5C43}" srcId="{6E158C03-810F-41D4-ACBE-E91A8E4263FD}" destId="{E0090804-FC41-418C-ABCC-BB5C2F190E39}" srcOrd="1" destOrd="0" parTransId="{BD0FB956-8C4A-46C5-94BA-34EB85B6974A}" sibTransId="{D9D33D88-58A9-4313-9DF1-0A015785CA55}"/>
    <dgm:cxn modelId="{A653B5CE-B81E-4B99-9B29-104F8A8FBA57}" type="presOf" srcId="{6E158C03-810F-41D4-ACBE-E91A8E4263FD}" destId="{06509034-E3B9-4474-8B5D-A309E3DF0B86}" srcOrd="0" destOrd="0" presId="urn:microsoft.com/office/officeart/2008/layout/HorizontalMultiLevelHierarchy"/>
    <dgm:cxn modelId="{BDE7CFDF-D813-4337-B612-5223FE4710BA}" type="presOf" srcId="{6D280A84-E6F5-4538-9E8B-5DA4BC93D1DD}" destId="{B2F4D21F-E341-4843-8971-2F34000EBA0D}" srcOrd="1" destOrd="0" presId="urn:microsoft.com/office/officeart/2008/layout/HorizontalMultiLevelHierarchy"/>
    <dgm:cxn modelId="{E2F968EF-C942-4681-8CF1-EEA17108E0F3}" type="presOf" srcId="{326B5339-CEA6-4A00-AFC1-1F2C65096CB8}" destId="{77C5630C-3F4B-43A3-B7BC-A37EA0857846}" srcOrd="1" destOrd="0" presId="urn:microsoft.com/office/officeart/2008/layout/HorizontalMultiLevelHierarchy"/>
    <dgm:cxn modelId="{23716BF0-A777-4B7D-B628-6D89860ACC01}" type="presOf" srcId="{0F7B11B2-4845-421F-B399-D7C6E7C89967}" destId="{304A7698-E893-4716-A51A-01362A7600AA}" srcOrd="0" destOrd="0" presId="urn:microsoft.com/office/officeart/2008/layout/HorizontalMultiLevelHierarchy"/>
    <dgm:cxn modelId="{7C488AF1-E6C4-4AFB-8ECA-8B9FC6FF1B19}" type="presOf" srcId="{6D836C28-80FE-4B2F-AD44-1BFB4EF68D04}" destId="{98A7A543-A63B-4F1C-A1F7-04602F22B940}" srcOrd="0" destOrd="0" presId="urn:microsoft.com/office/officeart/2008/layout/HorizontalMultiLevelHierarchy"/>
    <dgm:cxn modelId="{B74EBCFA-AB03-4073-BEE4-F577905409D2}" type="presOf" srcId="{650D3546-EF4C-4220-8B20-E39941077478}" destId="{6AC81C43-F591-4983-912C-C9AF3B270CC2}" srcOrd="1" destOrd="0" presId="urn:microsoft.com/office/officeart/2008/layout/HorizontalMultiLevelHierarchy"/>
    <dgm:cxn modelId="{4AAF038F-67D6-4686-B9D2-FA510CD8BF81}" type="presParOf" srcId="{B9C4A4E0-A6F9-451D-8333-2F64CBC1876F}" destId="{3772510F-A072-4EED-BBEB-1B4BC95D112D}" srcOrd="0" destOrd="0" presId="urn:microsoft.com/office/officeart/2008/layout/HorizontalMultiLevelHierarchy"/>
    <dgm:cxn modelId="{3BC673B5-A814-4A42-A90D-2CF7C08B0556}" type="presParOf" srcId="{3772510F-A072-4EED-BBEB-1B4BC95D112D}" destId="{06509034-E3B9-4474-8B5D-A309E3DF0B86}" srcOrd="0" destOrd="0" presId="urn:microsoft.com/office/officeart/2008/layout/HorizontalMultiLevelHierarchy"/>
    <dgm:cxn modelId="{F5091131-E0A6-46C8-BAC9-19F6FB32D1C1}" type="presParOf" srcId="{3772510F-A072-4EED-BBEB-1B4BC95D112D}" destId="{9B827F88-0FF1-410E-9BEB-6F83D38CD433}" srcOrd="1" destOrd="0" presId="urn:microsoft.com/office/officeart/2008/layout/HorizontalMultiLevelHierarchy"/>
    <dgm:cxn modelId="{DFD1D70C-04BA-40FC-8922-EEF35A6E348C}" type="presParOf" srcId="{9B827F88-0FF1-410E-9BEB-6F83D38CD433}" destId="{98698675-0CD2-472D-BC8D-FCBBA9276FA1}" srcOrd="0" destOrd="0" presId="urn:microsoft.com/office/officeart/2008/layout/HorizontalMultiLevelHierarchy"/>
    <dgm:cxn modelId="{56FA0968-007D-491B-9AA7-D64E1748308B}" type="presParOf" srcId="{98698675-0CD2-472D-BC8D-FCBBA9276FA1}" destId="{77C5630C-3F4B-43A3-B7BC-A37EA0857846}" srcOrd="0" destOrd="0" presId="urn:microsoft.com/office/officeart/2008/layout/HorizontalMultiLevelHierarchy"/>
    <dgm:cxn modelId="{AF10C4E5-FF8C-49FD-BD3A-21DB5754CD6C}" type="presParOf" srcId="{9B827F88-0FF1-410E-9BEB-6F83D38CD433}" destId="{EEBF7965-32BC-4BD4-95EC-CF56C6C9196F}" srcOrd="1" destOrd="0" presId="urn:microsoft.com/office/officeart/2008/layout/HorizontalMultiLevelHierarchy"/>
    <dgm:cxn modelId="{55B2AE0C-CBF4-4FB7-8690-183160B031F5}" type="presParOf" srcId="{EEBF7965-32BC-4BD4-95EC-CF56C6C9196F}" destId="{FBC8ADAD-D7A8-4399-B34A-4D06F4498367}" srcOrd="0" destOrd="0" presId="urn:microsoft.com/office/officeart/2008/layout/HorizontalMultiLevelHierarchy"/>
    <dgm:cxn modelId="{791EBC27-86C6-426A-B519-C1513B949FBB}" type="presParOf" srcId="{EEBF7965-32BC-4BD4-95EC-CF56C6C9196F}" destId="{F42A47BB-44CC-48B2-BF59-B603EC7788A5}" srcOrd="1" destOrd="0" presId="urn:microsoft.com/office/officeart/2008/layout/HorizontalMultiLevelHierarchy"/>
    <dgm:cxn modelId="{66A63E95-8128-4735-9C92-AFC55093679C}" type="presParOf" srcId="{F42A47BB-44CC-48B2-BF59-B603EC7788A5}" destId="{3939B418-D13D-4F61-90E5-08F3B748D7BF}" srcOrd="0" destOrd="0" presId="urn:microsoft.com/office/officeart/2008/layout/HorizontalMultiLevelHierarchy"/>
    <dgm:cxn modelId="{EFC0A636-0860-4517-8EDF-C4E86337B291}" type="presParOf" srcId="{3939B418-D13D-4F61-90E5-08F3B748D7BF}" destId="{B2F4D21F-E341-4843-8971-2F34000EBA0D}" srcOrd="0" destOrd="0" presId="urn:microsoft.com/office/officeart/2008/layout/HorizontalMultiLevelHierarchy"/>
    <dgm:cxn modelId="{E316219F-7913-475D-B622-FEB6E4253215}" type="presParOf" srcId="{F42A47BB-44CC-48B2-BF59-B603EC7788A5}" destId="{3AD1D6B7-530F-42AC-BB7C-E1277D617179}" srcOrd="1" destOrd="0" presId="urn:microsoft.com/office/officeart/2008/layout/HorizontalMultiLevelHierarchy"/>
    <dgm:cxn modelId="{665360EE-EC88-43C6-90BF-955873A4DCCB}" type="presParOf" srcId="{3AD1D6B7-530F-42AC-BB7C-E1277D617179}" destId="{304A7698-E893-4716-A51A-01362A7600AA}" srcOrd="0" destOrd="0" presId="urn:microsoft.com/office/officeart/2008/layout/HorizontalMultiLevelHierarchy"/>
    <dgm:cxn modelId="{1EB1F92D-ED71-4CDB-9F5D-3C626D66F5CD}" type="presParOf" srcId="{3AD1D6B7-530F-42AC-BB7C-E1277D617179}" destId="{F2B78989-4CFE-4BD6-864B-EBAE49F38C23}" srcOrd="1" destOrd="0" presId="urn:microsoft.com/office/officeart/2008/layout/HorizontalMultiLevelHierarchy"/>
    <dgm:cxn modelId="{B9AD9F92-19FC-4FC5-9E5F-17E9FAE31432}" type="presParOf" srcId="{9B827F88-0FF1-410E-9BEB-6F83D38CD433}" destId="{3232B2EE-1CDA-41E0-B556-4CB3E758A759}" srcOrd="2" destOrd="0" presId="urn:microsoft.com/office/officeart/2008/layout/HorizontalMultiLevelHierarchy"/>
    <dgm:cxn modelId="{E3E73A27-71A1-4298-8AD0-78440A9F0C3C}" type="presParOf" srcId="{3232B2EE-1CDA-41E0-B556-4CB3E758A759}" destId="{DCE428D7-4A88-4350-9FA6-28AC968757FA}" srcOrd="0" destOrd="0" presId="urn:microsoft.com/office/officeart/2008/layout/HorizontalMultiLevelHierarchy"/>
    <dgm:cxn modelId="{C6152F61-144A-4DF4-A030-073066DA2476}" type="presParOf" srcId="{9B827F88-0FF1-410E-9BEB-6F83D38CD433}" destId="{84804535-BADA-4232-B672-848751874D54}" srcOrd="3" destOrd="0" presId="urn:microsoft.com/office/officeart/2008/layout/HorizontalMultiLevelHierarchy"/>
    <dgm:cxn modelId="{10365A67-FBE1-4E32-8BBD-94DC719483EF}" type="presParOf" srcId="{84804535-BADA-4232-B672-848751874D54}" destId="{17C344DE-CDE4-4E4C-9CCE-AFC3750E1B5E}" srcOrd="0" destOrd="0" presId="urn:microsoft.com/office/officeart/2008/layout/HorizontalMultiLevelHierarchy"/>
    <dgm:cxn modelId="{E9023667-87FD-4469-BA54-83558F73CDF6}" type="presParOf" srcId="{84804535-BADA-4232-B672-848751874D54}" destId="{9B787422-8716-432A-9683-E7C8DF5AE674}" srcOrd="1" destOrd="0" presId="urn:microsoft.com/office/officeart/2008/layout/HorizontalMultiLevelHierarchy"/>
    <dgm:cxn modelId="{5A9A475B-23EC-4A02-87C8-4C7F67039F31}" type="presParOf" srcId="{9B787422-8716-432A-9683-E7C8DF5AE674}" destId="{677F820A-78B3-4FAC-99A9-F6530ABBFD29}" srcOrd="0" destOrd="0" presId="urn:microsoft.com/office/officeart/2008/layout/HorizontalMultiLevelHierarchy"/>
    <dgm:cxn modelId="{5E8E7B89-04B6-4007-83ED-FFA8134D0535}" type="presParOf" srcId="{677F820A-78B3-4FAC-99A9-F6530ABBFD29}" destId="{58D1F89F-BAB3-483A-BD61-6AC211A06480}" srcOrd="0" destOrd="0" presId="urn:microsoft.com/office/officeart/2008/layout/HorizontalMultiLevelHierarchy"/>
    <dgm:cxn modelId="{F69708A5-1D65-406F-B096-397F63F5E9EF}" type="presParOf" srcId="{9B787422-8716-432A-9683-E7C8DF5AE674}" destId="{3326C2F3-2DA7-459F-B4D7-6CAEFEFCDDCB}" srcOrd="1" destOrd="0" presId="urn:microsoft.com/office/officeart/2008/layout/HorizontalMultiLevelHierarchy"/>
    <dgm:cxn modelId="{98053252-FC99-4380-8962-9217ED3A49FC}" type="presParOf" srcId="{3326C2F3-2DA7-459F-B4D7-6CAEFEFCDDCB}" destId="{84325178-FC4F-4394-836B-96B688DB66AB}" srcOrd="0" destOrd="0" presId="urn:microsoft.com/office/officeart/2008/layout/HorizontalMultiLevelHierarchy"/>
    <dgm:cxn modelId="{F638D7AF-6C48-4FF8-8D86-9AEA3A5A1185}" type="presParOf" srcId="{3326C2F3-2DA7-459F-B4D7-6CAEFEFCDDCB}" destId="{BA08DCF9-F09C-4963-A7DE-A89F9EF4755A}" srcOrd="1" destOrd="0" presId="urn:microsoft.com/office/officeart/2008/layout/HorizontalMultiLevelHierarchy"/>
    <dgm:cxn modelId="{526C70A5-E896-44C6-807D-68E1E5880779}" type="presParOf" srcId="{9B827F88-0FF1-410E-9BEB-6F83D38CD433}" destId="{15A00BCF-7BD5-4334-8665-7554B7570602}" srcOrd="4" destOrd="0" presId="urn:microsoft.com/office/officeart/2008/layout/HorizontalMultiLevelHierarchy"/>
    <dgm:cxn modelId="{347441E0-0EA2-41BF-8C95-B8E155555F33}" type="presParOf" srcId="{15A00BCF-7BD5-4334-8665-7554B7570602}" destId="{6AC81C43-F591-4983-912C-C9AF3B270CC2}" srcOrd="0" destOrd="0" presId="urn:microsoft.com/office/officeart/2008/layout/HorizontalMultiLevelHierarchy"/>
    <dgm:cxn modelId="{1E1E2B15-3239-4CDE-9B4E-2FC0B688C39A}" type="presParOf" srcId="{9B827F88-0FF1-410E-9BEB-6F83D38CD433}" destId="{86DD3EE3-FDD8-425D-B300-68211701F687}" srcOrd="5" destOrd="0" presId="urn:microsoft.com/office/officeart/2008/layout/HorizontalMultiLevelHierarchy"/>
    <dgm:cxn modelId="{2ABEDBA9-046F-4226-8842-9FFA87FE5042}" type="presParOf" srcId="{86DD3EE3-FDD8-425D-B300-68211701F687}" destId="{C3BC900E-E122-4744-A025-29BFB99521D2}" srcOrd="0" destOrd="0" presId="urn:microsoft.com/office/officeart/2008/layout/HorizontalMultiLevelHierarchy"/>
    <dgm:cxn modelId="{B49A1078-7541-45C5-9350-94A64F7B4761}" type="presParOf" srcId="{86DD3EE3-FDD8-425D-B300-68211701F687}" destId="{D85C6BA0-E6D3-43D6-AC71-D078E9461252}" srcOrd="1" destOrd="0" presId="urn:microsoft.com/office/officeart/2008/layout/HorizontalMultiLevelHierarchy"/>
    <dgm:cxn modelId="{4EBC16C1-B296-464E-800A-F801B531A0A1}" type="presParOf" srcId="{D85C6BA0-E6D3-43D6-AC71-D078E9461252}" destId="{A7534948-CF47-4558-B44B-B184A114A082}" srcOrd="0" destOrd="0" presId="urn:microsoft.com/office/officeart/2008/layout/HorizontalMultiLevelHierarchy"/>
    <dgm:cxn modelId="{6F03661F-F85E-4716-AF78-E0C990B520D0}" type="presParOf" srcId="{A7534948-CF47-4558-B44B-B184A114A082}" destId="{10DF90C0-7E47-4D68-BEB4-A555B19F057B}" srcOrd="0" destOrd="0" presId="urn:microsoft.com/office/officeart/2008/layout/HorizontalMultiLevelHierarchy"/>
    <dgm:cxn modelId="{2895C868-E6E3-48F9-B4C2-E547A834C937}" type="presParOf" srcId="{D85C6BA0-E6D3-43D6-AC71-D078E9461252}" destId="{F8031028-364D-4913-910D-917EFBA83409}" srcOrd="1" destOrd="0" presId="urn:microsoft.com/office/officeart/2008/layout/HorizontalMultiLevelHierarchy"/>
    <dgm:cxn modelId="{D5BD9165-BCE3-4390-B375-B2B5D5CB2803}" type="presParOf" srcId="{F8031028-364D-4913-910D-917EFBA83409}" destId="{F344592E-5CB2-4EBC-B7D5-F186A1BB4977}" srcOrd="0" destOrd="0" presId="urn:microsoft.com/office/officeart/2008/layout/HorizontalMultiLevelHierarchy"/>
    <dgm:cxn modelId="{49446B4C-7166-4FC9-B58D-884B6191E5A9}" type="presParOf" srcId="{F8031028-364D-4913-910D-917EFBA83409}" destId="{B10A56ED-6058-4ED9-96EE-1A7672F6F62E}" srcOrd="1" destOrd="0" presId="urn:microsoft.com/office/officeart/2008/layout/HorizontalMultiLevelHierarchy"/>
    <dgm:cxn modelId="{3233E029-DD42-4FA1-8F57-84B7C18B7DC4}" type="presParOf" srcId="{9B827F88-0FF1-410E-9BEB-6F83D38CD433}" destId="{98A7A543-A63B-4F1C-A1F7-04602F22B940}" srcOrd="6" destOrd="0" presId="urn:microsoft.com/office/officeart/2008/layout/HorizontalMultiLevelHierarchy"/>
    <dgm:cxn modelId="{2A635C20-2538-4F35-8FD0-5E0072E44D87}" type="presParOf" srcId="{98A7A543-A63B-4F1C-A1F7-04602F22B940}" destId="{21933586-A1BA-46D6-8299-9CEA07B026DB}" srcOrd="0" destOrd="0" presId="urn:microsoft.com/office/officeart/2008/layout/HorizontalMultiLevelHierarchy"/>
    <dgm:cxn modelId="{31BD97CF-94C0-4D94-940F-57CD11453251}" type="presParOf" srcId="{9B827F88-0FF1-410E-9BEB-6F83D38CD433}" destId="{B3B0FB10-38C1-4983-B8EB-88554D1C96BD}" srcOrd="7" destOrd="0" presId="urn:microsoft.com/office/officeart/2008/layout/HorizontalMultiLevelHierarchy"/>
    <dgm:cxn modelId="{2AD3160E-3B69-4112-8165-3FE1AA925021}" type="presParOf" srcId="{B3B0FB10-38C1-4983-B8EB-88554D1C96BD}" destId="{9B1BD619-D3F8-4D80-93A5-E98CB6314A8F}" srcOrd="0" destOrd="0" presId="urn:microsoft.com/office/officeart/2008/layout/HorizontalMultiLevelHierarchy"/>
    <dgm:cxn modelId="{FC8F6AC1-98BD-41EF-8F75-CC7118A4990A}" type="presParOf" srcId="{B3B0FB10-38C1-4983-B8EB-88554D1C96BD}" destId="{BAA5BBC0-8EA0-47BE-9106-08A624BCA478}" srcOrd="1" destOrd="0" presId="urn:microsoft.com/office/officeart/2008/layout/HorizontalMultiLevelHierarchy"/>
    <dgm:cxn modelId="{E5BFB1BB-86BF-442A-BCE6-82F83D51F096}" type="presParOf" srcId="{BAA5BBC0-8EA0-47BE-9106-08A624BCA478}" destId="{E8C7F6F1-7313-4F78-9C03-9F645479C79D}" srcOrd="0" destOrd="0" presId="urn:microsoft.com/office/officeart/2008/layout/HorizontalMultiLevelHierarchy"/>
    <dgm:cxn modelId="{5B9C45C0-1E6B-4BAA-96FD-A773EC1F9F06}" type="presParOf" srcId="{E8C7F6F1-7313-4F78-9C03-9F645479C79D}" destId="{3AE62511-32C0-4FEC-9F58-7273DAEA178C}" srcOrd="0" destOrd="0" presId="urn:microsoft.com/office/officeart/2008/layout/HorizontalMultiLevelHierarchy"/>
    <dgm:cxn modelId="{D3BC544A-7CD2-455E-8880-EC292A25D3A4}" type="presParOf" srcId="{BAA5BBC0-8EA0-47BE-9106-08A624BCA478}" destId="{485FA722-885D-40AD-81E7-136CA15F07E7}" srcOrd="1" destOrd="0" presId="urn:microsoft.com/office/officeart/2008/layout/HorizontalMultiLevelHierarchy"/>
    <dgm:cxn modelId="{1FCA8655-25BA-4A05-B416-905CAECA91D0}" type="presParOf" srcId="{485FA722-885D-40AD-81E7-136CA15F07E7}" destId="{DA00752C-9D44-4E9F-B283-0BC5AD9AF0D7}" srcOrd="0" destOrd="0" presId="urn:microsoft.com/office/officeart/2008/layout/HorizontalMultiLevelHierarchy"/>
    <dgm:cxn modelId="{1D642701-4152-4EE4-AD5B-D89DBF1BCE34}" type="presParOf" srcId="{485FA722-885D-40AD-81E7-136CA15F07E7}" destId="{E54BF980-F241-41D8-ACE2-699D12D26A1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D9AC3-149F-46EB-BFDE-A000BAE5728A}">
      <dsp:nvSpPr>
        <dsp:cNvPr id="0" name=""/>
        <dsp:cNvSpPr/>
      </dsp:nvSpPr>
      <dsp:spPr>
        <a:xfrm>
          <a:off x="7458" y="928370"/>
          <a:ext cx="2351450" cy="197093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Caracterizar el recibidor y su proceso de ensamblaje, en cuanto a los elementos constitutivos, geometría, dimensiones, tolerancias, materiales y actividades de ensamblaje.</a:t>
          </a:r>
        </a:p>
      </dsp:txBody>
      <dsp:txXfrm>
        <a:off x="65185" y="986097"/>
        <a:ext cx="2235996" cy="1855478"/>
      </dsp:txXfrm>
    </dsp:sp>
    <dsp:sp modelId="{0DDBD917-EFB6-454B-9F04-649F5E0EF24B}">
      <dsp:nvSpPr>
        <dsp:cNvPr id="0" name=""/>
        <dsp:cNvSpPr/>
      </dsp:nvSpPr>
      <dsp:spPr>
        <a:xfrm>
          <a:off x="2561077" y="1663149"/>
          <a:ext cx="428595" cy="501375"/>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2561077" y="1763424"/>
        <a:ext cx="300017" cy="300825"/>
      </dsp:txXfrm>
    </dsp:sp>
    <dsp:sp modelId="{E773942C-4A24-4AD9-B4B1-DC2336E72465}">
      <dsp:nvSpPr>
        <dsp:cNvPr id="0" name=""/>
        <dsp:cNvSpPr/>
      </dsp:nvSpPr>
      <dsp:spPr>
        <a:xfrm>
          <a:off x="3167579" y="1058137"/>
          <a:ext cx="1818719" cy="1711399"/>
        </a:xfrm>
        <a:prstGeom prst="roundRect">
          <a:avLst>
            <a:gd name="adj" fmla="val 10000"/>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Diseño de detalle y simulación de los sistemas mecánicos y de control de la ensambladora.</a:t>
          </a:r>
        </a:p>
      </dsp:txBody>
      <dsp:txXfrm>
        <a:off x="3217704" y="1108262"/>
        <a:ext cx="1718469" cy="1611149"/>
      </dsp:txXfrm>
    </dsp:sp>
    <dsp:sp modelId="{B5ADBD42-2AC2-4879-95C0-13A91299F77D}">
      <dsp:nvSpPr>
        <dsp:cNvPr id="0" name=""/>
        <dsp:cNvSpPr/>
      </dsp:nvSpPr>
      <dsp:spPr>
        <a:xfrm>
          <a:off x="5188466" y="1663149"/>
          <a:ext cx="428595" cy="501375"/>
        </a:xfrm>
        <a:prstGeom prst="rightArrow">
          <a:avLst>
            <a:gd name="adj1" fmla="val 60000"/>
            <a:gd name="adj2" fmla="val 5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5188466" y="1763424"/>
        <a:ext cx="300017" cy="300825"/>
      </dsp:txXfrm>
    </dsp:sp>
    <dsp:sp modelId="{01800E16-5AA2-49F7-88B2-A5872B1AD25B}">
      <dsp:nvSpPr>
        <dsp:cNvPr id="0" name=""/>
        <dsp:cNvSpPr/>
      </dsp:nvSpPr>
      <dsp:spPr>
        <a:xfrm>
          <a:off x="5794968" y="1093564"/>
          <a:ext cx="2021675" cy="1640544"/>
        </a:xfrm>
        <a:prstGeom prst="roundRect">
          <a:avLst>
            <a:gd name="adj" fmla="val 10000"/>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Diseñar, construir e Implementar un sistema automático para el empaque de recibidores. </a:t>
          </a:r>
        </a:p>
      </dsp:txBody>
      <dsp:txXfrm>
        <a:off x="5843018" y="1141614"/>
        <a:ext cx="1925575" cy="1544444"/>
      </dsp:txXfrm>
    </dsp:sp>
    <dsp:sp modelId="{BFFEBCAA-5194-4828-A146-04B34099AE04}">
      <dsp:nvSpPr>
        <dsp:cNvPr id="0" name=""/>
        <dsp:cNvSpPr/>
      </dsp:nvSpPr>
      <dsp:spPr>
        <a:xfrm>
          <a:off x="8018811" y="1663149"/>
          <a:ext cx="428595" cy="501375"/>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8018811" y="1763424"/>
        <a:ext cx="300017" cy="300825"/>
      </dsp:txXfrm>
    </dsp:sp>
    <dsp:sp modelId="{0F0623A0-ADAE-46A0-97F3-6BD1FDD711CA}">
      <dsp:nvSpPr>
        <dsp:cNvPr id="0" name=""/>
        <dsp:cNvSpPr/>
      </dsp:nvSpPr>
      <dsp:spPr>
        <a:xfrm>
          <a:off x="8625314" y="848321"/>
          <a:ext cx="2345871" cy="2131030"/>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Realizar pruebas de funcionamiento y de operación del sistema de remachado en dos posiciones y del sistema de transporte de los recibidores dentro de las instalaciones y facilidades de la empresa VYMSA.</a:t>
          </a:r>
        </a:p>
      </dsp:txBody>
      <dsp:txXfrm>
        <a:off x="8687730" y="910737"/>
        <a:ext cx="2221039" cy="2006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B524F-D3D5-4FF7-8E20-D235DD1EE081}">
      <dsp:nvSpPr>
        <dsp:cNvPr id="0" name=""/>
        <dsp:cNvSpPr/>
      </dsp:nvSpPr>
      <dsp:spPr>
        <a:xfrm>
          <a:off x="1281466" y="2792"/>
          <a:ext cx="2059680" cy="123580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Investigación, análisis de las especificaciones y requisitos</a:t>
          </a:r>
        </a:p>
      </dsp:txBody>
      <dsp:txXfrm>
        <a:off x="1317662" y="38988"/>
        <a:ext cx="1987288" cy="1163416"/>
      </dsp:txXfrm>
    </dsp:sp>
    <dsp:sp modelId="{D794FC20-4E5E-460F-8923-179EF6748520}">
      <dsp:nvSpPr>
        <dsp:cNvPr id="0" name=""/>
        <dsp:cNvSpPr/>
      </dsp:nvSpPr>
      <dsp:spPr>
        <a:xfrm>
          <a:off x="3522398" y="365296"/>
          <a:ext cx="436652" cy="51080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latin typeface="Times New Roman" panose="02020603050405020304" pitchFamily="18" charset="0"/>
            <a:cs typeface="Times New Roman" panose="02020603050405020304" pitchFamily="18" charset="0"/>
          </a:endParaRPr>
        </a:p>
      </dsp:txBody>
      <dsp:txXfrm>
        <a:off x="3522398" y="467456"/>
        <a:ext cx="305656" cy="306480"/>
      </dsp:txXfrm>
    </dsp:sp>
    <dsp:sp modelId="{6FD470AD-E903-4C67-BAE6-9174EF896F83}">
      <dsp:nvSpPr>
        <dsp:cNvPr id="0" name=""/>
        <dsp:cNvSpPr/>
      </dsp:nvSpPr>
      <dsp:spPr>
        <a:xfrm>
          <a:off x="4165018" y="2792"/>
          <a:ext cx="2059680" cy="1235808"/>
        </a:xfrm>
        <a:prstGeom prst="roundRect">
          <a:avLst>
            <a:gd name="adj" fmla="val 10000"/>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Presentación de la propuesta</a:t>
          </a:r>
        </a:p>
      </dsp:txBody>
      <dsp:txXfrm>
        <a:off x="4201214" y="38988"/>
        <a:ext cx="1987288" cy="1163416"/>
      </dsp:txXfrm>
    </dsp:sp>
    <dsp:sp modelId="{F63258D9-33ED-42CB-8834-96961D2ACE12}">
      <dsp:nvSpPr>
        <dsp:cNvPr id="0" name=""/>
        <dsp:cNvSpPr/>
      </dsp:nvSpPr>
      <dsp:spPr>
        <a:xfrm>
          <a:off x="6405951" y="365296"/>
          <a:ext cx="436652" cy="510800"/>
        </a:xfrm>
        <a:prstGeom prst="rightArrow">
          <a:avLst>
            <a:gd name="adj1" fmla="val 60000"/>
            <a:gd name="adj2" fmla="val 50000"/>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latin typeface="Times New Roman" panose="02020603050405020304" pitchFamily="18" charset="0"/>
            <a:cs typeface="Times New Roman" panose="02020603050405020304" pitchFamily="18" charset="0"/>
          </a:endParaRPr>
        </a:p>
      </dsp:txBody>
      <dsp:txXfrm>
        <a:off x="6405951" y="467456"/>
        <a:ext cx="305656" cy="306480"/>
      </dsp:txXfrm>
    </dsp:sp>
    <dsp:sp modelId="{3CD4BA23-A3FC-463E-967E-469894708803}">
      <dsp:nvSpPr>
        <dsp:cNvPr id="0" name=""/>
        <dsp:cNvSpPr/>
      </dsp:nvSpPr>
      <dsp:spPr>
        <a:xfrm>
          <a:off x="7048571" y="2792"/>
          <a:ext cx="2059680" cy="1235808"/>
        </a:xfrm>
        <a:prstGeom prst="roundRect">
          <a:avLst>
            <a:gd name="adj" fmla="val 10000"/>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Diseño mecánico de la máquina</a:t>
          </a:r>
        </a:p>
      </dsp:txBody>
      <dsp:txXfrm>
        <a:off x="7084767" y="38988"/>
        <a:ext cx="1987288" cy="1163416"/>
      </dsp:txXfrm>
    </dsp:sp>
    <dsp:sp modelId="{83843C8E-5081-4163-A78A-8A7B8AB1C025}">
      <dsp:nvSpPr>
        <dsp:cNvPr id="0" name=""/>
        <dsp:cNvSpPr/>
      </dsp:nvSpPr>
      <dsp:spPr>
        <a:xfrm rot="5400000">
          <a:off x="7860085" y="1382778"/>
          <a:ext cx="436652" cy="510800"/>
        </a:xfrm>
        <a:prstGeom prst="rightArrow">
          <a:avLst>
            <a:gd name="adj1" fmla="val 60000"/>
            <a:gd name="adj2" fmla="val 500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latin typeface="Times New Roman" panose="02020603050405020304" pitchFamily="18" charset="0"/>
            <a:cs typeface="Times New Roman" panose="02020603050405020304" pitchFamily="18" charset="0"/>
          </a:endParaRPr>
        </a:p>
      </dsp:txBody>
      <dsp:txXfrm rot="-5400000">
        <a:off x="7925171" y="1419852"/>
        <a:ext cx="306480" cy="305656"/>
      </dsp:txXfrm>
    </dsp:sp>
    <dsp:sp modelId="{C09981C3-E44B-46DC-84C8-5B4E8A1AC11C}">
      <dsp:nvSpPr>
        <dsp:cNvPr id="0" name=""/>
        <dsp:cNvSpPr/>
      </dsp:nvSpPr>
      <dsp:spPr>
        <a:xfrm>
          <a:off x="7048571" y="2062472"/>
          <a:ext cx="2059680" cy="1235808"/>
        </a:xfrm>
        <a:prstGeom prst="roundRect">
          <a:avLst>
            <a:gd name="adj" fmla="val 10000"/>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Diseño eléctrico y automatización</a:t>
          </a:r>
        </a:p>
      </dsp:txBody>
      <dsp:txXfrm>
        <a:off x="7084767" y="2098668"/>
        <a:ext cx="1987288" cy="1163416"/>
      </dsp:txXfrm>
    </dsp:sp>
    <dsp:sp modelId="{CD31D969-3B9F-4785-8E7E-261FCD948EA7}">
      <dsp:nvSpPr>
        <dsp:cNvPr id="0" name=""/>
        <dsp:cNvSpPr/>
      </dsp:nvSpPr>
      <dsp:spPr>
        <a:xfrm rot="10800000">
          <a:off x="6430667" y="2424976"/>
          <a:ext cx="436652" cy="510800"/>
        </a:xfrm>
        <a:prstGeom prst="rightArrow">
          <a:avLst>
            <a:gd name="adj1" fmla="val 60000"/>
            <a:gd name="adj2" fmla="val 5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latin typeface="Times New Roman" panose="02020603050405020304" pitchFamily="18" charset="0"/>
            <a:cs typeface="Times New Roman" panose="02020603050405020304" pitchFamily="18" charset="0"/>
          </a:endParaRPr>
        </a:p>
      </dsp:txBody>
      <dsp:txXfrm rot="10800000">
        <a:off x="6561663" y="2527136"/>
        <a:ext cx="305656" cy="306480"/>
      </dsp:txXfrm>
    </dsp:sp>
    <dsp:sp modelId="{3E63F1FA-6246-461A-B848-CD8B6C4BD2EE}">
      <dsp:nvSpPr>
        <dsp:cNvPr id="0" name=""/>
        <dsp:cNvSpPr/>
      </dsp:nvSpPr>
      <dsp:spPr>
        <a:xfrm>
          <a:off x="4165018" y="2062472"/>
          <a:ext cx="2059680" cy="1235808"/>
        </a:xfrm>
        <a:prstGeom prst="roundRect">
          <a:avLst>
            <a:gd name="adj" fmla="val 10000"/>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Aprobación del diseño</a:t>
          </a:r>
        </a:p>
      </dsp:txBody>
      <dsp:txXfrm>
        <a:off x="4201214" y="2098668"/>
        <a:ext cx="1987288" cy="1163416"/>
      </dsp:txXfrm>
    </dsp:sp>
    <dsp:sp modelId="{23F27D58-5B97-4323-94B5-F3382F9D7A11}">
      <dsp:nvSpPr>
        <dsp:cNvPr id="0" name=""/>
        <dsp:cNvSpPr/>
      </dsp:nvSpPr>
      <dsp:spPr>
        <a:xfrm rot="10800000">
          <a:off x="3547114" y="2424976"/>
          <a:ext cx="436652" cy="510800"/>
        </a:xfrm>
        <a:prstGeom prst="rightArrow">
          <a:avLst>
            <a:gd name="adj1" fmla="val 60000"/>
            <a:gd name="adj2" fmla="val 500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latin typeface="Times New Roman" panose="02020603050405020304" pitchFamily="18" charset="0"/>
            <a:cs typeface="Times New Roman" panose="02020603050405020304" pitchFamily="18" charset="0"/>
          </a:endParaRPr>
        </a:p>
      </dsp:txBody>
      <dsp:txXfrm rot="10800000">
        <a:off x="3678110" y="2527136"/>
        <a:ext cx="305656" cy="306480"/>
      </dsp:txXfrm>
    </dsp:sp>
    <dsp:sp modelId="{F876D508-605A-404A-A6C1-5AC2FBF882DC}">
      <dsp:nvSpPr>
        <dsp:cNvPr id="0" name=""/>
        <dsp:cNvSpPr/>
      </dsp:nvSpPr>
      <dsp:spPr>
        <a:xfrm>
          <a:off x="1281466" y="2062472"/>
          <a:ext cx="2059680" cy="1235808"/>
        </a:xfrm>
        <a:prstGeom prst="roundRect">
          <a:avLst>
            <a:gd name="adj" fmla="val 10000"/>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Construcción</a:t>
          </a:r>
        </a:p>
      </dsp:txBody>
      <dsp:txXfrm>
        <a:off x="1317662" y="2098668"/>
        <a:ext cx="1987288" cy="1163416"/>
      </dsp:txXfrm>
    </dsp:sp>
    <dsp:sp modelId="{DFF7D714-EB5D-4A36-BBFA-83703C0D33BD}">
      <dsp:nvSpPr>
        <dsp:cNvPr id="0" name=""/>
        <dsp:cNvSpPr/>
      </dsp:nvSpPr>
      <dsp:spPr>
        <a:xfrm rot="5400000">
          <a:off x="2092980" y="3442458"/>
          <a:ext cx="436652" cy="510800"/>
        </a:xfrm>
        <a:prstGeom prst="rightArrow">
          <a:avLst>
            <a:gd name="adj1" fmla="val 60000"/>
            <a:gd name="adj2" fmla="val 50000"/>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latin typeface="Times New Roman" panose="02020603050405020304" pitchFamily="18" charset="0"/>
            <a:cs typeface="Times New Roman" panose="02020603050405020304" pitchFamily="18" charset="0"/>
          </a:endParaRPr>
        </a:p>
      </dsp:txBody>
      <dsp:txXfrm rot="-5400000">
        <a:off x="2158066" y="3479532"/>
        <a:ext cx="306480" cy="305656"/>
      </dsp:txXfrm>
    </dsp:sp>
    <dsp:sp modelId="{AC167A49-AABE-4CC4-8E1A-F88677746C13}">
      <dsp:nvSpPr>
        <dsp:cNvPr id="0" name=""/>
        <dsp:cNvSpPr/>
      </dsp:nvSpPr>
      <dsp:spPr>
        <a:xfrm>
          <a:off x="1281466" y="4122153"/>
          <a:ext cx="2059680" cy="1235808"/>
        </a:xfrm>
        <a:prstGeom prst="roundRect">
          <a:avLst>
            <a:gd name="adj" fmla="val 10000"/>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Pruebas y afinación de los instrumentos</a:t>
          </a:r>
        </a:p>
      </dsp:txBody>
      <dsp:txXfrm>
        <a:off x="1317662" y="4158349"/>
        <a:ext cx="1987288" cy="1163416"/>
      </dsp:txXfrm>
    </dsp:sp>
    <dsp:sp modelId="{40233893-D6EC-4C84-862F-2C25FD1B95B5}">
      <dsp:nvSpPr>
        <dsp:cNvPr id="0" name=""/>
        <dsp:cNvSpPr/>
      </dsp:nvSpPr>
      <dsp:spPr>
        <a:xfrm>
          <a:off x="3522398" y="4484657"/>
          <a:ext cx="436652" cy="510800"/>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latin typeface="Times New Roman" panose="02020603050405020304" pitchFamily="18" charset="0"/>
            <a:cs typeface="Times New Roman" panose="02020603050405020304" pitchFamily="18" charset="0"/>
          </a:endParaRPr>
        </a:p>
      </dsp:txBody>
      <dsp:txXfrm>
        <a:off x="3522398" y="4586817"/>
        <a:ext cx="305656" cy="306480"/>
      </dsp:txXfrm>
    </dsp:sp>
    <dsp:sp modelId="{66558CF4-F9D4-4057-9D89-6196AA017A90}">
      <dsp:nvSpPr>
        <dsp:cNvPr id="0" name=""/>
        <dsp:cNvSpPr/>
      </dsp:nvSpPr>
      <dsp:spPr>
        <a:xfrm>
          <a:off x="4165018" y="4122153"/>
          <a:ext cx="2059680" cy="1235808"/>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Análisis de Resultados y entrega de la máquina.</a:t>
          </a:r>
        </a:p>
      </dsp:txBody>
      <dsp:txXfrm>
        <a:off x="4201214" y="4158349"/>
        <a:ext cx="1987288" cy="1163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18735-03BB-4662-A844-EB9B0CCC403B}">
      <dsp:nvSpPr>
        <dsp:cNvPr id="0" name=""/>
        <dsp:cNvSpPr/>
      </dsp:nvSpPr>
      <dsp:spPr>
        <a:xfrm>
          <a:off x="3422" y="1875464"/>
          <a:ext cx="4169346" cy="1667738"/>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El recibidor es una pieza que se utiliza junto a una bisagra para puerta de hornos de cocina, su función es permitir que la puerta del horno cierre correctamente y no se quede descolgada de su posición habitual</a:t>
          </a:r>
          <a:endParaRPr lang="en-US" sz="1600" kern="1200" dirty="0">
            <a:latin typeface="Times New Roman" panose="02020603050405020304" pitchFamily="18" charset="0"/>
            <a:cs typeface="Times New Roman" panose="02020603050405020304" pitchFamily="18" charset="0"/>
          </a:endParaRPr>
        </a:p>
      </dsp:txBody>
      <dsp:txXfrm>
        <a:off x="837291" y="1875464"/>
        <a:ext cx="2501608" cy="1667738"/>
      </dsp:txXfrm>
    </dsp:sp>
    <dsp:sp modelId="{A68909E5-4FBB-4DD8-97E6-1BEBBF0B90C4}">
      <dsp:nvSpPr>
        <dsp:cNvPr id="0" name=""/>
        <dsp:cNvSpPr/>
      </dsp:nvSpPr>
      <dsp:spPr>
        <a:xfrm>
          <a:off x="3755833" y="1875464"/>
          <a:ext cx="4169346" cy="1667738"/>
        </a:xfrm>
        <a:prstGeom prst="chevron">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t>El rodachín es un elemento que está conectado con el remache dentro del recibidor, permite que tenga libre movimiento rotacional.</a:t>
          </a:r>
          <a:endParaRPr lang="en-US" sz="1600" kern="1200" dirty="0">
            <a:latin typeface="Times New Roman" panose="02020603050405020304" pitchFamily="18" charset="0"/>
            <a:cs typeface="Times New Roman" panose="02020603050405020304" pitchFamily="18" charset="0"/>
          </a:endParaRPr>
        </a:p>
      </dsp:txBody>
      <dsp:txXfrm>
        <a:off x="4589702" y="1875464"/>
        <a:ext cx="2501608" cy="1667738"/>
      </dsp:txXfrm>
    </dsp:sp>
    <dsp:sp modelId="{C7A7F1A4-3563-49CF-957B-3221174D40D9}">
      <dsp:nvSpPr>
        <dsp:cNvPr id="0" name=""/>
        <dsp:cNvSpPr/>
      </dsp:nvSpPr>
      <dsp:spPr>
        <a:xfrm>
          <a:off x="7508245" y="1875464"/>
          <a:ext cx="4169346" cy="1667738"/>
        </a:xfrm>
        <a:prstGeom prst="chevron">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t>Los remaches son semitubulares de cabeza plana de diámetro 3/16 “ y su función es sujetar o unir diferentes elementos de forma permanente sean o no del mismo material.</a:t>
          </a:r>
          <a:endParaRPr lang="en-US" sz="1600" kern="1200" dirty="0">
            <a:latin typeface="Times New Roman" panose="02020603050405020304" pitchFamily="18" charset="0"/>
            <a:cs typeface="Times New Roman" panose="02020603050405020304" pitchFamily="18" charset="0"/>
          </a:endParaRPr>
        </a:p>
      </dsp:txBody>
      <dsp:txXfrm>
        <a:off x="8342114" y="1875464"/>
        <a:ext cx="2501608" cy="16677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7F6F1-7313-4F78-9C03-9F645479C79D}">
      <dsp:nvSpPr>
        <dsp:cNvPr id="0" name=""/>
        <dsp:cNvSpPr/>
      </dsp:nvSpPr>
      <dsp:spPr>
        <a:xfrm>
          <a:off x="2464384" y="2498622"/>
          <a:ext cx="326927" cy="91440"/>
        </a:xfrm>
        <a:custGeom>
          <a:avLst/>
          <a:gdLst/>
          <a:ahLst/>
          <a:cxnLst/>
          <a:rect l="0" t="0" r="0" b="0"/>
          <a:pathLst>
            <a:path>
              <a:moveTo>
                <a:pt x="0" y="45720"/>
              </a:moveTo>
              <a:lnTo>
                <a:pt x="326927" y="45720"/>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Times New Roman" panose="02020603050405020304" pitchFamily="18" charset="0"/>
            <a:cs typeface="Times New Roman" panose="02020603050405020304" pitchFamily="18" charset="0"/>
          </a:endParaRPr>
        </a:p>
      </dsp:txBody>
      <dsp:txXfrm>
        <a:off x="2619674" y="2536169"/>
        <a:ext cx="16346" cy="16346"/>
      </dsp:txXfrm>
    </dsp:sp>
    <dsp:sp modelId="{98A7A543-A63B-4F1C-A1F7-04602F22B940}">
      <dsp:nvSpPr>
        <dsp:cNvPr id="0" name=""/>
        <dsp:cNvSpPr/>
      </dsp:nvSpPr>
      <dsp:spPr>
        <a:xfrm>
          <a:off x="502821" y="1609909"/>
          <a:ext cx="326927" cy="934433"/>
        </a:xfrm>
        <a:custGeom>
          <a:avLst/>
          <a:gdLst/>
          <a:ahLst/>
          <a:cxnLst/>
          <a:rect l="0" t="0" r="0" b="0"/>
          <a:pathLst>
            <a:path>
              <a:moveTo>
                <a:pt x="0" y="0"/>
              </a:moveTo>
              <a:lnTo>
                <a:pt x="163463" y="0"/>
              </a:lnTo>
              <a:lnTo>
                <a:pt x="163463" y="934433"/>
              </a:lnTo>
              <a:lnTo>
                <a:pt x="326927" y="934433"/>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Times New Roman" panose="02020603050405020304" pitchFamily="18" charset="0"/>
            <a:cs typeface="Times New Roman" panose="02020603050405020304" pitchFamily="18" charset="0"/>
          </a:endParaRPr>
        </a:p>
      </dsp:txBody>
      <dsp:txXfrm>
        <a:off x="641535" y="2052376"/>
        <a:ext cx="49498" cy="49498"/>
      </dsp:txXfrm>
    </dsp:sp>
    <dsp:sp modelId="{A7534948-CF47-4558-B44B-B184A114A082}">
      <dsp:nvSpPr>
        <dsp:cNvPr id="0" name=""/>
        <dsp:cNvSpPr/>
      </dsp:nvSpPr>
      <dsp:spPr>
        <a:xfrm>
          <a:off x="2464384" y="1875666"/>
          <a:ext cx="326927" cy="91440"/>
        </a:xfrm>
        <a:custGeom>
          <a:avLst/>
          <a:gdLst/>
          <a:ahLst/>
          <a:cxnLst/>
          <a:rect l="0" t="0" r="0" b="0"/>
          <a:pathLst>
            <a:path>
              <a:moveTo>
                <a:pt x="0" y="45720"/>
              </a:moveTo>
              <a:lnTo>
                <a:pt x="326927" y="45720"/>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Times New Roman" panose="02020603050405020304" pitchFamily="18" charset="0"/>
            <a:cs typeface="Times New Roman" panose="02020603050405020304" pitchFamily="18" charset="0"/>
          </a:endParaRPr>
        </a:p>
      </dsp:txBody>
      <dsp:txXfrm>
        <a:off x="2619674" y="1913213"/>
        <a:ext cx="16346" cy="16346"/>
      </dsp:txXfrm>
    </dsp:sp>
    <dsp:sp modelId="{15A00BCF-7BD5-4334-8665-7554B7570602}">
      <dsp:nvSpPr>
        <dsp:cNvPr id="0" name=""/>
        <dsp:cNvSpPr/>
      </dsp:nvSpPr>
      <dsp:spPr>
        <a:xfrm>
          <a:off x="502821" y="1609909"/>
          <a:ext cx="326927" cy="311477"/>
        </a:xfrm>
        <a:custGeom>
          <a:avLst/>
          <a:gdLst/>
          <a:ahLst/>
          <a:cxnLst/>
          <a:rect l="0" t="0" r="0" b="0"/>
          <a:pathLst>
            <a:path>
              <a:moveTo>
                <a:pt x="0" y="0"/>
              </a:moveTo>
              <a:lnTo>
                <a:pt x="163463" y="0"/>
              </a:lnTo>
              <a:lnTo>
                <a:pt x="163463" y="311477"/>
              </a:lnTo>
              <a:lnTo>
                <a:pt x="326927" y="31147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Times New Roman" panose="02020603050405020304" pitchFamily="18" charset="0"/>
            <a:cs typeface="Times New Roman" panose="02020603050405020304" pitchFamily="18" charset="0"/>
          </a:endParaRPr>
        </a:p>
      </dsp:txBody>
      <dsp:txXfrm>
        <a:off x="654995" y="1754359"/>
        <a:ext cx="22577" cy="22577"/>
      </dsp:txXfrm>
    </dsp:sp>
    <dsp:sp modelId="{677F820A-78B3-4FAC-99A9-F6530ABBFD29}">
      <dsp:nvSpPr>
        <dsp:cNvPr id="0" name=""/>
        <dsp:cNvSpPr/>
      </dsp:nvSpPr>
      <dsp:spPr>
        <a:xfrm>
          <a:off x="2464384" y="1252711"/>
          <a:ext cx="326927" cy="91440"/>
        </a:xfrm>
        <a:custGeom>
          <a:avLst/>
          <a:gdLst/>
          <a:ahLst/>
          <a:cxnLst/>
          <a:rect l="0" t="0" r="0" b="0"/>
          <a:pathLst>
            <a:path>
              <a:moveTo>
                <a:pt x="0" y="45720"/>
              </a:moveTo>
              <a:lnTo>
                <a:pt x="326927" y="45720"/>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Times New Roman" panose="02020603050405020304" pitchFamily="18" charset="0"/>
            <a:cs typeface="Times New Roman" panose="02020603050405020304" pitchFamily="18" charset="0"/>
          </a:endParaRPr>
        </a:p>
      </dsp:txBody>
      <dsp:txXfrm>
        <a:off x="2619674" y="1290257"/>
        <a:ext cx="16346" cy="16346"/>
      </dsp:txXfrm>
    </dsp:sp>
    <dsp:sp modelId="{3232B2EE-1CDA-41E0-B556-4CB3E758A759}">
      <dsp:nvSpPr>
        <dsp:cNvPr id="0" name=""/>
        <dsp:cNvSpPr/>
      </dsp:nvSpPr>
      <dsp:spPr>
        <a:xfrm>
          <a:off x="502821" y="1298431"/>
          <a:ext cx="326927" cy="311477"/>
        </a:xfrm>
        <a:custGeom>
          <a:avLst/>
          <a:gdLst/>
          <a:ahLst/>
          <a:cxnLst/>
          <a:rect l="0" t="0" r="0" b="0"/>
          <a:pathLst>
            <a:path>
              <a:moveTo>
                <a:pt x="0" y="311477"/>
              </a:moveTo>
              <a:lnTo>
                <a:pt x="163463" y="311477"/>
              </a:lnTo>
              <a:lnTo>
                <a:pt x="163463" y="0"/>
              </a:lnTo>
              <a:lnTo>
                <a:pt x="326927"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Times New Roman" panose="02020603050405020304" pitchFamily="18" charset="0"/>
            <a:cs typeface="Times New Roman" panose="02020603050405020304" pitchFamily="18" charset="0"/>
          </a:endParaRPr>
        </a:p>
      </dsp:txBody>
      <dsp:txXfrm>
        <a:off x="654995" y="1442881"/>
        <a:ext cx="22577" cy="22577"/>
      </dsp:txXfrm>
    </dsp:sp>
    <dsp:sp modelId="{3939B418-D13D-4F61-90E5-08F3B748D7BF}">
      <dsp:nvSpPr>
        <dsp:cNvPr id="0" name=""/>
        <dsp:cNvSpPr/>
      </dsp:nvSpPr>
      <dsp:spPr>
        <a:xfrm>
          <a:off x="2464384" y="629755"/>
          <a:ext cx="326927" cy="91440"/>
        </a:xfrm>
        <a:custGeom>
          <a:avLst/>
          <a:gdLst/>
          <a:ahLst/>
          <a:cxnLst/>
          <a:rect l="0" t="0" r="0" b="0"/>
          <a:pathLst>
            <a:path>
              <a:moveTo>
                <a:pt x="0" y="45720"/>
              </a:moveTo>
              <a:lnTo>
                <a:pt x="326927" y="45720"/>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Times New Roman" panose="02020603050405020304" pitchFamily="18" charset="0"/>
            <a:cs typeface="Times New Roman" panose="02020603050405020304" pitchFamily="18" charset="0"/>
          </a:endParaRPr>
        </a:p>
      </dsp:txBody>
      <dsp:txXfrm>
        <a:off x="2619674" y="667302"/>
        <a:ext cx="16346" cy="16346"/>
      </dsp:txXfrm>
    </dsp:sp>
    <dsp:sp modelId="{98698675-0CD2-472D-BC8D-FCBBA9276FA1}">
      <dsp:nvSpPr>
        <dsp:cNvPr id="0" name=""/>
        <dsp:cNvSpPr/>
      </dsp:nvSpPr>
      <dsp:spPr>
        <a:xfrm>
          <a:off x="502821" y="675475"/>
          <a:ext cx="326927" cy="934433"/>
        </a:xfrm>
        <a:custGeom>
          <a:avLst/>
          <a:gdLst/>
          <a:ahLst/>
          <a:cxnLst/>
          <a:rect l="0" t="0" r="0" b="0"/>
          <a:pathLst>
            <a:path>
              <a:moveTo>
                <a:pt x="0" y="934433"/>
              </a:moveTo>
              <a:lnTo>
                <a:pt x="163463" y="934433"/>
              </a:lnTo>
              <a:lnTo>
                <a:pt x="163463" y="0"/>
              </a:lnTo>
              <a:lnTo>
                <a:pt x="326927"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Times New Roman" panose="02020603050405020304" pitchFamily="18" charset="0"/>
            <a:cs typeface="Times New Roman" panose="02020603050405020304" pitchFamily="18" charset="0"/>
          </a:endParaRPr>
        </a:p>
      </dsp:txBody>
      <dsp:txXfrm>
        <a:off x="641535" y="1117942"/>
        <a:ext cx="49498" cy="49498"/>
      </dsp:txXfrm>
    </dsp:sp>
    <dsp:sp modelId="{06509034-E3B9-4474-8B5D-A309E3DF0B86}">
      <dsp:nvSpPr>
        <dsp:cNvPr id="0" name=""/>
        <dsp:cNvSpPr/>
      </dsp:nvSpPr>
      <dsp:spPr>
        <a:xfrm rot="16200000">
          <a:off x="-1057846" y="1360726"/>
          <a:ext cx="2622971" cy="49836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Máquina ensambladora de recibidor</a:t>
          </a:r>
        </a:p>
      </dsp:txBody>
      <dsp:txXfrm>
        <a:off x="-1057846" y="1360726"/>
        <a:ext cx="2622971" cy="498364"/>
      </dsp:txXfrm>
    </dsp:sp>
    <dsp:sp modelId="{FBC8ADAD-D7A8-4399-B34A-4D06F4498367}">
      <dsp:nvSpPr>
        <dsp:cNvPr id="0" name=""/>
        <dsp:cNvSpPr/>
      </dsp:nvSpPr>
      <dsp:spPr>
        <a:xfrm>
          <a:off x="829748" y="426293"/>
          <a:ext cx="1634635" cy="49836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66725">
            <a:lnSpc>
              <a:spcPct val="90000"/>
            </a:lnSpc>
            <a:spcBef>
              <a:spcPct val="0"/>
            </a:spcBef>
            <a:spcAft>
              <a:spcPct val="35000"/>
            </a:spcAft>
            <a:buNone/>
          </a:pPr>
          <a:r>
            <a:rPr lang="es-EC" sz="1050" b="1" kern="1200" noProof="0" dirty="0">
              <a:latin typeface="Times New Roman" panose="02020603050405020304" pitchFamily="18" charset="0"/>
              <a:cs typeface="Times New Roman" panose="02020603050405020304" pitchFamily="18" charset="0"/>
            </a:rPr>
            <a:t>Estación 1.</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Alimentación de recibidores</a:t>
          </a:r>
        </a:p>
      </dsp:txBody>
      <dsp:txXfrm>
        <a:off x="829748" y="426293"/>
        <a:ext cx="1634635" cy="498364"/>
      </dsp:txXfrm>
    </dsp:sp>
    <dsp:sp modelId="{304A7698-E893-4716-A51A-01362A7600AA}">
      <dsp:nvSpPr>
        <dsp:cNvPr id="0" name=""/>
        <dsp:cNvSpPr/>
      </dsp:nvSpPr>
      <dsp:spPr>
        <a:xfrm>
          <a:off x="2791311" y="426293"/>
          <a:ext cx="2226749" cy="49836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Caja de alimentación</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Cilindros neumáticos</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Sistema de distribución</a:t>
          </a:r>
        </a:p>
      </dsp:txBody>
      <dsp:txXfrm>
        <a:off x="2791311" y="426293"/>
        <a:ext cx="2226749" cy="498364"/>
      </dsp:txXfrm>
    </dsp:sp>
    <dsp:sp modelId="{17C344DE-CDE4-4E4C-9CCE-AFC3750E1B5E}">
      <dsp:nvSpPr>
        <dsp:cNvPr id="0" name=""/>
        <dsp:cNvSpPr/>
      </dsp:nvSpPr>
      <dsp:spPr>
        <a:xfrm>
          <a:off x="829748" y="1049248"/>
          <a:ext cx="1634635" cy="49836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66725">
            <a:lnSpc>
              <a:spcPct val="90000"/>
            </a:lnSpc>
            <a:spcBef>
              <a:spcPct val="0"/>
            </a:spcBef>
            <a:spcAft>
              <a:spcPct val="35000"/>
            </a:spcAft>
            <a:buNone/>
          </a:pPr>
          <a:r>
            <a:rPr lang="es-EC" sz="1050" b="1" kern="1200" noProof="0" dirty="0">
              <a:latin typeface="Times New Roman" panose="02020603050405020304" pitchFamily="18" charset="0"/>
              <a:cs typeface="Times New Roman" panose="02020603050405020304" pitchFamily="18" charset="0"/>
            </a:rPr>
            <a:t>Estación 2.</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Posicionamiento del rodachín con el primer remache</a:t>
          </a:r>
        </a:p>
      </dsp:txBody>
      <dsp:txXfrm>
        <a:off x="829748" y="1049248"/>
        <a:ext cx="1634635" cy="498364"/>
      </dsp:txXfrm>
    </dsp:sp>
    <dsp:sp modelId="{84325178-FC4F-4394-836B-96B688DB66AB}">
      <dsp:nvSpPr>
        <dsp:cNvPr id="0" name=""/>
        <dsp:cNvSpPr/>
      </dsp:nvSpPr>
      <dsp:spPr>
        <a:xfrm>
          <a:off x="2791311" y="1049248"/>
          <a:ext cx="2224869" cy="49836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Alimentadores de rodachín y remache.</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Cilindros de accionamiento</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Torres de posicionamiento</a:t>
          </a:r>
        </a:p>
      </dsp:txBody>
      <dsp:txXfrm>
        <a:off x="2791311" y="1049248"/>
        <a:ext cx="2224869" cy="498364"/>
      </dsp:txXfrm>
    </dsp:sp>
    <dsp:sp modelId="{C3BC900E-E122-4744-A025-29BFB99521D2}">
      <dsp:nvSpPr>
        <dsp:cNvPr id="0" name=""/>
        <dsp:cNvSpPr/>
      </dsp:nvSpPr>
      <dsp:spPr>
        <a:xfrm>
          <a:off x="829748" y="1672204"/>
          <a:ext cx="1634635" cy="49836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66725">
            <a:lnSpc>
              <a:spcPct val="90000"/>
            </a:lnSpc>
            <a:spcBef>
              <a:spcPct val="0"/>
            </a:spcBef>
            <a:spcAft>
              <a:spcPct val="35000"/>
            </a:spcAft>
            <a:buNone/>
          </a:pPr>
          <a:r>
            <a:rPr lang="es-EC" sz="1050" b="1" kern="1200" noProof="0" dirty="0">
              <a:latin typeface="Times New Roman" panose="02020603050405020304" pitchFamily="18" charset="0"/>
              <a:cs typeface="Times New Roman" panose="02020603050405020304" pitchFamily="18" charset="0"/>
            </a:rPr>
            <a:t>Estación 3.</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Posicionamiento del segundo remache</a:t>
          </a:r>
        </a:p>
      </dsp:txBody>
      <dsp:txXfrm>
        <a:off x="829748" y="1672204"/>
        <a:ext cx="1634635" cy="498364"/>
      </dsp:txXfrm>
    </dsp:sp>
    <dsp:sp modelId="{F344592E-5CB2-4EBC-B7D5-F186A1BB4977}">
      <dsp:nvSpPr>
        <dsp:cNvPr id="0" name=""/>
        <dsp:cNvSpPr/>
      </dsp:nvSpPr>
      <dsp:spPr>
        <a:xfrm>
          <a:off x="2791311" y="1672204"/>
          <a:ext cx="2251498" cy="49836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Alimentador de remaches</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Cilindros de accionamiento</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Torre de posicionamiento</a:t>
          </a:r>
        </a:p>
      </dsp:txBody>
      <dsp:txXfrm>
        <a:off x="2791311" y="1672204"/>
        <a:ext cx="2251498" cy="498364"/>
      </dsp:txXfrm>
    </dsp:sp>
    <dsp:sp modelId="{9B1BD619-D3F8-4D80-93A5-E98CB6314A8F}">
      <dsp:nvSpPr>
        <dsp:cNvPr id="0" name=""/>
        <dsp:cNvSpPr/>
      </dsp:nvSpPr>
      <dsp:spPr>
        <a:xfrm>
          <a:off x="829748" y="2295160"/>
          <a:ext cx="1634635" cy="49836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66725">
            <a:lnSpc>
              <a:spcPct val="90000"/>
            </a:lnSpc>
            <a:spcBef>
              <a:spcPct val="0"/>
            </a:spcBef>
            <a:spcAft>
              <a:spcPct val="35000"/>
            </a:spcAft>
            <a:buNone/>
          </a:pPr>
          <a:r>
            <a:rPr lang="es-EC" sz="1050" b="1" kern="1200" noProof="0" dirty="0">
              <a:latin typeface="Times New Roman" panose="02020603050405020304" pitchFamily="18" charset="0"/>
              <a:cs typeface="Times New Roman" panose="02020603050405020304" pitchFamily="18" charset="0"/>
            </a:rPr>
            <a:t>Estación 4.</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Remachado</a:t>
          </a:r>
        </a:p>
      </dsp:txBody>
      <dsp:txXfrm>
        <a:off x="829748" y="2295160"/>
        <a:ext cx="1634635" cy="498364"/>
      </dsp:txXfrm>
    </dsp:sp>
    <dsp:sp modelId="{DA00752C-9D44-4E9F-B283-0BC5AD9AF0D7}">
      <dsp:nvSpPr>
        <dsp:cNvPr id="0" name=""/>
        <dsp:cNvSpPr/>
      </dsp:nvSpPr>
      <dsp:spPr>
        <a:xfrm>
          <a:off x="2791311" y="2295160"/>
          <a:ext cx="2260325" cy="49836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Mecanismo neumático de remachado</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Placas guía</a:t>
          </a:r>
        </a:p>
        <a:p>
          <a:pPr marL="0" lvl="0" indent="0" algn="l" defTabSz="466725">
            <a:lnSpc>
              <a:spcPct val="90000"/>
            </a:lnSpc>
            <a:spcBef>
              <a:spcPct val="0"/>
            </a:spcBef>
            <a:spcAft>
              <a:spcPct val="35000"/>
            </a:spcAft>
            <a:buNone/>
          </a:pPr>
          <a:r>
            <a:rPr lang="es-EC" sz="1050" kern="1200" noProof="0" dirty="0">
              <a:latin typeface="Times New Roman" panose="02020603050405020304" pitchFamily="18" charset="0"/>
              <a:cs typeface="Times New Roman" panose="02020603050405020304" pitchFamily="18" charset="0"/>
            </a:rPr>
            <a:t>Placas de soporte </a:t>
          </a:r>
        </a:p>
      </dsp:txBody>
      <dsp:txXfrm>
        <a:off x="2791311" y="2295160"/>
        <a:ext cx="2260325" cy="4983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3A585B-71DB-41FD-BDFC-607011CBAA25}"/>
              </a:ext>
            </a:extLst>
          </p:cNvPr>
          <p:cNvSpPr>
            <a:spLocks noGrp="1"/>
          </p:cNvSpPr>
          <p:nvPr>
            <p:ph idx="1"/>
          </p:nvPr>
        </p:nvSpPr>
        <p:spPr/>
        <p:txBody>
          <a:bodyPr>
            <a:normAutofit/>
          </a:bodyPr>
          <a:lstStyle>
            <a:lvl1pPr>
              <a:defRPr sz="18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9" name="Rectangle 20">
            <a:extLst>
              <a:ext uri="{FF2B5EF4-FFF2-40B4-BE49-F238E27FC236}">
                <a16:creationId xmlns:a16="http://schemas.microsoft.com/office/drawing/2014/main" id="{E57260EF-5C23-4090-B236-E050E7D2E3BB}"/>
              </a:ext>
            </a:extLst>
          </p:cNvPr>
          <p:cNvSpPr>
            <a:spLocks noChangeArrowheads="1"/>
          </p:cNvSpPr>
          <p:nvPr userDrawn="1"/>
        </p:nvSpPr>
        <p:spPr bwMode="auto">
          <a:xfrm>
            <a:off x="0" y="17293"/>
            <a:ext cx="12192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sz="1800" dirty="0">
              <a:solidFill>
                <a:prstClr val="black"/>
              </a:solidFill>
            </a:endParaRPr>
          </a:p>
        </p:txBody>
      </p:sp>
      <p:pic>
        <p:nvPicPr>
          <p:cNvPr id="7" name="Imagen 6">
            <a:extLst>
              <a:ext uri="{FF2B5EF4-FFF2-40B4-BE49-F238E27FC236}">
                <a16:creationId xmlns:a16="http://schemas.microsoft.com/office/drawing/2014/main" id="{AAAD1378-1EF5-4F08-91B2-1A5E72F7504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41" y="17293"/>
            <a:ext cx="1106427" cy="954041"/>
          </a:xfrm>
          <a:prstGeom prst="rect">
            <a:avLst/>
          </a:prstGeom>
        </p:spPr>
      </p:pic>
      <p:sp>
        <p:nvSpPr>
          <p:cNvPr id="2" name="Título 1">
            <a:extLst>
              <a:ext uri="{FF2B5EF4-FFF2-40B4-BE49-F238E27FC236}">
                <a16:creationId xmlns:a16="http://schemas.microsoft.com/office/drawing/2014/main" id="{3CB100B8-7124-4412-B9E5-A6900E2DC0EE}"/>
              </a:ext>
            </a:extLst>
          </p:cNvPr>
          <p:cNvSpPr>
            <a:spLocks noGrp="1"/>
          </p:cNvSpPr>
          <p:nvPr>
            <p:ph type="title"/>
          </p:nvPr>
        </p:nvSpPr>
        <p:spPr>
          <a:xfrm>
            <a:off x="1212959" y="89671"/>
            <a:ext cx="10052159" cy="548336"/>
          </a:xfrm>
        </p:spPr>
        <p:txBody>
          <a:bodyPr>
            <a:normAutofit/>
          </a:bodyPr>
          <a:lstStyle>
            <a:lvl1pPr algn="ctr">
              <a:defRPr sz="3600" b="1">
                <a:latin typeface="Times New Roman" panose="02020603050405020304" pitchFamily="18" charset="0"/>
                <a:cs typeface="Times New Roman" panose="02020603050405020304" pitchFamily="18" charset="0"/>
              </a:defRPr>
            </a:lvl1pPr>
          </a:lstStyle>
          <a:p>
            <a:endParaRPr lang="en-US" dirty="0"/>
          </a:p>
        </p:txBody>
      </p:sp>
      <p:sp>
        <p:nvSpPr>
          <p:cNvPr id="10" name="Rectangle 21">
            <a:extLst>
              <a:ext uri="{FF2B5EF4-FFF2-40B4-BE49-F238E27FC236}">
                <a16:creationId xmlns:a16="http://schemas.microsoft.com/office/drawing/2014/main" id="{0E0F75A0-665D-4279-953B-85D4F90E3BD3}"/>
              </a:ext>
            </a:extLst>
          </p:cNvPr>
          <p:cNvSpPr>
            <a:spLocks noChangeArrowheads="1"/>
          </p:cNvSpPr>
          <p:nvPr userDrawn="1"/>
        </p:nvSpPr>
        <p:spPr bwMode="auto">
          <a:xfrm rot="10800000">
            <a:off x="0" y="6356348"/>
            <a:ext cx="12192000"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sz="1800">
              <a:solidFill>
                <a:prstClr val="black"/>
              </a:solidFill>
            </a:endParaRPr>
          </a:p>
        </p:txBody>
      </p:sp>
      <p:pic>
        <p:nvPicPr>
          <p:cNvPr id="8" name="Picture 3">
            <a:extLst>
              <a:ext uri="{FF2B5EF4-FFF2-40B4-BE49-F238E27FC236}">
                <a16:creationId xmlns:a16="http://schemas.microsoft.com/office/drawing/2014/main" id="{A2AADEB2-6DED-47BE-954E-BB58920878D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496267" y="6176963"/>
            <a:ext cx="3695733" cy="77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n 10" descr="Descripción - INGENIERÍA MECÁNICA">
            <a:extLst>
              <a:ext uri="{FF2B5EF4-FFF2-40B4-BE49-F238E27FC236}">
                <a16:creationId xmlns:a16="http://schemas.microsoft.com/office/drawing/2014/main" id="{BB4903EF-91EF-4495-B843-4B29DB7D483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271359" y="17293"/>
            <a:ext cx="914400" cy="894080"/>
          </a:xfrm>
          <a:prstGeom prst="rect">
            <a:avLst/>
          </a:prstGeom>
          <a:noFill/>
          <a:ln>
            <a:noFill/>
          </a:ln>
        </p:spPr>
      </p:pic>
    </p:spTree>
    <p:extLst>
      <p:ext uri="{BB962C8B-B14F-4D97-AF65-F5344CB8AC3E}">
        <p14:creationId xmlns:p14="http://schemas.microsoft.com/office/powerpoint/2010/main" val="3803069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312BDD-D052-4D8A-99D2-641957A476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1A5AA4CC-84AE-47F0-949E-696D4B38A39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A3A4771-5955-445F-9B9E-23EDA8637D5D}"/>
              </a:ext>
            </a:extLst>
          </p:cNvPr>
          <p:cNvSpPr>
            <a:spLocks noGrp="1"/>
          </p:cNvSpPr>
          <p:nvPr>
            <p:ph type="dt" sz="half" idx="10"/>
          </p:nvPr>
        </p:nvSpPr>
        <p:spPr/>
        <p:txBody>
          <a:bodyPr/>
          <a:lstStyle/>
          <a:p>
            <a:fld id="{AEE836EE-3C37-42A9-AC1C-CB2859486DFD}" type="datetimeFigureOut">
              <a:rPr lang="en-US" smtClean="0"/>
              <a:t>3/31/2022</a:t>
            </a:fld>
            <a:endParaRPr lang="en-US"/>
          </a:p>
        </p:txBody>
      </p:sp>
      <p:sp>
        <p:nvSpPr>
          <p:cNvPr id="5" name="Marcador de pie de página 4">
            <a:extLst>
              <a:ext uri="{FF2B5EF4-FFF2-40B4-BE49-F238E27FC236}">
                <a16:creationId xmlns:a16="http://schemas.microsoft.com/office/drawing/2014/main" id="{55EDBDEF-7041-4A8D-A53A-4646A8BF425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69C5862-89AD-4CC9-B248-E87C7174A759}"/>
              </a:ext>
            </a:extLst>
          </p:cNvPr>
          <p:cNvSpPr>
            <a:spLocks noGrp="1"/>
          </p:cNvSpPr>
          <p:nvPr>
            <p:ph type="sldNum" sz="quarter" idx="12"/>
          </p:nvPr>
        </p:nvSpPr>
        <p:spPr/>
        <p:txBody>
          <a:bodyPr/>
          <a:lstStyle/>
          <a:p>
            <a:fld id="{7FF63C10-973A-4CF7-B65E-281CF6AAA1BA}" type="slidenum">
              <a:rPr lang="en-US" smtClean="0"/>
              <a:t>‹Nº›</a:t>
            </a:fld>
            <a:endParaRPr lang="en-US"/>
          </a:p>
        </p:txBody>
      </p:sp>
    </p:spTree>
    <p:extLst>
      <p:ext uri="{BB962C8B-B14F-4D97-AF65-F5344CB8AC3E}">
        <p14:creationId xmlns:p14="http://schemas.microsoft.com/office/powerpoint/2010/main" val="262086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rot="16200000" flipV="1">
            <a:off x="1266321" y="738047"/>
            <a:ext cx="5445344" cy="6194487"/>
          </a:xfrm>
          <a:prstGeom prst="rect">
            <a:avLst/>
          </a:prstGeom>
        </p:spPr>
      </p:pic>
      <p:sp>
        <p:nvSpPr>
          <p:cNvPr id="9" name="Rectángulo 8"/>
          <p:cNvSpPr/>
          <p:nvPr/>
        </p:nvSpPr>
        <p:spPr>
          <a:xfrm rot="16200000" flipV="1">
            <a:off x="-1928001" y="3763293"/>
            <a:ext cx="5445343" cy="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dirty="0"/>
          </a:p>
        </p:txBody>
      </p:sp>
      <p:sp>
        <p:nvSpPr>
          <p:cNvPr id="10" name="Rectángulo 9"/>
          <p:cNvSpPr/>
          <p:nvPr/>
        </p:nvSpPr>
        <p:spPr>
          <a:xfrm rot="16200000" flipV="1">
            <a:off x="-2097080" y="3763292"/>
            <a:ext cx="5445342" cy="144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dirty="0"/>
          </a:p>
        </p:txBody>
      </p:sp>
      <p:pic>
        <p:nvPicPr>
          <p:cNvPr id="2" name="1 Imagen"/>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94194" y="43581"/>
            <a:ext cx="1280160" cy="1173480"/>
          </a:xfrm>
          <a:prstGeom prst="rect">
            <a:avLst/>
          </a:prstGeom>
        </p:spPr>
      </p:pic>
      <p:pic>
        <p:nvPicPr>
          <p:cNvPr id="11" name="Imagen 10" descr="Descripción - INGENIERÍA MECÁNICA">
            <a:extLst>
              <a:ext uri="{FF2B5EF4-FFF2-40B4-BE49-F238E27FC236}">
                <a16:creationId xmlns:a16="http://schemas.microsoft.com/office/drawing/2014/main" id="{479D362E-AA13-480B-9A38-4F0B33AF9F9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37471" y="183281"/>
            <a:ext cx="914400" cy="894080"/>
          </a:xfrm>
          <a:prstGeom prst="rect">
            <a:avLst/>
          </a:prstGeom>
          <a:noFill/>
          <a:ln>
            <a:noFill/>
          </a:ln>
        </p:spPr>
      </p:pic>
      <p:pic>
        <p:nvPicPr>
          <p:cNvPr id="12" name="Picture 121">
            <a:extLst>
              <a:ext uri="{FF2B5EF4-FFF2-40B4-BE49-F238E27FC236}">
                <a16:creationId xmlns:a16="http://schemas.microsoft.com/office/drawing/2014/main" id="{16C9FC65-393E-435C-82FD-C7F4F2E2C390}"/>
              </a:ext>
            </a:extLst>
          </p:cNvPr>
          <p:cNvPicPr/>
          <p:nvPr userDrawn="1"/>
        </p:nvPicPr>
        <p:blipFill>
          <a:blip r:embed="rId6" cstate="email">
            <a:extLst>
              <a:ext uri="{28A0092B-C50C-407E-A947-70E740481C1C}">
                <a14:useLocalDpi xmlns:a14="http://schemas.microsoft.com/office/drawing/2010/main"/>
              </a:ext>
            </a:extLst>
          </a:blip>
          <a:stretch>
            <a:fillRect/>
          </a:stretch>
        </p:blipFill>
        <p:spPr>
          <a:xfrm>
            <a:off x="3910514" y="277093"/>
            <a:ext cx="4541027" cy="917024"/>
          </a:xfrm>
          <a:prstGeom prst="rect">
            <a:avLst/>
          </a:prstGeom>
        </p:spPr>
      </p:pic>
    </p:spTree>
    <p:extLst>
      <p:ext uri="{BB962C8B-B14F-4D97-AF65-F5344CB8AC3E}">
        <p14:creationId xmlns:p14="http://schemas.microsoft.com/office/powerpoint/2010/main" val="7738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87C5A-2754-4B32-BD69-AB1C66114F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3E69490-302C-4A1C-B906-61363AE780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591A60E-8EF0-4CC4-9097-0C50772A8748}"/>
              </a:ext>
            </a:extLst>
          </p:cNvPr>
          <p:cNvSpPr>
            <a:spLocks noGrp="1"/>
          </p:cNvSpPr>
          <p:nvPr>
            <p:ph type="dt" sz="half" idx="10"/>
          </p:nvPr>
        </p:nvSpPr>
        <p:spPr/>
        <p:txBody>
          <a:bodyPr/>
          <a:lstStyle/>
          <a:p>
            <a:fld id="{AEE836EE-3C37-42A9-AC1C-CB2859486DFD}" type="datetimeFigureOut">
              <a:rPr lang="en-US" smtClean="0"/>
              <a:t>3/31/2022</a:t>
            </a:fld>
            <a:endParaRPr lang="en-US"/>
          </a:p>
        </p:txBody>
      </p:sp>
      <p:sp>
        <p:nvSpPr>
          <p:cNvPr id="5" name="Marcador de pie de página 4">
            <a:extLst>
              <a:ext uri="{FF2B5EF4-FFF2-40B4-BE49-F238E27FC236}">
                <a16:creationId xmlns:a16="http://schemas.microsoft.com/office/drawing/2014/main" id="{1E700956-D190-4C7E-8BE6-FCAF9D09257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392228A-DED4-4BAE-A565-67CEA9303FFE}"/>
              </a:ext>
            </a:extLst>
          </p:cNvPr>
          <p:cNvSpPr>
            <a:spLocks noGrp="1"/>
          </p:cNvSpPr>
          <p:nvPr>
            <p:ph type="sldNum" sz="quarter" idx="12"/>
          </p:nvPr>
        </p:nvSpPr>
        <p:spPr/>
        <p:txBody>
          <a:bodyPr/>
          <a:lstStyle/>
          <a:p>
            <a:fld id="{7FF63C10-973A-4CF7-B65E-281CF6AAA1BA}" type="slidenum">
              <a:rPr lang="en-US" smtClean="0"/>
              <a:t>‹Nº›</a:t>
            </a:fld>
            <a:endParaRPr lang="en-US"/>
          </a:p>
        </p:txBody>
      </p:sp>
    </p:spTree>
    <p:extLst>
      <p:ext uri="{BB962C8B-B14F-4D97-AF65-F5344CB8AC3E}">
        <p14:creationId xmlns:p14="http://schemas.microsoft.com/office/powerpoint/2010/main" val="109568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25E1C-FC1C-4942-A87B-21E93B6F2318}"/>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CF6A4E9-3029-4AB9-8CA7-4E9AE83963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0D666AD-7468-462B-A78B-1D3A9FB7F06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CFC87E7F-DF85-4CEF-8D2D-24A576609032}"/>
              </a:ext>
            </a:extLst>
          </p:cNvPr>
          <p:cNvSpPr>
            <a:spLocks noGrp="1"/>
          </p:cNvSpPr>
          <p:nvPr>
            <p:ph type="dt" sz="half" idx="10"/>
          </p:nvPr>
        </p:nvSpPr>
        <p:spPr/>
        <p:txBody>
          <a:bodyPr/>
          <a:lstStyle/>
          <a:p>
            <a:fld id="{AEE836EE-3C37-42A9-AC1C-CB2859486DFD}" type="datetimeFigureOut">
              <a:rPr lang="en-US" smtClean="0"/>
              <a:t>3/31/2022</a:t>
            </a:fld>
            <a:endParaRPr lang="en-US"/>
          </a:p>
        </p:txBody>
      </p:sp>
      <p:sp>
        <p:nvSpPr>
          <p:cNvPr id="6" name="Marcador de pie de página 5">
            <a:extLst>
              <a:ext uri="{FF2B5EF4-FFF2-40B4-BE49-F238E27FC236}">
                <a16:creationId xmlns:a16="http://schemas.microsoft.com/office/drawing/2014/main" id="{6A6C0B34-1166-41B4-9C9F-6C21BE1F044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5563B71E-03BA-45CC-80E8-EFD6503B2B0D}"/>
              </a:ext>
            </a:extLst>
          </p:cNvPr>
          <p:cNvSpPr>
            <a:spLocks noGrp="1"/>
          </p:cNvSpPr>
          <p:nvPr>
            <p:ph type="sldNum" sz="quarter" idx="12"/>
          </p:nvPr>
        </p:nvSpPr>
        <p:spPr/>
        <p:txBody>
          <a:bodyPr/>
          <a:lstStyle/>
          <a:p>
            <a:fld id="{7FF63C10-973A-4CF7-B65E-281CF6AAA1BA}" type="slidenum">
              <a:rPr lang="en-US" smtClean="0"/>
              <a:t>‹Nº›</a:t>
            </a:fld>
            <a:endParaRPr lang="en-US"/>
          </a:p>
        </p:txBody>
      </p:sp>
    </p:spTree>
    <p:extLst>
      <p:ext uri="{BB962C8B-B14F-4D97-AF65-F5344CB8AC3E}">
        <p14:creationId xmlns:p14="http://schemas.microsoft.com/office/powerpoint/2010/main" val="136481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6A415-CAA7-4B2E-8F40-1245B61B075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08B35CB-1732-46A6-9B3A-2722AA647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3C1D0F-284B-4AE7-B2D5-42B66948943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4B8A8194-3627-47B7-8512-E629E34F4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6DC6507-3F7E-48AC-839C-9E978F022E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0E10AAD-BA53-4B98-93F6-8D86D7B5E1E6}"/>
              </a:ext>
            </a:extLst>
          </p:cNvPr>
          <p:cNvSpPr>
            <a:spLocks noGrp="1"/>
          </p:cNvSpPr>
          <p:nvPr>
            <p:ph type="dt" sz="half" idx="10"/>
          </p:nvPr>
        </p:nvSpPr>
        <p:spPr/>
        <p:txBody>
          <a:bodyPr/>
          <a:lstStyle/>
          <a:p>
            <a:fld id="{AEE836EE-3C37-42A9-AC1C-CB2859486DFD}" type="datetimeFigureOut">
              <a:rPr lang="en-US" smtClean="0"/>
              <a:t>3/31/2022</a:t>
            </a:fld>
            <a:endParaRPr lang="en-US"/>
          </a:p>
        </p:txBody>
      </p:sp>
      <p:sp>
        <p:nvSpPr>
          <p:cNvPr id="8" name="Marcador de pie de página 7">
            <a:extLst>
              <a:ext uri="{FF2B5EF4-FFF2-40B4-BE49-F238E27FC236}">
                <a16:creationId xmlns:a16="http://schemas.microsoft.com/office/drawing/2014/main" id="{B4BFB5A0-5A4E-420B-8260-60BF10BF2AF4}"/>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4CF5246-5F38-4A12-914F-948B8D8A2D5F}"/>
              </a:ext>
            </a:extLst>
          </p:cNvPr>
          <p:cNvSpPr>
            <a:spLocks noGrp="1"/>
          </p:cNvSpPr>
          <p:nvPr>
            <p:ph type="sldNum" sz="quarter" idx="12"/>
          </p:nvPr>
        </p:nvSpPr>
        <p:spPr/>
        <p:txBody>
          <a:bodyPr/>
          <a:lstStyle/>
          <a:p>
            <a:fld id="{7FF63C10-973A-4CF7-B65E-281CF6AAA1BA}" type="slidenum">
              <a:rPr lang="en-US" smtClean="0"/>
              <a:t>‹Nº›</a:t>
            </a:fld>
            <a:endParaRPr lang="en-US"/>
          </a:p>
        </p:txBody>
      </p:sp>
    </p:spTree>
    <p:extLst>
      <p:ext uri="{BB962C8B-B14F-4D97-AF65-F5344CB8AC3E}">
        <p14:creationId xmlns:p14="http://schemas.microsoft.com/office/powerpoint/2010/main" val="51443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9637F-E6C2-4003-A872-3C78F671970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904A7B87-B283-4A72-B53E-F16400C54A1A}"/>
              </a:ext>
            </a:extLst>
          </p:cNvPr>
          <p:cNvSpPr>
            <a:spLocks noGrp="1"/>
          </p:cNvSpPr>
          <p:nvPr>
            <p:ph type="dt" sz="half" idx="10"/>
          </p:nvPr>
        </p:nvSpPr>
        <p:spPr/>
        <p:txBody>
          <a:bodyPr/>
          <a:lstStyle/>
          <a:p>
            <a:fld id="{AEE836EE-3C37-42A9-AC1C-CB2859486DFD}" type="datetimeFigureOut">
              <a:rPr lang="en-US" smtClean="0"/>
              <a:t>3/31/2022</a:t>
            </a:fld>
            <a:endParaRPr lang="en-US"/>
          </a:p>
        </p:txBody>
      </p:sp>
      <p:sp>
        <p:nvSpPr>
          <p:cNvPr id="4" name="Marcador de pie de página 3">
            <a:extLst>
              <a:ext uri="{FF2B5EF4-FFF2-40B4-BE49-F238E27FC236}">
                <a16:creationId xmlns:a16="http://schemas.microsoft.com/office/drawing/2014/main" id="{01760617-0075-4F5D-B5BD-2E5E484D164C}"/>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62F96050-1379-4D07-AEB7-BB7657B95891}"/>
              </a:ext>
            </a:extLst>
          </p:cNvPr>
          <p:cNvSpPr>
            <a:spLocks noGrp="1"/>
          </p:cNvSpPr>
          <p:nvPr>
            <p:ph type="sldNum" sz="quarter" idx="12"/>
          </p:nvPr>
        </p:nvSpPr>
        <p:spPr/>
        <p:txBody>
          <a:bodyPr/>
          <a:lstStyle/>
          <a:p>
            <a:fld id="{7FF63C10-973A-4CF7-B65E-281CF6AAA1BA}" type="slidenum">
              <a:rPr lang="en-US" smtClean="0"/>
              <a:t>‹Nº›</a:t>
            </a:fld>
            <a:endParaRPr lang="en-US"/>
          </a:p>
        </p:txBody>
      </p:sp>
    </p:spTree>
    <p:extLst>
      <p:ext uri="{BB962C8B-B14F-4D97-AF65-F5344CB8AC3E}">
        <p14:creationId xmlns:p14="http://schemas.microsoft.com/office/powerpoint/2010/main" val="38072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5443A4-710B-438F-B19C-06E7101B3EF1}"/>
              </a:ext>
            </a:extLst>
          </p:cNvPr>
          <p:cNvSpPr>
            <a:spLocks noGrp="1"/>
          </p:cNvSpPr>
          <p:nvPr>
            <p:ph type="dt" sz="half" idx="10"/>
          </p:nvPr>
        </p:nvSpPr>
        <p:spPr/>
        <p:txBody>
          <a:bodyPr/>
          <a:lstStyle/>
          <a:p>
            <a:fld id="{AEE836EE-3C37-42A9-AC1C-CB2859486DFD}" type="datetimeFigureOut">
              <a:rPr lang="en-US" smtClean="0"/>
              <a:t>3/31/2022</a:t>
            </a:fld>
            <a:endParaRPr lang="en-US"/>
          </a:p>
        </p:txBody>
      </p:sp>
      <p:sp>
        <p:nvSpPr>
          <p:cNvPr id="3" name="Marcador de pie de página 2">
            <a:extLst>
              <a:ext uri="{FF2B5EF4-FFF2-40B4-BE49-F238E27FC236}">
                <a16:creationId xmlns:a16="http://schemas.microsoft.com/office/drawing/2014/main" id="{1D71BE1D-57F0-4CA6-BD65-2117840263A6}"/>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F603A8D3-B1EC-4211-B8C5-BDD55943903C}"/>
              </a:ext>
            </a:extLst>
          </p:cNvPr>
          <p:cNvSpPr>
            <a:spLocks noGrp="1"/>
          </p:cNvSpPr>
          <p:nvPr>
            <p:ph type="sldNum" sz="quarter" idx="12"/>
          </p:nvPr>
        </p:nvSpPr>
        <p:spPr/>
        <p:txBody>
          <a:bodyPr/>
          <a:lstStyle/>
          <a:p>
            <a:fld id="{7FF63C10-973A-4CF7-B65E-281CF6AAA1BA}" type="slidenum">
              <a:rPr lang="en-US" smtClean="0"/>
              <a:t>‹Nº›</a:t>
            </a:fld>
            <a:endParaRPr lang="en-US"/>
          </a:p>
        </p:txBody>
      </p:sp>
    </p:spTree>
    <p:extLst>
      <p:ext uri="{BB962C8B-B14F-4D97-AF65-F5344CB8AC3E}">
        <p14:creationId xmlns:p14="http://schemas.microsoft.com/office/powerpoint/2010/main" val="315467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4D-81FE-4744-86C5-2002B198F3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136C782-5D81-4126-8EDF-F930B3BFB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3981F7B9-230C-4ECC-8E30-E2EC47DD0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6538E6-835D-49BE-A930-C87CA108FBF9}"/>
              </a:ext>
            </a:extLst>
          </p:cNvPr>
          <p:cNvSpPr>
            <a:spLocks noGrp="1"/>
          </p:cNvSpPr>
          <p:nvPr>
            <p:ph type="dt" sz="half" idx="10"/>
          </p:nvPr>
        </p:nvSpPr>
        <p:spPr/>
        <p:txBody>
          <a:bodyPr/>
          <a:lstStyle/>
          <a:p>
            <a:fld id="{AEE836EE-3C37-42A9-AC1C-CB2859486DFD}" type="datetimeFigureOut">
              <a:rPr lang="en-US" smtClean="0"/>
              <a:t>3/31/2022</a:t>
            </a:fld>
            <a:endParaRPr lang="en-US"/>
          </a:p>
        </p:txBody>
      </p:sp>
      <p:sp>
        <p:nvSpPr>
          <p:cNvPr id="6" name="Marcador de pie de página 5">
            <a:extLst>
              <a:ext uri="{FF2B5EF4-FFF2-40B4-BE49-F238E27FC236}">
                <a16:creationId xmlns:a16="http://schemas.microsoft.com/office/drawing/2014/main" id="{FE960210-9DC5-4489-8315-51DDFC7FBF6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9335157D-6853-452E-9CF1-34784B0004C2}"/>
              </a:ext>
            </a:extLst>
          </p:cNvPr>
          <p:cNvSpPr>
            <a:spLocks noGrp="1"/>
          </p:cNvSpPr>
          <p:nvPr>
            <p:ph type="sldNum" sz="quarter" idx="12"/>
          </p:nvPr>
        </p:nvSpPr>
        <p:spPr/>
        <p:txBody>
          <a:bodyPr/>
          <a:lstStyle/>
          <a:p>
            <a:fld id="{7FF63C10-973A-4CF7-B65E-281CF6AAA1BA}" type="slidenum">
              <a:rPr lang="en-US" smtClean="0"/>
              <a:t>‹Nº›</a:t>
            </a:fld>
            <a:endParaRPr lang="en-US"/>
          </a:p>
        </p:txBody>
      </p:sp>
    </p:spTree>
    <p:extLst>
      <p:ext uri="{BB962C8B-B14F-4D97-AF65-F5344CB8AC3E}">
        <p14:creationId xmlns:p14="http://schemas.microsoft.com/office/powerpoint/2010/main" val="161174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5E309-1B75-4771-BA98-A9186B4526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DFF32BC8-28ED-4732-855A-F192E5B03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DB014675-BEB7-44F4-9D2D-AFD98788A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533D71-313B-4C23-92E4-BD9373169FA3}"/>
              </a:ext>
            </a:extLst>
          </p:cNvPr>
          <p:cNvSpPr>
            <a:spLocks noGrp="1"/>
          </p:cNvSpPr>
          <p:nvPr>
            <p:ph type="dt" sz="half" idx="10"/>
          </p:nvPr>
        </p:nvSpPr>
        <p:spPr/>
        <p:txBody>
          <a:bodyPr/>
          <a:lstStyle/>
          <a:p>
            <a:fld id="{AEE836EE-3C37-42A9-AC1C-CB2859486DFD}" type="datetimeFigureOut">
              <a:rPr lang="en-US" smtClean="0"/>
              <a:t>3/31/2022</a:t>
            </a:fld>
            <a:endParaRPr lang="en-US"/>
          </a:p>
        </p:txBody>
      </p:sp>
      <p:sp>
        <p:nvSpPr>
          <p:cNvPr id="6" name="Marcador de pie de página 5">
            <a:extLst>
              <a:ext uri="{FF2B5EF4-FFF2-40B4-BE49-F238E27FC236}">
                <a16:creationId xmlns:a16="http://schemas.microsoft.com/office/drawing/2014/main" id="{FD9A4CD6-BD55-4403-AAA0-8C9401E03163}"/>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DF1EC81C-C208-4AA2-86CB-04E60FC005BE}"/>
              </a:ext>
            </a:extLst>
          </p:cNvPr>
          <p:cNvSpPr>
            <a:spLocks noGrp="1"/>
          </p:cNvSpPr>
          <p:nvPr>
            <p:ph type="sldNum" sz="quarter" idx="12"/>
          </p:nvPr>
        </p:nvSpPr>
        <p:spPr/>
        <p:txBody>
          <a:bodyPr/>
          <a:lstStyle/>
          <a:p>
            <a:fld id="{7FF63C10-973A-4CF7-B65E-281CF6AAA1BA}" type="slidenum">
              <a:rPr lang="en-US" smtClean="0"/>
              <a:t>‹Nº›</a:t>
            </a:fld>
            <a:endParaRPr lang="en-US"/>
          </a:p>
        </p:txBody>
      </p:sp>
    </p:spTree>
    <p:extLst>
      <p:ext uri="{BB962C8B-B14F-4D97-AF65-F5344CB8AC3E}">
        <p14:creationId xmlns:p14="http://schemas.microsoft.com/office/powerpoint/2010/main" val="113165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7FB5A-F7F5-4B77-A0C8-B165E77170A5}"/>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666CD69B-61D8-4AA9-B062-032CA660690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A8382C3-1618-41BB-B93B-F517F51975AC}"/>
              </a:ext>
            </a:extLst>
          </p:cNvPr>
          <p:cNvSpPr>
            <a:spLocks noGrp="1"/>
          </p:cNvSpPr>
          <p:nvPr>
            <p:ph type="dt" sz="half" idx="10"/>
          </p:nvPr>
        </p:nvSpPr>
        <p:spPr/>
        <p:txBody>
          <a:bodyPr/>
          <a:lstStyle/>
          <a:p>
            <a:fld id="{AEE836EE-3C37-42A9-AC1C-CB2859486DFD}" type="datetimeFigureOut">
              <a:rPr lang="en-US" smtClean="0"/>
              <a:t>3/31/2022</a:t>
            </a:fld>
            <a:endParaRPr lang="en-US"/>
          </a:p>
        </p:txBody>
      </p:sp>
      <p:sp>
        <p:nvSpPr>
          <p:cNvPr id="5" name="Marcador de pie de página 4">
            <a:extLst>
              <a:ext uri="{FF2B5EF4-FFF2-40B4-BE49-F238E27FC236}">
                <a16:creationId xmlns:a16="http://schemas.microsoft.com/office/drawing/2014/main" id="{656F938B-50C4-40BE-9142-E852603C6E5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210858A-5970-4F8A-B84A-B36512337402}"/>
              </a:ext>
            </a:extLst>
          </p:cNvPr>
          <p:cNvSpPr>
            <a:spLocks noGrp="1"/>
          </p:cNvSpPr>
          <p:nvPr>
            <p:ph type="sldNum" sz="quarter" idx="12"/>
          </p:nvPr>
        </p:nvSpPr>
        <p:spPr/>
        <p:txBody>
          <a:bodyPr/>
          <a:lstStyle/>
          <a:p>
            <a:fld id="{7FF63C10-973A-4CF7-B65E-281CF6AAA1BA}" type="slidenum">
              <a:rPr lang="en-US" smtClean="0"/>
              <a:t>‹Nº›</a:t>
            </a:fld>
            <a:endParaRPr lang="en-US"/>
          </a:p>
        </p:txBody>
      </p:sp>
    </p:spTree>
    <p:extLst>
      <p:ext uri="{BB962C8B-B14F-4D97-AF65-F5344CB8AC3E}">
        <p14:creationId xmlns:p14="http://schemas.microsoft.com/office/powerpoint/2010/main" val="170333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DC07756-3601-4BFC-A6C2-90EA58D42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E0F4DF03-1B2E-40C8-BFF0-CCA788CD8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510EF0C-1E90-4637-A2FA-7CE6435386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836EE-3C37-42A9-AC1C-CB2859486DFD}" type="datetimeFigureOut">
              <a:rPr lang="en-US" smtClean="0"/>
              <a:t>3/31/2022</a:t>
            </a:fld>
            <a:endParaRPr lang="en-US"/>
          </a:p>
        </p:txBody>
      </p:sp>
      <p:sp>
        <p:nvSpPr>
          <p:cNvPr id="5" name="Marcador de pie de página 4">
            <a:extLst>
              <a:ext uri="{FF2B5EF4-FFF2-40B4-BE49-F238E27FC236}">
                <a16:creationId xmlns:a16="http://schemas.microsoft.com/office/drawing/2014/main" id="{6B87F634-AB25-4D73-A24E-56ABD529F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E04240AD-FBDE-4A47-A7B8-9C9C82B99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63C10-973A-4CF7-B65E-281CF6AAA1BA}" type="slidenum">
              <a:rPr lang="en-US" smtClean="0"/>
              <a:t>‹Nº›</a:t>
            </a:fld>
            <a:endParaRPr lang="en-US"/>
          </a:p>
        </p:txBody>
      </p:sp>
    </p:spTree>
    <p:extLst>
      <p:ext uri="{BB962C8B-B14F-4D97-AF65-F5344CB8AC3E}">
        <p14:creationId xmlns:p14="http://schemas.microsoft.com/office/powerpoint/2010/main" val="234080647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0.png"/><Relationship Id="rId4" Type="http://schemas.openxmlformats.org/officeDocument/2006/relationships/image" Target="../media/image310.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50.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0.png"/><Relationship Id="rId7"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00.png"/><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82.png"/><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2.png"/><Relationship Id="rId3" Type="http://schemas.openxmlformats.org/officeDocument/2006/relationships/image" Target="../media/image84.png"/><Relationship Id="rId12" Type="http://schemas.openxmlformats.org/officeDocument/2006/relationships/image" Target="../media/image90.png"/><Relationship Id="rId2"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4.png"/><Relationship Id="rId5" Type="http://schemas.openxmlformats.org/officeDocument/2006/relationships/image" Target="../media/image86.png"/><Relationship Id="rId15" Type="http://schemas.openxmlformats.org/officeDocument/2006/relationships/image" Target="../media/image95.png"/><Relationship Id="rId10" Type="http://schemas.openxmlformats.org/officeDocument/2006/relationships/image" Target="../media/image89.png"/><Relationship Id="rId4" Type="http://schemas.openxmlformats.org/officeDocument/2006/relationships/image" Target="../media/image85.png"/><Relationship Id="rId9" Type="http://schemas.openxmlformats.org/officeDocument/2006/relationships/image" Target="../media/image88.png"/><Relationship Id="rId14" Type="http://schemas.openxmlformats.org/officeDocument/2006/relationships/image" Target="../media/image93.png"/></Relationships>
</file>

<file path=ppt/slides/_rels/slide2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0.png"/><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5.png"/><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9.png"/></Relationships>
</file>

<file path=ppt/slides/_rels/slide2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070.png"/><Relationship Id="rId7"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00.png"/></Relationships>
</file>

<file path=ppt/slides/_rels/slide2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image" Target="../media/image112.png"/><Relationship Id="rId5" Type="http://schemas.openxmlformats.org/officeDocument/2006/relationships/image" Target="../media/image1120.png"/><Relationship Id="rId4" Type="http://schemas.openxmlformats.org/officeDocument/2006/relationships/image" Target="../media/image12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7.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22.png"/></Relationships>
</file>

<file path=ppt/slides/_rels/slide3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xml"/><Relationship Id="rId5" Type="http://schemas.openxmlformats.org/officeDocument/2006/relationships/image" Target="../media/image126.jpeg"/><Relationship Id="rId4" Type="http://schemas.openxmlformats.org/officeDocument/2006/relationships/image" Target="../media/image125.jpeg"/></Relationships>
</file>

<file path=ppt/slides/_rels/slide33.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1.xml"/><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129.jpeg"/></Relationships>
</file>

<file path=ppt/slides/_rels/slide34.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1.xml"/><Relationship Id="rId4" Type="http://schemas.openxmlformats.org/officeDocument/2006/relationships/image" Target="../media/image134.png"/></Relationships>
</file>

<file path=ppt/slides/_rels/slide3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3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png"/><Relationship Id="rId1" Type="http://schemas.openxmlformats.org/officeDocument/2006/relationships/slideLayout" Target="../slideLayouts/slideLayout1.xml"/><Relationship Id="rId4" Type="http://schemas.openxmlformats.org/officeDocument/2006/relationships/image" Target="../media/image15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image" Target="../media/image21.png"/><Relationship Id="rId5" Type="http://schemas.openxmlformats.org/officeDocument/2006/relationships/diagramLayout" Target="../diagrams/layout3.xml"/><Relationship Id="rId10" Type="http://schemas.openxmlformats.org/officeDocument/2006/relationships/image" Target="../media/image20.jpeg"/><Relationship Id="rId4" Type="http://schemas.openxmlformats.org/officeDocument/2006/relationships/diagramData" Target="../diagrams/data3.xm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Desktop/Videos%20defensa/Al.%20recibidor%20.mp4"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hyperlink" Target="../Desktop/Videos%20defensa/Remachado2.mp4" TargetMode="External"/><Relationship Id="rId5" Type="http://schemas.openxmlformats.org/officeDocument/2006/relationships/diagramQuickStyle" Target="../diagrams/quickStyle4.xml"/><Relationship Id="rId10" Type="http://schemas.openxmlformats.org/officeDocument/2006/relationships/hyperlink" Target="../Desktop/Videos%20defensa/Al%20remaches%20P4.mp4" TargetMode="External"/><Relationship Id="rId4" Type="http://schemas.openxmlformats.org/officeDocument/2006/relationships/diagramLayout" Target="../diagrams/layout4.xml"/><Relationship Id="rId9" Type="http://schemas.openxmlformats.org/officeDocument/2006/relationships/hyperlink" Target="../Desktop/Videos%20defensa/Al%20rodachines.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5187-50C7-4BD9-9667-3CE422351E8F}"/>
              </a:ext>
            </a:extLst>
          </p:cNvPr>
          <p:cNvSpPr>
            <a:spLocks noGrp="1"/>
          </p:cNvSpPr>
          <p:nvPr>
            <p:ph type="ctrTitle" idx="4294967295"/>
          </p:nvPr>
        </p:nvSpPr>
        <p:spPr>
          <a:xfrm>
            <a:off x="1565141" y="1644090"/>
            <a:ext cx="10045099" cy="1489075"/>
          </a:xfrm>
        </p:spPr>
        <p:txBody>
          <a:bodyPr>
            <a:noAutofit/>
          </a:bodyPr>
          <a:lstStyle/>
          <a:p>
            <a:pPr algn="ctr"/>
            <a:r>
              <a:rPr lang="es-EC" sz="3200" b="1" dirty="0">
                <a:latin typeface="Times New Roman" panose="02020603050405020304" pitchFamily="18" charset="0"/>
                <a:cs typeface="Times New Roman" panose="02020603050405020304" pitchFamily="18" charset="0"/>
              </a:rPr>
              <a:t>“</a:t>
            </a:r>
            <a:r>
              <a:rPr lang="es-EC" sz="3200" b="1" dirty="0">
                <a:effectLst/>
                <a:latin typeface="Times New Roman" panose="02020603050405020304" pitchFamily="18" charset="0"/>
                <a:ea typeface="MS Mincho" panose="02020609040205080304" pitchFamily="49" charset="-128"/>
                <a:cs typeface="Times New Roman" panose="02020603050405020304" pitchFamily="18" charset="0"/>
              </a:rPr>
              <a:t>Diseño de una  máquina ensa</a:t>
            </a:r>
            <a:r>
              <a:rPr lang="es-EC" sz="3200" b="1" dirty="0">
                <a:latin typeface="Times New Roman" panose="02020603050405020304" pitchFamily="18" charset="0"/>
                <a:ea typeface="MS Mincho" panose="02020609040205080304" pitchFamily="49" charset="-128"/>
                <a:cs typeface="Times New Roman" panose="02020603050405020304" pitchFamily="18" charset="0"/>
              </a:rPr>
              <a:t>mbladora de recibidores e implementación de un mecanismo para remachado en dos posiciones y de un sistema automático para el transporte y empaque de recibidores para la empresa VYMSA</a:t>
            </a:r>
            <a:r>
              <a:rPr lang="es-EC" sz="3200" b="1" dirty="0">
                <a:latin typeface="Times New Roman" panose="02020603050405020304" pitchFamily="18" charset="0"/>
                <a:cs typeface="Times New Roman" panose="02020603050405020304" pitchFamily="18" charset="0"/>
              </a:rPr>
              <a:t>”</a:t>
            </a:r>
            <a:endParaRPr lang="es-MX"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949B8A0-3230-4796-B837-A66AB625DFC5}"/>
              </a:ext>
            </a:extLst>
          </p:cNvPr>
          <p:cNvSpPr>
            <a:spLocks noGrp="1"/>
          </p:cNvSpPr>
          <p:nvPr>
            <p:ph type="subTitle" idx="4294967295"/>
          </p:nvPr>
        </p:nvSpPr>
        <p:spPr>
          <a:xfrm>
            <a:off x="3466713" y="3518648"/>
            <a:ext cx="6071734" cy="2308411"/>
          </a:xfrm>
        </p:spPr>
        <p:txBody>
          <a:bodyPr>
            <a:normAutofit/>
          </a:bodyPr>
          <a:lstStyle/>
          <a:p>
            <a:pPr marL="0" indent="0" algn="ctr">
              <a:buNone/>
            </a:pPr>
            <a:r>
              <a:rPr lang="es-EC" sz="1800" b="1" dirty="0">
                <a:latin typeface="Times New Roman" panose="02020603050405020304" pitchFamily="18" charset="0"/>
                <a:cs typeface="Times New Roman" panose="02020603050405020304" pitchFamily="18" charset="0"/>
              </a:rPr>
              <a:t>AUTORES: </a:t>
            </a:r>
          </a:p>
          <a:p>
            <a:pPr marL="0" indent="0" algn="ctr">
              <a:buNone/>
            </a:pPr>
            <a:r>
              <a:rPr lang="es-ES" sz="1800" dirty="0">
                <a:latin typeface="Times New Roman" panose="02020603050405020304" pitchFamily="18" charset="0"/>
                <a:cs typeface="Times New Roman" panose="02020603050405020304" pitchFamily="18" charset="0"/>
              </a:rPr>
              <a:t>ORDOÑEZ CHICAIZA BRYAN DAVID</a:t>
            </a:r>
          </a:p>
          <a:p>
            <a:pPr marL="0" indent="0" algn="ctr">
              <a:buNone/>
            </a:pPr>
            <a:r>
              <a:rPr lang="es-EC" sz="1800" dirty="0">
                <a:latin typeface="Times New Roman" panose="02020603050405020304" pitchFamily="18" charset="0"/>
                <a:cs typeface="Times New Roman" panose="02020603050405020304" pitchFamily="18" charset="0"/>
              </a:rPr>
              <a:t>QUISHPE </a:t>
            </a:r>
            <a:r>
              <a:rPr lang="es-EC" sz="1800" dirty="0" err="1">
                <a:latin typeface="Times New Roman" panose="02020603050405020304" pitchFamily="18" charset="0"/>
                <a:cs typeface="Times New Roman" panose="02020603050405020304" pitchFamily="18" charset="0"/>
              </a:rPr>
              <a:t>QUISHPE</a:t>
            </a:r>
            <a:r>
              <a:rPr lang="es-EC" sz="1800" dirty="0">
                <a:latin typeface="Times New Roman" panose="02020603050405020304" pitchFamily="18" charset="0"/>
                <a:cs typeface="Times New Roman" panose="02020603050405020304" pitchFamily="18" charset="0"/>
              </a:rPr>
              <a:t> CARLOS DANIEL</a:t>
            </a:r>
            <a:endParaRPr lang="es-419" sz="1800" dirty="0">
              <a:latin typeface="Times New Roman" panose="02020603050405020304" pitchFamily="18" charset="0"/>
              <a:cs typeface="Times New Roman" panose="02020603050405020304" pitchFamily="18" charset="0"/>
            </a:endParaRPr>
          </a:p>
          <a:p>
            <a:endParaRPr lang="es-MX" sz="1800" dirty="0">
              <a:latin typeface="Times New Roman" panose="02020603050405020304" pitchFamily="18" charset="0"/>
              <a:cs typeface="Times New Roman" panose="02020603050405020304" pitchFamily="18" charset="0"/>
            </a:endParaRPr>
          </a:p>
          <a:p>
            <a:pPr marL="0" indent="0" algn="ctr">
              <a:buNone/>
            </a:pPr>
            <a:r>
              <a:rPr lang="es-EC" sz="1800" b="1" dirty="0">
                <a:latin typeface="Times New Roman" panose="02020603050405020304" pitchFamily="18" charset="0"/>
                <a:cs typeface="Times New Roman" panose="02020603050405020304" pitchFamily="18" charset="0"/>
              </a:rPr>
              <a:t>TUTOR:      </a:t>
            </a:r>
          </a:p>
          <a:p>
            <a:pPr marL="0" indent="0" algn="ctr">
              <a:buNone/>
            </a:pPr>
            <a:r>
              <a:rPr lang="es-EC" sz="1800" b="1" dirty="0">
                <a:latin typeface="Times New Roman" panose="02020603050405020304" pitchFamily="18" charset="0"/>
                <a:cs typeface="Times New Roman" panose="02020603050405020304" pitchFamily="18" charset="0"/>
              </a:rPr>
              <a:t> </a:t>
            </a:r>
            <a:r>
              <a:rPr lang="es-EC" sz="1800" dirty="0">
                <a:latin typeface="Times New Roman" panose="02020603050405020304" pitchFamily="18" charset="0"/>
                <a:cs typeface="Times New Roman" panose="02020603050405020304" pitchFamily="18" charset="0"/>
              </a:rPr>
              <a:t>ING. NARANJO GUATEMALA CARLOS RODRIGO Msc.</a:t>
            </a:r>
            <a:endParaRPr lang="es-MX" sz="1800" dirty="0">
              <a:latin typeface="Times New Roman" panose="020206030504050203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D8C71910-AE12-43CE-BF0A-0A18E4760ECD}"/>
              </a:ext>
            </a:extLst>
          </p:cNvPr>
          <p:cNvSpPr txBox="1">
            <a:spLocks/>
          </p:cNvSpPr>
          <p:nvPr/>
        </p:nvSpPr>
        <p:spPr>
          <a:xfrm>
            <a:off x="5362693" y="5952566"/>
            <a:ext cx="2449993" cy="3316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800" b="1" dirty="0">
                <a:latin typeface="Times New Roman" panose="02020603050405020304" pitchFamily="18" charset="0"/>
                <a:cs typeface="Times New Roman" panose="02020603050405020304" pitchFamily="18" charset="0"/>
              </a:rPr>
              <a:t>Sangolquí, Marzo 2022</a:t>
            </a:r>
          </a:p>
        </p:txBody>
      </p:sp>
    </p:spTree>
    <p:extLst>
      <p:ext uri="{BB962C8B-B14F-4D97-AF65-F5344CB8AC3E}">
        <p14:creationId xmlns:p14="http://schemas.microsoft.com/office/powerpoint/2010/main" val="151870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4884FE-0CAA-4FA5-B8B9-2DEF0C266C5F}"/>
              </a:ext>
            </a:extLst>
          </p:cNvPr>
          <p:cNvSpPr>
            <a:spLocks noGrp="1"/>
          </p:cNvSpPr>
          <p:nvPr>
            <p:ph type="title"/>
          </p:nvPr>
        </p:nvSpPr>
        <p:spPr>
          <a:xfrm>
            <a:off x="1069920" y="71461"/>
            <a:ext cx="10052159" cy="548336"/>
          </a:xfrm>
        </p:spPr>
        <p:txBody>
          <a:bodyPr>
            <a:normAutofit fontScale="90000"/>
          </a:bodyPr>
          <a:lstStyle/>
          <a:p>
            <a:r>
              <a:rPr lang="es-EC" dirty="0"/>
              <a:t>Diseño de la máquina ensambladora de recibidores</a:t>
            </a:r>
            <a:endParaRPr lang="en-US" dirty="0"/>
          </a:p>
        </p:txBody>
      </p:sp>
      <p:sp>
        <p:nvSpPr>
          <p:cNvPr id="4" name="Título 2">
            <a:extLst>
              <a:ext uri="{FF2B5EF4-FFF2-40B4-BE49-F238E27FC236}">
                <a16:creationId xmlns:a16="http://schemas.microsoft.com/office/drawing/2014/main" id="{F039CA52-E655-422F-B359-56854E1B478C}"/>
              </a:ext>
            </a:extLst>
          </p:cNvPr>
          <p:cNvSpPr txBox="1">
            <a:spLocks/>
          </p:cNvSpPr>
          <p:nvPr/>
        </p:nvSpPr>
        <p:spPr>
          <a:xfrm>
            <a:off x="343777" y="980457"/>
            <a:ext cx="3269000" cy="43596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Selección de alternativas</a:t>
            </a:r>
            <a:endParaRPr lang="en-US" sz="2000" dirty="0"/>
          </a:p>
        </p:txBody>
      </p:sp>
      <p:sp>
        <p:nvSpPr>
          <p:cNvPr id="7" name="CuadroTexto 6">
            <a:extLst>
              <a:ext uri="{FF2B5EF4-FFF2-40B4-BE49-F238E27FC236}">
                <a16:creationId xmlns:a16="http://schemas.microsoft.com/office/drawing/2014/main" id="{6580F9C5-4BD6-400A-A88C-90373398C400}"/>
              </a:ext>
            </a:extLst>
          </p:cNvPr>
          <p:cNvSpPr txBox="1"/>
          <p:nvPr/>
        </p:nvSpPr>
        <p:spPr>
          <a:xfrm>
            <a:off x="0" y="2991015"/>
            <a:ext cx="4473387" cy="21811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nSpc>
                <a:spcPct val="200000"/>
              </a:lnSpc>
              <a:buFont typeface="Symbol" panose="05050102010706020507" pitchFamily="18" charset="2"/>
              <a:buChar char=""/>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9: Cumple mucho más o es mucho más importante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7: Cumple más o es más importante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5: Cumplen igual o ambos son igual de importantes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3: Cumple menos o es menos importante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1: Cumple mucho menos o es menos importante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ítulo 2">
            <a:extLst>
              <a:ext uri="{FF2B5EF4-FFF2-40B4-BE49-F238E27FC236}">
                <a16:creationId xmlns:a16="http://schemas.microsoft.com/office/drawing/2014/main" id="{14B6502C-25FF-47BF-9005-F7445FADDF05}"/>
              </a:ext>
            </a:extLst>
          </p:cNvPr>
          <p:cNvSpPr txBox="1">
            <a:spLocks/>
          </p:cNvSpPr>
          <p:nvPr/>
        </p:nvSpPr>
        <p:spPr>
          <a:xfrm>
            <a:off x="882783" y="2352291"/>
            <a:ext cx="2613016" cy="43596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800" dirty="0"/>
              <a:t>Criterios de Evaluación</a:t>
            </a:r>
            <a:endParaRPr lang="en-US" sz="1800" dirty="0"/>
          </a:p>
        </p:txBody>
      </p:sp>
      <p:sp>
        <p:nvSpPr>
          <p:cNvPr id="9" name="Título 2">
            <a:extLst>
              <a:ext uri="{FF2B5EF4-FFF2-40B4-BE49-F238E27FC236}">
                <a16:creationId xmlns:a16="http://schemas.microsoft.com/office/drawing/2014/main" id="{262C627D-2A34-4D83-BF9C-8EC56611C801}"/>
              </a:ext>
            </a:extLst>
          </p:cNvPr>
          <p:cNvSpPr txBox="1">
            <a:spLocks/>
          </p:cNvSpPr>
          <p:nvPr/>
        </p:nvSpPr>
        <p:spPr>
          <a:xfrm>
            <a:off x="7861849" y="782482"/>
            <a:ext cx="2656279" cy="34362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800" dirty="0"/>
              <a:t>Criterios de Selección</a:t>
            </a:r>
            <a:endParaRPr lang="en-US" sz="1800" dirty="0"/>
          </a:p>
        </p:txBody>
      </p:sp>
      <p:pic>
        <p:nvPicPr>
          <p:cNvPr id="14" name="Imagen 13">
            <a:extLst>
              <a:ext uri="{FF2B5EF4-FFF2-40B4-BE49-F238E27FC236}">
                <a16:creationId xmlns:a16="http://schemas.microsoft.com/office/drawing/2014/main" id="{507FCC1F-4EBC-46DD-BCD1-4B39D5C57D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6710" y="1220662"/>
            <a:ext cx="5509737" cy="1874682"/>
          </a:xfrm>
          <a:prstGeom prst="rect">
            <a:avLst/>
          </a:prstGeom>
        </p:spPr>
      </p:pic>
      <p:sp>
        <p:nvSpPr>
          <p:cNvPr id="15" name="Título 2">
            <a:extLst>
              <a:ext uri="{FF2B5EF4-FFF2-40B4-BE49-F238E27FC236}">
                <a16:creationId xmlns:a16="http://schemas.microsoft.com/office/drawing/2014/main" id="{018BF2B5-0114-4764-A5B8-F4C2440B7182}"/>
              </a:ext>
            </a:extLst>
          </p:cNvPr>
          <p:cNvSpPr txBox="1">
            <a:spLocks/>
          </p:cNvSpPr>
          <p:nvPr/>
        </p:nvSpPr>
        <p:spPr>
          <a:xfrm>
            <a:off x="4577460" y="1839284"/>
            <a:ext cx="1985487" cy="63743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800" dirty="0"/>
              <a:t>Sistemas de Alimentación</a:t>
            </a:r>
            <a:endParaRPr lang="en-US" sz="1800" dirty="0"/>
          </a:p>
        </p:txBody>
      </p:sp>
      <p:pic>
        <p:nvPicPr>
          <p:cNvPr id="17" name="Imagen 16">
            <a:extLst>
              <a:ext uri="{FF2B5EF4-FFF2-40B4-BE49-F238E27FC236}">
                <a16:creationId xmlns:a16="http://schemas.microsoft.com/office/drawing/2014/main" id="{200C3912-738B-4E90-B866-6D927247E0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021" y="3129277"/>
            <a:ext cx="5524979" cy="1889924"/>
          </a:xfrm>
          <a:prstGeom prst="rect">
            <a:avLst/>
          </a:prstGeom>
        </p:spPr>
      </p:pic>
      <p:sp>
        <p:nvSpPr>
          <p:cNvPr id="18" name="Título 2">
            <a:extLst>
              <a:ext uri="{FF2B5EF4-FFF2-40B4-BE49-F238E27FC236}">
                <a16:creationId xmlns:a16="http://schemas.microsoft.com/office/drawing/2014/main" id="{76106896-1E7D-446C-85FA-4998450C22C9}"/>
              </a:ext>
            </a:extLst>
          </p:cNvPr>
          <p:cNvSpPr txBox="1">
            <a:spLocks/>
          </p:cNvSpPr>
          <p:nvPr/>
        </p:nvSpPr>
        <p:spPr>
          <a:xfrm>
            <a:off x="4577460" y="3724316"/>
            <a:ext cx="1985487" cy="63743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800" dirty="0"/>
              <a:t>Motor</a:t>
            </a:r>
            <a:endParaRPr lang="en-US" sz="1800" dirty="0"/>
          </a:p>
        </p:txBody>
      </p:sp>
      <p:pic>
        <p:nvPicPr>
          <p:cNvPr id="20" name="Imagen 19">
            <a:extLst>
              <a:ext uri="{FF2B5EF4-FFF2-40B4-BE49-F238E27FC236}">
                <a16:creationId xmlns:a16="http://schemas.microsoft.com/office/drawing/2014/main" id="{15872B18-E4BA-453E-BC7E-43EBFF7C78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7021" y="5109671"/>
            <a:ext cx="5479426" cy="1840167"/>
          </a:xfrm>
          <a:prstGeom prst="rect">
            <a:avLst/>
          </a:prstGeom>
        </p:spPr>
      </p:pic>
      <p:sp>
        <p:nvSpPr>
          <p:cNvPr id="21" name="Título 2">
            <a:extLst>
              <a:ext uri="{FF2B5EF4-FFF2-40B4-BE49-F238E27FC236}">
                <a16:creationId xmlns:a16="http://schemas.microsoft.com/office/drawing/2014/main" id="{7E958D7D-5943-41DD-A1B7-E9D6A0606B43}"/>
              </a:ext>
            </a:extLst>
          </p:cNvPr>
          <p:cNvSpPr txBox="1">
            <a:spLocks/>
          </p:cNvSpPr>
          <p:nvPr/>
        </p:nvSpPr>
        <p:spPr>
          <a:xfrm>
            <a:off x="4577460" y="5711035"/>
            <a:ext cx="1985487" cy="63743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800" dirty="0"/>
              <a:t>Sistema de Transporte</a:t>
            </a:r>
            <a:endParaRPr lang="en-US" sz="1800" dirty="0"/>
          </a:p>
        </p:txBody>
      </p:sp>
    </p:spTree>
    <p:extLst>
      <p:ext uri="{BB962C8B-B14F-4D97-AF65-F5344CB8AC3E}">
        <p14:creationId xmlns:p14="http://schemas.microsoft.com/office/powerpoint/2010/main" val="383158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8DAA8F4-BFFF-4B8D-A58A-44D9BAECC473}"/>
              </a:ext>
            </a:extLst>
          </p:cNvPr>
          <p:cNvSpPr>
            <a:spLocks noGrp="1"/>
          </p:cNvSpPr>
          <p:nvPr>
            <p:ph type="title"/>
          </p:nvPr>
        </p:nvSpPr>
        <p:spPr/>
        <p:txBody>
          <a:bodyPr>
            <a:normAutofit fontScale="90000"/>
          </a:bodyPr>
          <a:lstStyle/>
          <a:p>
            <a:r>
              <a:rPr lang="es-EC" dirty="0"/>
              <a:t>Diseño de la máquina ensambladora de recibidores</a:t>
            </a:r>
            <a:endParaRPr lang="en-US" dirty="0"/>
          </a:p>
        </p:txBody>
      </p:sp>
      <p:sp>
        <p:nvSpPr>
          <p:cNvPr id="4" name="Título 2">
            <a:extLst>
              <a:ext uri="{FF2B5EF4-FFF2-40B4-BE49-F238E27FC236}">
                <a16:creationId xmlns:a16="http://schemas.microsoft.com/office/drawing/2014/main" id="{40080498-978C-4A34-B0D9-8D26AABDDBFA}"/>
              </a:ext>
            </a:extLst>
          </p:cNvPr>
          <p:cNvSpPr txBox="1">
            <a:spLocks/>
          </p:cNvSpPr>
          <p:nvPr/>
        </p:nvSpPr>
        <p:spPr>
          <a:xfrm>
            <a:off x="343777" y="980457"/>
            <a:ext cx="3269000" cy="43596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Matrices de Selección</a:t>
            </a:r>
            <a:endParaRPr lang="en-US" sz="2000" dirty="0"/>
          </a:p>
        </p:txBody>
      </p:sp>
      <p:pic>
        <p:nvPicPr>
          <p:cNvPr id="6" name="Imagen 5">
            <a:extLst>
              <a:ext uri="{FF2B5EF4-FFF2-40B4-BE49-F238E27FC236}">
                <a16:creationId xmlns:a16="http://schemas.microsoft.com/office/drawing/2014/main" id="{A2722DC0-5526-405C-A60B-4649F6DE32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87" y="1416424"/>
            <a:ext cx="5464013" cy="2126164"/>
          </a:xfrm>
          <a:prstGeom prst="rect">
            <a:avLst/>
          </a:prstGeom>
        </p:spPr>
      </p:pic>
      <p:pic>
        <p:nvPicPr>
          <p:cNvPr id="8" name="Imagen 7">
            <a:extLst>
              <a:ext uri="{FF2B5EF4-FFF2-40B4-BE49-F238E27FC236}">
                <a16:creationId xmlns:a16="http://schemas.microsoft.com/office/drawing/2014/main" id="{E9091969-E453-48D6-A354-3A2AABA189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125" y="3789482"/>
            <a:ext cx="5486875" cy="2088061"/>
          </a:xfrm>
          <a:prstGeom prst="rect">
            <a:avLst/>
          </a:prstGeom>
        </p:spPr>
      </p:pic>
      <p:pic>
        <p:nvPicPr>
          <p:cNvPr id="10" name="Imagen 9">
            <a:extLst>
              <a:ext uri="{FF2B5EF4-FFF2-40B4-BE49-F238E27FC236}">
                <a16:creationId xmlns:a16="http://schemas.microsoft.com/office/drawing/2014/main" id="{55487859-337B-41C2-9779-0871B4C031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4210" y="980457"/>
            <a:ext cx="5479255" cy="1912786"/>
          </a:xfrm>
          <a:prstGeom prst="rect">
            <a:avLst/>
          </a:prstGeom>
        </p:spPr>
      </p:pic>
      <p:pic>
        <p:nvPicPr>
          <p:cNvPr id="12" name="Imagen 11">
            <a:extLst>
              <a:ext uri="{FF2B5EF4-FFF2-40B4-BE49-F238E27FC236}">
                <a16:creationId xmlns:a16="http://schemas.microsoft.com/office/drawing/2014/main" id="{C659D997-5349-48D6-9D51-D083036575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4210" y="3098803"/>
            <a:ext cx="5563082" cy="1790855"/>
          </a:xfrm>
          <a:prstGeom prst="rect">
            <a:avLst/>
          </a:prstGeom>
        </p:spPr>
      </p:pic>
      <p:pic>
        <p:nvPicPr>
          <p:cNvPr id="14" name="Imagen 13">
            <a:extLst>
              <a:ext uri="{FF2B5EF4-FFF2-40B4-BE49-F238E27FC236}">
                <a16:creationId xmlns:a16="http://schemas.microsoft.com/office/drawing/2014/main" id="{4218EF8C-27DF-4A0F-B0F1-FB251F2FFF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2062" y="5122088"/>
            <a:ext cx="5819938" cy="1872432"/>
          </a:xfrm>
          <a:prstGeom prst="rect">
            <a:avLst/>
          </a:prstGeom>
        </p:spPr>
      </p:pic>
    </p:spTree>
    <p:extLst>
      <p:ext uri="{BB962C8B-B14F-4D97-AF65-F5344CB8AC3E}">
        <p14:creationId xmlns:p14="http://schemas.microsoft.com/office/powerpoint/2010/main" val="187823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1FD358A-B52F-48FC-9CEA-30F9A8D0A461}"/>
              </a:ext>
            </a:extLst>
          </p:cNvPr>
          <p:cNvSpPr>
            <a:spLocks noGrp="1"/>
          </p:cNvSpPr>
          <p:nvPr>
            <p:ph type="title"/>
          </p:nvPr>
        </p:nvSpPr>
        <p:spPr/>
        <p:txBody>
          <a:bodyPr>
            <a:normAutofit fontScale="90000"/>
          </a:bodyPr>
          <a:lstStyle/>
          <a:p>
            <a:r>
              <a:rPr lang="es-EC" dirty="0"/>
              <a:t>Diseño de la máquina ensambladora de recibidores</a:t>
            </a:r>
            <a:endParaRPr lang="en-US" dirty="0"/>
          </a:p>
        </p:txBody>
      </p:sp>
      <p:sp>
        <p:nvSpPr>
          <p:cNvPr id="4" name="Título 2">
            <a:extLst>
              <a:ext uri="{FF2B5EF4-FFF2-40B4-BE49-F238E27FC236}">
                <a16:creationId xmlns:a16="http://schemas.microsoft.com/office/drawing/2014/main" id="{831CD57E-9290-492D-B911-274B9E6052AD}"/>
              </a:ext>
            </a:extLst>
          </p:cNvPr>
          <p:cNvSpPr txBox="1">
            <a:spLocks/>
          </p:cNvSpPr>
          <p:nvPr/>
        </p:nvSpPr>
        <p:spPr>
          <a:xfrm>
            <a:off x="343775" y="980457"/>
            <a:ext cx="4237189" cy="4359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Diseño de la cadena transportadora</a:t>
            </a:r>
            <a:endParaRPr lang="en-US" sz="2000" dirty="0"/>
          </a:p>
        </p:txBody>
      </p:sp>
      <p:pic>
        <p:nvPicPr>
          <p:cNvPr id="5" name="Imagen 4">
            <a:extLst>
              <a:ext uri="{FF2B5EF4-FFF2-40B4-BE49-F238E27FC236}">
                <a16:creationId xmlns:a16="http://schemas.microsoft.com/office/drawing/2014/main" id="{CB92382A-A190-403B-910E-341691300A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8456" y="1408101"/>
            <a:ext cx="7455087" cy="1914741"/>
          </a:xfrm>
          <a:prstGeom prst="rect">
            <a:avLst/>
          </a:prstGeom>
        </p:spPr>
      </p:pic>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E971AC1-0DAD-4F00-B326-EBBE34FDC3A5}"/>
                  </a:ext>
                </a:extLst>
              </p:cNvPr>
              <p:cNvSpPr txBox="1"/>
              <p:nvPr/>
            </p:nvSpPr>
            <p:spPr>
              <a:xfrm>
                <a:off x="3464323" y="3429000"/>
                <a:ext cx="2375647"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m:t>
                      </m:r>
                      <m:r>
                        <a:rPr lang="en-US" sz="1400" i="0">
                          <a:latin typeface="Cambria Math" panose="02040503050406030204" pitchFamily="18" charset="0"/>
                        </a:rPr>
                        <m:t>= </m:t>
                      </m:r>
                      <m:f>
                        <m:fPr>
                          <m:ctrlPr>
                            <a:rPr lang="en-US" sz="1400" i="1">
                              <a:solidFill>
                                <a:srgbClr val="836967"/>
                              </a:solidFill>
                              <a:latin typeface="Cambria Math" panose="02040503050406030204" pitchFamily="18" charset="0"/>
                            </a:rPr>
                          </m:ctrlPr>
                        </m:fPr>
                        <m:num>
                          <m:r>
                            <a:rPr lang="en-US" sz="1400" i="1">
                              <a:latin typeface="Cambria Math" panose="02040503050406030204" pitchFamily="18" charset="0"/>
                            </a:rPr>
                            <m:t>𝑑</m:t>
                          </m:r>
                        </m:num>
                        <m:den>
                          <m:r>
                            <a:rPr lang="en-US" sz="1400" i="1">
                              <a:latin typeface="Cambria Math" panose="02040503050406030204" pitchFamily="18" charset="0"/>
                            </a:rPr>
                            <m:t>𝑡</m:t>
                          </m:r>
                        </m:den>
                      </m:f>
                      <m:r>
                        <a:rPr lang="en-US" sz="1400" i="0">
                          <a:latin typeface="Cambria Math" panose="02040503050406030204" pitchFamily="18" charset="0"/>
                        </a:rPr>
                        <m:t>=0.254 </m:t>
                      </m:r>
                      <m:f>
                        <m:fPr>
                          <m:ctrlPr>
                            <a:rPr lang="en-US" sz="1400" i="1">
                              <a:solidFill>
                                <a:srgbClr val="836967"/>
                              </a:solidFill>
                              <a:latin typeface="Cambria Math" panose="02040503050406030204" pitchFamily="18" charset="0"/>
                            </a:rPr>
                          </m:ctrlPr>
                        </m:fPr>
                        <m:num>
                          <m:r>
                            <a:rPr lang="en-US" sz="1400" i="1">
                              <a:latin typeface="Cambria Math" panose="02040503050406030204" pitchFamily="18" charset="0"/>
                            </a:rPr>
                            <m:t>𝑚</m:t>
                          </m:r>
                        </m:num>
                        <m:den>
                          <m:r>
                            <a:rPr lang="en-US" sz="1400" i="1">
                              <a:latin typeface="Cambria Math" panose="02040503050406030204" pitchFamily="18" charset="0"/>
                            </a:rPr>
                            <m:t>𝑠</m:t>
                          </m:r>
                        </m:den>
                      </m:f>
                    </m:oMath>
                  </m:oMathPara>
                </a14:m>
                <a:endParaRPr lang="en-US" sz="1400" dirty="0"/>
              </a:p>
            </p:txBody>
          </p:sp>
        </mc:Choice>
        <mc:Fallback xmlns="">
          <p:sp>
            <p:nvSpPr>
              <p:cNvPr id="8" name="CuadroTexto 7">
                <a:extLst>
                  <a:ext uri="{FF2B5EF4-FFF2-40B4-BE49-F238E27FC236}">
                    <a16:creationId xmlns:a16="http://schemas.microsoft.com/office/drawing/2014/main" id="{AE971AC1-0DAD-4F00-B326-EBBE34FDC3A5}"/>
                  </a:ext>
                </a:extLst>
              </p:cNvPr>
              <p:cNvSpPr txBox="1">
                <a:spLocks noRot="1" noChangeAspect="1" noMove="1" noResize="1" noEditPoints="1" noAdjustHandles="1" noChangeArrowheads="1" noChangeShapeType="1" noTextEdit="1"/>
              </p:cNvSpPr>
              <p:nvPr/>
            </p:nvSpPr>
            <p:spPr>
              <a:xfrm>
                <a:off x="3464323" y="3429000"/>
                <a:ext cx="2375647" cy="501419"/>
              </a:xfrm>
              <a:prstGeom prst="rect">
                <a:avLst/>
              </a:prstGeom>
              <a:blipFill>
                <a:blip r:embed="rId3"/>
                <a:stretch>
                  <a:fillRect/>
                </a:stretch>
              </a:blipFill>
            </p:spPr>
            <p:txBody>
              <a:bodyPr/>
              <a:lstStyle/>
              <a:p>
                <a:r>
                  <a:rPr lang="es-EC">
                    <a:noFill/>
                  </a:rPr>
                  <a:t> </a:t>
                </a:r>
              </a:p>
            </p:txBody>
          </p:sp>
        </mc:Fallback>
      </mc:AlternateContent>
      <p:sp>
        <p:nvSpPr>
          <p:cNvPr id="9" name="Elipse 8">
            <a:extLst>
              <a:ext uri="{FF2B5EF4-FFF2-40B4-BE49-F238E27FC236}">
                <a16:creationId xmlns:a16="http://schemas.microsoft.com/office/drawing/2014/main" id="{3D78B692-69DE-4C90-BB57-CBAC966376E3}"/>
              </a:ext>
            </a:extLst>
          </p:cNvPr>
          <p:cNvSpPr/>
          <p:nvPr/>
        </p:nvSpPr>
        <p:spPr>
          <a:xfrm>
            <a:off x="3363271" y="3533632"/>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
        <p:nvSpPr>
          <p:cNvPr id="10" name="Elipse 9">
            <a:extLst>
              <a:ext uri="{FF2B5EF4-FFF2-40B4-BE49-F238E27FC236}">
                <a16:creationId xmlns:a16="http://schemas.microsoft.com/office/drawing/2014/main" id="{72FB6F31-E2E3-4BFD-A869-FEFAD64ADE57}"/>
              </a:ext>
            </a:extLst>
          </p:cNvPr>
          <p:cNvSpPr/>
          <p:nvPr/>
        </p:nvSpPr>
        <p:spPr>
          <a:xfrm>
            <a:off x="3363272" y="4125380"/>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BF891CC0-9C2C-4C62-9AFD-B13561023C99}"/>
              </a:ext>
            </a:extLst>
          </p:cNvPr>
          <p:cNvSpPr txBox="1"/>
          <p:nvPr/>
        </p:nvSpPr>
        <p:spPr>
          <a:xfrm>
            <a:off x="3864939" y="4036295"/>
            <a:ext cx="4102715" cy="457626"/>
          </a:xfrm>
          <a:prstGeom prst="rect">
            <a:avLst/>
          </a:prstGeom>
          <a:noFill/>
        </p:spPr>
        <p:txBody>
          <a:bodyPr wrap="square">
            <a:spAutoFit/>
          </a:bodyPr>
          <a:lstStyle/>
          <a:p>
            <a:pPr lvl="0">
              <a:lnSpc>
                <a:spcPct val="200000"/>
              </a:lnSpc>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r = 1, paso 3/8, z1 = z1 = 31 </a:t>
            </a:r>
            <a:r>
              <a:rPr lang="es-EC" sz="1400" dirty="0">
                <a:latin typeface="Times New Roman" panose="02020603050405020304" pitchFamily="18" charset="0"/>
                <a:ea typeface="Calibri" panose="020F0502020204030204" pitchFamily="34" charset="0"/>
                <a:cs typeface="Times New Roman" panose="02020603050405020304" pitchFamily="18" charset="0"/>
              </a:rPr>
              <a:t>dientes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Bocadillo: ovalado 11">
            <a:extLst>
              <a:ext uri="{FF2B5EF4-FFF2-40B4-BE49-F238E27FC236}">
                <a16:creationId xmlns:a16="http://schemas.microsoft.com/office/drawing/2014/main" id="{7DD0C93F-46C4-4D3C-9134-1C2125C73B4A}"/>
              </a:ext>
            </a:extLst>
          </p:cNvPr>
          <p:cNvSpPr/>
          <p:nvPr/>
        </p:nvSpPr>
        <p:spPr>
          <a:xfrm>
            <a:off x="6239038" y="3576984"/>
            <a:ext cx="1769565" cy="69463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a:latin typeface="Times New Roman" panose="02020603050405020304" pitchFamily="18" charset="0"/>
                <a:cs typeface="Times New Roman" panose="02020603050405020304" pitchFamily="18" charset="0"/>
              </a:rPr>
              <a:t>Drobrovolski</a:t>
            </a:r>
            <a:endParaRPr lang="en-US" sz="1400" dirty="0">
              <a:latin typeface="Times New Roman" panose="02020603050405020304" pitchFamily="18" charset="0"/>
              <a:cs typeface="Times New Roman" panose="02020603050405020304" pitchFamily="18" charset="0"/>
            </a:endParaRPr>
          </a:p>
        </p:txBody>
      </p:sp>
      <p:sp>
        <p:nvSpPr>
          <p:cNvPr id="13" name="Elipse 12">
            <a:extLst>
              <a:ext uri="{FF2B5EF4-FFF2-40B4-BE49-F238E27FC236}">
                <a16:creationId xmlns:a16="http://schemas.microsoft.com/office/drawing/2014/main" id="{85ED2F28-45D8-4442-A40C-937573C83C24}"/>
              </a:ext>
            </a:extLst>
          </p:cNvPr>
          <p:cNvSpPr/>
          <p:nvPr/>
        </p:nvSpPr>
        <p:spPr>
          <a:xfrm>
            <a:off x="3363272" y="4701771"/>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id="{3B13D109-A717-4C34-B2D9-DD3BE83D695A}"/>
              </a:ext>
            </a:extLst>
          </p:cNvPr>
          <p:cNvSpPr txBox="1"/>
          <p:nvPr/>
        </p:nvSpPr>
        <p:spPr>
          <a:xfrm>
            <a:off x="3864939" y="4674124"/>
            <a:ext cx="1574417" cy="466664"/>
          </a:xfrm>
          <a:prstGeom prst="rect">
            <a:avLst/>
          </a:prstGeom>
          <a:noFill/>
        </p:spPr>
        <p:txBody>
          <a:bodyPr wrap="square">
            <a:spAutoFit/>
          </a:bodyPr>
          <a:lstStyle/>
          <a:p>
            <a:pPr lvl="0">
              <a:lnSpc>
                <a:spcPct val="200000"/>
              </a:lnSpc>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Larg</a:t>
            </a:r>
            <a:r>
              <a:rPr lang="es-EC" sz="1400" dirty="0">
                <a:latin typeface="Times New Roman" panose="02020603050405020304" pitchFamily="18" charset="0"/>
                <a:ea typeface="Calibri" panose="020F0502020204030204" pitchFamily="34" charset="0"/>
                <a:cs typeface="Times New Roman" panose="02020603050405020304" pitchFamily="18" charset="0"/>
              </a:rPr>
              <a:t>o de la cadena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728C3F1-6813-4EA0-AF61-03BA1A5BA1AB}"/>
                  </a:ext>
                </a:extLst>
              </p:cNvPr>
              <p:cNvSpPr txBox="1"/>
              <p:nvPr/>
            </p:nvSpPr>
            <p:spPr>
              <a:xfrm>
                <a:off x="4756966" y="4563776"/>
                <a:ext cx="3594846" cy="6280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𝐿</m:t>
                      </m:r>
                      <m:r>
                        <a:rPr lang="en-US" sz="1200" i="0">
                          <a:latin typeface="Cambria Math" panose="02040503050406030204" pitchFamily="18" charset="0"/>
                        </a:rPr>
                        <m:t>=2</m:t>
                      </m:r>
                      <m:r>
                        <a:rPr lang="en-US" sz="1200" i="1">
                          <a:latin typeface="Cambria Math" panose="02040503050406030204" pitchFamily="18" charset="0"/>
                        </a:rPr>
                        <m:t>𝐶</m:t>
                      </m:r>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0">
                                  <a:latin typeface="Cambria Math" panose="02040503050406030204" pitchFamily="18" charset="0"/>
                                </a:rPr>
                                <m:t>1</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0">
                                  <a:latin typeface="Cambria Math" panose="02040503050406030204" pitchFamily="18" charset="0"/>
                                </a:rPr>
                                <m:t>2</m:t>
                              </m:r>
                            </m:sub>
                          </m:sSub>
                        </m:num>
                        <m:den>
                          <m:r>
                            <a:rPr lang="en-US" sz="1200" i="0">
                              <a:latin typeface="Cambria Math" panose="02040503050406030204" pitchFamily="18" charset="0"/>
                            </a:rPr>
                            <m:t>2</m:t>
                          </m:r>
                        </m:den>
                      </m:f>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sSup>
                            <m:sSupPr>
                              <m:ctrlPr>
                                <a:rPr lang="en-US" sz="1200" i="1">
                                  <a:solidFill>
                                    <a:srgbClr val="836967"/>
                                  </a:solidFill>
                                  <a:latin typeface="Cambria Math" panose="02040503050406030204" pitchFamily="18" charset="0"/>
                                </a:rPr>
                              </m:ctrlPr>
                            </m:sSupPr>
                            <m:e>
                              <m:d>
                                <m:dPr>
                                  <m:ctrlPr>
                                    <a:rPr lang="en-US" sz="1200" i="1">
                                      <a:solidFill>
                                        <a:srgbClr val="836967"/>
                                      </a:solidFill>
                                      <a:latin typeface="Cambria Math" panose="02040503050406030204" pitchFamily="18" charset="0"/>
                                    </a:rPr>
                                  </m:ctrlPr>
                                </m:dPr>
                                <m:e>
                                  <m:f>
                                    <m:fPr>
                                      <m:ctrlPr>
                                        <a:rPr lang="en-US" sz="1200" i="1">
                                          <a:solidFill>
                                            <a:srgbClr val="836967"/>
                                          </a:solidFill>
                                          <a:latin typeface="Cambria Math" panose="02040503050406030204" pitchFamily="18" charset="0"/>
                                        </a:rPr>
                                      </m:ctrlPr>
                                    </m:fPr>
                                    <m:num>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0">
                                              <a:latin typeface="Cambria Math" panose="02040503050406030204" pitchFamily="18" charset="0"/>
                                            </a:rPr>
                                            <m:t>1</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0">
                                              <a:latin typeface="Cambria Math" panose="02040503050406030204" pitchFamily="18" charset="0"/>
                                            </a:rPr>
                                            <m:t>2</m:t>
                                          </m:r>
                                        </m:sub>
                                      </m:sSub>
                                    </m:num>
                                    <m:den>
                                      <m:r>
                                        <a:rPr lang="en-US" sz="1200" i="0">
                                          <a:latin typeface="Cambria Math" panose="02040503050406030204" pitchFamily="18" charset="0"/>
                                        </a:rPr>
                                        <m:t>2</m:t>
                                      </m:r>
                                      <m:r>
                                        <a:rPr lang="en-US" sz="1200" i="1">
                                          <a:latin typeface="Cambria Math" panose="02040503050406030204" pitchFamily="18" charset="0"/>
                                        </a:rPr>
                                        <m:t>𝜋</m:t>
                                      </m:r>
                                    </m:den>
                                  </m:f>
                                </m:e>
                              </m:d>
                            </m:e>
                            <m:sup>
                              <m:r>
                                <a:rPr lang="en-US" sz="1200" i="0">
                                  <a:latin typeface="Cambria Math" panose="02040503050406030204" pitchFamily="18" charset="0"/>
                                </a:rPr>
                                <m:t>2</m:t>
                              </m:r>
                            </m:sup>
                          </m:sSup>
                        </m:num>
                        <m:den>
                          <m:r>
                            <a:rPr lang="en-US" sz="1200" i="1">
                              <a:latin typeface="Cambria Math" panose="02040503050406030204" pitchFamily="18" charset="0"/>
                            </a:rPr>
                            <m:t>𝐶</m:t>
                          </m:r>
                        </m:den>
                      </m:f>
                    </m:oMath>
                  </m:oMathPara>
                </a14:m>
                <a:endParaRPr lang="en-US" sz="1200" dirty="0"/>
              </a:p>
            </p:txBody>
          </p:sp>
        </mc:Choice>
        <mc:Fallback xmlns="">
          <p:sp>
            <p:nvSpPr>
              <p:cNvPr id="16" name="CuadroTexto 15">
                <a:extLst>
                  <a:ext uri="{FF2B5EF4-FFF2-40B4-BE49-F238E27FC236}">
                    <a16:creationId xmlns:a16="http://schemas.microsoft.com/office/drawing/2014/main" id="{E728C3F1-6813-4EA0-AF61-03BA1A5BA1AB}"/>
                  </a:ext>
                </a:extLst>
              </p:cNvPr>
              <p:cNvSpPr txBox="1">
                <a:spLocks noRot="1" noChangeAspect="1" noMove="1" noResize="1" noEditPoints="1" noAdjustHandles="1" noChangeArrowheads="1" noChangeShapeType="1" noTextEdit="1"/>
              </p:cNvSpPr>
              <p:nvPr/>
            </p:nvSpPr>
            <p:spPr>
              <a:xfrm>
                <a:off x="4756966" y="4563776"/>
                <a:ext cx="3594846" cy="628057"/>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AEFAC5AE-C02D-4550-BCA5-A9F7329544D3}"/>
                  </a:ext>
                </a:extLst>
              </p:cNvPr>
              <p:cNvSpPr txBox="1"/>
              <p:nvPr/>
            </p:nvSpPr>
            <p:spPr>
              <a:xfrm>
                <a:off x="7597982" y="4824745"/>
                <a:ext cx="13716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𝐿</m:t>
                      </m:r>
                      <m:r>
                        <a:rPr lang="en-US" sz="1200" i="0">
                          <a:latin typeface="Cambria Math" panose="02040503050406030204" pitchFamily="18" charset="0"/>
                        </a:rPr>
                        <m:t>=</m:t>
                      </m:r>
                      <m:r>
                        <a:rPr lang="en-US" sz="1200" b="1" i="0">
                          <a:latin typeface="Cambria Math" panose="02040503050406030204" pitchFamily="18" charset="0"/>
                        </a:rPr>
                        <m:t>𝟑𝟎𝟎𝟎</m:t>
                      </m:r>
                      <m:r>
                        <a:rPr lang="en-US" sz="1200" b="1" i="0">
                          <a:latin typeface="Cambria Math" panose="02040503050406030204" pitchFamily="18" charset="0"/>
                        </a:rPr>
                        <m:t>.</m:t>
                      </m:r>
                      <m:r>
                        <a:rPr lang="en-US" sz="1200" b="1" i="0">
                          <a:latin typeface="Cambria Math" panose="02040503050406030204" pitchFamily="18" charset="0"/>
                        </a:rPr>
                        <m:t>𝟒</m:t>
                      </m:r>
                      <m:r>
                        <a:rPr lang="en-US" sz="1200" b="1" i="0">
                          <a:latin typeface="Cambria Math" panose="02040503050406030204" pitchFamily="18" charset="0"/>
                        </a:rPr>
                        <m:t> </m:t>
                      </m:r>
                      <m:r>
                        <a:rPr lang="en-US" sz="1200" b="1" i="1">
                          <a:latin typeface="Cambria Math" panose="02040503050406030204" pitchFamily="18" charset="0"/>
                        </a:rPr>
                        <m:t>𝒎𝒎</m:t>
                      </m:r>
                    </m:oMath>
                  </m:oMathPara>
                </a14:m>
                <a:endParaRPr lang="en-US" sz="1200" b="1" dirty="0"/>
              </a:p>
            </p:txBody>
          </p:sp>
        </mc:Choice>
        <mc:Fallback xmlns="">
          <p:sp>
            <p:nvSpPr>
              <p:cNvPr id="18" name="CuadroTexto 17">
                <a:extLst>
                  <a:ext uri="{FF2B5EF4-FFF2-40B4-BE49-F238E27FC236}">
                    <a16:creationId xmlns:a16="http://schemas.microsoft.com/office/drawing/2014/main" id="{AEFAC5AE-C02D-4550-BCA5-A9F7329544D3}"/>
                  </a:ext>
                </a:extLst>
              </p:cNvPr>
              <p:cNvSpPr txBox="1">
                <a:spLocks noRot="1" noChangeAspect="1" noMove="1" noResize="1" noEditPoints="1" noAdjustHandles="1" noChangeArrowheads="1" noChangeShapeType="1" noTextEdit="1"/>
              </p:cNvSpPr>
              <p:nvPr/>
            </p:nvSpPr>
            <p:spPr>
              <a:xfrm>
                <a:off x="7597982" y="4824745"/>
                <a:ext cx="1371600" cy="276999"/>
              </a:xfrm>
              <a:prstGeom prst="rect">
                <a:avLst/>
              </a:prstGeom>
              <a:blipFill>
                <a:blip r:embed="rId5"/>
                <a:stretch>
                  <a:fillRect/>
                </a:stretch>
              </a:blipFill>
            </p:spPr>
            <p:txBody>
              <a:bodyPr/>
              <a:lstStyle/>
              <a:p>
                <a:r>
                  <a:rPr lang="es-EC">
                    <a:noFill/>
                  </a:rPr>
                  <a:t> </a:t>
                </a:r>
              </a:p>
            </p:txBody>
          </p:sp>
        </mc:Fallback>
      </mc:AlternateContent>
      <p:sp>
        <p:nvSpPr>
          <p:cNvPr id="19" name="Elipse 18">
            <a:extLst>
              <a:ext uri="{FF2B5EF4-FFF2-40B4-BE49-F238E27FC236}">
                <a16:creationId xmlns:a16="http://schemas.microsoft.com/office/drawing/2014/main" id="{F5B1DC53-A03B-41C7-8FC3-75C1462EFDAB}"/>
              </a:ext>
            </a:extLst>
          </p:cNvPr>
          <p:cNvSpPr/>
          <p:nvPr/>
        </p:nvSpPr>
        <p:spPr>
          <a:xfrm>
            <a:off x="3358002" y="5333049"/>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p:txBody>
      </p:sp>
      <p:sp>
        <p:nvSpPr>
          <p:cNvPr id="21" name="CuadroTexto 20">
            <a:extLst>
              <a:ext uri="{FF2B5EF4-FFF2-40B4-BE49-F238E27FC236}">
                <a16:creationId xmlns:a16="http://schemas.microsoft.com/office/drawing/2014/main" id="{6AB2FC84-0869-46E4-880F-1A4DCAF982B7}"/>
              </a:ext>
            </a:extLst>
          </p:cNvPr>
          <p:cNvSpPr txBox="1"/>
          <p:nvPr/>
        </p:nvSpPr>
        <p:spPr>
          <a:xfrm>
            <a:off x="3854399" y="5246946"/>
            <a:ext cx="1574417" cy="457626"/>
          </a:xfrm>
          <a:prstGeom prst="rect">
            <a:avLst/>
          </a:prstGeom>
          <a:noFill/>
        </p:spPr>
        <p:txBody>
          <a:bodyPr wrap="square">
            <a:spAutoFit/>
          </a:bodyPr>
          <a:lstStyle/>
          <a:p>
            <a:pPr lvl="0">
              <a:lnSpc>
                <a:spcPct val="200000"/>
              </a:lnSpc>
            </a:pPr>
            <a:r>
              <a:rPr lang="es-EC" sz="1400" dirty="0">
                <a:latin typeface="Times New Roman" panose="02020603050405020304" pitchFamily="18" charset="0"/>
                <a:ea typeface="Calibri" panose="020F0502020204030204" pitchFamily="34" charset="0"/>
                <a:cs typeface="Times New Roman" panose="02020603050405020304" pitchFamily="18" charset="0"/>
              </a:rPr>
              <a:t>Velocidad angular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9B6439FB-B80F-4AC6-B282-C707B710D42E}"/>
                  </a:ext>
                </a:extLst>
              </p:cNvPr>
              <p:cNvSpPr txBox="1"/>
              <p:nvPr/>
            </p:nvSpPr>
            <p:spPr>
              <a:xfrm>
                <a:off x="5045522" y="5041468"/>
                <a:ext cx="3932064" cy="1163011"/>
              </a:xfrm>
              <a:prstGeom prst="rect">
                <a:avLst/>
              </a:prstGeom>
              <a:noFill/>
            </p:spPr>
            <p:txBody>
              <a:bodyPr wrap="square">
                <a:spAutoFit/>
              </a:bodyPr>
              <a:lstStyle/>
              <a:p>
                <a:pPr>
                  <a:lnSpc>
                    <a:spcPct val="200000"/>
                  </a:lnSpc>
                </a:pPr>
                <a14:m>
                  <m:oMathPara xmlns:m="http://schemas.openxmlformats.org/officeDocument/2006/math">
                    <m:oMathParaPr>
                      <m:jc m:val="centerGroup"/>
                    </m:oMathParaPr>
                    <m:oMath xmlns:m="http://schemas.openxmlformats.org/officeDocument/2006/math">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𝑣</m:t>
                      </m:r>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=0.254</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s-EC" sz="1200" b="0" i="0"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=94.15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r>
                        <a:rPr lang="es-EC" sz="1200" b="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𝜔</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𝑣</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𝑟</m:t>
                          </m:r>
                        </m:den>
                      </m:f>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=5.40</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s-EC" sz="12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C" sz="1200" b="0" i="0"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200000"/>
                  </a:lnSpc>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=51.57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𝑅𝑃𝑀</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≈52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𝑅𝑃𝑀</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23" name="CuadroTexto 22">
                <a:extLst>
                  <a:ext uri="{FF2B5EF4-FFF2-40B4-BE49-F238E27FC236}">
                    <a16:creationId xmlns:a16="http://schemas.microsoft.com/office/drawing/2014/main" id="{9B6439FB-B80F-4AC6-B282-C707B710D42E}"/>
                  </a:ext>
                </a:extLst>
              </p:cNvPr>
              <p:cNvSpPr txBox="1">
                <a:spLocks noRot="1" noChangeAspect="1" noMove="1" noResize="1" noEditPoints="1" noAdjustHandles="1" noChangeArrowheads="1" noChangeShapeType="1" noTextEdit="1"/>
              </p:cNvSpPr>
              <p:nvPr/>
            </p:nvSpPr>
            <p:spPr>
              <a:xfrm>
                <a:off x="5045522" y="5041468"/>
                <a:ext cx="3932064" cy="1163011"/>
              </a:xfrm>
              <a:prstGeom prst="rect">
                <a:avLst/>
              </a:prstGeom>
              <a:blipFill>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15103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C73B607-3227-4C6F-99DF-86563D095842}"/>
              </a:ext>
            </a:extLst>
          </p:cNvPr>
          <p:cNvSpPr>
            <a:spLocks noGrp="1"/>
          </p:cNvSpPr>
          <p:nvPr>
            <p:ph type="title"/>
          </p:nvPr>
        </p:nvSpPr>
        <p:spPr/>
        <p:txBody>
          <a:bodyPr>
            <a:normAutofit fontScale="90000"/>
          </a:bodyPr>
          <a:lstStyle/>
          <a:p>
            <a:r>
              <a:rPr lang="es-EC" dirty="0"/>
              <a:t>Diseño de la máquina ensambladora de recibidores</a:t>
            </a:r>
          </a:p>
        </p:txBody>
      </p:sp>
      <p:pic>
        <p:nvPicPr>
          <p:cNvPr id="6" name="Imagen 5">
            <a:extLst>
              <a:ext uri="{FF2B5EF4-FFF2-40B4-BE49-F238E27FC236}">
                <a16:creationId xmlns:a16="http://schemas.microsoft.com/office/drawing/2014/main" id="{E84CE0B3-2D08-4543-AD2A-879E8D606F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7489" y="1536846"/>
            <a:ext cx="3421792" cy="1770509"/>
          </a:xfrm>
          <a:prstGeom prst="rect">
            <a:avLst/>
          </a:prstGeom>
        </p:spPr>
      </p:pic>
      <p:sp>
        <p:nvSpPr>
          <p:cNvPr id="7" name="Elipse 6">
            <a:extLst>
              <a:ext uri="{FF2B5EF4-FFF2-40B4-BE49-F238E27FC236}">
                <a16:creationId xmlns:a16="http://schemas.microsoft.com/office/drawing/2014/main" id="{B09A912B-0270-4205-8A92-CDD8E5A683E7}"/>
              </a:ext>
            </a:extLst>
          </p:cNvPr>
          <p:cNvSpPr/>
          <p:nvPr/>
        </p:nvSpPr>
        <p:spPr>
          <a:xfrm>
            <a:off x="2093541" y="974594"/>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BFCDE3B7-D920-48CE-A503-3D8278DFF394}"/>
              </a:ext>
            </a:extLst>
          </p:cNvPr>
          <p:cNvSpPr txBox="1"/>
          <p:nvPr/>
        </p:nvSpPr>
        <p:spPr>
          <a:xfrm>
            <a:off x="2695040" y="1068101"/>
            <a:ext cx="3246682" cy="307777"/>
          </a:xfrm>
          <a:prstGeom prst="rect">
            <a:avLst/>
          </a:prstGeom>
          <a:noFill/>
        </p:spPr>
        <p:txBody>
          <a:bodyPr wrap="square">
            <a:spAutoFit/>
          </a:bodyPr>
          <a:lstStyle/>
          <a:p>
            <a:pPr lvl="0"/>
            <a:r>
              <a:rPr lang="es-EC" sz="1400" dirty="0">
                <a:effectLst/>
                <a:latin typeface="Times New Roman" panose="02020603050405020304" pitchFamily="18" charset="0"/>
                <a:ea typeface="Calibri" panose="020F0502020204030204" pitchFamily="34" charset="0"/>
                <a:cs typeface="Times New Roman" panose="02020603050405020304" pitchFamily="18" charset="0"/>
              </a:rPr>
              <a:t>Inercia Total del Sistema de transporte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001383E1-E654-4039-A0FA-D897A1BC0BF2}"/>
                  </a:ext>
                </a:extLst>
              </p:cNvPr>
              <p:cNvSpPr txBox="1"/>
              <p:nvPr/>
            </p:nvSpPr>
            <p:spPr>
              <a:xfrm>
                <a:off x="6698549" y="1563507"/>
                <a:ext cx="2092260" cy="4380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836967"/>
                              </a:solidFill>
                              <a:latin typeface="Cambria Math" panose="02040503050406030204" pitchFamily="18" charset="0"/>
                            </a:rPr>
                          </m:ctrlPr>
                        </m:sSubPr>
                        <m:e>
                          <m:r>
                            <a:rPr lang="en-US" sz="1200" i="1">
                              <a:latin typeface="Cambria Math" panose="02040503050406030204" pitchFamily="18" charset="0"/>
                            </a:rPr>
                            <m:t>𝐽</m:t>
                          </m:r>
                        </m:e>
                        <m:sub>
                          <m:r>
                            <a:rPr lang="en-US" sz="1200" i="1">
                              <a:latin typeface="Cambria Math" panose="02040503050406030204" pitchFamily="18" charset="0"/>
                            </a:rPr>
                            <m:t>𝑇</m:t>
                          </m:r>
                        </m:sub>
                      </m:sSub>
                      <m:r>
                        <a:rPr lang="en-US" sz="1200" i="0">
                          <a:latin typeface="Cambria Math" panose="02040503050406030204" pitchFamily="18" charset="0"/>
                        </a:rPr>
                        <m:t>=2∙</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𝐽</m:t>
                          </m:r>
                        </m:e>
                        <m:sub>
                          <m:r>
                            <a:rPr lang="en-US" sz="1200" i="0">
                              <a:latin typeface="Cambria Math" panose="02040503050406030204" pitchFamily="18" charset="0"/>
                            </a:rPr>
                            <m:t>1</m:t>
                          </m:r>
                        </m:sub>
                      </m:sSub>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r>
                            <a:rPr lang="en-US" sz="1200" i="0">
                              <a:latin typeface="Cambria Math" panose="02040503050406030204" pitchFamily="18" charset="0"/>
                            </a:rPr>
                            <m:t>1</m:t>
                          </m:r>
                        </m:num>
                        <m:den>
                          <m:r>
                            <a:rPr lang="en-US" sz="1200" i="0">
                              <a:latin typeface="Cambria Math" panose="02040503050406030204" pitchFamily="18" charset="0"/>
                            </a:rPr>
                            <m:t>4</m:t>
                          </m:r>
                        </m:den>
                      </m:f>
                      <m:sSub>
                        <m:sSubPr>
                          <m:ctrlPr>
                            <a:rPr lang="en-US" sz="1200" i="1">
                              <a:solidFill>
                                <a:srgbClr val="836967"/>
                              </a:solidFill>
                              <a:latin typeface="Cambria Math" panose="02040503050406030204" pitchFamily="18" charset="0"/>
                            </a:rPr>
                          </m:ctrlPr>
                        </m:sSubPr>
                        <m:e>
                          <m:r>
                            <a:rPr lang="en-US" sz="1200" i="0">
                              <a:latin typeface="Cambria Math" panose="02040503050406030204" pitchFamily="18" charset="0"/>
                            </a:rPr>
                            <m:t>∙</m:t>
                          </m:r>
                          <m:r>
                            <a:rPr lang="en-US" sz="1200" i="1">
                              <a:latin typeface="Cambria Math" panose="02040503050406030204" pitchFamily="18" charset="0"/>
                            </a:rPr>
                            <m:t>𝑀</m:t>
                          </m:r>
                        </m:e>
                        <m:sub>
                          <m:r>
                            <a:rPr lang="en-US" sz="1200" i="1">
                              <a:latin typeface="Cambria Math" panose="02040503050406030204" pitchFamily="18" charset="0"/>
                            </a:rPr>
                            <m:t>𝑇𝑜𝑡𝑎𝑙</m:t>
                          </m:r>
                        </m:sub>
                      </m:sSub>
                      <m:r>
                        <a:rPr lang="en-US" sz="1200" i="0">
                          <a:latin typeface="Cambria Math" panose="02040503050406030204" pitchFamily="18" charset="0"/>
                        </a:rPr>
                        <m:t>∙</m:t>
                      </m:r>
                      <m:sSubSup>
                        <m:sSubSupPr>
                          <m:ctrlPr>
                            <a:rPr lang="en-US" sz="1200" i="1">
                              <a:solidFill>
                                <a:srgbClr val="836967"/>
                              </a:solidFill>
                              <a:latin typeface="Cambria Math" panose="02040503050406030204" pitchFamily="18" charset="0"/>
                            </a:rPr>
                          </m:ctrlPr>
                        </m:sSubSupPr>
                        <m:e>
                          <m:r>
                            <a:rPr lang="en-US" sz="1200" i="1">
                              <a:latin typeface="Cambria Math" panose="02040503050406030204" pitchFamily="18" charset="0"/>
                            </a:rPr>
                            <m:t>𝑑</m:t>
                          </m:r>
                        </m:e>
                        <m:sub>
                          <m:r>
                            <a:rPr lang="en-US" sz="1200" i="1">
                              <a:latin typeface="Cambria Math" panose="02040503050406030204" pitchFamily="18" charset="0"/>
                            </a:rPr>
                            <m:t>𝑝</m:t>
                          </m:r>
                        </m:sub>
                        <m:sup>
                          <m:r>
                            <a:rPr lang="en-US" sz="1200" i="0">
                              <a:latin typeface="Cambria Math" panose="02040503050406030204" pitchFamily="18" charset="0"/>
                            </a:rPr>
                            <m:t>2</m:t>
                          </m:r>
                        </m:sup>
                      </m:sSubSup>
                    </m:oMath>
                  </m:oMathPara>
                </a14:m>
                <a:endParaRPr lang="en-US" sz="1200" dirty="0"/>
              </a:p>
            </p:txBody>
          </p:sp>
        </mc:Choice>
        <mc:Fallback xmlns="">
          <p:sp>
            <p:nvSpPr>
              <p:cNvPr id="9" name="CuadroTexto 8">
                <a:extLst>
                  <a:ext uri="{FF2B5EF4-FFF2-40B4-BE49-F238E27FC236}">
                    <a16:creationId xmlns:a16="http://schemas.microsoft.com/office/drawing/2014/main" id="{001383E1-E654-4039-A0FA-D897A1BC0BF2}"/>
                  </a:ext>
                </a:extLst>
              </p:cNvPr>
              <p:cNvSpPr txBox="1">
                <a:spLocks noRot="1" noChangeAspect="1" noMove="1" noResize="1" noEditPoints="1" noAdjustHandles="1" noChangeArrowheads="1" noChangeShapeType="1" noTextEdit="1"/>
              </p:cNvSpPr>
              <p:nvPr/>
            </p:nvSpPr>
            <p:spPr>
              <a:xfrm>
                <a:off x="6698549" y="1563507"/>
                <a:ext cx="2092260" cy="438005"/>
              </a:xfrm>
              <a:prstGeom prst="rect">
                <a:avLst/>
              </a:prstGeom>
              <a:blipFill>
                <a:blip r:embed="rId3"/>
                <a:stretch>
                  <a:fillRect b="-138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29ABF6D8-BA67-4999-8E5F-B7850CD34CD5}"/>
                  </a:ext>
                </a:extLst>
              </p:cNvPr>
              <p:cNvSpPr txBox="1"/>
              <p:nvPr/>
            </p:nvSpPr>
            <p:spPr>
              <a:xfrm>
                <a:off x="6480312" y="2178339"/>
                <a:ext cx="2528734" cy="830997"/>
              </a:xfrm>
              <a:prstGeom prst="rect">
                <a:avLst/>
              </a:prstGeom>
              <a:noFill/>
            </p:spPr>
            <p:txBody>
              <a:bodyPr wrap="square">
                <a:spAutoFit/>
              </a:bodyPr>
              <a:lstStyle/>
              <a:p>
                <a:pPr>
                  <a:lnSpc>
                    <a:spcPct val="200000"/>
                  </a:lnSpc>
                </a:pPr>
                <a14:m>
                  <m:oMathPara xmlns:m="http://schemas.openxmlformats.org/officeDocument/2006/math">
                    <m:oMathParaPr>
                      <m:jc m:val="centerGroup"/>
                    </m:oMathParaPr>
                    <m:oMath xmlns:m="http://schemas.openxmlformats.org/officeDocument/2006/math">
                      <m:sSub>
                        <m:sSubPr>
                          <m:ctrlPr>
                            <a:rPr lang="en-US"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𝐽</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=0.002428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𝑘𝑔</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𝐽</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=0.01766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𝑘𝑔</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 name="CuadroTexto 9">
                <a:extLst>
                  <a:ext uri="{FF2B5EF4-FFF2-40B4-BE49-F238E27FC236}">
                    <a16:creationId xmlns:a16="http://schemas.microsoft.com/office/drawing/2014/main" id="{29ABF6D8-BA67-4999-8E5F-B7850CD34CD5}"/>
                  </a:ext>
                </a:extLst>
              </p:cNvPr>
              <p:cNvSpPr txBox="1">
                <a:spLocks noRot="1" noChangeAspect="1" noMove="1" noResize="1" noEditPoints="1" noAdjustHandles="1" noChangeArrowheads="1" noChangeShapeType="1" noTextEdit="1"/>
              </p:cNvSpPr>
              <p:nvPr/>
            </p:nvSpPr>
            <p:spPr>
              <a:xfrm>
                <a:off x="6480312" y="2178339"/>
                <a:ext cx="2528734" cy="830997"/>
              </a:xfrm>
              <a:prstGeom prst="rect">
                <a:avLst/>
              </a:prstGeom>
              <a:blipFill>
                <a:blip r:embed="rId4"/>
                <a:stretch>
                  <a:fillRect/>
                </a:stretch>
              </a:blipFill>
            </p:spPr>
            <p:txBody>
              <a:bodyPr/>
              <a:lstStyle/>
              <a:p>
                <a:r>
                  <a:rPr lang="es-EC">
                    <a:noFill/>
                  </a:rPr>
                  <a:t> </a:t>
                </a:r>
              </a:p>
            </p:txBody>
          </p:sp>
        </mc:Fallback>
      </mc:AlternateContent>
      <p:pic>
        <p:nvPicPr>
          <p:cNvPr id="11" name="Imagen 10">
            <a:extLst>
              <a:ext uri="{FF2B5EF4-FFF2-40B4-BE49-F238E27FC236}">
                <a16:creationId xmlns:a16="http://schemas.microsoft.com/office/drawing/2014/main" id="{90E19E42-CB4A-4A0D-82FD-0659477600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7251"/>
          <a:stretch/>
        </p:blipFill>
        <p:spPr bwMode="auto">
          <a:xfrm>
            <a:off x="2599504" y="3964481"/>
            <a:ext cx="3221029" cy="2232593"/>
          </a:xfrm>
          <a:prstGeom prst="rect">
            <a:avLst/>
          </a:prstGeom>
          <a:noFill/>
          <a:ln>
            <a:noFill/>
          </a:ln>
          <a:extLst>
            <a:ext uri="{53640926-AAD7-44D8-BBD7-CCE9431645EC}">
              <a14:shadowObscured xmlns:a14="http://schemas.microsoft.com/office/drawing/2010/main"/>
            </a:ext>
          </a:extLst>
        </p:spPr>
      </p:pic>
      <p:sp>
        <p:nvSpPr>
          <p:cNvPr id="12" name="Elipse 11">
            <a:extLst>
              <a:ext uri="{FF2B5EF4-FFF2-40B4-BE49-F238E27FC236}">
                <a16:creationId xmlns:a16="http://schemas.microsoft.com/office/drawing/2014/main" id="{45A3DCF6-DBB7-4A62-B664-1D43CF17DC7C}"/>
              </a:ext>
            </a:extLst>
          </p:cNvPr>
          <p:cNvSpPr/>
          <p:nvPr/>
        </p:nvSpPr>
        <p:spPr>
          <a:xfrm>
            <a:off x="2165349" y="3523350"/>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97AD3979-B1A4-4BEA-8179-E32BACA36A72}"/>
              </a:ext>
            </a:extLst>
          </p:cNvPr>
          <p:cNvSpPr txBox="1"/>
          <p:nvPr/>
        </p:nvSpPr>
        <p:spPr>
          <a:xfrm>
            <a:off x="2810082" y="3615426"/>
            <a:ext cx="1630319" cy="307777"/>
          </a:xfrm>
          <a:prstGeom prst="rect">
            <a:avLst/>
          </a:prstGeom>
          <a:noFill/>
        </p:spPr>
        <p:txBody>
          <a:bodyPr wrap="square">
            <a:spAutoFit/>
          </a:bodyPr>
          <a:lstStyle/>
          <a:p>
            <a:pPr lvl="0"/>
            <a:r>
              <a:rPr lang="es-EC" sz="1400" dirty="0">
                <a:effectLst/>
                <a:latin typeface="Times New Roman" panose="02020603050405020304" pitchFamily="18" charset="0"/>
                <a:ea typeface="Calibri" panose="020F0502020204030204" pitchFamily="34" charset="0"/>
                <a:cs typeface="Times New Roman" panose="02020603050405020304" pitchFamily="18" charset="0"/>
              </a:rPr>
              <a:t>Velocidad angular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B3AC625F-AC9D-4A4C-B529-9C106CA62DFC}"/>
                  </a:ext>
                </a:extLst>
              </p:cNvPr>
              <p:cNvSpPr txBox="1"/>
              <p:nvPr/>
            </p:nvSpPr>
            <p:spPr>
              <a:xfrm>
                <a:off x="7292693" y="3866831"/>
                <a:ext cx="2133028" cy="4703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𝑡</m:t>
                      </m:r>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r>
                            <a:rPr lang="en-US" sz="1200" i="0">
                              <a:latin typeface="Cambria Math" panose="02040503050406030204" pitchFamily="18" charset="0"/>
                            </a:rPr>
                            <m:t>2 </m:t>
                          </m:r>
                          <m:r>
                            <a:rPr lang="en-US" sz="1200" i="1">
                              <a:latin typeface="Cambria Math" panose="02040503050406030204" pitchFamily="18" charset="0"/>
                            </a:rPr>
                            <m:t>𝑝𝑎𝑠𝑜𝑠</m:t>
                          </m:r>
                        </m:num>
                        <m:den>
                          <m:r>
                            <a:rPr lang="en-US" sz="1200" i="0">
                              <a:latin typeface="Cambria Math" panose="02040503050406030204" pitchFamily="18" charset="0"/>
                            </a:rPr>
                            <m:t>100 </m:t>
                          </m:r>
                          <m:r>
                            <a:rPr lang="en-US" sz="1200" i="1">
                              <a:latin typeface="Cambria Math" panose="02040503050406030204" pitchFamily="18" charset="0"/>
                            </a:rPr>
                            <m:t>𝑝𝑎𝑠𝑜</m:t>
                          </m:r>
                          <m:f>
                            <m:fPr>
                              <m:type m:val="lin"/>
                              <m:ctrlPr>
                                <a:rPr lang="en-US" sz="1200" i="1">
                                  <a:latin typeface="Cambria Math" panose="02040503050406030204" pitchFamily="18" charset="0"/>
                                </a:rPr>
                              </m:ctrlPr>
                            </m:fPr>
                            <m:num>
                              <m:r>
                                <a:rPr lang="en-US" sz="1200" i="1">
                                  <a:latin typeface="Cambria Math" panose="02040503050406030204" pitchFamily="18" charset="0"/>
                                </a:rPr>
                                <m:t>𝑠</m:t>
                              </m:r>
                            </m:num>
                            <m:den>
                              <m:r>
                                <a:rPr lang="en-US" sz="1200" i="1">
                                  <a:latin typeface="Cambria Math" panose="02040503050406030204" pitchFamily="18" charset="0"/>
                                </a:rPr>
                                <m:t>𝑠</m:t>
                              </m:r>
                            </m:den>
                          </m:f>
                        </m:den>
                      </m:f>
                      <m:r>
                        <a:rPr lang="en-US" sz="1200" i="0">
                          <a:latin typeface="Cambria Math" panose="02040503050406030204" pitchFamily="18" charset="0"/>
                        </a:rPr>
                        <m:t>=0.02 </m:t>
                      </m:r>
                      <m:r>
                        <a:rPr lang="en-US" sz="1200" i="1">
                          <a:latin typeface="Cambria Math" panose="02040503050406030204" pitchFamily="18" charset="0"/>
                        </a:rPr>
                        <m:t>𝑠</m:t>
                      </m:r>
                    </m:oMath>
                  </m:oMathPara>
                </a14:m>
                <a:endParaRPr lang="en-US" sz="1200" dirty="0"/>
              </a:p>
            </p:txBody>
          </p:sp>
        </mc:Choice>
        <mc:Fallback xmlns="">
          <p:sp>
            <p:nvSpPr>
              <p:cNvPr id="14" name="CuadroTexto 13">
                <a:extLst>
                  <a:ext uri="{FF2B5EF4-FFF2-40B4-BE49-F238E27FC236}">
                    <a16:creationId xmlns:a16="http://schemas.microsoft.com/office/drawing/2014/main" id="{B3AC625F-AC9D-4A4C-B529-9C106CA62DFC}"/>
                  </a:ext>
                </a:extLst>
              </p:cNvPr>
              <p:cNvSpPr txBox="1">
                <a:spLocks noRot="1" noChangeAspect="1" noMove="1" noResize="1" noEditPoints="1" noAdjustHandles="1" noChangeArrowheads="1" noChangeShapeType="1" noTextEdit="1"/>
              </p:cNvSpPr>
              <p:nvPr/>
            </p:nvSpPr>
            <p:spPr>
              <a:xfrm>
                <a:off x="7292693" y="3866831"/>
                <a:ext cx="2133028" cy="470322"/>
              </a:xfrm>
              <a:prstGeom prst="rect">
                <a:avLst/>
              </a:prstGeom>
              <a:blipFill>
                <a:blip r:embed="rId6"/>
                <a:stretch>
                  <a:fillRect t="-12987" b="-8831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C2AA1D72-BAC3-4B86-A7E3-AA44476A07D3}"/>
                  </a:ext>
                </a:extLst>
              </p:cNvPr>
              <p:cNvSpPr txBox="1"/>
              <p:nvPr/>
            </p:nvSpPr>
            <p:spPr>
              <a:xfrm>
                <a:off x="6448335" y="4370561"/>
                <a:ext cx="3821745" cy="1558119"/>
              </a:xfrm>
              <a:prstGeom prst="rect">
                <a:avLst/>
              </a:prstGeom>
              <a:noFill/>
            </p:spPr>
            <p:txBody>
              <a:bodyPr wrap="square">
                <a:spAutoFit/>
              </a:bodyPr>
              <a:lstStyle/>
              <a:p>
                <a:pPr>
                  <a:lnSpc>
                    <a:spcPct val="200000"/>
                  </a:lnSpc>
                </a:pPr>
                <a14:m>
                  <m:oMathPara xmlns:m="http://schemas.openxmlformats.org/officeDocument/2006/math">
                    <m:oMathParaPr>
                      <m:jc m:val="center"/>
                    </m:oMathParaPr>
                    <m:oMath xmlns:m="http://schemas.openxmlformats.org/officeDocument/2006/math">
                      <m:f>
                        <m:fPr>
                          <m:ctrlPr>
                            <a:rPr lang="en-US"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𝑣</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100 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𝑝𝑎𝑠𝑜𝑠</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0.02 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=5000</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𝑝𝑎𝑠𝑜𝑠</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200000"/>
                  </a:lnSpc>
                </a:pPr>
                <a14:m>
                  <m:oMathPara xmlns:m="http://schemas.openxmlformats.org/officeDocument/2006/math">
                    <m:oMathParaPr>
                      <m:jc m:val="centerGroup"/>
                    </m:oMathParaPr>
                    <m:oMath xmlns:m="http://schemas.openxmlformats.org/officeDocument/2006/math">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=5000</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𝑝𝑎𝑠𝑜𝑠</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𝑟𝑒𝑣</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200 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𝑝𝑎𝑠𝑜𝑠</m:t>
                          </m:r>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𝜋</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𝑟𝑒𝑣</m:t>
                          </m:r>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=157.08</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5" name="CuadroTexto 14">
                <a:extLst>
                  <a:ext uri="{FF2B5EF4-FFF2-40B4-BE49-F238E27FC236}">
                    <a16:creationId xmlns:a16="http://schemas.microsoft.com/office/drawing/2014/main" id="{C2AA1D72-BAC3-4B86-A7E3-AA44476A07D3}"/>
                  </a:ext>
                </a:extLst>
              </p:cNvPr>
              <p:cNvSpPr txBox="1">
                <a:spLocks noRot="1" noChangeAspect="1" noMove="1" noResize="1" noEditPoints="1" noAdjustHandles="1" noChangeArrowheads="1" noChangeShapeType="1" noTextEdit="1"/>
              </p:cNvSpPr>
              <p:nvPr/>
            </p:nvSpPr>
            <p:spPr>
              <a:xfrm>
                <a:off x="6448335" y="4370561"/>
                <a:ext cx="3821745" cy="1558119"/>
              </a:xfrm>
              <a:prstGeom prst="rect">
                <a:avLst/>
              </a:prstGeom>
              <a:blipFill>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49050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C99A53-B465-41E5-9949-1A2D1D855398}"/>
              </a:ext>
            </a:extLst>
          </p:cNvPr>
          <p:cNvSpPr>
            <a:spLocks noGrp="1"/>
          </p:cNvSpPr>
          <p:nvPr>
            <p:ph type="title"/>
          </p:nvPr>
        </p:nvSpPr>
        <p:spPr/>
        <p:txBody>
          <a:bodyPr>
            <a:normAutofit fontScale="90000"/>
          </a:bodyPr>
          <a:lstStyle/>
          <a:p>
            <a:r>
              <a:rPr lang="es-EC" dirty="0"/>
              <a:t>Diseño de la máquina ensambladora de recibidores</a:t>
            </a:r>
            <a:endParaRPr lang="en-US" dirty="0"/>
          </a:p>
        </p:txBody>
      </p:sp>
      <p:sp>
        <p:nvSpPr>
          <p:cNvPr id="4" name="Elipse 3">
            <a:extLst>
              <a:ext uri="{FF2B5EF4-FFF2-40B4-BE49-F238E27FC236}">
                <a16:creationId xmlns:a16="http://schemas.microsoft.com/office/drawing/2014/main" id="{8543824E-FD07-4107-A4A8-BD440D829AED}"/>
              </a:ext>
            </a:extLst>
          </p:cNvPr>
          <p:cNvSpPr/>
          <p:nvPr/>
        </p:nvSpPr>
        <p:spPr>
          <a:xfrm>
            <a:off x="345598" y="1144381"/>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116D9580-A4F1-46CE-A493-6308F9C809E0}"/>
              </a:ext>
            </a:extLst>
          </p:cNvPr>
          <p:cNvSpPr txBox="1"/>
          <p:nvPr/>
        </p:nvSpPr>
        <p:spPr>
          <a:xfrm>
            <a:off x="856587" y="1210000"/>
            <a:ext cx="2065907"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Cálculo de los torques</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A5375371-831C-4189-8BF9-3933B638BC93}"/>
                  </a:ext>
                </a:extLst>
              </p:cNvPr>
              <p:cNvSpPr txBox="1"/>
              <p:nvPr/>
            </p:nvSpPr>
            <p:spPr>
              <a:xfrm>
                <a:off x="345598" y="1919441"/>
                <a:ext cx="3585883" cy="68794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𝛼</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14:m>
                  <m:oMathPara xmlns:m="http://schemas.openxmlformats.org/officeDocument/2006/math">
                    <m:oMathParaPr>
                      <m:jc m:val="left"/>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=0.01766</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𝑘𝑔</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∗157.08</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=2.77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A5375371-831C-4189-8BF9-3933B638BC93}"/>
                  </a:ext>
                </a:extLst>
              </p:cNvPr>
              <p:cNvSpPr txBox="1">
                <a:spLocks noRot="1" noChangeAspect="1" noMove="1" noResize="1" noEditPoints="1" noAdjustHandles="1" noChangeArrowheads="1" noChangeShapeType="1" noTextEdit="1"/>
              </p:cNvSpPr>
              <p:nvPr/>
            </p:nvSpPr>
            <p:spPr>
              <a:xfrm>
                <a:off x="345598" y="1919441"/>
                <a:ext cx="3585883" cy="687945"/>
              </a:xfrm>
              <a:prstGeom prst="rect">
                <a:avLst/>
              </a:prstGeom>
              <a:blipFill>
                <a:blip r:embed="rId2"/>
                <a:stretch>
                  <a:fillRect/>
                </a:stretch>
              </a:blipFill>
            </p:spPr>
            <p:txBody>
              <a:bodyPr/>
              <a:lstStyle/>
              <a:p>
                <a:r>
                  <a:rPr lang="en-US">
                    <a:noFill/>
                  </a:rPr>
                  <a:t> </a:t>
                </a:r>
              </a:p>
            </p:txBody>
          </p:sp>
        </mc:Fallback>
      </mc:AlternateContent>
      <p:sp>
        <p:nvSpPr>
          <p:cNvPr id="8" name="CuadroTexto 7">
            <a:extLst>
              <a:ext uri="{FF2B5EF4-FFF2-40B4-BE49-F238E27FC236}">
                <a16:creationId xmlns:a16="http://schemas.microsoft.com/office/drawing/2014/main" id="{127CF9AE-2050-47D5-BB90-03BAD981213A}"/>
              </a:ext>
            </a:extLst>
          </p:cNvPr>
          <p:cNvSpPr txBox="1"/>
          <p:nvPr/>
        </p:nvSpPr>
        <p:spPr>
          <a:xfrm>
            <a:off x="345598" y="1677285"/>
            <a:ext cx="2639649" cy="307777"/>
          </a:xfrm>
          <a:prstGeom prst="rect">
            <a:avLst/>
          </a:prstGeom>
          <a:noFill/>
        </p:spPr>
        <p:txBody>
          <a:bodyPr wrap="square">
            <a:spAutoFit/>
          </a:bodyPr>
          <a:lstStyle/>
          <a:p>
            <a:pPr lvl="0"/>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Torque de aceleración rotatorio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C22E40BD-1FC2-42AD-83BB-3924035120B7}"/>
              </a:ext>
            </a:extLst>
          </p:cNvPr>
          <p:cNvSpPr txBox="1"/>
          <p:nvPr/>
        </p:nvSpPr>
        <p:spPr>
          <a:xfrm>
            <a:off x="345598" y="2645322"/>
            <a:ext cx="2639649" cy="307777"/>
          </a:xfrm>
          <a:prstGeom prst="rect">
            <a:avLst/>
          </a:prstGeom>
          <a:noFill/>
        </p:spPr>
        <p:txBody>
          <a:bodyPr wrap="square">
            <a:spAutoFit/>
          </a:bodyPr>
          <a:lstStyle/>
          <a:p>
            <a:pPr lvl="0"/>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Torque de aceleración lineal</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3C9390C7-6273-4F49-A822-92CAD8DA8F55}"/>
                  </a:ext>
                </a:extLst>
              </p:cNvPr>
              <p:cNvSpPr txBox="1"/>
              <p:nvPr/>
            </p:nvSpPr>
            <p:spPr>
              <a:xfrm>
                <a:off x="345598" y="3024340"/>
                <a:ext cx="2115671" cy="79226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𝑎𝑐</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=7.39</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=2.01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1" name="CuadroTexto 10">
                <a:extLst>
                  <a:ext uri="{FF2B5EF4-FFF2-40B4-BE49-F238E27FC236}">
                    <a16:creationId xmlns:a16="http://schemas.microsoft.com/office/drawing/2014/main" id="{3C9390C7-6273-4F49-A822-92CAD8DA8F55}"/>
                  </a:ext>
                </a:extLst>
              </p:cNvPr>
              <p:cNvSpPr txBox="1">
                <a:spLocks noRot="1" noChangeAspect="1" noMove="1" noResize="1" noEditPoints="1" noAdjustHandles="1" noChangeArrowheads="1" noChangeShapeType="1" noTextEdit="1"/>
              </p:cNvSpPr>
              <p:nvPr/>
            </p:nvSpPr>
            <p:spPr>
              <a:xfrm>
                <a:off x="345598" y="3024340"/>
                <a:ext cx="2115671" cy="7922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3019A08-2AC8-4B39-85C9-AE7666DDF903}"/>
                  </a:ext>
                </a:extLst>
              </p:cNvPr>
              <p:cNvSpPr txBox="1"/>
              <p:nvPr/>
            </p:nvSpPr>
            <p:spPr>
              <a:xfrm>
                <a:off x="345597" y="4300973"/>
                <a:ext cx="1461247" cy="27699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200" i="1" smtClean="0">
                              <a:solidFill>
                                <a:srgbClr val="836967"/>
                              </a:solidFill>
                              <a:latin typeface="Cambria Math" panose="02040503050406030204" pitchFamily="18" charset="0"/>
                            </a:rPr>
                          </m:ctrlPr>
                        </m:sSubPr>
                        <m:e>
                          <m:r>
                            <a:rPr lang="en-US" sz="1200" b="0" i="1">
                              <a:latin typeface="Cambria Math" panose="02040503050406030204" pitchFamily="18" charset="0"/>
                            </a:rPr>
                            <m:t>𝜏</m:t>
                          </m:r>
                        </m:e>
                        <m:sub>
                          <m:r>
                            <a:rPr lang="en-US" sz="1200" b="0" i="1">
                              <a:latin typeface="Cambria Math" panose="02040503050406030204" pitchFamily="18" charset="0"/>
                            </a:rPr>
                            <m:t>𝑎𝑐</m:t>
                          </m:r>
                        </m:sub>
                      </m:sSub>
                      <m:r>
                        <a:rPr lang="en-US" sz="1200" b="0" i="0">
                          <a:latin typeface="Cambria Math" panose="02040503050406030204" pitchFamily="18" charset="0"/>
                        </a:rPr>
                        <m:t>=4.78 </m:t>
                      </m:r>
                      <m:r>
                        <a:rPr lang="en-US" sz="1200" b="0" i="1">
                          <a:latin typeface="Cambria Math" panose="02040503050406030204" pitchFamily="18" charset="0"/>
                        </a:rPr>
                        <m:t>𝑁</m:t>
                      </m:r>
                      <m:r>
                        <a:rPr lang="en-US" sz="1200" b="0" i="0">
                          <a:latin typeface="Cambria Math" panose="02040503050406030204" pitchFamily="18" charset="0"/>
                        </a:rPr>
                        <m:t>∙</m:t>
                      </m:r>
                      <m:r>
                        <a:rPr lang="en-US" sz="1200" b="0" i="1">
                          <a:latin typeface="Cambria Math" panose="02040503050406030204" pitchFamily="18" charset="0"/>
                        </a:rPr>
                        <m:t>𝑚</m:t>
                      </m:r>
                    </m:oMath>
                  </m:oMathPara>
                </a14:m>
                <a:endParaRPr lang="en-US" sz="1200" dirty="0"/>
              </a:p>
            </p:txBody>
          </p:sp>
        </mc:Choice>
        <mc:Fallback xmlns="">
          <p:sp>
            <p:nvSpPr>
              <p:cNvPr id="13" name="CuadroTexto 12">
                <a:extLst>
                  <a:ext uri="{FF2B5EF4-FFF2-40B4-BE49-F238E27FC236}">
                    <a16:creationId xmlns:a16="http://schemas.microsoft.com/office/drawing/2014/main" id="{A3019A08-2AC8-4B39-85C9-AE7666DDF903}"/>
                  </a:ext>
                </a:extLst>
              </p:cNvPr>
              <p:cNvSpPr txBox="1">
                <a:spLocks noRot="1" noChangeAspect="1" noMove="1" noResize="1" noEditPoints="1" noAdjustHandles="1" noChangeArrowheads="1" noChangeShapeType="1" noTextEdit="1"/>
              </p:cNvSpPr>
              <p:nvPr/>
            </p:nvSpPr>
            <p:spPr>
              <a:xfrm>
                <a:off x="345597" y="4300973"/>
                <a:ext cx="1461247" cy="276999"/>
              </a:xfrm>
              <a:prstGeom prst="rect">
                <a:avLst/>
              </a:prstGeom>
              <a:blipFill>
                <a:blip r:embed="rId4"/>
                <a:stretch>
                  <a:fillRect/>
                </a:stretch>
              </a:blipFill>
            </p:spPr>
            <p:txBody>
              <a:bodyPr/>
              <a:lstStyle/>
              <a:p>
                <a:r>
                  <a:rPr lang="en-US">
                    <a:noFill/>
                  </a:rPr>
                  <a:t> </a:t>
                </a:r>
              </a:p>
            </p:txBody>
          </p:sp>
        </mc:Fallback>
      </mc:AlternateContent>
      <p:sp>
        <p:nvSpPr>
          <p:cNvPr id="14" name="CuadroTexto 13">
            <a:extLst>
              <a:ext uri="{FF2B5EF4-FFF2-40B4-BE49-F238E27FC236}">
                <a16:creationId xmlns:a16="http://schemas.microsoft.com/office/drawing/2014/main" id="{50662659-2F15-404A-A9BF-4A481F347CAA}"/>
              </a:ext>
            </a:extLst>
          </p:cNvPr>
          <p:cNvSpPr txBox="1"/>
          <p:nvPr/>
        </p:nvSpPr>
        <p:spPr>
          <a:xfrm>
            <a:off x="345597" y="3904902"/>
            <a:ext cx="2639649" cy="307777"/>
          </a:xfrm>
          <a:prstGeom prst="rect">
            <a:avLst/>
          </a:prstGeom>
          <a:noFill/>
        </p:spPr>
        <p:txBody>
          <a:bodyPr wrap="square">
            <a:spAutoFit/>
          </a:bodyPr>
          <a:lstStyle/>
          <a:p>
            <a:pPr lvl="0"/>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Torque de aceleración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10272CD-0FB5-4F73-BF78-41B855CA5A84}"/>
                  </a:ext>
                </a:extLst>
              </p:cNvPr>
              <p:cNvSpPr txBox="1"/>
              <p:nvPr/>
            </p:nvSpPr>
            <p:spPr>
              <a:xfrm>
                <a:off x="345597" y="5180715"/>
                <a:ext cx="2859741" cy="4764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𝑓𝑟</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𝜇</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𝜇</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=0.5335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6" name="CuadroTexto 15">
                <a:extLst>
                  <a:ext uri="{FF2B5EF4-FFF2-40B4-BE49-F238E27FC236}">
                    <a16:creationId xmlns:a16="http://schemas.microsoft.com/office/drawing/2014/main" id="{F10272CD-0FB5-4F73-BF78-41B855CA5A84}"/>
                  </a:ext>
                </a:extLst>
              </p:cNvPr>
              <p:cNvSpPr txBox="1">
                <a:spLocks noRot="1" noChangeAspect="1" noMove="1" noResize="1" noEditPoints="1" noAdjustHandles="1" noChangeArrowheads="1" noChangeShapeType="1" noTextEdit="1"/>
              </p:cNvSpPr>
              <p:nvPr/>
            </p:nvSpPr>
            <p:spPr>
              <a:xfrm>
                <a:off x="345597" y="5180715"/>
                <a:ext cx="2859741" cy="476477"/>
              </a:xfrm>
              <a:prstGeom prst="rect">
                <a:avLst/>
              </a:prstGeom>
              <a:blipFill>
                <a:blip r:embed="rId5"/>
                <a:stretch>
                  <a:fillRect/>
                </a:stretch>
              </a:blipFill>
            </p:spPr>
            <p:txBody>
              <a:bodyPr/>
              <a:lstStyle/>
              <a:p>
                <a:r>
                  <a:rPr lang="en-US">
                    <a:noFill/>
                  </a:rPr>
                  <a:t> </a:t>
                </a:r>
              </a:p>
            </p:txBody>
          </p:sp>
        </mc:Fallback>
      </mc:AlternateContent>
      <p:sp>
        <p:nvSpPr>
          <p:cNvPr id="17" name="CuadroTexto 16">
            <a:extLst>
              <a:ext uri="{FF2B5EF4-FFF2-40B4-BE49-F238E27FC236}">
                <a16:creationId xmlns:a16="http://schemas.microsoft.com/office/drawing/2014/main" id="{E6702AE2-63EA-4A31-8EEA-379E540E4BF2}"/>
              </a:ext>
            </a:extLst>
          </p:cNvPr>
          <p:cNvSpPr txBox="1"/>
          <p:nvPr/>
        </p:nvSpPr>
        <p:spPr>
          <a:xfrm>
            <a:off x="345597" y="4730854"/>
            <a:ext cx="2639649" cy="307777"/>
          </a:xfrm>
          <a:prstGeom prst="rect">
            <a:avLst/>
          </a:prstGeom>
          <a:noFill/>
        </p:spPr>
        <p:txBody>
          <a:bodyPr wrap="square">
            <a:spAutoFit/>
          </a:bodyPr>
          <a:lstStyle/>
          <a:p>
            <a:pPr lvl="0"/>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Torque de fricción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Elipse 17">
            <a:extLst>
              <a:ext uri="{FF2B5EF4-FFF2-40B4-BE49-F238E27FC236}">
                <a16:creationId xmlns:a16="http://schemas.microsoft.com/office/drawing/2014/main" id="{EE34FDCC-B2C0-4640-AAF4-95A69205275E}"/>
              </a:ext>
            </a:extLst>
          </p:cNvPr>
          <p:cNvSpPr/>
          <p:nvPr/>
        </p:nvSpPr>
        <p:spPr>
          <a:xfrm>
            <a:off x="4514187" y="1144379"/>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29AEFD86-4F4A-4623-8C36-8D4695FBC3EB}"/>
              </a:ext>
            </a:extLst>
          </p:cNvPr>
          <p:cNvSpPr txBox="1"/>
          <p:nvPr/>
        </p:nvSpPr>
        <p:spPr>
          <a:xfrm>
            <a:off x="4926564" y="1209998"/>
            <a:ext cx="2065907"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Selección del motor</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Imagen 20">
            <a:extLst>
              <a:ext uri="{FF2B5EF4-FFF2-40B4-BE49-F238E27FC236}">
                <a16:creationId xmlns:a16="http://schemas.microsoft.com/office/drawing/2014/main" id="{88B2187D-84D1-4E28-BE4A-052997C4E0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7457" y="1691459"/>
            <a:ext cx="4861807" cy="3620856"/>
          </a:xfrm>
          <a:prstGeom prst="rect">
            <a:avLst/>
          </a:prstGeom>
        </p:spPr>
      </p:pic>
      <p:sp>
        <p:nvSpPr>
          <p:cNvPr id="28" name="Elipse 27">
            <a:extLst>
              <a:ext uri="{FF2B5EF4-FFF2-40B4-BE49-F238E27FC236}">
                <a16:creationId xmlns:a16="http://schemas.microsoft.com/office/drawing/2014/main" id="{1CD61D72-D33D-460F-B86F-BDE4066025D2}"/>
              </a:ext>
            </a:extLst>
          </p:cNvPr>
          <p:cNvSpPr/>
          <p:nvPr/>
        </p:nvSpPr>
        <p:spPr>
          <a:xfrm>
            <a:off x="8888964" y="1147119"/>
            <a:ext cx="622589" cy="53016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sp>
        <p:nvSpPr>
          <p:cNvPr id="29" name="CuadroTexto 28">
            <a:extLst>
              <a:ext uri="{FF2B5EF4-FFF2-40B4-BE49-F238E27FC236}">
                <a16:creationId xmlns:a16="http://schemas.microsoft.com/office/drawing/2014/main" id="{E607961F-CD5B-480D-BC40-0C21D347EA16}"/>
              </a:ext>
            </a:extLst>
          </p:cNvPr>
          <p:cNvSpPr txBox="1"/>
          <p:nvPr/>
        </p:nvSpPr>
        <p:spPr>
          <a:xfrm>
            <a:off x="9511553" y="1282601"/>
            <a:ext cx="2334849"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Corrección de la potencia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CuadroTexto 30">
            <a:extLst>
              <a:ext uri="{FF2B5EF4-FFF2-40B4-BE49-F238E27FC236}">
                <a16:creationId xmlns:a16="http://schemas.microsoft.com/office/drawing/2014/main" id="{F282DA84-E435-431F-9B2A-3E6947864011}"/>
              </a:ext>
            </a:extLst>
          </p:cNvPr>
          <p:cNvSpPr txBox="1"/>
          <p:nvPr/>
        </p:nvSpPr>
        <p:spPr>
          <a:xfrm>
            <a:off x="9191293" y="1725860"/>
            <a:ext cx="2833555" cy="307777"/>
          </a:xfrm>
          <a:prstGeom prst="rect">
            <a:avLst/>
          </a:prstGeom>
          <a:noFill/>
        </p:spPr>
        <p:txBody>
          <a:bodyPr wrap="square">
            <a:spAutoFit/>
          </a:bodyPr>
          <a:lstStyle/>
          <a:p>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f1= 1.3, f2 = 0.9, f3 = 1 y f4 = 1.7</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5DD0E7DC-C913-4615-B6AB-8688D9D29DF3}"/>
                  </a:ext>
                </a:extLst>
              </p:cNvPr>
              <p:cNvSpPr txBox="1"/>
              <p:nvPr/>
            </p:nvSpPr>
            <p:spPr>
              <a:xfrm>
                <a:off x="9167222" y="2148895"/>
                <a:ext cx="2827909" cy="916982"/>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𝑃</m:t>
                      </m:r>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=13.73 </m:t>
                      </m:r>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𝑊</m:t>
                      </m:r>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=0.0184 </m:t>
                      </m:r>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𝐻𝑃</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𝑐𝑜𝑟𝑟</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=13.73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𝑊</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∗1.3∗0.59∗1∗1.7=17.90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𝑊</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=0.024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𝐻𝑃</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5" name="CuadroTexto 34">
                <a:extLst>
                  <a:ext uri="{FF2B5EF4-FFF2-40B4-BE49-F238E27FC236}">
                    <a16:creationId xmlns:a16="http://schemas.microsoft.com/office/drawing/2014/main" id="{5DD0E7DC-C913-4615-B6AB-8688D9D29DF3}"/>
                  </a:ext>
                </a:extLst>
              </p:cNvPr>
              <p:cNvSpPr txBox="1">
                <a:spLocks noRot="1" noChangeAspect="1" noMove="1" noResize="1" noEditPoints="1" noAdjustHandles="1" noChangeArrowheads="1" noChangeShapeType="1" noTextEdit="1"/>
              </p:cNvSpPr>
              <p:nvPr/>
            </p:nvSpPr>
            <p:spPr>
              <a:xfrm>
                <a:off x="9167222" y="2148895"/>
                <a:ext cx="2827909" cy="916982"/>
              </a:xfrm>
              <a:prstGeom prst="rect">
                <a:avLst/>
              </a:prstGeom>
              <a:blipFill>
                <a:blip r:embed="rId9"/>
                <a:stretch>
                  <a:fillRect/>
                </a:stretch>
              </a:blipFill>
            </p:spPr>
            <p:txBody>
              <a:bodyPr/>
              <a:lstStyle/>
              <a:p>
                <a:r>
                  <a:rPr lang="en-US">
                    <a:noFill/>
                  </a:rPr>
                  <a:t> </a:t>
                </a:r>
              </a:p>
            </p:txBody>
          </p:sp>
        </mc:Fallback>
      </mc:AlternateContent>
      <p:pic>
        <p:nvPicPr>
          <p:cNvPr id="37" name="Imagen 36">
            <a:extLst>
              <a:ext uri="{FF2B5EF4-FFF2-40B4-BE49-F238E27FC236}">
                <a16:creationId xmlns:a16="http://schemas.microsoft.com/office/drawing/2014/main" id="{B63BE230-AA3B-488C-BDD8-00B785715AE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850647" y="5135966"/>
            <a:ext cx="3174201" cy="965876"/>
          </a:xfrm>
          <a:prstGeom prst="rect">
            <a:avLst/>
          </a:prstGeom>
        </p:spPr>
      </p:pic>
      <p:pic>
        <p:nvPicPr>
          <p:cNvPr id="39" name="Imagen 38">
            <a:extLst>
              <a:ext uri="{FF2B5EF4-FFF2-40B4-BE49-F238E27FC236}">
                <a16:creationId xmlns:a16="http://schemas.microsoft.com/office/drawing/2014/main" id="{88526399-9720-487A-B3FA-654941EAE63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00258" y="3093064"/>
            <a:ext cx="2444221" cy="2038338"/>
          </a:xfrm>
          <a:prstGeom prst="rect">
            <a:avLst/>
          </a:prstGeom>
        </p:spPr>
      </p:pic>
    </p:spTree>
    <p:extLst>
      <p:ext uri="{BB962C8B-B14F-4D97-AF65-F5344CB8AC3E}">
        <p14:creationId xmlns:p14="http://schemas.microsoft.com/office/powerpoint/2010/main" val="335869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D9A05F1-365A-44EB-8D85-0227D2846BCB}"/>
              </a:ext>
            </a:extLst>
          </p:cNvPr>
          <p:cNvSpPr>
            <a:spLocks noGrp="1"/>
          </p:cNvSpPr>
          <p:nvPr>
            <p:ph type="title"/>
          </p:nvPr>
        </p:nvSpPr>
        <p:spPr/>
        <p:txBody>
          <a:bodyPr>
            <a:normAutofit fontScale="90000"/>
          </a:bodyPr>
          <a:lstStyle/>
          <a:p>
            <a:r>
              <a:rPr lang="es-EC" dirty="0"/>
              <a:t>Diseño de la máquina ensambladora de recibidores</a:t>
            </a:r>
          </a:p>
        </p:txBody>
      </p:sp>
      <p:sp>
        <p:nvSpPr>
          <p:cNvPr id="6" name="Elipse 5">
            <a:extLst>
              <a:ext uri="{FF2B5EF4-FFF2-40B4-BE49-F238E27FC236}">
                <a16:creationId xmlns:a16="http://schemas.microsoft.com/office/drawing/2014/main" id="{8E7D4229-41A3-4C61-AC50-97AA62D07284}"/>
              </a:ext>
            </a:extLst>
          </p:cNvPr>
          <p:cNvSpPr/>
          <p:nvPr/>
        </p:nvSpPr>
        <p:spPr>
          <a:xfrm>
            <a:off x="1318330" y="1489649"/>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DCC154E8-E5AE-4B85-92E1-AF41C86A6C78}"/>
              </a:ext>
            </a:extLst>
          </p:cNvPr>
          <p:cNvSpPr txBox="1"/>
          <p:nvPr/>
        </p:nvSpPr>
        <p:spPr>
          <a:xfrm>
            <a:off x="1766169" y="1551190"/>
            <a:ext cx="2065907"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Cálculo de la potencia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1071825E-380D-4E4C-B12C-8A84CA5D14AD}"/>
                  </a:ext>
                </a:extLst>
              </p:cNvPr>
              <p:cNvSpPr txBox="1"/>
              <p:nvPr/>
            </p:nvSpPr>
            <p:spPr>
              <a:xfrm>
                <a:off x="1797229" y="1901839"/>
                <a:ext cx="97221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𝑃</m:t>
                      </m:r>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𝐹</m:t>
                          </m:r>
                        </m:e>
                        <m:sub>
                          <m:r>
                            <a:rPr lang="en-US" sz="1400" i="1">
                              <a:latin typeface="Cambria Math" panose="02040503050406030204" pitchFamily="18" charset="0"/>
                            </a:rPr>
                            <m:t>𝑢</m:t>
                          </m:r>
                        </m:sub>
                      </m:sSub>
                      <m:r>
                        <a:rPr lang="en-US" sz="1400" i="0">
                          <a:latin typeface="Cambria Math" panose="02040503050406030204" pitchFamily="18" charset="0"/>
                        </a:rPr>
                        <m:t>∙</m:t>
                      </m:r>
                      <m:r>
                        <a:rPr lang="en-US" sz="1400" i="1">
                          <a:latin typeface="Cambria Math" panose="02040503050406030204" pitchFamily="18" charset="0"/>
                        </a:rPr>
                        <m:t>𝑣</m:t>
                      </m:r>
                    </m:oMath>
                  </m:oMathPara>
                </a14:m>
                <a:endParaRPr lang="en-US" sz="1400" dirty="0"/>
              </a:p>
            </p:txBody>
          </p:sp>
        </mc:Choice>
        <mc:Fallback xmlns="">
          <p:sp>
            <p:nvSpPr>
              <p:cNvPr id="8" name="CuadroTexto 7">
                <a:extLst>
                  <a:ext uri="{FF2B5EF4-FFF2-40B4-BE49-F238E27FC236}">
                    <a16:creationId xmlns:a16="http://schemas.microsoft.com/office/drawing/2014/main" id="{1071825E-380D-4E4C-B12C-8A84CA5D14AD}"/>
                  </a:ext>
                </a:extLst>
              </p:cNvPr>
              <p:cNvSpPr txBox="1">
                <a:spLocks noRot="1" noChangeAspect="1" noMove="1" noResize="1" noEditPoints="1" noAdjustHandles="1" noChangeArrowheads="1" noChangeShapeType="1" noTextEdit="1"/>
              </p:cNvSpPr>
              <p:nvPr/>
            </p:nvSpPr>
            <p:spPr>
              <a:xfrm>
                <a:off x="1797229" y="1901839"/>
                <a:ext cx="972213" cy="307777"/>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908111DE-73F2-44BB-96A4-E0C02B78B3BA}"/>
                  </a:ext>
                </a:extLst>
              </p:cNvPr>
              <p:cNvSpPr txBox="1"/>
              <p:nvPr/>
            </p:nvSpPr>
            <p:spPr>
              <a:xfrm>
                <a:off x="1783848" y="2178838"/>
                <a:ext cx="4837292" cy="694036"/>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𝑢</m:t>
                          </m:r>
                        </m:sub>
                      </m:sSub>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𝑎𝑐</m:t>
                          </m:r>
                        </m:sub>
                      </m:sSub>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𝑓𝑟</m:t>
                          </m:r>
                        </m:sub>
                      </m:sSub>
                    </m:oMath>
                  </m:oMathPara>
                </a14:m>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𝑃</m:t>
                      </m:r>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=(42.71+11.34)</m:t>
                      </m:r>
                      <m:d>
                        <m:dPr>
                          <m:begChr m:val="["/>
                          <m:endChr m:val="]"/>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𝑁</m:t>
                          </m:r>
                        </m:e>
                      </m:d>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∗0.254</m:t>
                      </m:r>
                      <m:d>
                        <m:dPr>
                          <m:begChr m:val="["/>
                          <m:endChr m:val="]"/>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𝑠</m:t>
                              </m:r>
                            </m:den>
                          </m:f>
                        </m:e>
                      </m:d>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=13.73 </m:t>
                      </m:r>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𝑊</m:t>
                      </m:r>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=0.0184 </m:t>
                      </m:r>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𝐻𝑃</m:t>
                      </m:r>
                    </m:oMath>
                  </m:oMathPara>
                </a14:m>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9" name="CuadroTexto 8">
                <a:extLst>
                  <a:ext uri="{FF2B5EF4-FFF2-40B4-BE49-F238E27FC236}">
                    <a16:creationId xmlns:a16="http://schemas.microsoft.com/office/drawing/2014/main" id="{908111DE-73F2-44BB-96A4-E0C02B78B3BA}"/>
                  </a:ext>
                </a:extLst>
              </p:cNvPr>
              <p:cNvSpPr txBox="1">
                <a:spLocks noRot="1" noChangeAspect="1" noMove="1" noResize="1" noEditPoints="1" noAdjustHandles="1" noChangeArrowheads="1" noChangeShapeType="1" noTextEdit="1"/>
              </p:cNvSpPr>
              <p:nvPr/>
            </p:nvSpPr>
            <p:spPr>
              <a:xfrm>
                <a:off x="1783848" y="2178838"/>
                <a:ext cx="4837292" cy="694036"/>
              </a:xfrm>
              <a:prstGeom prst="rect">
                <a:avLst/>
              </a:prstGeom>
              <a:blipFill>
                <a:blip r:embed="rId3"/>
                <a:stretch>
                  <a:fillRect/>
                </a:stretch>
              </a:blipFill>
            </p:spPr>
            <p:txBody>
              <a:bodyPr/>
              <a:lstStyle/>
              <a:p>
                <a:r>
                  <a:rPr lang="es-EC">
                    <a:noFill/>
                  </a:rPr>
                  <a:t> </a:t>
                </a:r>
              </a:p>
            </p:txBody>
          </p:sp>
        </mc:Fallback>
      </mc:AlternateContent>
      <p:sp>
        <p:nvSpPr>
          <p:cNvPr id="10" name="Elipse 9">
            <a:extLst>
              <a:ext uri="{FF2B5EF4-FFF2-40B4-BE49-F238E27FC236}">
                <a16:creationId xmlns:a16="http://schemas.microsoft.com/office/drawing/2014/main" id="{64C69A08-B25B-4968-A631-398CED0B4D32}"/>
              </a:ext>
            </a:extLst>
          </p:cNvPr>
          <p:cNvSpPr/>
          <p:nvPr/>
        </p:nvSpPr>
        <p:spPr>
          <a:xfrm>
            <a:off x="1505590" y="3270938"/>
            <a:ext cx="622589" cy="5627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9B02632C-B7F3-4793-A090-F21A37A83E30}"/>
              </a:ext>
            </a:extLst>
          </p:cNvPr>
          <p:cNvSpPr txBox="1"/>
          <p:nvPr/>
        </p:nvSpPr>
        <p:spPr>
          <a:xfrm>
            <a:off x="2128179" y="3406421"/>
            <a:ext cx="2334849"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Corrección de la potencia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8AC5A5A8-1754-4308-8203-4155832D0C1D}"/>
              </a:ext>
            </a:extLst>
          </p:cNvPr>
          <p:cNvSpPr txBox="1"/>
          <p:nvPr/>
        </p:nvSpPr>
        <p:spPr>
          <a:xfrm>
            <a:off x="1807919" y="3849680"/>
            <a:ext cx="2833555" cy="307777"/>
          </a:xfrm>
          <a:prstGeom prst="rect">
            <a:avLst/>
          </a:prstGeom>
          <a:noFill/>
        </p:spPr>
        <p:txBody>
          <a:bodyPr wrap="square">
            <a:spAutoFit/>
          </a:bodyPr>
          <a:lstStyle/>
          <a:p>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f1= 1.3, f2 = 0.9, f3 = 1 y f4 = 1.7</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860B9F91-9E47-4BF1-965F-169CC1DBD40F}"/>
                  </a:ext>
                </a:extLst>
              </p:cNvPr>
              <p:cNvSpPr txBox="1"/>
              <p:nvPr/>
            </p:nvSpPr>
            <p:spPr>
              <a:xfrm>
                <a:off x="1783848" y="4272715"/>
                <a:ext cx="3172465" cy="1054456"/>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s-EC" sz="1400" i="1" smtClean="0">
                          <a:effectLst/>
                          <a:latin typeface="Cambria Math" panose="02040503050406030204" pitchFamily="18" charset="0"/>
                          <a:ea typeface="Times New Roman" panose="02020603050405020304" pitchFamily="18" charset="0"/>
                          <a:cs typeface="Times New Roman" panose="02020603050405020304" pitchFamily="18" charset="0"/>
                        </a:rPr>
                        <m:t>𝑃</m:t>
                      </m:r>
                      <m:r>
                        <a:rPr lang="es-EC" sz="1400" i="1" smtClean="0">
                          <a:effectLst/>
                          <a:latin typeface="Cambria Math" panose="02040503050406030204" pitchFamily="18" charset="0"/>
                          <a:ea typeface="Times New Roman" panose="02020603050405020304" pitchFamily="18" charset="0"/>
                          <a:cs typeface="Times New Roman" panose="02020603050405020304" pitchFamily="18" charset="0"/>
                        </a:rPr>
                        <m:t>=13.73 </m:t>
                      </m:r>
                      <m:r>
                        <a:rPr lang="es-EC" sz="1400" i="1" smtClean="0">
                          <a:effectLst/>
                          <a:latin typeface="Cambria Math" panose="02040503050406030204" pitchFamily="18" charset="0"/>
                          <a:ea typeface="Times New Roman" panose="02020603050405020304" pitchFamily="18" charset="0"/>
                          <a:cs typeface="Times New Roman" panose="02020603050405020304" pitchFamily="18" charset="0"/>
                        </a:rPr>
                        <m:t>𝑊</m:t>
                      </m:r>
                      <m:r>
                        <a:rPr lang="es-EC" sz="1400" i="1" smtClean="0">
                          <a:effectLst/>
                          <a:latin typeface="Cambria Math" panose="02040503050406030204" pitchFamily="18" charset="0"/>
                          <a:ea typeface="Times New Roman" panose="02020603050405020304" pitchFamily="18" charset="0"/>
                          <a:cs typeface="Times New Roman" panose="02020603050405020304" pitchFamily="18" charset="0"/>
                        </a:rPr>
                        <m:t>=0.0184 </m:t>
                      </m:r>
                      <m:r>
                        <a:rPr lang="es-EC" sz="1400" i="1" smtClean="0">
                          <a:effectLst/>
                          <a:latin typeface="Cambria Math" panose="02040503050406030204" pitchFamily="18" charset="0"/>
                          <a:ea typeface="Times New Roman" panose="02020603050405020304" pitchFamily="18" charset="0"/>
                          <a:cs typeface="Times New Roman" panose="02020603050405020304" pitchFamily="18" charset="0"/>
                        </a:rPr>
                        <m:t>𝐻𝑃</m:t>
                      </m:r>
                    </m:oMath>
                  </m:oMathPara>
                </a14:m>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sSub>
                        <m:sSubPr>
                          <m:ctrlPr>
                            <a:rPr lang="en-US"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𝑐𝑜𝑟𝑟</m:t>
                          </m:r>
                        </m:sub>
                      </m:sSub>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=13.73 </m:t>
                      </m:r>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𝑊</m:t>
                      </m:r>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∗1.3∗0.59∗1∗1.7=17.90 </m:t>
                      </m:r>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𝑊</m:t>
                      </m:r>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=0.024 </m:t>
                      </m:r>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𝐻𝑃</m:t>
                      </m:r>
                    </m:oMath>
                  </m:oMathPara>
                </a14:m>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3" name="CuadroTexto 12">
                <a:extLst>
                  <a:ext uri="{FF2B5EF4-FFF2-40B4-BE49-F238E27FC236}">
                    <a16:creationId xmlns:a16="http://schemas.microsoft.com/office/drawing/2014/main" id="{860B9F91-9E47-4BF1-965F-169CC1DBD40F}"/>
                  </a:ext>
                </a:extLst>
              </p:cNvPr>
              <p:cNvSpPr txBox="1">
                <a:spLocks noRot="1" noChangeAspect="1" noMove="1" noResize="1" noEditPoints="1" noAdjustHandles="1" noChangeArrowheads="1" noChangeShapeType="1" noTextEdit="1"/>
              </p:cNvSpPr>
              <p:nvPr/>
            </p:nvSpPr>
            <p:spPr>
              <a:xfrm>
                <a:off x="1783848" y="4272715"/>
                <a:ext cx="3172465" cy="1054456"/>
              </a:xfrm>
              <a:prstGeom prst="rect">
                <a:avLst/>
              </a:prstGeom>
              <a:blipFill>
                <a:blip r:embed="rId4"/>
                <a:stretch>
                  <a:fillRect/>
                </a:stretch>
              </a:blipFill>
            </p:spPr>
            <p:txBody>
              <a:bodyPr/>
              <a:lstStyle/>
              <a:p>
                <a:r>
                  <a:rPr lang="es-EC">
                    <a:noFill/>
                  </a:rPr>
                  <a:t> </a:t>
                </a:r>
              </a:p>
            </p:txBody>
          </p:sp>
        </mc:Fallback>
      </mc:AlternateContent>
      <p:pic>
        <p:nvPicPr>
          <p:cNvPr id="14" name="Imagen 13">
            <a:extLst>
              <a:ext uri="{FF2B5EF4-FFF2-40B4-BE49-F238E27FC236}">
                <a16:creationId xmlns:a16="http://schemas.microsoft.com/office/drawing/2014/main" id="{86D3ADA2-911C-41CF-810C-8BCF771A89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1031" y="4072271"/>
            <a:ext cx="4456161" cy="1355963"/>
          </a:xfrm>
          <a:prstGeom prst="rect">
            <a:avLst/>
          </a:prstGeom>
        </p:spPr>
      </p:pic>
      <p:pic>
        <p:nvPicPr>
          <p:cNvPr id="15" name="Imagen 14">
            <a:extLst>
              <a:ext uri="{FF2B5EF4-FFF2-40B4-BE49-F238E27FC236}">
                <a16:creationId xmlns:a16="http://schemas.microsoft.com/office/drawing/2014/main" id="{2D56425B-A89B-4E96-86A2-A963EDCEAA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72931" y="1007580"/>
            <a:ext cx="3172216" cy="2645443"/>
          </a:xfrm>
          <a:prstGeom prst="rect">
            <a:avLst/>
          </a:prstGeom>
        </p:spPr>
      </p:pic>
    </p:spTree>
    <p:extLst>
      <p:ext uri="{BB962C8B-B14F-4D97-AF65-F5344CB8AC3E}">
        <p14:creationId xmlns:p14="http://schemas.microsoft.com/office/powerpoint/2010/main" val="358604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93030A3-6DC7-42D7-AFD0-9FC6C513A73C}"/>
              </a:ext>
            </a:extLst>
          </p:cNvPr>
          <p:cNvSpPr>
            <a:spLocks noGrp="1"/>
          </p:cNvSpPr>
          <p:nvPr>
            <p:ph type="title"/>
          </p:nvPr>
        </p:nvSpPr>
        <p:spPr/>
        <p:txBody>
          <a:bodyPr>
            <a:normAutofit fontScale="90000"/>
          </a:bodyPr>
          <a:lstStyle/>
          <a:p>
            <a:r>
              <a:rPr lang="es-EC" dirty="0"/>
              <a:t>Diseño de la máquina ensambladora de recibidores</a:t>
            </a:r>
            <a:endParaRPr lang="en-US" dirty="0"/>
          </a:p>
        </p:txBody>
      </p:sp>
      <p:sp>
        <p:nvSpPr>
          <p:cNvPr id="4" name="Título 2">
            <a:extLst>
              <a:ext uri="{FF2B5EF4-FFF2-40B4-BE49-F238E27FC236}">
                <a16:creationId xmlns:a16="http://schemas.microsoft.com/office/drawing/2014/main" id="{6F153580-306C-4146-B30C-4F8CA62E92CD}"/>
              </a:ext>
            </a:extLst>
          </p:cNvPr>
          <p:cNvSpPr txBox="1">
            <a:spLocks/>
          </p:cNvSpPr>
          <p:nvPr/>
        </p:nvSpPr>
        <p:spPr>
          <a:xfrm>
            <a:off x="272057" y="1025281"/>
            <a:ext cx="6388719" cy="4359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Elementos de la estación de alimentación de recibidores</a:t>
            </a:r>
            <a:endParaRPr lang="en-US" sz="2000" dirty="0"/>
          </a:p>
        </p:txBody>
      </p:sp>
      <p:sp>
        <p:nvSpPr>
          <p:cNvPr id="5" name="CuadroTexto 4">
            <a:extLst>
              <a:ext uri="{FF2B5EF4-FFF2-40B4-BE49-F238E27FC236}">
                <a16:creationId xmlns:a16="http://schemas.microsoft.com/office/drawing/2014/main" id="{4972A79D-773A-4308-8CD7-6EADF09B7079}"/>
              </a:ext>
            </a:extLst>
          </p:cNvPr>
          <p:cNvSpPr txBox="1"/>
          <p:nvPr/>
        </p:nvSpPr>
        <p:spPr>
          <a:xfrm>
            <a:off x="349624" y="1975828"/>
            <a:ext cx="3971364" cy="1169551"/>
          </a:xfrm>
          <a:prstGeom prst="rect">
            <a:avLst/>
          </a:prstGeom>
          <a:noFill/>
        </p:spPr>
        <p:txBody>
          <a:bodyPr wrap="square">
            <a:spAutoFit/>
          </a:bodyPr>
          <a:lstStyle/>
          <a:p>
            <a:r>
              <a:rPr lang="es-EC" sz="1400" dirty="0">
                <a:latin typeface="Times New Roman" panose="02020603050405020304" pitchFamily="18" charset="0"/>
                <a:ea typeface="Times New Roman" panose="02020603050405020304" pitchFamily="18" charset="0"/>
                <a:cs typeface="Times New Roman" panose="02020603050405020304" pitchFamily="18" charset="0"/>
              </a:rPr>
              <a:t>C</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apacidad de almacenamiento: 25 recibidores</a:t>
            </a:r>
          </a:p>
          <a:p>
            <a:r>
              <a:rPr lang="es-EC" sz="1400" dirty="0">
                <a:latin typeface="Times New Roman" panose="02020603050405020304" pitchFamily="18" charset="0"/>
                <a:ea typeface="Times New Roman" panose="02020603050405020304" pitchFamily="18" charset="0"/>
                <a:cs typeface="Times New Roman" panose="02020603050405020304" pitchFamily="18" charset="0"/>
              </a:rPr>
              <a:t>Altura: 260 mm</a:t>
            </a:r>
          </a:p>
          <a:p>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Espesor: 2mm</a:t>
            </a:r>
          </a:p>
          <a:p>
            <a:r>
              <a:rPr lang="es-EC" sz="1400" dirty="0">
                <a:latin typeface="Times New Roman" panose="02020603050405020304" pitchFamily="18" charset="0"/>
                <a:ea typeface="Times New Roman" panose="02020603050405020304" pitchFamily="18" charset="0"/>
                <a:cs typeface="Times New Roman" panose="02020603050405020304" pitchFamily="18" charset="0"/>
              </a:rPr>
              <a:t>Material: Acero inoxidable</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s-EC"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p>
        </p:txBody>
      </p:sp>
      <p:sp>
        <p:nvSpPr>
          <p:cNvPr id="6" name="Elipse 5">
            <a:extLst>
              <a:ext uri="{FF2B5EF4-FFF2-40B4-BE49-F238E27FC236}">
                <a16:creationId xmlns:a16="http://schemas.microsoft.com/office/drawing/2014/main" id="{C7440580-A239-484A-A1F1-6CC68309FF69}"/>
              </a:ext>
            </a:extLst>
          </p:cNvPr>
          <p:cNvSpPr/>
          <p:nvPr/>
        </p:nvSpPr>
        <p:spPr>
          <a:xfrm>
            <a:off x="349624" y="1499029"/>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2449C343-062A-4901-94A6-210DEC773620}"/>
              </a:ext>
            </a:extLst>
          </p:cNvPr>
          <p:cNvSpPr txBox="1"/>
          <p:nvPr/>
        </p:nvSpPr>
        <p:spPr>
          <a:xfrm>
            <a:off x="762001" y="1441307"/>
            <a:ext cx="2070846" cy="461729"/>
          </a:xfrm>
          <a:prstGeom prst="rect">
            <a:avLst/>
          </a:prstGeom>
          <a:noFill/>
        </p:spPr>
        <p:txBody>
          <a:bodyPr wrap="square">
            <a:spAutoFit/>
          </a:bodyPr>
          <a:lstStyle/>
          <a:p>
            <a:pPr lvl="0">
              <a:lnSpc>
                <a:spcPct val="200000"/>
              </a:lnSpc>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Casete de Alimentaci</a:t>
            </a:r>
            <a:r>
              <a:rPr lang="es-EC" sz="1400" b="1" dirty="0">
                <a:latin typeface="Times New Roman" panose="02020603050405020304" pitchFamily="18" charset="0"/>
                <a:ea typeface="Calibri" panose="020F0502020204030204" pitchFamily="34" charset="0"/>
                <a:cs typeface="Times New Roman" panose="02020603050405020304" pitchFamily="18" charset="0"/>
              </a:rPr>
              <a:t>ón</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3F129FE1-E77F-42FB-9776-EF9B94F153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4909" y="2349182"/>
            <a:ext cx="2674620" cy="2159635"/>
          </a:xfrm>
          <a:prstGeom prst="rect">
            <a:avLst/>
          </a:prstGeom>
        </p:spPr>
      </p:pic>
      <p:pic>
        <p:nvPicPr>
          <p:cNvPr id="9" name="Imagen 8">
            <a:extLst>
              <a:ext uri="{FF2B5EF4-FFF2-40B4-BE49-F238E27FC236}">
                <a16:creationId xmlns:a16="http://schemas.microsoft.com/office/drawing/2014/main" id="{6705EC90-718C-42A8-B4A4-66405C4387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057" y="4577251"/>
            <a:ext cx="2767330" cy="2159635"/>
          </a:xfrm>
          <a:prstGeom prst="rect">
            <a:avLst/>
          </a:prstGeom>
        </p:spPr>
      </p:pic>
      <p:pic>
        <p:nvPicPr>
          <p:cNvPr id="10" name="Imagen 9">
            <a:extLst>
              <a:ext uri="{FF2B5EF4-FFF2-40B4-BE49-F238E27FC236}">
                <a16:creationId xmlns:a16="http://schemas.microsoft.com/office/drawing/2014/main" id="{1EB96DFF-C6AB-4A27-8859-6E6664AFA1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9387" y="4577251"/>
            <a:ext cx="2674620" cy="2159000"/>
          </a:xfrm>
          <a:prstGeom prst="rect">
            <a:avLst/>
          </a:prstGeom>
        </p:spPr>
      </p:pic>
      <p:sp>
        <p:nvSpPr>
          <p:cNvPr id="11" name="Elipse 10">
            <a:extLst>
              <a:ext uri="{FF2B5EF4-FFF2-40B4-BE49-F238E27FC236}">
                <a16:creationId xmlns:a16="http://schemas.microsoft.com/office/drawing/2014/main" id="{5B325D1B-DE1F-4545-8F75-1469E123B392}"/>
              </a:ext>
            </a:extLst>
          </p:cNvPr>
          <p:cNvSpPr/>
          <p:nvPr/>
        </p:nvSpPr>
        <p:spPr>
          <a:xfrm>
            <a:off x="6248399" y="1464019"/>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0CEBC9F0-E58A-42DA-ABFC-29820CB3BE3B}"/>
              </a:ext>
            </a:extLst>
          </p:cNvPr>
          <p:cNvSpPr txBox="1"/>
          <p:nvPr/>
        </p:nvSpPr>
        <p:spPr>
          <a:xfrm>
            <a:off x="6660776" y="1386793"/>
            <a:ext cx="2070846" cy="461729"/>
          </a:xfrm>
          <a:prstGeom prst="rect">
            <a:avLst/>
          </a:prstGeom>
          <a:noFill/>
        </p:spPr>
        <p:txBody>
          <a:bodyPr wrap="square">
            <a:spAutoFit/>
          </a:bodyPr>
          <a:lstStyle/>
          <a:p>
            <a:pPr lvl="0">
              <a:lnSpc>
                <a:spcPct val="200000"/>
              </a:lnSpc>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Rampa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2986B5D0-E344-4304-9F43-2296B093DE2E}"/>
              </a:ext>
            </a:extLst>
          </p:cNvPr>
          <p:cNvSpPr txBox="1"/>
          <p:nvPr/>
        </p:nvSpPr>
        <p:spPr>
          <a:xfrm>
            <a:off x="6190129" y="1975828"/>
            <a:ext cx="3971364" cy="1169551"/>
          </a:xfrm>
          <a:prstGeom prst="rect">
            <a:avLst/>
          </a:prstGeom>
          <a:noFill/>
        </p:spPr>
        <p:txBody>
          <a:bodyPr wrap="square">
            <a:spAutoFit/>
          </a:bodyPr>
          <a:lstStyle/>
          <a:p>
            <a:r>
              <a:rPr lang="es-EC" sz="1400" dirty="0">
                <a:latin typeface="Times New Roman" panose="02020603050405020304" pitchFamily="18" charset="0"/>
                <a:ea typeface="Times New Roman" panose="02020603050405020304" pitchFamily="18" charset="0"/>
                <a:cs typeface="Times New Roman" panose="02020603050405020304" pitchFamily="18" charset="0"/>
              </a:rPr>
              <a:t>Base: 310 mm</a:t>
            </a:r>
          </a:p>
          <a:p>
            <a:r>
              <a:rPr lang="es-EC" sz="1400" dirty="0">
                <a:latin typeface="Times New Roman" panose="02020603050405020304" pitchFamily="18" charset="0"/>
                <a:ea typeface="Times New Roman" panose="02020603050405020304" pitchFamily="18" charset="0"/>
                <a:cs typeface="Times New Roman" panose="02020603050405020304" pitchFamily="18" charset="0"/>
              </a:rPr>
              <a:t>Altura: 140 mm</a:t>
            </a:r>
          </a:p>
          <a:p>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Espesor: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1.9 </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mm</a:t>
            </a:r>
          </a:p>
          <a:p>
            <a:r>
              <a:rPr lang="es-EC" sz="1400" dirty="0">
                <a:latin typeface="Times New Roman" panose="02020603050405020304" pitchFamily="18" charset="0"/>
                <a:ea typeface="Times New Roman" panose="02020603050405020304" pitchFamily="18" charset="0"/>
                <a:cs typeface="Times New Roman" panose="02020603050405020304" pitchFamily="18" charset="0"/>
              </a:rPr>
              <a:t>Material: Acero inoxidable</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s-EC"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p>
        </p:txBody>
      </p:sp>
      <p:pic>
        <p:nvPicPr>
          <p:cNvPr id="15" name="Imagen 14">
            <a:extLst>
              <a:ext uri="{FF2B5EF4-FFF2-40B4-BE49-F238E27FC236}">
                <a16:creationId xmlns:a16="http://schemas.microsoft.com/office/drawing/2014/main" id="{9B83F1EC-5344-40C2-9657-3A5D194542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71369" y="883793"/>
            <a:ext cx="2980248" cy="2334378"/>
          </a:xfrm>
          <a:prstGeom prst="rect">
            <a:avLst/>
          </a:prstGeom>
        </p:spPr>
      </p:pic>
      <p:sp>
        <p:nvSpPr>
          <p:cNvPr id="16" name="Elipse 15">
            <a:extLst>
              <a:ext uri="{FF2B5EF4-FFF2-40B4-BE49-F238E27FC236}">
                <a16:creationId xmlns:a16="http://schemas.microsoft.com/office/drawing/2014/main" id="{2B4E3265-CFE9-4C2D-B517-408F540EE371}"/>
              </a:ext>
            </a:extLst>
          </p:cNvPr>
          <p:cNvSpPr/>
          <p:nvPr/>
        </p:nvSpPr>
        <p:spPr>
          <a:xfrm>
            <a:off x="6248399" y="3440450"/>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3</a:t>
            </a:r>
            <a:endParaRPr lang="en-US" sz="1600" dirty="0">
              <a:latin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F6D6D680-0428-45CC-9EA5-1BFADF428D09}"/>
              </a:ext>
            </a:extLst>
          </p:cNvPr>
          <p:cNvSpPr txBox="1"/>
          <p:nvPr/>
        </p:nvSpPr>
        <p:spPr>
          <a:xfrm>
            <a:off x="6692151" y="3506069"/>
            <a:ext cx="4276165"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Determinación del tiempo y velocidad del recibidor</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87CC2847-3FA2-41FA-AE28-D561C739A5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2094" y="3879467"/>
            <a:ext cx="2609275" cy="2319163"/>
          </a:xfrm>
          <a:prstGeom prst="rect">
            <a:avLst/>
          </a:prstGeom>
        </p:spPr>
      </p:pic>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58792346-5B07-4BED-A0CD-EE3C451F2C2E}"/>
                  </a:ext>
                </a:extLst>
              </p:cNvPr>
              <p:cNvSpPr txBox="1"/>
              <p:nvPr/>
            </p:nvSpPr>
            <p:spPr>
              <a:xfrm>
                <a:off x="7113493" y="3813846"/>
                <a:ext cx="6096000" cy="2458045"/>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𝑁</m:t>
                      </m:r>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𝑊𝑦</m:t>
                      </m:r>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=0.263 </m:t>
                      </m:r>
                      <m:r>
                        <a:rPr lang="es-EC" sz="1200" i="1" smtClean="0">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𝐹𝑟</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𝑢𝑟</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=0.032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𝑊𝑥</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𝐹𝑟</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den>
                      </m:f>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=5.57 </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𝑑</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𝑎</m:t>
                              </m:r>
                            </m:den>
                          </m:f>
                        </m:e>
                      </m:ra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=0.27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𝑠</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=1.54 </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𝑠</m:t>
                          </m:r>
                        </m:den>
                      </m:f>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20" name="CuadroTexto 19">
                <a:extLst>
                  <a:ext uri="{FF2B5EF4-FFF2-40B4-BE49-F238E27FC236}">
                    <a16:creationId xmlns:a16="http://schemas.microsoft.com/office/drawing/2014/main" id="{58792346-5B07-4BED-A0CD-EE3C451F2C2E}"/>
                  </a:ext>
                </a:extLst>
              </p:cNvPr>
              <p:cNvSpPr txBox="1">
                <a:spLocks noRot="1" noChangeAspect="1" noMove="1" noResize="1" noEditPoints="1" noAdjustHandles="1" noChangeArrowheads="1" noChangeShapeType="1" noTextEdit="1"/>
              </p:cNvSpPr>
              <p:nvPr/>
            </p:nvSpPr>
            <p:spPr>
              <a:xfrm>
                <a:off x="7113493" y="3813846"/>
                <a:ext cx="6096000" cy="245804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985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CE888284-1433-4034-8D20-5CDEEA3E2F99}"/>
              </a:ext>
            </a:extLst>
          </p:cNvPr>
          <p:cNvSpPr>
            <a:spLocks noGrp="1"/>
          </p:cNvSpPr>
          <p:nvPr>
            <p:ph type="title"/>
          </p:nvPr>
        </p:nvSpPr>
        <p:spPr>
          <a:xfrm>
            <a:off x="1212850" y="88900"/>
            <a:ext cx="10052050" cy="549275"/>
          </a:xfrm>
        </p:spPr>
        <p:txBody>
          <a:bodyPr>
            <a:normAutofit fontScale="90000"/>
          </a:bodyPr>
          <a:lstStyle/>
          <a:p>
            <a:r>
              <a:rPr lang="es-EC" dirty="0"/>
              <a:t>Diseño de la máquina ensambladora de recibidores</a:t>
            </a:r>
            <a:endParaRPr lang="en-US" dirty="0"/>
          </a:p>
        </p:txBody>
      </p:sp>
      <p:sp>
        <p:nvSpPr>
          <p:cNvPr id="5" name="Elipse 4">
            <a:extLst>
              <a:ext uri="{FF2B5EF4-FFF2-40B4-BE49-F238E27FC236}">
                <a16:creationId xmlns:a16="http://schemas.microsoft.com/office/drawing/2014/main" id="{944760DA-6FD6-44DB-8C6A-46ECE2A14184}"/>
              </a:ext>
            </a:extLst>
          </p:cNvPr>
          <p:cNvSpPr/>
          <p:nvPr/>
        </p:nvSpPr>
        <p:spPr>
          <a:xfrm>
            <a:off x="8919883" y="1000351"/>
            <a:ext cx="431053" cy="41258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6</a:t>
            </a:r>
            <a:endParaRPr lang="en-US" sz="16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766F34EE-59AA-4595-AA3B-912D13299FCB}"/>
              </a:ext>
            </a:extLst>
          </p:cNvPr>
          <p:cNvSpPr txBox="1"/>
          <p:nvPr/>
        </p:nvSpPr>
        <p:spPr>
          <a:xfrm>
            <a:off x="9408458" y="1065970"/>
            <a:ext cx="4469832"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Soporte de la rampa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2173DDFD-9AEB-41A5-9E40-51476035B1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73551" y="1538134"/>
            <a:ext cx="3003106" cy="1887895"/>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5CF54F1-EDD7-40EA-A6FD-7AC25A90154A}"/>
                  </a:ext>
                </a:extLst>
              </p:cNvPr>
              <p:cNvSpPr txBox="1"/>
              <p:nvPr/>
            </p:nvSpPr>
            <p:spPr>
              <a:xfrm>
                <a:off x="8740589" y="3508618"/>
                <a:ext cx="2530094" cy="4430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836967"/>
                              </a:solidFill>
                              <a:latin typeface="Cambria Math" panose="02040503050406030204" pitchFamily="18" charset="0"/>
                            </a:rPr>
                          </m:ctrlPr>
                        </m:sSubPr>
                        <m:e>
                          <m:r>
                            <a:rPr lang="en-US" sz="1200" i="1">
                              <a:latin typeface="Cambria Math" panose="02040503050406030204" pitchFamily="18" charset="0"/>
                            </a:rPr>
                            <m:t>𝑊</m:t>
                          </m:r>
                        </m:e>
                        <m:sub>
                          <m:r>
                            <a:rPr lang="en-US" sz="1200" i="1">
                              <a:latin typeface="Cambria Math" panose="02040503050406030204" pitchFamily="18" charset="0"/>
                            </a:rPr>
                            <m:t>𝐷</m:t>
                          </m:r>
                        </m:sub>
                      </m:sSub>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𝑊</m:t>
                              </m:r>
                            </m:e>
                            <m:sub>
                              <m:r>
                                <a:rPr lang="en-US" sz="1200" i="1">
                                  <a:latin typeface="Cambria Math" panose="02040503050406030204" pitchFamily="18" charset="0"/>
                                </a:rPr>
                                <m:t>𝑡</m:t>
                              </m:r>
                            </m:sub>
                          </m:sSub>
                        </m:num>
                        <m:den>
                          <m:r>
                            <a:rPr lang="en-US" sz="1200" i="1">
                              <a:latin typeface="Cambria Math" panose="02040503050406030204" pitchFamily="18" charset="0"/>
                            </a:rPr>
                            <m:t>𝐿</m:t>
                          </m:r>
                        </m:den>
                      </m:f>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r>
                            <a:rPr lang="en-US" sz="1200" i="0">
                              <a:latin typeface="Cambria Math" panose="02040503050406030204" pitchFamily="18" charset="0"/>
                            </a:rPr>
                            <m:t>2.45 </m:t>
                          </m:r>
                          <m:r>
                            <a:rPr lang="en-US" sz="1200" i="1">
                              <a:latin typeface="Cambria Math" panose="02040503050406030204" pitchFamily="18" charset="0"/>
                            </a:rPr>
                            <m:t>𝑘𝑔</m:t>
                          </m:r>
                        </m:num>
                        <m:den>
                          <m:r>
                            <a:rPr lang="en-US" sz="1200" i="0">
                              <a:latin typeface="Cambria Math" panose="02040503050406030204" pitchFamily="18" charset="0"/>
                            </a:rPr>
                            <m:t>0.1135 </m:t>
                          </m:r>
                          <m:r>
                            <a:rPr lang="en-US" sz="1200" i="1">
                              <a:latin typeface="Cambria Math" panose="02040503050406030204" pitchFamily="18" charset="0"/>
                            </a:rPr>
                            <m:t>𝑚</m:t>
                          </m:r>
                        </m:den>
                      </m:f>
                      <m:r>
                        <a:rPr lang="en-US" sz="1200" i="0">
                          <a:latin typeface="Cambria Math" panose="02040503050406030204" pitchFamily="18" charset="0"/>
                        </a:rPr>
                        <m:t>=21.59 </m:t>
                      </m:r>
                      <m:f>
                        <m:fPr>
                          <m:ctrlPr>
                            <a:rPr lang="en-US" sz="1200" i="1">
                              <a:solidFill>
                                <a:srgbClr val="836967"/>
                              </a:solidFill>
                              <a:latin typeface="Cambria Math" panose="02040503050406030204" pitchFamily="18" charset="0"/>
                            </a:rPr>
                          </m:ctrlPr>
                        </m:fPr>
                        <m:num>
                          <m:r>
                            <a:rPr lang="en-US" sz="1200" i="1">
                              <a:latin typeface="Cambria Math" panose="02040503050406030204" pitchFamily="18" charset="0"/>
                            </a:rPr>
                            <m:t>𝑘𝑔</m:t>
                          </m:r>
                        </m:num>
                        <m:den>
                          <m:r>
                            <a:rPr lang="en-US" sz="1200" i="1">
                              <a:latin typeface="Cambria Math" panose="02040503050406030204" pitchFamily="18" charset="0"/>
                            </a:rPr>
                            <m:t>𝑚</m:t>
                          </m:r>
                        </m:den>
                      </m:f>
                    </m:oMath>
                  </m:oMathPara>
                </a14:m>
                <a:endParaRPr lang="en-US" sz="1200" dirty="0"/>
              </a:p>
            </p:txBody>
          </p:sp>
        </mc:Choice>
        <mc:Fallback xmlns="">
          <p:sp>
            <p:nvSpPr>
              <p:cNvPr id="11" name="CuadroTexto 10">
                <a:extLst>
                  <a:ext uri="{FF2B5EF4-FFF2-40B4-BE49-F238E27FC236}">
                    <a16:creationId xmlns:a16="http://schemas.microsoft.com/office/drawing/2014/main" id="{F5CF54F1-EDD7-40EA-A6FD-7AC25A90154A}"/>
                  </a:ext>
                </a:extLst>
              </p:cNvPr>
              <p:cNvSpPr txBox="1">
                <a:spLocks noRot="1" noChangeAspect="1" noMove="1" noResize="1" noEditPoints="1" noAdjustHandles="1" noChangeArrowheads="1" noChangeShapeType="1" noTextEdit="1"/>
              </p:cNvSpPr>
              <p:nvPr/>
            </p:nvSpPr>
            <p:spPr>
              <a:xfrm>
                <a:off x="8740589" y="3508618"/>
                <a:ext cx="2530094" cy="443006"/>
              </a:xfrm>
              <a:prstGeom prst="rect">
                <a:avLst/>
              </a:prstGeom>
              <a:blipFill>
                <a:blip r:embed="rId3"/>
                <a:stretch>
                  <a:fillRect b="-2778"/>
                </a:stretch>
              </a:blipFill>
            </p:spPr>
            <p:txBody>
              <a:bodyPr/>
              <a:lstStyle/>
              <a:p>
                <a:r>
                  <a:rPr lang="en-US">
                    <a:noFill/>
                  </a:rPr>
                  <a:t> </a:t>
                </a:r>
              </a:p>
            </p:txBody>
          </p:sp>
        </mc:Fallback>
      </mc:AlternateContent>
      <p:pic>
        <p:nvPicPr>
          <p:cNvPr id="14" name="Imagen 13">
            <a:extLst>
              <a:ext uri="{FF2B5EF4-FFF2-40B4-BE49-F238E27FC236}">
                <a16:creationId xmlns:a16="http://schemas.microsoft.com/office/drawing/2014/main" id="{B7F66ACF-C13B-4926-B3D0-3A76605757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3552" y="4034213"/>
            <a:ext cx="1631348" cy="2176277"/>
          </a:xfrm>
          <a:prstGeom prst="rect">
            <a:avLst/>
          </a:prstGeom>
        </p:spPr>
      </p:pic>
      <p:sp>
        <p:nvSpPr>
          <p:cNvPr id="15" name="Elipse 14">
            <a:extLst>
              <a:ext uri="{FF2B5EF4-FFF2-40B4-BE49-F238E27FC236}">
                <a16:creationId xmlns:a16="http://schemas.microsoft.com/office/drawing/2014/main" id="{5628BA88-46F4-4C09-8892-8563C85C63C6}"/>
              </a:ext>
            </a:extLst>
          </p:cNvPr>
          <p:cNvSpPr/>
          <p:nvPr/>
        </p:nvSpPr>
        <p:spPr>
          <a:xfrm>
            <a:off x="233082" y="1000351"/>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4</a:t>
            </a:r>
            <a:endParaRPr lang="en-US" sz="1600" dirty="0">
              <a:latin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8D67E90E-1F93-4F0B-9276-420F6C0B2519}"/>
              </a:ext>
            </a:extLst>
          </p:cNvPr>
          <p:cNvSpPr txBox="1"/>
          <p:nvPr/>
        </p:nvSpPr>
        <p:spPr>
          <a:xfrm>
            <a:off x="847164" y="1101368"/>
            <a:ext cx="4469832" cy="307777"/>
          </a:xfrm>
          <a:prstGeom prst="rect">
            <a:avLst/>
          </a:prstGeom>
          <a:noFill/>
        </p:spPr>
        <p:txBody>
          <a:bodyPr wrap="square">
            <a:spAutoFit/>
          </a:bodyPr>
          <a:lstStyle/>
          <a:p>
            <a:pPr lvl="0"/>
            <a:r>
              <a:rPr lang="es-EC" sz="1400" b="1" dirty="0">
                <a:latin typeface="Times New Roman" panose="02020603050405020304" pitchFamily="18" charset="0"/>
                <a:ea typeface="Calibri" panose="020F0502020204030204" pitchFamily="34" charset="0"/>
                <a:cs typeface="Times New Roman" panose="02020603050405020304" pitchFamily="18" charset="0"/>
              </a:rPr>
              <a:t>Placa de empuje del recibidor</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CuadroTexto 20">
            <a:extLst>
              <a:ext uri="{FF2B5EF4-FFF2-40B4-BE49-F238E27FC236}">
                <a16:creationId xmlns:a16="http://schemas.microsoft.com/office/drawing/2014/main" id="{64033923-3D86-45A1-81D8-D547C4083153}"/>
              </a:ext>
            </a:extLst>
          </p:cNvPr>
          <p:cNvSpPr txBox="1"/>
          <p:nvPr/>
        </p:nvSpPr>
        <p:spPr>
          <a:xfrm>
            <a:off x="216148" y="1431356"/>
            <a:ext cx="5071828" cy="457626"/>
          </a:xfrm>
          <a:prstGeom prst="rect">
            <a:avLst/>
          </a:prstGeom>
          <a:noFill/>
        </p:spPr>
        <p:txBody>
          <a:bodyPr wrap="square">
            <a:spAutoFit/>
          </a:bodyPr>
          <a:lstStyle/>
          <a:p>
            <a:pPr lvl="0">
              <a:lnSpc>
                <a:spcPct val="200000"/>
              </a:lnSpc>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La fuerza aplicada en el recibidor debe ser uniforme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Imagen 21">
            <a:extLst>
              <a:ext uri="{FF2B5EF4-FFF2-40B4-BE49-F238E27FC236}">
                <a16:creationId xmlns:a16="http://schemas.microsoft.com/office/drawing/2014/main" id="{6FE5231A-642C-44F3-B934-3B5FD18E99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164" y="3222301"/>
            <a:ext cx="2530093" cy="1889257"/>
          </a:xfrm>
          <a:prstGeom prst="rect">
            <a:avLst/>
          </a:prstGeom>
        </p:spPr>
      </p:pic>
      <p:sp>
        <p:nvSpPr>
          <p:cNvPr id="23" name="CuadroTexto 22">
            <a:extLst>
              <a:ext uri="{FF2B5EF4-FFF2-40B4-BE49-F238E27FC236}">
                <a16:creationId xmlns:a16="http://schemas.microsoft.com/office/drawing/2014/main" id="{C399B104-3C55-4D2C-B4FA-5566FBA06988}"/>
              </a:ext>
            </a:extLst>
          </p:cNvPr>
          <p:cNvSpPr txBox="1"/>
          <p:nvPr/>
        </p:nvSpPr>
        <p:spPr>
          <a:xfrm>
            <a:off x="216148" y="1902561"/>
            <a:ext cx="3844864" cy="1023165"/>
          </a:xfrm>
          <a:prstGeom prst="rect">
            <a:avLst/>
          </a:prstGeom>
          <a:noFill/>
        </p:spPr>
        <p:txBody>
          <a:bodyPr wrap="square">
            <a:spAutoFit/>
          </a:bodyPr>
          <a:lstStyle/>
          <a:p>
            <a:pPr lvl="0" algn="just">
              <a:lnSpc>
                <a:spcPct val="150000"/>
              </a:lnSpc>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Consta de dos partes; una placa de acero A36 que será acoplada al cilindro y dos ejes de diámetro 10.2 mm de acero de transmisión.</a:t>
            </a:r>
          </a:p>
        </p:txBody>
      </p:sp>
      <p:sp>
        <p:nvSpPr>
          <p:cNvPr id="24" name="Elipse 23">
            <a:extLst>
              <a:ext uri="{FF2B5EF4-FFF2-40B4-BE49-F238E27FC236}">
                <a16:creationId xmlns:a16="http://schemas.microsoft.com/office/drawing/2014/main" id="{51E83FA1-9FD6-494E-85DD-6694246C34F8}"/>
              </a:ext>
            </a:extLst>
          </p:cNvPr>
          <p:cNvSpPr/>
          <p:nvPr/>
        </p:nvSpPr>
        <p:spPr>
          <a:xfrm>
            <a:off x="4370293" y="992339"/>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5</a:t>
            </a:r>
            <a:endParaRPr lang="en-US" sz="1600" dirty="0">
              <a:latin typeface="Times New Roman" panose="02020603050405020304" pitchFamily="18" charset="0"/>
              <a:cs typeface="Times New Roman" panose="02020603050405020304" pitchFamily="18" charset="0"/>
            </a:endParaRPr>
          </a:p>
        </p:txBody>
      </p:sp>
      <p:sp>
        <p:nvSpPr>
          <p:cNvPr id="25" name="CuadroTexto 24">
            <a:extLst>
              <a:ext uri="{FF2B5EF4-FFF2-40B4-BE49-F238E27FC236}">
                <a16:creationId xmlns:a16="http://schemas.microsoft.com/office/drawing/2014/main" id="{F6FA185B-693A-4615-8C00-DB4F10514C82}"/>
              </a:ext>
            </a:extLst>
          </p:cNvPr>
          <p:cNvSpPr txBox="1"/>
          <p:nvPr/>
        </p:nvSpPr>
        <p:spPr>
          <a:xfrm>
            <a:off x="4782670" y="1079157"/>
            <a:ext cx="2863332" cy="307777"/>
          </a:xfrm>
          <a:prstGeom prst="rect">
            <a:avLst/>
          </a:prstGeom>
          <a:noFill/>
        </p:spPr>
        <p:txBody>
          <a:bodyPr wrap="square">
            <a:spAutoFit/>
          </a:bodyPr>
          <a:lstStyle/>
          <a:p>
            <a:pPr lvl="0"/>
            <a:r>
              <a:rPr lang="es-EC" sz="1400" b="1" dirty="0">
                <a:latin typeface="Times New Roman" panose="02020603050405020304" pitchFamily="18" charset="0"/>
                <a:ea typeface="Calibri" panose="020F0502020204030204" pitchFamily="34" charset="0"/>
                <a:cs typeface="Times New Roman" panose="02020603050405020304" pitchFamily="18" charset="0"/>
              </a:rPr>
              <a:t>Dimensión del cilindro  neumático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E2EBB090-AE64-463B-9197-CD90525E9117}"/>
                  </a:ext>
                </a:extLst>
              </p:cNvPr>
              <p:cNvSpPr txBox="1"/>
              <p:nvPr/>
            </p:nvSpPr>
            <p:spPr>
              <a:xfrm>
                <a:off x="4776409" y="1542350"/>
                <a:ext cx="224117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1200" i="1" smtClean="0">
                              <a:latin typeface="Cambria Math" panose="02040503050406030204" pitchFamily="18" charset="0"/>
                            </a:rPr>
                          </m:ctrlPr>
                        </m:dPr>
                        <m:e>
                          <m:r>
                            <a:rPr lang="en-US" sz="1200" i="1">
                              <a:latin typeface="Cambria Math" panose="02040503050406030204" pitchFamily="18" charset="0"/>
                            </a:rPr>
                            <m:t>𝐹</m:t>
                          </m:r>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d>
                                <m:dPr>
                                  <m:endChr m:val=""/>
                                  <m:ctrlPr>
                                    <a:rPr lang="en-US" sz="1200" i="1">
                                      <a:latin typeface="Cambria Math" panose="02040503050406030204" pitchFamily="18" charset="0"/>
                                    </a:rPr>
                                  </m:ctrlPr>
                                </m:dPr>
                                <m:e>
                                  <m:r>
                                    <a:rPr lang="en-US" sz="1200" i="1">
                                      <a:latin typeface="Cambria Math" panose="02040503050406030204" pitchFamily="18" charset="0"/>
                                    </a:rPr>
                                    <m:t>𝑚</m:t>
                                  </m:r>
                                </m:e>
                              </m:d>
                            </m:e>
                            <m:sub>
                              <m:r>
                                <a:rPr lang="en-US" sz="1200" i="1">
                                  <a:latin typeface="Cambria Math" panose="02040503050406030204" pitchFamily="18" charset="0"/>
                                </a:rPr>
                                <m:t>𝑟𝑒𝑐𝑖𝑏𝑖𝑑𝑜𝑟</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𝑚</m:t>
                              </m:r>
                            </m:e>
                            <m:sub>
                              <m:r>
                                <a:rPr lang="en-US" sz="1200" i="1">
                                  <a:latin typeface="Cambria Math" panose="02040503050406030204" pitchFamily="18" charset="0"/>
                                </a:rPr>
                                <m:t>𝑝𝑙𝑎𝑐𝑎</m:t>
                              </m:r>
                            </m:sub>
                          </m:sSub>
                        </m:e>
                      </m:d>
                      <m:r>
                        <a:rPr lang="en-US" sz="1200" i="0">
                          <a:latin typeface="Cambria Math" panose="02040503050406030204" pitchFamily="18" charset="0"/>
                        </a:rPr>
                        <m:t>∗</m:t>
                      </m:r>
                      <m:r>
                        <a:rPr lang="en-US" sz="1200" i="1">
                          <a:latin typeface="Cambria Math" panose="02040503050406030204" pitchFamily="18" charset="0"/>
                        </a:rPr>
                        <m:t>𝑎</m:t>
                      </m:r>
                    </m:oMath>
                  </m:oMathPara>
                </a14:m>
                <a:endParaRPr lang="en-US" sz="1200" dirty="0"/>
              </a:p>
            </p:txBody>
          </p:sp>
        </mc:Choice>
        <mc:Fallback xmlns="">
          <p:sp>
            <p:nvSpPr>
              <p:cNvPr id="27" name="CuadroTexto 26">
                <a:extLst>
                  <a:ext uri="{FF2B5EF4-FFF2-40B4-BE49-F238E27FC236}">
                    <a16:creationId xmlns:a16="http://schemas.microsoft.com/office/drawing/2014/main" id="{E2EBB090-AE64-463B-9197-CD90525E9117}"/>
                  </a:ext>
                </a:extLst>
              </p:cNvPr>
              <p:cNvSpPr txBox="1">
                <a:spLocks noRot="1" noChangeAspect="1" noMove="1" noResize="1" noEditPoints="1" noAdjustHandles="1" noChangeArrowheads="1" noChangeShapeType="1" noTextEdit="1"/>
              </p:cNvSpPr>
              <p:nvPr/>
            </p:nvSpPr>
            <p:spPr>
              <a:xfrm>
                <a:off x="4776409" y="1542350"/>
                <a:ext cx="2241177" cy="307777"/>
              </a:xfrm>
              <a:prstGeom prst="rect">
                <a:avLst/>
              </a:prstGeom>
              <a:blipFill>
                <a:blip r:embed="rId6"/>
                <a:stretch>
                  <a:fillRect t="-128000" r="-6267" b="-194000"/>
                </a:stretch>
              </a:blipFill>
            </p:spPr>
            <p:txBody>
              <a:bodyPr/>
              <a:lstStyle/>
              <a:p>
                <a:r>
                  <a:rPr lang="en-US">
                    <a:noFill/>
                  </a:rPr>
                  <a:t> </a:t>
                </a:r>
              </a:p>
            </p:txBody>
          </p:sp>
        </mc:Fallback>
      </mc:AlternateContent>
      <p:pic>
        <p:nvPicPr>
          <p:cNvPr id="29" name="Imagen 28">
            <a:extLst>
              <a:ext uri="{FF2B5EF4-FFF2-40B4-BE49-F238E27FC236}">
                <a16:creationId xmlns:a16="http://schemas.microsoft.com/office/drawing/2014/main" id="{9438732D-9842-4104-BCDE-56DE24068C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70293" y="1999976"/>
            <a:ext cx="3422363" cy="1045043"/>
          </a:xfrm>
          <a:prstGeom prst="rect">
            <a:avLst/>
          </a:prstGeom>
        </p:spPr>
      </p:pic>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0C797314-6804-42E4-9B59-A9CD4E865731}"/>
                  </a:ext>
                </a:extLst>
              </p:cNvPr>
              <p:cNvSpPr txBox="1"/>
              <p:nvPr/>
            </p:nvSpPr>
            <p:spPr>
              <a:xfrm>
                <a:off x="4565738" y="3186325"/>
                <a:ext cx="2805953"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𝐹</m:t>
                      </m:r>
                      <m:r>
                        <a:rPr lang="en-US" sz="1200" i="0">
                          <a:latin typeface="Cambria Math" panose="02040503050406030204" pitchFamily="18" charset="0"/>
                        </a:rPr>
                        <m:t>=</m:t>
                      </m:r>
                      <m:d>
                        <m:dPr>
                          <m:ctrlPr>
                            <a:rPr lang="en-US" sz="1200" i="1">
                              <a:solidFill>
                                <a:srgbClr val="836967"/>
                              </a:solidFill>
                              <a:latin typeface="Cambria Math" panose="02040503050406030204" pitchFamily="18" charset="0"/>
                            </a:rPr>
                          </m:ctrlPr>
                        </m:dPr>
                        <m:e>
                          <m:r>
                            <a:rPr lang="en-US" sz="1200" i="0">
                              <a:latin typeface="Cambria Math" panose="02040503050406030204" pitchFamily="18" charset="0"/>
                            </a:rPr>
                            <m:t>0,03568+0.1114</m:t>
                          </m:r>
                        </m:e>
                      </m:d>
                      <m:r>
                        <a:rPr lang="en-US" sz="1200" i="0">
                          <a:latin typeface="Cambria Math" panose="02040503050406030204" pitchFamily="18" charset="0"/>
                        </a:rPr>
                        <m:t>∗50=7,35 </m:t>
                      </m:r>
                      <m:r>
                        <a:rPr lang="en-US" sz="1200" i="1">
                          <a:latin typeface="Cambria Math" panose="02040503050406030204" pitchFamily="18" charset="0"/>
                        </a:rPr>
                        <m:t>𝑁</m:t>
                      </m:r>
                    </m:oMath>
                  </m:oMathPara>
                </a14:m>
                <a:endParaRPr lang="en-US" sz="1200" dirty="0"/>
              </a:p>
            </p:txBody>
          </p:sp>
        </mc:Choice>
        <mc:Fallback xmlns="">
          <p:sp>
            <p:nvSpPr>
              <p:cNvPr id="31" name="CuadroTexto 30">
                <a:extLst>
                  <a:ext uri="{FF2B5EF4-FFF2-40B4-BE49-F238E27FC236}">
                    <a16:creationId xmlns:a16="http://schemas.microsoft.com/office/drawing/2014/main" id="{0C797314-6804-42E4-9B59-A9CD4E865731}"/>
                  </a:ext>
                </a:extLst>
              </p:cNvPr>
              <p:cNvSpPr txBox="1">
                <a:spLocks noRot="1" noChangeAspect="1" noMove="1" noResize="1" noEditPoints="1" noAdjustHandles="1" noChangeArrowheads="1" noChangeShapeType="1" noTextEdit="1"/>
              </p:cNvSpPr>
              <p:nvPr/>
            </p:nvSpPr>
            <p:spPr>
              <a:xfrm>
                <a:off x="4565738" y="3186325"/>
                <a:ext cx="2805953"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uadroTexto 32">
                <a:extLst>
                  <a:ext uri="{FF2B5EF4-FFF2-40B4-BE49-F238E27FC236}">
                    <a16:creationId xmlns:a16="http://schemas.microsoft.com/office/drawing/2014/main" id="{CE1A68D7-8992-4347-9BFD-352B4DBBF245}"/>
                  </a:ext>
                </a:extLst>
              </p:cNvPr>
              <p:cNvSpPr txBox="1"/>
              <p:nvPr/>
            </p:nvSpPr>
            <p:spPr>
              <a:xfrm>
                <a:off x="5015837" y="3604630"/>
                <a:ext cx="2131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𝐴</m:t>
                      </m:r>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r>
                            <a:rPr lang="en-US" sz="1200" i="1">
                              <a:latin typeface="Cambria Math" panose="02040503050406030204" pitchFamily="18" charset="0"/>
                            </a:rPr>
                            <m:t>𝜋</m:t>
                          </m:r>
                          <m:r>
                            <a:rPr lang="en-US" sz="1200" i="0">
                              <a:latin typeface="Cambria Math" panose="02040503050406030204" pitchFamily="18" charset="0"/>
                            </a:rPr>
                            <m:t>∗</m:t>
                          </m:r>
                          <m:sSup>
                            <m:sSupPr>
                              <m:ctrlPr>
                                <a:rPr lang="en-US" sz="1200" i="1">
                                  <a:solidFill>
                                    <a:srgbClr val="836967"/>
                                  </a:solidFill>
                                  <a:latin typeface="Cambria Math" panose="02040503050406030204" pitchFamily="18" charset="0"/>
                                </a:rPr>
                              </m:ctrlPr>
                            </m:sSupPr>
                            <m:e>
                              <m:r>
                                <a:rPr lang="en-US" sz="1200" i="1">
                                  <a:latin typeface="Cambria Math" panose="02040503050406030204" pitchFamily="18" charset="0"/>
                                </a:rPr>
                                <m:t>𝑑</m:t>
                              </m:r>
                            </m:e>
                            <m:sup>
                              <m:r>
                                <a:rPr lang="en-US" sz="1200" i="0">
                                  <a:latin typeface="Cambria Math" panose="02040503050406030204" pitchFamily="18" charset="0"/>
                                </a:rPr>
                                <m:t>2</m:t>
                              </m:r>
                            </m:sup>
                          </m:sSup>
                        </m:num>
                        <m:den>
                          <m:r>
                            <a:rPr lang="en-US" sz="1200" i="0">
                              <a:latin typeface="Cambria Math" panose="02040503050406030204" pitchFamily="18" charset="0"/>
                            </a:rPr>
                            <m:t>4</m:t>
                          </m:r>
                        </m:den>
                      </m:f>
                      <m:r>
                        <a:rPr lang="en-US" sz="1200" i="0">
                          <a:latin typeface="Cambria Math" panose="02040503050406030204" pitchFamily="18" charset="0"/>
                        </a:rPr>
                        <m:t>=</m:t>
                      </m:r>
                      <m:sSup>
                        <m:sSupPr>
                          <m:ctrlPr>
                            <a:rPr lang="en-US" sz="1200" i="1">
                              <a:solidFill>
                                <a:srgbClr val="836967"/>
                              </a:solidFill>
                              <a:latin typeface="Cambria Math" panose="02040503050406030204" pitchFamily="18" charset="0"/>
                            </a:rPr>
                          </m:ctrlPr>
                        </m:sSupPr>
                        <m:e>
                          <m:r>
                            <a:rPr lang="en-US" sz="1200" i="0">
                              <a:latin typeface="Cambria Math" panose="02040503050406030204" pitchFamily="18" charset="0"/>
                            </a:rPr>
                            <m:t>50.26 </m:t>
                          </m:r>
                          <m:r>
                            <a:rPr lang="en-US" sz="1200" i="1">
                              <a:latin typeface="Cambria Math" panose="02040503050406030204" pitchFamily="18" charset="0"/>
                            </a:rPr>
                            <m:t>𝑚𝑚</m:t>
                          </m:r>
                        </m:e>
                        <m:sup>
                          <m:r>
                            <a:rPr lang="en-US" sz="1200" i="0">
                              <a:latin typeface="Cambria Math" panose="02040503050406030204" pitchFamily="18" charset="0"/>
                            </a:rPr>
                            <m:t>2</m:t>
                          </m:r>
                        </m:sup>
                      </m:sSup>
                    </m:oMath>
                  </m:oMathPara>
                </a14:m>
                <a:endParaRPr lang="en-US" sz="1200" dirty="0"/>
              </a:p>
            </p:txBody>
          </p:sp>
        </mc:Choice>
        <mc:Fallback xmlns="">
          <p:sp>
            <p:nvSpPr>
              <p:cNvPr id="33" name="CuadroTexto 32">
                <a:extLst>
                  <a:ext uri="{FF2B5EF4-FFF2-40B4-BE49-F238E27FC236}">
                    <a16:creationId xmlns:a16="http://schemas.microsoft.com/office/drawing/2014/main" id="{CE1A68D7-8992-4347-9BFD-352B4DBBF245}"/>
                  </a:ext>
                </a:extLst>
              </p:cNvPr>
              <p:cNvSpPr txBox="1">
                <a:spLocks noRot="1" noChangeAspect="1" noMove="1" noResize="1" noEditPoints="1" noAdjustHandles="1" noChangeArrowheads="1" noChangeShapeType="1" noTextEdit="1"/>
              </p:cNvSpPr>
              <p:nvPr/>
            </p:nvSpPr>
            <p:spPr>
              <a:xfrm>
                <a:off x="5015837" y="3604630"/>
                <a:ext cx="2131274" cy="461665"/>
              </a:xfrm>
              <a:prstGeom prst="rect">
                <a:avLst/>
              </a:prstGeom>
              <a:blipFill>
                <a:blip r:embed="rId9"/>
                <a:stretch>
                  <a:fillRect b="-1316"/>
                </a:stretch>
              </a:blipFill>
            </p:spPr>
            <p:txBody>
              <a:bodyPr/>
              <a:lstStyle/>
              <a:p>
                <a:r>
                  <a:rPr lang="en-US">
                    <a:noFill/>
                  </a:rPr>
                  <a:t> </a:t>
                </a:r>
              </a:p>
            </p:txBody>
          </p:sp>
        </mc:Fallback>
      </mc:AlternateContent>
      <p:sp>
        <p:nvSpPr>
          <p:cNvPr id="35" name="CuadroTexto 34">
            <a:extLst>
              <a:ext uri="{FF2B5EF4-FFF2-40B4-BE49-F238E27FC236}">
                <a16:creationId xmlns:a16="http://schemas.microsoft.com/office/drawing/2014/main" id="{6D18C1EF-46EF-4A68-A3A4-02FDBAF2254F}"/>
              </a:ext>
            </a:extLst>
          </p:cNvPr>
          <p:cNvSpPr txBox="1"/>
          <p:nvPr/>
        </p:nvSpPr>
        <p:spPr>
          <a:xfrm>
            <a:off x="4257532" y="4207601"/>
            <a:ext cx="3422363" cy="523220"/>
          </a:xfrm>
          <a:prstGeom prst="rect">
            <a:avLst/>
          </a:prstGeom>
          <a:noFill/>
        </p:spPr>
        <p:txBody>
          <a:bodyPr wrap="square">
            <a:spAutoFit/>
          </a:bodyPr>
          <a:lstStyle/>
          <a:p>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Con una presión de trabajo de 0,6 MPa o 6 bares se tiene lo siguiente</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642D53DC-2201-41B8-B59D-B45D4A523950}"/>
                  </a:ext>
                </a:extLst>
              </p:cNvPr>
              <p:cNvSpPr txBox="1"/>
              <p:nvPr/>
            </p:nvSpPr>
            <p:spPr>
              <a:xfrm>
                <a:off x="4291423" y="4872127"/>
                <a:ext cx="335457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𝐹</m:t>
                      </m:r>
                      <m:r>
                        <a:rPr lang="en-US" sz="1200" i="0">
                          <a:latin typeface="Cambria Math" panose="02040503050406030204" pitchFamily="18" charset="0"/>
                        </a:rPr>
                        <m:t>=</m:t>
                      </m:r>
                      <m:r>
                        <a:rPr lang="en-US" sz="1200" i="1">
                          <a:latin typeface="Cambria Math" panose="02040503050406030204" pitchFamily="18" charset="0"/>
                        </a:rPr>
                        <m:t>𝑝</m:t>
                      </m:r>
                      <m:r>
                        <a:rPr lang="en-US" sz="1200" i="0">
                          <a:latin typeface="Cambria Math" panose="02040503050406030204" pitchFamily="18" charset="0"/>
                        </a:rPr>
                        <m:t>∗</m:t>
                      </m:r>
                      <m:r>
                        <a:rPr lang="en-US" sz="1200" i="1">
                          <a:latin typeface="Cambria Math" panose="02040503050406030204" pitchFamily="18" charset="0"/>
                        </a:rPr>
                        <m:t>𝐴</m:t>
                      </m:r>
                      <m:r>
                        <a:rPr lang="en-US" sz="1200" i="0">
                          <a:latin typeface="Cambria Math" panose="02040503050406030204" pitchFamily="18" charset="0"/>
                        </a:rPr>
                        <m:t>=30,16 </m:t>
                      </m:r>
                      <m:r>
                        <a:rPr lang="en-US" sz="1200" i="1">
                          <a:latin typeface="Cambria Math" panose="02040503050406030204" pitchFamily="18" charset="0"/>
                        </a:rPr>
                        <m:t>𝑁</m:t>
                      </m:r>
                      <m:r>
                        <a:rPr lang="en-US" sz="1200" i="0">
                          <a:latin typeface="Cambria Math" panose="02040503050406030204" pitchFamily="18" charset="0"/>
                        </a:rPr>
                        <m:t>       </m:t>
                      </m:r>
                      <m:r>
                        <a:rPr lang="en-US" sz="1200" i="1">
                          <a:latin typeface="Cambria Math" panose="02040503050406030204" pitchFamily="18" charset="0"/>
                        </a:rPr>
                        <m:t>𝐹𝑢𝑒𝑟𝑧𝑎</m:t>
                      </m:r>
                      <m:r>
                        <a:rPr lang="en-US" sz="1200" i="0">
                          <a:latin typeface="Cambria Math" panose="02040503050406030204" pitchFamily="18" charset="0"/>
                        </a:rPr>
                        <m:t> </m:t>
                      </m:r>
                      <m:r>
                        <a:rPr lang="en-US" sz="1200" i="1">
                          <a:latin typeface="Cambria Math" panose="02040503050406030204" pitchFamily="18" charset="0"/>
                        </a:rPr>
                        <m:t>𝑎𝑙</m:t>
                      </m:r>
                      <m:r>
                        <a:rPr lang="en-US" sz="1200" i="0">
                          <a:latin typeface="Cambria Math" panose="02040503050406030204" pitchFamily="18" charset="0"/>
                        </a:rPr>
                        <m:t> </m:t>
                      </m:r>
                      <m:r>
                        <a:rPr lang="en-US" sz="1200" i="1">
                          <a:latin typeface="Cambria Math" panose="02040503050406030204" pitchFamily="18" charset="0"/>
                        </a:rPr>
                        <m:t>𝑎𝑣𝑎𝑛𝑐𝑒</m:t>
                      </m:r>
                    </m:oMath>
                  </m:oMathPara>
                </a14:m>
                <a:endParaRPr lang="en-US" sz="1200" dirty="0"/>
              </a:p>
            </p:txBody>
          </p:sp>
        </mc:Choice>
        <mc:Fallback xmlns="">
          <p:sp>
            <p:nvSpPr>
              <p:cNvPr id="37" name="CuadroTexto 36">
                <a:extLst>
                  <a:ext uri="{FF2B5EF4-FFF2-40B4-BE49-F238E27FC236}">
                    <a16:creationId xmlns:a16="http://schemas.microsoft.com/office/drawing/2014/main" id="{642D53DC-2201-41B8-B59D-B45D4A523950}"/>
                  </a:ext>
                </a:extLst>
              </p:cNvPr>
              <p:cNvSpPr txBox="1">
                <a:spLocks noRot="1" noChangeAspect="1" noMove="1" noResize="1" noEditPoints="1" noAdjustHandles="1" noChangeArrowheads="1" noChangeShapeType="1" noTextEdit="1"/>
              </p:cNvSpPr>
              <p:nvPr/>
            </p:nvSpPr>
            <p:spPr>
              <a:xfrm>
                <a:off x="4291423" y="4872127"/>
                <a:ext cx="3354579" cy="276999"/>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861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B1AE2C4F-D7BF-4BD9-8801-FE8337556D77}"/>
              </a:ext>
            </a:extLst>
          </p:cNvPr>
          <p:cNvSpPr>
            <a:spLocks noGrp="1"/>
          </p:cNvSpPr>
          <p:nvPr>
            <p:ph type="title"/>
          </p:nvPr>
        </p:nvSpPr>
        <p:spPr>
          <a:xfrm>
            <a:off x="1069975" y="131481"/>
            <a:ext cx="10052050" cy="549275"/>
          </a:xfrm>
        </p:spPr>
        <p:txBody>
          <a:bodyPr>
            <a:normAutofit fontScale="90000"/>
          </a:bodyPr>
          <a:lstStyle/>
          <a:p>
            <a:r>
              <a:rPr lang="es-EC" dirty="0"/>
              <a:t>Diseño de la máquina ensambladora de recibidores</a:t>
            </a:r>
            <a:endParaRPr lang="en-US" dirty="0"/>
          </a:p>
        </p:txBody>
      </p:sp>
      <p:sp>
        <p:nvSpPr>
          <p:cNvPr id="5" name="Título 2">
            <a:extLst>
              <a:ext uri="{FF2B5EF4-FFF2-40B4-BE49-F238E27FC236}">
                <a16:creationId xmlns:a16="http://schemas.microsoft.com/office/drawing/2014/main" id="{AF67E8C3-9F8C-4BA6-A341-E4572634A655}"/>
              </a:ext>
            </a:extLst>
          </p:cNvPr>
          <p:cNvSpPr txBox="1">
            <a:spLocks/>
          </p:cNvSpPr>
          <p:nvPr/>
        </p:nvSpPr>
        <p:spPr>
          <a:xfrm>
            <a:off x="779930" y="814287"/>
            <a:ext cx="6388719" cy="4359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Elementos de la estación de colocación de remaches</a:t>
            </a:r>
            <a:endParaRPr lang="en-US" sz="2000" dirty="0"/>
          </a:p>
        </p:txBody>
      </p:sp>
      <p:sp>
        <p:nvSpPr>
          <p:cNvPr id="7" name="Elipse 6">
            <a:extLst>
              <a:ext uri="{FF2B5EF4-FFF2-40B4-BE49-F238E27FC236}">
                <a16:creationId xmlns:a16="http://schemas.microsoft.com/office/drawing/2014/main" id="{3AFBBD63-AEA8-4420-B4B7-0731858FDB6C}"/>
              </a:ext>
            </a:extLst>
          </p:cNvPr>
          <p:cNvSpPr/>
          <p:nvPr/>
        </p:nvSpPr>
        <p:spPr>
          <a:xfrm>
            <a:off x="659856" y="1364203"/>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9E3EC4F4-9805-4F99-95C4-C65B15089D4A}"/>
              </a:ext>
            </a:extLst>
          </p:cNvPr>
          <p:cNvSpPr txBox="1"/>
          <p:nvPr/>
        </p:nvSpPr>
        <p:spPr>
          <a:xfrm>
            <a:off x="1072233" y="1306481"/>
            <a:ext cx="2070846" cy="461729"/>
          </a:xfrm>
          <a:prstGeom prst="rect">
            <a:avLst/>
          </a:prstGeom>
          <a:noFill/>
        </p:spPr>
        <p:txBody>
          <a:bodyPr wrap="square">
            <a:spAutoFit/>
          </a:bodyPr>
          <a:lstStyle/>
          <a:p>
            <a:pPr lvl="0">
              <a:lnSpc>
                <a:spcPct val="200000"/>
              </a:lnSpc>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Torre de suministro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4256C1AB-5E07-4358-83D9-B48F58D97A38}"/>
              </a:ext>
            </a:extLst>
          </p:cNvPr>
          <p:cNvSpPr txBox="1"/>
          <p:nvPr/>
        </p:nvSpPr>
        <p:spPr>
          <a:xfrm>
            <a:off x="659856" y="1889238"/>
            <a:ext cx="5118847" cy="954107"/>
          </a:xfrm>
          <a:prstGeom prst="rect">
            <a:avLst/>
          </a:prstGeom>
          <a:noFill/>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S</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 han tomado en cuenta factores geométricos, dimensionamiento para elementos de sujeción y acoplamiento de los demás mecanismos que se encuentran incluidos en la estación de colocación de remaches.</a:t>
            </a:r>
            <a:endParaRPr lang="en-US" sz="1400" dirty="0">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F81322AA-BC5A-41F8-879A-D9498329559C}"/>
              </a:ext>
            </a:extLst>
          </p:cNvPr>
          <p:cNvSpPr txBox="1"/>
          <p:nvPr/>
        </p:nvSpPr>
        <p:spPr>
          <a:xfrm>
            <a:off x="659856" y="2905780"/>
            <a:ext cx="4309709" cy="307777"/>
          </a:xfrm>
          <a:prstGeom prst="rect">
            <a:avLst/>
          </a:prstGeom>
          <a:noFill/>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R</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ecomendaciones de la especificación (J3.4) del AISIC.</a:t>
            </a:r>
            <a:endParaRPr lang="en-US" sz="1400" dirty="0">
              <a:latin typeface="Times New Roman" panose="02020603050405020304" pitchFamily="18" charset="0"/>
              <a:cs typeface="Times New Roman" panose="02020603050405020304" pitchFamily="18" charset="0"/>
            </a:endParaRPr>
          </a:p>
        </p:txBody>
      </p:sp>
      <p:pic>
        <p:nvPicPr>
          <p:cNvPr id="13" name="Imagen 12">
            <a:extLst>
              <a:ext uri="{FF2B5EF4-FFF2-40B4-BE49-F238E27FC236}">
                <a16:creationId xmlns:a16="http://schemas.microsoft.com/office/drawing/2014/main" id="{4708948C-0475-4429-9185-37584E7E49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5070" y="3163488"/>
            <a:ext cx="3488150" cy="3029315"/>
          </a:xfrm>
          <a:prstGeom prst="rect">
            <a:avLst/>
          </a:prstGeom>
        </p:spPr>
      </p:pic>
      <p:sp>
        <p:nvSpPr>
          <p:cNvPr id="14" name="Elipse 13">
            <a:extLst>
              <a:ext uri="{FF2B5EF4-FFF2-40B4-BE49-F238E27FC236}">
                <a16:creationId xmlns:a16="http://schemas.microsoft.com/office/drawing/2014/main" id="{6AAE6E23-6AA4-4A10-AD02-CB1FC58E255F}"/>
              </a:ext>
            </a:extLst>
          </p:cNvPr>
          <p:cNvSpPr/>
          <p:nvPr/>
        </p:nvSpPr>
        <p:spPr>
          <a:xfrm>
            <a:off x="6576586" y="1349596"/>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DDA89D14-D8D1-4102-9380-83512821EA8F}"/>
              </a:ext>
            </a:extLst>
          </p:cNvPr>
          <p:cNvSpPr txBox="1"/>
          <p:nvPr/>
        </p:nvSpPr>
        <p:spPr>
          <a:xfrm>
            <a:off x="6988963" y="1430701"/>
            <a:ext cx="2528047"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Mecanismo de abastecimiento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078D716B-63CA-4FB2-9CDE-975970E9CDB3}"/>
              </a:ext>
            </a:extLst>
          </p:cNvPr>
          <p:cNvSpPr txBox="1"/>
          <p:nvPr/>
        </p:nvSpPr>
        <p:spPr>
          <a:xfrm>
            <a:off x="6576585" y="1869718"/>
            <a:ext cx="4545439" cy="523220"/>
          </a:xfrm>
          <a:prstGeom prst="rect">
            <a:avLst/>
          </a:prstGeom>
          <a:noFill/>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T</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endrá como accionador un cilindro neumático con carrera de 40 mm</a:t>
            </a:r>
            <a:endParaRPr lang="en-US" sz="1400" dirty="0">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EC14F9F8-FE70-4C48-BFA2-3C043E685CA2}"/>
              </a:ext>
            </a:extLst>
          </p:cNvPr>
          <p:cNvSpPr txBox="1"/>
          <p:nvPr/>
        </p:nvSpPr>
        <p:spPr>
          <a:xfrm>
            <a:off x="6576586" y="2410657"/>
            <a:ext cx="3227294" cy="307777"/>
          </a:xfrm>
          <a:prstGeom prst="rect">
            <a:avLst/>
          </a:prstGeom>
          <a:noFill/>
        </p:spPr>
        <p:txBody>
          <a:bodyPr wrap="square">
            <a:spAutoFit/>
          </a:bodyPr>
          <a:lstStyle/>
          <a:p>
            <a:r>
              <a:rPr lang="es-EC" sz="1400" dirty="0">
                <a:latin typeface="Times New Roman" panose="02020603050405020304" pitchFamily="18" charset="0"/>
                <a:ea typeface="Times New Roman" panose="02020603050405020304" pitchFamily="18" charset="0"/>
                <a:cs typeface="Times New Roman" panose="02020603050405020304" pitchFamily="18" charset="0"/>
              </a:rPr>
              <a:t>A</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cople de un mecanismo biela-manivela</a:t>
            </a:r>
            <a:endParaRPr lang="en-US" sz="1400" dirty="0">
              <a:latin typeface="Times New Roman" panose="02020603050405020304" pitchFamily="18" charset="0"/>
              <a:cs typeface="Times New Roman" panose="02020603050405020304" pitchFamily="18" charset="0"/>
            </a:endParaRPr>
          </a:p>
        </p:txBody>
      </p:sp>
      <p:pic>
        <p:nvPicPr>
          <p:cNvPr id="20" name="Imagen 19">
            <a:extLst>
              <a:ext uri="{FF2B5EF4-FFF2-40B4-BE49-F238E27FC236}">
                <a16:creationId xmlns:a16="http://schemas.microsoft.com/office/drawing/2014/main" id="{A8EBA366-1FF7-4A1B-A3C6-8EB243D959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8781" y="2695100"/>
            <a:ext cx="3219280" cy="3539925"/>
          </a:xfrm>
          <a:prstGeom prst="rect">
            <a:avLst/>
          </a:prstGeom>
        </p:spPr>
      </p:pic>
    </p:spTree>
    <p:extLst>
      <p:ext uri="{BB962C8B-B14F-4D97-AF65-F5344CB8AC3E}">
        <p14:creationId xmlns:p14="http://schemas.microsoft.com/office/powerpoint/2010/main" val="7063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F8AF95FE-E91D-456A-9E6A-256232A69233}"/>
              </a:ext>
            </a:extLst>
          </p:cNvPr>
          <p:cNvSpPr>
            <a:spLocks noGrp="1"/>
          </p:cNvSpPr>
          <p:nvPr>
            <p:ph type="title"/>
          </p:nvPr>
        </p:nvSpPr>
        <p:spPr/>
        <p:txBody>
          <a:bodyPr>
            <a:normAutofit fontScale="90000"/>
          </a:bodyPr>
          <a:lstStyle/>
          <a:p>
            <a:r>
              <a:rPr lang="es-EC" dirty="0"/>
              <a:t>Diseño de la máquina ensambladora de recibidores</a:t>
            </a:r>
          </a:p>
        </p:txBody>
      </p:sp>
      <p:pic>
        <p:nvPicPr>
          <p:cNvPr id="15" name="Imagen 14">
            <a:extLst>
              <a:ext uri="{FF2B5EF4-FFF2-40B4-BE49-F238E27FC236}">
                <a16:creationId xmlns:a16="http://schemas.microsoft.com/office/drawing/2014/main" id="{F2A881E1-5D51-4622-B17F-8723271202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08872"/>
            <a:ext cx="5986323" cy="3943839"/>
          </a:xfrm>
          <a:prstGeom prst="rect">
            <a:avLst/>
          </a:prstGeom>
        </p:spPr>
      </p:pic>
      <p:pic>
        <p:nvPicPr>
          <p:cNvPr id="16" name="Imagen 15">
            <a:extLst>
              <a:ext uri="{FF2B5EF4-FFF2-40B4-BE49-F238E27FC236}">
                <a16:creationId xmlns:a16="http://schemas.microsoft.com/office/drawing/2014/main" id="{E6F9199B-5206-4CD1-867D-06E0F45B99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8770" y="2401391"/>
            <a:ext cx="5986323" cy="2479284"/>
          </a:xfrm>
          <a:prstGeom prst="rect">
            <a:avLst/>
          </a:prstGeom>
        </p:spPr>
      </p:pic>
      <p:sp>
        <p:nvSpPr>
          <p:cNvPr id="17" name="Título 2">
            <a:extLst>
              <a:ext uri="{FF2B5EF4-FFF2-40B4-BE49-F238E27FC236}">
                <a16:creationId xmlns:a16="http://schemas.microsoft.com/office/drawing/2014/main" id="{22E49D24-1618-4FD3-9732-E3200042BFA6}"/>
              </a:ext>
            </a:extLst>
          </p:cNvPr>
          <p:cNvSpPr txBox="1">
            <a:spLocks/>
          </p:cNvSpPr>
          <p:nvPr/>
        </p:nvSpPr>
        <p:spPr>
          <a:xfrm>
            <a:off x="1018469" y="829560"/>
            <a:ext cx="6388719" cy="4359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Análisis de mecanismo en ARTASAM</a:t>
            </a:r>
            <a:endParaRPr lang="en-US" sz="2000" dirty="0"/>
          </a:p>
        </p:txBody>
      </p:sp>
    </p:spTree>
    <p:extLst>
      <p:ext uri="{BB962C8B-B14F-4D97-AF65-F5344CB8AC3E}">
        <p14:creationId xmlns:p14="http://schemas.microsoft.com/office/powerpoint/2010/main" val="217953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7D10977-EBBF-450A-819E-36711688F9A8}"/>
              </a:ext>
            </a:extLst>
          </p:cNvPr>
          <p:cNvSpPr>
            <a:spLocks noGrp="1"/>
          </p:cNvSpPr>
          <p:nvPr>
            <p:ph type="title"/>
          </p:nvPr>
        </p:nvSpPr>
        <p:spPr>
          <a:xfrm>
            <a:off x="1069920" y="62472"/>
            <a:ext cx="10052159" cy="548336"/>
          </a:xfrm>
        </p:spPr>
        <p:txBody>
          <a:bodyPr>
            <a:normAutofit fontScale="90000"/>
          </a:bodyPr>
          <a:lstStyle/>
          <a:p>
            <a:r>
              <a:rPr lang="es-EC" b="1" dirty="0"/>
              <a:t>Tabla de Contenidos</a:t>
            </a:r>
            <a:endParaRPr lang="en-US" b="1" dirty="0"/>
          </a:p>
        </p:txBody>
      </p:sp>
      <p:sp>
        <p:nvSpPr>
          <p:cNvPr id="4" name="Marcador de contenido 2">
            <a:extLst>
              <a:ext uri="{FF2B5EF4-FFF2-40B4-BE49-F238E27FC236}">
                <a16:creationId xmlns:a16="http://schemas.microsoft.com/office/drawing/2014/main" id="{8BAF39FE-6221-48F7-9EA9-4EE934574FE0}"/>
              </a:ext>
            </a:extLst>
          </p:cNvPr>
          <p:cNvSpPr>
            <a:spLocks noGrp="1"/>
          </p:cNvSpPr>
          <p:nvPr>
            <p:ph idx="1"/>
          </p:nvPr>
        </p:nvSpPr>
        <p:spPr>
          <a:xfrm>
            <a:off x="941294" y="1230578"/>
            <a:ext cx="8812305" cy="5433467"/>
          </a:xfrm>
        </p:spPr>
        <p:txBody>
          <a:bodyPr/>
          <a:lstStyle/>
          <a:p>
            <a:pPr marL="0" indent="0">
              <a:buNone/>
            </a:pPr>
            <a:endParaRPr lang="es-EC" sz="2000"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s-EC" sz="2000" dirty="0">
                <a:latin typeface="Times New Roman" panose="02020603050405020304" pitchFamily="18" charset="0"/>
                <a:cs typeface="Times New Roman" panose="02020603050405020304" pitchFamily="18" charset="0"/>
              </a:rPr>
              <a:t>Antecedentes </a:t>
            </a:r>
          </a:p>
          <a:p>
            <a:pPr marL="514350" indent="-514350">
              <a:buFont typeface="+mj-lt"/>
              <a:buAutoNum type="arabicPeriod"/>
            </a:pPr>
            <a:r>
              <a:rPr lang="es-EC" sz="2000" dirty="0">
                <a:latin typeface="Times New Roman" panose="02020603050405020304" pitchFamily="18" charset="0"/>
                <a:cs typeface="Times New Roman" panose="02020603050405020304" pitchFamily="18" charset="0"/>
              </a:rPr>
              <a:t>Justificación e Importancia</a:t>
            </a:r>
          </a:p>
          <a:p>
            <a:pPr marL="514350" indent="-514350">
              <a:buFont typeface="+mj-lt"/>
              <a:buAutoNum type="arabicPeriod"/>
            </a:pPr>
            <a:r>
              <a:rPr lang="es-EC" sz="2000" dirty="0">
                <a:latin typeface="Times New Roman" panose="02020603050405020304" pitchFamily="18" charset="0"/>
                <a:cs typeface="Times New Roman" panose="02020603050405020304" pitchFamily="18" charset="0"/>
              </a:rPr>
              <a:t>Objetivos</a:t>
            </a:r>
          </a:p>
          <a:p>
            <a:pPr marL="514350" indent="-514350">
              <a:buFont typeface="+mj-lt"/>
              <a:buAutoNum type="arabicPeriod"/>
            </a:pPr>
            <a:r>
              <a:rPr lang="es-EC" sz="2000" dirty="0">
                <a:latin typeface="Times New Roman" panose="02020603050405020304" pitchFamily="18" charset="0"/>
                <a:cs typeface="Times New Roman" panose="02020603050405020304" pitchFamily="18" charset="0"/>
              </a:rPr>
              <a:t>Metodología</a:t>
            </a:r>
          </a:p>
          <a:p>
            <a:pPr marL="514350" indent="-514350">
              <a:buFont typeface="+mj-lt"/>
              <a:buAutoNum type="arabicPeriod"/>
            </a:pPr>
            <a:r>
              <a:rPr lang="es-EC" sz="2000" dirty="0">
                <a:latin typeface="Times New Roman" panose="02020603050405020304" pitchFamily="18" charset="0"/>
                <a:cs typeface="Times New Roman" panose="02020603050405020304" pitchFamily="18" charset="0"/>
              </a:rPr>
              <a:t>Caracterización de los elementos que intervienen en el proceso de ensamblaje</a:t>
            </a:r>
          </a:p>
          <a:p>
            <a:pPr marL="514350" indent="-514350">
              <a:buFont typeface="+mj-lt"/>
              <a:buAutoNum type="arabicPeriod"/>
            </a:pPr>
            <a:r>
              <a:rPr lang="es-EC" sz="2000" dirty="0">
                <a:latin typeface="Times New Roman" panose="02020603050405020304" pitchFamily="18" charset="0"/>
                <a:cs typeface="Times New Roman" panose="02020603050405020304" pitchFamily="18" charset="0"/>
              </a:rPr>
              <a:t>Diseño de la máquina ensambladora de recibidores</a:t>
            </a:r>
          </a:p>
          <a:p>
            <a:pPr marL="514350" indent="-514350">
              <a:buFont typeface="+mj-lt"/>
              <a:buAutoNum type="arabicPeriod"/>
            </a:pPr>
            <a:r>
              <a:rPr lang="es-EC" sz="2000" dirty="0">
                <a:latin typeface="Times New Roman" panose="02020603050405020304" pitchFamily="18" charset="0"/>
                <a:cs typeface="Times New Roman" panose="02020603050405020304" pitchFamily="18" charset="0"/>
              </a:rPr>
              <a:t>Diseño de elementos del sistema de remachado y transporte de recibidor.</a:t>
            </a:r>
          </a:p>
          <a:p>
            <a:pPr marL="514350" indent="-514350">
              <a:buFont typeface="+mj-lt"/>
              <a:buAutoNum type="arabicPeriod"/>
            </a:pPr>
            <a:r>
              <a:rPr lang="es-EC" sz="2000" dirty="0">
                <a:latin typeface="Times New Roman" panose="02020603050405020304" pitchFamily="18" charset="0"/>
                <a:cs typeface="Times New Roman" panose="02020603050405020304" pitchFamily="18" charset="0"/>
              </a:rPr>
              <a:t>Construcción de elementos del sistema de remachado y transporte de recibidor.</a:t>
            </a:r>
          </a:p>
          <a:p>
            <a:pPr marL="514350" indent="-514350">
              <a:buFont typeface="+mj-lt"/>
              <a:buAutoNum type="arabicPeriod"/>
            </a:pPr>
            <a:r>
              <a:rPr lang="es-EC" sz="2000" dirty="0"/>
              <a:t>Pruebas de funcionamiento </a:t>
            </a:r>
            <a:r>
              <a:rPr lang="es-EC" sz="2000" dirty="0">
                <a:latin typeface="Times New Roman" panose="02020603050405020304" pitchFamily="18" charset="0"/>
                <a:cs typeface="Times New Roman" panose="02020603050405020304" pitchFamily="18" charset="0"/>
              </a:rPr>
              <a:t>del sistema de remachado y transporte de recibidor.</a:t>
            </a:r>
          </a:p>
          <a:p>
            <a:pPr marL="514350" indent="-514350">
              <a:buFont typeface="+mj-lt"/>
              <a:buAutoNum type="arabicPeriod"/>
            </a:pPr>
            <a:r>
              <a:rPr lang="es-EC" sz="2000" dirty="0"/>
              <a:t>Conclusiones</a:t>
            </a:r>
          </a:p>
          <a:p>
            <a:pPr marL="514350" indent="-514350">
              <a:buFont typeface="+mj-lt"/>
              <a:buAutoNum type="arabicPeriod"/>
            </a:pPr>
            <a:r>
              <a:rPr lang="es-EC" sz="2000" dirty="0"/>
              <a:t>Recomendaciones</a:t>
            </a:r>
            <a:endParaRPr lang="es-EC" sz="2000"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s-EC" sz="2000" dirty="0">
              <a:latin typeface="Times New Roman" panose="02020603050405020304" pitchFamily="18" charset="0"/>
              <a:cs typeface="Times New Roman" panose="02020603050405020304" pitchFamily="18" charset="0"/>
            </a:endParaRPr>
          </a:p>
          <a:p>
            <a:pPr marL="0" indent="0">
              <a:buNone/>
            </a:pPr>
            <a:endParaRPr lang="es-EC" b="1" dirty="0">
              <a:latin typeface="Times New Roman" panose="02020603050405020304" pitchFamily="18" charset="0"/>
              <a:cs typeface="Times New Roman" panose="02020603050405020304" pitchFamily="18" charset="0"/>
            </a:endParaRPr>
          </a:p>
          <a:p>
            <a:pPr marL="0" indent="0">
              <a:buNone/>
            </a:pP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51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2643521-3DBD-4429-83FE-E9364685CCCA}"/>
              </a:ext>
            </a:extLst>
          </p:cNvPr>
          <p:cNvSpPr>
            <a:spLocks noGrp="1"/>
          </p:cNvSpPr>
          <p:nvPr>
            <p:ph type="title"/>
          </p:nvPr>
        </p:nvSpPr>
        <p:spPr/>
        <p:txBody>
          <a:bodyPr>
            <a:normAutofit fontScale="90000"/>
          </a:bodyPr>
          <a:lstStyle/>
          <a:p>
            <a:r>
              <a:rPr lang="es-EC" dirty="0"/>
              <a:t>Diseño de la máquina ensambladora de recibidores</a:t>
            </a:r>
            <a:endParaRPr lang="en-US" dirty="0"/>
          </a:p>
        </p:txBody>
      </p:sp>
      <p:sp>
        <p:nvSpPr>
          <p:cNvPr id="4" name="Elipse 3">
            <a:extLst>
              <a:ext uri="{FF2B5EF4-FFF2-40B4-BE49-F238E27FC236}">
                <a16:creationId xmlns:a16="http://schemas.microsoft.com/office/drawing/2014/main" id="{468532C0-D62A-4C1D-A0C5-4E966FBB2615}"/>
              </a:ext>
            </a:extLst>
          </p:cNvPr>
          <p:cNvSpPr/>
          <p:nvPr/>
        </p:nvSpPr>
        <p:spPr>
          <a:xfrm>
            <a:off x="277906" y="1114221"/>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3</a:t>
            </a:r>
            <a:endParaRPr lang="en-US" sz="1600"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6B641945-F673-48B5-80C6-D76D3DD038E0}"/>
              </a:ext>
            </a:extLst>
          </p:cNvPr>
          <p:cNvSpPr txBox="1"/>
          <p:nvPr/>
        </p:nvSpPr>
        <p:spPr>
          <a:xfrm>
            <a:off x="690283" y="1179840"/>
            <a:ext cx="3971364"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Caracterización del alimentador vibratorio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18A97672-A5E0-477E-A9FE-9BB9ABACCA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094" y="1917851"/>
            <a:ext cx="5372566" cy="3398815"/>
          </a:xfrm>
          <a:prstGeom prst="rect">
            <a:avLst/>
          </a:prstGeom>
        </p:spPr>
      </p:pic>
      <p:pic>
        <p:nvPicPr>
          <p:cNvPr id="10" name="Imagen 9">
            <a:extLst>
              <a:ext uri="{FF2B5EF4-FFF2-40B4-BE49-F238E27FC236}">
                <a16:creationId xmlns:a16="http://schemas.microsoft.com/office/drawing/2014/main" id="{82CEE6C3-3DE0-4F69-A178-2FDFB6E7A4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32241" y="2484562"/>
            <a:ext cx="5867091" cy="2206924"/>
          </a:xfrm>
          <a:prstGeom prst="rect">
            <a:avLst/>
          </a:prstGeom>
        </p:spPr>
      </p:pic>
    </p:spTree>
    <p:extLst>
      <p:ext uri="{BB962C8B-B14F-4D97-AF65-F5344CB8AC3E}">
        <p14:creationId xmlns:p14="http://schemas.microsoft.com/office/powerpoint/2010/main" val="368044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16209D4-0351-4BA5-9C00-1917557B2B98}"/>
              </a:ext>
            </a:extLst>
          </p:cNvPr>
          <p:cNvSpPr>
            <a:spLocks noGrp="1"/>
          </p:cNvSpPr>
          <p:nvPr>
            <p:ph type="title"/>
          </p:nvPr>
        </p:nvSpPr>
        <p:spPr>
          <a:xfrm>
            <a:off x="1069920" y="98636"/>
            <a:ext cx="10052159" cy="548336"/>
          </a:xfrm>
        </p:spPr>
        <p:txBody>
          <a:bodyPr>
            <a:normAutofit fontScale="90000"/>
          </a:bodyPr>
          <a:lstStyle/>
          <a:p>
            <a:r>
              <a:rPr lang="es-EC" dirty="0"/>
              <a:t>Diseño de la máquina ensambladora de recibidores</a:t>
            </a:r>
            <a:endParaRPr lang="en-US" dirty="0"/>
          </a:p>
        </p:txBody>
      </p:sp>
      <p:sp>
        <p:nvSpPr>
          <p:cNvPr id="4" name="Título 2">
            <a:extLst>
              <a:ext uri="{FF2B5EF4-FFF2-40B4-BE49-F238E27FC236}">
                <a16:creationId xmlns:a16="http://schemas.microsoft.com/office/drawing/2014/main" id="{8972E036-E497-4E7B-89DD-A4A6C9E4B9FC}"/>
              </a:ext>
            </a:extLst>
          </p:cNvPr>
          <p:cNvSpPr txBox="1">
            <a:spLocks/>
          </p:cNvSpPr>
          <p:nvPr/>
        </p:nvSpPr>
        <p:spPr>
          <a:xfrm>
            <a:off x="272057" y="1025281"/>
            <a:ext cx="6388719" cy="4359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Elementos de la estación de colocación de rodachines</a:t>
            </a:r>
            <a:endParaRPr lang="en-US" sz="2000" dirty="0"/>
          </a:p>
        </p:txBody>
      </p:sp>
      <p:sp>
        <p:nvSpPr>
          <p:cNvPr id="5" name="Elipse 4">
            <a:extLst>
              <a:ext uri="{FF2B5EF4-FFF2-40B4-BE49-F238E27FC236}">
                <a16:creationId xmlns:a16="http://schemas.microsoft.com/office/drawing/2014/main" id="{7A7DA49E-4E00-4B38-A2A3-1FDB280BBD95}"/>
              </a:ext>
            </a:extLst>
          </p:cNvPr>
          <p:cNvSpPr/>
          <p:nvPr/>
        </p:nvSpPr>
        <p:spPr>
          <a:xfrm>
            <a:off x="367553" y="1518970"/>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DE4232AA-87F1-4441-B90A-A2463FD23482}"/>
              </a:ext>
            </a:extLst>
          </p:cNvPr>
          <p:cNvSpPr txBox="1"/>
          <p:nvPr/>
        </p:nvSpPr>
        <p:spPr>
          <a:xfrm>
            <a:off x="779930" y="1461248"/>
            <a:ext cx="2070846" cy="461729"/>
          </a:xfrm>
          <a:prstGeom prst="rect">
            <a:avLst/>
          </a:prstGeom>
          <a:noFill/>
        </p:spPr>
        <p:txBody>
          <a:bodyPr wrap="square">
            <a:spAutoFit/>
          </a:bodyPr>
          <a:lstStyle/>
          <a:p>
            <a:pPr lvl="0">
              <a:lnSpc>
                <a:spcPct val="200000"/>
              </a:lnSpc>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Torre de suministro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2828F6C8-95E7-485A-A62A-0FC5910B7947}"/>
              </a:ext>
            </a:extLst>
          </p:cNvPr>
          <p:cNvSpPr txBox="1"/>
          <p:nvPr/>
        </p:nvSpPr>
        <p:spPr>
          <a:xfrm>
            <a:off x="367553" y="2115689"/>
            <a:ext cx="3585881" cy="1169551"/>
          </a:xfrm>
          <a:prstGeom prst="rect">
            <a:avLst/>
          </a:prstGeom>
          <a:noFill/>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E</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l diseño será enfocado a las necesidades geométricas que respalden el buen funcionamiento de la estación que lo conforman, partiendo de las dimensiones del rodachín.</a:t>
            </a:r>
            <a:endParaRPr lang="en-US" sz="1400" dirty="0">
              <a:latin typeface="Times New Roman" panose="020206030504050203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392E482B-91E8-4D7E-A76E-D8185DA55F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930" y="3267644"/>
            <a:ext cx="2644588" cy="3576588"/>
          </a:xfrm>
          <a:prstGeom prst="rect">
            <a:avLst/>
          </a:prstGeom>
        </p:spPr>
      </p:pic>
      <p:sp>
        <p:nvSpPr>
          <p:cNvPr id="11" name="Elipse 10">
            <a:extLst>
              <a:ext uri="{FF2B5EF4-FFF2-40B4-BE49-F238E27FC236}">
                <a16:creationId xmlns:a16="http://schemas.microsoft.com/office/drawing/2014/main" id="{F796EED0-FC8D-4BBA-9E19-EC26A8FA0980}"/>
              </a:ext>
            </a:extLst>
          </p:cNvPr>
          <p:cNvSpPr/>
          <p:nvPr/>
        </p:nvSpPr>
        <p:spPr>
          <a:xfrm>
            <a:off x="4137210" y="1518970"/>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2B46745B-943F-4B7E-AF48-764909B0E197}"/>
              </a:ext>
            </a:extLst>
          </p:cNvPr>
          <p:cNvSpPr txBox="1"/>
          <p:nvPr/>
        </p:nvSpPr>
        <p:spPr>
          <a:xfrm>
            <a:off x="4589930" y="1461247"/>
            <a:ext cx="2348752" cy="457626"/>
          </a:xfrm>
          <a:prstGeom prst="rect">
            <a:avLst/>
          </a:prstGeom>
          <a:noFill/>
        </p:spPr>
        <p:txBody>
          <a:bodyPr wrap="square">
            <a:spAutoFit/>
          </a:bodyPr>
          <a:lstStyle/>
          <a:p>
            <a:pPr lvl="0">
              <a:lnSpc>
                <a:spcPct val="200000"/>
              </a:lnSpc>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Rueda de Posicionamiento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04D74387-9E1E-4B95-97AB-816E4C9DA747}"/>
              </a:ext>
            </a:extLst>
          </p:cNvPr>
          <p:cNvSpPr txBox="1"/>
          <p:nvPr/>
        </p:nvSpPr>
        <p:spPr>
          <a:xfrm>
            <a:off x="4137211" y="2115689"/>
            <a:ext cx="3151096" cy="954107"/>
          </a:xfrm>
          <a:prstGeom prst="rect">
            <a:avLst/>
          </a:prstGeom>
          <a:noFill/>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Tiene la función de ir posicionando a cada rodachín en las guías que se encuentran en la parte inferior de la estación para colocarlos en el recibidor.</a:t>
            </a:r>
            <a:endParaRPr lang="en-US" sz="1400" dirty="0">
              <a:latin typeface="Times New Roman" panose="02020603050405020304" pitchFamily="18" charset="0"/>
              <a:cs typeface="Times New Roman" panose="02020603050405020304" pitchFamily="18" charset="0"/>
            </a:endParaRPr>
          </a:p>
        </p:txBody>
      </p:sp>
      <p:pic>
        <p:nvPicPr>
          <p:cNvPr id="16" name="Imagen 15">
            <a:extLst>
              <a:ext uri="{FF2B5EF4-FFF2-40B4-BE49-F238E27FC236}">
                <a16:creationId xmlns:a16="http://schemas.microsoft.com/office/drawing/2014/main" id="{270C9767-3CBD-4C23-BF06-B8B8A08D2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4959" y="3387590"/>
            <a:ext cx="2895600" cy="2133600"/>
          </a:xfrm>
          <a:prstGeom prst="rect">
            <a:avLst/>
          </a:prstGeom>
        </p:spPr>
      </p:pic>
      <p:sp>
        <p:nvSpPr>
          <p:cNvPr id="17" name="Elipse 16">
            <a:extLst>
              <a:ext uri="{FF2B5EF4-FFF2-40B4-BE49-F238E27FC236}">
                <a16:creationId xmlns:a16="http://schemas.microsoft.com/office/drawing/2014/main" id="{5CBF8143-0355-4D5F-A579-B8F196328E67}"/>
              </a:ext>
            </a:extLst>
          </p:cNvPr>
          <p:cNvSpPr/>
          <p:nvPr/>
        </p:nvSpPr>
        <p:spPr>
          <a:xfrm>
            <a:off x="7521385" y="1461247"/>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3</a:t>
            </a:r>
            <a:endParaRPr lang="en-US" sz="1600" dirty="0">
              <a:latin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0B48845B-2DDC-49CC-835F-A5FBEEC6BE8B}"/>
              </a:ext>
            </a:extLst>
          </p:cNvPr>
          <p:cNvSpPr txBox="1"/>
          <p:nvPr/>
        </p:nvSpPr>
        <p:spPr>
          <a:xfrm>
            <a:off x="8026528" y="1476868"/>
            <a:ext cx="3797919" cy="523220"/>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Determinación del motor a pasos para accionamiento de la rueda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Imagen 19">
            <a:extLst>
              <a:ext uri="{FF2B5EF4-FFF2-40B4-BE49-F238E27FC236}">
                <a16:creationId xmlns:a16="http://schemas.microsoft.com/office/drawing/2014/main" id="{9B4C6151-E097-451C-821B-A9BE796DC3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1385" y="2012853"/>
            <a:ext cx="4028300" cy="1403371"/>
          </a:xfrm>
          <a:prstGeom prst="rect">
            <a:avLst/>
          </a:prstGeom>
        </p:spPr>
      </p:pic>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C3F8E15B-92AE-4056-BBB1-CF547F4F958D}"/>
                  </a:ext>
                </a:extLst>
              </p:cNvPr>
              <p:cNvSpPr txBox="1"/>
              <p:nvPr/>
            </p:nvSpPr>
            <p:spPr>
              <a:xfrm>
                <a:off x="7480376" y="3441777"/>
                <a:ext cx="2055159" cy="464679"/>
              </a:xfrm>
              <a:prstGeom prst="rect">
                <a:avLst/>
              </a:prstGeom>
              <a:noFill/>
            </p:spPr>
            <p:txBody>
              <a:bodyPr wrap="square">
                <a:spAutoFit/>
              </a:bodyPr>
              <a:lstStyle/>
              <a:p>
                <a:pPr algn="ctr">
                  <a:lnSpc>
                    <a:spcPct val="150000"/>
                  </a:lnSpc>
                </a:pPr>
                <a14:m>
                  <m:oMath xmlns:m="http://schemas.openxmlformats.org/officeDocument/2006/math">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𝜔</m:t>
                    </m:r>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𝜃</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s-EC" sz="12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s-ES" sz="120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s-EC" sz="1200">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=0.5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oMath>
                </a14:m>
                <a:r>
                  <a:rPr lang="es-E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22" name="CuadroTexto 21">
                <a:extLst>
                  <a:ext uri="{FF2B5EF4-FFF2-40B4-BE49-F238E27FC236}">
                    <a16:creationId xmlns:a16="http://schemas.microsoft.com/office/drawing/2014/main" id="{C3F8E15B-92AE-4056-BBB1-CF547F4F958D}"/>
                  </a:ext>
                </a:extLst>
              </p:cNvPr>
              <p:cNvSpPr txBox="1">
                <a:spLocks noRot="1" noChangeAspect="1" noMove="1" noResize="1" noEditPoints="1" noAdjustHandles="1" noChangeArrowheads="1" noChangeShapeType="1" noTextEdit="1"/>
              </p:cNvSpPr>
              <p:nvPr/>
            </p:nvSpPr>
            <p:spPr>
              <a:xfrm>
                <a:off x="7480376" y="3441777"/>
                <a:ext cx="2055159" cy="4646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FF39A7C9-F200-4D3E-B610-4EDD21DC532E}"/>
                  </a:ext>
                </a:extLst>
              </p:cNvPr>
              <p:cNvSpPr txBox="1"/>
              <p:nvPr/>
            </p:nvSpPr>
            <p:spPr>
              <a:xfrm>
                <a:off x="9535535" y="3357208"/>
                <a:ext cx="2061882" cy="618374"/>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𝜔</m:t>
                      </m:r>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𝜋</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s-EC" sz="12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=20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𝑅𝑃𝑀</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24" name="CuadroTexto 23">
                <a:extLst>
                  <a:ext uri="{FF2B5EF4-FFF2-40B4-BE49-F238E27FC236}">
                    <a16:creationId xmlns:a16="http://schemas.microsoft.com/office/drawing/2014/main" id="{FF39A7C9-F200-4D3E-B610-4EDD21DC532E}"/>
                  </a:ext>
                </a:extLst>
              </p:cNvPr>
              <p:cNvSpPr txBox="1">
                <a:spLocks noRot="1" noChangeAspect="1" noMove="1" noResize="1" noEditPoints="1" noAdjustHandles="1" noChangeArrowheads="1" noChangeShapeType="1" noTextEdit="1"/>
              </p:cNvSpPr>
              <p:nvPr/>
            </p:nvSpPr>
            <p:spPr>
              <a:xfrm>
                <a:off x="9535535" y="3357208"/>
                <a:ext cx="2061882" cy="6183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EABF63DC-0370-4EF4-A9F3-363131A76086}"/>
                  </a:ext>
                </a:extLst>
              </p:cNvPr>
              <p:cNvSpPr txBox="1"/>
              <p:nvPr/>
            </p:nvSpPr>
            <p:spPr>
              <a:xfrm>
                <a:off x="6487535" y="4611309"/>
                <a:ext cx="6096000" cy="985783"/>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𝛼</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=0.00012587</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𝑘𝑔</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∗157.08</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=0.0198≈0.02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26" name="CuadroTexto 25">
                <a:extLst>
                  <a:ext uri="{FF2B5EF4-FFF2-40B4-BE49-F238E27FC236}">
                    <a16:creationId xmlns:a16="http://schemas.microsoft.com/office/drawing/2014/main" id="{EABF63DC-0370-4EF4-A9F3-363131A76086}"/>
                  </a:ext>
                </a:extLst>
              </p:cNvPr>
              <p:cNvSpPr txBox="1">
                <a:spLocks noRot="1" noChangeAspect="1" noMove="1" noResize="1" noEditPoints="1" noAdjustHandles="1" noChangeArrowheads="1" noChangeShapeType="1" noTextEdit="1"/>
              </p:cNvSpPr>
              <p:nvPr/>
            </p:nvSpPr>
            <p:spPr>
              <a:xfrm>
                <a:off x="6487535" y="4611309"/>
                <a:ext cx="6096000" cy="985783"/>
              </a:xfrm>
              <a:prstGeom prst="rect">
                <a:avLst/>
              </a:prstGeom>
              <a:blipFill>
                <a:blip r:embed="rId7"/>
                <a:stretch>
                  <a:fillRect/>
                </a:stretch>
              </a:blipFill>
            </p:spPr>
            <p:txBody>
              <a:bodyPr/>
              <a:lstStyle/>
              <a:p>
                <a:r>
                  <a:rPr lang="en-US">
                    <a:noFill/>
                  </a:rPr>
                  <a:t> </a:t>
                </a:r>
              </a:p>
            </p:txBody>
          </p:sp>
        </mc:Fallback>
      </mc:AlternateContent>
      <p:sp>
        <p:nvSpPr>
          <p:cNvPr id="27" name="CuadroTexto 26">
            <a:extLst>
              <a:ext uri="{FF2B5EF4-FFF2-40B4-BE49-F238E27FC236}">
                <a16:creationId xmlns:a16="http://schemas.microsoft.com/office/drawing/2014/main" id="{783DF1DF-464B-4D05-B608-8BCF66E7ED22}"/>
              </a:ext>
            </a:extLst>
          </p:cNvPr>
          <p:cNvSpPr txBox="1"/>
          <p:nvPr/>
        </p:nvSpPr>
        <p:spPr>
          <a:xfrm>
            <a:off x="7301753" y="4237443"/>
            <a:ext cx="2895599" cy="457626"/>
          </a:xfrm>
          <a:prstGeom prst="rect">
            <a:avLst/>
          </a:prstGeom>
          <a:noFill/>
        </p:spPr>
        <p:txBody>
          <a:bodyPr wrap="square">
            <a:spAutoFit/>
          </a:bodyPr>
          <a:lstStyle/>
          <a:p>
            <a:pPr lvl="0">
              <a:lnSpc>
                <a:spcPct val="200000"/>
              </a:lnSpc>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Torque de aceleración rotatorio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6E2F84D0-9EB3-4BB4-B172-BE8BDBFFD167}"/>
                  </a:ext>
                </a:extLst>
              </p:cNvPr>
              <p:cNvSpPr txBox="1"/>
              <p:nvPr/>
            </p:nvSpPr>
            <p:spPr>
              <a:xfrm>
                <a:off x="8897470" y="3983769"/>
                <a:ext cx="1299882" cy="4430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𝛼</m:t>
                      </m:r>
                      <m:r>
                        <a:rPr lang="en-US" sz="1200" i="0">
                          <a:latin typeface="Cambria Math" panose="02040503050406030204" pitchFamily="18" charset="0"/>
                        </a:rPr>
                        <m:t>=157.08</m:t>
                      </m:r>
                      <m:f>
                        <m:fPr>
                          <m:ctrlPr>
                            <a:rPr lang="en-US" sz="1200" i="1">
                              <a:solidFill>
                                <a:srgbClr val="836967"/>
                              </a:solidFill>
                              <a:latin typeface="Cambria Math" panose="02040503050406030204" pitchFamily="18" charset="0"/>
                            </a:rPr>
                          </m:ctrlPr>
                        </m:fPr>
                        <m:num>
                          <m:r>
                            <a:rPr lang="en-US" sz="1200" i="1">
                              <a:latin typeface="Cambria Math" panose="02040503050406030204" pitchFamily="18" charset="0"/>
                            </a:rPr>
                            <m:t>𝑟𝑎𝑑</m:t>
                          </m:r>
                        </m:num>
                        <m:den>
                          <m:sSup>
                            <m:sSupPr>
                              <m:ctrlPr>
                                <a:rPr lang="en-US" sz="1200" i="1">
                                  <a:solidFill>
                                    <a:srgbClr val="836967"/>
                                  </a:solidFill>
                                  <a:latin typeface="Cambria Math" panose="02040503050406030204" pitchFamily="18" charset="0"/>
                                </a:rPr>
                              </m:ctrlPr>
                            </m:sSupPr>
                            <m:e>
                              <m:r>
                                <a:rPr lang="en-US" sz="1200" i="1">
                                  <a:latin typeface="Cambria Math" panose="02040503050406030204" pitchFamily="18" charset="0"/>
                                </a:rPr>
                                <m:t>𝑠</m:t>
                              </m:r>
                            </m:e>
                            <m:sup>
                              <m:r>
                                <a:rPr lang="en-US" sz="1200" i="0">
                                  <a:latin typeface="Cambria Math" panose="02040503050406030204" pitchFamily="18" charset="0"/>
                                </a:rPr>
                                <m:t>2</m:t>
                              </m:r>
                            </m:sup>
                          </m:sSup>
                        </m:den>
                      </m:f>
                    </m:oMath>
                  </m:oMathPara>
                </a14:m>
                <a:endParaRPr lang="en-US" sz="1200" dirty="0"/>
              </a:p>
            </p:txBody>
          </p:sp>
        </mc:Choice>
        <mc:Fallback xmlns="">
          <p:sp>
            <p:nvSpPr>
              <p:cNvPr id="30" name="CuadroTexto 29">
                <a:extLst>
                  <a:ext uri="{FF2B5EF4-FFF2-40B4-BE49-F238E27FC236}">
                    <a16:creationId xmlns:a16="http://schemas.microsoft.com/office/drawing/2014/main" id="{6E2F84D0-9EB3-4BB4-B172-BE8BDBFFD167}"/>
                  </a:ext>
                </a:extLst>
              </p:cNvPr>
              <p:cNvSpPr txBox="1">
                <a:spLocks noRot="1" noChangeAspect="1" noMove="1" noResize="1" noEditPoints="1" noAdjustHandles="1" noChangeArrowheads="1" noChangeShapeType="1" noTextEdit="1"/>
              </p:cNvSpPr>
              <p:nvPr/>
            </p:nvSpPr>
            <p:spPr>
              <a:xfrm>
                <a:off x="8897470" y="3983769"/>
                <a:ext cx="1299882" cy="44300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92333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1EB2996-2782-44FC-A8CE-47AD216BBD5B}"/>
              </a:ext>
            </a:extLst>
          </p:cNvPr>
          <p:cNvSpPr>
            <a:spLocks noGrp="1"/>
          </p:cNvSpPr>
          <p:nvPr>
            <p:ph type="title"/>
          </p:nvPr>
        </p:nvSpPr>
        <p:spPr>
          <a:xfrm>
            <a:off x="1069920" y="132701"/>
            <a:ext cx="10052159" cy="548336"/>
          </a:xfrm>
        </p:spPr>
        <p:txBody>
          <a:bodyPr>
            <a:normAutofit fontScale="90000"/>
          </a:bodyPr>
          <a:lstStyle/>
          <a:p>
            <a:r>
              <a:rPr lang="es-EC" dirty="0"/>
              <a:t>Diseño de la máquina ensambladora de recibidores</a:t>
            </a:r>
            <a:endParaRPr lang="en-US" dirty="0"/>
          </a:p>
        </p:txBody>
      </p:sp>
      <p:sp>
        <p:nvSpPr>
          <p:cNvPr id="4" name="Elipse 3">
            <a:extLst>
              <a:ext uri="{FF2B5EF4-FFF2-40B4-BE49-F238E27FC236}">
                <a16:creationId xmlns:a16="http://schemas.microsoft.com/office/drawing/2014/main" id="{AEBE571E-1BBC-4A86-B6FE-8CC4BA15E8EB}"/>
              </a:ext>
            </a:extLst>
          </p:cNvPr>
          <p:cNvSpPr/>
          <p:nvPr/>
        </p:nvSpPr>
        <p:spPr>
          <a:xfrm>
            <a:off x="439267" y="1056377"/>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4</a:t>
            </a:r>
            <a:endParaRPr lang="en-US" sz="1600"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C96BFA2F-6A25-4A83-8C83-7BC1BEDE6DF2}"/>
              </a:ext>
            </a:extLst>
          </p:cNvPr>
          <p:cNvSpPr txBox="1"/>
          <p:nvPr/>
        </p:nvSpPr>
        <p:spPr>
          <a:xfrm>
            <a:off x="851644" y="1121996"/>
            <a:ext cx="2058766"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Alimentador centrífugo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02518812-092E-470A-8C08-E3329399F9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9453" y="1664900"/>
            <a:ext cx="3875163" cy="2224414"/>
          </a:xfrm>
          <a:prstGeom prst="rect">
            <a:avLst/>
          </a:prstGeom>
        </p:spPr>
      </p:pic>
      <p:sp>
        <p:nvSpPr>
          <p:cNvPr id="10" name="CuadroTexto 9">
            <a:extLst>
              <a:ext uri="{FF2B5EF4-FFF2-40B4-BE49-F238E27FC236}">
                <a16:creationId xmlns:a16="http://schemas.microsoft.com/office/drawing/2014/main" id="{33F43D3F-C73E-46D1-9AB7-FAB23A423264}"/>
              </a:ext>
            </a:extLst>
          </p:cNvPr>
          <p:cNvSpPr txBox="1"/>
          <p:nvPr/>
        </p:nvSpPr>
        <p:spPr>
          <a:xfrm>
            <a:off x="440165" y="4226995"/>
            <a:ext cx="4354393" cy="738664"/>
          </a:xfrm>
          <a:prstGeom prst="rect">
            <a:avLst/>
          </a:prstGeom>
          <a:noFill/>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Tomando como referencia alimentadores centrífugos existentes se ha estimado un valor de 2.5 s por cada revolución.</a:t>
            </a:r>
            <a:endParaRPr lang="en-US" sz="1400"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3B305186-BCE0-42FA-AC35-2D89DD5E113E}"/>
              </a:ext>
            </a:extLst>
          </p:cNvPr>
          <p:cNvSpPr txBox="1"/>
          <p:nvPr/>
        </p:nvSpPr>
        <p:spPr>
          <a:xfrm>
            <a:off x="568138" y="4987377"/>
            <a:ext cx="3151096" cy="307777"/>
          </a:xfrm>
          <a:prstGeom prst="rect">
            <a:avLst/>
          </a:prstGeom>
          <a:noFill/>
        </p:spPr>
        <p:txBody>
          <a:bodyPr wrap="square">
            <a:spAutoFit/>
          </a:bodyPr>
          <a:lstStyle/>
          <a:p>
            <a:pPr algn="just"/>
            <a:r>
              <a:rPr lang="es-EC" sz="1400" b="1" dirty="0">
                <a:latin typeface="Times New Roman" panose="02020603050405020304" pitchFamily="18" charset="0"/>
                <a:ea typeface="Times New Roman" panose="02020603050405020304" pitchFamily="18" charset="0"/>
                <a:cs typeface="Times New Roman" panose="02020603050405020304" pitchFamily="18" charset="0"/>
              </a:rPr>
              <a:t>Velocidad angular</a:t>
            </a:r>
            <a:endParaRPr lang="en-US" sz="1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B0809AB4-998F-4F21-A8B1-76DF432260F8}"/>
                  </a:ext>
                </a:extLst>
              </p:cNvPr>
              <p:cNvSpPr txBox="1"/>
              <p:nvPr/>
            </p:nvSpPr>
            <p:spPr>
              <a:xfrm>
                <a:off x="794736" y="5141265"/>
                <a:ext cx="3110754" cy="1369862"/>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𝜔</m:t>
                      </m:r>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=2.51</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s-EC" sz="12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=24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𝑅𝑃𝑀</m:t>
                      </m:r>
                      <m:r>
                        <a:rPr lang="es-EC"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b="0" i="1" smtClean="0">
                          <a:effectLst/>
                          <a:latin typeface="Cambria Math" panose="02040503050406030204" pitchFamily="18" charset="0"/>
                          <a:ea typeface="Times New Roman" panose="02020603050405020304" pitchFamily="18" charset="0"/>
                          <a:cs typeface="Times New Roman" panose="02020603050405020304" pitchFamily="18" charset="0"/>
                        </a:rPr>
                        <m:t>𝑟</m:t>
                      </m:r>
                      <m:r>
                        <a:rPr lang="es-EC" sz="1200" b="0" i="1" smtClean="0">
                          <a:effectLst/>
                          <a:latin typeface="Cambria Math" panose="02040503050406030204" pitchFamily="18" charset="0"/>
                          <a:ea typeface="Times New Roman" panose="02020603050405020304" pitchFamily="18" charset="0"/>
                          <a:cs typeface="Times New Roman" panose="02020603050405020304" pitchFamily="18" charset="0"/>
                        </a:rPr>
                        <m:t>=150 </m:t>
                      </m:r>
                      <m:r>
                        <a:rPr lang="es-EC" sz="1200" b="0" i="1" smtClean="0">
                          <a:effectLst/>
                          <a:latin typeface="Cambria Math" panose="02040503050406030204" pitchFamily="18" charset="0"/>
                          <a:ea typeface="Times New Roman" panose="02020603050405020304" pitchFamily="18" charset="0"/>
                          <a:cs typeface="Times New Roman" panose="02020603050405020304" pitchFamily="18" charset="0"/>
                        </a:rPr>
                        <m:t>𝑚𝑚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𝜔</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oMath>
                    <m:oMath xmlns:m="http://schemas.openxmlformats.org/officeDocument/2006/math">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=0.376</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den>
                      </m:f>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3" name="CuadroTexto 12">
                <a:extLst>
                  <a:ext uri="{FF2B5EF4-FFF2-40B4-BE49-F238E27FC236}">
                    <a16:creationId xmlns:a16="http://schemas.microsoft.com/office/drawing/2014/main" id="{B0809AB4-998F-4F21-A8B1-76DF432260F8}"/>
                  </a:ext>
                </a:extLst>
              </p:cNvPr>
              <p:cNvSpPr txBox="1">
                <a:spLocks noRot="1" noChangeAspect="1" noMove="1" noResize="1" noEditPoints="1" noAdjustHandles="1" noChangeArrowheads="1" noChangeShapeType="1" noTextEdit="1"/>
              </p:cNvSpPr>
              <p:nvPr/>
            </p:nvSpPr>
            <p:spPr>
              <a:xfrm>
                <a:off x="794736" y="5141265"/>
                <a:ext cx="3110754" cy="13698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32834E7D-B7D5-4F29-93ED-3F05F5E5BBCA}"/>
                  </a:ext>
                </a:extLst>
              </p:cNvPr>
              <p:cNvSpPr txBox="1"/>
              <p:nvPr/>
            </p:nvSpPr>
            <p:spPr>
              <a:xfrm>
                <a:off x="8199321" y="997723"/>
                <a:ext cx="2073968" cy="803332"/>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𝛼</m:t>
                      </m:r>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60</m:t>
                              </m:r>
                            </m:den>
                          </m:f>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s-EC" sz="12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=1.005</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5" name="CuadroTexto 14">
                <a:extLst>
                  <a:ext uri="{FF2B5EF4-FFF2-40B4-BE49-F238E27FC236}">
                    <a16:creationId xmlns:a16="http://schemas.microsoft.com/office/drawing/2014/main" id="{32834E7D-B7D5-4F29-93ED-3F05F5E5BBCA}"/>
                  </a:ext>
                </a:extLst>
              </p:cNvPr>
              <p:cNvSpPr txBox="1">
                <a:spLocks noRot="1" noChangeAspect="1" noMove="1" noResize="1" noEditPoints="1" noAdjustHandles="1" noChangeArrowheads="1" noChangeShapeType="1" noTextEdit="1"/>
              </p:cNvSpPr>
              <p:nvPr/>
            </p:nvSpPr>
            <p:spPr>
              <a:xfrm>
                <a:off x="8199321" y="997723"/>
                <a:ext cx="2073968" cy="803332"/>
              </a:xfrm>
              <a:prstGeom prst="rect">
                <a:avLst/>
              </a:prstGeom>
              <a:blipFill>
                <a:blip r:embed="rId4"/>
                <a:stretch>
                  <a:fillRect/>
                </a:stretch>
              </a:blipFill>
            </p:spPr>
            <p:txBody>
              <a:bodyPr/>
              <a:lstStyle/>
              <a:p>
                <a:r>
                  <a:rPr lang="en-US">
                    <a:noFill/>
                  </a:rPr>
                  <a:t> </a:t>
                </a:r>
              </a:p>
            </p:txBody>
          </p:sp>
        </mc:Fallback>
      </mc:AlternateContent>
      <p:sp>
        <p:nvSpPr>
          <p:cNvPr id="16" name="CuadroTexto 15">
            <a:extLst>
              <a:ext uri="{FF2B5EF4-FFF2-40B4-BE49-F238E27FC236}">
                <a16:creationId xmlns:a16="http://schemas.microsoft.com/office/drawing/2014/main" id="{10AC8D1D-E4A5-41F3-A668-502705514AFB}"/>
              </a:ext>
            </a:extLst>
          </p:cNvPr>
          <p:cNvSpPr txBox="1"/>
          <p:nvPr/>
        </p:nvSpPr>
        <p:spPr>
          <a:xfrm>
            <a:off x="6458393" y="1335405"/>
            <a:ext cx="1740928" cy="307777"/>
          </a:xfrm>
          <a:prstGeom prst="rect">
            <a:avLst/>
          </a:prstGeom>
          <a:noFill/>
        </p:spPr>
        <p:txBody>
          <a:bodyPr wrap="square">
            <a:spAutoFit/>
          </a:bodyPr>
          <a:lstStyle/>
          <a:p>
            <a:pPr algn="just"/>
            <a:r>
              <a:rPr lang="es-EC" sz="1400" b="1" dirty="0">
                <a:latin typeface="Times New Roman" panose="02020603050405020304" pitchFamily="18" charset="0"/>
                <a:ea typeface="Times New Roman" panose="02020603050405020304" pitchFamily="18" charset="0"/>
                <a:cs typeface="Times New Roman" panose="02020603050405020304" pitchFamily="18" charset="0"/>
              </a:rPr>
              <a:t>Aceleración angular</a:t>
            </a:r>
            <a:endParaRPr lang="en-US" sz="1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4BB32551-FFAE-493A-83EE-1395C5846DEF}"/>
                  </a:ext>
                </a:extLst>
              </p:cNvPr>
              <p:cNvSpPr txBox="1"/>
              <p:nvPr/>
            </p:nvSpPr>
            <p:spPr>
              <a:xfrm>
                <a:off x="6458393" y="1801055"/>
                <a:ext cx="6096000" cy="4025141"/>
              </a:xfrm>
              <a:prstGeom prst="rect">
                <a:avLst/>
              </a:prstGeom>
              <a:noFill/>
            </p:spPr>
            <p:txBody>
              <a:bodyPr wrap="square">
                <a:spAutoFit/>
              </a:bodyPr>
              <a:lstStyle/>
              <a:p>
                <a:pPr>
                  <a:lnSpc>
                    <a:spcPct val="150000"/>
                  </a:lnSpc>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Torque de aceleración rotatorio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𝛼</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=3423582.58</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∗1.005</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1000</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m:t>
                              </m:r>
                            </m:sup>
                          </m:sSup>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=0.00344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Torque por fricción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𝑓𝑟</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𝜇</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𝜇</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49580">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=0.98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Torque requerido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=0.9834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Potencia requerida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𝜔</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=0.9834</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∗2.51</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den>
                          </m:f>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=2.47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𝑊</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=0.0033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𝐻𝑃</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8" name="CuadroTexto 17">
                <a:extLst>
                  <a:ext uri="{FF2B5EF4-FFF2-40B4-BE49-F238E27FC236}">
                    <a16:creationId xmlns:a16="http://schemas.microsoft.com/office/drawing/2014/main" id="{4BB32551-FFAE-493A-83EE-1395C5846DEF}"/>
                  </a:ext>
                </a:extLst>
              </p:cNvPr>
              <p:cNvSpPr txBox="1">
                <a:spLocks noRot="1" noChangeAspect="1" noMove="1" noResize="1" noEditPoints="1" noAdjustHandles="1" noChangeArrowheads="1" noChangeShapeType="1" noTextEdit="1"/>
              </p:cNvSpPr>
              <p:nvPr/>
            </p:nvSpPr>
            <p:spPr>
              <a:xfrm>
                <a:off x="6458393" y="1801055"/>
                <a:ext cx="6096000" cy="4025141"/>
              </a:xfrm>
              <a:prstGeom prst="rect">
                <a:avLst/>
              </a:prstGeom>
              <a:blipFill>
                <a:blip r:embed="rId5"/>
                <a:stretch>
                  <a:fillRect l="-300"/>
                </a:stretch>
              </a:blipFill>
            </p:spPr>
            <p:txBody>
              <a:bodyPr/>
              <a:lstStyle/>
              <a:p>
                <a:r>
                  <a:rPr lang="en-US">
                    <a:noFill/>
                  </a:rPr>
                  <a:t> </a:t>
                </a:r>
              </a:p>
            </p:txBody>
          </p:sp>
        </mc:Fallback>
      </mc:AlternateContent>
      <p:pic>
        <p:nvPicPr>
          <p:cNvPr id="21" name="Imagen 20">
            <a:extLst>
              <a:ext uri="{FF2B5EF4-FFF2-40B4-BE49-F238E27FC236}">
                <a16:creationId xmlns:a16="http://schemas.microsoft.com/office/drawing/2014/main" id="{6EBA8827-3B58-4C34-BCEE-14B28FD0B6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73" y="1583661"/>
            <a:ext cx="2598420" cy="2430145"/>
          </a:xfrm>
          <a:prstGeom prst="rect">
            <a:avLst/>
          </a:prstGeom>
        </p:spPr>
      </p:pic>
    </p:spTree>
    <p:extLst>
      <p:ext uri="{BB962C8B-B14F-4D97-AF65-F5344CB8AC3E}">
        <p14:creationId xmlns:p14="http://schemas.microsoft.com/office/powerpoint/2010/main" val="1310956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95AF5F8-69BF-49A3-A16C-775DBEDB17B8}"/>
              </a:ext>
            </a:extLst>
          </p:cNvPr>
          <p:cNvSpPr/>
          <p:nvPr/>
        </p:nvSpPr>
        <p:spPr>
          <a:xfrm>
            <a:off x="191462" y="4139576"/>
            <a:ext cx="3946421" cy="2194963"/>
          </a:xfrm>
          <a:prstGeom prst="rect">
            <a:avLst/>
          </a:prstGeom>
          <a:solidFill>
            <a:schemeClr val="bg1"/>
          </a:solidFill>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sp>
        <p:nvSpPr>
          <p:cNvPr id="3" name="Título 2">
            <a:extLst>
              <a:ext uri="{FF2B5EF4-FFF2-40B4-BE49-F238E27FC236}">
                <a16:creationId xmlns:a16="http://schemas.microsoft.com/office/drawing/2014/main" id="{00C80B68-B26F-433E-8BD2-D636546B0E3F}"/>
              </a:ext>
            </a:extLst>
          </p:cNvPr>
          <p:cNvSpPr>
            <a:spLocks noGrp="1"/>
          </p:cNvSpPr>
          <p:nvPr>
            <p:ph type="title"/>
          </p:nvPr>
        </p:nvSpPr>
        <p:spPr/>
        <p:txBody>
          <a:bodyPr>
            <a:normAutofit fontScale="90000"/>
          </a:bodyPr>
          <a:lstStyle/>
          <a:p>
            <a:r>
              <a:rPr lang="es-EC" dirty="0"/>
              <a:t>Diseño de la máquina ensambladora de recibidores</a:t>
            </a:r>
            <a:endParaRPr lang="en-US" dirty="0"/>
          </a:p>
        </p:txBody>
      </p:sp>
      <p:sp>
        <p:nvSpPr>
          <p:cNvPr id="4" name="Título 2">
            <a:extLst>
              <a:ext uri="{FF2B5EF4-FFF2-40B4-BE49-F238E27FC236}">
                <a16:creationId xmlns:a16="http://schemas.microsoft.com/office/drawing/2014/main" id="{F627DFA2-DE4A-45CB-8FE5-488D324E9142}"/>
              </a:ext>
            </a:extLst>
          </p:cNvPr>
          <p:cNvSpPr txBox="1">
            <a:spLocks/>
          </p:cNvSpPr>
          <p:nvPr/>
        </p:nvSpPr>
        <p:spPr>
          <a:xfrm>
            <a:off x="272058" y="1025281"/>
            <a:ext cx="4595778" cy="4359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Elementos de la estación de remachado</a:t>
            </a:r>
            <a:endParaRPr lang="en-US" sz="2000" dirty="0"/>
          </a:p>
        </p:txBody>
      </p:sp>
      <p:sp>
        <p:nvSpPr>
          <p:cNvPr id="5" name="Elipse 4">
            <a:extLst>
              <a:ext uri="{FF2B5EF4-FFF2-40B4-BE49-F238E27FC236}">
                <a16:creationId xmlns:a16="http://schemas.microsoft.com/office/drawing/2014/main" id="{4A1B693A-A003-4E1B-A1C8-608795A80DEB}"/>
              </a:ext>
            </a:extLst>
          </p:cNvPr>
          <p:cNvSpPr/>
          <p:nvPr/>
        </p:nvSpPr>
        <p:spPr>
          <a:xfrm>
            <a:off x="370758" y="1553980"/>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96C6785B-2480-469D-B4AE-F7E76C79BDE2}"/>
              </a:ext>
            </a:extLst>
          </p:cNvPr>
          <p:cNvSpPr txBox="1"/>
          <p:nvPr/>
        </p:nvSpPr>
        <p:spPr>
          <a:xfrm>
            <a:off x="783135" y="1496258"/>
            <a:ext cx="2070846" cy="461729"/>
          </a:xfrm>
          <a:prstGeom prst="rect">
            <a:avLst/>
          </a:prstGeom>
          <a:noFill/>
        </p:spPr>
        <p:txBody>
          <a:bodyPr wrap="square">
            <a:spAutoFit/>
          </a:bodyPr>
          <a:lstStyle/>
          <a:p>
            <a:pPr lvl="0">
              <a:lnSpc>
                <a:spcPct val="200000"/>
              </a:lnSpc>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Cilindro de remachado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5C455F2A-8B6E-4095-8606-E08DB9E300E5}"/>
                  </a:ext>
                </a:extLst>
              </p:cNvPr>
              <p:cNvSpPr txBox="1"/>
              <p:nvPr/>
            </p:nvSpPr>
            <p:spPr>
              <a:xfrm>
                <a:off x="370758" y="2106471"/>
                <a:ext cx="2689412" cy="5749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𝐹</m:t>
                      </m:r>
                      <m:r>
                        <a:rPr lang="en-US" sz="1200" i="0">
                          <a:latin typeface="Cambria Math" panose="02040503050406030204" pitchFamily="18" charset="0"/>
                        </a:rPr>
                        <m:t>=</m:t>
                      </m:r>
                      <m:d>
                        <m:dPr>
                          <m:ctrlPr>
                            <a:rPr lang="en-US" sz="1200" i="1">
                              <a:solidFill>
                                <a:srgbClr val="836967"/>
                              </a:solidFill>
                              <a:latin typeface="Cambria Math" panose="02040503050406030204" pitchFamily="18" charset="0"/>
                            </a:rPr>
                          </m:ctrlPr>
                        </m:dPr>
                        <m:e>
                          <m:r>
                            <a:rPr lang="en-US" sz="1200" i="1">
                              <a:latin typeface="Cambria Math" panose="02040503050406030204" pitchFamily="18" charset="0"/>
                            </a:rPr>
                            <m:t>𝜋</m:t>
                          </m:r>
                          <m:r>
                            <a:rPr lang="en-US" sz="1200" i="0">
                              <a:latin typeface="Cambria Math" panose="02040503050406030204" pitchFamily="18" charset="0"/>
                            </a:rPr>
                            <m:t>∙</m:t>
                          </m:r>
                          <m:sSup>
                            <m:sSupPr>
                              <m:ctrlPr>
                                <a:rPr lang="en-US" sz="1200" i="1">
                                  <a:solidFill>
                                    <a:srgbClr val="836967"/>
                                  </a:solidFill>
                                  <a:latin typeface="Cambria Math" panose="02040503050406030204" pitchFamily="18" charset="0"/>
                                </a:rPr>
                              </m:ctrlPr>
                            </m:sSupPr>
                            <m:e>
                              <m:d>
                                <m:dPr>
                                  <m:ctrlPr>
                                    <a:rPr lang="en-US" sz="1200" i="1">
                                      <a:solidFill>
                                        <a:srgbClr val="836967"/>
                                      </a:solidFill>
                                      <a:latin typeface="Cambria Math" panose="02040503050406030204" pitchFamily="18" charset="0"/>
                                    </a:rPr>
                                  </m:ctrlPr>
                                </m:dPr>
                                <m:e>
                                  <m:f>
                                    <m:fPr>
                                      <m:ctrlPr>
                                        <a:rPr lang="en-US" sz="1200" i="1">
                                          <a:solidFill>
                                            <a:srgbClr val="836967"/>
                                          </a:solidFill>
                                          <a:latin typeface="Cambria Math" panose="02040503050406030204" pitchFamily="18" charset="0"/>
                                        </a:rPr>
                                      </m:ctrlPr>
                                    </m:fPr>
                                    <m:num>
                                      <m:r>
                                        <a:rPr lang="en-US" sz="1200" i="1">
                                          <a:latin typeface="Cambria Math" panose="02040503050406030204" pitchFamily="18" charset="0"/>
                                        </a:rPr>
                                        <m:t>𝐷</m:t>
                                      </m:r>
                                    </m:num>
                                    <m:den>
                                      <m:r>
                                        <a:rPr lang="en-US" sz="1200" i="0">
                                          <a:latin typeface="Cambria Math" panose="02040503050406030204" pitchFamily="18" charset="0"/>
                                        </a:rPr>
                                        <m:t>2</m:t>
                                      </m:r>
                                    </m:den>
                                  </m:f>
                                </m:e>
                              </m:d>
                            </m:e>
                            <m:sup>
                              <m:r>
                                <a:rPr lang="en-US" sz="1200" i="0">
                                  <a:latin typeface="Cambria Math" panose="02040503050406030204" pitchFamily="18" charset="0"/>
                                </a:rPr>
                                <m:t>2</m:t>
                              </m:r>
                            </m:sup>
                          </m:sSup>
                          <m:r>
                            <a:rPr lang="en-US" sz="1200" i="0">
                              <a:latin typeface="Cambria Math" panose="02040503050406030204" pitchFamily="18" charset="0"/>
                            </a:rPr>
                            <m:t>−</m:t>
                          </m:r>
                          <m:r>
                            <a:rPr lang="en-US" sz="1200" i="1">
                              <a:latin typeface="Cambria Math" panose="02040503050406030204" pitchFamily="18" charset="0"/>
                            </a:rPr>
                            <m:t>𝜋</m:t>
                          </m:r>
                          <m:r>
                            <a:rPr lang="en-US" sz="1200" i="0">
                              <a:latin typeface="Cambria Math" panose="02040503050406030204" pitchFamily="18" charset="0"/>
                            </a:rPr>
                            <m:t>∙</m:t>
                          </m:r>
                          <m:sSup>
                            <m:sSupPr>
                              <m:ctrlPr>
                                <a:rPr lang="en-US" sz="1200" i="1">
                                  <a:solidFill>
                                    <a:srgbClr val="836967"/>
                                  </a:solidFill>
                                  <a:latin typeface="Cambria Math" panose="02040503050406030204" pitchFamily="18" charset="0"/>
                                </a:rPr>
                              </m:ctrlPr>
                            </m:sSupPr>
                            <m:e>
                              <m:d>
                                <m:dPr>
                                  <m:ctrlPr>
                                    <a:rPr lang="en-US" sz="1200" i="1">
                                      <a:solidFill>
                                        <a:srgbClr val="836967"/>
                                      </a:solidFill>
                                      <a:latin typeface="Cambria Math" panose="02040503050406030204" pitchFamily="18" charset="0"/>
                                    </a:rPr>
                                  </m:ctrlPr>
                                </m:dPr>
                                <m:e>
                                  <m:f>
                                    <m:fPr>
                                      <m:ctrlPr>
                                        <a:rPr lang="en-US" sz="1200" i="1">
                                          <a:solidFill>
                                            <a:srgbClr val="836967"/>
                                          </a:solidFill>
                                          <a:latin typeface="Cambria Math" panose="02040503050406030204" pitchFamily="18" charset="0"/>
                                        </a:rPr>
                                      </m:ctrlPr>
                                    </m:fPr>
                                    <m:num>
                                      <m:r>
                                        <a:rPr lang="en-US" sz="1200" i="1">
                                          <a:latin typeface="Cambria Math" panose="02040503050406030204" pitchFamily="18" charset="0"/>
                                        </a:rPr>
                                        <m:t>𝑑</m:t>
                                      </m:r>
                                    </m:num>
                                    <m:den>
                                      <m:r>
                                        <a:rPr lang="en-US" sz="1200" i="0">
                                          <a:latin typeface="Cambria Math" panose="02040503050406030204" pitchFamily="18" charset="0"/>
                                        </a:rPr>
                                        <m:t>2</m:t>
                                      </m:r>
                                    </m:den>
                                  </m:f>
                                </m:e>
                              </m:d>
                            </m:e>
                            <m:sup>
                              <m:r>
                                <a:rPr lang="en-US" sz="1200" i="0">
                                  <a:latin typeface="Cambria Math" panose="02040503050406030204" pitchFamily="18" charset="0"/>
                                </a:rPr>
                                <m:t>2</m:t>
                              </m:r>
                            </m:sup>
                          </m:sSup>
                        </m:e>
                      </m:d>
                      <m:r>
                        <a:rPr lang="en-US" sz="1200" i="0">
                          <a:latin typeface="Cambria Math" panose="02040503050406030204" pitchFamily="18" charset="0"/>
                        </a:rPr>
                        <m:t>∙</m:t>
                      </m:r>
                      <m:r>
                        <a:rPr lang="en-US" sz="1200" i="1">
                          <a:latin typeface="Cambria Math" panose="02040503050406030204" pitchFamily="18" charset="0"/>
                        </a:rPr>
                        <m:t>𝑀𝑇𝑆</m:t>
                      </m:r>
                      <m:r>
                        <a:rPr lang="en-US" sz="1200" i="0">
                          <a:latin typeface="Cambria Math" panose="02040503050406030204" pitchFamily="18" charset="0"/>
                        </a:rPr>
                        <m:t>∙1.5</m:t>
                      </m:r>
                    </m:oMath>
                  </m:oMathPara>
                </a14:m>
                <a:endParaRPr lang="en-US" sz="1200" dirty="0"/>
              </a:p>
            </p:txBody>
          </p:sp>
        </mc:Choice>
        <mc:Fallback xmlns="">
          <p:sp>
            <p:nvSpPr>
              <p:cNvPr id="8" name="CuadroTexto 7">
                <a:extLst>
                  <a:ext uri="{FF2B5EF4-FFF2-40B4-BE49-F238E27FC236}">
                    <a16:creationId xmlns:a16="http://schemas.microsoft.com/office/drawing/2014/main" id="{5C455F2A-8B6E-4095-8606-E08DB9E300E5}"/>
                  </a:ext>
                </a:extLst>
              </p:cNvPr>
              <p:cNvSpPr txBox="1">
                <a:spLocks noRot="1" noChangeAspect="1" noMove="1" noResize="1" noEditPoints="1" noAdjustHandles="1" noChangeArrowheads="1" noChangeShapeType="1" noTextEdit="1"/>
              </p:cNvSpPr>
              <p:nvPr/>
            </p:nvSpPr>
            <p:spPr>
              <a:xfrm>
                <a:off x="370758" y="2106471"/>
                <a:ext cx="2689412" cy="574966"/>
              </a:xfrm>
              <a:prstGeom prst="rect">
                <a:avLst/>
              </a:prstGeom>
              <a:blipFill>
                <a:blip r:embed="rId2"/>
                <a:stretch>
                  <a:fillRect/>
                </a:stretch>
              </a:blipFill>
            </p:spPr>
            <p:txBody>
              <a:bodyPr/>
              <a:lstStyle/>
              <a:p>
                <a:r>
                  <a:rPr lang="es-EC">
                    <a:noFill/>
                  </a:rPr>
                  <a:t> </a:t>
                </a:r>
              </a:p>
            </p:txBody>
          </p:sp>
        </mc:Fallback>
      </mc:AlternateContent>
      <p:sp>
        <p:nvSpPr>
          <p:cNvPr id="10" name="CuadroTexto 9">
            <a:extLst>
              <a:ext uri="{FF2B5EF4-FFF2-40B4-BE49-F238E27FC236}">
                <a16:creationId xmlns:a16="http://schemas.microsoft.com/office/drawing/2014/main" id="{C422E7CE-3B20-48C9-A48B-3EF670A8B26F}"/>
              </a:ext>
            </a:extLst>
          </p:cNvPr>
          <p:cNvSpPr txBox="1"/>
          <p:nvPr/>
        </p:nvSpPr>
        <p:spPr>
          <a:xfrm>
            <a:off x="191462" y="2681437"/>
            <a:ext cx="3946421" cy="457626"/>
          </a:xfrm>
          <a:prstGeom prst="rect">
            <a:avLst/>
          </a:prstGeom>
          <a:noFill/>
        </p:spPr>
        <p:txBody>
          <a:bodyPr wrap="square">
            <a:spAutoFit/>
          </a:bodyPr>
          <a:lstStyle/>
          <a:p>
            <a:pPr>
              <a:lnSpc>
                <a:spcPct val="200000"/>
              </a:lnSpc>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D = 0.1875 in, d = 0.1386 in. MTS = 340 MPa = 49312 PSI</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D856D0BF-C94A-4B84-9818-531D9941213B}"/>
                  </a:ext>
                </a:extLst>
              </p:cNvPr>
              <p:cNvSpPr txBox="1"/>
              <p:nvPr/>
            </p:nvSpPr>
            <p:spPr>
              <a:xfrm>
                <a:off x="343864" y="3291650"/>
                <a:ext cx="1819836"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𝐹</m:t>
                      </m:r>
                      <m:r>
                        <a:rPr lang="en-US" sz="1200" i="0">
                          <a:latin typeface="Cambria Math" panose="02040503050406030204" pitchFamily="18" charset="0"/>
                        </a:rPr>
                        <m:t>=926.7 </m:t>
                      </m:r>
                      <m:r>
                        <a:rPr lang="en-US" sz="1200" i="1">
                          <a:latin typeface="Cambria Math" panose="02040503050406030204" pitchFamily="18" charset="0"/>
                        </a:rPr>
                        <m:t>𝑙𝑏𝑓</m:t>
                      </m:r>
                      <m:r>
                        <a:rPr lang="en-US" sz="1200" i="0">
                          <a:latin typeface="Cambria Math" panose="02040503050406030204" pitchFamily="18" charset="0"/>
                        </a:rPr>
                        <m:t>=4122 </m:t>
                      </m:r>
                      <m:r>
                        <a:rPr lang="en-US" sz="1200" i="1">
                          <a:latin typeface="Cambria Math" panose="02040503050406030204" pitchFamily="18" charset="0"/>
                        </a:rPr>
                        <m:t>𝑁</m:t>
                      </m:r>
                    </m:oMath>
                  </m:oMathPara>
                </a14:m>
                <a:endParaRPr lang="en-US" sz="1200" dirty="0"/>
              </a:p>
            </p:txBody>
          </p:sp>
        </mc:Choice>
        <mc:Fallback xmlns="">
          <p:sp>
            <p:nvSpPr>
              <p:cNvPr id="12" name="CuadroTexto 11">
                <a:extLst>
                  <a:ext uri="{FF2B5EF4-FFF2-40B4-BE49-F238E27FC236}">
                    <a16:creationId xmlns:a16="http://schemas.microsoft.com/office/drawing/2014/main" id="{D856D0BF-C94A-4B84-9818-531D9941213B}"/>
                  </a:ext>
                </a:extLst>
              </p:cNvPr>
              <p:cNvSpPr txBox="1">
                <a:spLocks noRot="1" noChangeAspect="1" noMove="1" noResize="1" noEditPoints="1" noAdjustHandles="1" noChangeArrowheads="1" noChangeShapeType="1" noTextEdit="1"/>
              </p:cNvSpPr>
              <p:nvPr/>
            </p:nvSpPr>
            <p:spPr>
              <a:xfrm>
                <a:off x="343864" y="3291650"/>
                <a:ext cx="1819836" cy="276999"/>
              </a:xfrm>
              <a:prstGeom prst="rect">
                <a:avLst/>
              </a:prstGeom>
              <a:blipFill>
                <a:blip r:embed="rId3"/>
                <a:stretch>
                  <a:fillRect b="-444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9B11A69-F665-4D21-B8CA-1B1A0507657B}"/>
                  </a:ext>
                </a:extLst>
              </p:cNvPr>
              <p:cNvSpPr txBox="1"/>
              <p:nvPr/>
            </p:nvSpPr>
            <p:spPr>
              <a:xfrm>
                <a:off x="240770" y="3677911"/>
                <a:ext cx="3742764" cy="461665"/>
              </a:xfrm>
              <a:prstGeom prst="rect">
                <a:avLst/>
              </a:prstGeom>
              <a:noFill/>
            </p:spPr>
            <p:txBody>
              <a:bodyPr wrap="square">
                <a:spAutoFit/>
              </a:bodyPr>
              <a:lstStyle/>
              <a:p>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Al tener que realizar un remachado doble se necesitaría el doble de fuerza calculada, es decir una, </a:t>
                </a:r>
                <a14:m>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=8244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mc:Choice>
        <mc:Fallback xmlns="">
          <p:sp>
            <p:nvSpPr>
              <p:cNvPr id="14" name="CuadroTexto 13">
                <a:extLst>
                  <a:ext uri="{FF2B5EF4-FFF2-40B4-BE49-F238E27FC236}">
                    <a16:creationId xmlns:a16="http://schemas.microsoft.com/office/drawing/2014/main" id="{E9B11A69-F665-4D21-B8CA-1B1A0507657B}"/>
                  </a:ext>
                </a:extLst>
              </p:cNvPr>
              <p:cNvSpPr txBox="1">
                <a:spLocks noRot="1" noChangeAspect="1" noMove="1" noResize="1" noEditPoints="1" noAdjustHandles="1" noChangeArrowheads="1" noChangeShapeType="1" noTextEdit="1"/>
              </p:cNvSpPr>
              <p:nvPr/>
            </p:nvSpPr>
            <p:spPr>
              <a:xfrm>
                <a:off x="240770" y="3677911"/>
                <a:ext cx="3742764" cy="461665"/>
              </a:xfrm>
              <a:prstGeom prst="rect">
                <a:avLst/>
              </a:prstGeom>
              <a:blipFill>
                <a:blip r:embed="rId4"/>
                <a:stretch>
                  <a:fillRect r="-651" b="-9211"/>
                </a:stretch>
              </a:blipFill>
            </p:spPr>
            <p:txBody>
              <a:bodyPr/>
              <a:lstStyle/>
              <a:p>
                <a:r>
                  <a:rPr lang="es-EC">
                    <a:noFill/>
                  </a:rPr>
                  <a:t> </a:t>
                </a:r>
              </a:p>
            </p:txBody>
          </p:sp>
        </mc:Fallback>
      </mc:AlternateContent>
      <p:pic>
        <p:nvPicPr>
          <p:cNvPr id="17" name="Imagen 16">
            <a:extLst>
              <a:ext uri="{FF2B5EF4-FFF2-40B4-BE49-F238E27FC236}">
                <a16:creationId xmlns:a16="http://schemas.microsoft.com/office/drawing/2014/main" id="{7C10828B-EEFD-4492-8F29-59836C7BEC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76888" y="2035675"/>
            <a:ext cx="3441724" cy="1313758"/>
          </a:xfrm>
          <a:prstGeom prst="rect">
            <a:avLst/>
          </a:prstGeom>
          <a:noFill/>
          <a:ln>
            <a:noFill/>
          </a:ln>
        </p:spPr>
      </p:pic>
      <p:sp>
        <p:nvSpPr>
          <p:cNvPr id="18" name="Elipse 17">
            <a:extLst>
              <a:ext uri="{FF2B5EF4-FFF2-40B4-BE49-F238E27FC236}">
                <a16:creationId xmlns:a16="http://schemas.microsoft.com/office/drawing/2014/main" id="{E45D548A-D9A5-443F-8C09-B15B94F9A971}"/>
              </a:ext>
            </a:extLst>
          </p:cNvPr>
          <p:cNvSpPr/>
          <p:nvPr/>
        </p:nvSpPr>
        <p:spPr>
          <a:xfrm>
            <a:off x="4276163" y="1518970"/>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3DE7BBDC-219F-4629-BAF9-9C511096E4A2}"/>
              </a:ext>
            </a:extLst>
          </p:cNvPr>
          <p:cNvSpPr txBox="1"/>
          <p:nvPr/>
        </p:nvSpPr>
        <p:spPr>
          <a:xfrm>
            <a:off x="4751291" y="1473611"/>
            <a:ext cx="2725271" cy="523220"/>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Placa Soporte conectada al cilindro neumático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Imagen 19">
            <a:extLst>
              <a:ext uri="{FF2B5EF4-FFF2-40B4-BE49-F238E27FC236}">
                <a16:creationId xmlns:a16="http://schemas.microsoft.com/office/drawing/2014/main" id="{3E076345-D6C9-483B-8FBE-0C9DC760FE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8225" y="3427121"/>
            <a:ext cx="3675550" cy="1470220"/>
          </a:xfrm>
          <a:prstGeom prst="rect">
            <a:avLst/>
          </a:prstGeom>
        </p:spPr>
      </p:pic>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63285ED4-6C5A-410C-80DB-281676E26BB6}"/>
                  </a:ext>
                </a:extLst>
              </p:cNvPr>
              <p:cNvSpPr txBox="1"/>
              <p:nvPr/>
            </p:nvSpPr>
            <p:spPr>
              <a:xfrm>
                <a:off x="4276163" y="5040579"/>
                <a:ext cx="3845127" cy="1953612"/>
              </a:xfrm>
              <a:prstGeom prst="rect">
                <a:avLst/>
              </a:prstGeom>
              <a:noFill/>
            </p:spPr>
            <p:txBody>
              <a:bodyPr wrap="square">
                <a:spAutoFit/>
              </a:bodyPr>
              <a:lstStyle/>
              <a:p>
                <a:pPr algn="just"/>
                <a14:m>
                  <m:oMath xmlns:m="http://schemas.openxmlformats.org/officeDocument/2006/math">
                    <m:sSub>
                      <m:sSubPr>
                        <m:ctrlPr>
                          <a:rPr lang="en-US" sz="1200" i="1" smtClean="0">
                            <a:effectLst/>
                            <a:latin typeface="Cambria Math" panose="020405030504060302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=154692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oMath>
                </a14:m>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sabiendo que el esfuerzo de fluencia del acero ASTM A36 es </a:t>
                </a:r>
                <a14:m>
                  <m:oMath xmlns:m="http://schemas.openxmlformats.org/officeDocument/2006/math">
                    <m:sSub>
                      <m:sSubPr>
                        <m:ctrlPr>
                          <a:rPr lang="en-US" sz="1200" i="1">
                            <a:effectLst/>
                            <a:latin typeface="Cambria Math" panose="02040503050406030204" pitchFamily="18" charset="0"/>
                            <a:ea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=248.21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𝑀𝑃𝑎</m:t>
                    </m:r>
                  </m:oMath>
                </a14:m>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se obtuvo un espesor mínimo de la placa de </a:t>
                </a:r>
                <a14:m>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𝑒</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=7.59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oMath>
                </a14:m>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Con un factor de seguridad de 2, el espesor final de la placa sería de 15.2 mm y siguiendo espesores normalizados se elige una placa con espesor 16 mm.</a:t>
                </a:r>
              </a:p>
              <a:p>
                <a:pPr algn="just"/>
                <a:endParaRPr lang="es-EC"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mc:Choice>
        <mc:Fallback xmlns="">
          <p:sp>
            <p:nvSpPr>
              <p:cNvPr id="22" name="CuadroTexto 21">
                <a:extLst>
                  <a:ext uri="{FF2B5EF4-FFF2-40B4-BE49-F238E27FC236}">
                    <a16:creationId xmlns:a16="http://schemas.microsoft.com/office/drawing/2014/main" id="{63285ED4-6C5A-410C-80DB-281676E26BB6}"/>
                  </a:ext>
                </a:extLst>
              </p:cNvPr>
              <p:cNvSpPr txBox="1">
                <a:spLocks noRot="1" noChangeAspect="1" noMove="1" noResize="1" noEditPoints="1" noAdjustHandles="1" noChangeArrowheads="1" noChangeShapeType="1" noTextEdit="1"/>
              </p:cNvSpPr>
              <p:nvPr/>
            </p:nvSpPr>
            <p:spPr>
              <a:xfrm>
                <a:off x="4276163" y="5040579"/>
                <a:ext cx="3845127" cy="1953612"/>
              </a:xfrm>
              <a:prstGeom prst="rect">
                <a:avLst/>
              </a:prstGeom>
              <a:blipFill>
                <a:blip r:embed="rId8"/>
                <a:stretch>
                  <a:fillRect t="-313" r="-158"/>
                </a:stretch>
              </a:blipFill>
            </p:spPr>
            <p:txBody>
              <a:bodyPr/>
              <a:lstStyle/>
              <a:p>
                <a:r>
                  <a:rPr lang="en-US">
                    <a:noFill/>
                  </a:rPr>
                  <a:t> </a:t>
                </a:r>
              </a:p>
            </p:txBody>
          </p:sp>
        </mc:Fallback>
      </mc:AlternateContent>
      <p:sp>
        <p:nvSpPr>
          <p:cNvPr id="25" name="Elipse 24">
            <a:extLst>
              <a:ext uri="{FF2B5EF4-FFF2-40B4-BE49-F238E27FC236}">
                <a16:creationId xmlns:a16="http://schemas.microsoft.com/office/drawing/2014/main" id="{79E259B1-3792-47F2-A4B3-A695268D7064}"/>
              </a:ext>
            </a:extLst>
          </p:cNvPr>
          <p:cNvSpPr/>
          <p:nvPr/>
        </p:nvSpPr>
        <p:spPr>
          <a:xfrm>
            <a:off x="8184773" y="1522651"/>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3</a:t>
            </a:r>
            <a:endParaRPr lang="en-US" sz="1600" dirty="0">
              <a:latin typeface="Times New Roman" panose="02020603050405020304" pitchFamily="18" charset="0"/>
              <a:cs typeface="Times New Roman" panose="02020603050405020304" pitchFamily="18" charset="0"/>
            </a:endParaRPr>
          </a:p>
        </p:txBody>
      </p:sp>
      <p:sp>
        <p:nvSpPr>
          <p:cNvPr id="26" name="CuadroTexto 25">
            <a:extLst>
              <a:ext uri="{FF2B5EF4-FFF2-40B4-BE49-F238E27FC236}">
                <a16:creationId xmlns:a16="http://schemas.microsoft.com/office/drawing/2014/main" id="{955F4FA4-A96D-431B-B846-8247CD190139}"/>
              </a:ext>
            </a:extLst>
          </p:cNvPr>
          <p:cNvSpPr txBox="1"/>
          <p:nvPr/>
        </p:nvSpPr>
        <p:spPr>
          <a:xfrm>
            <a:off x="8659901" y="1588270"/>
            <a:ext cx="2725271"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Placa porta punzones</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7" name="Imagen 26">
            <a:extLst>
              <a:ext uri="{FF2B5EF4-FFF2-40B4-BE49-F238E27FC236}">
                <a16:creationId xmlns:a16="http://schemas.microsoft.com/office/drawing/2014/main" id="{2DF6B61B-EA59-4EA3-B032-17C332AF2F3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4773" y="2035675"/>
            <a:ext cx="3764466" cy="1361649"/>
          </a:xfrm>
          <a:prstGeom prst="rect">
            <a:avLst/>
          </a:prstGeom>
          <a:noFill/>
          <a:ln>
            <a:noFill/>
          </a:ln>
        </p:spPr>
      </p:pic>
      <p:pic>
        <p:nvPicPr>
          <p:cNvPr id="28" name="Imagen 27">
            <a:extLst>
              <a:ext uri="{FF2B5EF4-FFF2-40B4-BE49-F238E27FC236}">
                <a16:creationId xmlns:a16="http://schemas.microsoft.com/office/drawing/2014/main" id="{FEA29A63-BF90-4014-AFCC-BE54F164F33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11671" y="3525234"/>
            <a:ext cx="3788867" cy="1470220"/>
          </a:xfrm>
          <a:prstGeom prst="rect">
            <a:avLst/>
          </a:prstGeom>
        </p:spPr>
      </p:pic>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1768B385-AAAD-430D-BBAD-DE6E9269BBF4}"/>
                  </a:ext>
                </a:extLst>
              </p:cNvPr>
              <p:cNvSpPr txBox="1"/>
              <p:nvPr/>
            </p:nvSpPr>
            <p:spPr>
              <a:xfrm>
                <a:off x="8390960" y="5167763"/>
                <a:ext cx="3609577" cy="646331"/>
              </a:xfrm>
              <a:prstGeom prst="rect">
                <a:avLst/>
              </a:prstGeom>
              <a:noFill/>
            </p:spPr>
            <p:txBody>
              <a:bodyPr wrap="square">
                <a:spAutoFit/>
              </a:bodyPr>
              <a:lstStyle/>
              <a:p>
                <a:pPr algn="just"/>
                <a14:m>
                  <m:oMath xmlns:m="http://schemas.openxmlformats.org/officeDocument/2006/math">
                    <m:sSub>
                      <m:sSubPr>
                        <m:ctrlPr>
                          <a:rPr lang="en-US"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=74210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oMath>
                </a14:m>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𝑒</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=7.73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oMath>
                </a14:m>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con un factor de seguridad de 2 se tiene un espesor para la placa porta punzones de 15.46, el espesor normalizado de 16 mm.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2" name="CuadroTexto 31">
                <a:extLst>
                  <a:ext uri="{FF2B5EF4-FFF2-40B4-BE49-F238E27FC236}">
                    <a16:creationId xmlns:a16="http://schemas.microsoft.com/office/drawing/2014/main" id="{1768B385-AAAD-430D-BBAD-DE6E9269BBF4}"/>
                  </a:ext>
                </a:extLst>
              </p:cNvPr>
              <p:cNvSpPr txBox="1">
                <a:spLocks noRot="1" noChangeAspect="1" noMove="1" noResize="1" noEditPoints="1" noAdjustHandles="1" noChangeArrowheads="1" noChangeShapeType="1" noTextEdit="1"/>
              </p:cNvSpPr>
              <p:nvPr/>
            </p:nvSpPr>
            <p:spPr>
              <a:xfrm>
                <a:off x="8390960" y="5167763"/>
                <a:ext cx="3609577" cy="646331"/>
              </a:xfrm>
              <a:prstGeom prst="rect">
                <a:avLst/>
              </a:prstGeom>
              <a:blipFill>
                <a:blip r:embed="rId11"/>
                <a:stretch>
                  <a:fillRect t="-943"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69F0C79C-3834-4CEA-861C-67C94AD7A0DD}"/>
                  </a:ext>
                </a:extLst>
              </p:cNvPr>
              <p:cNvSpPr txBox="1"/>
              <p:nvPr/>
            </p:nvSpPr>
            <p:spPr>
              <a:xfrm>
                <a:off x="466140" y="4449237"/>
                <a:ext cx="3292024"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𝑘𝑑</m:t>
                      </m:r>
                      <m:r>
                        <a:rPr lang="es-EC" sz="1400" i="0">
                          <a:latin typeface="Cambria Math" panose="02040503050406030204" pitchFamily="18" charset="0"/>
                        </a:rPr>
                        <m:t>=1+</m:t>
                      </m:r>
                      <m:rad>
                        <m:radPr>
                          <m:degHide m:val="on"/>
                          <m:ctrlPr>
                            <a:rPr lang="es-EC" sz="1400" i="1">
                              <a:solidFill>
                                <a:srgbClr val="836967"/>
                              </a:solidFill>
                              <a:latin typeface="Cambria Math" panose="02040503050406030204" pitchFamily="18" charset="0"/>
                            </a:rPr>
                          </m:ctrlPr>
                        </m:radPr>
                        <m:deg/>
                        <m:e>
                          <m:r>
                            <a:rPr lang="es-EC" sz="1400" i="0">
                              <a:latin typeface="Cambria Math" panose="02040503050406030204" pitchFamily="18" charset="0"/>
                            </a:rPr>
                            <m:t>1+</m:t>
                          </m:r>
                          <m:f>
                            <m:fPr>
                              <m:ctrlPr>
                                <a:rPr lang="es-EC" sz="1400" i="1">
                                  <a:solidFill>
                                    <a:srgbClr val="836967"/>
                                  </a:solidFill>
                                  <a:latin typeface="Cambria Math" panose="02040503050406030204" pitchFamily="18" charset="0"/>
                                </a:rPr>
                              </m:ctrlPr>
                            </m:fPr>
                            <m:num>
                              <m:r>
                                <a:rPr lang="es-EC" sz="1400" i="0">
                                  <a:latin typeface="Cambria Math" panose="02040503050406030204" pitchFamily="18" charset="0"/>
                                </a:rPr>
                                <m:t>2</m:t>
                              </m:r>
                              <m:r>
                                <a:rPr lang="es-EC" sz="1400" i="1">
                                  <a:latin typeface="Cambria Math" panose="02040503050406030204" pitchFamily="18" charset="0"/>
                                </a:rPr>
                                <m:t>𝐻</m:t>
                              </m:r>
                            </m:num>
                            <m:den>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𝛿</m:t>
                                  </m:r>
                                </m:e>
                                <m:sub>
                                  <m:r>
                                    <a:rPr lang="es-EC" sz="1400" i="1">
                                      <a:latin typeface="Cambria Math" panose="02040503050406030204" pitchFamily="18" charset="0"/>
                                    </a:rPr>
                                    <m:t>𝑒𝑠𝑡</m:t>
                                  </m:r>
                                </m:sub>
                              </m:sSub>
                              <m:d>
                                <m:dPr>
                                  <m:ctrlPr>
                                    <a:rPr lang="es-EC" sz="1400" i="1">
                                      <a:latin typeface="Cambria Math" panose="02040503050406030204" pitchFamily="18" charset="0"/>
                                    </a:rPr>
                                  </m:ctrlPr>
                                </m:dPr>
                                <m:e>
                                  <m:r>
                                    <a:rPr lang="es-EC" sz="1400" i="0">
                                      <a:latin typeface="Cambria Math" panose="02040503050406030204" pitchFamily="18" charset="0"/>
                                    </a:rPr>
                                    <m:t>1+</m:t>
                                  </m:r>
                                  <m:r>
                                    <a:rPr lang="es-EC" sz="1400" i="1">
                                      <a:latin typeface="Cambria Math" panose="02040503050406030204" pitchFamily="18" charset="0"/>
                                    </a:rPr>
                                    <m:t>𝛼</m:t>
                                  </m:r>
                                  <m:r>
                                    <a:rPr lang="es-EC" sz="1400" i="0">
                                      <a:latin typeface="Cambria Math" panose="02040503050406030204" pitchFamily="18" charset="0"/>
                                    </a:rPr>
                                    <m:t>∙</m:t>
                                  </m:r>
                                  <m:r>
                                    <a:rPr lang="es-EC" sz="1400" i="1">
                                      <a:latin typeface="Cambria Math" panose="02040503050406030204" pitchFamily="18" charset="0"/>
                                    </a:rPr>
                                    <m:t>𝛽</m:t>
                                  </m:r>
                                </m:e>
                              </m:d>
                            </m:den>
                          </m:f>
                        </m:e>
                      </m:rad>
                    </m:oMath>
                  </m:oMathPara>
                </a14:m>
                <a:endParaRPr lang="es-EC" sz="1400" dirty="0"/>
              </a:p>
            </p:txBody>
          </p:sp>
        </mc:Choice>
        <mc:Fallback xmlns="">
          <p:sp>
            <p:nvSpPr>
              <p:cNvPr id="21" name="CuadroTexto 20">
                <a:extLst>
                  <a:ext uri="{FF2B5EF4-FFF2-40B4-BE49-F238E27FC236}">
                    <a16:creationId xmlns:a16="http://schemas.microsoft.com/office/drawing/2014/main" id="{69F0C79C-3834-4CEA-861C-67C94AD7A0DD}"/>
                  </a:ext>
                </a:extLst>
              </p:cNvPr>
              <p:cNvSpPr txBox="1">
                <a:spLocks noRot="1" noChangeAspect="1" noMove="1" noResize="1" noEditPoints="1" noAdjustHandles="1" noChangeArrowheads="1" noChangeShapeType="1" noTextEdit="1"/>
              </p:cNvSpPr>
              <p:nvPr/>
            </p:nvSpPr>
            <p:spPr>
              <a:xfrm>
                <a:off x="466140" y="4449237"/>
                <a:ext cx="3292024" cy="728854"/>
              </a:xfrm>
              <a:prstGeom prst="rect">
                <a:avLst/>
              </a:prstGeom>
              <a:blipFill>
                <a:blip r:embed="rId1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8AE0F88E-521E-4D54-B082-45781BBD3678}"/>
                  </a:ext>
                </a:extLst>
              </p:cNvPr>
              <p:cNvSpPr txBox="1"/>
              <p:nvPr/>
            </p:nvSpPr>
            <p:spPr>
              <a:xfrm>
                <a:off x="1379124" y="4176859"/>
                <a:ext cx="166743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smtClean="0">
                              <a:solidFill>
                                <a:srgbClr val="836967"/>
                              </a:solidFill>
                              <a:latin typeface="Cambria Math" panose="02040503050406030204" pitchFamily="18" charset="0"/>
                            </a:rPr>
                          </m:ctrlPr>
                        </m:sSubPr>
                        <m:e>
                          <m:r>
                            <a:rPr lang="es-EC" sz="1400" i="1">
                              <a:latin typeface="Cambria Math" panose="02040503050406030204" pitchFamily="18" charset="0"/>
                            </a:rPr>
                            <m:t>𝛿</m:t>
                          </m:r>
                        </m:e>
                        <m:sub>
                          <m:r>
                            <a:rPr lang="es-EC" sz="1400" i="1">
                              <a:latin typeface="Cambria Math" panose="02040503050406030204" pitchFamily="18" charset="0"/>
                            </a:rPr>
                            <m:t>𝑑</m:t>
                          </m:r>
                        </m:sub>
                      </m:sSub>
                      <m:r>
                        <a:rPr lang="es-EC" sz="1400" i="0">
                          <a:latin typeface="Cambria Math" panose="02040503050406030204" pitchFamily="18" charset="0"/>
                        </a:rPr>
                        <m:t>=</m:t>
                      </m:r>
                      <m:r>
                        <a:rPr lang="es-EC" sz="1400" i="1">
                          <a:latin typeface="Cambria Math" panose="02040503050406030204" pitchFamily="18" charset="0"/>
                        </a:rPr>
                        <m:t>𝑘𝑑</m:t>
                      </m:r>
                      <m:r>
                        <a:rPr lang="es-EC" sz="1400" i="0">
                          <a:latin typeface="Cambria Math" panose="02040503050406030204" pitchFamily="18" charset="0"/>
                        </a:rPr>
                        <m:t>∙</m:t>
                      </m:r>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𝛿</m:t>
                          </m:r>
                        </m:e>
                        <m:sub>
                          <m:r>
                            <a:rPr lang="es-EC" sz="1400" i="1">
                              <a:latin typeface="Cambria Math" panose="02040503050406030204" pitchFamily="18" charset="0"/>
                            </a:rPr>
                            <m:t>𝑒𝑠𝑡</m:t>
                          </m:r>
                        </m:sub>
                      </m:sSub>
                    </m:oMath>
                  </m:oMathPara>
                </a14:m>
                <a:endParaRPr lang="es-EC" sz="1400" dirty="0"/>
              </a:p>
            </p:txBody>
          </p:sp>
        </mc:Choice>
        <mc:Fallback xmlns="">
          <p:sp>
            <p:nvSpPr>
              <p:cNvPr id="23" name="CuadroTexto 22">
                <a:extLst>
                  <a:ext uri="{FF2B5EF4-FFF2-40B4-BE49-F238E27FC236}">
                    <a16:creationId xmlns:a16="http://schemas.microsoft.com/office/drawing/2014/main" id="{8AE0F88E-521E-4D54-B082-45781BBD3678}"/>
                  </a:ext>
                </a:extLst>
              </p:cNvPr>
              <p:cNvSpPr txBox="1">
                <a:spLocks noRot="1" noChangeAspect="1" noMove="1" noResize="1" noEditPoints="1" noAdjustHandles="1" noChangeArrowheads="1" noChangeShapeType="1" noTextEdit="1"/>
              </p:cNvSpPr>
              <p:nvPr/>
            </p:nvSpPr>
            <p:spPr>
              <a:xfrm>
                <a:off x="1379124" y="4176859"/>
                <a:ext cx="1667436" cy="307777"/>
              </a:xfrm>
              <a:prstGeom prst="rect">
                <a:avLst/>
              </a:prstGeom>
              <a:blipFill>
                <a:blip r:embed="rId1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35711A94-C7E1-4D0C-AF25-B998466A5102}"/>
                  </a:ext>
                </a:extLst>
              </p:cNvPr>
              <p:cNvSpPr txBox="1"/>
              <p:nvPr/>
            </p:nvSpPr>
            <p:spPr>
              <a:xfrm>
                <a:off x="-935848" y="5150126"/>
                <a:ext cx="6096000" cy="5291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𝛽</m:t>
                      </m:r>
                      <m:r>
                        <a:rPr lang="es-EC" sz="1400" i="0">
                          <a:latin typeface="Cambria Math" panose="02040503050406030204" pitchFamily="18" charset="0"/>
                        </a:rPr>
                        <m:t>=</m:t>
                      </m:r>
                      <m:f>
                        <m:fPr>
                          <m:ctrlPr>
                            <a:rPr lang="es-EC" sz="1400" i="1">
                              <a:solidFill>
                                <a:srgbClr val="836967"/>
                              </a:solidFill>
                              <a:latin typeface="Cambria Math" panose="02040503050406030204" pitchFamily="18" charset="0"/>
                            </a:rPr>
                          </m:ctrlPr>
                        </m:fPr>
                        <m:num>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𝑄</m:t>
                              </m:r>
                            </m:e>
                            <m:sub>
                              <m:r>
                                <a:rPr lang="es-EC" sz="1400" i="1">
                                  <a:latin typeface="Cambria Math" panose="02040503050406030204" pitchFamily="18" charset="0"/>
                                </a:rPr>
                                <m:t>𝑒𝑙</m:t>
                              </m:r>
                            </m:sub>
                          </m:sSub>
                        </m:num>
                        <m:den>
                          <m:r>
                            <a:rPr lang="es-EC" sz="1400" i="1">
                              <a:latin typeface="Cambria Math" panose="02040503050406030204" pitchFamily="18" charset="0"/>
                            </a:rPr>
                            <m:t>𝑄</m:t>
                          </m:r>
                        </m:den>
                      </m:f>
                    </m:oMath>
                  </m:oMathPara>
                </a14:m>
                <a:endParaRPr lang="es-EC" sz="1400" dirty="0"/>
              </a:p>
            </p:txBody>
          </p:sp>
        </mc:Choice>
        <mc:Fallback xmlns="">
          <p:sp>
            <p:nvSpPr>
              <p:cNvPr id="30" name="CuadroTexto 29">
                <a:extLst>
                  <a:ext uri="{FF2B5EF4-FFF2-40B4-BE49-F238E27FC236}">
                    <a16:creationId xmlns:a16="http://schemas.microsoft.com/office/drawing/2014/main" id="{35711A94-C7E1-4D0C-AF25-B998466A5102}"/>
                  </a:ext>
                </a:extLst>
              </p:cNvPr>
              <p:cNvSpPr txBox="1">
                <a:spLocks noRot="1" noChangeAspect="1" noMove="1" noResize="1" noEditPoints="1" noAdjustHandles="1" noChangeArrowheads="1" noChangeShapeType="1" noTextEdit="1"/>
              </p:cNvSpPr>
              <p:nvPr/>
            </p:nvSpPr>
            <p:spPr>
              <a:xfrm>
                <a:off x="-935848" y="5150126"/>
                <a:ext cx="6096000" cy="529119"/>
              </a:xfrm>
              <a:prstGeom prst="rect">
                <a:avLst/>
              </a:prstGeom>
              <a:blipFill>
                <a:blip r:embed="rId14"/>
                <a:stretch>
                  <a:fillRect b="-459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CA64CF45-8E5C-475B-8C43-1E955ACB36CE}"/>
                  </a:ext>
                </a:extLst>
              </p:cNvPr>
              <p:cNvSpPr txBox="1"/>
              <p:nvPr/>
            </p:nvSpPr>
            <p:spPr>
              <a:xfrm>
                <a:off x="-1119526" y="5693024"/>
                <a:ext cx="6566452" cy="5550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𝛼</m:t>
                      </m:r>
                      <m:r>
                        <a:rPr lang="es-EC" sz="1400" i="0">
                          <a:latin typeface="Cambria Math" panose="02040503050406030204" pitchFamily="18" charset="0"/>
                        </a:rPr>
                        <m:t>=</m:t>
                      </m:r>
                      <m:f>
                        <m:fPr>
                          <m:ctrlPr>
                            <a:rPr lang="es-EC" sz="1400" i="1">
                              <a:solidFill>
                                <a:srgbClr val="836967"/>
                              </a:solidFill>
                              <a:latin typeface="Cambria Math" panose="02040503050406030204" pitchFamily="18" charset="0"/>
                            </a:rPr>
                          </m:ctrlPr>
                        </m:fPr>
                        <m:num>
                          <m:r>
                            <a:rPr lang="es-EC" sz="1400" i="0">
                              <a:latin typeface="Cambria Math" panose="02040503050406030204" pitchFamily="18" charset="0"/>
                            </a:rPr>
                            <m:t>2+4</m:t>
                          </m:r>
                          <m:r>
                            <a:rPr lang="es-EC" sz="1400" i="1">
                              <a:latin typeface="Cambria Math" panose="02040503050406030204" pitchFamily="18" charset="0"/>
                            </a:rPr>
                            <m:t>𝑛</m:t>
                          </m:r>
                          <m:r>
                            <a:rPr lang="es-EC" sz="1400" i="0">
                              <a:latin typeface="Cambria Math" panose="02040503050406030204" pitchFamily="18" charset="0"/>
                            </a:rPr>
                            <m:t>−</m:t>
                          </m:r>
                          <m:sSup>
                            <m:sSupPr>
                              <m:ctrlPr>
                                <a:rPr lang="es-EC" sz="1400" i="1">
                                  <a:solidFill>
                                    <a:srgbClr val="836967"/>
                                  </a:solidFill>
                                  <a:latin typeface="Cambria Math" panose="02040503050406030204" pitchFamily="18" charset="0"/>
                                </a:rPr>
                              </m:ctrlPr>
                            </m:sSupPr>
                            <m:e>
                              <m:r>
                                <a:rPr lang="es-EC" sz="1400" i="1">
                                  <a:latin typeface="Cambria Math" panose="02040503050406030204" pitchFamily="18" charset="0"/>
                                </a:rPr>
                                <m:t>𝑛</m:t>
                              </m:r>
                            </m:e>
                            <m:sup>
                              <m:r>
                                <a:rPr lang="es-EC" sz="1400" i="0">
                                  <a:latin typeface="Cambria Math" panose="02040503050406030204" pitchFamily="18" charset="0"/>
                                </a:rPr>
                                <m:t>2</m:t>
                              </m:r>
                            </m:sup>
                          </m:sSup>
                          <m:r>
                            <a:rPr lang="es-EC" sz="1400" i="0">
                              <a:latin typeface="Cambria Math" panose="02040503050406030204" pitchFamily="18" charset="0"/>
                            </a:rPr>
                            <m:t>−6</m:t>
                          </m:r>
                          <m:sSup>
                            <m:sSupPr>
                              <m:ctrlPr>
                                <a:rPr lang="es-EC" sz="1400" i="1">
                                  <a:solidFill>
                                    <a:srgbClr val="836967"/>
                                  </a:solidFill>
                                  <a:latin typeface="Cambria Math" panose="02040503050406030204" pitchFamily="18" charset="0"/>
                                </a:rPr>
                              </m:ctrlPr>
                            </m:sSupPr>
                            <m:e>
                              <m:r>
                                <a:rPr lang="es-EC" sz="1400" i="1">
                                  <a:latin typeface="Cambria Math" panose="02040503050406030204" pitchFamily="18" charset="0"/>
                                </a:rPr>
                                <m:t>𝑛</m:t>
                              </m:r>
                            </m:e>
                            <m:sup>
                              <m:r>
                                <a:rPr lang="es-EC" sz="1400" i="0">
                                  <a:latin typeface="Cambria Math" panose="02040503050406030204" pitchFamily="18" charset="0"/>
                                </a:rPr>
                                <m:t>3</m:t>
                              </m:r>
                            </m:sup>
                          </m:sSup>
                          <m:r>
                            <a:rPr lang="es-EC" sz="1400" i="0">
                              <a:latin typeface="Cambria Math" panose="02040503050406030204" pitchFamily="18" charset="0"/>
                            </a:rPr>
                            <m:t>+3</m:t>
                          </m:r>
                          <m:sSup>
                            <m:sSupPr>
                              <m:ctrlPr>
                                <a:rPr lang="es-EC" sz="1400" i="1">
                                  <a:solidFill>
                                    <a:srgbClr val="836967"/>
                                  </a:solidFill>
                                  <a:latin typeface="Cambria Math" panose="02040503050406030204" pitchFamily="18" charset="0"/>
                                </a:rPr>
                              </m:ctrlPr>
                            </m:sSupPr>
                            <m:e>
                              <m:r>
                                <a:rPr lang="es-EC" sz="1400" i="1">
                                  <a:latin typeface="Cambria Math" panose="02040503050406030204" pitchFamily="18" charset="0"/>
                                </a:rPr>
                                <m:t>𝑛</m:t>
                              </m:r>
                            </m:e>
                            <m:sup>
                              <m:r>
                                <a:rPr lang="es-EC" sz="1400" i="0">
                                  <a:latin typeface="Cambria Math" panose="02040503050406030204" pitchFamily="18" charset="0"/>
                                </a:rPr>
                                <m:t>4</m:t>
                              </m:r>
                            </m:sup>
                          </m:sSup>
                        </m:num>
                        <m:den>
                          <m:r>
                            <a:rPr lang="es-EC" sz="1400" i="0">
                              <a:latin typeface="Cambria Math" panose="02040503050406030204" pitchFamily="18" charset="0"/>
                            </a:rPr>
                            <m:t>105∙</m:t>
                          </m:r>
                          <m:sSup>
                            <m:sSupPr>
                              <m:ctrlPr>
                                <a:rPr lang="es-EC" sz="1400" i="1">
                                  <a:solidFill>
                                    <a:srgbClr val="836967"/>
                                  </a:solidFill>
                                  <a:latin typeface="Cambria Math" panose="02040503050406030204" pitchFamily="18" charset="0"/>
                                </a:rPr>
                              </m:ctrlPr>
                            </m:sSupPr>
                            <m:e>
                              <m:r>
                                <a:rPr lang="es-EC" sz="1400" i="1">
                                  <a:latin typeface="Cambria Math" panose="02040503050406030204" pitchFamily="18" charset="0"/>
                                </a:rPr>
                                <m:t>𝑛</m:t>
                              </m:r>
                            </m:e>
                            <m:sup>
                              <m:r>
                                <a:rPr lang="es-EC" sz="1400" i="0">
                                  <a:latin typeface="Cambria Math" panose="02040503050406030204" pitchFamily="18" charset="0"/>
                                </a:rPr>
                                <m:t>2</m:t>
                              </m:r>
                            </m:sup>
                          </m:sSup>
                          <m:sSup>
                            <m:sSupPr>
                              <m:ctrlPr>
                                <a:rPr lang="es-EC" sz="1400" i="1">
                                  <a:solidFill>
                                    <a:srgbClr val="836967"/>
                                  </a:solidFill>
                                  <a:latin typeface="Cambria Math" panose="02040503050406030204" pitchFamily="18" charset="0"/>
                                </a:rPr>
                              </m:ctrlPr>
                            </m:sSupPr>
                            <m:e>
                              <m:d>
                                <m:dPr>
                                  <m:ctrlPr>
                                    <a:rPr lang="es-EC" sz="1400" i="1">
                                      <a:solidFill>
                                        <a:srgbClr val="836967"/>
                                      </a:solidFill>
                                      <a:latin typeface="Cambria Math" panose="02040503050406030204" pitchFamily="18" charset="0"/>
                                    </a:rPr>
                                  </m:ctrlPr>
                                </m:dPr>
                                <m:e>
                                  <m:r>
                                    <a:rPr lang="es-EC" sz="1400" i="0">
                                      <a:latin typeface="Cambria Math" panose="02040503050406030204" pitchFamily="18" charset="0"/>
                                    </a:rPr>
                                    <m:t>1−</m:t>
                                  </m:r>
                                  <m:r>
                                    <a:rPr lang="es-EC" sz="1400" i="1">
                                      <a:latin typeface="Cambria Math" panose="02040503050406030204" pitchFamily="18" charset="0"/>
                                    </a:rPr>
                                    <m:t>𝑛</m:t>
                                  </m:r>
                                </m:e>
                              </m:d>
                            </m:e>
                            <m:sup>
                              <m:r>
                                <a:rPr lang="es-EC" sz="1400" i="0">
                                  <a:latin typeface="Cambria Math" panose="02040503050406030204" pitchFamily="18" charset="0"/>
                                </a:rPr>
                                <m:t>2</m:t>
                              </m:r>
                            </m:sup>
                          </m:sSup>
                        </m:den>
                      </m:f>
                    </m:oMath>
                  </m:oMathPara>
                </a14:m>
                <a:endParaRPr lang="es-EC" sz="1400" dirty="0"/>
              </a:p>
            </p:txBody>
          </p:sp>
        </mc:Choice>
        <mc:Fallback xmlns="">
          <p:sp>
            <p:nvSpPr>
              <p:cNvPr id="31" name="CuadroTexto 30">
                <a:extLst>
                  <a:ext uri="{FF2B5EF4-FFF2-40B4-BE49-F238E27FC236}">
                    <a16:creationId xmlns:a16="http://schemas.microsoft.com/office/drawing/2014/main" id="{CA64CF45-8E5C-475B-8C43-1E955ACB36CE}"/>
                  </a:ext>
                </a:extLst>
              </p:cNvPr>
              <p:cNvSpPr txBox="1">
                <a:spLocks noRot="1" noChangeAspect="1" noMove="1" noResize="1" noEditPoints="1" noAdjustHandles="1" noChangeArrowheads="1" noChangeShapeType="1" noTextEdit="1"/>
              </p:cNvSpPr>
              <p:nvPr/>
            </p:nvSpPr>
            <p:spPr>
              <a:xfrm>
                <a:off x="-1119526" y="5693024"/>
                <a:ext cx="6566452" cy="555024"/>
              </a:xfrm>
              <a:prstGeom prst="rect">
                <a:avLst/>
              </a:prstGeom>
              <a:blipFill>
                <a:blip r:embed="rId1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281549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D7200A0-742D-4FA3-AA58-0CF3B48B3896}"/>
              </a:ext>
            </a:extLst>
          </p:cNvPr>
          <p:cNvSpPr>
            <a:spLocks noGrp="1"/>
          </p:cNvSpPr>
          <p:nvPr>
            <p:ph type="title"/>
          </p:nvPr>
        </p:nvSpPr>
        <p:spPr>
          <a:xfrm>
            <a:off x="1069920" y="132701"/>
            <a:ext cx="10052159" cy="548336"/>
          </a:xfrm>
        </p:spPr>
        <p:txBody>
          <a:bodyPr>
            <a:normAutofit fontScale="90000"/>
          </a:bodyPr>
          <a:lstStyle/>
          <a:p>
            <a:r>
              <a:rPr lang="es-EC" dirty="0"/>
              <a:t>Diseño de la máquina ensambladora de recibidores</a:t>
            </a:r>
            <a:endParaRPr lang="en-US" dirty="0"/>
          </a:p>
        </p:txBody>
      </p:sp>
      <p:sp>
        <p:nvSpPr>
          <p:cNvPr id="4" name="Elipse 3">
            <a:extLst>
              <a:ext uri="{FF2B5EF4-FFF2-40B4-BE49-F238E27FC236}">
                <a16:creationId xmlns:a16="http://schemas.microsoft.com/office/drawing/2014/main" id="{71AF06B8-ABDF-4808-BA06-AADDE81EB821}"/>
              </a:ext>
            </a:extLst>
          </p:cNvPr>
          <p:cNvSpPr/>
          <p:nvPr/>
        </p:nvSpPr>
        <p:spPr>
          <a:xfrm>
            <a:off x="412373" y="1029592"/>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4</a:t>
            </a:r>
            <a:endParaRPr lang="en-US" sz="1600"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53310C6C-6A9C-4A25-B0D3-4ACF8F4A9C03}"/>
              </a:ext>
            </a:extLst>
          </p:cNvPr>
          <p:cNvSpPr txBox="1"/>
          <p:nvPr/>
        </p:nvSpPr>
        <p:spPr>
          <a:xfrm>
            <a:off x="896465" y="1095211"/>
            <a:ext cx="2725271"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Ejes Guías</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7AE30C78-2B67-438F-AD7B-742FFBB79369}"/>
              </a:ext>
            </a:extLst>
          </p:cNvPr>
          <p:cNvSpPr txBox="1"/>
          <p:nvPr/>
        </p:nvSpPr>
        <p:spPr>
          <a:xfrm>
            <a:off x="454311" y="1714494"/>
            <a:ext cx="3167425" cy="1569660"/>
          </a:xfrm>
          <a:prstGeom prst="rect">
            <a:avLst/>
          </a:prstGeom>
          <a:noFill/>
        </p:spPr>
        <p:txBody>
          <a:bodyPr wrap="square">
            <a:spAutoFit/>
          </a:bodyPr>
          <a:lstStyle/>
          <a:p>
            <a:pPr algn="just"/>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Para el cálculo de pandeo de las columnas se hace un análisis con un diámetro de 14mm, teniendo en cuenta que las guías deben ser endurecidas se ha escogido como material el acero AISI 4140 en donde su esfuerzo a la fluencia es de 588.4 MPa, longitud de columna de 91 mm y un factor de seguridad de 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5AE75A83-1613-4FA3-8A8A-C4BF72E5BCB0}"/>
                  </a:ext>
                </a:extLst>
              </p:cNvPr>
              <p:cNvSpPr txBox="1"/>
              <p:nvPr/>
            </p:nvSpPr>
            <p:spPr>
              <a:xfrm>
                <a:off x="0" y="2967912"/>
                <a:ext cx="2752165" cy="922176"/>
              </a:xfrm>
              <a:prstGeom prst="rect">
                <a:avLst/>
              </a:prstGeom>
              <a:noFill/>
            </p:spPr>
            <p:txBody>
              <a:bodyPr wrap="square">
                <a:spAutoFit/>
              </a:bodyPr>
              <a:lstStyle/>
              <a:p>
                <a:pPr marL="449580" algn="ctr">
                  <a:lnSpc>
                    <a:spcPct val="150000"/>
                  </a:lnSpc>
                </a:pPr>
                <a14:m>
                  <m:oMathPara xmlns:m="http://schemas.openxmlformats.org/officeDocument/2006/math">
                    <m:oMathParaPr>
                      <m:jc m:val="centerGroup"/>
                    </m:oMathParaPr>
                    <m:oMath xmlns:m="http://schemas.openxmlformats.org/officeDocument/2006/math">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𝐼</m:t>
                      </m:r>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𝜋</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4</m:t>
                              </m:r>
                            </m:sup>
                          </m:sSup>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=1.886</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−9</m:t>
                          </m:r>
                        </m:sup>
                      </m:sSup>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4</m:t>
                          </m:r>
                        </m:sup>
                      </m:sSup>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𝜋</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=1.539</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−4</m:t>
                          </m:r>
                        </m:sup>
                      </m:sSup>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 name="CuadroTexto 9">
                <a:extLst>
                  <a:ext uri="{FF2B5EF4-FFF2-40B4-BE49-F238E27FC236}">
                    <a16:creationId xmlns:a16="http://schemas.microsoft.com/office/drawing/2014/main" id="{5AE75A83-1613-4FA3-8A8A-C4BF72E5BCB0}"/>
                  </a:ext>
                </a:extLst>
              </p:cNvPr>
              <p:cNvSpPr txBox="1">
                <a:spLocks noRot="1" noChangeAspect="1" noMove="1" noResize="1" noEditPoints="1" noAdjustHandles="1" noChangeArrowheads="1" noChangeShapeType="1" noTextEdit="1"/>
              </p:cNvSpPr>
              <p:nvPr/>
            </p:nvSpPr>
            <p:spPr>
              <a:xfrm>
                <a:off x="0" y="2967912"/>
                <a:ext cx="2752165" cy="9221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5A52D3CE-8631-4FEB-BCFA-AC979C1640F4}"/>
                  </a:ext>
                </a:extLst>
              </p:cNvPr>
              <p:cNvSpPr txBox="1"/>
              <p:nvPr/>
            </p:nvSpPr>
            <p:spPr>
              <a:xfrm>
                <a:off x="0" y="3890088"/>
                <a:ext cx="6096000" cy="1950983"/>
              </a:xfrm>
              <a:prstGeom prst="rect">
                <a:avLst/>
              </a:prstGeom>
              <a:noFill/>
            </p:spPr>
            <p:txBody>
              <a:bodyPr wrap="square">
                <a:spAutoFit/>
              </a:bodyPr>
              <a:lstStyle/>
              <a:p>
                <a:pPr marL="449580"/>
                <a14:m>
                  <m:oMath xmlns:m="http://schemas.openxmlformats.org/officeDocument/2006/math">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𝑟</m:t>
                    </m:r>
                    <m:r>
                      <a:rPr lang="es-ES" sz="1200" i="1"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𝐼</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𝐴𝑟</m:t>
                            </m:r>
                          </m:den>
                        </m:f>
                      </m:e>
                    </m:ra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=3.5</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a14:m>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Columna corta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49580"/>
                <a14:m>
                  <m:oMathPara xmlns:m="http://schemas.openxmlformats.org/officeDocument/2006/math">
                    <m:oMathParaPr>
                      <m:jc m:val="left"/>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𝜋</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𝐸</m:t>
                              </m:r>
                            </m:num>
                            <m:den>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den>
                          </m:f>
                        </m:e>
                      </m:ra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=81.911</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49580"/>
                <a14:m>
                  <m:oMathPara xmlns:m="http://schemas.openxmlformats.org/officeDocument/2006/math">
                    <m:oMathParaPr>
                      <m:jc m:val="left"/>
                    </m:oMathParaPr>
                    <m:oMath xmlns:m="http://schemas.openxmlformats.org/officeDocument/2006/math">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=16.9 &lt; </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49580"/>
                <a14:m>
                  <m:oMathPara xmlns:m="http://schemas.openxmlformats.org/officeDocument/2006/math">
                    <m:oMathParaPr>
                      <m:jc m:val="left"/>
                    </m:oMathParaPr>
                    <m:oMath xmlns:m="http://schemas.openxmlformats.org/officeDocument/2006/math">
                      <m:sSub>
                        <m:sSubPr>
                          <m:ctrlPr>
                            <a:rPr lang="en-US"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den>
                                      </m:f>
                                    </m:e>
                                  </m:d>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𝑛</m:t>
                          </m:r>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=2.879</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8</m:t>
                          </m:r>
                        </m:sup>
                      </m:s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𝑃𝑎</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CuadroTexto 11">
                <a:extLst>
                  <a:ext uri="{FF2B5EF4-FFF2-40B4-BE49-F238E27FC236}">
                    <a16:creationId xmlns:a16="http://schemas.microsoft.com/office/drawing/2014/main" id="{5A52D3CE-8631-4FEB-BCFA-AC979C1640F4}"/>
                  </a:ext>
                </a:extLst>
              </p:cNvPr>
              <p:cNvSpPr txBox="1">
                <a:spLocks noRot="1" noChangeAspect="1" noMove="1" noResize="1" noEditPoints="1" noAdjustHandles="1" noChangeArrowheads="1" noChangeShapeType="1" noTextEdit="1"/>
              </p:cNvSpPr>
              <p:nvPr/>
            </p:nvSpPr>
            <p:spPr>
              <a:xfrm>
                <a:off x="0" y="3890088"/>
                <a:ext cx="6096000" cy="19509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EE85F4D-7E7D-432A-AAD3-B3FADFA45287}"/>
                  </a:ext>
                </a:extLst>
              </p:cNvPr>
              <p:cNvSpPr txBox="1"/>
              <p:nvPr/>
            </p:nvSpPr>
            <p:spPr>
              <a:xfrm>
                <a:off x="-1" y="5944475"/>
                <a:ext cx="4518213" cy="441083"/>
              </a:xfrm>
              <a:prstGeom prst="rect">
                <a:avLst/>
              </a:prstGeom>
              <a:noFill/>
            </p:spPr>
            <p:txBody>
              <a:bodyPr wrap="square">
                <a:spAutoFit/>
              </a:bodyPr>
              <a:lstStyle/>
              <a:p>
                <a:pPr indent="449580">
                  <a:lnSpc>
                    <a:spcPct val="200000"/>
                  </a:lnSpc>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Debido a que </a:t>
                </a:r>
                <a14:m>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 &lt; </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se concluye que no va a existir pandeo.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6" name="CuadroTexto 15">
                <a:extLst>
                  <a:ext uri="{FF2B5EF4-FFF2-40B4-BE49-F238E27FC236}">
                    <a16:creationId xmlns:a16="http://schemas.microsoft.com/office/drawing/2014/main" id="{1EE85F4D-7E7D-432A-AAD3-B3FADFA45287}"/>
                  </a:ext>
                </a:extLst>
              </p:cNvPr>
              <p:cNvSpPr txBox="1">
                <a:spLocks noRot="1" noChangeAspect="1" noMove="1" noResize="1" noEditPoints="1" noAdjustHandles="1" noChangeArrowheads="1" noChangeShapeType="1" noTextEdit="1"/>
              </p:cNvSpPr>
              <p:nvPr/>
            </p:nvSpPr>
            <p:spPr>
              <a:xfrm>
                <a:off x="-1" y="5944475"/>
                <a:ext cx="4518213" cy="441083"/>
              </a:xfrm>
              <a:prstGeom prst="rect">
                <a:avLst/>
              </a:prstGeom>
              <a:blipFill>
                <a:blip r:embed="rId4"/>
                <a:stretch>
                  <a:fillRect b="-6944"/>
                </a:stretch>
              </a:blipFill>
            </p:spPr>
            <p:txBody>
              <a:bodyPr/>
              <a:lstStyle/>
              <a:p>
                <a:r>
                  <a:rPr lang="en-US">
                    <a:noFill/>
                  </a:rPr>
                  <a:t> </a:t>
                </a:r>
              </a:p>
            </p:txBody>
          </p:sp>
        </mc:Fallback>
      </mc:AlternateContent>
      <p:sp>
        <p:nvSpPr>
          <p:cNvPr id="17" name="CuadroTexto 16">
            <a:extLst>
              <a:ext uri="{FF2B5EF4-FFF2-40B4-BE49-F238E27FC236}">
                <a16:creationId xmlns:a16="http://schemas.microsoft.com/office/drawing/2014/main" id="{FCDF5EF0-B6C9-4D5C-ABA6-C43F06512273}"/>
              </a:ext>
            </a:extLst>
          </p:cNvPr>
          <p:cNvSpPr txBox="1"/>
          <p:nvPr/>
        </p:nvSpPr>
        <p:spPr>
          <a:xfrm>
            <a:off x="5163665" y="1160832"/>
            <a:ext cx="2725271" cy="307777"/>
          </a:xfrm>
          <a:prstGeom prst="rect">
            <a:avLst/>
          </a:prstGeom>
          <a:noFill/>
        </p:spPr>
        <p:txBody>
          <a:bodyPr wrap="square">
            <a:spAutoFit/>
          </a:bodyPr>
          <a:lstStyle/>
          <a:p>
            <a:pPr lvl="0"/>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Mesa Soporte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Elipse 17">
            <a:extLst>
              <a:ext uri="{FF2B5EF4-FFF2-40B4-BE49-F238E27FC236}">
                <a16:creationId xmlns:a16="http://schemas.microsoft.com/office/drawing/2014/main" id="{55A687CD-FBAF-4043-A6FD-49E32DC1A041}"/>
              </a:ext>
            </a:extLst>
          </p:cNvPr>
          <p:cNvSpPr/>
          <p:nvPr/>
        </p:nvSpPr>
        <p:spPr>
          <a:xfrm>
            <a:off x="4670606" y="1095211"/>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5</a:t>
            </a:r>
            <a:endParaRPr lang="en-US" sz="1600" dirty="0">
              <a:latin typeface="Times New Roman" panose="02020603050405020304" pitchFamily="18" charset="0"/>
              <a:cs typeface="Times New Roman" panose="02020603050405020304" pitchFamily="18" charset="0"/>
            </a:endParaRPr>
          </a:p>
        </p:txBody>
      </p:sp>
      <p:pic>
        <p:nvPicPr>
          <p:cNvPr id="19" name="Imagen 18">
            <a:extLst>
              <a:ext uri="{FF2B5EF4-FFF2-40B4-BE49-F238E27FC236}">
                <a16:creationId xmlns:a16="http://schemas.microsoft.com/office/drawing/2014/main" id="{AB98DF27-915E-406E-827C-569F92A280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8212" y="1695984"/>
            <a:ext cx="3431857" cy="3189200"/>
          </a:xfrm>
          <a:prstGeom prst="rect">
            <a:avLst/>
          </a:prstGeom>
        </p:spPr>
      </p:pic>
      <p:pic>
        <p:nvPicPr>
          <p:cNvPr id="21" name="Imagen 20">
            <a:extLst>
              <a:ext uri="{FF2B5EF4-FFF2-40B4-BE49-F238E27FC236}">
                <a16:creationId xmlns:a16="http://schemas.microsoft.com/office/drawing/2014/main" id="{70CA9D89-CEE6-43E4-8030-6BB63BAF1C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6904" y="1684749"/>
            <a:ext cx="3284765" cy="2659946"/>
          </a:xfrm>
          <a:prstGeom prst="rect">
            <a:avLst/>
          </a:prstGeom>
        </p:spPr>
      </p:pic>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B3884A9-869B-450E-BD59-72E7A2491772}"/>
                  </a:ext>
                </a:extLst>
              </p:cNvPr>
              <p:cNvSpPr txBox="1"/>
              <p:nvPr/>
            </p:nvSpPr>
            <p:spPr>
              <a:xfrm>
                <a:off x="5307099" y="5017449"/>
                <a:ext cx="2438401" cy="4624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836967"/>
                              </a:solidFill>
                              <a:latin typeface="Cambria Math" panose="02040503050406030204" pitchFamily="18" charset="0"/>
                            </a:rPr>
                          </m:ctrlPr>
                        </m:sSubPr>
                        <m:e>
                          <m:r>
                            <a:rPr lang="en-US" sz="1200" i="1">
                              <a:latin typeface="Cambria Math" panose="02040503050406030204" pitchFamily="18" charset="0"/>
                            </a:rPr>
                            <m:t>𝑊</m:t>
                          </m:r>
                        </m:e>
                        <m:sub>
                          <m:r>
                            <a:rPr lang="en-US" sz="1200" i="1">
                              <a:latin typeface="Cambria Math" panose="02040503050406030204" pitchFamily="18" charset="0"/>
                            </a:rPr>
                            <m:t>𝐷</m:t>
                          </m:r>
                        </m:sub>
                      </m:sSub>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𝑊</m:t>
                              </m:r>
                            </m:e>
                            <m:sub>
                              <m:r>
                                <a:rPr lang="en-US" sz="1200" i="1">
                                  <a:latin typeface="Cambria Math" panose="02040503050406030204" pitchFamily="18" charset="0"/>
                                </a:rPr>
                                <m:t>𝑡</m:t>
                              </m:r>
                            </m:sub>
                          </m:sSub>
                        </m:num>
                        <m:den>
                          <m:r>
                            <a:rPr lang="en-US" sz="1200" i="1">
                              <a:latin typeface="Cambria Math" panose="02040503050406030204" pitchFamily="18" charset="0"/>
                            </a:rPr>
                            <m:t>𝐿</m:t>
                          </m:r>
                        </m:den>
                      </m:f>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r>
                            <a:rPr lang="en-US" sz="1200" i="0">
                              <a:latin typeface="Cambria Math" panose="02040503050406030204" pitchFamily="18" charset="0"/>
                            </a:rPr>
                            <m:t>72.98 </m:t>
                          </m:r>
                          <m:r>
                            <a:rPr lang="en-US" sz="1200" i="1">
                              <a:latin typeface="Cambria Math" panose="02040503050406030204" pitchFamily="18" charset="0"/>
                            </a:rPr>
                            <m:t>𝑘𝑔</m:t>
                          </m:r>
                        </m:num>
                        <m:den>
                          <m:r>
                            <a:rPr lang="en-US" sz="1200" i="0">
                              <a:latin typeface="Cambria Math" panose="02040503050406030204" pitchFamily="18" charset="0"/>
                            </a:rPr>
                            <m:t>1,51 </m:t>
                          </m:r>
                          <m:r>
                            <a:rPr lang="en-US" sz="1200" i="1">
                              <a:latin typeface="Cambria Math" panose="02040503050406030204" pitchFamily="18" charset="0"/>
                            </a:rPr>
                            <m:t>𝑚</m:t>
                          </m:r>
                        </m:den>
                      </m:f>
                      <m:r>
                        <a:rPr lang="en-US" sz="1200" i="0">
                          <a:latin typeface="Cambria Math" panose="02040503050406030204" pitchFamily="18" charset="0"/>
                        </a:rPr>
                        <m:t>=48.33 </m:t>
                      </m:r>
                      <m:f>
                        <m:fPr>
                          <m:ctrlPr>
                            <a:rPr lang="en-US" sz="1200" i="1">
                              <a:solidFill>
                                <a:srgbClr val="836967"/>
                              </a:solidFill>
                              <a:latin typeface="Cambria Math" panose="02040503050406030204" pitchFamily="18" charset="0"/>
                            </a:rPr>
                          </m:ctrlPr>
                        </m:fPr>
                        <m:num>
                          <m:r>
                            <a:rPr lang="en-US" sz="1200" i="1">
                              <a:latin typeface="Cambria Math" panose="02040503050406030204" pitchFamily="18" charset="0"/>
                            </a:rPr>
                            <m:t>𝑘𝑔</m:t>
                          </m:r>
                        </m:num>
                        <m:den>
                          <m:r>
                            <a:rPr lang="en-US" sz="1200" i="1">
                              <a:latin typeface="Cambria Math" panose="02040503050406030204" pitchFamily="18" charset="0"/>
                            </a:rPr>
                            <m:t>𝑚</m:t>
                          </m:r>
                        </m:den>
                      </m:f>
                    </m:oMath>
                  </m:oMathPara>
                </a14:m>
                <a:endParaRPr lang="en-US" sz="1200" dirty="0"/>
              </a:p>
            </p:txBody>
          </p:sp>
        </mc:Choice>
        <mc:Fallback xmlns="">
          <p:sp>
            <p:nvSpPr>
              <p:cNvPr id="23" name="CuadroTexto 22">
                <a:extLst>
                  <a:ext uri="{FF2B5EF4-FFF2-40B4-BE49-F238E27FC236}">
                    <a16:creationId xmlns:a16="http://schemas.microsoft.com/office/drawing/2014/main" id="{CB3884A9-869B-450E-BD59-72E7A2491772}"/>
                  </a:ext>
                </a:extLst>
              </p:cNvPr>
              <p:cNvSpPr txBox="1">
                <a:spLocks noRot="1" noChangeAspect="1" noMove="1" noResize="1" noEditPoints="1" noAdjustHandles="1" noChangeArrowheads="1" noChangeShapeType="1" noTextEdit="1"/>
              </p:cNvSpPr>
              <p:nvPr/>
            </p:nvSpPr>
            <p:spPr>
              <a:xfrm>
                <a:off x="5307099" y="5017449"/>
                <a:ext cx="2438401" cy="46243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E3280989-D0E5-4426-9E29-7EA90C39B089}"/>
                  </a:ext>
                </a:extLst>
              </p:cNvPr>
              <p:cNvSpPr txBox="1"/>
              <p:nvPr/>
            </p:nvSpPr>
            <p:spPr>
              <a:xfrm>
                <a:off x="4615187" y="5646444"/>
                <a:ext cx="4186517" cy="4624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𝑚𝑖𝑛</m:t>
                          </m:r>
                        </m:sub>
                      </m:sSub>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r>
                            <a:rPr lang="en-US" sz="1200" i="0">
                              <a:latin typeface="Cambria Math" panose="02040503050406030204" pitchFamily="18" charset="0"/>
                            </a:rPr>
                            <m:t>500∗</m:t>
                          </m:r>
                          <m:r>
                            <a:rPr lang="en-US" sz="1200" i="1">
                              <a:latin typeface="Cambria Math" panose="02040503050406030204" pitchFamily="18" charset="0"/>
                            </a:rPr>
                            <m:t>𝑤</m:t>
                          </m:r>
                          <m:r>
                            <a:rPr lang="en-US" sz="1200" i="0">
                              <a:latin typeface="Cambria Math" panose="02040503050406030204" pitchFamily="18" charset="0"/>
                            </a:rPr>
                            <m:t>∗</m:t>
                          </m:r>
                          <m:sSup>
                            <m:sSupPr>
                              <m:ctrlPr>
                                <a:rPr lang="en-US" sz="1200" i="1">
                                  <a:solidFill>
                                    <a:srgbClr val="836967"/>
                                  </a:solidFill>
                                  <a:latin typeface="Cambria Math" panose="02040503050406030204" pitchFamily="18" charset="0"/>
                                </a:rPr>
                              </m:ctrlPr>
                            </m:sSupPr>
                            <m:e>
                              <m:r>
                                <a:rPr lang="en-US" sz="1200" i="1">
                                  <a:latin typeface="Cambria Math" panose="02040503050406030204" pitchFamily="18" charset="0"/>
                                </a:rPr>
                                <m:t>𝐿</m:t>
                              </m:r>
                            </m:e>
                            <m:sup>
                              <m:r>
                                <a:rPr lang="en-US" sz="1200" i="0">
                                  <a:latin typeface="Cambria Math" panose="02040503050406030204" pitchFamily="18" charset="0"/>
                                </a:rPr>
                                <m:t>3</m:t>
                              </m:r>
                            </m:sup>
                          </m:sSup>
                        </m:num>
                        <m:den>
                          <m:r>
                            <a:rPr lang="en-US" sz="1200" i="0">
                              <a:latin typeface="Cambria Math" panose="02040503050406030204" pitchFamily="18" charset="0"/>
                            </a:rPr>
                            <m:t>384∗</m:t>
                          </m:r>
                          <m:r>
                            <a:rPr lang="en-US" sz="1200" i="1">
                              <a:latin typeface="Cambria Math" panose="02040503050406030204" pitchFamily="18" charset="0"/>
                            </a:rPr>
                            <m:t>𝐸</m:t>
                          </m:r>
                        </m:den>
                      </m:f>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r>
                            <a:rPr lang="en-US" sz="1200" i="0">
                              <a:latin typeface="Cambria Math" panose="02040503050406030204" pitchFamily="18" charset="0"/>
                            </a:rPr>
                            <m:t>1.302∗</m:t>
                          </m:r>
                          <m:d>
                            <m:dPr>
                              <m:ctrlPr>
                                <a:rPr lang="en-US" sz="1200" i="1">
                                  <a:solidFill>
                                    <a:srgbClr val="836967"/>
                                  </a:solidFill>
                                  <a:latin typeface="Cambria Math" panose="02040503050406030204" pitchFamily="18" charset="0"/>
                                </a:rPr>
                              </m:ctrlPr>
                            </m:dPr>
                            <m:e>
                              <m:r>
                                <a:rPr lang="en-US" sz="1200" i="0">
                                  <a:latin typeface="Cambria Math" panose="02040503050406030204" pitchFamily="18" charset="0"/>
                                </a:rPr>
                                <m:t>48,33</m:t>
                              </m:r>
                            </m:e>
                          </m:d>
                          <m:r>
                            <a:rPr lang="en-US" sz="1200" i="0">
                              <a:latin typeface="Cambria Math" panose="02040503050406030204" pitchFamily="18" charset="0"/>
                            </a:rPr>
                            <m:t>∗</m:t>
                          </m:r>
                          <m:sSup>
                            <m:sSupPr>
                              <m:ctrlPr>
                                <a:rPr lang="en-US" sz="1200" i="1">
                                  <a:solidFill>
                                    <a:srgbClr val="836967"/>
                                  </a:solidFill>
                                  <a:latin typeface="Cambria Math" panose="02040503050406030204" pitchFamily="18" charset="0"/>
                                </a:rPr>
                              </m:ctrlPr>
                            </m:sSupPr>
                            <m:e>
                              <m:d>
                                <m:dPr>
                                  <m:ctrlPr>
                                    <a:rPr lang="en-US" sz="1200" i="1">
                                      <a:latin typeface="Cambria Math" panose="02040503050406030204" pitchFamily="18" charset="0"/>
                                    </a:rPr>
                                  </m:ctrlPr>
                                </m:dPr>
                                <m:e>
                                  <m:r>
                                    <a:rPr lang="en-US" sz="1200" i="0">
                                      <a:latin typeface="Cambria Math" panose="02040503050406030204" pitchFamily="18" charset="0"/>
                                    </a:rPr>
                                    <m:t>1,51</m:t>
                                  </m:r>
                                </m:e>
                              </m:d>
                            </m:e>
                            <m:sup>
                              <m:r>
                                <a:rPr lang="en-US" sz="1200" i="0">
                                  <a:latin typeface="Cambria Math" panose="02040503050406030204" pitchFamily="18" charset="0"/>
                                </a:rPr>
                                <m:t>3</m:t>
                              </m:r>
                            </m:sup>
                          </m:sSup>
                        </m:num>
                        <m:den>
                          <m:r>
                            <a:rPr lang="en-US" sz="1200" i="0">
                              <a:latin typeface="Cambria Math" panose="02040503050406030204" pitchFamily="18" charset="0"/>
                            </a:rPr>
                            <m:t>2.04∗</m:t>
                          </m:r>
                          <m:sSup>
                            <m:sSupPr>
                              <m:ctrlPr>
                                <a:rPr lang="en-US" sz="1200" i="1">
                                  <a:solidFill>
                                    <a:srgbClr val="836967"/>
                                  </a:solidFill>
                                  <a:latin typeface="Cambria Math" panose="02040503050406030204" pitchFamily="18" charset="0"/>
                                </a:rPr>
                              </m:ctrlPr>
                            </m:sSupPr>
                            <m:e>
                              <m:r>
                                <a:rPr lang="en-US" sz="1200" i="0">
                                  <a:latin typeface="Cambria Math" panose="02040503050406030204" pitchFamily="18" charset="0"/>
                                </a:rPr>
                                <m:t>10</m:t>
                              </m:r>
                            </m:e>
                            <m:sup>
                              <m:r>
                                <a:rPr lang="en-US" sz="1200" i="0">
                                  <a:latin typeface="Cambria Math" panose="02040503050406030204" pitchFamily="18" charset="0"/>
                                </a:rPr>
                                <m:t>10</m:t>
                              </m:r>
                            </m:sup>
                          </m:sSup>
                        </m:den>
                      </m:f>
                      <m:r>
                        <a:rPr lang="en-US" sz="1200" i="0">
                          <a:latin typeface="Cambria Math" panose="02040503050406030204" pitchFamily="18" charset="0"/>
                        </a:rPr>
                        <m:t>=1.06 </m:t>
                      </m:r>
                      <m:sSup>
                        <m:sSupPr>
                          <m:ctrlPr>
                            <a:rPr lang="en-US" sz="1200" i="1">
                              <a:solidFill>
                                <a:srgbClr val="836967"/>
                              </a:solidFill>
                              <a:latin typeface="Cambria Math" panose="02040503050406030204" pitchFamily="18" charset="0"/>
                            </a:rPr>
                          </m:ctrlPr>
                        </m:sSupPr>
                        <m:e>
                          <m:r>
                            <a:rPr lang="en-US" sz="1200" i="1">
                              <a:latin typeface="Cambria Math" panose="02040503050406030204" pitchFamily="18" charset="0"/>
                            </a:rPr>
                            <m:t>𝑐𝑚</m:t>
                          </m:r>
                        </m:e>
                        <m:sup>
                          <m:r>
                            <a:rPr lang="en-US" sz="1200" i="0">
                              <a:latin typeface="Cambria Math" panose="02040503050406030204" pitchFamily="18" charset="0"/>
                            </a:rPr>
                            <m:t>4</m:t>
                          </m:r>
                        </m:sup>
                      </m:sSup>
                    </m:oMath>
                  </m:oMathPara>
                </a14:m>
                <a:endParaRPr lang="en-US" sz="1200" dirty="0"/>
              </a:p>
            </p:txBody>
          </p:sp>
        </mc:Choice>
        <mc:Fallback xmlns="">
          <p:sp>
            <p:nvSpPr>
              <p:cNvPr id="25" name="CuadroTexto 24">
                <a:extLst>
                  <a:ext uri="{FF2B5EF4-FFF2-40B4-BE49-F238E27FC236}">
                    <a16:creationId xmlns:a16="http://schemas.microsoft.com/office/drawing/2014/main" id="{E3280989-D0E5-4426-9E29-7EA90C39B089}"/>
                  </a:ext>
                </a:extLst>
              </p:cNvPr>
              <p:cNvSpPr txBox="1">
                <a:spLocks noRot="1" noChangeAspect="1" noMove="1" noResize="1" noEditPoints="1" noAdjustHandles="1" noChangeArrowheads="1" noChangeShapeType="1" noTextEdit="1"/>
              </p:cNvSpPr>
              <p:nvPr/>
            </p:nvSpPr>
            <p:spPr>
              <a:xfrm>
                <a:off x="4615187" y="5646444"/>
                <a:ext cx="4186517" cy="462434"/>
              </a:xfrm>
              <a:prstGeom prst="rect">
                <a:avLst/>
              </a:prstGeom>
              <a:blipFill>
                <a:blip r:embed="rId8"/>
                <a:stretch>
                  <a:fillRect b="-1316"/>
                </a:stretch>
              </a:blipFill>
            </p:spPr>
            <p:txBody>
              <a:bodyPr/>
              <a:lstStyle/>
              <a:p>
                <a:r>
                  <a:rPr lang="en-US">
                    <a:noFill/>
                  </a:rPr>
                  <a:t> </a:t>
                </a:r>
              </a:p>
            </p:txBody>
          </p:sp>
        </mc:Fallback>
      </mc:AlternateContent>
      <p:sp>
        <p:nvSpPr>
          <p:cNvPr id="27" name="CuadroTexto 26">
            <a:extLst>
              <a:ext uri="{FF2B5EF4-FFF2-40B4-BE49-F238E27FC236}">
                <a16:creationId xmlns:a16="http://schemas.microsoft.com/office/drawing/2014/main" id="{4868D259-87D2-48F1-B6DB-60D268BF77B1}"/>
              </a:ext>
            </a:extLst>
          </p:cNvPr>
          <p:cNvSpPr txBox="1"/>
          <p:nvPr/>
        </p:nvSpPr>
        <p:spPr>
          <a:xfrm>
            <a:off x="8647629" y="4573086"/>
            <a:ext cx="3284765" cy="1200329"/>
          </a:xfrm>
          <a:prstGeom prst="rect">
            <a:avLst/>
          </a:prstGeom>
          <a:noFill/>
        </p:spPr>
        <p:txBody>
          <a:bodyPr wrap="square">
            <a:spAutoFit/>
          </a:bodyPr>
          <a:lstStyle/>
          <a:p>
            <a:pPr algn="just"/>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Tomando en cuenta perfiles que se encuentran en el mercado de acuerdo al catálogo de </a:t>
            </a:r>
            <a:r>
              <a:rPr lang="es-EC" sz="1200" dirty="0" err="1">
                <a:effectLst/>
                <a:latin typeface="Times New Roman" panose="02020603050405020304" pitchFamily="18" charset="0"/>
                <a:ea typeface="Times New Roman" panose="02020603050405020304" pitchFamily="18" charset="0"/>
                <a:cs typeface="Times New Roman" panose="02020603050405020304" pitchFamily="18" charset="0"/>
              </a:rPr>
              <a:t>Importaceros</a:t>
            </a: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y debido a que la inercia mínima del perfil es de 1.06 cm</a:t>
            </a:r>
            <a:r>
              <a:rPr lang="es-EC" sz="1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se escoge el perfil que sobrepase la inercia calculada, teniendo un ángulo de 2” x 4 mm.</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122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536CBEC-7A6D-46B4-935B-B9E59DE5E54F}"/>
              </a:ext>
            </a:extLst>
          </p:cNvPr>
          <p:cNvSpPr>
            <a:spLocks noGrp="1"/>
          </p:cNvSpPr>
          <p:nvPr>
            <p:ph type="title"/>
          </p:nvPr>
        </p:nvSpPr>
        <p:spPr>
          <a:xfrm>
            <a:off x="1069920" y="150350"/>
            <a:ext cx="10052159" cy="548336"/>
          </a:xfrm>
        </p:spPr>
        <p:txBody>
          <a:bodyPr>
            <a:normAutofit fontScale="90000"/>
          </a:bodyPr>
          <a:lstStyle/>
          <a:p>
            <a:r>
              <a:rPr lang="es-EC" dirty="0"/>
              <a:t>Diseño de elementos del sistema de remachado y transporte de recibidor</a:t>
            </a:r>
            <a:endParaRPr lang="en-US" dirty="0"/>
          </a:p>
        </p:txBody>
      </p:sp>
      <p:sp>
        <p:nvSpPr>
          <p:cNvPr id="4" name="Título 2">
            <a:extLst>
              <a:ext uri="{FF2B5EF4-FFF2-40B4-BE49-F238E27FC236}">
                <a16:creationId xmlns:a16="http://schemas.microsoft.com/office/drawing/2014/main" id="{A38A1FD8-26F9-4A98-92E6-D3F2558F5600}"/>
              </a:ext>
            </a:extLst>
          </p:cNvPr>
          <p:cNvSpPr txBox="1">
            <a:spLocks/>
          </p:cNvSpPr>
          <p:nvPr/>
        </p:nvSpPr>
        <p:spPr>
          <a:xfrm>
            <a:off x="146553" y="1079069"/>
            <a:ext cx="3115235" cy="548336"/>
          </a:xfrm>
          <a:prstGeom prst="rect">
            <a:avLst/>
          </a:prstGeom>
        </p:spPr>
        <p:txBody>
          <a:bodyPr vert="horz" lIns="91440" tIns="45720" rIns="91440" bIns="45720" rtlCol="0" anchor="ctr">
            <a:normAutofit fontScale="52500" lnSpcReduction="200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dirty="0"/>
              <a:t>Especificaciones de Diseño</a:t>
            </a:r>
            <a:endParaRPr lang="en-US" dirty="0"/>
          </a:p>
        </p:txBody>
      </p:sp>
      <p:sp>
        <p:nvSpPr>
          <p:cNvPr id="6" name="CuadroTexto 5">
            <a:extLst>
              <a:ext uri="{FF2B5EF4-FFF2-40B4-BE49-F238E27FC236}">
                <a16:creationId xmlns:a16="http://schemas.microsoft.com/office/drawing/2014/main" id="{EB1DB63A-CB0E-45D0-B332-A9112C21972D}"/>
              </a:ext>
            </a:extLst>
          </p:cNvPr>
          <p:cNvSpPr txBox="1"/>
          <p:nvPr/>
        </p:nvSpPr>
        <p:spPr>
          <a:xfrm>
            <a:off x="217588" y="1490904"/>
            <a:ext cx="6088400" cy="3166060"/>
          </a:xfrm>
          <a:prstGeom prst="rect">
            <a:avLst/>
          </a:prstGeom>
          <a:noFill/>
        </p:spPr>
        <p:txBody>
          <a:bodyPr wrap="square">
            <a:spAutoFit/>
          </a:bodyPr>
          <a:lstStyle/>
          <a:p>
            <a:pPr>
              <a:lnSpc>
                <a:spcPct val="200000"/>
              </a:lnSpc>
            </a:pPr>
            <a:r>
              <a:rPr lang="es-ES" sz="1600" b="1" dirty="0">
                <a:effectLst/>
                <a:latin typeface="Times New Roman" panose="02020603050405020304" pitchFamily="18" charset="0"/>
                <a:cs typeface="Times New Roman" panose="02020603050405020304" pitchFamily="18" charset="0"/>
              </a:rPr>
              <a:t>Remachado en dos posiciones</a:t>
            </a:r>
            <a:endParaRPr lang="en-US" sz="1600" b="1" dirty="0">
              <a:effectLst/>
              <a:latin typeface="Times New Roman" panose="02020603050405020304" pitchFamily="18"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Primero es importante determinar la fuerza requerida para el remachado y tomando como referencia el valor calculado anteriormente se tiene una fuerza de 8144 N que debe entregar el cilindro neumático para lograr la operación.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Utilizar la estructura de soporte de la sección de trabajo.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Symbol" panose="05050102010706020507" pitchFamily="18" charset="2"/>
              <a:buChar char=""/>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El mecanismo a diseñar debe evitar que exista problemas físicos a los trabajadores.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98F0B226-D307-4F29-BA16-CAA38FD934FC}"/>
              </a:ext>
            </a:extLst>
          </p:cNvPr>
          <p:cNvSpPr txBox="1"/>
          <p:nvPr/>
        </p:nvSpPr>
        <p:spPr>
          <a:xfrm>
            <a:off x="6411517" y="1490904"/>
            <a:ext cx="5633930" cy="3104504"/>
          </a:xfrm>
          <a:prstGeom prst="rect">
            <a:avLst/>
          </a:prstGeom>
          <a:noFill/>
        </p:spPr>
        <p:txBody>
          <a:bodyPr wrap="square">
            <a:spAutoFit/>
          </a:bodyPr>
          <a:lstStyle/>
          <a:p>
            <a:pPr>
              <a:lnSpc>
                <a:spcPct val="200000"/>
              </a:lnSpc>
            </a:pPr>
            <a:r>
              <a:rPr lang="es-ES" sz="1600" b="1" dirty="0">
                <a:effectLst/>
                <a:latin typeface="Times New Roman" panose="02020603050405020304" pitchFamily="18" charset="0"/>
                <a:cs typeface="Times New Roman" panose="02020603050405020304" pitchFamily="18" charset="0"/>
              </a:rPr>
              <a:t>Sistema de Transporte</a:t>
            </a:r>
            <a:endParaRPr lang="en-US" sz="1600" b="1" dirty="0">
              <a:effectLst/>
              <a:latin typeface="Times New Roman" panose="02020603050405020304" pitchFamily="18" charset="0"/>
              <a:cs typeface="Times New Roman" panose="02020603050405020304" pitchFamily="18" charset="0"/>
            </a:endParaRPr>
          </a:p>
          <a:p>
            <a:pPr marL="342900" lvl="0" indent="-342900">
              <a:lnSpc>
                <a:spcPct val="200000"/>
              </a:lnSpc>
              <a:buFont typeface="Symbol" panose="05050102010706020507" pitchFamily="18" charset="2"/>
              <a:buChar char=""/>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El espacio determinado para el sistema de transporte es de 2 m de longitud como máximo.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El sistema debe estar diseñado para empacar 500 piezas en cada uno de los lotes.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El sistema debe estar ubicado junto a la estación de remachado de los recibidores.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1828A7DC-6F22-4D66-AFCC-899A2464E50C}"/>
              </a:ext>
            </a:extLst>
          </p:cNvPr>
          <p:cNvPicPr>
            <a:picLocks noChangeAspect="1"/>
          </p:cNvPicPr>
          <p:nvPr/>
        </p:nvPicPr>
        <p:blipFill>
          <a:blip r:embed="rId2"/>
          <a:stretch>
            <a:fillRect/>
          </a:stretch>
        </p:blipFill>
        <p:spPr>
          <a:xfrm>
            <a:off x="2944979" y="4740553"/>
            <a:ext cx="6302040" cy="1417258"/>
          </a:xfrm>
          <a:prstGeom prst="rect">
            <a:avLst/>
          </a:prstGeom>
        </p:spPr>
      </p:pic>
    </p:spTree>
    <p:extLst>
      <p:ext uri="{BB962C8B-B14F-4D97-AF65-F5344CB8AC3E}">
        <p14:creationId xmlns:p14="http://schemas.microsoft.com/office/powerpoint/2010/main" val="1748757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1789F6-741B-4B15-A315-9F0730930ACC}"/>
              </a:ext>
            </a:extLst>
          </p:cNvPr>
          <p:cNvSpPr>
            <a:spLocks noGrp="1"/>
          </p:cNvSpPr>
          <p:nvPr>
            <p:ph type="title"/>
          </p:nvPr>
        </p:nvSpPr>
        <p:spPr>
          <a:xfrm>
            <a:off x="1069920" y="152424"/>
            <a:ext cx="10052159" cy="548336"/>
          </a:xfrm>
        </p:spPr>
        <p:txBody>
          <a:bodyPr>
            <a:normAutofit fontScale="90000"/>
          </a:bodyPr>
          <a:lstStyle/>
          <a:p>
            <a:r>
              <a:rPr lang="es-EC" dirty="0"/>
              <a:t>Diseño de elementos del sistema de remachado y transporte de recibidor</a:t>
            </a:r>
            <a:endParaRPr lang="en-US" dirty="0"/>
          </a:p>
        </p:txBody>
      </p:sp>
      <p:sp>
        <p:nvSpPr>
          <p:cNvPr id="4" name="Título 2">
            <a:extLst>
              <a:ext uri="{FF2B5EF4-FFF2-40B4-BE49-F238E27FC236}">
                <a16:creationId xmlns:a16="http://schemas.microsoft.com/office/drawing/2014/main" id="{F23B3713-93C4-4AA2-8802-2F4D7E3859AB}"/>
              </a:ext>
            </a:extLst>
          </p:cNvPr>
          <p:cNvSpPr txBox="1">
            <a:spLocks/>
          </p:cNvSpPr>
          <p:nvPr/>
        </p:nvSpPr>
        <p:spPr>
          <a:xfrm>
            <a:off x="343777" y="980457"/>
            <a:ext cx="3269000" cy="43596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Selección de alternativas</a:t>
            </a:r>
            <a:endParaRPr lang="en-US" sz="2000" dirty="0"/>
          </a:p>
        </p:txBody>
      </p:sp>
      <p:pic>
        <p:nvPicPr>
          <p:cNvPr id="6" name="Imagen 5">
            <a:extLst>
              <a:ext uri="{FF2B5EF4-FFF2-40B4-BE49-F238E27FC236}">
                <a16:creationId xmlns:a16="http://schemas.microsoft.com/office/drawing/2014/main" id="{DFE4CBD8-695A-4E5A-B908-94BDC575C0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436" y="1608185"/>
            <a:ext cx="5441152" cy="1920406"/>
          </a:xfrm>
          <a:prstGeom prst="rect">
            <a:avLst/>
          </a:prstGeom>
        </p:spPr>
      </p:pic>
      <p:sp>
        <p:nvSpPr>
          <p:cNvPr id="7" name="Título 2">
            <a:extLst>
              <a:ext uri="{FF2B5EF4-FFF2-40B4-BE49-F238E27FC236}">
                <a16:creationId xmlns:a16="http://schemas.microsoft.com/office/drawing/2014/main" id="{79AF2300-27C6-415C-BBDF-200067D6602B}"/>
              </a:ext>
            </a:extLst>
          </p:cNvPr>
          <p:cNvSpPr txBox="1">
            <a:spLocks/>
          </p:cNvSpPr>
          <p:nvPr/>
        </p:nvSpPr>
        <p:spPr>
          <a:xfrm>
            <a:off x="6424190" y="1608185"/>
            <a:ext cx="2585339" cy="63743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800" dirty="0"/>
              <a:t>Sistema de transporte de los recibidores</a:t>
            </a:r>
            <a:endParaRPr lang="en-US" sz="1800" dirty="0"/>
          </a:p>
        </p:txBody>
      </p:sp>
      <p:sp>
        <p:nvSpPr>
          <p:cNvPr id="9" name="CuadroTexto 8">
            <a:extLst>
              <a:ext uri="{FF2B5EF4-FFF2-40B4-BE49-F238E27FC236}">
                <a16:creationId xmlns:a16="http://schemas.microsoft.com/office/drawing/2014/main" id="{7879F075-181E-4B98-AF7A-EE1E5EDDE867}"/>
              </a:ext>
            </a:extLst>
          </p:cNvPr>
          <p:cNvSpPr txBox="1"/>
          <p:nvPr/>
        </p:nvSpPr>
        <p:spPr>
          <a:xfrm>
            <a:off x="6312728" y="2452929"/>
            <a:ext cx="5511719" cy="1346331"/>
          </a:xfrm>
          <a:prstGeom prst="rect">
            <a:avLst/>
          </a:prstGeom>
          <a:noFill/>
        </p:spPr>
        <p:txBody>
          <a:bodyPr wrap="square">
            <a:spAutoFit/>
          </a:bodyPr>
          <a:lstStyle/>
          <a:p>
            <a:pPr algn="just">
              <a:lnSpc>
                <a:spcPct val="150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Para el sistema de transporte de los recibidores se debe considerar que la distancia a recorrer es de máximo 1 m, el peso de los recibidores es de 0,0356 kg y no es necesario que los elementos se ubiquen en una posición exacta en la base de transporte</a:t>
            </a:r>
            <a:endParaRPr lang="en-US" sz="1400" dirty="0">
              <a:latin typeface="Times New Roman" panose="02020603050405020304" pitchFamily="18" charset="0"/>
              <a:cs typeface="Times New Roman" panose="02020603050405020304" pitchFamily="18" charset="0"/>
            </a:endParaRPr>
          </a:p>
        </p:txBody>
      </p:sp>
      <p:sp>
        <p:nvSpPr>
          <p:cNvPr id="10" name="Título 2">
            <a:extLst>
              <a:ext uri="{FF2B5EF4-FFF2-40B4-BE49-F238E27FC236}">
                <a16:creationId xmlns:a16="http://schemas.microsoft.com/office/drawing/2014/main" id="{A4604C70-6E2E-49B6-BEB8-C6D02DFBA51C}"/>
              </a:ext>
            </a:extLst>
          </p:cNvPr>
          <p:cNvSpPr txBox="1">
            <a:spLocks/>
          </p:cNvSpPr>
          <p:nvPr/>
        </p:nvSpPr>
        <p:spPr>
          <a:xfrm>
            <a:off x="2763477" y="4515157"/>
            <a:ext cx="1071070" cy="3765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800" dirty="0"/>
              <a:t>Sensor</a:t>
            </a:r>
            <a:endParaRPr lang="en-US" sz="1800" dirty="0"/>
          </a:p>
        </p:txBody>
      </p:sp>
      <p:pic>
        <p:nvPicPr>
          <p:cNvPr id="12" name="Imagen 11">
            <a:extLst>
              <a:ext uri="{FF2B5EF4-FFF2-40B4-BE49-F238E27FC236}">
                <a16:creationId xmlns:a16="http://schemas.microsoft.com/office/drawing/2014/main" id="{FEBCC338-BEA5-4084-8F11-55E0E77FBF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5812" y="3908611"/>
            <a:ext cx="5502117" cy="1966130"/>
          </a:xfrm>
          <a:prstGeom prst="rect">
            <a:avLst/>
          </a:prstGeom>
        </p:spPr>
      </p:pic>
    </p:spTree>
    <p:extLst>
      <p:ext uri="{BB962C8B-B14F-4D97-AF65-F5344CB8AC3E}">
        <p14:creationId xmlns:p14="http://schemas.microsoft.com/office/powerpoint/2010/main" val="1186527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B0FB678-A937-4687-A556-EEC7FF6235B4}"/>
              </a:ext>
            </a:extLst>
          </p:cNvPr>
          <p:cNvSpPr>
            <a:spLocks noGrp="1"/>
          </p:cNvSpPr>
          <p:nvPr>
            <p:ph type="title"/>
          </p:nvPr>
        </p:nvSpPr>
        <p:spPr>
          <a:xfrm>
            <a:off x="1069920" y="132701"/>
            <a:ext cx="10052159" cy="548336"/>
          </a:xfrm>
        </p:spPr>
        <p:txBody>
          <a:bodyPr>
            <a:normAutofit fontScale="90000"/>
          </a:bodyPr>
          <a:lstStyle/>
          <a:p>
            <a:r>
              <a:rPr lang="es-EC" dirty="0"/>
              <a:t>Diseño de elementos del sistema de remachado y transporte de recibidor</a:t>
            </a:r>
            <a:endParaRPr lang="en-US" dirty="0"/>
          </a:p>
        </p:txBody>
      </p:sp>
      <p:pic>
        <p:nvPicPr>
          <p:cNvPr id="4" name="Imagen 3">
            <a:extLst>
              <a:ext uri="{FF2B5EF4-FFF2-40B4-BE49-F238E27FC236}">
                <a16:creationId xmlns:a16="http://schemas.microsoft.com/office/drawing/2014/main" id="{39526EF7-F189-4BD8-9C00-DBE212B2BA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827" y="1536327"/>
            <a:ext cx="4584502" cy="4307035"/>
          </a:xfrm>
          <a:prstGeom prst="rect">
            <a:avLst/>
          </a:prstGeom>
        </p:spPr>
      </p:pic>
      <p:sp>
        <p:nvSpPr>
          <p:cNvPr id="5" name="Título 2">
            <a:extLst>
              <a:ext uri="{FF2B5EF4-FFF2-40B4-BE49-F238E27FC236}">
                <a16:creationId xmlns:a16="http://schemas.microsoft.com/office/drawing/2014/main" id="{C5247986-1C67-4CAF-902A-0BB83DEEEC6E}"/>
              </a:ext>
            </a:extLst>
          </p:cNvPr>
          <p:cNvSpPr txBox="1">
            <a:spLocks/>
          </p:cNvSpPr>
          <p:nvPr/>
        </p:nvSpPr>
        <p:spPr>
          <a:xfrm>
            <a:off x="59827" y="1100360"/>
            <a:ext cx="4595778" cy="4359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Elementos del sistema de remachado</a:t>
            </a:r>
            <a:endParaRPr lang="en-US" sz="2000" dirty="0"/>
          </a:p>
        </p:txBody>
      </p:sp>
      <p:sp>
        <p:nvSpPr>
          <p:cNvPr id="6" name="Elipse 5">
            <a:extLst>
              <a:ext uri="{FF2B5EF4-FFF2-40B4-BE49-F238E27FC236}">
                <a16:creationId xmlns:a16="http://schemas.microsoft.com/office/drawing/2014/main" id="{17D5240A-6B9E-417B-BEB8-411FE3B6EC09}"/>
              </a:ext>
            </a:extLst>
          </p:cNvPr>
          <p:cNvSpPr/>
          <p:nvPr/>
        </p:nvSpPr>
        <p:spPr>
          <a:xfrm>
            <a:off x="4655605" y="1551643"/>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A1A0C400-0CB7-41AE-9393-A6FDC70494EA}"/>
              </a:ext>
            </a:extLst>
          </p:cNvPr>
          <p:cNvSpPr txBox="1"/>
          <p:nvPr/>
        </p:nvSpPr>
        <p:spPr>
          <a:xfrm>
            <a:off x="5067982" y="1493921"/>
            <a:ext cx="2070846" cy="461729"/>
          </a:xfrm>
          <a:prstGeom prst="rect">
            <a:avLst/>
          </a:prstGeom>
          <a:noFill/>
        </p:spPr>
        <p:txBody>
          <a:bodyPr wrap="square">
            <a:spAutoFit/>
          </a:bodyPr>
          <a:lstStyle/>
          <a:p>
            <a:pPr lvl="0">
              <a:lnSpc>
                <a:spcPct val="200000"/>
              </a:lnSpc>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Placa de empuje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9CCEF91-7D33-4689-86EF-EA46D2595C3E}"/>
                  </a:ext>
                </a:extLst>
              </p:cNvPr>
              <p:cNvSpPr txBox="1"/>
              <p:nvPr/>
            </p:nvSpPr>
            <p:spPr>
              <a:xfrm>
                <a:off x="4655605" y="1966393"/>
                <a:ext cx="3242301" cy="3012620"/>
              </a:xfrm>
              <a:prstGeom prst="rect">
                <a:avLst/>
              </a:prstGeom>
              <a:noFill/>
            </p:spPr>
            <p:txBody>
              <a:bodyPr wrap="square">
                <a:spAutoFit/>
              </a:bodyPr>
              <a:lstStyle/>
              <a:p>
                <a:pPr algn="just">
                  <a:lnSpc>
                    <a:spcPct val="150000"/>
                  </a:lnSpc>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Para la placa de empuje se obtuvo un momento flector máximo de 124.613 Nm y tomando en cuenta un esfuerzo de fluencia del acero ASTM A36 de </a:t>
                </a:r>
                <a14:m>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=248.21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𝑀𝑃𝑎</m:t>
                    </m:r>
                  </m:oMath>
                </a14:m>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se calculó un espesor mínimo de </a:t>
                </a:r>
                <a14:m>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6.81 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oMath>
                </a14:m>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y considerando un factor de seguridad igual a 2, se obtiene un espesor recomendado de </a:t>
                </a:r>
                <a14:m>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13.62 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oMath>
                </a14:m>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y un espesor normalizado de </a:t>
                </a:r>
                <a14:m>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15 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oMath>
                </a14:m>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200000"/>
                  </a:lnSpc>
                </a:pPr>
                <a:endParaRPr lang="es-EC"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CuadroTexto 8">
                <a:extLst>
                  <a:ext uri="{FF2B5EF4-FFF2-40B4-BE49-F238E27FC236}">
                    <a16:creationId xmlns:a16="http://schemas.microsoft.com/office/drawing/2014/main" id="{49CCEF91-7D33-4689-86EF-EA46D2595C3E}"/>
                  </a:ext>
                </a:extLst>
              </p:cNvPr>
              <p:cNvSpPr txBox="1">
                <a:spLocks noRot="1" noChangeAspect="1" noMove="1" noResize="1" noEditPoints="1" noAdjustHandles="1" noChangeArrowheads="1" noChangeShapeType="1" noTextEdit="1"/>
              </p:cNvSpPr>
              <p:nvPr/>
            </p:nvSpPr>
            <p:spPr>
              <a:xfrm>
                <a:off x="4655605" y="1966393"/>
                <a:ext cx="3242301" cy="3012620"/>
              </a:xfrm>
              <a:prstGeom prst="rect">
                <a:avLst/>
              </a:prstGeom>
              <a:blipFill>
                <a:blip r:embed="rId3"/>
                <a:stretch>
                  <a:fillRect l="-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FCF2447-A56E-48E6-8925-2678003B9242}"/>
                  </a:ext>
                </a:extLst>
              </p:cNvPr>
              <p:cNvSpPr txBox="1"/>
              <p:nvPr/>
            </p:nvSpPr>
            <p:spPr>
              <a:xfrm>
                <a:off x="8220635" y="1966393"/>
                <a:ext cx="3612777" cy="1790362"/>
              </a:xfrm>
              <a:prstGeom prst="rect">
                <a:avLst/>
              </a:prstGeom>
              <a:noFill/>
            </p:spPr>
            <p:txBody>
              <a:bodyPr wrap="square">
                <a:spAutoFit/>
              </a:bodyPr>
              <a:lstStyle/>
              <a:p>
                <a:pPr algn="just">
                  <a:lnSpc>
                    <a:spcPct val="150000"/>
                  </a:lnSpc>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Se obtuvo un momento flector máximo de 116.9 Nm y el espesor mínimo que la placa debería tener es de </a:t>
                </a:r>
                <a:r>
                  <a:rPr lang="es-EC" sz="1200" dirty="0">
                    <a:latin typeface="Times New Roman" panose="02020603050405020304" pitchFamily="18" charset="0"/>
                    <a:cs typeface="Times New Roman" panose="02020603050405020304" pitchFamily="18" charset="0"/>
                  </a:rPr>
                  <a:t>es de </a:t>
                </a:r>
                <a14:m>
                  <m:oMath xmlns:m="http://schemas.openxmlformats.org/officeDocument/2006/math">
                    <m:r>
                      <a:rPr lang="es-EC" sz="1200" i="1">
                        <a:latin typeface="Cambria Math" panose="02040503050406030204" pitchFamily="18" charset="0"/>
                      </a:rPr>
                      <m:t>6.81 </m:t>
                    </m:r>
                    <m:r>
                      <a:rPr lang="es-EC" sz="1200" i="1">
                        <a:latin typeface="Cambria Math" panose="02040503050406030204" pitchFamily="18" charset="0"/>
                      </a:rPr>
                      <m:t>𝑚𝑚</m:t>
                    </m:r>
                  </m:oMath>
                </a14:m>
                <a:r>
                  <a:rPr lang="es-EC" sz="1200" dirty="0">
                    <a:latin typeface="Times New Roman" panose="02020603050405020304" pitchFamily="18" charset="0"/>
                    <a:cs typeface="Times New Roman" panose="02020603050405020304" pitchFamily="18" charset="0"/>
                  </a:rPr>
                  <a:t>, con un factor de seguridad de 2, se recomienda un espesor mínimo de 13.18 y un espesor normalizado de </a:t>
                </a:r>
                <a14:m>
                  <m:oMath xmlns:m="http://schemas.openxmlformats.org/officeDocument/2006/math">
                    <m:r>
                      <a:rPr lang="es-EC" sz="1200" i="1">
                        <a:latin typeface="Cambria Math" panose="02040503050406030204" pitchFamily="18" charset="0"/>
                      </a:rPr>
                      <m:t>15 </m:t>
                    </m:r>
                    <m:r>
                      <a:rPr lang="es-EC" sz="1200" i="1">
                        <a:latin typeface="Cambria Math" panose="02040503050406030204" pitchFamily="18" charset="0"/>
                      </a:rPr>
                      <m:t>𝑚𝑚</m:t>
                    </m:r>
                  </m:oMath>
                </a14:m>
                <a:r>
                  <a:rPr lang="es-EC"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pPr algn="just">
                  <a:lnSpc>
                    <a:spcPct val="200000"/>
                  </a:lnSpc>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3" name="CuadroTexto 12">
                <a:extLst>
                  <a:ext uri="{FF2B5EF4-FFF2-40B4-BE49-F238E27FC236}">
                    <a16:creationId xmlns:a16="http://schemas.microsoft.com/office/drawing/2014/main" id="{AFCF2447-A56E-48E6-8925-2678003B9242}"/>
                  </a:ext>
                </a:extLst>
              </p:cNvPr>
              <p:cNvSpPr txBox="1">
                <a:spLocks noRot="1" noChangeAspect="1" noMove="1" noResize="1" noEditPoints="1" noAdjustHandles="1" noChangeArrowheads="1" noChangeShapeType="1" noTextEdit="1"/>
              </p:cNvSpPr>
              <p:nvPr/>
            </p:nvSpPr>
            <p:spPr>
              <a:xfrm>
                <a:off x="8220635" y="1966393"/>
                <a:ext cx="3612777" cy="1790362"/>
              </a:xfrm>
              <a:prstGeom prst="rect">
                <a:avLst/>
              </a:prstGeom>
              <a:blipFill>
                <a:blip r:embed="rId4"/>
                <a:stretch>
                  <a:fillRect l="-169" r="-169"/>
                </a:stretch>
              </a:blipFill>
            </p:spPr>
            <p:txBody>
              <a:bodyPr/>
              <a:lstStyle/>
              <a:p>
                <a:r>
                  <a:rPr lang="en-US">
                    <a:noFill/>
                  </a:rPr>
                  <a:t> </a:t>
                </a:r>
              </a:p>
            </p:txBody>
          </p:sp>
        </mc:Fallback>
      </mc:AlternateContent>
      <p:pic>
        <p:nvPicPr>
          <p:cNvPr id="15" name="Imagen 14">
            <a:extLst>
              <a:ext uri="{FF2B5EF4-FFF2-40B4-BE49-F238E27FC236}">
                <a16:creationId xmlns:a16="http://schemas.microsoft.com/office/drawing/2014/main" id="{5814728C-DEE1-430B-8E87-C498A04873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5605" y="4321496"/>
            <a:ext cx="3317153" cy="1264664"/>
          </a:xfrm>
          <a:prstGeom prst="rect">
            <a:avLst/>
          </a:prstGeom>
        </p:spPr>
      </p:pic>
      <p:pic>
        <p:nvPicPr>
          <p:cNvPr id="17" name="Imagen 16">
            <a:extLst>
              <a:ext uri="{FF2B5EF4-FFF2-40B4-BE49-F238E27FC236}">
                <a16:creationId xmlns:a16="http://schemas.microsoft.com/office/drawing/2014/main" id="{1572AD4E-804C-4A6C-9CDB-373DDE84EC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0635" y="3552336"/>
            <a:ext cx="3747247" cy="1426677"/>
          </a:xfrm>
          <a:prstGeom prst="rect">
            <a:avLst/>
          </a:prstGeom>
        </p:spPr>
      </p:pic>
      <p:sp>
        <p:nvSpPr>
          <p:cNvPr id="18" name="Elipse 17">
            <a:extLst>
              <a:ext uri="{FF2B5EF4-FFF2-40B4-BE49-F238E27FC236}">
                <a16:creationId xmlns:a16="http://schemas.microsoft.com/office/drawing/2014/main" id="{03DF9734-DB32-4979-84B0-9E1662BE3B24}"/>
              </a:ext>
            </a:extLst>
          </p:cNvPr>
          <p:cNvSpPr/>
          <p:nvPr/>
        </p:nvSpPr>
        <p:spPr>
          <a:xfrm>
            <a:off x="8286312" y="1551643"/>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379703BE-C08B-499A-B4DB-540CF457F787}"/>
              </a:ext>
            </a:extLst>
          </p:cNvPr>
          <p:cNvSpPr txBox="1"/>
          <p:nvPr/>
        </p:nvSpPr>
        <p:spPr>
          <a:xfrm>
            <a:off x="8677061" y="1493920"/>
            <a:ext cx="2070846" cy="461729"/>
          </a:xfrm>
          <a:prstGeom prst="rect">
            <a:avLst/>
          </a:prstGeom>
          <a:noFill/>
        </p:spPr>
        <p:txBody>
          <a:bodyPr wrap="square">
            <a:spAutoFit/>
          </a:bodyPr>
          <a:lstStyle/>
          <a:p>
            <a:pPr lvl="0">
              <a:lnSpc>
                <a:spcPct val="200000"/>
              </a:lnSpc>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Placa porta punzones</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510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1FD358A-B52F-48FC-9CEA-30F9A8D0A461}"/>
              </a:ext>
            </a:extLst>
          </p:cNvPr>
          <p:cNvSpPr>
            <a:spLocks noGrp="1"/>
          </p:cNvSpPr>
          <p:nvPr>
            <p:ph type="title"/>
          </p:nvPr>
        </p:nvSpPr>
        <p:spPr>
          <a:xfrm>
            <a:off x="1101754" y="173114"/>
            <a:ext cx="10052159" cy="548336"/>
          </a:xfrm>
        </p:spPr>
        <p:txBody>
          <a:bodyPr>
            <a:normAutofit fontScale="90000"/>
          </a:bodyPr>
          <a:lstStyle/>
          <a:p>
            <a:r>
              <a:rPr lang="es-EC" dirty="0"/>
              <a:t>Diseño de elementos del sistema de remachado y transporte de recibidor</a:t>
            </a:r>
            <a:endParaRPr lang="en-US" dirty="0"/>
          </a:p>
        </p:txBody>
      </p:sp>
      <p:sp>
        <p:nvSpPr>
          <p:cNvPr id="4" name="Título 2">
            <a:extLst>
              <a:ext uri="{FF2B5EF4-FFF2-40B4-BE49-F238E27FC236}">
                <a16:creationId xmlns:a16="http://schemas.microsoft.com/office/drawing/2014/main" id="{831CD57E-9290-492D-B911-274B9E6052AD}"/>
              </a:ext>
            </a:extLst>
          </p:cNvPr>
          <p:cNvSpPr txBox="1">
            <a:spLocks/>
          </p:cNvSpPr>
          <p:nvPr/>
        </p:nvSpPr>
        <p:spPr>
          <a:xfrm>
            <a:off x="-230843" y="979988"/>
            <a:ext cx="6666625" cy="4359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Sistema de transporte para el empaque de recibidores</a:t>
            </a:r>
            <a:endParaRPr lang="en-US" sz="2000" dirty="0"/>
          </a:p>
        </p:txBody>
      </p:sp>
      <p:sp>
        <p:nvSpPr>
          <p:cNvPr id="9" name="Elipse 8">
            <a:extLst>
              <a:ext uri="{FF2B5EF4-FFF2-40B4-BE49-F238E27FC236}">
                <a16:creationId xmlns:a16="http://schemas.microsoft.com/office/drawing/2014/main" id="{3D78B692-69DE-4C90-BB57-CBAC966376E3}"/>
              </a:ext>
            </a:extLst>
          </p:cNvPr>
          <p:cNvSpPr/>
          <p:nvPr/>
        </p:nvSpPr>
        <p:spPr>
          <a:xfrm>
            <a:off x="427801" y="5087437"/>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p:txBody>
      </p:sp>
      <p:sp>
        <p:nvSpPr>
          <p:cNvPr id="10" name="Elipse 9">
            <a:extLst>
              <a:ext uri="{FF2B5EF4-FFF2-40B4-BE49-F238E27FC236}">
                <a16:creationId xmlns:a16="http://schemas.microsoft.com/office/drawing/2014/main" id="{72FB6F31-E2E3-4BFD-A869-FEFAD64ADE57}"/>
              </a:ext>
            </a:extLst>
          </p:cNvPr>
          <p:cNvSpPr/>
          <p:nvPr/>
        </p:nvSpPr>
        <p:spPr>
          <a:xfrm>
            <a:off x="3099126" y="5079101"/>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13" name="Elipse 12">
            <a:extLst>
              <a:ext uri="{FF2B5EF4-FFF2-40B4-BE49-F238E27FC236}">
                <a16:creationId xmlns:a16="http://schemas.microsoft.com/office/drawing/2014/main" id="{85ED2F28-45D8-4442-A40C-937573C83C24}"/>
              </a:ext>
            </a:extLst>
          </p:cNvPr>
          <p:cNvSpPr/>
          <p:nvPr/>
        </p:nvSpPr>
        <p:spPr>
          <a:xfrm>
            <a:off x="5621229" y="1459124"/>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pic>
        <p:nvPicPr>
          <p:cNvPr id="28" name="Imagen 27">
            <a:extLst>
              <a:ext uri="{FF2B5EF4-FFF2-40B4-BE49-F238E27FC236}">
                <a16:creationId xmlns:a16="http://schemas.microsoft.com/office/drawing/2014/main" id="{F5C445CD-1069-4C2E-BB71-318B39E5F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949" y="1415955"/>
            <a:ext cx="4750877" cy="2464518"/>
          </a:xfrm>
          <a:prstGeom prst="rect">
            <a:avLst/>
          </a:prstGeom>
        </p:spPr>
      </p:pic>
      <p:sp>
        <p:nvSpPr>
          <p:cNvPr id="35" name="CuadroTexto 34">
            <a:extLst>
              <a:ext uri="{FF2B5EF4-FFF2-40B4-BE49-F238E27FC236}">
                <a16:creationId xmlns:a16="http://schemas.microsoft.com/office/drawing/2014/main" id="{E3A56082-F7ED-417F-8A4C-00E7889C5D01}"/>
              </a:ext>
            </a:extLst>
          </p:cNvPr>
          <p:cNvSpPr txBox="1"/>
          <p:nvPr/>
        </p:nvSpPr>
        <p:spPr>
          <a:xfrm>
            <a:off x="427801" y="4070582"/>
            <a:ext cx="4750877" cy="1236364"/>
          </a:xfrm>
          <a:prstGeom prst="rect">
            <a:avLst/>
          </a:prstGeom>
          <a:noFill/>
        </p:spPr>
        <p:txBody>
          <a:bodyPr wrap="square">
            <a:spAutoFit/>
          </a:bodyPr>
          <a:lstStyle/>
          <a:p>
            <a:pPr algn="just">
              <a:lnSpc>
                <a:spcPct val="150000"/>
              </a:lnSpc>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La banda transportadora tendrá una longitud de 542.5 mm, será de PVC con un ancho de 200 mm, un espesor de 3 mm y un perímetro de 1200 mm.</a:t>
            </a:r>
            <a:endParaRPr lang="es-EC"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76A633FF-507C-46CC-9714-D57B6B3EB67E}"/>
                  </a:ext>
                </a:extLst>
              </p:cNvPr>
              <p:cNvSpPr txBox="1"/>
              <p:nvPr/>
            </p:nvSpPr>
            <p:spPr>
              <a:xfrm>
                <a:off x="819710" y="4995085"/>
                <a:ext cx="2189717" cy="1200329"/>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s-EC" sz="1200" b="1" i="0" smtClean="0">
                          <a:effectLst/>
                          <a:latin typeface="Cambria Math" panose="02040503050406030204" pitchFamily="18" charset="0"/>
                          <a:ea typeface="Times New Roman" panose="02020603050405020304" pitchFamily="18" charset="0"/>
                          <a:cs typeface="Times New Roman" panose="02020603050405020304" pitchFamily="18" charset="0"/>
                        </a:rPr>
                        <m:t>𝐓𝐚𝐦𝐛𝐨𝐫𝐞𝐬</m:t>
                      </m:r>
                      <m:r>
                        <a:rPr lang="es-EC" sz="1200" b="1" i="0" smtClean="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200" b="1" i="0">
                              <a:effectLst/>
                              <a:latin typeface="Cambria Math" panose="02040503050406030204" pitchFamily="18" charset="0"/>
                              <a:ea typeface="Times New Roman" panose="02020603050405020304" pitchFamily="18" charset="0"/>
                              <a:cs typeface="Times New Roman" panose="02020603050405020304" pitchFamily="18" charset="0"/>
                            </a:rPr>
                            <m:t>𝐑𝐨𝐝𝐢𝐥𝐥𝐨𝐬</m:t>
                          </m:r>
                        </m:e>
                      </m:d>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𝑏𝑎𝑛𝑑𝑎</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=200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𝑟𝑜𝑑𝑖𝑙𝑙𝑜</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+20=220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𝑟𝑜𝑑𝑖𝑙𝑙𝑜</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=2"=50.8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7" name="CuadroTexto 36">
                <a:extLst>
                  <a:ext uri="{FF2B5EF4-FFF2-40B4-BE49-F238E27FC236}">
                    <a16:creationId xmlns:a16="http://schemas.microsoft.com/office/drawing/2014/main" id="{76A633FF-507C-46CC-9714-D57B6B3EB67E}"/>
                  </a:ext>
                </a:extLst>
              </p:cNvPr>
              <p:cNvSpPr txBox="1">
                <a:spLocks noRot="1" noChangeAspect="1" noMove="1" noResize="1" noEditPoints="1" noAdjustHandles="1" noChangeArrowheads="1" noChangeShapeType="1" noTextEdit="1"/>
              </p:cNvSpPr>
              <p:nvPr/>
            </p:nvSpPr>
            <p:spPr>
              <a:xfrm>
                <a:off x="819710" y="4995085"/>
                <a:ext cx="2189717" cy="1200329"/>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49E1A932-2B78-4E54-8770-D0B619B1EEB9}"/>
                  </a:ext>
                </a:extLst>
              </p:cNvPr>
              <p:cNvSpPr txBox="1"/>
              <p:nvPr/>
            </p:nvSpPr>
            <p:spPr>
              <a:xfrm>
                <a:off x="3709860" y="4896514"/>
                <a:ext cx="2853131" cy="1224566"/>
              </a:xfrm>
              <a:prstGeom prst="rect">
                <a:avLst/>
              </a:prstGeom>
              <a:noFill/>
            </p:spPr>
            <p:txBody>
              <a:bodyPr wrap="square">
                <a:spAutoFit/>
              </a:bodyPr>
              <a:lstStyle/>
              <a:p>
                <a:pPr>
                  <a:lnSpc>
                    <a:spcPct val="200000"/>
                  </a:lnSpc>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Velocidad lineal</a:t>
                </a:r>
                <a:endParaRPr lang="es-EC" sz="14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00000"/>
                  </a:lnSpc>
                </a:pPr>
                <a14:m>
                  <m:oMathPara xmlns:m="http://schemas.openxmlformats.org/officeDocument/2006/math">
                    <m:oMathParaPr>
                      <m:jc m:val="left"/>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𝑑</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0.5425</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=0.18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𝑠</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≈0.2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𝑠</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9" name="CuadroTexto 38">
                <a:extLst>
                  <a:ext uri="{FF2B5EF4-FFF2-40B4-BE49-F238E27FC236}">
                    <a16:creationId xmlns:a16="http://schemas.microsoft.com/office/drawing/2014/main" id="{49E1A932-2B78-4E54-8770-D0B619B1EEB9}"/>
                  </a:ext>
                </a:extLst>
              </p:cNvPr>
              <p:cNvSpPr txBox="1">
                <a:spLocks noRot="1" noChangeAspect="1" noMove="1" noResize="1" noEditPoints="1" noAdjustHandles="1" noChangeArrowheads="1" noChangeShapeType="1" noTextEdit="1"/>
              </p:cNvSpPr>
              <p:nvPr/>
            </p:nvSpPr>
            <p:spPr>
              <a:xfrm>
                <a:off x="3709860" y="4896514"/>
                <a:ext cx="2853131" cy="1224566"/>
              </a:xfrm>
              <a:prstGeom prst="rect">
                <a:avLst/>
              </a:prstGeom>
              <a:blipFill>
                <a:blip r:embed="rId4"/>
                <a:stretch>
                  <a:fillRect l="-64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CAEBC55C-4B9A-4BFC-9580-9E6CE9E71791}"/>
                  </a:ext>
                </a:extLst>
              </p:cNvPr>
              <p:cNvSpPr txBox="1"/>
              <p:nvPr/>
            </p:nvSpPr>
            <p:spPr>
              <a:xfrm>
                <a:off x="6096000" y="1348113"/>
                <a:ext cx="2626659" cy="1593898"/>
              </a:xfrm>
              <a:prstGeom prst="rect">
                <a:avLst/>
              </a:prstGeom>
              <a:noFill/>
            </p:spPr>
            <p:txBody>
              <a:bodyPr wrap="square">
                <a:spAutoFit/>
              </a:bodyPr>
              <a:lstStyle/>
              <a:p>
                <a:pPr>
                  <a:lnSpc>
                    <a:spcPct val="200000"/>
                  </a:lnSpc>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Velocidad angular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00000"/>
                  </a:lnSpc>
                </a:pPr>
                <a14:m>
                  <m:oMathPara xmlns:m="http://schemas.openxmlformats.org/officeDocument/2006/math">
                    <m:oMathParaPr>
                      <m:jc m:val="left"/>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=25.4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00000"/>
                  </a:lnSpc>
                </a:pPr>
                <a14:m>
                  <m:oMathPara xmlns:m="http://schemas.openxmlformats.org/officeDocument/2006/math">
                    <m:oMathParaPr>
                      <m:jc m:val="left"/>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𝜔</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𝑣</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𝑟</m:t>
                          </m:r>
                        </m:den>
                      </m:f>
                      <m:r>
                        <a:rPr lang="es-EC"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𝜔</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=7.87</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s-EC" sz="12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=75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𝑅𝑃𝑀</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0" name="CuadroTexto 39">
                <a:extLst>
                  <a:ext uri="{FF2B5EF4-FFF2-40B4-BE49-F238E27FC236}">
                    <a16:creationId xmlns:a16="http://schemas.microsoft.com/office/drawing/2014/main" id="{CAEBC55C-4B9A-4BFC-9580-9E6CE9E71791}"/>
                  </a:ext>
                </a:extLst>
              </p:cNvPr>
              <p:cNvSpPr txBox="1">
                <a:spLocks noRot="1" noChangeAspect="1" noMove="1" noResize="1" noEditPoints="1" noAdjustHandles="1" noChangeArrowheads="1" noChangeShapeType="1" noTextEdit="1"/>
              </p:cNvSpPr>
              <p:nvPr/>
            </p:nvSpPr>
            <p:spPr>
              <a:xfrm>
                <a:off x="6096000" y="1348113"/>
                <a:ext cx="2626659" cy="1593898"/>
              </a:xfrm>
              <a:prstGeom prst="rect">
                <a:avLst/>
              </a:prstGeom>
              <a:blipFill>
                <a:blip r:embed="rId5"/>
                <a:stretch>
                  <a:fillRect l="-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05033B2C-C0A5-4047-9895-6B3D62C2AA5F}"/>
                  </a:ext>
                </a:extLst>
              </p:cNvPr>
              <p:cNvSpPr txBox="1"/>
              <p:nvPr/>
            </p:nvSpPr>
            <p:spPr>
              <a:xfrm>
                <a:off x="9548130" y="1390820"/>
                <a:ext cx="1931893" cy="1643207"/>
              </a:xfrm>
              <a:prstGeom prst="rect">
                <a:avLst/>
              </a:prstGeom>
              <a:noFill/>
            </p:spPr>
            <p:txBody>
              <a:bodyPr wrap="square">
                <a:spAutoFit/>
              </a:bodyPr>
              <a:lstStyle/>
              <a:p>
                <a:pPr>
                  <a:lnSpc>
                    <a:spcPct val="150000"/>
                  </a:lnSpc>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Aceleración angular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60</m:t>
                              </m:r>
                            </m:den>
                          </m:f>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𝑡</m:t>
                          </m:r>
                        </m:den>
                      </m:f>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=2.62</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2" name="CuadroTexto 41">
                <a:extLst>
                  <a:ext uri="{FF2B5EF4-FFF2-40B4-BE49-F238E27FC236}">
                    <a16:creationId xmlns:a16="http://schemas.microsoft.com/office/drawing/2014/main" id="{05033B2C-C0A5-4047-9895-6B3D62C2AA5F}"/>
                  </a:ext>
                </a:extLst>
              </p:cNvPr>
              <p:cNvSpPr txBox="1">
                <a:spLocks noRot="1" noChangeAspect="1" noMove="1" noResize="1" noEditPoints="1" noAdjustHandles="1" noChangeArrowheads="1" noChangeShapeType="1" noTextEdit="1"/>
              </p:cNvSpPr>
              <p:nvPr/>
            </p:nvSpPr>
            <p:spPr>
              <a:xfrm>
                <a:off x="9548130" y="1390820"/>
                <a:ext cx="1931893" cy="1643207"/>
              </a:xfrm>
              <a:prstGeom prst="rect">
                <a:avLst/>
              </a:prstGeom>
              <a:blipFill>
                <a:blip r:embed="rId6"/>
                <a:stretch>
                  <a:fillRect l="-946"/>
                </a:stretch>
              </a:blipFill>
            </p:spPr>
            <p:txBody>
              <a:bodyPr/>
              <a:lstStyle/>
              <a:p>
                <a:r>
                  <a:rPr lang="en-US">
                    <a:noFill/>
                  </a:rPr>
                  <a:t> </a:t>
                </a:r>
              </a:p>
            </p:txBody>
          </p:sp>
        </mc:Fallback>
      </mc:AlternateContent>
      <p:pic>
        <p:nvPicPr>
          <p:cNvPr id="22" name="Imagen 21">
            <a:extLst>
              <a:ext uri="{FF2B5EF4-FFF2-40B4-BE49-F238E27FC236}">
                <a16:creationId xmlns:a16="http://schemas.microsoft.com/office/drawing/2014/main" id="{FE8DB61A-A1E1-49C1-8931-3388463391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62991" y="3433416"/>
            <a:ext cx="4732430" cy="1737511"/>
          </a:xfrm>
          <a:prstGeom prst="rect">
            <a:avLst/>
          </a:prstGeom>
        </p:spPr>
      </p:pic>
      <p:sp>
        <p:nvSpPr>
          <p:cNvPr id="43" name="Elipse 42">
            <a:extLst>
              <a:ext uri="{FF2B5EF4-FFF2-40B4-BE49-F238E27FC236}">
                <a16:creationId xmlns:a16="http://schemas.microsoft.com/office/drawing/2014/main" id="{0520E610-4FD9-4DDC-9E51-C34EC6886743}"/>
              </a:ext>
            </a:extLst>
          </p:cNvPr>
          <p:cNvSpPr/>
          <p:nvPr/>
        </p:nvSpPr>
        <p:spPr>
          <a:xfrm>
            <a:off x="9055070" y="1418907"/>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p:txBody>
      </p:sp>
      <p:sp>
        <p:nvSpPr>
          <p:cNvPr id="44" name="Elipse 43">
            <a:extLst>
              <a:ext uri="{FF2B5EF4-FFF2-40B4-BE49-F238E27FC236}">
                <a16:creationId xmlns:a16="http://schemas.microsoft.com/office/drawing/2014/main" id="{27EBE60E-DBA1-4CC3-9C9D-0B943AA4FE64}"/>
              </a:ext>
            </a:extLst>
          </p:cNvPr>
          <p:cNvSpPr/>
          <p:nvPr/>
        </p:nvSpPr>
        <p:spPr>
          <a:xfrm>
            <a:off x="5621228" y="2995792"/>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p:txBody>
      </p:sp>
      <p:sp>
        <p:nvSpPr>
          <p:cNvPr id="45" name="CuadroTexto 44">
            <a:extLst>
              <a:ext uri="{FF2B5EF4-FFF2-40B4-BE49-F238E27FC236}">
                <a16:creationId xmlns:a16="http://schemas.microsoft.com/office/drawing/2014/main" id="{DFA12DFD-6EEE-4940-95B8-49F5C07EC274}"/>
              </a:ext>
            </a:extLst>
          </p:cNvPr>
          <p:cNvSpPr txBox="1"/>
          <p:nvPr/>
        </p:nvSpPr>
        <p:spPr>
          <a:xfrm>
            <a:off x="6109091" y="2958900"/>
            <a:ext cx="6212540" cy="457626"/>
          </a:xfrm>
          <a:prstGeom prst="rect">
            <a:avLst/>
          </a:prstGeom>
          <a:noFill/>
        </p:spPr>
        <p:txBody>
          <a:bodyPr wrap="square">
            <a:spAutoFit/>
          </a:bodyPr>
          <a:lstStyle/>
          <a:p>
            <a:pPr>
              <a:lnSpc>
                <a:spcPct val="200000"/>
              </a:lnSpc>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Inercias y pesos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7" name="CuadroTexto 46">
                <a:extLst>
                  <a:ext uri="{FF2B5EF4-FFF2-40B4-BE49-F238E27FC236}">
                    <a16:creationId xmlns:a16="http://schemas.microsoft.com/office/drawing/2014/main" id="{C40C2C05-9030-4BF9-98DB-F1ED1A061917}"/>
                  </a:ext>
                </a:extLst>
              </p:cNvPr>
              <p:cNvSpPr txBox="1"/>
              <p:nvPr/>
            </p:nvSpPr>
            <p:spPr>
              <a:xfrm>
                <a:off x="6562991" y="5121588"/>
                <a:ext cx="6275294" cy="1185517"/>
              </a:xfrm>
              <a:prstGeom prst="rect">
                <a:avLst/>
              </a:prstGeom>
              <a:noFill/>
            </p:spPr>
            <p:txBody>
              <a:bodyPr wrap="square">
                <a:spAutoFit/>
              </a:bodyPr>
              <a:lstStyle/>
              <a:p>
                <a:pPr>
                  <a:lnSpc>
                    <a:spcPct val="150000"/>
                  </a:lnSpc>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Pesos de componentes del sistema de transporte</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𝑟𝑒𝑐𝑖𝑏</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𝑟𝑜𝑑</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𝑟𝑒𝑚</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=37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es-EC"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𝑏𝑎𝑛𝑑𝑎</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𝑃𝑉𝐶</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=2.7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𝑘𝑔</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𝑇𝑜𝑡𝑎𝑙</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=37</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𝑔</m:t>
                          </m:r>
                        </m:e>
                      </m: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∗2+2700</m:t>
                      </m:r>
                      <m:d>
                        <m:dPr>
                          <m:begChr m:val="["/>
                          <m:endChr m:val="]"/>
                          <m:ctrlPr>
                            <a:rPr lang="es-EC"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s-EC"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𝑔</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∗0.24</m:t>
                      </m:r>
                      <m:d>
                        <m:dPr>
                          <m:begChr m:val="["/>
                          <m:endChr m:val="]"/>
                          <m:ctrlPr>
                            <a:rPr lang="es-EC" sz="12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d>
                      <m:r>
                        <a:rPr lang="es-EC"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𝑇𝑜𝑡𝑎𝑙</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=722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=0.722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𝑘𝑔</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7" name="CuadroTexto 46">
                <a:extLst>
                  <a:ext uri="{FF2B5EF4-FFF2-40B4-BE49-F238E27FC236}">
                    <a16:creationId xmlns:a16="http://schemas.microsoft.com/office/drawing/2014/main" id="{C40C2C05-9030-4BF9-98DB-F1ED1A061917}"/>
                  </a:ext>
                </a:extLst>
              </p:cNvPr>
              <p:cNvSpPr txBox="1">
                <a:spLocks noRot="1" noChangeAspect="1" noMove="1" noResize="1" noEditPoints="1" noAdjustHandles="1" noChangeArrowheads="1" noChangeShapeType="1" noTextEdit="1"/>
              </p:cNvSpPr>
              <p:nvPr/>
            </p:nvSpPr>
            <p:spPr>
              <a:xfrm>
                <a:off x="6562991" y="5121588"/>
                <a:ext cx="6275294" cy="1185517"/>
              </a:xfrm>
              <a:prstGeom prst="rect">
                <a:avLst/>
              </a:prstGeom>
              <a:blipFill>
                <a:blip r:embed="rId8"/>
                <a:stretch>
                  <a:fillRect l="-292"/>
                </a:stretch>
              </a:blipFill>
            </p:spPr>
            <p:txBody>
              <a:bodyPr/>
              <a:lstStyle/>
              <a:p>
                <a:r>
                  <a:rPr lang="en-US">
                    <a:noFill/>
                  </a:rPr>
                  <a:t> </a:t>
                </a:r>
              </a:p>
            </p:txBody>
          </p:sp>
        </mc:Fallback>
      </mc:AlternateContent>
    </p:spTree>
    <p:extLst>
      <p:ext uri="{BB962C8B-B14F-4D97-AF65-F5344CB8AC3E}">
        <p14:creationId xmlns:p14="http://schemas.microsoft.com/office/powerpoint/2010/main" val="985445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05F9E1C-FDBA-4366-8AEC-E62FD87651B4}"/>
              </a:ext>
            </a:extLst>
          </p:cNvPr>
          <p:cNvSpPr>
            <a:spLocks noGrp="1"/>
          </p:cNvSpPr>
          <p:nvPr>
            <p:ph type="title"/>
          </p:nvPr>
        </p:nvSpPr>
        <p:spPr>
          <a:xfrm>
            <a:off x="1069920" y="179038"/>
            <a:ext cx="10052159" cy="548336"/>
          </a:xfrm>
        </p:spPr>
        <p:txBody>
          <a:bodyPr>
            <a:normAutofit fontScale="90000"/>
          </a:bodyPr>
          <a:lstStyle/>
          <a:p>
            <a:r>
              <a:rPr lang="es-EC" dirty="0"/>
              <a:t>Diseño de elementos del sistema de remachado y transporte de recibidor</a:t>
            </a:r>
            <a:endParaRPr lang="en-US" dirty="0"/>
          </a:p>
        </p:txBody>
      </p:sp>
      <p:sp>
        <p:nvSpPr>
          <p:cNvPr id="4" name="Elipse 3">
            <a:extLst>
              <a:ext uri="{FF2B5EF4-FFF2-40B4-BE49-F238E27FC236}">
                <a16:creationId xmlns:a16="http://schemas.microsoft.com/office/drawing/2014/main" id="{2F698A4F-4D40-4667-9882-FA04AEBE366B}"/>
              </a:ext>
            </a:extLst>
          </p:cNvPr>
          <p:cNvSpPr/>
          <p:nvPr/>
        </p:nvSpPr>
        <p:spPr>
          <a:xfrm>
            <a:off x="379441" y="1157196"/>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6</a:t>
            </a:r>
            <a:endParaRPr lang="en-US" sz="1600"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8F1E56A9-5AEE-4637-B408-707404EA24AE}"/>
              </a:ext>
            </a:extLst>
          </p:cNvPr>
          <p:cNvSpPr txBox="1"/>
          <p:nvPr/>
        </p:nvSpPr>
        <p:spPr>
          <a:xfrm>
            <a:off x="791818" y="1026704"/>
            <a:ext cx="2070846" cy="700000"/>
          </a:xfrm>
          <a:prstGeom prst="rect">
            <a:avLst/>
          </a:prstGeom>
          <a:noFill/>
        </p:spPr>
        <p:txBody>
          <a:bodyPr wrap="square">
            <a:spAutoFit/>
          </a:bodyPr>
          <a:lstStyle/>
          <a:p>
            <a:pPr lvl="0">
              <a:lnSpc>
                <a:spcPct val="150000"/>
              </a:lnSpc>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Inercia total del sistema de transporte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D98AB034-BFBB-4445-9CA2-D5DF2D2197A8}"/>
                  </a:ext>
                </a:extLst>
              </p:cNvPr>
              <p:cNvSpPr txBox="1"/>
              <p:nvPr/>
            </p:nvSpPr>
            <p:spPr>
              <a:xfrm>
                <a:off x="277904" y="1726704"/>
                <a:ext cx="2420472" cy="887872"/>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𝐽</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𝐽</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4</m:t>
                          </m:r>
                        </m:den>
                      </m:f>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𝑇𝑜𝑡𝑎𝑙</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𝐽</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=85893929.52 </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d>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D98AB034-BFBB-4445-9CA2-D5DF2D2197A8}"/>
                  </a:ext>
                </a:extLst>
              </p:cNvPr>
              <p:cNvSpPr txBox="1">
                <a:spLocks noRot="1" noChangeAspect="1" noMove="1" noResize="1" noEditPoints="1" noAdjustHandles="1" noChangeArrowheads="1" noChangeShapeType="1" noTextEdit="1"/>
              </p:cNvSpPr>
              <p:nvPr/>
            </p:nvSpPr>
            <p:spPr>
              <a:xfrm>
                <a:off x="277904" y="1726704"/>
                <a:ext cx="2420472" cy="887872"/>
              </a:xfrm>
              <a:prstGeom prst="rect">
                <a:avLst/>
              </a:prstGeom>
              <a:blipFill>
                <a:blip r:embed="rId2"/>
                <a:stretch>
                  <a:fillRect/>
                </a:stretch>
              </a:blipFill>
            </p:spPr>
            <p:txBody>
              <a:bodyPr/>
              <a:lstStyle/>
              <a:p>
                <a:r>
                  <a:rPr lang="en-US">
                    <a:noFill/>
                  </a:rPr>
                  <a:t> </a:t>
                </a:r>
              </a:p>
            </p:txBody>
          </p:sp>
        </mc:Fallback>
      </mc:AlternateContent>
      <p:sp>
        <p:nvSpPr>
          <p:cNvPr id="8" name="Elipse 7">
            <a:extLst>
              <a:ext uri="{FF2B5EF4-FFF2-40B4-BE49-F238E27FC236}">
                <a16:creationId xmlns:a16="http://schemas.microsoft.com/office/drawing/2014/main" id="{F58A2975-5173-4EB6-BC04-F61B2752ECE9}"/>
              </a:ext>
            </a:extLst>
          </p:cNvPr>
          <p:cNvSpPr/>
          <p:nvPr/>
        </p:nvSpPr>
        <p:spPr>
          <a:xfrm>
            <a:off x="379441" y="2859492"/>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7</a:t>
            </a:r>
            <a:endParaRPr lang="en-US" sz="1600" dirty="0">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0A23FE06-55F1-42E4-B5B0-F420E17303D6}"/>
              </a:ext>
            </a:extLst>
          </p:cNvPr>
          <p:cNvSpPr txBox="1"/>
          <p:nvPr/>
        </p:nvSpPr>
        <p:spPr>
          <a:xfrm>
            <a:off x="791818" y="2859492"/>
            <a:ext cx="2070846" cy="376834"/>
          </a:xfrm>
          <a:prstGeom prst="rect">
            <a:avLst/>
          </a:prstGeom>
          <a:noFill/>
        </p:spPr>
        <p:txBody>
          <a:bodyPr wrap="square">
            <a:spAutoFit/>
          </a:bodyPr>
          <a:lstStyle/>
          <a:p>
            <a:pPr lvl="0">
              <a:lnSpc>
                <a:spcPct val="150000"/>
              </a:lnSpc>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Torque requerido</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9E09A4F1-B7DF-4514-B30B-659F969C2FE7}"/>
                  </a:ext>
                </a:extLst>
              </p:cNvPr>
              <p:cNvSpPr txBox="1"/>
              <p:nvPr/>
            </p:nvSpPr>
            <p:spPr>
              <a:xfrm>
                <a:off x="-152400" y="3429000"/>
                <a:ext cx="3827929" cy="2959080"/>
              </a:xfrm>
              <a:prstGeom prst="rect">
                <a:avLst/>
              </a:prstGeom>
              <a:noFill/>
            </p:spPr>
            <p:txBody>
              <a:bodyPr wrap="square">
                <a:spAutoFit/>
              </a:bodyPr>
              <a:lstStyle/>
              <a:p>
                <a:pPr indent="449580">
                  <a:lnSpc>
                    <a:spcPct val="150000"/>
                  </a:lnSpc>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Torque de aceleración rotatorio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49580" indent="449580">
                  <a:lnSpc>
                    <a:spcPct val="150000"/>
                  </a:lnSpc>
                </a:pPr>
                <a14:m>
                  <m:oMathPara xmlns:m="http://schemas.openxmlformats.org/officeDocument/2006/math">
                    <m:oMathParaPr>
                      <m:jc m:val="centerGroup"/>
                    </m:oMathParaPr>
                    <m:oMath xmlns:m="http://schemas.openxmlformats.org/officeDocument/2006/math">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𝛼</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indent="449580">
                  <a:lnSpc>
                    <a:spcPct val="150000"/>
                  </a:lnSpc>
                </a:pPr>
                <a14:m>
                  <m:oMathPara xmlns:m="http://schemas.openxmlformats.org/officeDocument/2006/math">
                    <m:oMathParaPr>
                      <m:jc m:val="centerGroup"/>
                    </m:oMathParaPr>
                    <m:oMath xmlns:m="http://schemas.openxmlformats.org/officeDocument/2006/math">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=85893929.52 </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∗2.62</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1000</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m:t>
                              </m:r>
                            </m:sup>
                          </m:sSup>
                        </m:den>
                      </m:f>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=0.225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49580">
                  <a:lnSpc>
                    <a:spcPct val="150000"/>
                  </a:lnSpc>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Torque de aceleración lineal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𝑎𝑐</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=0.0665</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=0.00122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1" name="CuadroTexto 10">
                <a:extLst>
                  <a:ext uri="{FF2B5EF4-FFF2-40B4-BE49-F238E27FC236}">
                    <a16:creationId xmlns:a16="http://schemas.microsoft.com/office/drawing/2014/main" id="{9E09A4F1-B7DF-4514-B30B-659F969C2FE7}"/>
                  </a:ext>
                </a:extLst>
              </p:cNvPr>
              <p:cNvSpPr txBox="1">
                <a:spLocks noRot="1" noChangeAspect="1" noMove="1" noResize="1" noEditPoints="1" noAdjustHandles="1" noChangeArrowheads="1" noChangeShapeType="1" noTextEdit="1"/>
              </p:cNvSpPr>
              <p:nvPr/>
            </p:nvSpPr>
            <p:spPr>
              <a:xfrm>
                <a:off x="-152400" y="3429000"/>
                <a:ext cx="3827929" cy="29590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8300BB29-5C52-4F31-8BF6-5E667908A9FF}"/>
                  </a:ext>
                </a:extLst>
              </p:cNvPr>
              <p:cNvSpPr txBox="1"/>
              <p:nvPr/>
            </p:nvSpPr>
            <p:spPr>
              <a:xfrm>
                <a:off x="3110753" y="1157196"/>
                <a:ext cx="5115922" cy="4902945"/>
              </a:xfrm>
              <a:prstGeom prst="rect">
                <a:avLst/>
              </a:prstGeom>
              <a:noFill/>
            </p:spPr>
            <p:txBody>
              <a:bodyPr wrap="square">
                <a:spAutoFit/>
              </a:bodyPr>
              <a:lstStyle/>
              <a:p>
                <a:pPr indent="457200">
                  <a:lnSpc>
                    <a:spcPct val="150000"/>
                  </a:lnSpc>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Torque de aceleración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𝑎𝑐</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=0.226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50000"/>
                  </a:lnSpc>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Torque de fricción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41960" indent="457200">
                  <a:lnSpc>
                    <a:spcPct val="150000"/>
                  </a:lnSpc>
                </a:pPr>
                <a14:m>
                  <m:oMathPara xmlns:m="http://schemas.openxmlformats.org/officeDocument/2006/math">
                    <m:oMathParaPr>
                      <m:jc m:val="left"/>
                    </m:oMathParaPr>
                    <m:oMath xmlns:m="http://schemas.openxmlformats.org/officeDocument/2006/math">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𝐂𝐨𝐞𝐟𝐢𝐜𝐢𝐞𝐧𝐭𝐞</m:t>
                      </m:r>
                      <m:r>
                        <a:rPr lang="es-EC" sz="1200" b="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𝐝𝐞</m:t>
                      </m:r>
                      <m:r>
                        <a:rPr lang="es-EC" sz="1200" b="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𝐫𝐨𝐳𝐚𝐦𝐢𝐞𝐧𝐭𝐨</m:t>
                      </m:r>
                      <m:r>
                        <a:rPr lang="es-EC" sz="1200" b="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𝐜𝐨𝐧</m:t>
                      </m:r>
                      <m:r>
                        <a:rPr lang="es-EC" sz="1200" b="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b="1" i="1">
                          <a:effectLst/>
                          <a:latin typeface="Cambria Math" panose="02040503050406030204" pitchFamily="18" charset="0"/>
                          <a:ea typeface="Times New Roman" panose="02020603050405020304" pitchFamily="18" charset="0"/>
                          <a:cs typeface="Times New Roman" panose="02020603050405020304" pitchFamily="18" charset="0"/>
                        </a:rPr>
                        <m:t>𝐚𝐜𝐞𝐫𝐨</m:t>
                      </m:r>
                      <m:r>
                        <a:rPr lang="es-EC" sz="1200" b="0" i="0"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𝑓</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=0.35−0.4</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50000"/>
                  </a:lnSpc>
                </a:pPr>
                <a14:m>
                  <m:oMathPara xmlns:m="http://schemas.openxmlformats.org/officeDocument/2006/math">
                    <m:oMathParaPr>
                      <m:jc m:val="left"/>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𝐹𝑢𝑒𝑟𝑧𝑎</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𝑡𝑟𝑎𝑐𝑐𝑖</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ó</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=9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𝑑𝑎𝑁</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50000"/>
                  </a:lnSpc>
                </a:pPr>
                <a14:m>
                  <m:oMathPara xmlns:m="http://schemas.openxmlformats.org/officeDocument/2006/math">
                    <m:oMathParaPr>
                      <m:jc m:val="left"/>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𝐴𝑟𝑒𝑎</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𝑡𝑟𝑎𝑛𝑠𝑣𝑒𝑟𝑠𝑎𝑙</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𝑙𝑎</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𝑏𝑎𝑛𝑑𝑎</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200</m:t>
                          </m:r>
                        </m:e>
                      </m: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=600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=6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9</m:t>
                          </m:r>
                        </m:e>
                      </m: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6</m:t>
                          </m:r>
                        </m:e>
                      </m: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=54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𝑑𝑎𝑁</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den>
                              </m:f>
                            </m:e>
                          </m:d>
                        </m:num>
                        <m:den>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𝑓</m:t>
                              </m:r>
                            </m:sub>
                          </m:sSub>
                        </m:den>
                      </m:f>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54</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den>
                              </m:f>
                            </m:e>
                          </m:d>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0.35</m:t>
                          </m:r>
                        </m:den>
                      </m:f>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=77.14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𝑑𝑎𝑁</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=7.71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a:lnSpc>
                    <a:spcPct val="150000"/>
                  </a:lnSpc>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0.222</m:t>
                          </m:r>
                        </m:e>
                      </m: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9.81</m:t>
                          </m:r>
                        </m:e>
                      </m: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=2.18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  </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𝑀</m:t>
                          </m:r>
                        </m:den>
                      </m:f>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7.71</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2.18</m:t>
                          </m:r>
                        </m:den>
                      </m:f>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=3.53</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𝑓𝑟</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𝜇</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𝜇</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𝜇</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=3.53</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=0.635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=0.86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3" name="CuadroTexto 12">
                <a:extLst>
                  <a:ext uri="{FF2B5EF4-FFF2-40B4-BE49-F238E27FC236}">
                    <a16:creationId xmlns:a16="http://schemas.microsoft.com/office/drawing/2014/main" id="{8300BB29-5C52-4F31-8BF6-5E667908A9FF}"/>
                  </a:ext>
                </a:extLst>
              </p:cNvPr>
              <p:cNvSpPr txBox="1">
                <a:spLocks noRot="1" noChangeAspect="1" noMove="1" noResize="1" noEditPoints="1" noAdjustHandles="1" noChangeArrowheads="1" noChangeShapeType="1" noTextEdit="1"/>
              </p:cNvSpPr>
              <p:nvPr/>
            </p:nvSpPr>
            <p:spPr>
              <a:xfrm>
                <a:off x="3110753" y="1157196"/>
                <a:ext cx="5115922" cy="4902945"/>
              </a:xfrm>
              <a:prstGeom prst="rect">
                <a:avLst/>
              </a:prstGeom>
              <a:blipFill>
                <a:blip r:embed="rId4"/>
                <a:stretch>
                  <a:fillRect/>
                </a:stretch>
              </a:blipFill>
            </p:spPr>
            <p:txBody>
              <a:bodyPr/>
              <a:lstStyle/>
              <a:p>
                <a:r>
                  <a:rPr lang="en-US">
                    <a:noFill/>
                  </a:rPr>
                  <a:t> </a:t>
                </a:r>
              </a:p>
            </p:txBody>
          </p:sp>
        </mc:Fallback>
      </mc:AlternateContent>
      <p:sp>
        <p:nvSpPr>
          <p:cNvPr id="14" name="Elipse 13">
            <a:extLst>
              <a:ext uri="{FF2B5EF4-FFF2-40B4-BE49-F238E27FC236}">
                <a16:creationId xmlns:a16="http://schemas.microsoft.com/office/drawing/2014/main" id="{241AA3A9-8193-410E-A688-FD2B0CEEAC97}"/>
              </a:ext>
            </a:extLst>
          </p:cNvPr>
          <p:cNvSpPr/>
          <p:nvPr/>
        </p:nvSpPr>
        <p:spPr>
          <a:xfrm>
            <a:off x="8226675" y="1157196"/>
            <a:ext cx="412377" cy="4390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8</a:t>
            </a:r>
            <a:endParaRPr lang="en-US" sz="1600" dirty="0">
              <a:latin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BB62AE15-58F0-4956-BC0C-810849AA3CA4}"/>
              </a:ext>
            </a:extLst>
          </p:cNvPr>
          <p:cNvSpPr txBox="1"/>
          <p:nvPr/>
        </p:nvSpPr>
        <p:spPr>
          <a:xfrm>
            <a:off x="8639052" y="1157196"/>
            <a:ext cx="2070846" cy="376834"/>
          </a:xfrm>
          <a:prstGeom prst="rect">
            <a:avLst/>
          </a:prstGeom>
          <a:noFill/>
        </p:spPr>
        <p:txBody>
          <a:bodyPr wrap="square">
            <a:spAutoFit/>
          </a:bodyPr>
          <a:lstStyle/>
          <a:p>
            <a:pPr lvl="0">
              <a:lnSpc>
                <a:spcPct val="150000"/>
              </a:lnSpc>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Potencia requerida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8150289D-A6EC-4D88-A88C-674381EAE83E}"/>
                  </a:ext>
                </a:extLst>
              </p:cNvPr>
              <p:cNvSpPr txBox="1"/>
              <p:nvPr/>
            </p:nvSpPr>
            <p:spPr>
              <a:xfrm>
                <a:off x="8364072" y="1585121"/>
                <a:ext cx="3827928" cy="985783"/>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US"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𝜔</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m:t>
                          </m:r>
                        </m:sub>
                      </m:s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=0.86</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∗7.87</m:t>
                      </m:r>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den>
                          </m:f>
                        </m:e>
                      </m:d>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=6.77 </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𝑊</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9" name="CuadroTexto 18">
                <a:extLst>
                  <a:ext uri="{FF2B5EF4-FFF2-40B4-BE49-F238E27FC236}">
                    <a16:creationId xmlns:a16="http://schemas.microsoft.com/office/drawing/2014/main" id="{8150289D-A6EC-4D88-A88C-674381EAE83E}"/>
                  </a:ext>
                </a:extLst>
              </p:cNvPr>
              <p:cNvSpPr txBox="1">
                <a:spLocks noRot="1" noChangeAspect="1" noMove="1" noResize="1" noEditPoints="1" noAdjustHandles="1" noChangeArrowheads="1" noChangeShapeType="1" noTextEdit="1"/>
              </p:cNvSpPr>
              <p:nvPr/>
            </p:nvSpPr>
            <p:spPr>
              <a:xfrm>
                <a:off x="8364072" y="1585121"/>
                <a:ext cx="3827928" cy="985783"/>
              </a:xfrm>
              <a:prstGeom prst="rect">
                <a:avLst/>
              </a:prstGeom>
              <a:blipFill>
                <a:blip r:embed="rId5"/>
                <a:stretch>
                  <a:fillRect/>
                </a:stretch>
              </a:blipFill>
            </p:spPr>
            <p:txBody>
              <a:bodyPr/>
              <a:lstStyle/>
              <a:p>
                <a:r>
                  <a:rPr lang="es-EC">
                    <a:noFill/>
                  </a:rPr>
                  <a:t> </a:t>
                </a:r>
              </a:p>
            </p:txBody>
          </p:sp>
        </mc:Fallback>
      </mc:AlternateContent>
      <p:pic>
        <p:nvPicPr>
          <p:cNvPr id="21" name="Imagen 20">
            <a:extLst>
              <a:ext uri="{FF2B5EF4-FFF2-40B4-BE49-F238E27FC236}">
                <a16:creationId xmlns:a16="http://schemas.microsoft.com/office/drawing/2014/main" id="{3936B2C2-AC83-45A8-A7D4-F5CE8F0969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1159" y="3710000"/>
            <a:ext cx="3946031" cy="767442"/>
          </a:xfrm>
          <a:prstGeom prst="rect">
            <a:avLst/>
          </a:prstGeom>
        </p:spPr>
      </p:pic>
      <p:sp>
        <p:nvSpPr>
          <p:cNvPr id="23" name="CuadroTexto 22">
            <a:extLst>
              <a:ext uri="{FF2B5EF4-FFF2-40B4-BE49-F238E27FC236}">
                <a16:creationId xmlns:a16="http://schemas.microsoft.com/office/drawing/2014/main" id="{74B4E77F-A012-4C18-AF01-2FB6051AEDC1}"/>
              </a:ext>
            </a:extLst>
          </p:cNvPr>
          <p:cNvSpPr txBox="1"/>
          <p:nvPr/>
        </p:nvSpPr>
        <p:spPr>
          <a:xfrm>
            <a:off x="8364072" y="2488104"/>
            <a:ext cx="3550024" cy="1023165"/>
          </a:xfrm>
          <a:prstGeom prst="rect">
            <a:avLst/>
          </a:prstGeom>
          <a:noFill/>
        </p:spPr>
        <p:txBody>
          <a:bodyPr wrap="square">
            <a:spAutoFit/>
          </a:bodyPr>
          <a:lstStyle/>
          <a:p>
            <a:pPr algn="just">
              <a:lnSpc>
                <a:spcPct val="15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Al ser una banda transportadora de longitud pequeña y en base a los cálculos realizados, no se necesita de un motor de gran capacidad</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06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E130F-89D0-48C3-BE2A-D72A1284B5F2}"/>
              </a:ext>
            </a:extLst>
          </p:cNvPr>
          <p:cNvSpPr>
            <a:spLocks noGrp="1"/>
          </p:cNvSpPr>
          <p:nvPr>
            <p:ph type="title"/>
          </p:nvPr>
        </p:nvSpPr>
        <p:spPr>
          <a:xfrm>
            <a:off x="838200" y="97446"/>
            <a:ext cx="10515600" cy="477558"/>
          </a:xfrm>
        </p:spPr>
        <p:txBody>
          <a:bodyPr>
            <a:normAutofit fontScale="90000"/>
          </a:bodyPr>
          <a:lstStyle/>
          <a:p>
            <a:r>
              <a:rPr lang="es-EC" dirty="0"/>
              <a:t>Antecedentes</a:t>
            </a:r>
            <a:endParaRPr lang="en-US" dirty="0"/>
          </a:p>
        </p:txBody>
      </p:sp>
      <p:sp>
        <p:nvSpPr>
          <p:cNvPr id="7" name="Rectángulo: esquinas diagonales cortadas 6">
            <a:extLst>
              <a:ext uri="{FF2B5EF4-FFF2-40B4-BE49-F238E27FC236}">
                <a16:creationId xmlns:a16="http://schemas.microsoft.com/office/drawing/2014/main" id="{AE804280-7249-4017-B492-5EF8BC5CCB7E}"/>
              </a:ext>
            </a:extLst>
          </p:cNvPr>
          <p:cNvSpPr/>
          <p:nvPr/>
        </p:nvSpPr>
        <p:spPr>
          <a:xfrm>
            <a:off x="394358" y="2520575"/>
            <a:ext cx="5177119" cy="148814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latin typeface="Times New Roman" panose="02020603050405020304" pitchFamily="18" charset="0"/>
                <a:ea typeface="Times New Roman" panose="02020603050405020304" pitchFamily="18" charset="0"/>
                <a:cs typeface="Times New Roman" panose="02020603050405020304" pitchFamily="18" charset="0"/>
              </a:rPr>
              <a:t>E</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n sus inicios se dedicaba a la fabricación de estructuras metálicas, para con el pasar de los años posicionarse como una empresa abastecedora de elementos que no son fabricados en Ecuador como partes y componentes de línea blanca. </a:t>
            </a:r>
            <a:endParaRPr lang="en-US" dirty="0">
              <a:latin typeface="Times New Roman" panose="02020603050405020304" pitchFamily="18" charset="0"/>
              <a:cs typeface="Times New Roman" panose="02020603050405020304" pitchFamily="18" charset="0"/>
            </a:endParaRPr>
          </a:p>
        </p:txBody>
      </p:sp>
      <p:sp>
        <p:nvSpPr>
          <p:cNvPr id="8" name="Rectángulo: esquinas diagonales cortadas 7">
            <a:extLst>
              <a:ext uri="{FF2B5EF4-FFF2-40B4-BE49-F238E27FC236}">
                <a16:creationId xmlns:a16="http://schemas.microsoft.com/office/drawing/2014/main" id="{79F22883-8246-40F7-8161-7D76DF814BDB}"/>
              </a:ext>
            </a:extLst>
          </p:cNvPr>
          <p:cNvSpPr/>
          <p:nvPr/>
        </p:nvSpPr>
        <p:spPr>
          <a:xfrm>
            <a:off x="345138" y="1294374"/>
            <a:ext cx="5177119" cy="678889"/>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La empresa VYMSA nace en el año de 1983 bajo la dirección de su gestor principal Raúl Mendizábal</a:t>
            </a:r>
            <a:endParaRPr lang="en-US" dirty="0">
              <a:latin typeface="Times New Roman" panose="02020603050405020304" pitchFamily="18" charset="0"/>
              <a:cs typeface="Times New Roman" panose="02020603050405020304" pitchFamily="18" charset="0"/>
            </a:endParaRPr>
          </a:p>
        </p:txBody>
      </p:sp>
      <p:pic>
        <p:nvPicPr>
          <p:cNvPr id="1026" name="Picture 2" descr="Vymsa Logo">
            <a:extLst>
              <a:ext uri="{FF2B5EF4-FFF2-40B4-BE49-F238E27FC236}">
                <a16:creationId xmlns:a16="http://schemas.microsoft.com/office/drawing/2014/main" id="{B880CF37-8401-41CD-9320-50616F9ED1F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33996" y="987413"/>
            <a:ext cx="1576947" cy="112845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89212ADF-0486-4284-B178-7F3E63F68F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4764" y="874872"/>
            <a:ext cx="1947036" cy="1353538"/>
          </a:xfrm>
          <a:prstGeom prst="rect">
            <a:avLst/>
          </a:prstGeom>
        </p:spPr>
      </p:pic>
      <p:pic>
        <p:nvPicPr>
          <p:cNvPr id="12" name="Imagen 11">
            <a:extLst>
              <a:ext uri="{FF2B5EF4-FFF2-40B4-BE49-F238E27FC236}">
                <a16:creationId xmlns:a16="http://schemas.microsoft.com/office/drawing/2014/main" id="{6ABC234B-88BB-4D87-9EB4-DCC35B72C7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520575"/>
            <a:ext cx="5295720" cy="974067"/>
          </a:xfrm>
          <a:prstGeom prst="rect">
            <a:avLst/>
          </a:prstGeom>
        </p:spPr>
      </p:pic>
      <p:pic>
        <p:nvPicPr>
          <p:cNvPr id="14" name="Imagen 13">
            <a:extLst>
              <a:ext uri="{FF2B5EF4-FFF2-40B4-BE49-F238E27FC236}">
                <a16:creationId xmlns:a16="http://schemas.microsoft.com/office/drawing/2014/main" id="{48BC873A-D3D4-4BA6-A275-37B86A6242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3820" y="3429000"/>
            <a:ext cx="5127899" cy="785012"/>
          </a:xfrm>
          <a:prstGeom prst="rect">
            <a:avLst/>
          </a:prstGeom>
        </p:spPr>
      </p:pic>
      <p:sp>
        <p:nvSpPr>
          <p:cNvPr id="16" name="Rectángulo: esquinas diagonales cortadas 15">
            <a:extLst>
              <a:ext uri="{FF2B5EF4-FFF2-40B4-BE49-F238E27FC236}">
                <a16:creationId xmlns:a16="http://schemas.microsoft.com/office/drawing/2014/main" id="{2D10018E-B4DE-44CF-8983-E489875C51AC}"/>
              </a:ext>
            </a:extLst>
          </p:cNvPr>
          <p:cNvSpPr/>
          <p:nvPr/>
        </p:nvSpPr>
        <p:spPr>
          <a:xfrm>
            <a:off x="394358" y="4556026"/>
            <a:ext cx="5177119" cy="112759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Entre sus principales </a:t>
            </a:r>
            <a:r>
              <a:rPr lang="es-EC" dirty="0">
                <a:latin typeface="Times New Roman" panose="02020603050405020304" pitchFamily="18" charset="0"/>
                <a:ea typeface="Times New Roman" panose="02020603050405020304" pitchFamily="18" charset="0"/>
                <a:cs typeface="Times New Roman" panose="02020603050405020304" pitchFamily="18" charset="0"/>
              </a:rPr>
              <a:t>productos se encuentran </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bisagras de hornos de cocina, bisagras de puertas de congelador, botones para puerta, conectores, manijas, recibidores, entre otras.</a:t>
            </a:r>
            <a:endParaRPr lang="en-US" dirty="0">
              <a:latin typeface="Times New Roman" panose="02020603050405020304" pitchFamily="18" charset="0"/>
              <a:cs typeface="Times New Roman" panose="02020603050405020304" pitchFamily="18" charset="0"/>
            </a:endParaRPr>
          </a:p>
        </p:txBody>
      </p:sp>
      <p:pic>
        <p:nvPicPr>
          <p:cNvPr id="17" name="Imagen 16">
            <a:extLst>
              <a:ext uri="{FF2B5EF4-FFF2-40B4-BE49-F238E27FC236}">
                <a16:creationId xmlns:a16="http://schemas.microsoft.com/office/drawing/2014/main" id="{A5461780-B102-43E6-973A-C408D84F26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41851" y="4368231"/>
            <a:ext cx="1849405" cy="801409"/>
          </a:xfrm>
          <a:prstGeom prst="rect">
            <a:avLst/>
          </a:prstGeom>
        </p:spPr>
      </p:pic>
      <p:pic>
        <p:nvPicPr>
          <p:cNvPr id="19" name="Imagen 18">
            <a:extLst>
              <a:ext uri="{FF2B5EF4-FFF2-40B4-BE49-F238E27FC236}">
                <a16:creationId xmlns:a16="http://schemas.microsoft.com/office/drawing/2014/main" id="{568A6B01-87E2-462E-8194-8F2E9A18E6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33608" y="5432510"/>
            <a:ext cx="2020696" cy="801409"/>
          </a:xfrm>
          <a:prstGeom prst="rect">
            <a:avLst/>
          </a:prstGeom>
        </p:spPr>
      </p:pic>
      <p:pic>
        <p:nvPicPr>
          <p:cNvPr id="21" name="Imagen 20">
            <a:extLst>
              <a:ext uri="{FF2B5EF4-FFF2-40B4-BE49-F238E27FC236}">
                <a16:creationId xmlns:a16="http://schemas.microsoft.com/office/drawing/2014/main" id="{C99D54C1-623C-493F-BAF7-5ED2AAB001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27769" y="4297147"/>
            <a:ext cx="1676696" cy="1135363"/>
          </a:xfrm>
          <a:prstGeom prst="rect">
            <a:avLst/>
          </a:prstGeom>
        </p:spPr>
      </p:pic>
      <p:pic>
        <p:nvPicPr>
          <p:cNvPr id="23" name="Imagen 22">
            <a:extLst>
              <a:ext uri="{FF2B5EF4-FFF2-40B4-BE49-F238E27FC236}">
                <a16:creationId xmlns:a16="http://schemas.microsoft.com/office/drawing/2014/main" id="{5876E7F9-C233-4902-9EFA-BF1409CE931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6841851" y="5323859"/>
            <a:ext cx="1849405" cy="8017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8807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A46EB0C3-2A09-4107-B065-AF4C71E685CA}"/>
              </a:ext>
            </a:extLst>
          </p:cNvPr>
          <p:cNvSpPr>
            <a:spLocks noGrp="1"/>
          </p:cNvSpPr>
          <p:nvPr>
            <p:ph type="title"/>
          </p:nvPr>
        </p:nvSpPr>
        <p:spPr>
          <a:xfrm>
            <a:off x="1194921" y="250265"/>
            <a:ext cx="10052050" cy="549275"/>
          </a:xfrm>
        </p:spPr>
        <p:txBody>
          <a:bodyPr>
            <a:normAutofit fontScale="90000"/>
          </a:bodyPr>
          <a:lstStyle/>
          <a:p>
            <a:r>
              <a:rPr lang="es-EC" dirty="0"/>
              <a:t>Diseño de elementos del sistema de remachado y transporte de recibidor</a:t>
            </a:r>
            <a:endParaRPr lang="en-US" dirty="0"/>
          </a:p>
        </p:txBody>
      </p:sp>
      <p:sp>
        <p:nvSpPr>
          <p:cNvPr id="5" name="Título 2">
            <a:extLst>
              <a:ext uri="{FF2B5EF4-FFF2-40B4-BE49-F238E27FC236}">
                <a16:creationId xmlns:a16="http://schemas.microsoft.com/office/drawing/2014/main" id="{83D29CD8-6E3E-4EDA-ABDF-342E70EBCF31}"/>
              </a:ext>
            </a:extLst>
          </p:cNvPr>
          <p:cNvSpPr txBox="1">
            <a:spLocks/>
          </p:cNvSpPr>
          <p:nvPr/>
        </p:nvSpPr>
        <p:spPr>
          <a:xfrm>
            <a:off x="373591" y="1181042"/>
            <a:ext cx="2351679"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Sistema de Control</a:t>
            </a:r>
            <a:endParaRPr lang="en-US" sz="2000" dirty="0"/>
          </a:p>
        </p:txBody>
      </p:sp>
      <p:pic>
        <p:nvPicPr>
          <p:cNvPr id="7" name="Imagen 6">
            <a:extLst>
              <a:ext uri="{FF2B5EF4-FFF2-40B4-BE49-F238E27FC236}">
                <a16:creationId xmlns:a16="http://schemas.microsoft.com/office/drawing/2014/main" id="{1CCD3440-C2B2-4E4E-B3C8-84F35FA17D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056" y="1563589"/>
            <a:ext cx="4041315" cy="5404650"/>
          </a:xfrm>
          <a:prstGeom prst="rect">
            <a:avLst/>
          </a:prstGeom>
        </p:spPr>
      </p:pic>
      <p:sp>
        <p:nvSpPr>
          <p:cNvPr id="9" name="CuadroTexto 8">
            <a:extLst>
              <a:ext uri="{FF2B5EF4-FFF2-40B4-BE49-F238E27FC236}">
                <a16:creationId xmlns:a16="http://schemas.microsoft.com/office/drawing/2014/main" id="{B77F8C26-C885-4674-A60D-50E80EE0E1F9}"/>
              </a:ext>
            </a:extLst>
          </p:cNvPr>
          <p:cNvSpPr txBox="1"/>
          <p:nvPr/>
        </p:nvSpPr>
        <p:spPr>
          <a:xfrm>
            <a:off x="4661646" y="1374932"/>
            <a:ext cx="7351059" cy="1023165"/>
          </a:xfrm>
          <a:prstGeom prst="rect">
            <a:avLst/>
          </a:prstGeom>
          <a:noFill/>
        </p:spPr>
        <p:txBody>
          <a:bodyPr wrap="square">
            <a:spAutoFit/>
          </a:bodyPr>
          <a:lstStyle/>
          <a:p>
            <a:pPr algn="just">
              <a:lnSpc>
                <a:spcPct val="150000"/>
              </a:lnSpc>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S</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 tiene dos fuentes de trabajo; una a 220 V en AC que es la que viene del tablero de abastecimiento de energía de la empresa y una fuente de 12 V DC proporcionada por el contador.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BD1445BF-89A0-4345-A9F9-FBAEAD5E4000}"/>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4414906" y="2186534"/>
            <a:ext cx="7777094" cy="4781705"/>
          </a:xfrm>
          <a:prstGeom prst="rect">
            <a:avLst/>
          </a:prstGeom>
        </p:spPr>
      </p:pic>
      <p:sp>
        <p:nvSpPr>
          <p:cNvPr id="12" name="Título 2">
            <a:extLst>
              <a:ext uri="{FF2B5EF4-FFF2-40B4-BE49-F238E27FC236}">
                <a16:creationId xmlns:a16="http://schemas.microsoft.com/office/drawing/2014/main" id="{EE98627E-0D4B-45A2-8C35-E779B1914D08}"/>
              </a:ext>
            </a:extLst>
          </p:cNvPr>
          <p:cNvSpPr txBox="1">
            <a:spLocks/>
          </p:cNvSpPr>
          <p:nvPr/>
        </p:nvSpPr>
        <p:spPr>
          <a:xfrm>
            <a:off x="8895292" y="5914406"/>
            <a:ext cx="2351679"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Fuente de 220 V</a:t>
            </a:r>
            <a:endParaRPr lang="en-US" sz="2000" dirty="0"/>
          </a:p>
        </p:txBody>
      </p:sp>
    </p:spTree>
    <p:extLst>
      <p:ext uri="{BB962C8B-B14F-4D97-AF65-F5344CB8AC3E}">
        <p14:creationId xmlns:p14="http://schemas.microsoft.com/office/powerpoint/2010/main" val="1581836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B58A2181-871E-4EC0-9963-AA1339D28087}"/>
              </a:ext>
            </a:extLst>
          </p:cNvPr>
          <p:cNvSpPr txBox="1">
            <a:spLocks/>
          </p:cNvSpPr>
          <p:nvPr/>
        </p:nvSpPr>
        <p:spPr>
          <a:xfrm>
            <a:off x="2253063" y="1209221"/>
            <a:ext cx="2351679"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Fuente de 12 V</a:t>
            </a:r>
            <a:endParaRPr lang="en-US" sz="2000" dirty="0"/>
          </a:p>
        </p:txBody>
      </p:sp>
      <p:pic>
        <p:nvPicPr>
          <p:cNvPr id="6" name="Imagen 5">
            <a:extLst>
              <a:ext uri="{FF2B5EF4-FFF2-40B4-BE49-F238E27FC236}">
                <a16:creationId xmlns:a16="http://schemas.microsoft.com/office/drawing/2014/main" id="{3930661E-6C7F-4B68-BDE5-38CC12FDE311}"/>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7996783" y="1780853"/>
            <a:ext cx="1498528" cy="4195878"/>
          </a:xfrm>
          <a:prstGeom prst="rect">
            <a:avLst/>
          </a:prstGeom>
        </p:spPr>
      </p:pic>
      <p:sp>
        <p:nvSpPr>
          <p:cNvPr id="7" name="Título 2">
            <a:extLst>
              <a:ext uri="{FF2B5EF4-FFF2-40B4-BE49-F238E27FC236}">
                <a16:creationId xmlns:a16="http://schemas.microsoft.com/office/drawing/2014/main" id="{C9AEEE3A-0A18-4525-ABC4-36B051CF2B9B}"/>
              </a:ext>
            </a:extLst>
          </p:cNvPr>
          <p:cNvSpPr txBox="1">
            <a:spLocks/>
          </p:cNvSpPr>
          <p:nvPr/>
        </p:nvSpPr>
        <p:spPr>
          <a:xfrm>
            <a:off x="7395396" y="1243794"/>
            <a:ext cx="2701302"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Circuito de potencia</a:t>
            </a:r>
            <a:endParaRPr lang="en-US" sz="2000" dirty="0"/>
          </a:p>
        </p:txBody>
      </p:sp>
      <p:pic>
        <p:nvPicPr>
          <p:cNvPr id="9" name="Imagen 8">
            <a:extLst>
              <a:ext uri="{FF2B5EF4-FFF2-40B4-BE49-F238E27FC236}">
                <a16:creationId xmlns:a16="http://schemas.microsoft.com/office/drawing/2014/main" id="{7304BADE-6AD2-46CF-975A-8B2FE6A68371}"/>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126434" y="1597002"/>
            <a:ext cx="4604939" cy="4379729"/>
          </a:xfrm>
          <a:prstGeom prst="rect">
            <a:avLst/>
          </a:prstGeom>
        </p:spPr>
      </p:pic>
    </p:spTree>
    <p:extLst>
      <p:ext uri="{BB962C8B-B14F-4D97-AF65-F5344CB8AC3E}">
        <p14:creationId xmlns:p14="http://schemas.microsoft.com/office/powerpoint/2010/main" val="2242311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6EE6A03-5991-439E-9199-161712AD3E70}"/>
              </a:ext>
            </a:extLst>
          </p:cNvPr>
          <p:cNvSpPr>
            <a:spLocks noGrp="1"/>
          </p:cNvSpPr>
          <p:nvPr>
            <p:ph type="title"/>
          </p:nvPr>
        </p:nvSpPr>
        <p:spPr>
          <a:xfrm>
            <a:off x="1069920" y="242071"/>
            <a:ext cx="10052159" cy="548336"/>
          </a:xfrm>
        </p:spPr>
        <p:txBody>
          <a:bodyPr>
            <a:normAutofit fontScale="90000"/>
          </a:bodyPr>
          <a:lstStyle/>
          <a:p>
            <a:r>
              <a:rPr lang="es-EC" dirty="0"/>
              <a:t>Construcción de elementos del sistema de remachado y transporte de recibidor</a:t>
            </a:r>
            <a:endParaRPr lang="en-US" dirty="0"/>
          </a:p>
        </p:txBody>
      </p:sp>
      <p:pic>
        <p:nvPicPr>
          <p:cNvPr id="5" name="Imagen 4">
            <a:extLst>
              <a:ext uri="{FF2B5EF4-FFF2-40B4-BE49-F238E27FC236}">
                <a16:creationId xmlns:a16="http://schemas.microsoft.com/office/drawing/2014/main" id="{EC19C2A2-77E8-495A-8FA2-0303E2C0CD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08" y="1731824"/>
            <a:ext cx="3162574" cy="3627434"/>
          </a:xfrm>
          <a:prstGeom prst="rect">
            <a:avLst/>
          </a:prstGeom>
        </p:spPr>
      </p:pic>
      <p:pic>
        <p:nvPicPr>
          <p:cNvPr id="7" name="Imagen 6">
            <a:extLst>
              <a:ext uri="{FF2B5EF4-FFF2-40B4-BE49-F238E27FC236}">
                <a16:creationId xmlns:a16="http://schemas.microsoft.com/office/drawing/2014/main" id="{0DC03533-64FA-4BD6-9D2F-6126EB97AA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2082" y="1731824"/>
            <a:ext cx="3200677" cy="3574090"/>
          </a:xfrm>
          <a:prstGeom prst="rect">
            <a:avLst/>
          </a:prstGeom>
        </p:spPr>
      </p:pic>
      <p:sp>
        <p:nvSpPr>
          <p:cNvPr id="8" name="Título 2">
            <a:extLst>
              <a:ext uri="{FF2B5EF4-FFF2-40B4-BE49-F238E27FC236}">
                <a16:creationId xmlns:a16="http://schemas.microsoft.com/office/drawing/2014/main" id="{8EDF0D3F-CDA1-4455-B17A-2130766882DA}"/>
              </a:ext>
            </a:extLst>
          </p:cNvPr>
          <p:cNvSpPr txBox="1">
            <a:spLocks/>
          </p:cNvSpPr>
          <p:nvPr/>
        </p:nvSpPr>
        <p:spPr>
          <a:xfrm>
            <a:off x="373591" y="1181042"/>
            <a:ext cx="2674409"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Listado de materiales</a:t>
            </a:r>
            <a:endParaRPr lang="en-US" sz="2000" dirty="0"/>
          </a:p>
        </p:txBody>
      </p:sp>
      <p:sp>
        <p:nvSpPr>
          <p:cNvPr id="9" name="Título 2">
            <a:extLst>
              <a:ext uri="{FF2B5EF4-FFF2-40B4-BE49-F238E27FC236}">
                <a16:creationId xmlns:a16="http://schemas.microsoft.com/office/drawing/2014/main" id="{E5719CA1-548E-4C66-AB1A-3D753A2FD8B6}"/>
              </a:ext>
            </a:extLst>
          </p:cNvPr>
          <p:cNvSpPr txBox="1">
            <a:spLocks/>
          </p:cNvSpPr>
          <p:nvPr/>
        </p:nvSpPr>
        <p:spPr>
          <a:xfrm>
            <a:off x="6754199" y="1225865"/>
            <a:ext cx="3295236"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Fabricación de las partes</a:t>
            </a:r>
            <a:endParaRPr lang="en-US" sz="2000" dirty="0"/>
          </a:p>
        </p:txBody>
      </p:sp>
      <p:pic>
        <p:nvPicPr>
          <p:cNvPr id="12" name="Imagen 11">
            <a:extLst>
              <a:ext uri="{FF2B5EF4-FFF2-40B4-BE49-F238E27FC236}">
                <a16:creationId xmlns:a16="http://schemas.microsoft.com/office/drawing/2014/main" id="{24432FB6-53D9-4116-91A3-A9E42915C8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8093547" y="1512211"/>
            <a:ext cx="1764411" cy="3462748"/>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11410ABF-C23B-456F-AE3E-331A1667EC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8495720" y="4250908"/>
            <a:ext cx="3470860" cy="1823830"/>
          </a:xfrm>
          <a:prstGeom prst="rect">
            <a:avLst/>
          </a:prstGeom>
          <a:noFill/>
          <a:ln>
            <a:noFill/>
          </a:ln>
          <a:extLst>
            <a:ext uri="{53640926-AAD7-44D8-BBD7-CCE9431645EC}">
              <a14:shadowObscured xmlns:a14="http://schemas.microsoft.com/office/drawing/2010/main"/>
            </a:ext>
          </a:extLst>
        </p:spPr>
      </p:pic>
      <p:sp>
        <p:nvSpPr>
          <p:cNvPr id="14" name="Título 2">
            <a:extLst>
              <a:ext uri="{FF2B5EF4-FFF2-40B4-BE49-F238E27FC236}">
                <a16:creationId xmlns:a16="http://schemas.microsoft.com/office/drawing/2014/main" id="{C71E345C-6204-4A7E-8335-4BF218368740}"/>
              </a:ext>
            </a:extLst>
          </p:cNvPr>
          <p:cNvSpPr txBox="1">
            <a:spLocks/>
          </p:cNvSpPr>
          <p:nvPr/>
        </p:nvSpPr>
        <p:spPr>
          <a:xfrm>
            <a:off x="8172414" y="1731824"/>
            <a:ext cx="2309748" cy="387781"/>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400" dirty="0"/>
              <a:t>Piezas del sistema de remachado</a:t>
            </a:r>
            <a:endParaRPr lang="en-US" sz="1400" dirty="0"/>
          </a:p>
        </p:txBody>
      </p:sp>
    </p:spTree>
    <p:extLst>
      <p:ext uri="{BB962C8B-B14F-4D97-AF65-F5344CB8AC3E}">
        <p14:creationId xmlns:p14="http://schemas.microsoft.com/office/powerpoint/2010/main" val="547041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DBEA9045-8C19-4409-9286-5438EEB6F858}"/>
              </a:ext>
            </a:extLst>
          </p:cNvPr>
          <p:cNvSpPr txBox="1">
            <a:spLocks/>
          </p:cNvSpPr>
          <p:nvPr/>
        </p:nvSpPr>
        <p:spPr>
          <a:xfrm>
            <a:off x="245822" y="1225865"/>
            <a:ext cx="3295236"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Fabricación de las partes</a:t>
            </a:r>
            <a:endParaRPr lang="en-US" sz="2000" dirty="0"/>
          </a:p>
        </p:txBody>
      </p:sp>
      <p:sp>
        <p:nvSpPr>
          <p:cNvPr id="5" name="Título 2">
            <a:extLst>
              <a:ext uri="{FF2B5EF4-FFF2-40B4-BE49-F238E27FC236}">
                <a16:creationId xmlns:a16="http://schemas.microsoft.com/office/drawing/2014/main" id="{3E28F9E0-4EA4-4AA0-8508-B312305AE374}"/>
              </a:ext>
            </a:extLst>
          </p:cNvPr>
          <p:cNvSpPr>
            <a:spLocks noGrp="1"/>
          </p:cNvSpPr>
          <p:nvPr>
            <p:ph type="title"/>
          </p:nvPr>
        </p:nvSpPr>
        <p:spPr>
          <a:xfrm>
            <a:off x="1069920" y="242071"/>
            <a:ext cx="10052159" cy="548336"/>
          </a:xfrm>
        </p:spPr>
        <p:txBody>
          <a:bodyPr>
            <a:normAutofit fontScale="90000"/>
          </a:bodyPr>
          <a:lstStyle/>
          <a:p>
            <a:r>
              <a:rPr lang="es-EC" dirty="0"/>
              <a:t>Construcción de elementos del sistema de remachado y transporte de recibidor</a:t>
            </a:r>
            <a:endParaRPr lang="en-US" dirty="0"/>
          </a:p>
        </p:txBody>
      </p:sp>
      <p:pic>
        <p:nvPicPr>
          <p:cNvPr id="6" name="Imagen 5">
            <a:extLst>
              <a:ext uri="{FF2B5EF4-FFF2-40B4-BE49-F238E27FC236}">
                <a16:creationId xmlns:a16="http://schemas.microsoft.com/office/drawing/2014/main" id="{2CCA18E4-1B90-4258-8135-66ED40DFBD5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930" y="1769072"/>
            <a:ext cx="4439363" cy="2050826"/>
          </a:xfrm>
          <a:prstGeom prst="rect">
            <a:avLst/>
          </a:prstGeom>
          <a:noFill/>
          <a:ln>
            <a:noFill/>
          </a:ln>
        </p:spPr>
      </p:pic>
      <p:pic>
        <p:nvPicPr>
          <p:cNvPr id="7" name="Imagen 6">
            <a:extLst>
              <a:ext uri="{FF2B5EF4-FFF2-40B4-BE49-F238E27FC236}">
                <a16:creationId xmlns:a16="http://schemas.microsoft.com/office/drawing/2014/main" id="{7E29A50F-2111-4852-8A76-A98A5AA616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3986587"/>
            <a:ext cx="1728795" cy="2050825"/>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FB8F161C-40E9-4522-93F6-A412627137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728795" y="3997850"/>
            <a:ext cx="3600320" cy="2050825"/>
          </a:xfrm>
          <a:prstGeom prst="rect">
            <a:avLst/>
          </a:prstGeom>
          <a:noFill/>
          <a:ln>
            <a:noFill/>
          </a:ln>
          <a:extLst>
            <a:ext uri="{53640926-AAD7-44D8-BBD7-CCE9431645EC}">
              <a14:shadowObscured xmlns:a14="http://schemas.microsoft.com/office/drawing/2010/main"/>
            </a:ext>
          </a:extLst>
        </p:spPr>
      </p:pic>
      <p:sp>
        <p:nvSpPr>
          <p:cNvPr id="10" name="Título 2">
            <a:extLst>
              <a:ext uri="{FF2B5EF4-FFF2-40B4-BE49-F238E27FC236}">
                <a16:creationId xmlns:a16="http://schemas.microsoft.com/office/drawing/2014/main" id="{4E3B1EAE-4F48-40DD-8260-D1B710A4CF72}"/>
              </a:ext>
            </a:extLst>
          </p:cNvPr>
          <p:cNvSpPr txBox="1">
            <a:spLocks/>
          </p:cNvSpPr>
          <p:nvPr/>
        </p:nvSpPr>
        <p:spPr>
          <a:xfrm>
            <a:off x="948247" y="6228148"/>
            <a:ext cx="3295236" cy="387781"/>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400" dirty="0"/>
              <a:t>Elementos para el sistema de Transporte</a:t>
            </a:r>
            <a:endParaRPr lang="en-US" sz="1400" dirty="0"/>
          </a:p>
        </p:txBody>
      </p:sp>
      <p:sp>
        <p:nvSpPr>
          <p:cNvPr id="11" name="Título 2">
            <a:extLst>
              <a:ext uri="{FF2B5EF4-FFF2-40B4-BE49-F238E27FC236}">
                <a16:creationId xmlns:a16="http://schemas.microsoft.com/office/drawing/2014/main" id="{F5513B82-8BB0-4712-AA04-6FD28DCAEE1A}"/>
              </a:ext>
            </a:extLst>
          </p:cNvPr>
          <p:cNvSpPr txBox="1">
            <a:spLocks/>
          </p:cNvSpPr>
          <p:nvPr/>
        </p:nvSpPr>
        <p:spPr>
          <a:xfrm>
            <a:off x="6001163" y="1225865"/>
            <a:ext cx="3295236"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Implementación</a:t>
            </a:r>
            <a:endParaRPr lang="en-US" sz="2000" dirty="0"/>
          </a:p>
        </p:txBody>
      </p:sp>
      <p:pic>
        <p:nvPicPr>
          <p:cNvPr id="12" name="Imagen 11">
            <a:extLst>
              <a:ext uri="{FF2B5EF4-FFF2-40B4-BE49-F238E27FC236}">
                <a16:creationId xmlns:a16="http://schemas.microsoft.com/office/drawing/2014/main" id="{2970CA5D-FA72-49C0-9A78-D8FADB0B37B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762075" y="2226473"/>
            <a:ext cx="2858311" cy="3825283"/>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DF1C8508-4241-40B5-98E4-FA86B70C02A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04223" y="2205966"/>
            <a:ext cx="1768945" cy="3831446"/>
          </a:xfrm>
          <a:prstGeom prst="rect">
            <a:avLst/>
          </a:prstGeom>
          <a:noFill/>
          <a:ln>
            <a:noFill/>
          </a:ln>
        </p:spPr>
      </p:pic>
      <p:sp>
        <p:nvSpPr>
          <p:cNvPr id="14" name="Título 2">
            <a:extLst>
              <a:ext uri="{FF2B5EF4-FFF2-40B4-BE49-F238E27FC236}">
                <a16:creationId xmlns:a16="http://schemas.microsoft.com/office/drawing/2014/main" id="{C8D2DA1B-BFB5-42D4-AB45-AFE214455EBD}"/>
              </a:ext>
            </a:extLst>
          </p:cNvPr>
          <p:cNvSpPr txBox="1">
            <a:spLocks/>
          </p:cNvSpPr>
          <p:nvPr/>
        </p:nvSpPr>
        <p:spPr>
          <a:xfrm>
            <a:off x="7608569" y="1769072"/>
            <a:ext cx="3513510" cy="38778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400" dirty="0"/>
              <a:t>Ensamblaje del mecanismo de remachado</a:t>
            </a:r>
            <a:endParaRPr lang="en-US" sz="1400" dirty="0"/>
          </a:p>
        </p:txBody>
      </p:sp>
    </p:spTree>
    <p:extLst>
      <p:ext uri="{BB962C8B-B14F-4D97-AF65-F5344CB8AC3E}">
        <p14:creationId xmlns:p14="http://schemas.microsoft.com/office/powerpoint/2010/main" val="2369248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C5A5DB9-C140-4BFE-B9F5-A264E515ABB9}"/>
              </a:ext>
            </a:extLst>
          </p:cNvPr>
          <p:cNvSpPr>
            <a:spLocks noGrp="1"/>
          </p:cNvSpPr>
          <p:nvPr>
            <p:ph type="title"/>
          </p:nvPr>
        </p:nvSpPr>
        <p:spPr>
          <a:xfrm>
            <a:off x="1069920" y="246745"/>
            <a:ext cx="10052159" cy="548336"/>
          </a:xfrm>
        </p:spPr>
        <p:txBody>
          <a:bodyPr>
            <a:normAutofit fontScale="90000"/>
          </a:bodyPr>
          <a:lstStyle/>
          <a:p>
            <a:r>
              <a:rPr lang="es-EC" dirty="0"/>
              <a:t>Construcción de elementos del sistema de remachado y transporte de recibidor</a:t>
            </a:r>
            <a:endParaRPr lang="en-US" dirty="0"/>
          </a:p>
        </p:txBody>
      </p:sp>
      <p:sp>
        <p:nvSpPr>
          <p:cNvPr id="4" name="Título 2">
            <a:extLst>
              <a:ext uri="{FF2B5EF4-FFF2-40B4-BE49-F238E27FC236}">
                <a16:creationId xmlns:a16="http://schemas.microsoft.com/office/drawing/2014/main" id="{FC14184D-EA7A-4814-A22A-B74B4393CCD5}"/>
              </a:ext>
            </a:extLst>
          </p:cNvPr>
          <p:cNvSpPr txBox="1">
            <a:spLocks/>
          </p:cNvSpPr>
          <p:nvPr/>
        </p:nvSpPr>
        <p:spPr>
          <a:xfrm>
            <a:off x="-238272" y="1225865"/>
            <a:ext cx="3295236"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Implementación</a:t>
            </a:r>
            <a:endParaRPr lang="en-US" sz="2000" dirty="0"/>
          </a:p>
        </p:txBody>
      </p:sp>
      <p:pic>
        <p:nvPicPr>
          <p:cNvPr id="5" name="Imagen 4">
            <a:extLst>
              <a:ext uri="{FF2B5EF4-FFF2-40B4-BE49-F238E27FC236}">
                <a16:creationId xmlns:a16="http://schemas.microsoft.com/office/drawing/2014/main" id="{A919350E-E6BD-4A2C-A1D9-5D132DC344F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183" y="1791670"/>
            <a:ext cx="2099687" cy="4545417"/>
          </a:xfrm>
          <a:prstGeom prst="rect">
            <a:avLst/>
          </a:prstGeom>
          <a:noFill/>
          <a:ln>
            <a:noFill/>
          </a:ln>
        </p:spPr>
      </p:pic>
      <p:sp>
        <p:nvSpPr>
          <p:cNvPr id="6" name="Título 2">
            <a:extLst>
              <a:ext uri="{FF2B5EF4-FFF2-40B4-BE49-F238E27FC236}">
                <a16:creationId xmlns:a16="http://schemas.microsoft.com/office/drawing/2014/main" id="{5E473FF3-71CC-4A99-9DE7-8C529A3D3459}"/>
              </a:ext>
            </a:extLst>
          </p:cNvPr>
          <p:cNvSpPr txBox="1">
            <a:spLocks/>
          </p:cNvSpPr>
          <p:nvPr/>
        </p:nvSpPr>
        <p:spPr>
          <a:xfrm>
            <a:off x="284664" y="6417364"/>
            <a:ext cx="2476724" cy="38778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400" dirty="0"/>
              <a:t>Colocación del mecanismo de remachado en el cilindro</a:t>
            </a:r>
            <a:endParaRPr lang="en-US" sz="1400" dirty="0"/>
          </a:p>
        </p:txBody>
      </p:sp>
      <p:pic>
        <p:nvPicPr>
          <p:cNvPr id="10" name="Imagen 9">
            <a:extLst>
              <a:ext uri="{FF2B5EF4-FFF2-40B4-BE49-F238E27FC236}">
                <a16:creationId xmlns:a16="http://schemas.microsoft.com/office/drawing/2014/main" id="{3059ECCA-E1BB-460F-9526-6CFE50B2DF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209364" y="2428165"/>
            <a:ext cx="2306021" cy="3548962"/>
          </a:xfrm>
          <a:prstGeom prst="rect">
            <a:avLst/>
          </a:prstGeom>
          <a:noFill/>
          <a:ln>
            <a:noFill/>
          </a:ln>
        </p:spPr>
      </p:pic>
      <p:sp>
        <p:nvSpPr>
          <p:cNvPr id="12" name="Título 2">
            <a:extLst>
              <a:ext uri="{FF2B5EF4-FFF2-40B4-BE49-F238E27FC236}">
                <a16:creationId xmlns:a16="http://schemas.microsoft.com/office/drawing/2014/main" id="{F680D4D2-3E6D-4E44-BBC5-C59289C51B40}"/>
              </a:ext>
            </a:extLst>
          </p:cNvPr>
          <p:cNvSpPr txBox="1">
            <a:spLocks/>
          </p:cNvSpPr>
          <p:nvPr/>
        </p:nvSpPr>
        <p:spPr>
          <a:xfrm>
            <a:off x="3124012" y="1854857"/>
            <a:ext cx="2476724" cy="387781"/>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400" dirty="0"/>
              <a:t>Galvanizado de las piezas </a:t>
            </a:r>
            <a:endParaRPr lang="en-US" sz="1400" dirty="0"/>
          </a:p>
        </p:txBody>
      </p:sp>
      <p:pic>
        <p:nvPicPr>
          <p:cNvPr id="13" name="Imagen 12">
            <a:extLst>
              <a:ext uri="{FF2B5EF4-FFF2-40B4-BE49-F238E27FC236}">
                <a16:creationId xmlns:a16="http://schemas.microsoft.com/office/drawing/2014/main" id="{1CB0C55B-DC8C-401A-8FF7-270AA2203B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6617" y="2048747"/>
            <a:ext cx="5082809" cy="3928380"/>
          </a:xfrm>
          <a:prstGeom prst="rect">
            <a:avLst/>
          </a:prstGeom>
        </p:spPr>
      </p:pic>
      <p:sp>
        <p:nvSpPr>
          <p:cNvPr id="14" name="Título 2">
            <a:extLst>
              <a:ext uri="{FF2B5EF4-FFF2-40B4-BE49-F238E27FC236}">
                <a16:creationId xmlns:a16="http://schemas.microsoft.com/office/drawing/2014/main" id="{37C302EB-9ED6-48E0-85E4-D9237691821E}"/>
              </a:ext>
            </a:extLst>
          </p:cNvPr>
          <p:cNvSpPr txBox="1">
            <a:spLocks/>
          </p:cNvSpPr>
          <p:nvPr/>
        </p:nvSpPr>
        <p:spPr>
          <a:xfrm>
            <a:off x="7873736" y="1613646"/>
            <a:ext cx="2718512" cy="387781"/>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400" dirty="0"/>
              <a:t>Ensamblaje Final del Mecanismo de Remachado</a:t>
            </a:r>
            <a:endParaRPr lang="en-US" sz="1400" dirty="0"/>
          </a:p>
        </p:txBody>
      </p:sp>
    </p:spTree>
    <p:extLst>
      <p:ext uri="{BB962C8B-B14F-4D97-AF65-F5344CB8AC3E}">
        <p14:creationId xmlns:p14="http://schemas.microsoft.com/office/powerpoint/2010/main" val="354841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5396C43-C089-4468-9F07-DF6081E2DDEC}"/>
              </a:ext>
            </a:extLst>
          </p:cNvPr>
          <p:cNvSpPr>
            <a:spLocks noGrp="1"/>
          </p:cNvSpPr>
          <p:nvPr>
            <p:ph type="title"/>
          </p:nvPr>
        </p:nvSpPr>
        <p:spPr/>
        <p:txBody>
          <a:bodyPr>
            <a:normAutofit fontScale="90000"/>
          </a:bodyPr>
          <a:lstStyle/>
          <a:p>
            <a:r>
              <a:rPr lang="es-EC" dirty="0"/>
              <a:t>Construcción de elementos del sistema de remachado y transporte de recibidor</a:t>
            </a:r>
            <a:endParaRPr lang="en-US" dirty="0"/>
          </a:p>
        </p:txBody>
      </p:sp>
      <p:sp>
        <p:nvSpPr>
          <p:cNvPr id="4" name="Título 2">
            <a:extLst>
              <a:ext uri="{FF2B5EF4-FFF2-40B4-BE49-F238E27FC236}">
                <a16:creationId xmlns:a16="http://schemas.microsoft.com/office/drawing/2014/main" id="{E8413831-139A-4A9F-86A1-047535757F85}"/>
              </a:ext>
            </a:extLst>
          </p:cNvPr>
          <p:cNvSpPr txBox="1">
            <a:spLocks/>
          </p:cNvSpPr>
          <p:nvPr/>
        </p:nvSpPr>
        <p:spPr>
          <a:xfrm>
            <a:off x="-238272" y="1225865"/>
            <a:ext cx="3295236"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Implementación</a:t>
            </a:r>
            <a:endParaRPr lang="en-US" sz="2000" dirty="0"/>
          </a:p>
        </p:txBody>
      </p:sp>
      <p:pic>
        <p:nvPicPr>
          <p:cNvPr id="5" name="Imagen 4">
            <a:extLst>
              <a:ext uri="{FF2B5EF4-FFF2-40B4-BE49-F238E27FC236}">
                <a16:creationId xmlns:a16="http://schemas.microsoft.com/office/drawing/2014/main" id="{B44E4E79-4383-43EB-B692-6E85DB5D298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822" y="2849257"/>
            <a:ext cx="5457121" cy="2520601"/>
          </a:xfrm>
          <a:prstGeom prst="rect">
            <a:avLst/>
          </a:prstGeom>
          <a:noFill/>
          <a:ln>
            <a:noFill/>
          </a:ln>
        </p:spPr>
      </p:pic>
      <p:sp>
        <p:nvSpPr>
          <p:cNvPr id="6" name="Título 2">
            <a:extLst>
              <a:ext uri="{FF2B5EF4-FFF2-40B4-BE49-F238E27FC236}">
                <a16:creationId xmlns:a16="http://schemas.microsoft.com/office/drawing/2014/main" id="{7D6FC373-2F13-48BC-A777-10AE611E6AA6}"/>
              </a:ext>
            </a:extLst>
          </p:cNvPr>
          <p:cNvSpPr txBox="1">
            <a:spLocks/>
          </p:cNvSpPr>
          <p:nvPr/>
        </p:nvSpPr>
        <p:spPr>
          <a:xfrm>
            <a:off x="1284677" y="2206376"/>
            <a:ext cx="2718512" cy="38778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400" dirty="0"/>
              <a:t>Corte de la mesa para instalación del sistema de transporte</a:t>
            </a:r>
            <a:endParaRPr lang="en-US" sz="1400" dirty="0"/>
          </a:p>
        </p:txBody>
      </p:sp>
      <p:pic>
        <p:nvPicPr>
          <p:cNvPr id="7" name="Imagen 6">
            <a:extLst>
              <a:ext uri="{FF2B5EF4-FFF2-40B4-BE49-F238E27FC236}">
                <a16:creationId xmlns:a16="http://schemas.microsoft.com/office/drawing/2014/main" id="{4CFF50C1-F81C-43C6-987F-155113C3C1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8119" y="2021931"/>
            <a:ext cx="5906328" cy="3986977"/>
          </a:xfrm>
          <a:prstGeom prst="rect">
            <a:avLst/>
          </a:prstGeom>
        </p:spPr>
      </p:pic>
      <p:sp>
        <p:nvSpPr>
          <p:cNvPr id="8" name="Título 2">
            <a:extLst>
              <a:ext uri="{FF2B5EF4-FFF2-40B4-BE49-F238E27FC236}">
                <a16:creationId xmlns:a16="http://schemas.microsoft.com/office/drawing/2014/main" id="{FD84FF7B-27F9-4FAD-A48C-211B8A9C48C3}"/>
              </a:ext>
            </a:extLst>
          </p:cNvPr>
          <p:cNvSpPr txBox="1">
            <a:spLocks/>
          </p:cNvSpPr>
          <p:nvPr/>
        </p:nvSpPr>
        <p:spPr>
          <a:xfrm>
            <a:off x="7873736" y="1613646"/>
            <a:ext cx="2718512" cy="387781"/>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400" dirty="0"/>
              <a:t>Ensamblaje Final del Sistema de Transporte</a:t>
            </a:r>
            <a:endParaRPr lang="en-US" sz="1400" dirty="0"/>
          </a:p>
        </p:txBody>
      </p:sp>
    </p:spTree>
    <p:extLst>
      <p:ext uri="{BB962C8B-B14F-4D97-AF65-F5344CB8AC3E}">
        <p14:creationId xmlns:p14="http://schemas.microsoft.com/office/powerpoint/2010/main" val="111515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59D30B5-4AE0-4291-A51A-AF6DF7C691AA}"/>
              </a:ext>
            </a:extLst>
          </p:cNvPr>
          <p:cNvSpPr>
            <a:spLocks noGrp="1"/>
          </p:cNvSpPr>
          <p:nvPr>
            <p:ph type="title"/>
          </p:nvPr>
        </p:nvSpPr>
        <p:spPr>
          <a:xfrm>
            <a:off x="1069920" y="132701"/>
            <a:ext cx="10052159" cy="548336"/>
          </a:xfrm>
        </p:spPr>
        <p:txBody>
          <a:bodyPr>
            <a:normAutofit fontScale="90000"/>
          </a:bodyPr>
          <a:lstStyle/>
          <a:p>
            <a:r>
              <a:rPr lang="es-EC" dirty="0"/>
              <a:t>Construcción de elementos del sistema de remachado y transporte de recibidor</a:t>
            </a:r>
            <a:endParaRPr lang="en-US" dirty="0"/>
          </a:p>
        </p:txBody>
      </p:sp>
      <p:sp>
        <p:nvSpPr>
          <p:cNvPr id="4" name="Título 2">
            <a:extLst>
              <a:ext uri="{FF2B5EF4-FFF2-40B4-BE49-F238E27FC236}">
                <a16:creationId xmlns:a16="http://schemas.microsoft.com/office/drawing/2014/main" id="{4ACCADEA-EC76-4494-B8E4-2EE850A8B20F}"/>
              </a:ext>
            </a:extLst>
          </p:cNvPr>
          <p:cNvSpPr txBox="1">
            <a:spLocks/>
          </p:cNvSpPr>
          <p:nvPr/>
        </p:nvSpPr>
        <p:spPr>
          <a:xfrm>
            <a:off x="102385" y="1243795"/>
            <a:ext cx="3958625"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Conexión del tablero de control</a:t>
            </a:r>
            <a:endParaRPr lang="en-US" sz="2000" dirty="0"/>
          </a:p>
        </p:txBody>
      </p:sp>
      <p:pic>
        <p:nvPicPr>
          <p:cNvPr id="5" name="Imagen 4">
            <a:extLst>
              <a:ext uri="{FF2B5EF4-FFF2-40B4-BE49-F238E27FC236}">
                <a16:creationId xmlns:a16="http://schemas.microsoft.com/office/drawing/2014/main" id="{5F78C018-A2D9-4413-A71A-DF3CFC7F330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6608" y="1844210"/>
            <a:ext cx="2320290" cy="3769995"/>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1931511E-FAFD-44E8-BF25-011CEE50B7A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3426" y="1848020"/>
            <a:ext cx="1737995" cy="3766185"/>
          </a:xfrm>
          <a:prstGeom prst="rect">
            <a:avLst/>
          </a:prstGeom>
          <a:noFill/>
          <a:ln>
            <a:noFill/>
          </a:ln>
        </p:spPr>
      </p:pic>
      <p:pic>
        <p:nvPicPr>
          <p:cNvPr id="8" name="Imagen 7">
            <a:extLst>
              <a:ext uri="{FF2B5EF4-FFF2-40B4-BE49-F238E27FC236}">
                <a16:creationId xmlns:a16="http://schemas.microsoft.com/office/drawing/2014/main" id="{7C05A12E-EFA8-4854-9345-A23A807642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9193" y="1844210"/>
            <a:ext cx="7208876" cy="4250615"/>
          </a:xfrm>
          <a:prstGeom prst="rect">
            <a:avLst/>
          </a:prstGeom>
        </p:spPr>
      </p:pic>
      <p:sp>
        <p:nvSpPr>
          <p:cNvPr id="9" name="Título 2">
            <a:extLst>
              <a:ext uri="{FF2B5EF4-FFF2-40B4-BE49-F238E27FC236}">
                <a16:creationId xmlns:a16="http://schemas.microsoft.com/office/drawing/2014/main" id="{22F93B4A-6849-4A36-9307-FBE4F9252086}"/>
              </a:ext>
            </a:extLst>
          </p:cNvPr>
          <p:cNvSpPr txBox="1">
            <a:spLocks/>
          </p:cNvSpPr>
          <p:nvPr/>
        </p:nvSpPr>
        <p:spPr>
          <a:xfrm>
            <a:off x="5866691" y="1351371"/>
            <a:ext cx="3958625"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Dispositivos para el control</a:t>
            </a:r>
            <a:endParaRPr lang="en-US" sz="2000" dirty="0"/>
          </a:p>
        </p:txBody>
      </p:sp>
    </p:spTree>
    <p:extLst>
      <p:ext uri="{BB962C8B-B14F-4D97-AF65-F5344CB8AC3E}">
        <p14:creationId xmlns:p14="http://schemas.microsoft.com/office/powerpoint/2010/main" val="1500391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6061810-17E8-4FCE-962E-173F6B9E3CB4}"/>
              </a:ext>
            </a:extLst>
          </p:cNvPr>
          <p:cNvSpPr>
            <a:spLocks noGrp="1"/>
          </p:cNvSpPr>
          <p:nvPr>
            <p:ph type="title"/>
          </p:nvPr>
        </p:nvSpPr>
        <p:spPr>
          <a:xfrm>
            <a:off x="1069920" y="132420"/>
            <a:ext cx="10052159" cy="548336"/>
          </a:xfrm>
        </p:spPr>
        <p:txBody>
          <a:bodyPr>
            <a:normAutofit fontScale="90000"/>
          </a:bodyPr>
          <a:lstStyle/>
          <a:p>
            <a:r>
              <a:rPr lang="es-EC" dirty="0"/>
              <a:t>Pruebas de funcionamiento del sistema de remachado y transporte de recibidor</a:t>
            </a:r>
            <a:endParaRPr lang="en-US" dirty="0"/>
          </a:p>
        </p:txBody>
      </p:sp>
      <p:sp>
        <p:nvSpPr>
          <p:cNvPr id="4" name="Título 2">
            <a:extLst>
              <a:ext uri="{FF2B5EF4-FFF2-40B4-BE49-F238E27FC236}">
                <a16:creationId xmlns:a16="http://schemas.microsoft.com/office/drawing/2014/main" id="{EC9CE7A3-FA35-4037-AC9A-17103D55E489}"/>
              </a:ext>
            </a:extLst>
          </p:cNvPr>
          <p:cNvSpPr txBox="1">
            <a:spLocks/>
          </p:cNvSpPr>
          <p:nvPr/>
        </p:nvSpPr>
        <p:spPr>
          <a:xfrm>
            <a:off x="0" y="1136219"/>
            <a:ext cx="7293497"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2000" dirty="0"/>
              <a:t>Prueba de funcionamiento en vacío del sistema de remachado</a:t>
            </a:r>
            <a:endParaRPr lang="en-US" sz="2000" dirty="0"/>
          </a:p>
        </p:txBody>
      </p:sp>
      <p:pic>
        <p:nvPicPr>
          <p:cNvPr id="6" name="Imagen 5">
            <a:extLst>
              <a:ext uri="{FF2B5EF4-FFF2-40B4-BE49-F238E27FC236}">
                <a16:creationId xmlns:a16="http://schemas.microsoft.com/office/drawing/2014/main" id="{D700FB1C-A9DF-4153-AA5F-9F5C158573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082" y="3057376"/>
            <a:ext cx="6066046" cy="2339543"/>
          </a:xfrm>
          <a:prstGeom prst="rect">
            <a:avLst/>
          </a:prstGeom>
        </p:spPr>
      </p:pic>
      <p:pic>
        <p:nvPicPr>
          <p:cNvPr id="7" name="Imagen 6">
            <a:extLst>
              <a:ext uri="{FF2B5EF4-FFF2-40B4-BE49-F238E27FC236}">
                <a16:creationId xmlns:a16="http://schemas.microsoft.com/office/drawing/2014/main" id="{3D3867E6-82EF-454B-82B2-BA657A9E8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1105" y="2118677"/>
            <a:ext cx="4649561" cy="3058115"/>
          </a:xfrm>
          <a:prstGeom prst="rect">
            <a:avLst/>
          </a:prstGeom>
        </p:spPr>
      </p:pic>
      <p:sp>
        <p:nvSpPr>
          <p:cNvPr id="9" name="CuadroTexto 8">
            <a:extLst>
              <a:ext uri="{FF2B5EF4-FFF2-40B4-BE49-F238E27FC236}">
                <a16:creationId xmlns:a16="http://schemas.microsoft.com/office/drawing/2014/main" id="{164A28CE-1F2A-445B-AC74-B03A5707468F}"/>
              </a:ext>
            </a:extLst>
          </p:cNvPr>
          <p:cNvSpPr txBox="1"/>
          <p:nvPr/>
        </p:nvSpPr>
        <p:spPr>
          <a:xfrm>
            <a:off x="233082" y="1885594"/>
            <a:ext cx="6096000" cy="1023165"/>
          </a:xfrm>
          <a:prstGeom prst="rect">
            <a:avLst/>
          </a:prstGeom>
          <a:noFill/>
        </p:spPr>
        <p:txBody>
          <a:bodyPr wrap="square">
            <a:spAutoFit/>
          </a:bodyPr>
          <a:lstStyle/>
          <a:p>
            <a:pPr algn="just">
              <a:lnSpc>
                <a:spcPct val="150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La prueba de funcionamiento en vacío consistió en mover el mecanismo de remachado de forma manual sin ningún tipo de carga para visualizar problemas que pueda tener el sistema al momento de operar en el puesto de trabajo.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128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6061810-17E8-4FCE-962E-173F6B9E3CB4}"/>
              </a:ext>
            </a:extLst>
          </p:cNvPr>
          <p:cNvSpPr>
            <a:spLocks noGrp="1"/>
          </p:cNvSpPr>
          <p:nvPr>
            <p:ph type="title"/>
          </p:nvPr>
        </p:nvSpPr>
        <p:spPr>
          <a:xfrm>
            <a:off x="1069920" y="132420"/>
            <a:ext cx="10052159" cy="548336"/>
          </a:xfrm>
        </p:spPr>
        <p:txBody>
          <a:bodyPr>
            <a:normAutofit fontScale="90000"/>
          </a:bodyPr>
          <a:lstStyle/>
          <a:p>
            <a:r>
              <a:rPr lang="es-EC" dirty="0"/>
              <a:t>Pruebas de funcionamiento del sistema de remachado y transporte de recibidor</a:t>
            </a:r>
            <a:endParaRPr lang="en-US" dirty="0"/>
          </a:p>
        </p:txBody>
      </p:sp>
      <p:sp>
        <p:nvSpPr>
          <p:cNvPr id="4" name="Título 2">
            <a:extLst>
              <a:ext uri="{FF2B5EF4-FFF2-40B4-BE49-F238E27FC236}">
                <a16:creationId xmlns:a16="http://schemas.microsoft.com/office/drawing/2014/main" id="{EC9CE7A3-FA35-4037-AC9A-17103D55E489}"/>
              </a:ext>
            </a:extLst>
          </p:cNvPr>
          <p:cNvSpPr txBox="1">
            <a:spLocks/>
          </p:cNvSpPr>
          <p:nvPr/>
        </p:nvSpPr>
        <p:spPr>
          <a:xfrm>
            <a:off x="313766" y="1136219"/>
            <a:ext cx="6705600"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pPr algn="l"/>
            <a:r>
              <a:rPr lang="es-EC" sz="2000" dirty="0"/>
              <a:t>Prueba de funcionamiento con carga del sistema de remachado</a:t>
            </a:r>
            <a:endParaRPr lang="en-US" sz="2000" dirty="0"/>
          </a:p>
        </p:txBody>
      </p:sp>
      <p:sp>
        <p:nvSpPr>
          <p:cNvPr id="9" name="CuadroTexto 8">
            <a:extLst>
              <a:ext uri="{FF2B5EF4-FFF2-40B4-BE49-F238E27FC236}">
                <a16:creationId xmlns:a16="http://schemas.microsoft.com/office/drawing/2014/main" id="{164A28CE-1F2A-445B-AC74-B03A5707468F}"/>
              </a:ext>
            </a:extLst>
          </p:cNvPr>
          <p:cNvSpPr txBox="1"/>
          <p:nvPr/>
        </p:nvSpPr>
        <p:spPr>
          <a:xfrm>
            <a:off x="358589" y="1648705"/>
            <a:ext cx="5737411" cy="1346331"/>
          </a:xfrm>
          <a:prstGeom prst="rect">
            <a:avLst/>
          </a:prstGeom>
          <a:noFill/>
        </p:spPr>
        <p:txBody>
          <a:bodyPr wrap="square">
            <a:spAutoFit/>
          </a:bodyPr>
          <a:lstStyle/>
          <a:p>
            <a:pPr algn="just">
              <a:lnSpc>
                <a:spcPct val="150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La prueba consistió en administrar una presión de trabajo al cilindro neumático y determinar el intervalo de trabajo para que el remachado pueda pasar el control de calidad de la empresa.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405E3954-857A-4BD0-B787-8CA9086188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4237" y="928373"/>
            <a:ext cx="4369585" cy="5317636"/>
          </a:xfrm>
          <a:prstGeom prst="rect">
            <a:avLst/>
          </a:prstGeom>
        </p:spPr>
      </p:pic>
      <p:pic>
        <p:nvPicPr>
          <p:cNvPr id="10" name="Imagen 9">
            <a:extLst>
              <a:ext uri="{FF2B5EF4-FFF2-40B4-BE49-F238E27FC236}">
                <a16:creationId xmlns:a16="http://schemas.microsoft.com/office/drawing/2014/main" id="{746518C8-79D9-40AC-A822-769F64A995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13950" y="2761129"/>
            <a:ext cx="2665286" cy="3601671"/>
          </a:xfrm>
          <a:prstGeom prst="rect">
            <a:avLst/>
          </a:prstGeom>
        </p:spPr>
      </p:pic>
    </p:spTree>
    <p:extLst>
      <p:ext uri="{BB962C8B-B14F-4D97-AF65-F5344CB8AC3E}">
        <p14:creationId xmlns:p14="http://schemas.microsoft.com/office/powerpoint/2010/main" val="1465420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6061810-17E8-4FCE-962E-173F6B9E3CB4}"/>
              </a:ext>
            </a:extLst>
          </p:cNvPr>
          <p:cNvSpPr>
            <a:spLocks noGrp="1"/>
          </p:cNvSpPr>
          <p:nvPr>
            <p:ph type="title"/>
          </p:nvPr>
        </p:nvSpPr>
        <p:spPr>
          <a:xfrm>
            <a:off x="1069920" y="132420"/>
            <a:ext cx="10052159" cy="548336"/>
          </a:xfrm>
        </p:spPr>
        <p:txBody>
          <a:bodyPr>
            <a:normAutofit fontScale="90000"/>
          </a:bodyPr>
          <a:lstStyle/>
          <a:p>
            <a:r>
              <a:rPr lang="es-EC" dirty="0"/>
              <a:t>Pruebas de funcionamiento del sistema de remachado y transporte de recibidor</a:t>
            </a:r>
            <a:endParaRPr lang="en-US" dirty="0"/>
          </a:p>
        </p:txBody>
      </p:sp>
      <p:sp>
        <p:nvSpPr>
          <p:cNvPr id="4" name="Título 2">
            <a:extLst>
              <a:ext uri="{FF2B5EF4-FFF2-40B4-BE49-F238E27FC236}">
                <a16:creationId xmlns:a16="http://schemas.microsoft.com/office/drawing/2014/main" id="{EC9CE7A3-FA35-4037-AC9A-17103D55E489}"/>
              </a:ext>
            </a:extLst>
          </p:cNvPr>
          <p:cNvSpPr txBox="1">
            <a:spLocks/>
          </p:cNvSpPr>
          <p:nvPr/>
        </p:nvSpPr>
        <p:spPr>
          <a:xfrm>
            <a:off x="313766" y="1136219"/>
            <a:ext cx="5145740"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pPr algn="l"/>
            <a:r>
              <a:rPr lang="es-EC" sz="2000" dirty="0"/>
              <a:t>Prueba de velocidad de producción en el remachado</a:t>
            </a:r>
            <a:endParaRPr lang="en-US" sz="2000" dirty="0"/>
          </a:p>
        </p:txBody>
      </p:sp>
      <p:sp>
        <p:nvSpPr>
          <p:cNvPr id="9" name="CuadroTexto 8">
            <a:extLst>
              <a:ext uri="{FF2B5EF4-FFF2-40B4-BE49-F238E27FC236}">
                <a16:creationId xmlns:a16="http://schemas.microsoft.com/office/drawing/2014/main" id="{164A28CE-1F2A-445B-AC74-B03A5707468F}"/>
              </a:ext>
            </a:extLst>
          </p:cNvPr>
          <p:cNvSpPr txBox="1"/>
          <p:nvPr/>
        </p:nvSpPr>
        <p:spPr>
          <a:xfrm>
            <a:off x="358589" y="1648705"/>
            <a:ext cx="5100917" cy="1992661"/>
          </a:xfrm>
          <a:prstGeom prst="rect">
            <a:avLst/>
          </a:prstGeom>
          <a:noFill/>
        </p:spPr>
        <p:txBody>
          <a:bodyPr wrap="square">
            <a:spAutoFit/>
          </a:bodyPr>
          <a:lstStyle/>
          <a:p>
            <a:pPr algn="just">
              <a:lnSpc>
                <a:spcPct val="150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Determinada la presión de trabajo para la estación de trabajo, se realizó pruebas de velocidad de producción para el remachado de los recibidores tomando en cuenta la cantidad máxima a obtener por minuto de trabajo.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9B71F5E8-D852-442C-8C4C-7101C5912B9E}"/>
              </a:ext>
            </a:extLst>
          </p:cNvPr>
          <p:cNvPicPr>
            <a:picLocks noChangeAspect="1"/>
          </p:cNvPicPr>
          <p:nvPr/>
        </p:nvPicPr>
        <p:blipFill>
          <a:blip r:embed="rId2"/>
          <a:stretch>
            <a:fillRect/>
          </a:stretch>
        </p:blipFill>
        <p:spPr>
          <a:xfrm>
            <a:off x="313766" y="3362009"/>
            <a:ext cx="5100917" cy="1847286"/>
          </a:xfrm>
          <a:prstGeom prst="rect">
            <a:avLst/>
          </a:prstGeom>
        </p:spPr>
      </p:pic>
      <p:sp>
        <p:nvSpPr>
          <p:cNvPr id="11" name="Título 2">
            <a:extLst>
              <a:ext uri="{FF2B5EF4-FFF2-40B4-BE49-F238E27FC236}">
                <a16:creationId xmlns:a16="http://schemas.microsoft.com/office/drawing/2014/main" id="{4CEF6031-83EE-44AA-9291-547C5774700E}"/>
              </a:ext>
            </a:extLst>
          </p:cNvPr>
          <p:cNvSpPr txBox="1">
            <a:spLocks/>
          </p:cNvSpPr>
          <p:nvPr/>
        </p:nvSpPr>
        <p:spPr>
          <a:xfrm>
            <a:off x="6329084" y="1127254"/>
            <a:ext cx="5145740"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pPr algn="l"/>
            <a:r>
              <a:rPr lang="es-EC" sz="2000" dirty="0"/>
              <a:t>Prueba de funcionamiento del sistema de transporte</a:t>
            </a:r>
            <a:endParaRPr lang="en-US" sz="2000" dirty="0"/>
          </a:p>
        </p:txBody>
      </p:sp>
      <p:pic>
        <p:nvPicPr>
          <p:cNvPr id="8" name="Imagen 7">
            <a:extLst>
              <a:ext uri="{FF2B5EF4-FFF2-40B4-BE49-F238E27FC236}">
                <a16:creationId xmlns:a16="http://schemas.microsoft.com/office/drawing/2014/main" id="{0112A25E-9128-4D06-8644-A7593EE74693}"/>
              </a:ext>
            </a:extLst>
          </p:cNvPr>
          <p:cNvPicPr>
            <a:picLocks noChangeAspect="1"/>
          </p:cNvPicPr>
          <p:nvPr/>
        </p:nvPicPr>
        <p:blipFill>
          <a:blip r:embed="rId3"/>
          <a:stretch>
            <a:fillRect/>
          </a:stretch>
        </p:blipFill>
        <p:spPr>
          <a:xfrm>
            <a:off x="6329084" y="2730001"/>
            <a:ext cx="5030068" cy="1573825"/>
          </a:xfrm>
          <a:prstGeom prst="rect">
            <a:avLst/>
          </a:prstGeom>
        </p:spPr>
      </p:pic>
      <p:sp>
        <p:nvSpPr>
          <p:cNvPr id="13" name="CuadroTexto 12">
            <a:extLst>
              <a:ext uri="{FF2B5EF4-FFF2-40B4-BE49-F238E27FC236}">
                <a16:creationId xmlns:a16="http://schemas.microsoft.com/office/drawing/2014/main" id="{D7207568-F9F3-41E0-8485-C04AA4A6163A}"/>
              </a:ext>
            </a:extLst>
          </p:cNvPr>
          <p:cNvSpPr txBox="1"/>
          <p:nvPr/>
        </p:nvSpPr>
        <p:spPr>
          <a:xfrm>
            <a:off x="6329084" y="1648705"/>
            <a:ext cx="4949385" cy="779701"/>
          </a:xfrm>
          <a:prstGeom prst="rect">
            <a:avLst/>
          </a:prstGeom>
          <a:noFill/>
        </p:spPr>
        <p:txBody>
          <a:bodyPr wrap="square">
            <a:spAutoFit/>
          </a:bodyPr>
          <a:lstStyle/>
          <a:p>
            <a:pPr algn="just">
              <a:lnSpc>
                <a:spcPct val="150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La prueba realizada fue ejecutada para verificar problemas en la instalación y poder corregirlos de ser el </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caso.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173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19B4AFF-3954-4851-ABE2-CFC255814E7E}"/>
              </a:ext>
            </a:extLst>
          </p:cNvPr>
          <p:cNvSpPr>
            <a:spLocks noGrp="1"/>
          </p:cNvSpPr>
          <p:nvPr>
            <p:ph type="title"/>
          </p:nvPr>
        </p:nvSpPr>
        <p:spPr>
          <a:xfrm>
            <a:off x="1069920" y="0"/>
            <a:ext cx="10052159" cy="548336"/>
          </a:xfrm>
        </p:spPr>
        <p:txBody>
          <a:bodyPr>
            <a:normAutofit fontScale="90000"/>
          </a:bodyPr>
          <a:lstStyle/>
          <a:p>
            <a:r>
              <a:rPr lang="es-EC" dirty="0"/>
              <a:t>Justificación e Importancia</a:t>
            </a:r>
            <a:endParaRPr lang="en-US" dirty="0"/>
          </a:p>
        </p:txBody>
      </p:sp>
      <p:sp>
        <p:nvSpPr>
          <p:cNvPr id="4" name="Rectángulo 3">
            <a:extLst>
              <a:ext uri="{FF2B5EF4-FFF2-40B4-BE49-F238E27FC236}">
                <a16:creationId xmlns:a16="http://schemas.microsoft.com/office/drawing/2014/main" id="{36DADF63-BF1E-4BE3-8F62-C79F06980DE5}"/>
              </a:ext>
            </a:extLst>
          </p:cNvPr>
          <p:cNvSpPr/>
          <p:nvPr/>
        </p:nvSpPr>
        <p:spPr>
          <a:xfrm>
            <a:off x="1003841" y="1575898"/>
            <a:ext cx="3713182" cy="5483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latin typeface="Times New Roman" panose="02020603050405020304" pitchFamily="18" charset="0"/>
                <a:ea typeface="Times New Roman" panose="02020603050405020304" pitchFamily="18" charset="0"/>
                <a:cs typeface="Times New Roman" panose="02020603050405020304" pitchFamily="18" charset="0"/>
              </a:rPr>
              <a:t>A</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utomatizar los procesos tratando de disminuir los costos de fabricación </a:t>
            </a:r>
            <a:r>
              <a:rPr lang="es-ES" dirty="0">
                <a:latin typeface="Times New Roman" panose="02020603050405020304" pitchFamily="18" charset="0"/>
                <a:cs typeface="Times New Roman" panose="02020603050405020304" pitchFamily="18" charset="0"/>
              </a:rPr>
              <a:t> </a:t>
            </a:r>
          </a:p>
        </p:txBody>
      </p:sp>
      <p:sp>
        <p:nvSpPr>
          <p:cNvPr id="13" name="Rectángulo 12">
            <a:extLst>
              <a:ext uri="{FF2B5EF4-FFF2-40B4-BE49-F238E27FC236}">
                <a16:creationId xmlns:a16="http://schemas.microsoft.com/office/drawing/2014/main" id="{D06C10C4-967F-447E-8343-C56A8E3E44F5}"/>
              </a:ext>
            </a:extLst>
          </p:cNvPr>
          <p:cNvSpPr/>
          <p:nvPr/>
        </p:nvSpPr>
        <p:spPr>
          <a:xfrm>
            <a:off x="1959637" y="2375951"/>
            <a:ext cx="3613673" cy="5425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latin typeface="Times New Roman" panose="02020603050405020304" pitchFamily="18" charset="0"/>
                <a:ea typeface="Times New Roman" panose="02020603050405020304" pitchFamily="18" charset="0"/>
                <a:cs typeface="Times New Roman" panose="02020603050405020304" pitchFamily="18" charset="0"/>
              </a:rPr>
              <a:t>Aumentar la producción de manera considerable</a:t>
            </a:r>
            <a:endParaRPr lang="es-ES" dirty="0">
              <a:latin typeface="Times New Roman" panose="02020603050405020304" pitchFamily="18" charset="0"/>
              <a:cs typeface="Times New Roman" panose="02020603050405020304" pitchFamily="18" charset="0"/>
            </a:endParaRPr>
          </a:p>
        </p:txBody>
      </p:sp>
      <p:sp>
        <p:nvSpPr>
          <p:cNvPr id="15" name="Rectángulo 14">
            <a:extLst>
              <a:ext uri="{FF2B5EF4-FFF2-40B4-BE49-F238E27FC236}">
                <a16:creationId xmlns:a16="http://schemas.microsoft.com/office/drawing/2014/main" id="{1433150E-41B8-4B6E-8B52-B69B281DEFB4}"/>
              </a:ext>
            </a:extLst>
          </p:cNvPr>
          <p:cNvSpPr/>
          <p:nvPr/>
        </p:nvSpPr>
        <p:spPr>
          <a:xfrm>
            <a:off x="2860432" y="3170223"/>
            <a:ext cx="3613674" cy="5425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latin typeface="Times New Roman" panose="02020603050405020304" pitchFamily="18" charset="0"/>
                <a:ea typeface="Times New Roman" panose="02020603050405020304" pitchFamily="18" charset="0"/>
                <a:cs typeface="Times New Roman" panose="02020603050405020304" pitchFamily="18" charset="0"/>
              </a:rPr>
              <a:t>A</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vance de la tecnología y el mercado es cada vez más competitivo</a:t>
            </a:r>
            <a:endParaRPr lang="es-ES" dirty="0">
              <a:latin typeface="Times New Roman" panose="02020603050405020304" pitchFamily="18" charset="0"/>
              <a:cs typeface="Times New Roman" panose="02020603050405020304" pitchFamily="18" charset="0"/>
            </a:endParaRPr>
          </a:p>
        </p:txBody>
      </p:sp>
      <p:sp>
        <p:nvSpPr>
          <p:cNvPr id="20" name="Flecha: doblada hacia arriba 19">
            <a:extLst>
              <a:ext uri="{FF2B5EF4-FFF2-40B4-BE49-F238E27FC236}">
                <a16:creationId xmlns:a16="http://schemas.microsoft.com/office/drawing/2014/main" id="{E76045F8-1D01-48A8-972E-1AC5BDE8A1F2}"/>
              </a:ext>
            </a:extLst>
          </p:cNvPr>
          <p:cNvSpPr/>
          <p:nvPr/>
        </p:nvSpPr>
        <p:spPr>
          <a:xfrm rot="5400000">
            <a:off x="1293386" y="2122215"/>
            <a:ext cx="649937" cy="682566"/>
          </a:xfrm>
          <a:prstGeom prst="ben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1" name="Flecha: doblada hacia arriba 20">
            <a:extLst>
              <a:ext uri="{FF2B5EF4-FFF2-40B4-BE49-F238E27FC236}">
                <a16:creationId xmlns:a16="http://schemas.microsoft.com/office/drawing/2014/main" id="{88494B28-7C4E-4D14-A0E3-A23E71F54086}"/>
              </a:ext>
            </a:extLst>
          </p:cNvPr>
          <p:cNvSpPr/>
          <p:nvPr/>
        </p:nvSpPr>
        <p:spPr>
          <a:xfrm rot="5400000">
            <a:off x="2194181" y="2970387"/>
            <a:ext cx="649937" cy="682566"/>
          </a:xfrm>
          <a:prstGeom prst="ben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2" name="Flecha: doblada hacia arriba 21">
            <a:extLst>
              <a:ext uri="{FF2B5EF4-FFF2-40B4-BE49-F238E27FC236}">
                <a16:creationId xmlns:a16="http://schemas.microsoft.com/office/drawing/2014/main" id="{B549E7B2-64FA-4D34-A918-4BFCEE9B9CCC}"/>
              </a:ext>
            </a:extLst>
          </p:cNvPr>
          <p:cNvSpPr/>
          <p:nvPr/>
        </p:nvSpPr>
        <p:spPr>
          <a:xfrm rot="5400000">
            <a:off x="3013362" y="3733809"/>
            <a:ext cx="649937" cy="682566"/>
          </a:xfrm>
          <a:prstGeom prst="ben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596FA336-0B06-463D-9F58-F5E05953613C}"/>
              </a:ext>
            </a:extLst>
          </p:cNvPr>
          <p:cNvSpPr/>
          <p:nvPr/>
        </p:nvSpPr>
        <p:spPr>
          <a:xfrm>
            <a:off x="3679614" y="3987544"/>
            <a:ext cx="3613674" cy="5425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latin typeface="Times New Roman" panose="02020603050405020304" pitchFamily="18" charset="0"/>
                <a:ea typeface="Times New Roman" panose="02020603050405020304" pitchFamily="18" charset="0"/>
                <a:cs typeface="Times New Roman" panose="02020603050405020304" pitchFamily="18" charset="0"/>
              </a:rPr>
              <a:t>Procesos puedan llegar a ser más rentables y eficaces.</a:t>
            </a:r>
            <a:endParaRPr lang="es-ES" dirty="0">
              <a:latin typeface="Times New Roman" panose="02020603050405020304" pitchFamily="18" charset="0"/>
              <a:cs typeface="Times New Roman" panose="02020603050405020304" pitchFamily="18" charset="0"/>
            </a:endParaRPr>
          </a:p>
        </p:txBody>
      </p:sp>
      <p:pic>
        <p:nvPicPr>
          <p:cNvPr id="2050" name="Picture 2" descr="Ciclo de Deming: Metodología de mejora continua | PDCA - PHVA | Ingeniería  de Calidad | Escuela Latinoamericana de Ingeniería de Calidad">
            <a:extLst>
              <a:ext uri="{FF2B5EF4-FFF2-40B4-BE49-F238E27FC236}">
                <a16:creationId xmlns:a16="http://schemas.microsoft.com/office/drawing/2014/main" id="{E56857D6-D89F-4EB2-BDF7-E3A80A66F8F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93288" y="1429039"/>
            <a:ext cx="1531967" cy="1558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ENAS PRÁCTICAS DE MANUFACTURA (BPM)EN EL PROCESAMIENTO DE ALIMENTOS">
            <a:extLst>
              <a:ext uri="{FF2B5EF4-FFF2-40B4-BE49-F238E27FC236}">
                <a16:creationId xmlns:a16="http://schemas.microsoft.com/office/drawing/2014/main" id="{EB10FF72-378A-4045-8296-28AA7D8F4E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55104" y="3215739"/>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27" name="Flecha: doblada hacia arriba 26">
            <a:extLst>
              <a:ext uri="{FF2B5EF4-FFF2-40B4-BE49-F238E27FC236}">
                <a16:creationId xmlns:a16="http://schemas.microsoft.com/office/drawing/2014/main" id="{4EBF625F-1A29-4930-A463-CDEA6428E657}"/>
              </a:ext>
            </a:extLst>
          </p:cNvPr>
          <p:cNvSpPr/>
          <p:nvPr/>
        </p:nvSpPr>
        <p:spPr>
          <a:xfrm rot="5400000">
            <a:off x="3782788" y="4594422"/>
            <a:ext cx="649937" cy="682566"/>
          </a:xfrm>
          <a:prstGeom prst="ben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9" name="Rectángulo 28">
            <a:extLst>
              <a:ext uri="{FF2B5EF4-FFF2-40B4-BE49-F238E27FC236}">
                <a16:creationId xmlns:a16="http://schemas.microsoft.com/office/drawing/2014/main" id="{7781F315-40F7-4D7D-877D-3F89244B7A12}"/>
              </a:ext>
            </a:extLst>
          </p:cNvPr>
          <p:cNvSpPr/>
          <p:nvPr/>
        </p:nvSpPr>
        <p:spPr>
          <a:xfrm>
            <a:off x="4449040" y="4886405"/>
            <a:ext cx="3613674" cy="5425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latin typeface="Times New Roman" panose="02020603050405020304" pitchFamily="18" charset="0"/>
                <a:ea typeface="Times New Roman" panose="02020603050405020304" pitchFamily="18" charset="0"/>
                <a:cs typeface="Times New Roman" panose="02020603050405020304" pitchFamily="18" charset="0"/>
              </a:rPr>
              <a:t>Asegurar productos de calidad</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35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6061810-17E8-4FCE-962E-173F6B9E3CB4}"/>
              </a:ext>
            </a:extLst>
          </p:cNvPr>
          <p:cNvSpPr>
            <a:spLocks noGrp="1"/>
          </p:cNvSpPr>
          <p:nvPr>
            <p:ph type="title"/>
          </p:nvPr>
        </p:nvSpPr>
        <p:spPr>
          <a:xfrm>
            <a:off x="1069920" y="132420"/>
            <a:ext cx="10052159" cy="548336"/>
          </a:xfrm>
        </p:spPr>
        <p:txBody>
          <a:bodyPr>
            <a:normAutofit fontScale="90000"/>
          </a:bodyPr>
          <a:lstStyle/>
          <a:p>
            <a:r>
              <a:rPr lang="es-EC" dirty="0"/>
              <a:t>Pruebas de funcionamiento del sistema de remachado y transporte de recibidor</a:t>
            </a:r>
            <a:endParaRPr lang="en-US" dirty="0"/>
          </a:p>
        </p:txBody>
      </p:sp>
      <p:sp>
        <p:nvSpPr>
          <p:cNvPr id="4" name="Título 2">
            <a:extLst>
              <a:ext uri="{FF2B5EF4-FFF2-40B4-BE49-F238E27FC236}">
                <a16:creationId xmlns:a16="http://schemas.microsoft.com/office/drawing/2014/main" id="{EC9CE7A3-FA35-4037-AC9A-17103D55E489}"/>
              </a:ext>
            </a:extLst>
          </p:cNvPr>
          <p:cNvSpPr txBox="1">
            <a:spLocks/>
          </p:cNvSpPr>
          <p:nvPr/>
        </p:nvSpPr>
        <p:spPr>
          <a:xfrm>
            <a:off x="313766" y="1136219"/>
            <a:ext cx="6705600"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pPr algn="l"/>
            <a:r>
              <a:rPr lang="es-EC" sz="2000" dirty="0"/>
              <a:t>Prueba de calibración del sensor</a:t>
            </a:r>
            <a:endParaRPr lang="en-US" sz="2000" dirty="0"/>
          </a:p>
        </p:txBody>
      </p:sp>
      <p:sp>
        <p:nvSpPr>
          <p:cNvPr id="9" name="CuadroTexto 8">
            <a:extLst>
              <a:ext uri="{FF2B5EF4-FFF2-40B4-BE49-F238E27FC236}">
                <a16:creationId xmlns:a16="http://schemas.microsoft.com/office/drawing/2014/main" id="{164A28CE-1F2A-445B-AC74-B03A5707468F}"/>
              </a:ext>
            </a:extLst>
          </p:cNvPr>
          <p:cNvSpPr txBox="1"/>
          <p:nvPr/>
        </p:nvSpPr>
        <p:spPr>
          <a:xfrm>
            <a:off x="358589" y="1648705"/>
            <a:ext cx="5737411" cy="2315827"/>
          </a:xfrm>
          <a:prstGeom prst="rect">
            <a:avLst/>
          </a:prstGeom>
          <a:noFill/>
        </p:spPr>
        <p:txBody>
          <a:bodyPr wrap="square">
            <a:spAutoFit/>
          </a:bodyPr>
          <a:lstStyle/>
          <a:p>
            <a:pPr algn="just">
              <a:lnSpc>
                <a:spcPct val="15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Para el arranque del proceso es importante calibrar y conocer los parámetros iniciales para que se pueda realizar el traslado y conteo de los recibidores. Se busca Identificar los valores de trabajo del temporizador y posición del sensor.</a:t>
            </a:r>
          </a:p>
          <a:p>
            <a:pPr algn="just">
              <a:lnSpc>
                <a:spcPct val="150000"/>
              </a:lnSpc>
            </a:pPr>
            <a:endParaRPr lang="es-EC"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7513FCB6-DC85-45B1-9789-7624E9565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933" y="3005564"/>
            <a:ext cx="4882267" cy="1521014"/>
          </a:xfrm>
          <a:prstGeom prst="rect">
            <a:avLst/>
          </a:prstGeom>
        </p:spPr>
      </p:pic>
      <p:sp>
        <p:nvSpPr>
          <p:cNvPr id="14" name="CuadroTexto 13">
            <a:extLst>
              <a:ext uri="{FF2B5EF4-FFF2-40B4-BE49-F238E27FC236}">
                <a16:creationId xmlns:a16="http://schemas.microsoft.com/office/drawing/2014/main" id="{86B0EB81-0136-466A-A429-EB8692F11D39}"/>
              </a:ext>
            </a:extLst>
          </p:cNvPr>
          <p:cNvSpPr txBox="1"/>
          <p:nvPr/>
        </p:nvSpPr>
        <p:spPr>
          <a:xfrm>
            <a:off x="313766" y="4822374"/>
            <a:ext cx="5782234" cy="1750736"/>
          </a:xfrm>
          <a:prstGeom prst="rect">
            <a:avLst/>
          </a:prstGeom>
          <a:noFill/>
        </p:spPr>
        <p:txBody>
          <a:bodyPr wrap="square">
            <a:spAutoFit/>
          </a:bodyPr>
          <a:lstStyle/>
          <a:p>
            <a:pPr algn="just">
              <a:lnSpc>
                <a:spcPct val="150000"/>
              </a:lnSpc>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El tiempo al cual el temporizador debe estar regulado para que el conteo sea realizado en su totalidad y cumpliendo las necesidades de la estación de trabajo es de 0.5 seg. </a:t>
            </a:r>
            <a:endParaRPr lang="es-EC"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Imagen 14">
            <a:extLst>
              <a:ext uri="{FF2B5EF4-FFF2-40B4-BE49-F238E27FC236}">
                <a16:creationId xmlns:a16="http://schemas.microsoft.com/office/drawing/2014/main" id="{78682A65-EF6B-452C-978A-6936F21CC9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55"/>
          <a:stretch/>
        </p:blipFill>
        <p:spPr>
          <a:xfrm>
            <a:off x="6669741" y="2018915"/>
            <a:ext cx="4787326" cy="3071011"/>
          </a:xfrm>
          <a:prstGeom prst="rect">
            <a:avLst/>
          </a:prstGeom>
        </p:spPr>
      </p:pic>
    </p:spTree>
    <p:extLst>
      <p:ext uri="{BB962C8B-B14F-4D97-AF65-F5344CB8AC3E}">
        <p14:creationId xmlns:p14="http://schemas.microsoft.com/office/powerpoint/2010/main" val="632334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6061810-17E8-4FCE-962E-173F6B9E3CB4}"/>
              </a:ext>
            </a:extLst>
          </p:cNvPr>
          <p:cNvSpPr>
            <a:spLocks noGrp="1"/>
          </p:cNvSpPr>
          <p:nvPr>
            <p:ph type="title"/>
          </p:nvPr>
        </p:nvSpPr>
        <p:spPr>
          <a:xfrm>
            <a:off x="1069920" y="132420"/>
            <a:ext cx="10052159" cy="548336"/>
          </a:xfrm>
        </p:spPr>
        <p:txBody>
          <a:bodyPr>
            <a:normAutofit fontScale="90000"/>
          </a:bodyPr>
          <a:lstStyle/>
          <a:p>
            <a:r>
              <a:rPr lang="es-EC" dirty="0"/>
              <a:t>Pruebas de funcionamiento del sistema de remachado y transporte de recibidor</a:t>
            </a:r>
            <a:endParaRPr lang="en-US" dirty="0"/>
          </a:p>
        </p:txBody>
      </p:sp>
      <p:sp>
        <p:nvSpPr>
          <p:cNvPr id="4" name="Título 2">
            <a:extLst>
              <a:ext uri="{FF2B5EF4-FFF2-40B4-BE49-F238E27FC236}">
                <a16:creationId xmlns:a16="http://schemas.microsoft.com/office/drawing/2014/main" id="{EC9CE7A3-FA35-4037-AC9A-17103D55E489}"/>
              </a:ext>
            </a:extLst>
          </p:cNvPr>
          <p:cNvSpPr txBox="1">
            <a:spLocks/>
          </p:cNvSpPr>
          <p:nvPr/>
        </p:nvSpPr>
        <p:spPr>
          <a:xfrm>
            <a:off x="313765" y="1136219"/>
            <a:ext cx="7135906" cy="3877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pPr algn="l"/>
            <a:r>
              <a:rPr lang="es-EC" sz="2000" dirty="0"/>
              <a:t>Prueba de producción (Remachado y empaque de recibidores)</a:t>
            </a:r>
            <a:endParaRPr lang="en-US" sz="2000" dirty="0"/>
          </a:p>
        </p:txBody>
      </p:sp>
      <p:sp>
        <p:nvSpPr>
          <p:cNvPr id="9" name="CuadroTexto 8">
            <a:extLst>
              <a:ext uri="{FF2B5EF4-FFF2-40B4-BE49-F238E27FC236}">
                <a16:creationId xmlns:a16="http://schemas.microsoft.com/office/drawing/2014/main" id="{164A28CE-1F2A-445B-AC74-B03A5707468F}"/>
              </a:ext>
            </a:extLst>
          </p:cNvPr>
          <p:cNvSpPr txBox="1"/>
          <p:nvPr/>
        </p:nvSpPr>
        <p:spPr>
          <a:xfrm>
            <a:off x="358589" y="1648705"/>
            <a:ext cx="5737411" cy="2638992"/>
          </a:xfrm>
          <a:prstGeom prst="rect">
            <a:avLst/>
          </a:prstGeom>
          <a:noFill/>
        </p:spPr>
        <p:txBody>
          <a:bodyPr wrap="square">
            <a:spAutoFit/>
          </a:bodyPr>
          <a:lstStyle/>
          <a:p>
            <a:pPr algn="just">
              <a:lnSpc>
                <a:spcPct val="150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La prueba de producción es la prueba final realizada al sistema implementado en la empresa en la cual se toma un lote de 6000 unidades de recibidores para determinar el tiempo promedio de remachado y empaque en cada caja de 500 elementos.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s-EC"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AE0052B8-8231-4527-B090-E36FCFE73810}"/>
              </a:ext>
            </a:extLst>
          </p:cNvPr>
          <p:cNvPicPr>
            <a:picLocks noChangeAspect="1"/>
          </p:cNvPicPr>
          <p:nvPr/>
        </p:nvPicPr>
        <p:blipFill>
          <a:blip r:embed="rId2"/>
          <a:stretch>
            <a:fillRect/>
          </a:stretch>
        </p:blipFill>
        <p:spPr>
          <a:xfrm>
            <a:off x="358588" y="3125546"/>
            <a:ext cx="5739267" cy="3071011"/>
          </a:xfrm>
          <a:prstGeom prst="rect">
            <a:avLst/>
          </a:prstGeom>
        </p:spPr>
      </p:pic>
      <p:pic>
        <p:nvPicPr>
          <p:cNvPr id="8" name="Imagen 7">
            <a:extLst>
              <a:ext uri="{FF2B5EF4-FFF2-40B4-BE49-F238E27FC236}">
                <a16:creationId xmlns:a16="http://schemas.microsoft.com/office/drawing/2014/main" id="{792FFDA3-B5F4-4973-AA0A-EAB437648D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39739" y="1490086"/>
            <a:ext cx="2274772" cy="4706471"/>
          </a:xfrm>
          <a:prstGeom prst="rect">
            <a:avLst/>
          </a:prstGeom>
        </p:spPr>
      </p:pic>
      <p:pic>
        <p:nvPicPr>
          <p:cNvPr id="13" name="Imagen 12">
            <a:extLst>
              <a:ext uri="{FF2B5EF4-FFF2-40B4-BE49-F238E27FC236}">
                <a16:creationId xmlns:a16="http://schemas.microsoft.com/office/drawing/2014/main" id="{74D51516-2DB8-4110-8CBC-CE8779EF52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74417" y="1490086"/>
            <a:ext cx="2703818" cy="4662275"/>
          </a:xfrm>
          <a:prstGeom prst="rect">
            <a:avLst/>
          </a:prstGeom>
        </p:spPr>
      </p:pic>
    </p:spTree>
    <p:extLst>
      <p:ext uri="{BB962C8B-B14F-4D97-AF65-F5344CB8AC3E}">
        <p14:creationId xmlns:p14="http://schemas.microsoft.com/office/powerpoint/2010/main" val="3665588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4B58C53-670C-4BE0-8338-3B06FDB4C52B}"/>
              </a:ext>
            </a:extLst>
          </p:cNvPr>
          <p:cNvSpPr>
            <a:spLocks noGrp="1"/>
          </p:cNvSpPr>
          <p:nvPr>
            <p:ph type="title"/>
          </p:nvPr>
        </p:nvSpPr>
        <p:spPr>
          <a:xfrm>
            <a:off x="1069920" y="8684"/>
            <a:ext cx="10052159" cy="548336"/>
          </a:xfrm>
        </p:spPr>
        <p:txBody>
          <a:bodyPr>
            <a:normAutofit fontScale="90000"/>
          </a:bodyPr>
          <a:lstStyle/>
          <a:p>
            <a:r>
              <a:rPr lang="es-EC" dirty="0"/>
              <a:t>Conclusiones</a:t>
            </a:r>
            <a:endParaRPr lang="en-US" dirty="0"/>
          </a:p>
        </p:txBody>
      </p:sp>
      <p:sp>
        <p:nvSpPr>
          <p:cNvPr id="5" name="CuadroTexto 4">
            <a:extLst>
              <a:ext uri="{FF2B5EF4-FFF2-40B4-BE49-F238E27FC236}">
                <a16:creationId xmlns:a16="http://schemas.microsoft.com/office/drawing/2014/main" id="{FB9AB1AB-B05C-4646-A582-507A500B7BE5}"/>
              </a:ext>
            </a:extLst>
          </p:cNvPr>
          <p:cNvSpPr txBox="1"/>
          <p:nvPr/>
        </p:nvSpPr>
        <p:spPr>
          <a:xfrm>
            <a:off x="627527" y="793207"/>
            <a:ext cx="11214849" cy="5926622"/>
          </a:xfrm>
          <a:prstGeom prst="rect">
            <a:avLst/>
          </a:prstGeom>
          <a:noFill/>
        </p:spPr>
        <p:txBody>
          <a:bodyPr wrap="square">
            <a:spAutoFit/>
          </a:bodyPr>
          <a:lstStyle/>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Se diseñó la máquina ensambladora de recibidor mediante un dimensionamiento básico y conceptual con ayuda de SolidWorks 2021, el cual nos permitió variar dimensiones, geometrías, y componentes hasta obtener un esquema definitivo.</a:t>
            </a:r>
          </a:p>
          <a:p>
            <a:pPr algn="just">
              <a:lnSpc>
                <a:spcPct val="200000"/>
              </a:lnSpc>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La máquina ensambladora de recibidor dispone de 4 estaciones para el ensamblado de los elementos, un alimentador vibratorio de suministro para los remaches, un alimentador centrífugo para abastecimiento de los rodachines y un sistema de transporte por cadena para el traslado de los recibidores a lo largo de la trayectoria en la línea de trabajo.</a:t>
            </a:r>
          </a:p>
          <a:p>
            <a:pPr algn="just">
              <a:lnSpc>
                <a:spcPct val="200000"/>
              </a:lnSpc>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Para alcanzar la velocidad de producción de12 piezas por minuto en el ensamblado de recibidor fue necesario utilizar válvulas solenoide para la apertura y cierre del paso de aire de ingreso a los cilindros neumáticos, además de contar con sensores de fin de carrera y un motor a pasos para controlar el posicionamiento de los recibidores en cada una de las estaciones tomando en cuenta el tiempo de permanencia máximo de los productos en cada estación es de 5 seg.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269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A5E471F-27B4-40A3-877C-1DCF5C42550A}"/>
              </a:ext>
            </a:extLst>
          </p:cNvPr>
          <p:cNvSpPr>
            <a:spLocks noGrp="1"/>
          </p:cNvSpPr>
          <p:nvPr>
            <p:ph type="title"/>
          </p:nvPr>
        </p:nvSpPr>
        <p:spPr>
          <a:xfrm>
            <a:off x="1069920" y="89671"/>
            <a:ext cx="10052159" cy="548336"/>
          </a:xfrm>
        </p:spPr>
        <p:txBody>
          <a:bodyPr>
            <a:normAutofit fontScale="90000"/>
          </a:bodyPr>
          <a:lstStyle/>
          <a:p>
            <a:r>
              <a:rPr lang="es-EC" dirty="0"/>
              <a:t>Conclusiones</a:t>
            </a:r>
            <a:endParaRPr lang="en-US" dirty="0"/>
          </a:p>
        </p:txBody>
      </p:sp>
      <p:sp>
        <p:nvSpPr>
          <p:cNvPr id="5" name="CuadroTexto 4">
            <a:extLst>
              <a:ext uri="{FF2B5EF4-FFF2-40B4-BE49-F238E27FC236}">
                <a16:creationId xmlns:a16="http://schemas.microsoft.com/office/drawing/2014/main" id="{8EEBE218-91A0-44DF-86DA-A660D7F42078}"/>
              </a:ext>
            </a:extLst>
          </p:cNvPr>
          <p:cNvSpPr txBox="1"/>
          <p:nvPr/>
        </p:nvSpPr>
        <p:spPr>
          <a:xfrm>
            <a:off x="403411" y="885397"/>
            <a:ext cx="11672048" cy="6419065"/>
          </a:xfrm>
          <a:prstGeom prst="rect">
            <a:avLst/>
          </a:prstGeom>
          <a:noFill/>
        </p:spPr>
        <p:txBody>
          <a:bodyPr wrap="square">
            <a:spAutoFit/>
          </a:bodyPr>
          <a:lstStyle/>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Para implementar la máquina ensambladora de recibidores se tiene un valor tentativo de </a:t>
            </a: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10548.57 dólares americanos, siendo el costo del alimentador vibratorio el más representativo con un valor de 4572.10 dólares americanos, dado que debe ser importado desde China debido a que es un sistema que requiere de gran precisión para lograr abastecer los remaches a las estaciones</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200000"/>
              </a:lnSpc>
            </a:pP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En el diseño y construcción de nuestro proyecto se aplicaron los conocimientos adquiridos previamente, en donde se utilizaron procesos tecnológicos de manufactura y automatización, lo que nos permitió fortalecer nuestras técnicas y habilidades en el campo de la elaboración y construcción de piezas mecánicas, diseño de nuevos elementos y mecanismos además del montaje e instalación de circuitos eléctricos y de control para los procesos utilizados.</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Se diseñó, construyó e implementó un sistema de remachado de dos posiciones y un sistema de transporte y conteo de recibidores en la línea de producción de la empresa VYMSA, en la cual se alcanzó una velocidad promedio de 18 piezas por minuto mejorando en 6 unidades las elaborados con el proceso anterior.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711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A5E471F-27B4-40A3-877C-1DCF5C42550A}"/>
              </a:ext>
            </a:extLst>
          </p:cNvPr>
          <p:cNvSpPr>
            <a:spLocks noGrp="1"/>
          </p:cNvSpPr>
          <p:nvPr>
            <p:ph type="title"/>
          </p:nvPr>
        </p:nvSpPr>
        <p:spPr>
          <a:xfrm>
            <a:off x="1069920" y="107600"/>
            <a:ext cx="10052159" cy="548336"/>
          </a:xfrm>
        </p:spPr>
        <p:txBody>
          <a:bodyPr>
            <a:normAutofit fontScale="90000"/>
          </a:bodyPr>
          <a:lstStyle/>
          <a:p>
            <a:r>
              <a:rPr lang="es-EC" dirty="0"/>
              <a:t>Conclusiones</a:t>
            </a:r>
            <a:endParaRPr lang="en-US" dirty="0"/>
          </a:p>
        </p:txBody>
      </p:sp>
      <p:sp>
        <p:nvSpPr>
          <p:cNvPr id="6" name="CuadroTexto 5">
            <a:extLst>
              <a:ext uri="{FF2B5EF4-FFF2-40B4-BE49-F238E27FC236}">
                <a16:creationId xmlns:a16="http://schemas.microsoft.com/office/drawing/2014/main" id="{F1D22008-2FB6-4DEE-AF85-A5D58AEF002D}"/>
              </a:ext>
            </a:extLst>
          </p:cNvPr>
          <p:cNvSpPr txBox="1"/>
          <p:nvPr/>
        </p:nvSpPr>
        <p:spPr>
          <a:xfrm>
            <a:off x="313763" y="869600"/>
            <a:ext cx="11752731" cy="5926622"/>
          </a:xfrm>
          <a:prstGeom prst="rect">
            <a:avLst/>
          </a:prstGeom>
          <a:noFill/>
        </p:spPr>
        <p:txBody>
          <a:bodyPr wrap="square">
            <a:spAutoFit/>
          </a:bodyPr>
          <a:lstStyle/>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Para realizar el empaque de 500 recibidores por caja, se alcanza un tiempo promedio de 26 min para terminar con la operación y empaque de cada lote, esto depende de factores como experiencia y práctica del operador para incrementar o disminuir el tiempo mencionado.</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El diseño e implementación del sistema de remachado de dos posiciones y transporte y conteo de recibidores cuenta con equipos, dispositivos y elementos existentes en VYMSA, por lo que el costo de inversión se vio reducido en un 30 % dando como resultado que la empresa invirtió tan solo 1000.17 dólares americanos, siendo el motorreductor el valor más representativo del proyecto con un valor de 386,4 dólares americanos.</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Respecto a la automatización y control del sistema de transporte y conteo de recibidores, se diseñó un sistema de control y fuerza que permiten operar el motor, sensor y dispositivo de conteo desde un tablero, en el cual se utilizan dispositivos como relés, pulsadores, luces indicadoras, contactores y un temporizador para facilitar las operaciones y funciones del sistema, y por ende se alcanza un conteo total de los recibidores.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50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A5E471F-27B4-40A3-877C-1DCF5C42550A}"/>
              </a:ext>
            </a:extLst>
          </p:cNvPr>
          <p:cNvSpPr>
            <a:spLocks noGrp="1"/>
          </p:cNvSpPr>
          <p:nvPr>
            <p:ph type="title"/>
          </p:nvPr>
        </p:nvSpPr>
        <p:spPr>
          <a:xfrm>
            <a:off x="1069920" y="61778"/>
            <a:ext cx="10052159" cy="548336"/>
          </a:xfrm>
        </p:spPr>
        <p:txBody>
          <a:bodyPr>
            <a:normAutofit fontScale="90000"/>
          </a:bodyPr>
          <a:lstStyle/>
          <a:p>
            <a:r>
              <a:rPr lang="es-EC" dirty="0"/>
              <a:t>Recomendaciones</a:t>
            </a:r>
            <a:endParaRPr lang="en-US" dirty="0"/>
          </a:p>
        </p:txBody>
      </p:sp>
      <p:sp>
        <p:nvSpPr>
          <p:cNvPr id="5" name="CuadroTexto 4">
            <a:extLst>
              <a:ext uri="{FF2B5EF4-FFF2-40B4-BE49-F238E27FC236}">
                <a16:creationId xmlns:a16="http://schemas.microsoft.com/office/drawing/2014/main" id="{0D4896F9-DDFC-4D99-A470-05C0C1C8DE8F}"/>
              </a:ext>
            </a:extLst>
          </p:cNvPr>
          <p:cNvSpPr txBox="1"/>
          <p:nvPr/>
        </p:nvSpPr>
        <p:spPr>
          <a:xfrm>
            <a:off x="313764" y="869600"/>
            <a:ext cx="11806518" cy="6419065"/>
          </a:xfrm>
          <a:prstGeom prst="rect">
            <a:avLst/>
          </a:prstGeom>
          <a:noFill/>
        </p:spPr>
        <p:txBody>
          <a:bodyPr wrap="square">
            <a:spAutoFit/>
          </a:bodyPr>
          <a:lstStyle/>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Se recomienda que antes de implementar el diseño de la máquina ensambladora de recibidores, se realice un nuevo estudio técnico, de producción y financiero para determinar la viabilidad de la implementación, considerando dentro del estudio los nuevos sistemas implementados en la línea de producción, siendo estos el sistema de remachado de dos posiciones y el sistema de transporte y conteo de recibidores.</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Para implementar la máquina ensambladora de recibidores es importante realizar un estudio económico de acuerdo a la fecha tentativa para su ejecución, dado que los valores pueden verse afectados y debe considerarse un ajuste de los valores, especialmente en los más representativos del proyecto.</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Para operar el sistema de remachado y transporte y conteo de recibidores se deben establecer los parámetros indicados en el manual de funcionamiento como, por ejemplo, presión de aire, posicionamiento de las piezas, activación de los sistemas eléctricos, entre otros, con el fin de evitar fallas en el proceso.</a:t>
            </a:r>
          </a:p>
          <a:p>
            <a:pPr algn="just">
              <a:lnSpc>
                <a:spcPct val="200000"/>
              </a:lnSpc>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84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A5E471F-27B4-40A3-877C-1DCF5C42550A}"/>
              </a:ext>
            </a:extLst>
          </p:cNvPr>
          <p:cNvSpPr>
            <a:spLocks noGrp="1"/>
          </p:cNvSpPr>
          <p:nvPr>
            <p:ph type="title"/>
          </p:nvPr>
        </p:nvSpPr>
        <p:spPr>
          <a:xfrm>
            <a:off x="1069920" y="61778"/>
            <a:ext cx="10052159" cy="548336"/>
          </a:xfrm>
        </p:spPr>
        <p:txBody>
          <a:bodyPr>
            <a:normAutofit fontScale="90000"/>
          </a:bodyPr>
          <a:lstStyle/>
          <a:p>
            <a:r>
              <a:rPr lang="es-EC" dirty="0"/>
              <a:t>Recomendaciones</a:t>
            </a:r>
            <a:endParaRPr lang="en-US" dirty="0"/>
          </a:p>
        </p:txBody>
      </p:sp>
      <p:sp>
        <p:nvSpPr>
          <p:cNvPr id="7" name="CuadroTexto 6">
            <a:extLst>
              <a:ext uri="{FF2B5EF4-FFF2-40B4-BE49-F238E27FC236}">
                <a16:creationId xmlns:a16="http://schemas.microsoft.com/office/drawing/2014/main" id="{76F9078B-EC38-4613-9D6F-FD39F9ED996B}"/>
              </a:ext>
            </a:extLst>
          </p:cNvPr>
          <p:cNvSpPr txBox="1"/>
          <p:nvPr/>
        </p:nvSpPr>
        <p:spPr>
          <a:xfrm>
            <a:off x="301679" y="976824"/>
            <a:ext cx="11716870" cy="4941737"/>
          </a:xfrm>
          <a:prstGeom prst="rect">
            <a:avLst/>
          </a:prstGeom>
          <a:noFill/>
        </p:spPr>
        <p:txBody>
          <a:bodyPr wrap="square">
            <a:spAutoFit/>
          </a:bodyPr>
          <a:lstStyle/>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Para el correcto funcionamiento del sistema de remachado y transporte y conteo de recibidores se debe realizar un mantenimiento periódico de las partes y piezas más importantes como lo son chumaceras, rodillos, ejes, etc.</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Para reemplazar algún dispositivo eléctrico o electrónico del sistema de control, se recomienda revisar con antelación los planos eléctricos y de control entregados en los anexos para evitar problemas de funcionamiento al momento de la conexión y arranque del equipo.</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Para el buen funcionamiento de la máquina implementada es aconsejable colocar un pulmón de aire para el cilindro neumático utilizado en la remachadora de dos posiciones, esto con el fin de evitar caídas de presión y junto con ello deformaciones del remache no admisibles dentro del margen de control de calidad de VYMSA.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254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2036C17-68CD-4609-AF66-FEF8AF1999BB}"/>
              </a:ext>
            </a:extLst>
          </p:cNvPr>
          <p:cNvSpPr/>
          <p:nvPr/>
        </p:nvSpPr>
        <p:spPr>
          <a:xfrm>
            <a:off x="2223247" y="2581835"/>
            <a:ext cx="8426824" cy="188258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sz="6600" i="1" dirty="0">
                <a:latin typeface="Times New Roman" panose="02020603050405020304" pitchFamily="18" charset="0"/>
                <a:cs typeface="Times New Roman" panose="02020603050405020304" pitchFamily="18" charset="0"/>
              </a:rPr>
              <a:t>MUCHAS GRACIAS</a:t>
            </a:r>
            <a:endParaRPr lang="en-US" sz="6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1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52C1EE88-C831-447F-BA8D-890C47B470BC}"/>
              </a:ext>
            </a:extLst>
          </p:cNvPr>
          <p:cNvSpPr>
            <a:spLocks noGrp="1"/>
          </p:cNvSpPr>
          <p:nvPr>
            <p:ph idx="1"/>
          </p:nvPr>
        </p:nvSpPr>
        <p:spPr>
          <a:xfrm>
            <a:off x="838200" y="1825625"/>
            <a:ext cx="10283879" cy="989293"/>
          </a:xfrm>
        </p:spPr>
        <p:txBody>
          <a:bodyPr/>
          <a:lstStyle/>
          <a:p>
            <a:pPr>
              <a:lnSpc>
                <a:spcPct val="100000"/>
              </a:lnSpc>
            </a:pPr>
            <a:r>
              <a:rPr lang="es-EC" sz="1800" dirty="0">
                <a:effectLst/>
                <a:ea typeface="Times New Roman" panose="02020603050405020304" pitchFamily="18" charset="0"/>
              </a:rPr>
              <a:t>Diseñar una ensambladora automática de recibidor con capacidad de 12 piezas por minuto para mejorar la producción y diseñar, construir e implementar un mecanismo para remachado en dos posiciones y de un sistema automático para el transporte de los recibidores para la empresa VYMSA.</a:t>
            </a:r>
            <a:endParaRPr lang="en-US" sz="1800" dirty="0">
              <a:effectLst/>
              <a:ea typeface="Times New Roman" panose="02020603050405020304" pitchFamily="18" charset="0"/>
            </a:endParaRPr>
          </a:p>
          <a:p>
            <a:endParaRPr lang="en-US" dirty="0"/>
          </a:p>
        </p:txBody>
      </p:sp>
      <p:sp>
        <p:nvSpPr>
          <p:cNvPr id="3" name="Título 2">
            <a:extLst>
              <a:ext uri="{FF2B5EF4-FFF2-40B4-BE49-F238E27FC236}">
                <a16:creationId xmlns:a16="http://schemas.microsoft.com/office/drawing/2014/main" id="{F887109B-92D7-411C-9D4B-A82EE3DC5EAB}"/>
              </a:ext>
            </a:extLst>
          </p:cNvPr>
          <p:cNvSpPr>
            <a:spLocks noGrp="1"/>
          </p:cNvSpPr>
          <p:nvPr>
            <p:ph type="title"/>
          </p:nvPr>
        </p:nvSpPr>
        <p:spPr>
          <a:xfrm>
            <a:off x="1069920" y="80426"/>
            <a:ext cx="10052159" cy="548336"/>
          </a:xfrm>
        </p:spPr>
        <p:txBody>
          <a:bodyPr>
            <a:normAutofit fontScale="90000"/>
          </a:bodyPr>
          <a:lstStyle/>
          <a:p>
            <a:r>
              <a:rPr lang="es-EC" dirty="0"/>
              <a:t>Objetivos</a:t>
            </a:r>
            <a:endParaRPr lang="en-US" dirty="0"/>
          </a:p>
        </p:txBody>
      </p:sp>
      <p:sp>
        <p:nvSpPr>
          <p:cNvPr id="4" name="Título 2">
            <a:extLst>
              <a:ext uri="{FF2B5EF4-FFF2-40B4-BE49-F238E27FC236}">
                <a16:creationId xmlns:a16="http://schemas.microsoft.com/office/drawing/2014/main" id="{953434B4-EA2F-4BE8-899A-7D3906F4E1DB}"/>
              </a:ext>
            </a:extLst>
          </p:cNvPr>
          <p:cNvSpPr txBox="1">
            <a:spLocks/>
          </p:cNvSpPr>
          <p:nvPr/>
        </p:nvSpPr>
        <p:spPr>
          <a:xfrm>
            <a:off x="838200" y="1220177"/>
            <a:ext cx="2154518" cy="548336"/>
          </a:xfrm>
          <a:prstGeom prst="rect">
            <a:avLst/>
          </a:prstGeom>
        </p:spPr>
        <p:txBody>
          <a:bodyPr vert="horz" lIns="91440" tIns="45720" rIns="91440" bIns="45720" rtlCol="0" anchor="ctr">
            <a:normAutofit fontScale="52500" lnSpcReduction="200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dirty="0"/>
              <a:t>Objetivo General</a:t>
            </a:r>
            <a:endParaRPr lang="en-US" dirty="0"/>
          </a:p>
        </p:txBody>
      </p:sp>
      <p:graphicFrame>
        <p:nvGraphicFramePr>
          <p:cNvPr id="5" name="Diagrama 4">
            <a:extLst>
              <a:ext uri="{FF2B5EF4-FFF2-40B4-BE49-F238E27FC236}">
                <a16:creationId xmlns:a16="http://schemas.microsoft.com/office/drawing/2014/main" id="{305582C0-D6C8-456E-B616-457BA9C2521E}"/>
              </a:ext>
            </a:extLst>
          </p:cNvPr>
          <p:cNvGraphicFramePr/>
          <p:nvPr>
            <p:extLst>
              <p:ext uri="{D42A27DB-BD31-4B8C-83A1-F6EECF244321}">
                <p14:modId xmlns:p14="http://schemas.microsoft.com/office/powerpoint/2010/main" val="4198612935"/>
              </p:ext>
            </p:extLst>
          </p:nvPr>
        </p:nvGraphicFramePr>
        <p:xfrm>
          <a:off x="838200" y="2872030"/>
          <a:ext cx="10978644" cy="3827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2">
            <a:extLst>
              <a:ext uri="{FF2B5EF4-FFF2-40B4-BE49-F238E27FC236}">
                <a16:creationId xmlns:a16="http://schemas.microsoft.com/office/drawing/2014/main" id="{C1E6C406-F61A-4557-A23F-1F9551899194}"/>
              </a:ext>
            </a:extLst>
          </p:cNvPr>
          <p:cNvSpPr txBox="1">
            <a:spLocks/>
          </p:cNvSpPr>
          <p:nvPr/>
        </p:nvSpPr>
        <p:spPr>
          <a:xfrm>
            <a:off x="838200" y="2965376"/>
            <a:ext cx="2568388" cy="548336"/>
          </a:xfrm>
          <a:prstGeom prst="rect">
            <a:avLst/>
          </a:prstGeom>
        </p:spPr>
        <p:txBody>
          <a:bodyPr vert="horz" lIns="91440" tIns="45720" rIns="91440" bIns="45720" rtlCol="0" anchor="ctr">
            <a:normAutofit fontScale="52500" lnSpcReduction="200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dirty="0"/>
              <a:t>Objetivos Específicos</a:t>
            </a:r>
            <a:endParaRPr lang="en-US" dirty="0"/>
          </a:p>
        </p:txBody>
      </p:sp>
    </p:spTree>
    <p:extLst>
      <p:ext uri="{BB962C8B-B14F-4D97-AF65-F5344CB8AC3E}">
        <p14:creationId xmlns:p14="http://schemas.microsoft.com/office/powerpoint/2010/main" val="417852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F4CF7ED-E712-48D9-B005-3F646E131623}"/>
              </a:ext>
            </a:extLst>
          </p:cNvPr>
          <p:cNvSpPr>
            <a:spLocks noGrp="1"/>
          </p:cNvSpPr>
          <p:nvPr>
            <p:ph type="title"/>
          </p:nvPr>
        </p:nvSpPr>
        <p:spPr>
          <a:xfrm>
            <a:off x="1069920" y="0"/>
            <a:ext cx="10052159" cy="548336"/>
          </a:xfrm>
        </p:spPr>
        <p:txBody>
          <a:bodyPr>
            <a:normAutofit fontScale="90000"/>
          </a:bodyPr>
          <a:lstStyle/>
          <a:p>
            <a:r>
              <a:rPr lang="es-EC" dirty="0"/>
              <a:t>Metodología</a:t>
            </a:r>
            <a:endParaRPr lang="en-US" dirty="0"/>
          </a:p>
        </p:txBody>
      </p:sp>
      <p:sp>
        <p:nvSpPr>
          <p:cNvPr id="4" name="Título 29">
            <a:extLst>
              <a:ext uri="{FF2B5EF4-FFF2-40B4-BE49-F238E27FC236}">
                <a16:creationId xmlns:a16="http://schemas.microsoft.com/office/drawing/2014/main" id="{CA477081-D1DA-4CA6-835C-1814C29AE55C}"/>
              </a:ext>
            </a:extLst>
          </p:cNvPr>
          <p:cNvSpPr txBox="1">
            <a:spLocks/>
          </p:cNvSpPr>
          <p:nvPr/>
        </p:nvSpPr>
        <p:spPr>
          <a:xfrm>
            <a:off x="-171616" y="3279442"/>
            <a:ext cx="3932237" cy="6088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S" dirty="0"/>
              <a:t>ETAPAS</a:t>
            </a:r>
            <a:endParaRPr lang="es-EC" dirty="0"/>
          </a:p>
        </p:txBody>
      </p:sp>
      <p:graphicFrame>
        <p:nvGraphicFramePr>
          <p:cNvPr id="5" name="Diagrama 4">
            <a:extLst>
              <a:ext uri="{FF2B5EF4-FFF2-40B4-BE49-F238E27FC236}">
                <a16:creationId xmlns:a16="http://schemas.microsoft.com/office/drawing/2014/main" id="{39B17987-46C9-4C2D-8509-32EA44A18BE9}"/>
              </a:ext>
            </a:extLst>
          </p:cNvPr>
          <p:cNvGraphicFramePr/>
          <p:nvPr>
            <p:extLst>
              <p:ext uri="{D42A27DB-BD31-4B8C-83A1-F6EECF244321}">
                <p14:modId xmlns:p14="http://schemas.microsoft.com/office/powerpoint/2010/main" val="1575110384"/>
              </p:ext>
            </p:extLst>
          </p:nvPr>
        </p:nvGraphicFramePr>
        <p:xfrm>
          <a:off x="2193005" y="903507"/>
          <a:ext cx="10389718" cy="5360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32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0BBBC59-64E1-4D6E-8CCD-F439CA0145BA}"/>
              </a:ext>
            </a:extLst>
          </p:cNvPr>
          <p:cNvSpPr>
            <a:spLocks noGrp="1"/>
          </p:cNvSpPr>
          <p:nvPr>
            <p:ph type="title"/>
          </p:nvPr>
        </p:nvSpPr>
        <p:spPr>
          <a:xfrm>
            <a:off x="1069920" y="204419"/>
            <a:ext cx="10052159" cy="548336"/>
          </a:xfrm>
        </p:spPr>
        <p:txBody>
          <a:bodyPr>
            <a:normAutofit fontScale="90000"/>
          </a:bodyPr>
          <a:lstStyle/>
          <a:p>
            <a:r>
              <a:rPr lang="es-EC" dirty="0"/>
              <a:t>Caracterización de los elementos que intervienen en el ensamblaje</a:t>
            </a:r>
            <a:endParaRPr lang="en-US" dirty="0"/>
          </a:p>
        </p:txBody>
      </p:sp>
      <p:sp>
        <p:nvSpPr>
          <p:cNvPr id="5" name="CuadroTexto 4">
            <a:extLst>
              <a:ext uri="{FF2B5EF4-FFF2-40B4-BE49-F238E27FC236}">
                <a16:creationId xmlns:a16="http://schemas.microsoft.com/office/drawing/2014/main" id="{3624E732-D7D8-437D-9756-955B3432DD92}"/>
              </a:ext>
            </a:extLst>
          </p:cNvPr>
          <p:cNvSpPr txBox="1"/>
          <p:nvPr/>
        </p:nvSpPr>
        <p:spPr>
          <a:xfrm>
            <a:off x="510986" y="1411505"/>
            <a:ext cx="6777319" cy="646331"/>
          </a:xfrm>
          <a:prstGeom prst="rect">
            <a:avLst/>
          </a:prstGeom>
          <a:noFill/>
        </p:spPr>
        <p:txBody>
          <a:bodyPr wrap="square">
            <a:spAutoFit/>
          </a:bodyPr>
          <a:lstStyle/>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En el ensamblaje intervienen tres elementos que son el recibidor, remache y rodachín.</a:t>
            </a:r>
            <a:endParaRPr lang="en-US"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0875717A-2885-4EE5-B02A-5743A4D99C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6683412" y="1068872"/>
            <a:ext cx="2339340" cy="1331595"/>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55711866-AE88-4F35-A244-C0B70D618E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022752" y="1068872"/>
            <a:ext cx="3071495" cy="1331595"/>
          </a:xfrm>
          <a:prstGeom prst="rect">
            <a:avLst/>
          </a:prstGeom>
          <a:ln>
            <a:noFill/>
          </a:ln>
          <a:extLst>
            <a:ext uri="{53640926-AAD7-44D8-BBD7-CCE9431645EC}">
              <a14:shadowObscured xmlns:a14="http://schemas.microsoft.com/office/drawing/2010/main"/>
            </a:ext>
          </a:extLst>
        </p:spPr>
      </p:pic>
      <p:graphicFrame>
        <p:nvGraphicFramePr>
          <p:cNvPr id="8" name="Diagrama 7">
            <a:extLst>
              <a:ext uri="{FF2B5EF4-FFF2-40B4-BE49-F238E27FC236}">
                <a16:creationId xmlns:a16="http://schemas.microsoft.com/office/drawing/2014/main" id="{5DB58902-8470-4234-BA33-36FE2D5DA62F}"/>
              </a:ext>
            </a:extLst>
          </p:cNvPr>
          <p:cNvGraphicFramePr/>
          <p:nvPr>
            <p:extLst>
              <p:ext uri="{D42A27DB-BD31-4B8C-83A1-F6EECF244321}">
                <p14:modId xmlns:p14="http://schemas.microsoft.com/office/powerpoint/2010/main" val="2212791657"/>
              </p:ext>
            </p:extLst>
          </p:nvPr>
        </p:nvGraphicFramePr>
        <p:xfrm>
          <a:off x="510986" y="752755"/>
          <a:ext cx="1168101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4B09C43F-E66E-4AD0-B5E7-1627422F60E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685"/>
          <a:stretch/>
        </p:blipFill>
        <p:spPr bwMode="auto">
          <a:xfrm>
            <a:off x="1042190" y="4425078"/>
            <a:ext cx="2803141" cy="1500592"/>
          </a:xfrm>
          <a:prstGeom prst="rect">
            <a:avLst/>
          </a:prstGeom>
          <a:ln>
            <a:noFill/>
          </a:ln>
          <a:extLst>
            <a:ext uri="{53640926-AAD7-44D8-BBD7-CCE9431645EC}">
              <a14:shadowObscured xmlns:a14="http://schemas.microsoft.com/office/drawing/2010/main"/>
            </a:ext>
          </a:extLst>
        </p:spPr>
      </p:pic>
      <p:sp>
        <p:nvSpPr>
          <p:cNvPr id="10" name="Título 2">
            <a:extLst>
              <a:ext uri="{FF2B5EF4-FFF2-40B4-BE49-F238E27FC236}">
                <a16:creationId xmlns:a16="http://schemas.microsoft.com/office/drawing/2014/main" id="{7547D3A5-62A7-43BF-A9F7-479BB21C2FDB}"/>
              </a:ext>
            </a:extLst>
          </p:cNvPr>
          <p:cNvSpPr txBox="1">
            <a:spLocks/>
          </p:cNvSpPr>
          <p:nvPr/>
        </p:nvSpPr>
        <p:spPr>
          <a:xfrm>
            <a:off x="1159566" y="5925670"/>
            <a:ext cx="2568388" cy="54833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800" dirty="0"/>
              <a:t>Acero Galvanizado</a:t>
            </a:r>
            <a:endParaRPr lang="en-US" sz="1800" dirty="0"/>
          </a:p>
        </p:txBody>
      </p:sp>
      <p:pic>
        <p:nvPicPr>
          <p:cNvPr id="11" name="Imagen 10">
            <a:extLst>
              <a:ext uri="{FF2B5EF4-FFF2-40B4-BE49-F238E27FC236}">
                <a16:creationId xmlns:a16="http://schemas.microsoft.com/office/drawing/2014/main" id="{08744728-DC6E-4097-AB33-BCD7F4BFAE7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5376581" y="4500005"/>
            <a:ext cx="1438836" cy="1350738"/>
          </a:xfrm>
          <a:prstGeom prst="rect">
            <a:avLst/>
          </a:prstGeom>
          <a:ln>
            <a:noFill/>
          </a:ln>
          <a:extLst>
            <a:ext uri="{53640926-AAD7-44D8-BBD7-CCE9431645EC}">
              <a14:shadowObscured xmlns:a14="http://schemas.microsoft.com/office/drawing/2010/main"/>
            </a:ext>
          </a:extLst>
        </p:spPr>
      </p:pic>
      <p:sp>
        <p:nvSpPr>
          <p:cNvPr id="12" name="Título 2">
            <a:extLst>
              <a:ext uri="{FF2B5EF4-FFF2-40B4-BE49-F238E27FC236}">
                <a16:creationId xmlns:a16="http://schemas.microsoft.com/office/drawing/2014/main" id="{F09B7B35-D3CF-4D6E-AB06-3563D8B30FCF}"/>
              </a:ext>
            </a:extLst>
          </p:cNvPr>
          <p:cNvSpPr txBox="1">
            <a:spLocks/>
          </p:cNvSpPr>
          <p:nvPr/>
        </p:nvSpPr>
        <p:spPr>
          <a:xfrm>
            <a:off x="4811805" y="5897254"/>
            <a:ext cx="2568388" cy="54833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800" dirty="0" err="1"/>
              <a:t>Grilón</a:t>
            </a:r>
            <a:endParaRPr lang="en-US" sz="1800" dirty="0"/>
          </a:p>
        </p:txBody>
      </p:sp>
      <p:pic>
        <p:nvPicPr>
          <p:cNvPr id="13" name="Imagen 12">
            <a:extLst>
              <a:ext uri="{FF2B5EF4-FFF2-40B4-BE49-F238E27FC236}">
                <a16:creationId xmlns:a16="http://schemas.microsoft.com/office/drawing/2014/main" id="{2ABF69FB-81B5-4922-A081-06EEC25D2F0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bwMode="auto">
          <a:xfrm>
            <a:off x="9130775" y="4500005"/>
            <a:ext cx="1859953" cy="1269296"/>
          </a:xfrm>
          <a:prstGeom prst="rect">
            <a:avLst/>
          </a:prstGeom>
          <a:ln>
            <a:noFill/>
          </a:ln>
          <a:extLst>
            <a:ext uri="{53640926-AAD7-44D8-BBD7-CCE9431645EC}">
              <a14:shadowObscured xmlns:a14="http://schemas.microsoft.com/office/drawing/2010/main"/>
            </a:ext>
          </a:extLst>
        </p:spPr>
      </p:pic>
      <p:sp>
        <p:nvSpPr>
          <p:cNvPr id="14" name="Título 2">
            <a:extLst>
              <a:ext uri="{FF2B5EF4-FFF2-40B4-BE49-F238E27FC236}">
                <a16:creationId xmlns:a16="http://schemas.microsoft.com/office/drawing/2014/main" id="{7136A1F8-E758-410A-ADE7-76EC1B1611C8}"/>
              </a:ext>
            </a:extLst>
          </p:cNvPr>
          <p:cNvSpPr txBox="1">
            <a:spLocks/>
          </p:cNvSpPr>
          <p:nvPr/>
        </p:nvSpPr>
        <p:spPr>
          <a:xfrm>
            <a:off x="8776557" y="5715893"/>
            <a:ext cx="2568388" cy="54833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sz="1800" dirty="0"/>
              <a:t>Acero SAE 1008</a:t>
            </a:r>
            <a:endParaRPr lang="en-US" sz="1800" dirty="0"/>
          </a:p>
        </p:txBody>
      </p:sp>
    </p:spTree>
    <p:extLst>
      <p:ext uri="{BB962C8B-B14F-4D97-AF65-F5344CB8AC3E}">
        <p14:creationId xmlns:p14="http://schemas.microsoft.com/office/powerpoint/2010/main" val="412452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AB0F6D9-8B78-477B-BFBF-4CD6152F3C59}"/>
              </a:ext>
            </a:extLst>
          </p:cNvPr>
          <p:cNvSpPr>
            <a:spLocks noGrp="1"/>
          </p:cNvSpPr>
          <p:nvPr>
            <p:ph type="title"/>
          </p:nvPr>
        </p:nvSpPr>
        <p:spPr>
          <a:xfrm>
            <a:off x="1069920" y="0"/>
            <a:ext cx="10052159" cy="555812"/>
          </a:xfrm>
        </p:spPr>
        <p:txBody>
          <a:bodyPr>
            <a:normAutofit fontScale="90000"/>
          </a:bodyPr>
          <a:lstStyle/>
          <a:p>
            <a:r>
              <a:rPr lang="es-EC" dirty="0"/>
              <a:t>Caracterización del proceso de ensamblaje</a:t>
            </a:r>
            <a:endParaRPr lang="en-US" dirty="0"/>
          </a:p>
        </p:txBody>
      </p:sp>
      <p:pic>
        <p:nvPicPr>
          <p:cNvPr id="5" name="Imagen 4">
            <a:extLst>
              <a:ext uri="{FF2B5EF4-FFF2-40B4-BE49-F238E27FC236}">
                <a16:creationId xmlns:a16="http://schemas.microsoft.com/office/drawing/2014/main" id="{25155695-9A54-4630-8245-33544493D549}"/>
              </a:ext>
            </a:extLst>
          </p:cNvPr>
          <p:cNvPicPr>
            <a:picLocks noChangeAspect="1"/>
          </p:cNvPicPr>
          <p:nvPr/>
        </p:nvPicPr>
        <p:blipFill>
          <a:blip r:embed="rId2"/>
          <a:stretch>
            <a:fillRect/>
          </a:stretch>
        </p:blipFill>
        <p:spPr>
          <a:xfrm>
            <a:off x="998203" y="448735"/>
            <a:ext cx="4739209" cy="6331096"/>
          </a:xfrm>
          <a:prstGeom prst="rect">
            <a:avLst/>
          </a:prstGeom>
        </p:spPr>
      </p:pic>
      <p:sp>
        <p:nvSpPr>
          <p:cNvPr id="7" name="CuadroTexto 6">
            <a:extLst>
              <a:ext uri="{FF2B5EF4-FFF2-40B4-BE49-F238E27FC236}">
                <a16:creationId xmlns:a16="http://schemas.microsoft.com/office/drawing/2014/main" id="{8D98657C-3297-40B6-8D1B-639741189851}"/>
              </a:ext>
            </a:extLst>
          </p:cNvPr>
          <p:cNvSpPr txBox="1"/>
          <p:nvPr/>
        </p:nvSpPr>
        <p:spPr>
          <a:xfrm>
            <a:off x="5898776" y="1366682"/>
            <a:ext cx="6096000" cy="646331"/>
          </a:xfrm>
          <a:prstGeom prst="rect">
            <a:avLst/>
          </a:prstGeom>
          <a:noFill/>
        </p:spPr>
        <p:txBody>
          <a:bodyPr wrap="square">
            <a:spAutoFit/>
          </a:bodyPr>
          <a:lstStyle/>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En las actividades 1, 2 y 3 está el almacenamiento y distribución de los recibidores, remaches y rodachines.</a:t>
            </a:r>
            <a:endParaRPr lang="en-US"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BA1DE17D-62D9-45BE-9FAA-4F5A60E84717}"/>
              </a:ext>
            </a:extLst>
          </p:cNvPr>
          <p:cNvSpPr txBox="1"/>
          <p:nvPr/>
        </p:nvSpPr>
        <p:spPr>
          <a:xfrm>
            <a:off x="5898776" y="2119717"/>
            <a:ext cx="6096000" cy="646331"/>
          </a:xfrm>
          <a:prstGeom prst="rect">
            <a:avLst/>
          </a:prstGeom>
          <a:noFill/>
        </p:spPr>
        <p:txBody>
          <a:bodyPr wrap="square">
            <a:spAutoFit/>
          </a:bodyPr>
          <a:lstStyle/>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Las operaciones 4, 5 y 6 no se toman en consideración para la impl</a:t>
            </a:r>
            <a:r>
              <a:rPr lang="es-EC" dirty="0">
                <a:latin typeface="Times New Roman" panose="02020603050405020304" pitchFamily="18" charset="0"/>
                <a:ea typeface="Times New Roman" panose="02020603050405020304" pitchFamily="18" charset="0"/>
                <a:cs typeface="Times New Roman" panose="02020603050405020304" pitchFamily="18" charset="0"/>
              </a:rPr>
              <a:t>ementación de los sistemas ni el diseño de la máquina.</a:t>
            </a:r>
            <a:endParaRPr lang="en-US" dirty="0">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86F8046F-16C5-4299-8442-EE2C7F30E7DB}"/>
              </a:ext>
            </a:extLst>
          </p:cNvPr>
          <p:cNvSpPr txBox="1"/>
          <p:nvPr/>
        </p:nvSpPr>
        <p:spPr>
          <a:xfrm>
            <a:off x="5898776" y="2872752"/>
            <a:ext cx="6096000" cy="646331"/>
          </a:xfrm>
          <a:prstGeom prst="rect">
            <a:avLst/>
          </a:prstGeom>
          <a:noFill/>
        </p:spPr>
        <p:txBody>
          <a:bodyPr wrap="square">
            <a:spAutoFit/>
          </a:bodyPr>
          <a:lstStyle/>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La actividad 7 es el inicio para realizar el diseño de la máquina ensambladora.</a:t>
            </a:r>
            <a:endParaRPr lang="en-US"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8886CABA-D799-4596-8562-77A23B232D84}"/>
              </a:ext>
            </a:extLst>
          </p:cNvPr>
          <p:cNvSpPr txBox="1"/>
          <p:nvPr/>
        </p:nvSpPr>
        <p:spPr>
          <a:xfrm>
            <a:off x="5898776" y="3625787"/>
            <a:ext cx="6096000" cy="923330"/>
          </a:xfrm>
          <a:prstGeom prst="rect">
            <a:avLst/>
          </a:prstGeom>
          <a:noFill/>
        </p:spPr>
        <p:txBody>
          <a:bodyPr wrap="square">
            <a:spAutoFit/>
          </a:bodyPr>
          <a:lstStyle/>
          <a:p>
            <a:r>
              <a:rPr lang="es-EC" dirty="0">
                <a:latin typeface="Times New Roman" panose="02020603050405020304" pitchFamily="18" charset="0"/>
                <a:ea typeface="Times New Roman" panose="02020603050405020304" pitchFamily="18" charset="0"/>
                <a:cs typeface="Times New Roman" panose="02020603050405020304" pitchFamily="18" charset="0"/>
              </a:rPr>
              <a:t>P</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ara la implementación del mecanismo de remachado en dos posiciones están consideradas las actividades 10 y 11 del proceso</a:t>
            </a:r>
            <a:endParaRPr lang="en-US"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FA2A4262-BB47-439B-82B5-540CBD843C70}"/>
              </a:ext>
            </a:extLst>
          </p:cNvPr>
          <p:cNvSpPr txBox="1"/>
          <p:nvPr/>
        </p:nvSpPr>
        <p:spPr>
          <a:xfrm>
            <a:off x="5898775" y="4615008"/>
            <a:ext cx="6095999" cy="646331"/>
          </a:xfrm>
          <a:prstGeom prst="rect">
            <a:avLst/>
          </a:prstGeom>
          <a:noFill/>
        </p:spPr>
        <p:txBody>
          <a:bodyPr wrap="square">
            <a:spAutoFit/>
          </a:bodyPr>
          <a:lstStyle/>
          <a:p>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Para finalizar con el sistema de transporte se debe considerar las actividades 12, 13 y 14.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27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ED745B8-419B-4985-AFA7-986C70A572D4}"/>
              </a:ext>
            </a:extLst>
          </p:cNvPr>
          <p:cNvSpPr>
            <a:spLocks noGrp="1"/>
          </p:cNvSpPr>
          <p:nvPr>
            <p:ph type="title"/>
          </p:nvPr>
        </p:nvSpPr>
        <p:spPr>
          <a:xfrm>
            <a:off x="1069920" y="89390"/>
            <a:ext cx="10052159" cy="548336"/>
          </a:xfrm>
        </p:spPr>
        <p:txBody>
          <a:bodyPr>
            <a:normAutofit fontScale="90000"/>
          </a:bodyPr>
          <a:lstStyle/>
          <a:p>
            <a:r>
              <a:rPr lang="es-EC" dirty="0"/>
              <a:t>Diseño de la máquina ensambladora de recibidores</a:t>
            </a:r>
            <a:endParaRPr lang="en-US" dirty="0"/>
          </a:p>
        </p:txBody>
      </p:sp>
      <p:sp>
        <p:nvSpPr>
          <p:cNvPr id="5" name="CuadroTexto 4">
            <a:extLst>
              <a:ext uri="{FF2B5EF4-FFF2-40B4-BE49-F238E27FC236}">
                <a16:creationId xmlns:a16="http://schemas.microsoft.com/office/drawing/2014/main" id="{0AD9B25E-CA5F-4755-AC3C-FDBE15ECF3E6}"/>
              </a:ext>
            </a:extLst>
          </p:cNvPr>
          <p:cNvSpPr txBox="1"/>
          <p:nvPr/>
        </p:nvSpPr>
        <p:spPr>
          <a:xfrm>
            <a:off x="245168" y="1353237"/>
            <a:ext cx="6747304" cy="4993931"/>
          </a:xfrm>
          <a:prstGeom prst="rect">
            <a:avLst/>
          </a:prstGeom>
          <a:noFill/>
        </p:spPr>
        <p:txBody>
          <a:bodyPr wrap="square">
            <a:spAutoFit/>
          </a:bodyPr>
          <a:lstStyle/>
          <a:p>
            <a:pPr marL="342900" lvl="0" indent="-342900">
              <a:lnSpc>
                <a:spcPct val="200000"/>
              </a:lnSpc>
              <a:buFont typeface="+mj-lt"/>
              <a:buAutoNum type="arabicParen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La velocidad de producción mínima debe ser de 12 piezas por minuto.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El área máxima dispuesta para la máquina es de 2 m</a:t>
            </a:r>
            <a:r>
              <a:rPr lang="es-E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La jornada de trabajo es de 8 horas diarias, 5 días a la semana.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El sistema de accionamiento de los elementos es mediante redes de aire que poseen en la empresa; Presión máxima de trabajo 7 bares.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Los sistemas eléctricos deben ser de 110 y 220 V.</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mj-lt"/>
              <a:buAutoNum type="arabicParen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Además, se debe tener presente que la empresa tiene un stock de elementos que pueden ser utilizados en la máquina.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ítulo 2">
            <a:extLst>
              <a:ext uri="{FF2B5EF4-FFF2-40B4-BE49-F238E27FC236}">
                <a16:creationId xmlns:a16="http://schemas.microsoft.com/office/drawing/2014/main" id="{B4C08C95-E673-4228-BB50-DE8A411729AA}"/>
              </a:ext>
            </a:extLst>
          </p:cNvPr>
          <p:cNvSpPr txBox="1">
            <a:spLocks/>
          </p:cNvSpPr>
          <p:nvPr/>
        </p:nvSpPr>
        <p:spPr>
          <a:xfrm>
            <a:off x="146553" y="1079069"/>
            <a:ext cx="3115235" cy="548336"/>
          </a:xfrm>
          <a:prstGeom prst="rect">
            <a:avLst/>
          </a:prstGeom>
        </p:spPr>
        <p:txBody>
          <a:bodyPr vert="horz" lIns="91440" tIns="45720" rIns="91440" bIns="45720" rtlCol="0" anchor="ctr">
            <a:normAutofit fontScale="52500" lnSpcReduction="20000"/>
          </a:bodyPr>
          <a:lstStyle>
            <a:lvl1pPr algn="ctr" defTabSz="914400" rtl="0" eaLnBrk="1" latinLnBrk="0" hangingPunct="1">
              <a:lnSpc>
                <a:spcPct val="90000"/>
              </a:lnSpc>
              <a:spcBef>
                <a:spcPct val="0"/>
              </a:spcBef>
              <a:buNone/>
              <a:defRPr sz="3600" b="1" kern="1200">
                <a:solidFill>
                  <a:schemeClr val="tx1"/>
                </a:solidFill>
                <a:latin typeface="Times New Roman" panose="02020603050405020304" pitchFamily="18" charset="0"/>
                <a:ea typeface="+mj-ea"/>
                <a:cs typeface="Times New Roman" panose="02020603050405020304" pitchFamily="18" charset="0"/>
              </a:defRPr>
            </a:lvl1pPr>
          </a:lstStyle>
          <a:p>
            <a:r>
              <a:rPr lang="es-EC" dirty="0"/>
              <a:t>Especificaciones de Diseño</a:t>
            </a:r>
            <a:endParaRPr lang="en-US" dirty="0"/>
          </a:p>
        </p:txBody>
      </p:sp>
      <p:pic>
        <p:nvPicPr>
          <p:cNvPr id="7" name="Imagen 6">
            <a:extLst>
              <a:ext uri="{FF2B5EF4-FFF2-40B4-BE49-F238E27FC236}">
                <a16:creationId xmlns:a16="http://schemas.microsoft.com/office/drawing/2014/main" id="{A4D7124E-09CB-4A2C-A36E-6241B46692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2822" y="975231"/>
            <a:ext cx="5344010" cy="2074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 name="Diagrama 7">
            <a:extLst>
              <a:ext uri="{FF2B5EF4-FFF2-40B4-BE49-F238E27FC236}">
                <a16:creationId xmlns:a16="http://schemas.microsoft.com/office/drawing/2014/main" id="{2F850CE3-1495-4BAE-BD80-A15009EE9BB3}"/>
              </a:ext>
            </a:extLst>
          </p:cNvPr>
          <p:cNvGraphicFramePr/>
          <p:nvPr>
            <p:extLst>
              <p:ext uri="{D42A27DB-BD31-4B8C-83A1-F6EECF244321}">
                <p14:modId xmlns:p14="http://schemas.microsoft.com/office/powerpoint/2010/main" val="3140245574"/>
              </p:ext>
            </p:extLst>
          </p:nvPr>
        </p:nvGraphicFramePr>
        <p:xfrm>
          <a:off x="6992471" y="3200401"/>
          <a:ext cx="5056093" cy="3219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hlinkClick r:id="rId8" action="ppaction://hlinkfile"/>
            <a:extLst>
              <a:ext uri="{FF2B5EF4-FFF2-40B4-BE49-F238E27FC236}">
                <a16:creationId xmlns:a16="http://schemas.microsoft.com/office/drawing/2014/main" id="{CC3C9B13-77B5-4F66-99DF-254403A4204B}"/>
              </a:ext>
            </a:extLst>
          </p:cNvPr>
          <p:cNvSpPr/>
          <p:nvPr/>
        </p:nvSpPr>
        <p:spPr>
          <a:xfrm>
            <a:off x="7816850" y="3629465"/>
            <a:ext cx="1650707" cy="2249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Estación</a:t>
            </a:r>
            <a:r>
              <a:rPr lang="es-EC" dirty="0"/>
              <a:t> 1</a:t>
            </a:r>
          </a:p>
        </p:txBody>
      </p:sp>
      <p:sp>
        <p:nvSpPr>
          <p:cNvPr id="9" name="Rectángulo 8">
            <a:hlinkClick r:id="rId9" action="ppaction://hlinkfile"/>
            <a:extLst>
              <a:ext uri="{FF2B5EF4-FFF2-40B4-BE49-F238E27FC236}">
                <a16:creationId xmlns:a16="http://schemas.microsoft.com/office/drawing/2014/main" id="{C6644779-46F9-4C84-9FA6-ED11E1F655AC}"/>
              </a:ext>
            </a:extLst>
          </p:cNvPr>
          <p:cNvSpPr/>
          <p:nvPr/>
        </p:nvSpPr>
        <p:spPr>
          <a:xfrm>
            <a:off x="7816849" y="4220335"/>
            <a:ext cx="1650707" cy="2249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Estación</a:t>
            </a:r>
            <a:r>
              <a:rPr lang="es-EC" dirty="0"/>
              <a:t> 2</a:t>
            </a:r>
          </a:p>
        </p:txBody>
      </p:sp>
      <p:sp>
        <p:nvSpPr>
          <p:cNvPr id="10" name="Rectángulo 9">
            <a:hlinkClick r:id="rId10" action="ppaction://hlinkfile"/>
            <a:extLst>
              <a:ext uri="{FF2B5EF4-FFF2-40B4-BE49-F238E27FC236}">
                <a16:creationId xmlns:a16="http://schemas.microsoft.com/office/drawing/2014/main" id="{983BA216-575B-47A5-AB08-7CCD103A2794}"/>
              </a:ext>
            </a:extLst>
          </p:cNvPr>
          <p:cNvSpPr/>
          <p:nvPr/>
        </p:nvSpPr>
        <p:spPr>
          <a:xfrm>
            <a:off x="7814326" y="4829960"/>
            <a:ext cx="1650707" cy="2249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Estación</a:t>
            </a:r>
            <a:r>
              <a:rPr lang="es-EC" dirty="0"/>
              <a:t> 3</a:t>
            </a:r>
          </a:p>
        </p:txBody>
      </p:sp>
      <p:sp>
        <p:nvSpPr>
          <p:cNvPr id="11" name="Rectángulo 10">
            <a:hlinkClick r:id="rId11" action="ppaction://hlinkfile"/>
            <a:extLst>
              <a:ext uri="{FF2B5EF4-FFF2-40B4-BE49-F238E27FC236}">
                <a16:creationId xmlns:a16="http://schemas.microsoft.com/office/drawing/2014/main" id="{B1E58812-AC10-4347-A1F9-43CD6C4644C0}"/>
              </a:ext>
            </a:extLst>
          </p:cNvPr>
          <p:cNvSpPr/>
          <p:nvPr/>
        </p:nvSpPr>
        <p:spPr>
          <a:xfrm>
            <a:off x="7811803" y="5484009"/>
            <a:ext cx="1650707" cy="2249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Estación</a:t>
            </a:r>
            <a:r>
              <a:rPr lang="es-EC" dirty="0"/>
              <a:t> 4</a:t>
            </a:r>
          </a:p>
        </p:txBody>
      </p:sp>
    </p:spTree>
    <p:extLst>
      <p:ext uri="{BB962C8B-B14F-4D97-AF65-F5344CB8AC3E}">
        <p14:creationId xmlns:p14="http://schemas.microsoft.com/office/powerpoint/2010/main" val="41834589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777</TotalTime>
  <Words>4457</Words>
  <Application>Microsoft Office PowerPoint</Application>
  <PresentationFormat>Panorámica</PresentationFormat>
  <Paragraphs>457</Paragraphs>
  <Slides>47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Calibri</vt:lpstr>
      <vt:lpstr>Calibri Light</vt:lpstr>
      <vt:lpstr>Cambria Math</vt:lpstr>
      <vt:lpstr>Symbol</vt:lpstr>
      <vt:lpstr>Times New Roman</vt:lpstr>
      <vt:lpstr>Tema de Office</vt:lpstr>
      <vt:lpstr>“Diseño de una  máquina ensambladora de recibidores e implementación de un mecanismo para remachado en dos posiciones y de un sistema automático para el transporte y empaque de recibidores para la empresa VYMSA”</vt:lpstr>
      <vt:lpstr>Tabla de Contenidos</vt:lpstr>
      <vt:lpstr>Antecedentes</vt:lpstr>
      <vt:lpstr>Justificación e Importancia</vt:lpstr>
      <vt:lpstr>Objetivos</vt:lpstr>
      <vt:lpstr>Metodología</vt:lpstr>
      <vt:lpstr>Caracterización de los elementos que intervienen en el ensamblaje</vt:lpstr>
      <vt:lpstr>Caracterización del proceso de ensamblaje</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la máquina ensambladora de recibidores</vt:lpstr>
      <vt:lpstr>Diseño de elementos del sistema de remachado y transporte de recibidor</vt:lpstr>
      <vt:lpstr>Diseño de elementos del sistema de remachado y transporte de recibidor</vt:lpstr>
      <vt:lpstr>Diseño de elementos del sistema de remachado y transporte de recibidor</vt:lpstr>
      <vt:lpstr>Diseño de elementos del sistema de remachado y transporte de recibidor</vt:lpstr>
      <vt:lpstr>Diseño de elementos del sistema de remachado y transporte de recibidor</vt:lpstr>
      <vt:lpstr>Diseño de elementos del sistema de remachado y transporte de recibidor</vt:lpstr>
      <vt:lpstr>Presentación de PowerPoint</vt:lpstr>
      <vt:lpstr>Construcción de elementos del sistema de remachado y transporte de recibidor</vt:lpstr>
      <vt:lpstr>Construcción de elementos del sistema de remachado y transporte de recibidor</vt:lpstr>
      <vt:lpstr>Construcción de elementos del sistema de remachado y transporte de recibidor</vt:lpstr>
      <vt:lpstr>Construcción de elementos del sistema de remachado y transporte de recibidor</vt:lpstr>
      <vt:lpstr>Construcción de elementos del sistema de remachado y transporte de recibidor</vt:lpstr>
      <vt:lpstr>Pruebas de funcionamiento del sistema de remachado y transporte de recibidor</vt:lpstr>
      <vt:lpstr>Pruebas de funcionamiento del sistema de remachado y transporte de recibidor</vt:lpstr>
      <vt:lpstr>Pruebas de funcionamiento del sistema de remachado y transporte de recibidor</vt:lpstr>
      <vt:lpstr>Pruebas de funcionamiento del sistema de remachado y transporte de recibidor</vt:lpstr>
      <vt:lpstr>Pruebas de funcionamiento del sistema de remachado y transporte de recibidor</vt:lpstr>
      <vt:lpstr>Conclusiones</vt:lpstr>
      <vt:lpstr>Conclusiones</vt:lpstr>
      <vt:lpstr>Conclusiones</vt:lpstr>
      <vt:lpstr>Recomendaciones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quishpe</dc:creator>
  <cp:lastModifiedBy>David  Ordoñez</cp:lastModifiedBy>
  <cp:revision>42</cp:revision>
  <dcterms:created xsi:type="dcterms:W3CDTF">2022-03-14T21:23:35Z</dcterms:created>
  <dcterms:modified xsi:type="dcterms:W3CDTF">2022-03-31T16:23:45Z</dcterms:modified>
</cp:coreProperties>
</file>