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314" r:id="rId3"/>
    <p:sldId id="316" r:id="rId4"/>
    <p:sldId id="434" r:id="rId5"/>
    <p:sldId id="317" r:id="rId6"/>
    <p:sldId id="319" r:id="rId7"/>
    <p:sldId id="259" r:id="rId8"/>
    <p:sldId id="261" r:id="rId9"/>
    <p:sldId id="321" r:id="rId10"/>
    <p:sldId id="324" r:id="rId11"/>
    <p:sldId id="413" r:id="rId12"/>
    <p:sldId id="414" r:id="rId13"/>
    <p:sldId id="435" r:id="rId14"/>
    <p:sldId id="438" r:id="rId15"/>
    <p:sldId id="325" r:id="rId16"/>
    <p:sldId id="327" r:id="rId17"/>
    <p:sldId id="329" r:id="rId18"/>
    <p:sldId id="330" r:id="rId19"/>
    <p:sldId id="436" r:id="rId20"/>
    <p:sldId id="437" r:id="rId21"/>
    <p:sldId id="439" r:id="rId22"/>
    <p:sldId id="440" r:id="rId23"/>
    <p:sldId id="441" r:id="rId24"/>
    <p:sldId id="442" r:id="rId25"/>
    <p:sldId id="443" r:id="rId26"/>
    <p:sldId id="311" r:id="rId27"/>
    <p:sldId id="444" r:id="rId28"/>
    <p:sldId id="445" r:id="rId29"/>
    <p:sldId id="446" r:id="rId30"/>
    <p:sldId id="448" r:id="rId31"/>
    <p:sldId id="447" r:id="rId32"/>
    <p:sldId id="449" r:id="rId33"/>
    <p:sldId id="326" r:id="rId34"/>
    <p:sldId id="450" r:id="rId35"/>
    <p:sldId id="451" r:id="rId36"/>
    <p:sldId id="452" r:id="rId37"/>
    <p:sldId id="265" r:id="rId38"/>
    <p:sldId id="307" r:id="rId39"/>
    <p:sldId id="266" r:id="rId40"/>
    <p:sldId id="310" r:id="rId41"/>
    <p:sldId id="453" r:id="rId42"/>
    <p:sldId id="432" r:id="rId4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434" y="11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8E572D-4A70-4229-84B9-CD5A26E2794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ES"/>
        </a:p>
      </dgm:t>
    </dgm:pt>
    <dgm:pt modelId="{0AB737EE-747D-4AC1-A031-385DB55E20DA}">
      <dgm:prSet phldrT="[Texto]" custT="1"/>
      <dgm:spPr/>
      <dgm:t>
        <a:bodyPr/>
        <a:lstStyle/>
        <a:p>
          <a:pPr algn="just"/>
          <a:r>
            <a:rPr lang="es-EC" sz="2000" dirty="0" smtClean="0"/>
            <a:t>Realizar una investigación documental del marco teórico y del estado del arte.</a:t>
          </a:r>
        </a:p>
        <a:p>
          <a:pPr algn="just"/>
          <a:r>
            <a:rPr lang="es-EC" sz="2000" dirty="0" smtClean="0"/>
            <a:t>Evaluar la fuerza explosiva del personal militar que ejecuta operaciones militares en selva.</a:t>
          </a:r>
        </a:p>
        <a:p>
          <a:pPr algn="just"/>
          <a:r>
            <a:rPr lang="es-EC" sz="2000" dirty="0" smtClean="0"/>
            <a:t>Desarrollar y ejecutar un plan de investigación de campo y los instrumentos de investigación relacionados, para establecer la línea de base del sistema de entrenamiento del personal militar que ejecuta operaciones militares en selva.</a:t>
          </a:r>
        </a:p>
        <a:p>
          <a:pPr algn="just"/>
          <a:r>
            <a:rPr lang="es-EC" sz="2000" dirty="0" smtClean="0"/>
            <a:t>Realizar el análisis de la información y la síntesis integrativa.</a:t>
          </a:r>
        </a:p>
        <a:p>
          <a:pPr algn="just"/>
          <a:r>
            <a:rPr lang="es-EC" sz="2000" dirty="0" smtClean="0"/>
            <a:t>Establecer las técnicas apropiadas que serán usadas en el sistema de entrenamiento.</a:t>
          </a:r>
        </a:p>
        <a:p>
          <a:pPr algn="just"/>
          <a:r>
            <a:rPr lang="es-EC" sz="2000" dirty="0" smtClean="0"/>
            <a:t>Diseñar un plan de entrenamiento físico basado en </a:t>
          </a:r>
          <a:r>
            <a:rPr lang="es-EC" sz="2000" dirty="0" err="1" smtClean="0"/>
            <a:t>pliometría</a:t>
          </a:r>
          <a:r>
            <a:rPr lang="es-EC" sz="2000" dirty="0" smtClean="0"/>
            <a:t> para desarrollar la fuerza explosiva en el personal militar que realiza operaciones militares en selva.</a:t>
          </a:r>
        </a:p>
        <a:p>
          <a:pPr algn="just"/>
          <a:r>
            <a:rPr lang="es-EC" sz="2000" dirty="0" smtClean="0"/>
            <a:t>Evaluar el diseño del Plan de entrenamiento.</a:t>
          </a:r>
          <a:endParaRPr lang="es-ES" sz="2000" b="1" dirty="0"/>
        </a:p>
      </dgm:t>
    </dgm:pt>
    <dgm:pt modelId="{C59A4294-F982-467A-9497-B017722D2E4A}" type="sibTrans" cxnId="{20309AEC-33CD-4B98-B8BE-98EEA3A31976}">
      <dgm:prSet/>
      <dgm:spPr/>
      <dgm:t>
        <a:bodyPr/>
        <a:lstStyle/>
        <a:p>
          <a:endParaRPr lang="es-ES"/>
        </a:p>
      </dgm:t>
    </dgm:pt>
    <dgm:pt modelId="{DAEB1450-5030-4750-B381-3D59833DA509}" type="parTrans" cxnId="{20309AEC-33CD-4B98-B8BE-98EEA3A31976}">
      <dgm:prSet/>
      <dgm:spPr/>
      <dgm:t>
        <a:bodyPr/>
        <a:lstStyle/>
        <a:p>
          <a:endParaRPr lang="es-ES"/>
        </a:p>
      </dgm:t>
    </dgm:pt>
    <dgm:pt modelId="{3868021C-73BE-4955-9DA0-62689F726AF0}" type="pres">
      <dgm:prSet presAssocID="{FF8E572D-4A70-4229-84B9-CD5A26E27949}" presName="compositeShape" presStyleCnt="0">
        <dgm:presLayoutVars>
          <dgm:dir/>
          <dgm:resizeHandles/>
        </dgm:presLayoutVars>
      </dgm:prSet>
      <dgm:spPr/>
      <dgm:t>
        <a:bodyPr/>
        <a:lstStyle/>
        <a:p>
          <a:endParaRPr lang="es-ES"/>
        </a:p>
      </dgm:t>
    </dgm:pt>
    <dgm:pt modelId="{F9214E4C-FEE3-48A8-BB75-4447ACE8CA5C}" type="pres">
      <dgm:prSet presAssocID="{FF8E572D-4A70-4229-84B9-CD5A26E27949}" presName="pyramid" presStyleLbl="node1" presStyleIdx="0" presStyleCnt="1"/>
      <dgm:spPr/>
    </dgm:pt>
    <dgm:pt modelId="{5313BE52-20A6-46C6-A877-98301C6A94E3}" type="pres">
      <dgm:prSet presAssocID="{FF8E572D-4A70-4229-84B9-CD5A26E27949}" presName="theList" presStyleCnt="0"/>
      <dgm:spPr/>
    </dgm:pt>
    <dgm:pt modelId="{75B09212-462E-4341-BD8C-822FC8B9CB5C}" type="pres">
      <dgm:prSet presAssocID="{0AB737EE-747D-4AC1-A031-385DB55E20DA}" presName="aNode" presStyleLbl="fgAcc1" presStyleIdx="0" presStyleCnt="1" custScaleX="172527" custScaleY="2000000" custLinFactNeighborX="2774" custLinFactNeighborY="-96952">
        <dgm:presLayoutVars>
          <dgm:bulletEnabled val="1"/>
        </dgm:presLayoutVars>
      </dgm:prSet>
      <dgm:spPr/>
      <dgm:t>
        <a:bodyPr/>
        <a:lstStyle/>
        <a:p>
          <a:endParaRPr lang="es-ES"/>
        </a:p>
      </dgm:t>
    </dgm:pt>
    <dgm:pt modelId="{1B716B81-ADFA-44F9-A43A-0CF7162A344D}" type="pres">
      <dgm:prSet presAssocID="{0AB737EE-747D-4AC1-A031-385DB55E20DA}" presName="aSpace" presStyleCnt="0"/>
      <dgm:spPr/>
    </dgm:pt>
  </dgm:ptLst>
  <dgm:cxnLst>
    <dgm:cxn modelId="{20309AEC-33CD-4B98-B8BE-98EEA3A31976}" srcId="{FF8E572D-4A70-4229-84B9-CD5A26E27949}" destId="{0AB737EE-747D-4AC1-A031-385DB55E20DA}" srcOrd="0" destOrd="0" parTransId="{DAEB1450-5030-4750-B381-3D59833DA509}" sibTransId="{C59A4294-F982-467A-9497-B017722D2E4A}"/>
    <dgm:cxn modelId="{37AE1266-3D72-490A-AA90-5B339F125D5C}" type="presOf" srcId="{FF8E572D-4A70-4229-84B9-CD5A26E27949}" destId="{3868021C-73BE-4955-9DA0-62689F726AF0}" srcOrd="0" destOrd="0" presId="urn:microsoft.com/office/officeart/2005/8/layout/pyramid2"/>
    <dgm:cxn modelId="{12C8CA5F-F2DF-4AD0-8E11-75130615DF36}" type="presOf" srcId="{0AB737EE-747D-4AC1-A031-385DB55E20DA}" destId="{75B09212-462E-4341-BD8C-822FC8B9CB5C}" srcOrd="0" destOrd="0" presId="urn:microsoft.com/office/officeart/2005/8/layout/pyramid2"/>
    <dgm:cxn modelId="{87699032-E6EA-4AC7-AE6B-0C1868FA6356}" type="presParOf" srcId="{3868021C-73BE-4955-9DA0-62689F726AF0}" destId="{F9214E4C-FEE3-48A8-BB75-4447ACE8CA5C}" srcOrd="0" destOrd="0" presId="urn:microsoft.com/office/officeart/2005/8/layout/pyramid2"/>
    <dgm:cxn modelId="{A760B7CA-6DDB-43FA-AC68-4B0EFC313686}" type="presParOf" srcId="{3868021C-73BE-4955-9DA0-62689F726AF0}" destId="{5313BE52-20A6-46C6-A877-98301C6A94E3}" srcOrd="1" destOrd="0" presId="urn:microsoft.com/office/officeart/2005/8/layout/pyramid2"/>
    <dgm:cxn modelId="{82C4E1CD-9A6A-43FA-9B85-446FF2CAAE4F}" type="presParOf" srcId="{5313BE52-20A6-46C6-A877-98301C6A94E3}" destId="{75B09212-462E-4341-BD8C-822FC8B9CB5C}" srcOrd="0" destOrd="0" presId="urn:microsoft.com/office/officeart/2005/8/layout/pyramid2"/>
    <dgm:cxn modelId="{CCCC6B5E-7BEC-42B9-A318-95B1D74DCAE1}" type="presParOf" srcId="{5313BE52-20A6-46C6-A877-98301C6A94E3}" destId="{1B716B81-ADFA-44F9-A43A-0CF7162A344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39888-4B37-4FE7-8470-29647E68DAD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6455542D-3D86-4D70-9A79-7B8EE1ED4503}">
      <dgm:prSet phldrT="[Texto]" custT="1"/>
      <dgm:spPr/>
      <dgm:t>
        <a:bodyPr/>
        <a:lstStyle/>
        <a:p>
          <a:pPr algn="just"/>
          <a:r>
            <a:rPr lang="es-ES" sz="2000" b="1" dirty="0" smtClean="0">
              <a:solidFill>
                <a:schemeClr val="bg1"/>
              </a:solidFill>
            </a:rPr>
            <a:t>Teoría bioenergética del rendimiento deportivo.-  </a:t>
          </a:r>
          <a:r>
            <a:rPr lang="es-EC" sz="2000" dirty="0" smtClean="0"/>
            <a:t>cantidad de energía requerida para la ejecución de una prueba deportiva y el tipo de transformación que ocurre en función de la duración, intensidad y forma del ejercicio</a:t>
          </a:r>
          <a:endParaRPr lang="es-ES" sz="2000" dirty="0"/>
        </a:p>
      </dgm:t>
    </dgm:pt>
    <dgm:pt modelId="{E88CF7BA-0552-4B22-8F53-7CE708EA715E}" type="parTrans" cxnId="{5EEC94BA-B711-449A-A077-3367A188660F}">
      <dgm:prSet/>
      <dgm:spPr/>
      <dgm:t>
        <a:bodyPr/>
        <a:lstStyle/>
        <a:p>
          <a:pPr algn="just"/>
          <a:endParaRPr lang="es-ES" sz="1800"/>
        </a:p>
      </dgm:t>
    </dgm:pt>
    <dgm:pt modelId="{4B82ABFF-E422-4DEE-A61B-453DD75B0AA0}" type="sibTrans" cxnId="{5EEC94BA-B711-449A-A077-3367A188660F}">
      <dgm:prSet/>
      <dgm:spPr/>
      <dgm:t>
        <a:bodyPr/>
        <a:lstStyle/>
        <a:p>
          <a:pPr algn="just"/>
          <a:endParaRPr lang="es-ES" sz="1800"/>
        </a:p>
      </dgm:t>
    </dgm:pt>
    <dgm:pt modelId="{D377EC6B-1696-4F42-8DD3-7DF1702D3507}">
      <dgm:prSet custT="1"/>
      <dgm:spPr/>
      <dgm:t>
        <a:bodyPr/>
        <a:lstStyle/>
        <a:p>
          <a:pPr algn="just"/>
          <a:r>
            <a:rPr lang="es-EC" sz="2000" b="1" dirty="0" smtClean="0">
              <a:solidFill>
                <a:schemeClr val="bg1"/>
              </a:solidFill>
            </a:rPr>
            <a:t>Especificidades bioenergéticas de las disciplinas deportivas.- </a:t>
          </a:r>
          <a:r>
            <a:rPr lang="es-EC" sz="2000" dirty="0" smtClean="0"/>
            <a:t>Determina la carga bioenergética requerida en cada disciplina deportiva, mediante estudios estadísticos de rendimiento deportivo y permite tener una referencia para la planificación del entrenamiento deportivo. </a:t>
          </a:r>
          <a:endParaRPr lang="es-EC" sz="2000" dirty="0"/>
        </a:p>
      </dgm:t>
    </dgm:pt>
    <dgm:pt modelId="{2AA5D744-7E5C-47CB-841A-B961957C0F56}" type="parTrans" cxnId="{BD0D4F3D-5A0C-4AC2-9F6C-B91D21489320}">
      <dgm:prSet/>
      <dgm:spPr/>
      <dgm:t>
        <a:bodyPr/>
        <a:lstStyle/>
        <a:p>
          <a:endParaRPr lang="es-EC"/>
        </a:p>
      </dgm:t>
    </dgm:pt>
    <dgm:pt modelId="{6E9C0747-01E1-439A-87A0-83B8761DC7BC}" type="sibTrans" cxnId="{BD0D4F3D-5A0C-4AC2-9F6C-B91D21489320}">
      <dgm:prSet/>
      <dgm:spPr/>
      <dgm:t>
        <a:bodyPr/>
        <a:lstStyle/>
        <a:p>
          <a:endParaRPr lang="es-EC"/>
        </a:p>
      </dgm:t>
    </dgm:pt>
    <dgm:pt modelId="{FC9F5AE8-A789-4FBC-BCC0-ED1E3F29ED85}">
      <dgm:prSet phldrT="[Texto]" custT="1"/>
      <dgm:spPr/>
      <dgm:t>
        <a:bodyPr/>
        <a:lstStyle/>
        <a:p>
          <a:pPr algn="just">
            <a:lnSpc>
              <a:spcPct val="90000"/>
            </a:lnSpc>
          </a:pPr>
          <a:endParaRPr lang="es-ES" sz="1800" dirty="0" smtClean="0"/>
        </a:p>
        <a:p>
          <a:pPr algn="just">
            <a:lnSpc>
              <a:spcPct val="90000"/>
            </a:lnSpc>
          </a:pPr>
          <a:endParaRPr lang="es-EC" sz="1800" dirty="0" smtClean="0"/>
        </a:p>
        <a:p>
          <a:pPr algn="just">
            <a:lnSpc>
              <a:spcPct val="90000"/>
            </a:lnSpc>
          </a:pPr>
          <a:r>
            <a:rPr lang="es-EC" sz="2000" b="1" dirty="0" smtClean="0">
              <a:solidFill>
                <a:schemeClr val="bg1"/>
              </a:solidFill>
            </a:rPr>
            <a:t>Fisiología del ejercicio</a:t>
          </a:r>
          <a:r>
            <a:rPr lang="es-EC" sz="2000" dirty="0" smtClean="0">
              <a:solidFill>
                <a:schemeClr val="bg1"/>
              </a:solidFill>
            </a:rPr>
            <a:t>.- </a:t>
          </a:r>
          <a:r>
            <a:rPr lang="es-EC" sz="2000" dirty="0" smtClean="0"/>
            <a:t> estudia el funcionamiento de los sistemas y aparatos del cuerpo humano durante la realización de actividad física, éste estudio permite realizar adaptaciones fisiológicas por medio del ejercicio físico, que es una actividad física planificada, repetida y estructurada para conseguir la mejora de la condición física para la salud o para el rendimiento deportivo.</a:t>
          </a:r>
        </a:p>
      </dgm:t>
    </dgm:pt>
    <dgm:pt modelId="{EB2E826A-BC61-44C7-952A-339BF9E3A935}" type="sibTrans" cxnId="{094CE601-CDBB-4AF9-AD2F-BE7E073C3F1F}">
      <dgm:prSet/>
      <dgm:spPr/>
      <dgm:t>
        <a:bodyPr/>
        <a:lstStyle/>
        <a:p>
          <a:pPr algn="just"/>
          <a:endParaRPr lang="es-ES" sz="1800"/>
        </a:p>
      </dgm:t>
    </dgm:pt>
    <dgm:pt modelId="{7FE33180-C1E5-4022-8B26-CB755F074C71}" type="parTrans" cxnId="{094CE601-CDBB-4AF9-AD2F-BE7E073C3F1F}">
      <dgm:prSet/>
      <dgm:spPr/>
      <dgm:t>
        <a:bodyPr/>
        <a:lstStyle/>
        <a:p>
          <a:pPr algn="just"/>
          <a:endParaRPr lang="es-ES" sz="1800"/>
        </a:p>
      </dgm:t>
    </dgm:pt>
    <dgm:pt modelId="{5002F144-2191-4BEA-BE3F-C62552AA4CA6}">
      <dgm:prSet custT="1"/>
      <dgm:spPr/>
      <dgm:t>
        <a:bodyPr/>
        <a:lstStyle/>
        <a:p>
          <a:pPr algn="just"/>
          <a:r>
            <a:rPr lang="es-EC" sz="2000" b="1" dirty="0" smtClean="0">
              <a:solidFill>
                <a:schemeClr val="bg1"/>
              </a:solidFill>
            </a:rPr>
            <a:t>Teoría de la contracción muscular.- </a:t>
          </a:r>
          <a:r>
            <a:rPr lang="es-EC" sz="2000" dirty="0" smtClean="0"/>
            <a:t>Cuando se estimula el músculo esquelético, éste tiende a acortarse alrededor de un eje longitudinal y a desarrollar una fuerza: la contracción muscular, cuyos mecanismos se describen en esta teoría</a:t>
          </a:r>
          <a:endParaRPr lang="es-EC" sz="2000" dirty="0"/>
        </a:p>
      </dgm:t>
    </dgm:pt>
    <dgm:pt modelId="{84FC4762-3B88-4F5E-9603-823A07E5F4CB}" type="parTrans" cxnId="{1A164FE5-4DA6-4651-B12B-041CDA1C7081}">
      <dgm:prSet/>
      <dgm:spPr/>
      <dgm:t>
        <a:bodyPr/>
        <a:lstStyle/>
        <a:p>
          <a:endParaRPr lang="es-EC"/>
        </a:p>
      </dgm:t>
    </dgm:pt>
    <dgm:pt modelId="{59F63EE6-320F-4038-AE39-51F5872D2550}" type="sibTrans" cxnId="{1A164FE5-4DA6-4651-B12B-041CDA1C7081}">
      <dgm:prSet/>
      <dgm:spPr/>
      <dgm:t>
        <a:bodyPr/>
        <a:lstStyle/>
        <a:p>
          <a:endParaRPr lang="es-EC"/>
        </a:p>
      </dgm:t>
    </dgm:pt>
    <dgm:pt modelId="{BD3A1D1E-5AA4-4F06-A9CF-E073F3A690C1}">
      <dgm:prSet phldrT="[Texto]"/>
      <dgm:spPr/>
      <dgm:t>
        <a:bodyPr/>
        <a:lstStyle/>
        <a:p>
          <a:r>
            <a:rPr lang="es-EC" dirty="0" smtClean="0"/>
            <a:t>Marco teórico</a:t>
          </a:r>
        </a:p>
      </dgm:t>
    </dgm:pt>
    <dgm:pt modelId="{C0751736-C722-4A9E-9F87-0B9C4E8329F2}" type="sibTrans" cxnId="{AF042D6A-EF56-47B6-86C3-0C4B46A2AA33}">
      <dgm:prSet/>
      <dgm:spPr/>
      <dgm:t>
        <a:bodyPr/>
        <a:lstStyle/>
        <a:p>
          <a:pPr algn="just"/>
          <a:endParaRPr lang="es-ES" sz="1800"/>
        </a:p>
      </dgm:t>
    </dgm:pt>
    <dgm:pt modelId="{461D4528-FB9E-448E-8D18-998F18FEB929}" type="parTrans" cxnId="{AF042D6A-EF56-47B6-86C3-0C4B46A2AA33}">
      <dgm:prSet/>
      <dgm:spPr/>
      <dgm:t>
        <a:bodyPr/>
        <a:lstStyle/>
        <a:p>
          <a:pPr algn="just"/>
          <a:endParaRPr lang="es-ES" sz="1800"/>
        </a:p>
      </dgm:t>
    </dgm:pt>
    <dgm:pt modelId="{22D52C0F-6118-4BA7-9CC3-D1693FD3405E}" type="pres">
      <dgm:prSet presAssocID="{5EB39888-4B37-4FE7-8470-29647E68DAD4}" presName="diagram" presStyleCnt="0">
        <dgm:presLayoutVars>
          <dgm:chMax val="1"/>
          <dgm:dir/>
          <dgm:animLvl val="ctr"/>
          <dgm:resizeHandles val="exact"/>
        </dgm:presLayoutVars>
      </dgm:prSet>
      <dgm:spPr/>
      <dgm:t>
        <a:bodyPr/>
        <a:lstStyle/>
        <a:p>
          <a:endParaRPr lang="es-ES"/>
        </a:p>
      </dgm:t>
    </dgm:pt>
    <dgm:pt modelId="{1B6EC361-CE5D-4815-99F5-02DB5559BE6F}" type="pres">
      <dgm:prSet presAssocID="{5EB39888-4B37-4FE7-8470-29647E68DAD4}" presName="matrix" presStyleCnt="0"/>
      <dgm:spPr/>
      <dgm:t>
        <a:bodyPr/>
        <a:lstStyle/>
        <a:p>
          <a:endParaRPr lang="es-EC"/>
        </a:p>
      </dgm:t>
    </dgm:pt>
    <dgm:pt modelId="{A5B88F41-BA0A-45A7-B855-D325EC9AA41F}" type="pres">
      <dgm:prSet presAssocID="{5EB39888-4B37-4FE7-8470-29647E68DAD4}" presName="tile1" presStyleLbl="node1" presStyleIdx="0" presStyleCnt="4"/>
      <dgm:spPr/>
      <dgm:t>
        <a:bodyPr/>
        <a:lstStyle/>
        <a:p>
          <a:endParaRPr lang="es-ES"/>
        </a:p>
      </dgm:t>
    </dgm:pt>
    <dgm:pt modelId="{1CDCDCF8-28A5-4EDC-A59A-ED457AE63753}" type="pres">
      <dgm:prSet presAssocID="{5EB39888-4B37-4FE7-8470-29647E68DAD4}" presName="tile1text" presStyleLbl="node1" presStyleIdx="0" presStyleCnt="4">
        <dgm:presLayoutVars>
          <dgm:chMax val="0"/>
          <dgm:chPref val="0"/>
          <dgm:bulletEnabled val="1"/>
        </dgm:presLayoutVars>
      </dgm:prSet>
      <dgm:spPr/>
      <dgm:t>
        <a:bodyPr/>
        <a:lstStyle/>
        <a:p>
          <a:endParaRPr lang="es-ES"/>
        </a:p>
      </dgm:t>
    </dgm:pt>
    <dgm:pt modelId="{7E8BCAB4-3BB6-4273-9DBA-E90C80EE8AC5}" type="pres">
      <dgm:prSet presAssocID="{5EB39888-4B37-4FE7-8470-29647E68DAD4}" presName="tile2" presStyleLbl="node1" presStyleIdx="1" presStyleCnt="4"/>
      <dgm:spPr/>
      <dgm:t>
        <a:bodyPr/>
        <a:lstStyle/>
        <a:p>
          <a:endParaRPr lang="es-ES"/>
        </a:p>
      </dgm:t>
    </dgm:pt>
    <dgm:pt modelId="{04348BB3-5A8D-4819-AC7E-2BBC19A66F0D}" type="pres">
      <dgm:prSet presAssocID="{5EB39888-4B37-4FE7-8470-29647E68DAD4}" presName="tile2text" presStyleLbl="node1" presStyleIdx="1" presStyleCnt="4">
        <dgm:presLayoutVars>
          <dgm:chMax val="0"/>
          <dgm:chPref val="0"/>
          <dgm:bulletEnabled val="1"/>
        </dgm:presLayoutVars>
      </dgm:prSet>
      <dgm:spPr/>
      <dgm:t>
        <a:bodyPr/>
        <a:lstStyle/>
        <a:p>
          <a:endParaRPr lang="es-ES"/>
        </a:p>
      </dgm:t>
    </dgm:pt>
    <dgm:pt modelId="{FF52C15D-DCFA-4990-8EE1-A6BBA1FDFEEA}" type="pres">
      <dgm:prSet presAssocID="{5EB39888-4B37-4FE7-8470-29647E68DAD4}" presName="tile3" presStyleLbl="node1" presStyleIdx="2" presStyleCnt="4" custLinFactNeighborX="0" custLinFactNeighborY="3030"/>
      <dgm:spPr/>
      <dgm:t>
        <a:bodyPr/>
        <a:lstStyle/>
        <a:p>
          <a:endParaRPr lang="es-ES"/>
        </a:p>
      </dgm:t>
    </dgm:pt>
    <dgm:pt modelId="{0A9A9C73-9EA6-4A11-8B27-E688F83A6EA6}" type="pres">
      <dgm:prSet presAssocID="{5EB39888-4B37-4FE7-8470-29647E68DAD4}" presName="tile3text" presStyleLbl="node1" presStyleIdx="2" presStyleCnt="4">
        <dgm:presLayoutVars>
          <dgm:chMax val="0"/>
          <dgm:chPref val="0"/>
          <dgm:bulletEnabled val="1"/>
        </dgm:presLayoutVars>
      </dgm:prSet>
      <dgm:spPr/>
      <dgm:t>
        <a:bodyPr/>
        <a:lstStyle/>
        <a:p>
          <a:endParaRPr lang="es-ES"/>
        </a:p>
      </dgm:t>
    </dgm:pt>
    <dgm:pt modelId="{B0E4C53A-2D5A-4FBE-A7B7-268B135E4E07}" type="pres">
      <dgm:prSet presAssocID="{5EB39888-4B37-4FE7-8470-29647E68DAD4}" presName="tile4" presStyleLbl="node1" presStyleIdx="3" presStyleCnt="4"/>
      <dgm:spPr/>
      <dgm:t>
        <a:bodyPr/>
        <a:lstStyle/>
        <a:p>
          <a:endParaRPr lang="es-ES"/>
        </a:p>
      </dgm:t>
    </dgm:pt>
    <dgm:pt modelId="{5F42F898-30EE-4BF2-A5ED-A3C98BED2DCD}" type="pres">
      <dgm:prSet presAssocID="{5EB39888-4B37-4FE7-8470-29647E68DAD4}" presName="tile4text" presStyleLbl="node1" presStyleIdx="3" presStyleCnt="4">
        <dgm:presLayoutVars>
          <dgm:chMax val="0"/>
          <dgm:chPref val="0"/>
          <dgm:bulletEnabled val="1"/>
        </dgm:presLayoutVars>
      </dgm:prSet>
      <dgm:spPr/>
      <dgm:t>
        <a:bodyPr/>
        <a:lstStyle/>
        <a:p>
          <a:endParaRPr lang="es-ES"/>
        </a:p>
      </dgm:t>
    </dgm:pt>
    <dgm:pt modelId="{BFE64277-8BBB-42C5-BDDA-AF98AD740E24}" type="pres">
      <dgm:prSet presAssocID="{5EB39888-4B37-4FE7-8470-29647E68DAD4}" presName="centerTile" presStyleLbl="fgShp" presStyleIdx="0" presStyleCnt="1" custScaleX="105413" custScaleY="48485">
        <dgm:presLayoutVars>
          <dgm:chMax val="0"/>
          <dgm:chPref val="0"/>
        </dgm:presLayoutVars>
      </dgm:prSet>
      <dgm:spPr/>
      <dgm:t>
        <a:bodyPr/>
        <a:lstStyle/>
        <a:p>
          <a:endParaRPr lang="es-ES"/>
        </a:p>
      </dgm:t>
    </dgm:pt>
  </dgm:ptLst>
  <dgm:cxnLst>
    <dgm:cxn modelId="{5570403E-50DF-462B-9B42-4C8534B078E7}" type="presOf" srcId="{5002F144-2191-4BEA-BE3F-C62552AA4CA6}" destId="{5F42F898-30EE-4BF2-A5ED-A3C98BED2DCD}" srcOrd="1" destOrd="0" presId="urn:microsoft.com/office/officeart/2005/8/layout/matrix1"/>
    <dgm:cxn modelId="{378BB525-D8C5-4328-A340-C1648B40F3C9}" type="presOf" srcId="{6455542D-3D86-4D70-9A79-7B8EE1ED4503}" destId="{7E8BCAB4-3BB6-4273-9DBA-E90C80EE8AC5}" srcOrd="0" destOrd="0" presId="urn:microsoft.com/office/officeart/2005/8/layout/matrix1"/>
    <dgm:cxn modelId="{AD534524-E793-441A-A9FA-690F57028431}" type="presOf" srcId="{D377EC6B-1696-4F42-8DD3-7DF1702D3507}" destId="{0A9A9C73-9EA6-4A11-8B27-E688F83A6EA6}" srcOrd="1" destOrd="0" presId="urn:microsoft.com/office/officeart/2005/8/layout/matrix1"/>
    <dgm:cxn modelId="{AF042D6A-EF56-47B6-86C3-0C4B46A2AA33}" srcId="{5EB39888-4B37-4FE7-8470-29647E68DAD4}" destId="{BD3A1D1E-5AA4-4F06-A9CF-E073F3A690C1}" srcOrd="0" destOrd="0" parTransId="{461D4528-FB9E-448E-8D18-998F18FEB929}" sibTransId="{C0751736-C722-4A9E-9F87-0B9C4E8329F2}"/>
    <dgm:cxn modelId="{104EEC27-295F-44AA-986D-1C02030C8B53}" type="presOf" srcId="{5002F144-2191-4BEA-BE3F-C62552AA4CA6}" destId="{B0E4C53A-2D5A-4FBE-A7B7-268B135E4E07}" srcOrd="0" destOrd="0" presId="urn:microsoft.com/office/officeart/2005/8/layout/matrix1"/>
    <dgm:cxn modelId="{81240D6F-3FBB-42AA-AB41-B8CBF2F4A96F}" type="presOf" srcId="{FC9F5AE8-A789-4FBC-BCC0-ED1E3F29ED85}" destId="{1CDCDCF8-28A5-4EDC-A59A-ED457AE63753}" srcOrd="1" destOrd="0" presId="urn:microsoft.com/office/officeart/2005/8/layout/matrix1"/>
    <dgm:cxn modelId="{851E4266-00D3-4F90-AA0C-82308361E303}" type="presOf" srcId="{D377EC6B-1696-4F42-8DD3-7DF1702D3507}" destId="{FF52C15D-DCFA-4990-8EE1-A6BBA1FDFEEA}" srcOrd="0" destOrd="0" presId="urn:microsoft.com/office/officeart/2005/8/layout/matrix1"/>
    <dgm:cxn modelId="{29F1DE83-20A7-4242-8BEE-7793371E12E7}" type="presOf" srcId="{5EB39888-4B37-4FE7-8470-29647E68DAD4}" destId="{22D52C0F-6118-4BA7-9CC3-D1693FD3405E}" srcOrd="0" destOrd="0" presId="urn:microsoft.com/office/officeart/2005/8/layout/matrix1"/>
    <dgm:cxn modelId="{0CEC0634-5C9C-497F-BF77-99B4441AC6DC}" type="presOf" srcId="{FC9F5AE8-A789-4FBC-BCC0-ED1E3F29ED85}" destId="{A5B88F41-BA0A-45A7-B855-D325EC9AA41F}" srcOrd="0" destOrd="0" presId="urn:microsoft.com/office/officeart/2005/8/layout/matrix1"/>
    <dgm:cxn modelId="{8F450F99-3515-4891-9798-D503D49EAEA6}" type="presOf" srcId="{BD3A1D1E-5AA4-4F06-A9CF-E073F3A690C1}" destId="{BFE64277-8BBB-42C5-BDDA-AF98AD740E24}" srcOrd="0" destOrd="0" presId="urn:microsoft.com/office/officeart/2005/8/layout/matrix1"/>
    <dgm:cxn modelId="{094CE601-CDBB-4AF9-AD2F-BE7E073C3F1F}" srcId="{BD3A1D1E-5AA4-4F06-A9CF-E073F3A690C1}" destId="{FC9F5AE8-A789-4FBC-BCC0-ED1E3F29ED85}" srcOrd="0" destOrd="0" parTransId="{7FE33180-C1E5-4022-8B26-CB755F074C71}" sibTransId="{EB2E826A-BC61-44C7-952A-339BF9E3A935}"/>
    <dgm:cxn modelId="{CB0DF299-9EC8-40A7-903F-3782EBE40442}" type="presOf" srcId="{6455542D-3D86-4D70-9A79-7B8EE1ED4503}" destId="{04348BB3-5A8D-4819-AC7E-2BBC19A66F0D}" srcOrd="1" destOrd="0" presId="urn:microsoft.com/office/officeart/2005/8/layout/matrix1"/>
    <dgm:cxn modelId="{BD0D4F3D-5A0C-4AC2-9F6C-B91D21489320}" srcId="{BD3A1D1E-5AA4-4F06-A9CF-E073F3A690C1}" destId="{D377EC6B-1696-4F42-8DD3-7DF1702D3507}" srcOrd="2" destOrd="0" parTransId="{2AA5D744-7E5C-47CB-841A-B961957C0F56}" sibTransId="{6E9C0747-01E1-439A-87A0-83B8761DC7BC}"/>
    <dgm:cxn modelId="{1A164FE5-4DA6-4651-B12B-041CDA1C7081}" srcId="{BD3A1D1E-5AA4-4F06-A9CF-E073F3A690C1}" destId="{5002F144-2191-4BEA-BE3F-C62552AA4CA6}" srcOrd="3" destOrd="0" parTransId="{84FC4762-3B88-4F5E-9603-823A07E5F4CB}" sibTransId="{59F63EE6-320F-4038-AE39-51F5872D2550}"/>
    <dgm:cxn modelId="{5EEC94BA-B711-449A-A077-3367A188660F}" srcId="{BD3A1D1E-5AA4-4F06-A9CF-E073F3A690C1}" destId="{6455542D-3D86-4D70-9A79-7B8EE1ED4503}" srcOrd="1" destOrd="0" parTransId="{E88CF7BA-0552-4B22-8F53-7CE708EA715E}" sibTransId="{4B82ABFF-E422-4DEE-A61B-453DD75B0AA0}"/>
    <dgm:cxn modelId="{51952948-4605-41BC-91EE-D329E585BB9B}" type="presParOf" srcId="{22D52C0F-6118-4BA7-9CC3-D1693FD3405E}" destId="{1B6EC361-CE5D-4815-99F5-02DB5559BE6F}" srcOrd="0" destOrd="0" presId="urn:microsoft.com/office/officeart/2005/8/layout/matrix1"/>
    <dgm:cxn modelId="{502EB9EC-963F-4A41-809E-FC36DFB5E7CE}" type="presParOf" srcId="{1B6EC361-CE5D-4815-99F5-02DB5559BE6F}" destId="{A5B88F41-BA0A-45A7-B855-D325EC9AA41F}" srcOrd="0" destOrd="0" presId="urn:microsoft.com/office/officeart/2005/8/layout/matrix1"/>
    <dgm:cxn modelId="{FADA8083-08E1-4EAB-A5E5-EA7994A0CBDE}" type="presParOf" srcId="{1B6EC361-CE5D-4815-99F5-02DB5559BE6F}" destId="{1CDCDCF8-28A5-4EDC-A59A-ED457AE63753}" srcOrd="1" destOrd="0" presId="urn:microsoft.com/office/officeart/2005/8/layout/matrix1"/>
    <dgm:cxn modelId="{71D8952D-A169-47F4-A429-56F1814A918B}" type="presParOf" srcId="{1B6EC361-CE5D-4815-99F5-02DB5559BE6F}" destId="{7E8BCAB4-3BB6-4273-9DBA-E90C80EE8AC5}" srcOrd="2" destOrd="0" presId="urn:microsoft.com/office/officeart/2005/8/layout/matrix1"/>
    <dgm:cxn modelId="{084E07F5-0F91-411E-9429-AEE1316FB048}" type="presParOf" srcId="{1B6EC361-CE5D-4815-99F5-02DB5559BE6F}" destId="{04348BB3-5A8D-4819-AC7E-2BBC19A66F0D}" srcOrd="3" destOrd="0" presId="urn:microsoft.com/office/officeart/2005/8/layout/matrix1"/>
    <dgm:cxn modelId="{F063C31A-D051-4DAF-B800-6370D143FD70}" type="presParOf" srcId="{1B6EC361-CE5D-4815-99F5-02DB5559BE6F}" destId="{FF52C15D-DCFA-4990-8EE1-A6BBA1FDFEEA}" srcOrd="4" destOrd="0" presId="urn:microsoft.com/office/officeart/2005/8/layout/matrix1"/>
    <dgm:cxn modelId="{2AF70F8A-F26D-4B3A-B81A-A6A106401524}" type="presParOf" srcId="{1B6EC361-CE5D-4815-99F5-02DB5559BE6F}" destId="{0A9A9C73-9EA6-4A11-8B27-E688F83A6EA6}" srcOrd="5" destOrd="0" presId="urn:microsoft.com/office/officeart/2005/8/layout/matrix1"/>
    <dgm:cxn modelId="{A89273F2-422A-4CC7-ABAE-7B067CF9FF70}" type="presParOf" srcId="{1B6EC361-CE5D-4815-99F5-02DB5559BE6F}" destId="{B0E4C53A-2D5A-4FBE-A7B7-268B135E4E07}" srcOrd="6" destOrd="0" presId="urn:microsoft.com/office/officeart/2005/8/layout/matrix1"/>
    <dgm:cxn modelId="{1A851521-284D-4D31-8186-7226D893D452}" type="presParOf" srcId="{1B6EC361-CE5D-4815-99F5-02DB5559BE6F}" destId="{5F42F898-30EE-4BF2-A5ED-A3C98BED2DCD}" srcOrd="7" destOrd="0" presId="urn:microsoft.com/office/officeart/2005/8/layout/matrix1"/>
    <dgm:cxn modelId="{EC1F8B84-074C-4DE8-843B-E7EA4546A2F9}" type="presParOf" srcId="{22D52C0F-6118-4BA7-9CC3-D1693FD3405E}" destId="{BFE64277-8BBB-42C5-BDDA-AF98AD740E2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39888-4B37-4FE7-8470-29647E68DAD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S"/>
        </a:p>
      </dgm:t>
    </dgm:pt>
    <dgm:pt modelId="{80230BB4-D45C-4B9F-A9B8-E325BE06F5AB}">
      <dgm:prSet phldrT="[Texto]" custT="1"/>
      <dgm:spPr/>
      <dgm:t>
        <a:bodyPr/>
        <a:lstStyle/>
        <a:p>
          <a:pPr algn="ctr"/>
          <a:r>
            <a:rPr lang="es-ES" sz="2000" b="1" dirty="0" smtClean="0">
              <a:solidFill>
                <a:schemeClr val="bg1"/>
              </a:solidFill>
            </a:rPr>
            <a:t>Teoría del entrenamiento.-</a:t>
          </a:r>
        </a:p>
        <a:p>
          <a:pPr algn="ctr"/>
          <a:r>
            <a:rPr lang="es-ES" sz="2000" b="1" dirty="0" smtClean="0">
              <a:solidFill>
                <a:schemeClr val="bg1"/>
              </a:solidFill>
            </a:rPr>
            <a:t> </a:t>
          </a:r>
        </a:p>
        <a:p>
          <a:pPr algn="l"/>
          <a:r>
            <a:rPr lang="es-EC" sz="2000" dirty="0" smtClean="0"/>
            <a:t>"La preparación de un animal, de una persona o de un equipo a cualquier rendimiento mediante ejercicios apropiados" (</a:t>
          </a:r>
          <a:r>
            <a:rPr lang="es-EC" sz="2000" dirty="0" err="1" smtClean="0"/>
            <a:t>Petit</a:t>
          </a:r>
          <a:r>
            <a:rPr lang="es-EC" sz="2000" dirty="0" smtClean="0"/>
            <a:t> Robert, 1993). </a:t>
          </a:r>
          <a:endParaRPr lang="es-ES" sz="2000" dirty="0"/>
        </a:p>
      </dgm:t>
    </dgm:pt>
    <dgm:pt modelId="{D817F1F0-35F5-49F0-8574-B1CBD5E61988}" type="sibTrans" cxnId="{73940592-8E48-4E13-9BB2-4CA6E42BA178}">
      <dgm:prSet/>
      <dgm:spPr/>
      <dgm:t>
        <a:bodyPr/>
        <a:lstStyle/>
        <a:p>
          <a:pPr algn="just"/>
          <a:endParaRPr lang="es-ES" sz="1800"/>
        </a:p>
      </dgm:t>
    </dgm:pt>
    <dgm:pt modelId="{514A8175-C4C2-4BE7-BEE7-2C2792CA4967}" type="parTrans" cxnId="{73940592-8E48-4E13-9BB2-4CA6E42BA178}">
      <dgm:prSet/>
      <dgm:spPr/>
      <dgm:t>
        <a:bodyPr/>
        <a:lstStyle/>
        <a:p>
          <a:pPr algn="just"/>
          <a:endParaRPr lang="es-ES" sz="1800"/>
        </a:p>
      </dgm:t>
    </dgm:pt>
    <dgm:pt modelId="{439E6690-D5ED-4E05-A8FC-A328E1B7BB38}">
      <dgm:prSet phldrT="[Texto]" custT="1"/>
      <dgm:spPr/>
      <dgm:t>
        <a:bodyPr/>
        <a:lstStyle/>
        <a:p>
          <a:pPr algn="just">
            <a:lnSpc>
              <a:spcPct val="90000"/>
            </a:lnSpc>
          </a:pPr>
          <a:endParaRPr lang="es-EC" sz="1800" dirty="0" smtClean="0"/>
        </a:p>
      </dgm:t>
    </dgm:pt>
    <dgm:pt modelId="{73E6A8DA-2976-44DF-B313-F7D826CAAE2B}" type="parTrans" cxnId="{622EE383-4902-442B-9A46-6462A4472CEC}">
      <dgm:prSet/>
      <dgm:spPr/>
      <dgm:t>
        <a:bodyPr/>
        <a:lstStyle/>
        <a:p>
          <a:endParaRPr lang="es-EC"/>
        </a:p>
      </dgm:t>
    </dgm:pt>
    <dgm:pt modelId="{CEB70027-8AF8-4712-B1CF-66C7350C897A}" type="sibTrans" cxnId="{622EE383-4902-442B-9A46-6462A4472CEC}">
      <dgm:prSet/>
      <dgm:spPr/>
      <dgm:t>
        <a:bodyPr/>
        <a:lstStyle/>
        <a:p>
          <a:endParaRPr lang="es-EC"/>
        </a:p>
      </dgm:t>
    </dgm:pt>
    <dgm:pt modelId="{90D94332-55F7-4BF5-A41D-A6DB25579BAE}">
      <dgm:prSet phldrT="[Texto]" custT="1"/>
      <dgm:spPr/>
      <dgm:t>
        <a:bodyPr/>
        <a:lstStyle/>
        <a:p>
          <a:pPr algn="just">
            <a:lnSpc>
              <a:spcPct val="90000"/>
            </a:lnSpc>
          </a:pPr>
          <a:endParaRPr lang="es-EC" sz="1800" dirty="0" smtClean="0"/>
        </a:p>
      </dgm:t>
    </dgm:pt>
    <dgm:pt modelId="{AA6ABAA7-BF60-4C71-836B-6B60B0CDD323}" type="parTrans" cxnId="{F2FB22ED-35A8-4CD5-9EBD-9209F4D73B95}">
      <dgm:prSet/>
      <dgm:spPr/>
      <dgm:t>
        <a:bodyPr/>
        <a:lstStyle/>
        <a:p>
          <a:endParaRPr lang="es-EC"/>
        </a:p>
      </dgm:t>
    </dgm:pt>
    <dgm:pt modelId="{82560008-72F4-4CFD-B7D7-F64A9842C98A}" type="sibTrans" cxnId="{F2FB22ED-35A8-4CD5-9EBD-9209F4D73B95}">
      <dgm:prSet/>
      <dgm:spPr/>
      <dgm:t>
        <a:bodyPr/>
        <a:lstStyle/>
        <a:p>
          <a:endParaRPr lang="es-EC"/>
        </a:p>
      </dgm:t>
    </dgm:pt>
    <dgm:pt modelId="{126CB1F8-4BDE-441C-8DAF-A9D3454DC054}">
      <dgm:prSet phldrT="[Texto]" custT="1"/>
      <dgm:spPr/>
      <dgm:t>
        <a:bodyPr/>
        <a:lstStyle/>
        <a:p>
          <a:pPr algn="just">
            <a:lnSpc>
              <a:spcPct val="90000"/>
            </a:lnSpc>
          </a:pPr>
          <a:endParaRPr lang="es-EC" sz="1800" dirty="0" smtClean="0"/>
        </a:p>
      </dgm:t>
    </dgm:pt>
    <dgm:pt modelId="{8CE7788F-3336-4A69-AAE1-3E6E07505970}" type="parTrans" cxnId="{5148CF29-997D-4DDD-8C50-DA9075D77B8A}">
      <dgm:prSet/>
      <dgm:spPr/>
      <dgm:t>
        <a:bodyPr/>
        <a:lstStyle/>
        <a:p>
          <a:endParaRPr lang="es-EC"/>
        </a:p>
      </dgm:t>
    </dgm:pt>
    <dgm:pt modelId="{5F23A4CA-0537-4F35-BC71-E7A4BC42FB4D}" type="sibTrans" cxnId="{5148CF29-997D-4DDD-8C50-DA9075D77B8A}">
      <dgm:prSet/>
      <dgm:spPr/>
      <dgm:t>
        <a:bodyPr/>
        <a:lstStyle/>
        <a:p>
          <a:endParaRPr lang="es-EC"/>
        </a:p>
      </dgm:t>
    </dgm:pt>
    <dgm:pt modelId="{C1A12484-0A34-4027-93AE-167515F62141}">
      <dgm:prSet phldrT="[Texto]" custT="1"/>
      <dgm:spPr/>
      <dgm:t>
        <a:bodyPr/>
        <a:lstStyle/>
        <a:p>
          <a:pPr algn="ctr"/>
          <a:r>
            <a:rPr lang="es-ES" sz="2000" b="1" dirty="0" smtClean="0">
              <a:solidFill>
                <a:schemeClr val="bg1"/>
              </a:solidFill>
            </a:rPr>
            <a:t>Principio de correspondencia dinámica.- </a:t>
          </a:r>
        </a:p>
        <a:p>
          <a:pPr algn="l"/>
          <a:r>
            <a:rPr lang="es-EC" sz="2000" dirty="0" smtClean="0"/>
            <a:t>En el deporte todo movimiento es específico y tiene un objetivo. </a:t>
          </a:r>
        </a:p>
        <a:p>
          <a:pPr algn="l"/>
          <a:r>
            <a:rPr lang="es-EC" sz="2000" dirty="0" smtClean="0"/>
            <a:t>La fuerza empleada en cada movimiento es también específica y tiene su propósito, no es correcto hablar de fuerza en general, sino en el contexto de la ejecución de una tarea relevante. </a:t>
          </a:r>
          <a:endParaRPr lang="es-ES" sz="2000" dirty="0"/>
        </a:p>
      </dgm:t>
    </dgm:pt>
    <dgm:pt modelId="{3487A4AB-2633-4B5E-901D-76D6689A1AC1}" type="parTrans" cxnId="{0338D009-2FDC-4C82-98E2-F8875E77DBDA}">
      <dgm:prSet/>
      <dgm:spPr/>
      <dgm:t>
        <a:bodyPr/>
        <a:lstStyle/>
        <a:p>
          <a:endParaRPr lang="es-EC"/>
        </a:p>
      </dgm:t>
    </dgm:pt>
    <dgm:pt modelId="{7CCC0B9B-6ED8-4826-B24B-91FB697B74C0}" type="sibTrans" cxnId="{0338D009-2FDC-4C82-98E2-F8875E77DBDA}">
      <dgm:prSet/>
      <dgm:spPr/>
      <dgm:t>
        <a:bodyPr/>
        <a:lstStyle/>
        <a:p>
          <a:endParaRPr lang="es-EC"/>
        </a:p>
      </dgm:t>
    </dgm:pt>
    <dgm:pt modelId="{565AF540-A144-47B4-BAD2-70C160201BC5}">
      <dgm:prSet phldrT="[Texto]" custT="1"/>
      <dgm:spPr/>
      <dgm:t>
        <a:bodyPr/>
        <a:lstStyle/>
        <a:p>
          <a:pPr algn="ctr"/>
          <a:r>
            <a:rPr lang="es-ES" sz="2000" b="1" dirty="0" smtClean="0">
              <a:solidFill>
                <a:schemeClr val="bg1"/>
              </a:solidFill>
            </a:rPr>
            <a:t>Teoría del sistema cardiovascular y del entrenamiento deportivo.- </a:t>
          </a:r>
        </a:p>
        <a:p>
          <a:pPr algn="l"/>
          <a:r>
            <a:rPr lang="es-EC" sz="2000" dirty="0" smtClean="0"/>
            <a:t>Se fundamenta en que la actividad celular se visualiza por el consumo de oxígeno (V˙O2) y por la eliminación del dióxido de carbono (V˙CO2). El oxígeno (O2) y el dióxido de carbono (CO2) se extraen y expulsan, en el medio intersticial que separa las células. </a:t>
          </a:r>
          <a:endParaRPr lang="es-ES" sz="2000" dirty="0"/>
        </a:p>
      </dgm:t>
    </dgm:pt>
    <dgm:pt modelId="{7BFEE585-0737-4DF1-AD23-1D4D8465E7A3}" type="parTrans" cxnId="{21B051B6-CABA-496B-B05D-4EFED3009CEF}">
      <dgm:prSet/>
      <dgm:spPr/>
      <dgm:t>
        <a:bodyPr/>
        <a:lstStyle/>
        <a:p>
          <a:endParaRPr lang="es-EC"/>
        </a:p>
      </dgm:t>
    </dgm:pt>
    <dgm:pt modelId="{4EFA06D9-6E6D-49A9-830E-EDBDF0C56783}" type="sibTrans" cxnId="{21B051B6-CABA-496B-B05D-4EFED3009CEF}">
      <dgm:prSet/>
      <dgm:spPr/>
      <dgm:t>
        <a:bodyPr/>
        <a:lstStyle/>
        <a:p>
          <a:endParaRPr lang="es-EC"/>
        </a:p>
      </dgm:t>
    </dgm:pt>
    <dgm:pt modelId="{D5E8B362-284E-4840-A3CE-1E48F6A0F64A}">
      <dgm:prSet phldrT="[Texto]" custT="1"/>
      <dgm:spPr/>
      <dgm:t>
        <a:bodyPr/>
        <a:lstStyle/>
        <a:p>
          <a:pPr algn="ctr"/>
          <a:r>
            <a:rPr lang="es-ES" sz="2000" b="1" dirty="0" smtClean="0">
              <a:solidFill>
                <a:schemeClr val="bg1"/>
              </a:solidFill>
            </a:rPr>
            <a:t>Teoría de la ventilación.- </a:t>
          </a:r>
        </a:p>
        <a:p>
          <a:pPr algn="l"/>
          <a:r>
            <a:rPr lang="es-EC" sz="2000" dirty="0" smtClean="0"/>
            <a:t>Utiliza la palabra respiración como sinónimo de ventilación pulmonar, que desempeña un papel importante en el mantenimiento de la homeostasis durante el ejercicio con el mantenimiento de la presión parcial de oxígeno y de dióxido de carbono. </a:t>
          </a:r>
          <a:r>
            <a:rPr lang="es-ES" sz="2000" dirty="0" smtClean="0"/>
            <a:t> </a:t>
          </a:r>
          <a:endParaRPr lang="es-ES" sz="2000" dirty="0"/>
        </a:p>
      </dgm:t>
    </dgm:pt>
    <dgm:pt modelId="{7A618C00-3421-4C5C-98D4-35C47F9BD3DD}" type="parTrans" cxnId="{CFF9D394-CC3B-45C2-A63D-25149CCB8ABB}">
      <dgm:prSet/>
      <dgm:spPr/>
      <dgm:t>
        <a:bodyPr/>
        <a:lstStyle/>
        <a:p>
          <a:endParaRPr lang="es-EC"/>
        </a:p>
      </dgm:t>
    </dgm:pt>
    <dgm:pt modelId="{665ECC11-3366-4325-9A39-821982E6A99C}" type="sibTrans" cxnId="{CFF9D394-CC3B-45C2-A63D-25149CCB8ABB}">
      <dgm:prSet/>
      <dgm:spPr/>
      <dgm:t>
        <a:bodyPr/>
        <a:lstStyle/>
        <a:p>
          <a:endParaRPr lang="es-EC"/>
        </a:p>
      </dgm:t>
    </dgm:pt>
    <dgm:pt modelId="{37CFDD5A-95F4-462C-A785-26DE7B3DD828}" type="pres">
      <dgm:prSet presAssocID="{5EB39888-4B37-4FE7-8470-29647E68DAD4}" presName="matrix" presStyleCnt="0">
        <dgm:presLayoutVars>
          <dgm:chMax val="1"/>
          <dgm:dir/>
          <dgm:resizeHandles val="exact"/>
        </dgm:presLayoutVars>
      </dgm:prSet>
      <dgm:spPr/>
      <dgm:t>
        <a:bodyPr/>
        <a:lstStyle/>
        <a:p>
          <a:endParaRPr lang="es-EC"/>
        </a:p>
      </dgm:t>
    </dgm:pt>
    <dgm:pt modelId="{41D22977-9FB0-4BED-86FB-7CBECA337795}" type="pres">
      <dgm:prSet presAssocID="{5EB39888-4B37-4FE7-8470-29647E68DAD4}" presName="diamond" presStyleLbl="bgShp" presStyleIdx="0" presStyleCnt="1"/>
      <dgm:spPr/>
    </dgm:pt>
    <dgm:pt modelId="{C987CB1D-A237-4052-93E0-7758A0E8B185}" type="pres">
      <dgm:prSet presAssocID="{5EB39888-4B37-4FE7-8470-29647E68DAD4}" presName="quad1" presStyleLbl="node1" presStyleIdx="0" presStyleCnt="4" custScaleX="174702" custScaleY="123310" custLinFactNeighborX="-46699" custLinFactNeighborY="-8819">
        <dgm:presLayoutVars>
          <dgm:chMax val="0"/>
          <dgm:chPref val="0"/>
          <dgm:bulletEnabled val="1"/>
        </dgm:presLayoutVars>
      </dgm:prSet>
      <dgm:spPr/>
      <dgm:t>
        <a:bodyPr/>
        <a:lstStyle/>
        <a:p>
          <a:endParaRPr lang="es-EC"/>
        </a:p>
      </dgm:t>
    </dgm:pt>
    <dgm:pt modelId="{DD448A6A-5945-4D98-B424-01F07F352A26}" type="pres">
      <dgm:prSet presAssocID="{5EB39888-4B37-4FE7-8470-29647E68DAD4}" presName="quad2" presStyleLbl="node1" presStyleIdx="1" presStyleCnt="4" custScaleX="176123" custScaleY="123310" custLinFactNeighborX="47751" custLinFactNeighborY="-8819">
        <dgm:presLayoutVars>
          <dgm:chMax val="0"/>
          <dgm:chPref val="0"/>
          <dgm:bulletEnabled val="1"/>
        </dgm:presLayoutVars>
      </dgm:prSet>
      <dgm:spPr/>
      <dgm:t>
        <a:bodyPr/>
        <a:lstStyle/>
        <a:p>
          <a:endParaRPr lang="es-EC"/>
        </a:p>
      </dgm:t>
    </dgm:pt>
    <dgm:pt modelId="{1B281AF2-754F-4A94-AD4F-C1207F901F8D}" type="pres">
      <dgm:prSet presAssocID="{5EB39888-4B37-4FE7-8470-29647E68DAD4}" presName="quad3" presStyleLbl="node1" presStyleIdx="2" presStyleCnt="4" custScaleX="178847" custScaleY="117560" custLinFactNeighborX="-45719" custLinFactNeighborY="4934">
        <dgm:presLayoutVars>
          <dgm:chMax val="0"/>
          <dgm:chPref val="0"/>
          <dgm:bulletEnabled val="1"/>
        </dgm:presLayoutVars>
      </dgm:prSet>
      <dgm:spPr/>
      <dgm:t>
        <a:bodyPr/>
        <a:lstStyle/>
        <a:p>
          <a:endParaRPr lang="es-EC"/>
        </a:p>
      </dgm:t>
    </dgm:pt>
    <dgm:pt modelId="{66214397-CFA7-4F96-A357-6F73094FB6E3}" type="pres">
      <dgm:prSet presAssocID="{5EB39888-4B37-4FE7-8470-29647E68DAD4}" presName="quad4" presStyleLbl="node1" presStyleIdx="3" presStyleCnt="4" custScaleX="177521" custScaleY="117560" custLinFactNeighborX="50937" custLinFactNeighborY="4934">
        <dgm:presLayoutVars>
          <dgm:chMax val="0"/>
          <dgm:chPref val="0"/>
          <dgm:bulletEnabled val="1"/>
        </dgm:presLayoutVars>
      </dgm:prSet>
      <dgm:spPr/>
      <dgm:t>
        <a:bodyPr/>
        <a:lstStyle/>
        <a:p>
          <a:endParaRPr lang="es-EC"/>
        </a:p>
      </dgm:t>
    </dgm:pt>
  </dgm:ptLst>
  <dgm:cxnLst>
    <dgm:cxn modelId="{4C47EA3E-19B1-45E6-AB1C-BA1D50593627}" type="presOf" srcId="{5EB39888-4B37-4FE7-8470-29647E68DAD4}" destId="{37CFDD5A-95F4-462C-A785-26DE7B3DD828}" srcOrd="0" destOrd="0" presId="urn:microsoft.com/office/officeart/2005/8/layout/matrix3"/>
    <dgm:cxn modelId="{0338D009-2FDC-4C82-98E2-F8875E77DBDA}" srcId="{5EB39888-4B37-4FE7-8470-29647E68DAD4}" destId="{C1A12484-0A34-4027-93AE-167515F62141}" srcOrd="0" destOrd="0" parTransId="{3487A4AB-2633-4B5E-901D-76D6689A1AC1}" sibTransId="{7CCC0B9B-6ED8-4826-B24B-91FB697B74C0}"/>
    <dgm:cxn modelId="{F2FB22ED-35A8-4CD5-9EBD-9209F4D73B95}" srcId="{5EB39888-4B37-4FE7-8470-29647E68DAD4}" destId="{90D94332-55F7-4BF5-A41D-A6DB25579BAE}" srcOrd="5" destOrd="0" parTransId="{AA6ABAA7-BF60-4C71-836B-6B60B0CDD323}" sibTransId="{82560008-72F4-4CFD-B7D7-F64A9842C98A}"/>
    <dgm:cxn modelId="{CFF9D394-CC3B-45C2-A63D-25149CCB8ABB}" srcId="{5EB39888-4B37-4FE7-8470-29647E68DAD4}" destId="{D5E8B362-284E-4840-A3CE-1E48F6A0F64A}" srcOrd="2" destOrd="0" parTransId="{7A618C00-3421-4C5C-98D4-35C47F9BD3DD}" sibTransId="{665ECC11-3366-4325-9A39-821982E6A99C}"/>
    <dgm:cxn modelId="{73940592-8E48-4E13-9BB2-4CA6E42BA178}" srcId="{5EB39888-4B37-4FE7-8470-29647E68DAD4}" destId="{80230BB4-D45C-4B9F-A9B8-E325BE06F5AB}" srcOrd="3" destOrd="0" parTransId="{514A8175-C4C2-4BE7-BEE7-2C2792CA4967}" sibTransId="{D817F1F0-35F5-49F0-8574-B1CBD5E61988}"/>
    <dgm:cxn modelId="{622EE383-4902-442B-9A46-6462A4472CEC}" srcId="{5EB39888-4B37-4FE7-8470-29647E68DAD4}" destId="{439E6690-D5ED-4E05-A8FC-A328E1B7BB38}" srcOrd="4" destOrd="0" parTransId="{73E6A8DA-2976-44DF-B313-F7D826CAAE2B}" sibTransId="{CEB70027-8AF8-4712-B1CF-66C7350C897A}"/>
    <dgm:cxn modelId="{9F5323DB-6292-4E59-BB00-9F3F018CCE38}" type="presOf" srcId="{C1A12484-0A34-4027-93AE-167515F62141}" destId="{C987CB1D-A237-4052-93E0-7758A0E8B185}" srcOrd="0" destOrd="0" presId="urn:microsoft.com/office/officeart/2005/8/layout/matrix3"/>
    <dgm:cxn modelId="{516229C0-97C2-4D46-9CD1-93E476C7DF14}" type="presOf" srcId="{80230BB4-D45C-4B9F-A9B8-E325BE06F5AB}" destId="{66214397-CFA7-4F96-A357-6F73094FB6E3}" srcOrd="0" destOrd="0" presId="urn:microsoft.com/office/officeart/2005/8/layout/matrix3"/>
    <dgm:cxn modelId="{21B051B6-CABA-496B-B05D-4EFED3009CEF}" srcId="{5EB39888-4B37-4FE7-8470-29647E68DAD4}" destId="{565AF540-A144-47B4-BAD2-70C160201BC5}" srcOrd="1" destOrd="0" parTransId="{7BFEE585-0737-4DF1-AD23-1D4D8465E7A3}" sibTransId="{4EFA06D9-6E6D-49A9-830E-EDBDF0C56783}"/>
    <dgm:cxn modelId="{371FF191-80E7-4986-A13E-D162E2B4F7C1}" type="presOf" srcId="{565AF540-A144-47B4-BAD2-70C160201BC5}" destId="{DD448A6A-5945-4D98-B424-01F07F352A26}" srcOrd="0" destOrd="0" presId="urn:microsoft.com/office/officeart/2005/8/layout/matrix3"/>
    <dgm:cxn modelId="{785ECFDC-2162-4D3B-B707-6192E3BCAF9E}" type="presOf" srcId="{D5E8B362-284E-4840-A3CE-1E48F6A0F64A}" destId="{1B281AF2-754F-4A94-AD4F-C1207F901F8D}" srcOrd="0" destOrd="0" presId="urn:microsoft.com/office/officeart/2005/8/layout/matrix3"/>
    <dgm:cxn modelId="{5148CF29-997D-4DDD-8C50-DA9075D77B8A}" srcId="{5EB39888-4B37-4FE7-8470-29647E68DAD4}" destId="{126CB1F8-4BDE-441C-8DAF-A9D3454DC054}" srcOrd="6" destOrd="0" parTransId="{8CE7788F-3336-4A69-AAE1-3E6E07505970}" sibTransId="{5F23A4CA-0537-4F35-BC71-E7A4BC42FB4D}"/>
    <dgm:cxn modelId="{CD9D0AA5-6250-431D-8442-BA526032367F}" type="presParOf" srcId="{37CFDD5A-95F4-462C-A785-26DE7B3DD828}" destId="{41D22977-9FB0-4BED-86FB-7CBECA337795}" srcOrd="0" destOrd="0" presId="urn:microsoft.com/office/officeart/2005/8/layout/matrix3"/>
    <dgm:cxn modelId="{879FA407-600B-4B09-B203-399B9F4A2A2F}" type="presParOf" srcId="{37CFDD5A-95F4-462C-A785-26DE7B3DD828}" destId="{C987CB1D-A237-4052-93E0-7758A0E8B185}" srcOrd="1" destOrd="0" presId="urn:microsoft.com/office/officeart/2005/8/layout/matrix3"/>
    <dgm:cxn modelId="{15D5DB78-24D6-4673-97D9-241D0CA3B946}" type="presParOf" srcId="{37CFDD5A-95F4-462C-A785-26DE7B3DD828}" destId="{DD448A6A-5945-4D98-B424-01F07F352A26}" srcOrd="2" destOrd="0" presId="urn:microsoft.com/office/officeart/2005/8/layout/matrix3"/>
    <dgm:cxn modelId="{07E3AF3A-5D16-4272-9F4B-2646DC9A0421}" type="presParOf" srcId="{37CFDD5A-95F4-462C-A785-26DE7B3DD828}" destId="{1B281AF2-754F-4A94-AD4F-C1207F901F8D}" srcOrd="3" destOrd="0" presId="urn:microsoft.com/office/officeart/2005/8/layout/matrix3"/>
    <dgm:cxn modelId="{C6F98A7A-2760-4B19-A1B3-034F9F6496E4}" type="presParOf" srcId="{37CFDD5A-95F4-462C-A785-26DE7B3DD828}" destId="{66214397-CFA7-4F96-A357-6F73094FB6E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63A4A-7756-4A64-AE76-89D415AEE81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C"/>
        </a:p>
      </dgm:t>
    </dgm:pt>
    <dgm:pt modelId="{6AA1AFAA-C088-4927-816D-BB9BFA295AC2}">
      <dgm:prSet phldrT="[Texto]"/>
      <dgm:spPr/>
      <dgm:t>
        <a:bodyPr/>
        <a:lstStyle/>
        <a:p>
          <a:r>
            <a:rPr lang="es-EC" b="1" dirty="0" smtClean="0">
              <a:solidFill>
                <a:schemeClr val="bg1"/>
              </a:solidFill>
            </a:rPr>
            <a:t>Sistemas energéticos en el ejercicio</a:t>
          </a:r>
          <a:endParaRPr lang="es-EC" b="1" dirty="0">
            <a:solidFill>
              <a:schemeClr val="bg1"/>
            </a:solidFill>
          </a:endParaRPr>
        </a:p>
      </dgm:t>
    </dgm:pt>
    <dgm:pt modelId="{F2913E45-B364-416F-B6EC-2131EEFD27F0}" type="parTrans" cxnId="{32F9DD04-1D31-4BA3-92FF-66411BC98B92}">
      <dgm:prSet/>
      <dgm:spPr/>
      <dgm:t>
        <a:bodyPr/>
        <a:lstStyle/>
        <a:p>
          <a:endParaRPr lang="es-EC"/>
        </a:p>
      </dgm:t>
    </dgm:pt>
    <dgm:pt modelId="{1C410C5F-3C11-4113-94DD-916B96D7579F}" type="sibTrans" cxnId="{32F9DD04-1D31-4BA3-92FF-66411BC98B92}">
      <dgm:prSet/>
      <dgm:spPr/>
      <dgm:t>
        <a:bodyPr/>
        <a:lstStyle/>
        <a:p>
          <a:endParaRPr lang="es-EC"/>
        </a:p>
      </dgm:t>
    </dgm:pt>
    <dgm:pt modelId="{0342B40F-B487-4A9E-87CC-2F7BA733CF69}">
      <dgm:prSet phldrT="[Texto]" custT="1"/>
      <dgm:spPr/>
      <dgm:t>
        <a:bodyPr/>
        <a:lstStyle/>
        <a:p>
          <a:r>
            <a:rPr lang="es-EC" sz="2400" dirty="0" smtClean="0"/>
            <a:t>La célula muscular dispone de tres mecanismos para </a:t>
          </a:r>
          <a:r>
            <a:rPr lang="es-EC" sz="2400" dirty="0" err="1" smtClean="0"/>
            <a:t>resintetizar</a:t>
          </a:r>
          <a:r>
            <a:rPr lang="es-EC" sz="2400" dirty="0" smtClean="0"/>
            <a:t> el ATP, mediante procesos </a:t>
          </a:r>
          <a:r>
            <a:rPr lang="es-EC" sz="2400" dirty="0" err="1" smtClean="0"/>
            <a:t>exergónicos</a:t>
          </a:r>
          <a:r>
            <a:rPr lang="es-EC" sz="2400" dirty="0" smtClean="0"/>
            <a:t> que liberan energía a partir del </a:t>
          </a:r>
          <a:r>
            <a:rPr lang="es-EC" sz="2400" dirty="0" err="1" smtClean="0"/>
            <a:t>Adenosin</a:t>
          </a:r>
          <a:r>
            <a:rPr lang="es-EC" sz="2400" dirty="0" smtClean="0"/>
            <a:t> </a:t>
          </a:r>
          <a:r>
            <a:rPr lang="es-EC" sz="2400" dirty="0" err="1" smtClean="0"/>
            <a:t>difosfato</a:t>
          </a:r>
          <a:r>
            <a:rPr lang="es-EC" sz="2400" dirty="0" smtClean="0"/>
            <a:t> y son los siguientes: </a:t>
          </a:r>
          <a:endParaRPr lang="es-EC" sz="2400" dirty="0"/>
        </a:p>
      </dgm:t>
    </dgm:pt>
    <dgm:pt modelId="{DC4BE592-003E-4E71-82A4-493D1CA98D93}" type="parTrans" cxnId="{2620C11D-CA0D-4402-8E03-E5F65CA610C5}">
      <dgm:prSet/>
      <dgm:spPr/>
      <dgm:t>
        <a:bodyPr/>
        <a:lstStyle/>
        <a:p>
          <a:endParaRPr lang="es-EC"/>
        </a:p>
      </dgm:t>
    </dgm:pt>
    <dgm:pt modelId="{A5EB5B19-E9CC-4782-B6AC-919B091B8697}" type="sibTrans" cxnId="{2620C11D-CA0D-4402-8E03-E5F65CA610C5}">
      <dgm:prSet/>
      <dgm:spPr/>
      <dgm:t>
        <a:bodyPr/>
        <a:lstStyle/>
        <a:p>
          <a:endParaRPr lang="es-EC"/>
        </a:p>
      </dgm:t>
    </dgm:pt>
    <dgm:pt modelId="{84E40B94-0FED-48D0-9A13-6B19AE8E8194}">
      <dgm:prSet phldrT="[Texto]"/>
      <dgm:spPr/>
      <dgm:t>
        <a:bodyPr/>
        <a:lstStyle/>
        <a:p>
          <a:r>
            <a:rPr lang="es-EC" b="1" dirty="0" smtClean="0">
              <a:solidFill>
                <a:schemeClr val="bg1"/>
              </a:solidFill>
            </a:rPr>
            <a:t>Sistema anaeróbico </a:t>
          </a:r>
          <a:r>
            <a:rPr lang="es-EC" b="1" dirty="0" err="1" smtClean="0">
              <a:solidFill>
                <a:schemeClr val="bg1"/>
              </a:solidFill>
            </a:rPr>
            <a:t>Aláctico</a:t>
          </a:r>
          <a:endParaRPr lang="es-EC" b="1" dirty="0">
            <a:solidFill>
              <a:schemeClr val="bg1"/>
            </a:solidFill>
          </a:endParaRPr>
        </a:p>
      </dgm:t>
    </dgm:pt>
    <dgm:pt modelId="{BB89DB80-1F75-4913-8BB3-C1B256F061F8}" type="parTrans" cxnId="{73A4ABFF-9944-4B8C-8EDB-45F50A228F1A}">
      <dgm:prSet/>
      <dgm:spPr/>
      <dgm:t>
        <a:bodyPr/>
        <a:lstStyle/>
        <a:p>
          <a:endParaRPr lang="es-EC"/>
        </a:p>
      </dgm:t>
    </dgm:pt>
    <dgm:pt modelId="{EB4292AC-3C3B-461B-8922-DAF31D573BF9}" type="sibTrans" cxnId="{73A4ABFF-9944-4B8C-8EDB-45F50A228F1A}">
      <dgm:prSet/>
      <dgm:spPr/>
      <dgm:t>
        <a:bodyPr/>
        <a:lstStyle/>
        <a:p>
          <a:endParaRPr lang="es-EC"/>
        </a:p>
      </dgm:t>
    </dgm:pt>
    <dgm:pt modelId="{8DD793DC-2CCD-4E79-ADA7-586C13A8682F}">
      <dgm:prSet phldrT="[Texto]" custT="1"/>
      <dgm:spPr/>
      <dgm:t>
        <a:bodyPr/>
        <a:lstStyle/>
        <a:p>
          <a:r>
            <a:rPr lang="es-EC" sz="2400" dirty="0" smtClean="0"/>
            <a:t>Sistema que proporciona energía necesaria para la contracción muscular al inicio de un ejercicio y durante un ejercicio de muy alta intensidad y corta duración</a:t>
          </a:r>
          <a:endParaRPr lang="es-EC" sz="2400" dirty="0"/>
        </a:p>
      </dgm:t>
    </dgm:pt>
    <dgm:pt modelId="{B40BEBAB-3B7B-42C1-A2D8-1A3C948C7CB4}" type="parTrans" cxnId="{F544D93E-98BE-4B0D-A747-97BF54CB882F}">
      <dgm:prSet/>
      <dgm:spPr/>
      <dgm:t>
        <a:bodyPr/>
        <a:lstStyle/>
        <a:p>
          <a:endParaRPr lang="es-EC"/>
        </a:p>
      </dgm:t>
    </dgm:pt>
    <dgm:pt modelId="{C84544FD-92A3-459C-BE0C-077D850A5440}" type="sibTrans" cxnId="{F544D93E-98BE-4B0D-A747-97BF54CB882F}">
      <dgm:prSet/>
      <dgm:spPr/>
      <dgm:t>
        <a:bodyPr/>
        <a:lstStyle/>
        <a:p>
          <a:endParaRPr lang="es-EC"/>
        </a:p>
      </dgm:t>
    </dgm:pt>
    <dgm:pt modelId="{4ECF7025-0AF5-4D8E-8A4F-E0BE46FA4FB8}">
      <dgm:prSet custT="1"/>
      <dgm:spPr/>
      <dgm:t>
        <a:bodyPr/>
        <a:lstStyle/>
        <a:p>
          <a:r>
            <a:rPr lang="es-EC" sz="2400" dirty="0" smtClean="0"/>
            <a:t>Sistema anaeróbico </a:t>
          </a:r>
          <a:r>
            <a:rPr lang="es-EC" sz="2400" dirty="0" err="1" smtClean="0"/>
            <a:t>aláctico</a:t>
          </a:r>
          <a:r>
            <a:rPr lang="es-EC" sz="2400" dirty="0" smtClean="0"/>
            <a:t> o sistema de los </a:t>
          </a:r>
          <a:r>
            <a:rPr lang="es-EC" sz="2400" dirty="0" err="1" smtClean="0"/>
            <a:t>fosfágeno</a:t>
          </a:r>
          <a:r>
            <a:rPr lang="es-EC" sz="2400" dirty="0" smtClean="0"/>
            <a:t>.</a:t>
          </a:r>
          <a:endParaRPr lang="es-EC" sz="2400" dirty="0"/>
        </a:p>
      </dgm:t>
    </dgm:pt>
    <dgm:pt modelId="{02EF8650-0211-4998-8129-88DEE7F90BA5}" type="parTrans" cxnId="{4112038F-99D9-441B-9E2C-05554AE16021}">
      <dgm:prSet/>
      <dgm:spPr/>
      <dgm:t>
        <a:bodyPr/>
        <a:lstStyle/>
        <a:p>
          <a:endParaRPr lang="es-EC"/>
        </a:p>
      </dgm:t>
    </dgm:pt>
    <dgm:pt modelId="{193C14CE-23AF-48AC-B1BC-C5C41524A519}" type="sibTrans" cxnId="{4112038F-99D9-441B-9E2C-05554AE16021}">
      <dgm:prSet/>
      <dgm:spPr/>
      <dgm:t>
        <a:bodyPr/>
        <a:lstStyle/>
        <a:p>
          <a:endParaRPr lang="es-EC"/>
        </a:p>
      </dgm:t>
    </dgm:pt>
    <dgm:pt modelId="{9FBB8079-5039-4B62-98FC-AEBD3D939E8C}">
      <dgm:prSet custT="1"/>
      <dgm:spPr/>
      <dgm:t>
        <a:bodyPr/>
        <a:lstStyle/>
        <a:p>
          <a:r>
            <a:rPr lang="es-EC" sz="2400" dirty="0" smtClean="0"/>
            <a:t>Sistema anaeróbico láctico.</a:t>
          </a:r>
          <a:endParaRPr lang="es-EC" sz="2400" dirty="0"/>
        </a:p>
      </dgm:t>
    </dgm:pt>
    <dgm:pt modelId="{19DF457C-4555-4282-89A2-E86D4B4020AF}" type="parTrans" cxnId="{60FF7619-C627-41C0-B5DC-44E98520B292}">
      <dgm:prSet/>
      <dgm:spPr/>
      <dgm:t>
        <a:bodyPr/>
        <a:lstStyle/>
        <a:p>
          <a:endParaRPr lang="es-EC"/>
        </a:p>
      </dgm:t>
    </dgm:pt>
    <dgm:pt modelId="{446B6FBD-B64A-4547-9FF2-0F3EF43E3855}" type="sibTrans" cxnId="{60FF7619-C627-41C0-B5DC-44E98520B292}">
      <dgm:prSet/>
      <dgm:spPr/>
      <dgm:t>
        <a:bodyPr/>
        <a:lstStyle/>
        <a:p>
          <a:endParaRPr lang="es-EC"/>
        </a:p>
      </dgm:t>
    </dgm:pt>
    <dgm:pt modelId="{E4A7A959-A919-4B46-869B-C840700D7C97}">
      <dgm:prSet custT="1"/>
      <dgm:spPr/>
      <dgm:t>
        <a:bodyPr/>
        <a:lstStyle/>
        <a:p>
          <a:r>
            <a:rPr lang="es-EC" sz="2400" dirty="0" smtClean="0"/>
            <a:t>Sistema oxidativo o aeróbico.</a:t>
          </a:r>
          <a:endParaRPr lang="es-EC" sz="2400" dirty="0"/>
        </a:p>
      </dgm:t>
    </dgm:pt>
    <dgm:pt modelId="{4FF4509A-F54C-4897-9043-E9FA9E8BEA66}" type="parTrans" cxnId="{057E4170-30D2-4C66-A6DC-2A5CDFBED9CD}">
      <dgm:prSet/>
      <dgm:spPr/>
    </dgm:pt>
    <dgm:pt modelId="{2581C093-FFCE-4D68-A8A1-27A5AAA049A1}" type="sibTrans" cxnId="{057E4170-30D2-4C66-A6DC-2A5CDFBED9CD}">
      <dgm:prSet/>
      <dgm:spPr/>
    </dgm:pt>
    <dgm:pt modelId="{E1BE228A-8082-4426-B8BE-D34A3E220BB7}" type="pres">
      <dgm:prSet presAssocID="{56763A4A-7756-4A64-AE76-89D415AEE81B}" presName="Name0" presStyleCnt="0">
        <dgm:presLayoutVars>
          <dgm:dir/>
          <dgm:animLvl val="lvl"/>
          <dgm:resizeHandles/>
        </dgm:presLayoutVars>
      </dgm:prSet>
      <dgm:spPr/>
      <dgm:t>
        <a:bodyPr/>
        <a:lstStyle/>
        <a:p>
          <a:endParaRPr lang="es-EC"/>
        </a:p>
      </dgm:t>
    </dgm:pt>
    <dgm:pt modelId="{89A847C5-CB53-453D-ACE6-EDBFDE7AD4E9}" type="pres">
      <dgm:prSet presAssocID="{6AA1AFAA-C088-4927-816D-BB9BFA295AC2}" presName="linNode" presStyleCnt="0"/>
      <dgm:spPr/>
    </dgm:pt>
    <dgm:pt modelId="{E11FA730-A6A5-4317-BF48-6BE6AD1E3BBA}" type="pres">
      <dgm:prSet presAssocID="{6AA1AFAA-C088-4927-816D-BB9BFA295AC2}" presName="parentShp" presStyleLbl="node1" presStyleIdx="0" presStyleCnt="2" custScaleX="68310" custScaleY="83664" custLinFactNeighborX="-1680" custLinFactNeighborY="-3636">
        <dgm:presLayoutVars>
          <dgm:bulletEnabled val="1"/>
        </dgm:presLayoutVars>
      </dgm:prSet>
      <dgm:spPr/>
      <dgm:t>
        <a:bodyPr/>
        <a:lstStyle/>
        <a:p>
          <a:endParaRPr lang="es-EC"/>
        </a:p>
      </dgm:t>
    </dgm:pt>
    <dgm:pt modelId="{2923A805-86BC-4DCA-B1BA-EA6C3C247219}" type="pres">
      <dgm:prSet presAssocID="{6AA1AFAA-C088-4927-816D-BB9BFA295AC2}" presName="childShp" presStyleLbl="bgAccFollowNode1" presStyleIdx="0" presStyleCnt="2" custScaleX="109986" custScaleY="176643" custLinFactNeighborX="6627" custLinFactNeighborY="-108">
        <dgm:presLayoutVars>
          <dgm:bulletEnabled val="1"/>
        </dgm:presLayoutVars>
      </dgm:prSet>
      <dgm:spPr/>
      <dgm:t>
        <a:bodyPr/>
        <a:lstStyle/>
        <a:p>
          <a:endParaRPr lang="es-EC"/>
        </a:p>
      </dgm:t>
    </dgm:pt>
    <dgm:pt modelId="{E2DACF10-66D8-451B-8114-524657A033B8}" type="pres">
      <dgm:prSet presAssocID="{1C410C5F-3C11-4113-94DD-916B96D7579F}" presName="spacing" presStyleCnt="0"/>
      <dgm:spPr/>
    </dgm:pt>
    <dgm:pt modelId="{229CEA87-E927-4195-A4F0-CC5508FC98F0}" type="pres">
      <dgm:prSet presAssocID="{84E40B94-0FED-48D0-9A13-6B19AE8E8194}" presName="linNode" presStyleCnt="0"/>
      <dgm:spPr/>
    </dgm:pt>
    <dgm:pt modelId="{8F4F17A7-EE74-49E3-8392-B8CE975E933F}" type="pres">
      <dgm:prSet presAssocID="{84E40B94-0FED-48D0-9A13-6B19AE8E8194}" presName="parentShp" presStyleLbl="node1" presStyleIdx="1" presStyleCnt="2" custScaleX="77811" custScaleY="77484" custLinFactNeighborX="-3353" custLinFactNeighborY="-2712">
        <dgm:presLayoutVars>
          <dgm:bulletEnabled val="1"/>
        </dgm:presLayoutVars>
      </dgm:prSet>
      <dgm:spPr/>
      <dgm:t>
        <a:bodyPr/>
        <a:lstStyle/>
        <a:p>
          <a:endParaRPr lang="es-EC"/>
        </a:p>
      </dgm:t>
    </dgm:pt>
    <dgm:pt modelId="{713FF80A-C207-4255-921D-9BCB92881013}" type="pres">
      <dgm:prSet presAssocID="{84E40B94-0FED-48D0-9A13-6B19AE8E8194}" presName="childShp" presStyleLbl="bgAccFollowNode1" presStyleIdx="1" presStyleCnt="2" custScaleX="110059" custLinFactNeighborX="1972" custLinFactNeighborY="1287">
        <dgm:presLayoutVars>
          <dgm:bulletEnabled val="1"/>
        </dgm:presLayoutVars>
      </dgm:prSet>
      <dgm:spPr/>
      <dgm:t>
        <a:bodyPr/>
        <a:lstStyle/>
        <a:p>
          <a:endParaRPr lang="es-EC"/>
        </a:p>
      </dgm:t>
    </dgm:pt>
  </dgm:ptLst>
  <dgm:cxnLst>
    <dgm:cxn modelId="{51934F84-77B1-41AE-AE83-896B35A3AAC7}" type="presOf" srcId="{56763A4A-7756-4A64-AE76-89D415AEE81B}" destId="{E1BE228A-8082-4426-B8BE-D34A3E220BB7}" srcOrd="0" destOrd="0" presId="urn:microsoft.com/office/officeart/2005/8/layout/vList6"/>
    <dgm:cxn modelId="{DB91695D-958A-4522-A31B-35C75074E21C}" type="presOf" srcId="{4ECF7025-0AF5-4D8E-8A4F-E0BE46FA4FB8}" destId="{2923A805-86BC-4DCA-B1BA-EA6C3C247219}" srcOrd="0" destOrd="1" presId="urn:microsoft.com/office/officeart/2005/8/layout/vList6"/>
    <dgm:cxn modelId="{F544D93E-98BE-4B0D-A747-97BF54CB882F}" srcId="{84E40B94-0FED-48D0-9A13-6B19AE8E8194}" destId="{8DD793DC-2CCD-4E79-ADA7-586C13A8682F}" srcOrd="0" destOrd="0" parTransId="{B40BEBAB-3B7B-42C1-A2D8-1A3C948C7CB4}" sibTransId="{C84544FD-92A3-459C-BE0C-077D850A5440}"/>
    <dgm:cxn modelId="{487DE498-0F3B-4400-9BB1-E26C073F1439}" type="presOf" srcId="{84E40B94-0FED-48D0-9A13-6B19AE8E8194}" destId="{8F4F17A7-EE74-49E3-8392-B8CE975E933F}" srcOrd="0" destOrd="0" presId="urn:microsoft.com/office/officeart/2005/8/layout/vList6"/>
    <dgm:cxn modelId="{2F46E68B-ED5E-4DA4-95E0-C87804ED80CC}" type="presOf" srcId="{6AA1AFAA-C088-4927-816D-BB9BFA295AC2}" destId="{E11FA730-A6A5-4317-BF48-6BE6AD1E3BBA}" srcOrd="0" destOrd="0" presId="urn:microsoft.com/office/officeart/2005/8/layout/vList6"/>
    <dgm:cxn modelId="{057E4170-30D2-4C66-A6DC-2A5CDFBED9CD}" srcId="{6AA1AFAA-C088-4927-816D-BB9BFA295AC2}" destId="{E4A7A959-A919-4B46-869B-C840700D7C97}" srcOrd="3" destOrd="0" parTransId="{4FF4509A-F54C-4897-9043-E9FA9E8BEA66}" sibTransId="{2581C093-FFCE-4D68-A8A1-27A5AAA049A1}"/>
    <dgm:cxn modelId="{D0A2B647-D45D-4BF6-9716-7A967B8AF281}" type="presOf" srcId="{E4A7A959-A919-4B46-869B-C840700D7C97}" destId="{2923A805-86BC-4DCA-B1BA-EA6C3C247219}" srcOrd="0" destOrd="3" presId="urn:microsoft.com/office/officeart/2005/8/layout/vList6"/>
    <dgm:cxn modelId="{2620C11D-CA0D-4402-8E03-E5F65CA610C5}" srcId="{6AA1AFAA-C088-4927-816D-BB9BFA295AC2}" destId="{0342B40F-B487-4A9E-87CC-2F7BA733CF69}" srcOrd="0" destOrd="0" parTransId="{DC4BE592-003E-4E71-82A4-493D1CA98D93}" sibTransId="{A5EB5B19-E9CC-4782-B6AC-919B091B8697}"/>
    <dgm:cxn modelId="{32F9DD04-1D31-4BA3-92FF-66411BC98B92}" srcId="{56763A4A-7756-4A64-AE76-89D415AEE81B}" destId="{6AA1AFAA-C088-4927-816D-BB9BFA295AC2}" srcOrd="0" destOrd="0" parTransId="{F2913E45-B364-416F-B6EC-2131EEFD27F0}" sibTransId="{1C410C5F-3C11-4113-94DD-916B96D7579F}"/>
    <dgm:cxn modelId="{56EFD2E0-1D43-4E48-8E4C-ECDAA7223D64}" type="presOf" srcId="{8DD793DC-2CCD-4E79-ADA7-586C13A8682F}" destId="{713FF80A-C207-4255-921D-9BCB92881013}" srcOrd="0" destOrd="0" presId="urn:microsoft.com/office/officeart/2005/8/layout/vList6"/>
    <dgm:cxn modelId="{4112038F-99D9-441B-9E2C-05554AE16021}" srcId="{6AA1AFAA-C088-4927-816D-BB9BFA295AC2}" destId="{4ECF7025-0AF5-4D8E-8A4F-E0BE46FA4FB8}" srcOrd="1" destOrd="0" parTransId="{02EF8650-0211-4998-8129-88DEE7F90BA5}" sibTransId="{193C14CE-23AF-48AC-B1BC-C5C41524A519}"/>
    <dgm:cxn modelId="{73A4ABFF-9944-4B8C-8EDB-45F50A228F1A}" srcId="{56763A4A-7756-4A64-AE76-89D415AEE81B}" destId="{84E40B94-0FED-48D0-9A13-6B19AE8E8194}" srcOrd="1" destOrd="0" parTransId="{BB89DB80-1F75-4913-8BB3-C1B256F061F8}" sibTransId="{EB4292AC-3C3B-461B-8922-DAF31D573BF9}"/>
    <dgm:cxn modelId="{76F95DD8-A22E-4885-B4D7-E8C13E8C2833}" type="presOf" srcId="{0342B40F-B487-4A9E-87CC-2F7BA733CF69}" destId="{2923A805-86BC-4DCA-B1BA-EA6C3C247219}" srcOrd="0" destOrd="0" presId="urn:microsoft.com/office/officeart/2005/8/layout/vList6"/>
    <dgm:cxn modelId="{F2812879-D739-40DE-A15B-9CFD6E6AABB1}" type="presOf" srcId="{9FBB8079-5039-4B62-98FC-AEBD3D939E8C}" destId="{2923A805-86BC-4DCA-B1BA-EA6C3C247219}" srcOrd="0" destOrd="2" presId="urn:microsoft.com/office/officeart/2005/8/layout/vList6"/>
    <dgm:cxn modelId="{60FF7619-C627-41C0-B5DC-44E98520B292}" srcId="{6AA1AFAA-C088-4927-816D-BB9BFA295AC2}" destId="{9FBB8079-5039-4B62-98FC-AEBD3D939E8C}" srcOrd="2" destOrd="0" parTransId="{19DF457C-4555-4282-89A2-E86D4B4020AF}" sibTransId="{446B6FBD-B64A-4547-9FF2-0F3EF43E3855}"/>
    <dgm:cxn modelId="{2BAE3E15-287D-4D78-98A2-3477B4AA1945}" type="presParOf" srcId="{E1BE228A-8082-4426-B8BE-D34A3E220BB7}" destId="{89A847C5-CB53-453D-ACE6-EDBFDE7AD4E9}" srcOrd="0" destOrd="0" presId="urn:microsoft.com/office/officeart/2005/8/layout/vList6"/>
    <dgm:cxn modelId="{3A12FB11-D34D-4C41-B784-04D81D856314}" type="presParOf" srcId="{89A847C5-CB53-453D-ACE6-EDBFDE7AD4E9}" destId="{E11FA730-A6A5-4317-BF48-6BE6AD1E3BBA}" srcOrd="0" destOrd="0" presId="urn:microsoft.com/office/officeart/2005/8/layout/vList6"/>
    <dgm:cxn modelId="{19B1223F-9DE8-4FBA-B715-49B7FB19A497}" type="presParOf" srcId="{89A847C5-CB53-453D-ACE6-EDBFDE7AD4E9}" destId="{2923A805-86BC-4DCA-B1BA-EA6C3C247219}" srcOrd="1" destOrd="0" presId="urn:microsoft.com/office/officeart/2005/8/layout/vList6"/>
    <dgm:cxn modelId="{BCACC249-0413-43EF-A062-0CDE01487BE2}" type="presParOf" srcId="{E1BE228A-8082-4426-B8BE-D34A3E220BB7}" destId="{E2DACF10-66D8-451B-8114-524657A033B8}" srcOrd="1" destOrd="0" presId="urn:microsoft.com/office/officeart/2005/8/layout/vList6"/>
    <dgm:cxn modelId="{6ECFCE63-080D-4D1B-AA0D-3971975CB1F1}" type="presParOf" srcId="{E1BE228A-8082-4426-B8BE-D34A3E220BB7}" destId="{229CEA87-E927-4195-A4F0-CC5508FC98F0}" srcOrd="2" destOrd="0" presId="urn:microsoft.com/office/officeart/2005/8/layout/vList6"/>
    <dgm:cxn modelId="{E0B70D6A-50CF-44EA-8DCE-596B66655144}" type="presParOf" srcId="{229CEA87-E927-4195-A4F0-CC5508FC98F0}" destId="{8F4F17A7-EE74-49E3-8392-B8CE975E933F}" srcOrd="0" destOrd="0" presId="urn:microsoft.com/office/officeart/2005/8/layout/vList6"/>
    <dgm:cxn modelId="{4648650F-13E6-4450-90EB-E74BD449F86A}" type="presParOf" srcId="{229CEA87-E927-4195-A4F0-CC5508FC98F0}" destId="{713FF80A-C207-4255-921D-9BCB928810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4426D3-C9A6-4A16-9019-BE873DA496B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C"/>
        </a:p>
      </dgm:t>
    </dgm:pt>
    <dgm:pt modelId="{5024E0B4-DA20-4F2F-9AD3-B79607FF9D0E}">
      <dgm:prSet phldrT="[Texto]" custT="1"/>
      <dgm:spPr/>
      <dgm:t>
        <a:bodyPr/>
        <a:lstStyle/>
        <a:p>
          <a:r>
            <a:rPr lang="es-EC" sz="2000" b="1" dirty="0" smtClean="0"/>
            <a:t>Sentadilla con salto</a:t>
          </a:r>
        </a:p>
        <a:p>
          <a:r>
            <a:rPr lang="es-EC" sz="2000" dirty="0" smtClean="0"/>
            <a:t>Ejecución de un salto vertical después de realizar un descenso excéntrico controlado.</a:t>
          </a:r>
          <a:endParaRPr lang="es-EC" sz="2000" b="1" dirty="0"/>
        </a:p>
      </dgm:t>
    </dgm:pt>
    <dgm:pt modelId="{3F80CA57-92F7-4DA0-9E39-0D82DE8708E9}" type="parTrans" cxnId="{C97270C9-0171-4AF2-9AFF-38CC8234338B}">
      <dgm:prSet/>
      <dgm:spPr/>
      <dgm:t>
        <a:bodyPr/>
        <a:lstStyle/>
        <a:p>
          <a:endParaRPr lang="es-EC"/>
        </a:p>
      </dgm:t>
    </dgm:pt>
    <dgm:pt modelId="{0C518B45-929A-4CF3-8BA3-8BE62E1635E4}" type="sibTrans" cxnId="{C97270C9-0171-4AF2-9AFF-38CC8234338B}">
      <dgm:prSet/>
      <dgm:spPr/>
      <dgm:t>
        <a:bodyPr/>
        <a:lstStyle/>
        <a:p>
          <a:endParaRPr lang="es-EC"/>
        </a:p>
      </dgm:t>
    </dgm:pt>
    <dgm:pt modelId="{398D127D-CF98-4687-B3B8-F74391614B48}">
      <dgm:prSet phldrT="[Texto]" custT="1"/>
      <dgm:spPr/>
      <dgm:t>
        <a:bodyPr/>
        <a:lstStyle/>
        <a:p>
          <a:r>
            <a:rPr lang="es-EC" sz="2000" b="1" dirty="0" smtClean="0"/>
            <a:t>Flexión y extensión de codo</a:t>
          </a:r>
        </a:p>
        <a:p>
          <a:r>
            <a:rPr lang="es-EC" sz="2000" dirty="0" smtClean="0"/>
            <a:t>Apoyar las manos y pies sobre una superficie o en el suelo, los pies deben estar juntos y mantener el torso en una postura recta y alineada con las piernas en forma de plancha para finalmente, utilizando la fuerza de los brazos empuja el torso para separarse de la superficie</a:t>
          </a:r>
          <a:endParaRPr lang="es-EC" sz="2000" b="1" dirty="0"/>
        </a:p>
      </dgm:t>
    </dgm:pt>
    <dgm:pt modelId="{C4D2CAF2-EE33-4EFB-96C8-7E70419217E5}" type="parTrans" cxnId="{302D1BA4-ED1A-4F58-B720-059425087B45}">
      <dgm:prSet/>
      <dgm:spPr/>
      <dgm:t>
        <a:bodyPr/>
        <a:lstStyle/>
        <a:p>
          <a:endParaRPr lang="es-EC"/>
        </a:p>
      </dgm:t>
    </dgm:pt>
    <dgm:pt modelId="{7639ABA8-861C-4779-904F-72D7A4F51A9E}" type="sibTrans" cxnId="{302D1BA4-ED1A-4F58-B720-059425087B45}">
      <dgm:prSet/>
      <dgm:spPr/>
      <dgm:t>
        <a:bodyPr/>
        <a:lstStyle/>
        <a:p>
          <a:endParaRPr lang="es-EC"/>
        </a:p>
      </dgm:t>
    </dgm:pt>
    <dgm:pt modelId="{ABC29856-58AE-4A42-A7AC-A86C52D40DAA}">
      <dgm:prSet phldrT="[Texto]" custT="1"/>
      <dgm:spPr/>
      <dgm:t>
        <a:bodyPr/>
        <a:lstStyle/>
        <a:p>
          <a:r>
            <a:rPr lang="es-EC" sz="2000" b="1" dirty="0" err="1" smtClean="0"/>
            <a:t>Burpee</a:t>
          </a:r>
          <a:r>
            <a:rPr lang="es-EC" sz="2000" b="1" dirty="0" smtClean="0"/>
            <a:t> (Empuje en cuclillas que empieza y termina de pie) </a:t>
          </a:r>
        </a:p>
        <a:p>
          <a:r>
            <a:rPr lang="es-EC" sz="2000" dirty="0" smtClean="0"/>
            <a:t>Parte desde una posición inicial de pie, se inclina y coloca en cuclillas, coloca las manos sobre el suelo manteniendo la cabeza y posición erguida, desplaza las piernas hacia atrás, realiza una flexión de codo y finalmente retorna la posición inicial.    </a:t>
          </a:r>
          <a:endParaRPr lang="es-EC" sz="2000" b="1" dirty="0"/>
        </a:p>
      </dgm:t>
    </dgm:pt>
    <dgm:pt modelId="{AB053DD1-40B8-46A8-B4E0-93060634D18B}" type="parTrans" cxnId="{C58DD600-39BB-4A86-B491-BEA4920691BF}">
      <dgm:prSet/>
      <dgm:spPr/>
      <dgm:t>
        <a:bodyPr/>
        <a:lstStyle/>
        <a:p>
          <a:endParaRPr lang="es-EC"/>
        </a:p>
      </dgm:t>
    </dgm:pt>
    <dgm:pt modelId="{6F745B10-79F9-4E11-A2D0-0E14EB712322}" type="sibTrans" cxnId="{C58DD600-39BB-4A86-B491-BEA4920691BF}">
      <dgm:prSet/>
      <dgm:spPr/>
      <dgm:t>
        <a:bodyPr/>
        <a:lstStyle/>
        <a:p>
          <a:endParaRPr lang="es-EC"/>
        </a:p>
      </dgm:t>
    </dgm:pt>
    <dgm:pt modelId="{A636B54D-7032-41A4-84FD-AFFDC7905685}">
      <dgm:prSet phldrT="[Texto]" custT="1"/>
      <dgm:spPr/>
      <dgm:t>
        <a:bodyPr/>
        <a:lstStyle/>
        <a:p>
          <a:r>
            <a:rPr lang="es-EC" sz="2000" b="1" dirty="0" smtClean="0"/>
            <a:t>Arrastre o empuje de trineo</a:t>
          </a:r>
        </a:p>
        <a:p>
          <a:r>
            <a:rPr lang="es-EC" sz="2000" dirty="0" smtClean="0"/>
            <a:t>El ejercicio consiste en ubicarse detrás del trineo lastrado y con una postura adecuada del cuerpo empujarlo en una determinada dirección por una determinada distancia utilizando la fuerza de todo su cuerpo</a:t>
          </a:r>
          <a:endParaRPr lang="es-EC" sz="2000" b="1" dirty="0" smtClean="0"/>
        </a:p>
      </dgm:t>
    </dgm:pt>
    <dgm:pt modelId="{D78E7AAC-492B-4FBF-A9F1-9EBDC1819BA0}" type="parTrans" cxnId="{3D7CFBA1-0664-4E82-8B31-E8BC9E929EF8}">
      <dgm:prSet/>
      <dgm:spPr/>
      <dgm:t>
        <a:bodyPr/>
        <a:lstStyle/>
        <a:p>
          <a:endParaRPr lang="es-EC"/>
        </a:p>
      </dgm:t>
    </dgm:pt>
    <dgm:pt modelId="{824767A0-7D7D-4957-9A07-1F2F08DE1FEE}" type="sibTrans" cxnId="{3D7CFBA1-0664-4E82-8B31-E8BC9E929EF8}">
      <dgm:prSet/>
      <dgm:spPr/>
      <dgm:t>
        <a:bodyPr/>
        <a:lstStyle/>
        <a:p>
          <a:endParaRPr lang="es-EC"/>
        </a:p>
      </dgm:t>
    </dgm:pt>
    <dgm:pt modelId="{DB67489A-BCCD-4195-A2B7-9BA9848A0FA3}" type="pres">
      <dgm:prSet presAssocID="{434426D3-C9A6-4A16-9019-BE873DA496B5}" presName="linear" presStyleCnt="0">
        <dgm:presLayoutVars>
          <dgm:dir/>
          <dgm:resizeHandles val="exact"/>
        </dgm:presLayoutVars>
      </dgm:prSet>
      <dgm:spPr/>
      <dgm:t>
        <a:bodyPr/>
        <a:lstStyle/>
        <a:p>
          <a:endParaRPr lang="es-EC"/>
        </a:p>
      </dgm:t>
    </dgm:pt>
    <dgm:pt modelId="{5305A652-3E6B-4392-9DF1-BDE184F429CA}" type="pres">
      <dgm:prSet presAssocID="{5024E0B4-DA20-4F2F-9AD3-B79607FF9D0E}" presName="comp" presStyleCnt="0"/>
      <dgm:spPr/>
    </dgm:pt>
    <dgm:pt modelId="{0006AD23-1666-44C1-93C7-4FE774AD210F}" type="pres">
      <dgm:prSet presAssocID="{5024E0B4-DA20-4F2F-9AD3-B79607FF9D0E}" presName="box" presStyleLbl="node1" presStyleIdx="0" presStyleCnt="4"/>
      <dgm:spPr/>
      <dgm:t>
        <a:bodyPr/>
        <a:lstStyle/>
        <a:p>
          <a:endParaRPr lang="es-EC"/>
        </a:p>
      </dgm:t>
    </dgm:pt>
    <dgm:pt modelId="{A3DC7331-3D19-4EAC-9C01-431F3D60561B}" type="pres">
      <dgm:prSet presAssocID="{5024E0B4-DA20-4F2F-9AD3-B79607FF9D0E}" presName="img" presStyleLbl="fgImgPlace1" presStyleIdx="0" presStyleCnt="4"/>
      <dgm:spPr>
        <a:blipFill rotWithShape="1">
          <a:blip xmlns:r="http://schemas.openxmlformats.org/officeDocument/2006/relationships" r:embed="rId1"/>
          <a:stretch>
            <a:fillRect/>
          </a:stretch>
        </a:blipFill>
      </dgm:spPr>
    </dgm:pt>
    <dgm:pt modelId="{A60E5839-8F29-44C2-B7C4-C56834F9A7DA}" type="pres">
      <dgm:prSet presAssocID="{5024E0B4-DA20-4F2F-9AD3-B79607FF9D0E}" presName="text" presStyleLbl="node1" presStyleIdx="0" presStyleCnt="4">
        <dgm:presLayoutVars>
          <dgm:bulletEnabled val="1"/>
        </dgm:presLayoutVars>
      </dgm:prSet>
      <dgm:spPr/>
      <dgm:t>
        <a:bodyPr/>
        <a:lstStyle/>
        <a:p>
          <a:endParaRPr lang="es-EC"/>
        </a:p>
      </dgm:t>
    </dgm:pt>
    <dgm:pt modelId="{90B15525-7F40-46DB-9A86-42EE53C02FA7}" type="pres">
      <dgm:prSet presAssocID="{0C518B45-929A-4CF3-8BA3-8BE62E1635E4}" presName="spacer" presStyleCnt="0"/>
      <dgm:spPr/>
    </dgm:pt>
    <dgm:pt modelId="{44376E82-4DBA-45ED-A445-A1BE166208C4}" type="pres">
      <dgm:prSet presAssocID="{ABC29856-58AE-4A42-A7AC-A86C52D40DAA}" presName="comp" presStyleCnt="0"/>
      <dgm:spPr/>
    </dgm:pt>
    <dgm:pt modelId="{241D1BF8-86F0-4EBA-B2BE-CEE9B356EEF6}" type="pres">
      <dgm:prSet presAssocID="{ABC29856-58AE-4A42-A7AC-A86C52D40DAA}" presName="box" presStyleLbl="node1" presStyleIdx="1" presStyleCnt="4"/>
      <dgm:spPr/>
      <dgm:t>
        <a:bodyPr/>
        <a:lstStyle/>
        <a:p>
          <a:endParaRPr lang="es-EC"/>
        </a:p>
      </dgm:t>
    </dgm:pt>
    <dgm:pt modelId="{77BC6D1F-1996-48E6-8412-ECA1F557AB48}" type="pres">
      <dgm:prSet presAssocID="{ABC29856-58AE-4A42-A7AC-A86C52D40DAA}" presName="img" presStyleLbl="fgImgPlace1" presStyleIdx="1" presStyleCnt="4"/>
      <dgm:spPr>
        <a:blipFill rotWithShape="1">
          <a:blip xmlns:r="http://schemas.openxmlformats.org/officeDocument/2006/relationships" r:embed="rId2"/>
          <a:stretch>
            <a:fillRect/>
          </a:stretch>
        </a:blipFill>
      </dgm:spPr>
    </dgm:pt>
    <dgm:pt modelId="{817BC8F6-326E-407A-9E08-6AE2C4E795E5}" type="pres">
      <dgm:prSet presAssocID="{ABC29856-58AE-4A42-A7AC-A86C52D40DAA}" presName="text" presStyleLbl="node1" presStyleIdx="1" presStyleCnt="4">
        <dgm:presLayoutVars>
          <dgm:bulletEnabled val="1"/>
        </dgm:presLayoutVars>
      </dgm:prSet>
      <dgm:spPr/>
      <dgm:t>
        <a:bodyPr/>
        <a:lstStyle/>
        <a:p>
          <a:endParaRPr lang="es-EC"/>
        </a:p>
      </dgm:t>
    </dgm:pt>
    <dgm:pt modelId="{2BB102A7-5308-4EC7-B124-754F0DFC5FB6}" type="pres">
      <dgm:prSet presAssocID="{6F745B10-79F9-4E11-A2D0-0E14EB712322}" presName="spacer" presStyleCnt="0"/>
      <dgm:spPr/>
    </dgm:pt>
    <dgm:pt modelId="{3061ECB0-5736-47EE-8AD4-1EFF1FDEC58D}" type="pres">
      <dgm:prSet presAssocID="{398D127D-CF98-4687-B3B8-F74391614B48}" presName="comp" presStyleCnt="0"/>
      <dgm:spPr/>
    </dgm:pt>
    <dgm:pt modelId="{5F544C75-2153-489E-9526-A244CDABFEED}" type="pres">
      <dgm:prSet presAssocID="{398D127D-CF98-4687-B3B8-F74391614B48}" presName="box" presStyleLbl="node1" presStyleIdx="2" presStyleCnt="4"/>
      <dgm:spPr/>
      <dgm:t>
        <a:bodyPr/>
        <a:lstStyle/>
        <a:p>
          <a:endParaRPr lang="es-EC"/>
        </a:p>
      </dgm:t>
    </dgm:pt>
    <dgm:pt modelId="{CA7F347E-511E-4764-A57A-6EB3DA497390}" type="pres">
      <dgm:prSet presAssocID="{398D127D-CF98-4687-B3B8-F74391614B48}" presName="img" presStyleLbl="fgImgPlace1" presStyleIdx="2" presStyleCnt="4"/>
      <dgm:spPr>
        <a:blipFill rotWithShape="1">
          <a:blip xmlns:r="http://schemas.openxmlformats.org/officeDocument/2006/relationships" r:embed="rId3"/>
          <a:stretch>
            <a:fillRect/>
          </a:stretch>
        </a:blipFill>
      </dgm:spPr>
    </dgm:pt>
    <dgm:pt modelId="{8DD10F07-7F84-4B60-9666-4534C3508BDB}" type="pres">
      <dgm:prSet presAssocID="{398D127D-CF98-4687-B3B8-F74391614B48}" presName="text" presStyleLbl="node1" presStyleIdx="2" presStyleCnt="4">
        <dgm:presLayoutVars>
          <dgm:bulletEnabled val="1"/>
        </dgm:presLayoutVars>
      </dgm:prSet>
      <dgm:spPr/>
      <dgm:t>
        <a:bodyPr/>
        <a:lstStyle/>
        <a:p>
          <a:endParaRPr lang="es-EC"/>
        </a:p>
      </dgm:t>
    </dgm:pt>
    <dgm:pt modelId="{6EC01FDA-BC76-4CDB-AF4E-FFFCA5674C95}" type="pres">
      <dgm:prSet presAssocID="{7639ABA8-861C-4779-904F-72D7A4F51A9E}" presName="spacer" presStyleCnt="0"/>
      <dgm:spPr/>
    </dgm:pt>
    <dgm:pt modelId="{FCD8B453-E5AD-4FF7-BD7F-A2C94A4F07AA}" type="pres">
      <dgm:prSet presAssocID="{A636B54D-7032-41A4-84FD-AFFDC7905685}" presName="comp" presStyleCnt="0"/>
      <dgm:spPr/>
    </dgm:pt>
    <dgm:pt modelId="{5F5D1C34-3FEE-4F66-A748-4A14BE388308}" type="pres">
      <dgm:prSet presAssocID="{A636B54D-7032-41A4-84FD-AFFDC7905685}" presName="box" presStyleLbl="node1" presStyleIdx="3" presStyleCnt="4"/>
      <dgm:spPr/>
      <dgm:t>
        <a:bodyPr/>
        <a:lstStyle/>
        <a:p>
          <a:endParaRPr lang="es-EC"/>
        </a:p>
      </dgm:t>
    </dgm:pt>
    <dgm:pt modelId="{7E268029-137C-49BC-ABF1-6A622A64C51D}" type="pres">
      <dgm:prSet presAssocID="{A636B54D-7032-41A4-84FD-AFFDC7905685}" presName="img" presStyleLbl="fgImgPlace1" presStyleIdx="3" presStyleCnt="4"/>
      <dgm:spPr>
        <a:blipFill rotWithShape="1">
          <a:blip xmlns:r="http://schemas.openxmlformats.org/officeDocument/2006/relationships" r:embed="rId4"/>
          <a:stretch>
            <a:fillRect/>
          </a:stretch>
        </a:blipFill>
      </dgm:spPr>
    </dgm:pt>
    <dgm:pt modelId="{D06ED50C-3479-4F4E-8BCB-61D23506D0D2}" type="pres">
      <dgm:prSet presAssocID="{A636B54D-7032-41A4-84FD-AFFDC7905685}" presName="text" presStyleLbl="node1" presStyleIdx="3" presStyleCnt="4">
        <dgm:presLayoutVars>
          <dgm:bulletEnabled val="1"/>
        </dgm:presLayoutVars>
      </dgm:prSet>
      <dgm:spPr/>
      <dgm:t>
        <a:bodyPr/>
        <a:lstStyle/>
        <a:p>
          <a:endParaRPr lang="es-EC"/>
        </a:p>
      </dgm:t>
    </dgm:pt>
  </dgm:ptLst>
  <dgm:cxnLst>
    <dgm:cxn modelId="{B3AAB151-59CC-4A1E-B0E4-12640E0D3E5A}" type="presOf" srcId="{434426D3-C9A6-4A16-9019-BE873DA496B5}" destId="{DB67489A-BCCD-4195-A2B7-9BA9848A0FA3}" srcOrd="0" destOrd="0" presId="urn:microsoft.com/office/officeart/2005/8/layout/vList4"/>
    <dgm:cxn modelId="{24918269-0B91-4528-B3DA-8C8A39DD503B}" type="presOf" srcId="{5024E0B4-DA20-4F2F-9AD3-B79607FF9D0E}" destId="{A60E5839-8F29-44C2-B7C4-C56834F9A7DA}" srcOrd="1" destOrd="0" presId="urn:microsoft.com/office/officeart/2005/8/layout/vList4"/>
    <dgm:cxn modelId="{3D7CFBA1-0664-4E82-8B31-E8BC9E929EF8}" srcId="{434426D3-C9A6-4A16-9019-BE873DA496B5}" destId="{A636B54D-7032-41A4-84FD-AFFDC7905685}" srcOrd="3" destOrd="0" parTransId="{D78E7AAC-492B-4FBF-A9F1-9EBDC1819BA0}" sibTransId="{824767A0-7D7D-4957-9A07-1F2F08DE1FEE}"/>
    <dgm:cxn modelId="{EBD077DF-FFFC-40E1-BCA5-AF929B7B5AC0}" type="presOf" srcId="{398D127D-CF98-4687-B3B8-F74391614B48}" destId="{5F544C75-2153-489E-9526-A244CDABFEED}" srcOrd="0" destOrd="0" presId="urn:microsoft.com/office/officeart/2005/8/layout/vList4"/>
    <dgm:cxn modelId="{C58DD600-39BB-4A86-B491-BEA4920691BF}" srcId="{434426D3-C9A6-4A16-9019-BE873DA496B5}" destId="{ABC29856-58AE-4A42-A7AC-A86C52D40DAA}" srcOrd="1" destOrd="0" parTransId="{AB053DD1-40B8-46A8-B4E0-93060634D18B}" sibTransId="{6F745B10-79F9-4E11-A2D0-0E14EB712322}"/>
    <dgm:cxn modelId="{C97270C9-0171-4AF2-9AFF-38CC8234338B}" srcId="{434426D3-C9A6-4A16-9019-BE873DA496B5}" destId="{5024E0B4-DA20-4F2F-9AD3-B79607FF9D0E}" srcOrd="0" destOrd="0" parTransId="{3F80CA57-92F7-4DA0-9E39-0D82DE8708E9}" sibTransId="{0C518B45-929A-4CF3-8BA3-8BE62E1635E4}"/>
    <dgm:cxn modelId="{466A2F2F-66B9-480A-A803-631774E0E351}" type="presOf" srcId="{A636B54D-7032-41A4-84FD-AFFDC7905685}" destId="{5F5D1C34-3FEE-4F66-A748-4A14BE388308}" srcOrd="0" destOrd="0" presId="urn:microsoft.com/office/officeart/2005/8/layout/vList4"/>
    <dgm:cxn modelId="{F6C03FF3-8DBF-4282-8C39-8C865FA11E9E}" type="presOf" srcId="{A636B54D-7032-41A4-84FD-AFFDC7905685}" destId="{D06ED50C-3479-4F4E-8BCB-61D23506D0D2}" srcOrd="1" destOrd="0" presId="urn:microsoft.com/office/officeart/2005/8/layout/vList4"/>
    <dgm:cxn modelId="{302D1BA4-ED1A-4F58-B720-059425087B45}" srcId="{434426D3-C9A6-4A16-9019-BE873DA496B5}" destId="{398D127D-CF98-4687-B3B8-F74391614B48}" srcOrd="2" destOrd="0" parTransId="{C4D2CAF2-EE33-4EFB-96C8-7E70419217E5}" sibTransId="{7639ABA8-861C-4779-904F-72D7A4F51A9E}"/>
    <dgm:cxn modelId="{EF6D410E-2A32-4E59-B258-3C240B887CCA}" type="presOf" srcId="{5024E0B4-DA20-4F2F-9AD3-B79607FF9D0E}" destId="{0006AD23-1666-44C1-93C7-4FE774AD210F}" srcOrd="0" destOrd="0" presId="urn:microsoft.com/office/officeart/2005/8/layout/vList4"/>
    <dgm:cxn modelId="{A3EA96C2-62EA-4487-96CF-BCF7C5D23E8C}" type="presOf" srcId="{ABC29856-58AE-4A42-A7AC-A86C52D40DAA}" destId="{817BC8F6-326E-407A-9E08-6AE2C4E795E5}" srcOrd="1" destOrd="0" presId="urn:microsoft.com/office/officeart/2005/8/layout/vList4"/>
    <dgm:cxn modelId="{0158A241-13BD-42F8-B439-05855F0E41FD}" type="presOf" srcId="{398D127D-CF98-4687-B3B8-F74391614B48}" destId="{8DD10F07-7F84-4B60-9666-4534C3508BDB}" srcOrd="1" destOrd="0" presId="urn:microsoft.com/office/officeart/2005/8/layout/vList4"/>
    <dgm:cxn modelId="{AC7BFC61-4F7C-43B2-8730-8A8E905223DE}" type="presOf" srcId="{ABC29856-58AE-4A42-A7AC-A86C52D40DAA}" destId="{241D1BF8-86F0-4EBA-B2BE-CEE9B356EEF6}" srcOrd="0" destOrd="0" presId="urn:microsoft.com/office/officeart/2005/8/layout/vList4"/>
    <dgm:cxn modelId="{BB6D9DE6-264C-4C4F-BA97-183DCC8C40E6}" type="presParOf" srcId="{DB67489A-BCCD-4195-A2B7-9BA9848A0FA3}" destId="{5305A652-3E6B-4392-9DF1-BDE184F429CA}" srcOrd="0" destOrd="0" presId="urn:microsoft.com/office/officeart/2005/8/layout/vList4"/>
    <dgm:cxn modelId="{FE84A21F-7888-4DE2-854D-544B3C2B73A8}" type="presParOf" srcId="{5305A652-3E6B-4392-9DF1-BDE184F429CA}" destId="{0006AD23-1666-44C1-93C7-4FE774AD210F}" srcOrd="0" destOrd="0" presId="urn:microsoft.com/office/officeart/2005/8/layout/vList4"/>
    <dgm:cxn modelId="{309B55AF-6653-41CE-8A79-A6342FE6518A}" type="presParOf" srcId="{5305A652-3E6B-4392-9DF1-BDE184F429CA}" destId="{A3DC7331-3D19-4EAC-9C01-431F3D60561B}" srcOrd="1" destOrd="0" presId="urn:microsoft.com/office/officeart/2005/8/layout/vList4"/>
    <dgm:cxn modelId="{F36DDE4A-A95B-484F-AFC7-F104C3FA0757}" type="presParOf" srcId="{5305A652-3E6B-4392-9DF1-BDE184F429CA}" destId="{A60E5839-8F29-44C2-B7C4-C56834F9A7DA}" srcOrd="2" destOrd="0" presId="urn:microsoft.com/office/officeart/2005/8/layout/vList4"/>
    <dgm:cxn modelId="{BFBB47DD-D784-4624-951A-CD26907A870F}" type="presParOf" srcId="{DB67489A-BCCD-4195-A2B7-9BA9848A0FA3}" destId="{90B15525-7F40-46DB-9A86-42EE53C02FA7}" srcOrd="1" destOrd="0" presId="urn:microsoft.com/office/officeart/2005/8/layout/vList4"/>
    <dgm:cxn modelId="{488B9606-BC3D-4011-8FA8-0092DBB606F6}" type="presParOf" srcId="{DB67489A-BCCD-4195-A2B7-9BA9848A0FA3}" destId="{44376E82-4DBA-45ED-A445-A1BE166208C4}" srcOrd="2" destOrd="0" presId="urn:microsoft.com/office/officeart/2005/8/layout/vList4"/>
    <dgm:cxn modelId="{1B7619BB-DB4F-41CA-9CB5-CF2C89F9B59B}" type="presParOf" srcId="{44376E82-4DBA-45ED-A445-A1BE166208C4}" destId="{241D1BF8-86F0-4EBA-B2BE-CEE9B356EEF6}" srcOrd="0" destOrd="0" presId="urn:microsoft.com/office/officeart/2005/8/layout/vList4"/>
    <dgm:cxn modelId="{AF46FF3D-61F8-49E7-BDA0-2C577A08EBE0}" type="presParOf" srcId="{44376E82-4DBA-45ED-A445-A1BE166208C4}" destId="{77BC6D1F-1996-48E6-8412-ECA1F557AB48}" srcOrd="1" destOrd="0" presId="urn:microsoft.com/office/officeart/2005/8/layout/vList4"/>
    <dgm:cxn modelId="{E997C485-705F-4DCC-BB03-829949AE9F99}" type="presParOf" srcId="{44376E82-4DBA-45ED-A445-A1BE166208C4}" destId="{817BC8F6-326E-407A-9E08-6AE2C4E795E5}" srcOrd="2" destOrd="0" presId="urn:microsoft.com/office/officeart/2005/8/layout/vList4"/>
    <dgm:cxn modelId="{B11C1107-13EF-45EA-BFA7-26B20A4C22CF}" type="presParOf" srcId="{DB67489A-BCCD-4195-A2B7-9BA9848A0FA3}" destId="{2BB102A7-5308-4EC7-B124-754F0DFC5FB6}" srcOrd="3" destOrd="0" presId="urn:microsoft.com/office/officeart/2005/8/layout/vList4"/>
    <dgm:cxn modelId="{BF768C5B-A9DE-4C6F-83FF-FE23F976AF02}" type="presParOf" srcId="{DB67489A-BCCD-4195-A2B7-9BA9848A0FA3}" destId="{3061ECB0-5736-47EE-8AD4-1EFF1FDEC58D}" srcOrd="4" destOrd="0" presId="urn:microsoft.com/office/officeart/2005/8/layout/vList4"/>
    <dgm:cxn modelId="{CEA8288B-54BC-45AD-89BD-DF5FC0F1D0B8}" type="presParOf" srcId="{3061ECB0-5736-47EE-8AD4-1EFF1FDEC58D}" destId="{5F544C75-2153-489E-9526-A244CDABFEED}" srcOrd="0" destOrd="0" presId="urn:microsoft.com/office/officeart/2005/8/layout/vList4"/>
    <dgm:cxn modelId="{F663AFE3-DF63-42B4-9285-C802C0AE3317}" type="presParOf" srcId="{3061ECB0-5736-47EE-8AD4-1EFF1FDEC58D}" destId="{CA7F347E-511E-4764-A57A-6EB3DA497390}" srcOrd="1" destOrd="0" presId="urn:microsoft.com/office/officeart/2005/8/layout/vList4"/>
    <dgm:cxn modelId="{BCFC385E-E33C-4074-A63B-33F941575C24}" type="presParOf" srcId="{3061ECB0-5736-47EE-8AD4-1EFF1FDEC58D}" destId="{8DD10F07-7F84-4B60-9666-4534C3508BDB}" srcOrd="2" destOrd="0" presId="urn:microsoft.com/office/officeart/2005/8/layout/vList4"/>
    <dgm:cxn modelId="{2FD328A3-1901-450C-9515-36D8B8EE5970}" type="presParOf" srcId="{DB67489A-BCCD-4195-A2B7-9BA9848A0FA3}" destId="{6EC01FDA-BC76-4CDB-AF4E-FFFCA5674C95}" srcOrd="5" destOrd="0" presId="urn:microsoft.com/office/officeart/2005/8/layout/vList4"/>
    <dgm:cxn modelId="{35AC2E0C-3EDF-413A-8603-C867B97BF856}" type="presParOf" srcId="{DB67489A-BCCD-4195-A2B7-9BA9848A0FA3}" destId="{FCD8B453-E5AD-4FF7-BD7F-A2C94A4F07AA}" srcOrd="6" destOrd="0" presId="urn:microsoft.com/office/officeart/2005/8/layout/vList4"/>
    <dgm:cxn modelId="{87F7A0BC-7CC5-4FBB-9B1F-C2213C3975AB}" type="presParOf" srcId="{FCD8B453-E5AD-4FF7-BD7F-A2C94A4F07AA}" destId="{5F5D1C34-3FEE-4F66-A748-4A14BE388308}" srcOrd="0" destOrd="0" presId="urn:microsoft.com/office/officeart/2005/8/layout/vList4"/>
    <dgm:cxn modelId="{ADEC140B-18BF-4FE1-8A0F-56A8181F0524}" type="presParOf" srcId="{FCD8B453-E5AD-4FF7-BD7F-A2C94A4F07AA}" destId="{7E268029-137C-49BC-ABF1-6A622A64C51D}" srcOrd="1" destOrd="0" presId="urn:microsoft.com/office/officeart/2005/8/layout/vList4"/>
    <dgm:cxn modelId="{E5388867-94A9-457C-8FEC-6F7C54CDB3F2}" type="presParOf" srcId="{FCD8B453-E5AD-4FF7-BD7F-A2C94A4F07AA}" destId="{D06ED50C-3479-4F4E-8BCB-61D23506D0D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4426D3-C9A6-4A16-9019-BE873DA496B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C"/>
        </a:p>
      </dgm:t>
    </dgm:pt>
    <dgm:pt modelId="{5024E0B4-DA20-4F2F-9AD3-B79607FF9D0E}">
      <dgm:prSet phldrT="[Texto]" custT="1"/>
      <dgm:spPr/>
      <dgm:t>
        <a:bodyPr/>
        <a:lstStyle/>
        <a:p>
          <a:r>
            <a:rPr lang="es-EC" sz="2000" b="1" dirty="0" smtClean="0"/>
            <a:t>Trepar o escalar</a:t>
          </a:r>
        </a:p>
        <a:p>
          <a:r>
            <a:rPr lang="es-EC" sz="2000" dirty="0" smtClean="0"/>
            <a:t>El ejercicio consiste en ejercer tracción para ascender usando sólo los brazos o con brazos y piernas, con el cuerpo en suspensión o apoyado en las manos. </a:t>
          </a:r>
          <a:endParaRPr lang="es-EC" sz="2000" b="1" dirty="0"/>
        </a:p>
      </dgm:t>
    </dgm:pt>
    <dgm:pt modelId="{3F80CA57-92F7-4DA0-9E39-0D82DE8708E9}" type="parTrans" cxnId="{C97270C9-0171-4AF2-9AFF-38CC8234338B}">
      <dgm:prSet/>
      <dgm:spPr/>
      <dgm:t>
        <a:bodyPr/>
        <a:lstStyle/>
        <a:p>
          <a:endParaRPr lang="es-EC"/>
        </a:p>
      </dgm:t>
    </dgm:pt>
    <dgm:pt modelId="{0C518B45-929A-4CF3-8BA3-8BE62E1635E4}" type="sibTrans" cxnId="{C97270C9-0171-4AF2-9AFF-38CC8234338B}">
      <dgm:prSet/>
      <dgm:spPr/>
      <dgm:t>
        <a:bodyPr/>
        <a:lstStyle/>
        <a:p>
          <a:endParaRPr lang="es-EC"/>
        </a:p>
      </dgm:t>
    </dgm:pt>
    <dgm:pt modelId="{ABC29856-58AE-4A42-A7AC-A86C52D40DAA}">
      <dgm:prSet phldrT="[Texto]" custT="1"/>
      <dgm:spPr/>
      <dgm:t>
        <a:bodyPr/>
        <a:lstStyle/>
        <a:p>
          <a:r>
            <a:rPr lang="es-EC" sz="2000" b="1" dirty="0" smtClean="0"/>
            <a:t>Natación utilitaria</a:t>
          </a:r>
        </a:p>
        <a:p>
          <a:r>
            <a:rPr lang="es-EC" sz="2000" dirty="0" smtClean="0"/>
            <a:t>Es una actividad que se realiza para aumentar la condición física general, ejercitar la fuerza, la flexibilidad, la resistencia muscular o ayudar en la rehabilitación física. Es una de las actividades físicas que mueve los principales grupos musculares en todo el cuerpo </a:t>
          </a:r>
          <a:endParaRPr lang="es-EC" sz="2000" b="1" dirty="0"/>
        </a:p>
      </dgm:t>
    </dgm:pt>
    <dgm:pt modelId="{AB053DD1-40B8-46A8-B4E0-93060634D18B}" type="parTrans" cxnId="{C58DD600-39BB-4A86-B491-BEA4920691BF}">
      <dgm:prSet/>
      <dgm:spPr/>
      <dgm:t>
        <a:bodyPr/>
        <a:lstStyle/>
        <a:p>
          <a:endParaRPr lang="es-EC"/>
        </a:p>
      </dgm:t>
    </dgm:pt>
    <dgm:pt modelId="{6F745B10-79F9-4E11-A2D0-0E14EB712322}" type="sibTrans" cxnId="{C58DD600-39BB-4A86-B491-BEA4920691BF}">
      <dgm:prSet/>
      <dgm:spPr/>
      <dgm:t>
        <a:bodyPr/>
        <a:lstStyle/>
        <a:p>
          <a:endParaRPr lang="es-EC"/>
        </a:p>
      </dgm:t>
    </dgm:pt>
    <dgm:pt modelId="{73A9411A-5836-47C4-A8B9-F4D8CB9EB5ED}">
      <dgm:prSet phldrT="[Texto]" custT="1"/>
      <dgm:spPr/>
      <dgm:t>
        <a:bodyPr/>
        <a:lstStyle/>
        <a:p>
          <a:r>
            <a:rPr lang="es-EC" sz="2000" b="1" dirty="0" smtClean="0"/>
            <a:t>Lanzamientos</a:t>
          </a:r>
        </a:p>
        <a:p>
          <a:r>
            <a:rPr lang="es-EC" sz="2000" dirty="0" smtClean="0"/>
            <a:t>Es la fuerza que se aplica con la finalidad de impulsar un objeto para moverlo de un sitio a otro.</a:t>
          </a:r>
          <a:endParaRPr lang="es-EC" sz="2000" b="1" dirty="0"/>
        </a:p>
      </dgm:t>
    </dgm:pt>
    <dgm:pt modelId="{DF1AF1B6-BCED-4769-B0F3-98BB296F447A}" type="parTrans" cxnId="{E1A95BB8-1759-4095-BC7E-8079DC6417D6}">
      <dgm:prSet/>
      <dgm:spPr/>
      <dgm:t>
        <a:bodyPr/>
        <a:lstStyle/>
        <a:p>
          <a:endParaRPr lang="es-EC"/>
        </a:p>
      </dgm:t>
    </dgm:pt>
    <dgm:pt modelId="{6E5C364B-DC14-4B22-BCBA-359DAF8BE9BA}" type="sibTrans" cxnId="{E1A95BB8-1759-4095-BC7E-8079DC6417D6}">
      <dgm:prSet/>
      <dgm:spPr/>
      <dgm:t>
        <a:bodyPr/>
        <a:lstStyle/>
        <a:p>
          <a:endParaRPr lang="es-EC"/>
        </a:p>
      </dgm:t>
    </dgm:pt>
    <dgm:pt modelId="{DB67489A-BCCD-4195-A2B7-9BA9848A0FA3}" type="pres">
      <dgm:prSet presAssocID="{434426D3-C9A6-4A16-9019-BE873DA496B5}" presName="linear" presStyleCnt="0">
        <dgm:presLayoutVars>
          <dgm:dir/>
          <dgm:resizeHandles val="exact"/>
        </dgm:presLayoutVars>
      </dgm:prSet>
      <dgm:spPr/>
      <dgm:t>
        <a:bodyPr/>
        <a:lstStyle/>
        <a:p>
          <a:endParaRPr lang="es-EC"/>
        </a:p>
      </dgm:t>
    </dgm:pt>
    <dgm:pt modelId="{5305A652-3E6B-4392-9DF1-BDE184F429CA}" type="pres">
      <dgm:prSet presAssocID="{5024E0B4-DA20-4F2F-9AD3-B79607FF9D0E}" presName="comp" presStyleCnt="0"/>
      <dgm:spPr/>
    </dgm:pt>
    <dgm:pt modelId="{0006AD23-1666-44C1-93C7-4FE774AD210F}" type="pres">
      <dgm:prSet presAssocID="{5024E0B4-DA20-4F2F-9AD3-B79607FF9D0E}" presName="box" presStyleLbl="node1" presStyleIdx="0" presStyleCnt="3"/>
      <dgm:spPr/>
      <dgm:t>
        <a:bodyPr/>
        <a:lstStyle/>
        <a:p>
          <a:endParaRPr lang="es-EC"/>
        </a:p>
      </dgm:t>
    </dgm:pt>
    <dgm:pt modelId="{A3DC7331-3D19-4EAC-9C01-431F3D60561B}" type="pres">
      <dgm:prSet presAssocID="{5024E0B4-DA20-4F2F-9AD3-B79607FF9D0E}" presName="img" presStyleLbl="fgImgPlace1" presStyleIdx="0" presStyleCnt="3"/>
      <dgm:spPr>
        <a:blipFill rotWithShape="1">
          <a:blip xmlns:r="http://schemas.openxmlformats.org/officeDocument/2006/relationships" r:embed="rId1"/>
          <a:stretch>
            <a:fillRect/>
          </a:stretch>
        </a:blipFill>
      </dgm:spPr>
    </dgm:pt>
    <dgm:pt modelId="{A60E5839-8F29-44C2-B7C4-C56834F9A7DA}" type="pres">
      <dgm:prSet presAssocID="{5024E0B4-DA20-4F2F-9AD3-B79607FF9D0E}" presName="text" presStyleLbl="node1" presStyleIdx="0" presStyleCnt="3">
        <dgm:presLayoutVars>
          <dgm:bulletEnabled val="1"/>
        </dgm:presLayoutVars>
      </dgm:prSet>
      <dgm:spPr/>
      <dgm:t>
        <a:bodyPr/>
        <a:lstStyle/>
        <a:p>
          <a:endParaRPr lang="es-EC"/>
        </a:p>
      </dgm:t>
    </dgm:pt>
    <dgm:pt modelId="{90B15525-7F40-46DB-9A86-42EE53C02FA7}" type="pres">
      <dgm:prSet presAssocID="{0C518B45-929A-4CF3-8BA3-8BE62E1635E4}" presName="spacer" presStyleCnt="0"/>
      <dgm:spPr/>
    </dgm:pt>
    <dgm:pt modelId="{44376E82-4DBA-45ED-A445-A1BE166208C4}" type="pres">
      <dgm:prSet presAssocID="{ABC29856-58AE-4A42-A7AC-A86C52D40DAA}" presName="comp" presStyleCnt="0"/>
      <dgm:spPr/>
    </dgm:pt>
    <dgm:pt modelId="{241D1BF8-86F0-4EBA-B2BE-CEE9B356EEF6}" type="pres">
      <dgm:prSet presAssocID="{ABC29856-58AE-4A42-A7AC-A86C52D40DAA}" presName="box" presStyleLbl="node1" presStyleIdx="1" presStyleCnt="3"/>
      <dgm:spPr/>
      <dgm:t>
        <a:bodyPr/>
        <a:lstStyle/>
        <a:p>
          <a:endParaRPr lang="es-EC"/>
        </a:p>
      </dgm:t>
    </dgm:pt>
    <dgm:pt modelId="{77BC6D1F-1996-48E6-8412-ECA1F557AB48}" type="pres">
      <dgm:prSet presAssocID="{ABC29856-58AE-4A42-A7AC-A86C52D40DAA}" presName="img" presStyleLbl="fgImgPlace1" presStyleIdx="1" presStyleCnt="3"/>
      <dgm:spPr>
        <a:blipFill rotWithShape="1">
          <a:blip xmlns:r="http://schemas.openxmlformats.org/officeDocument/2006/relationships" r:embed="rId2"/>
          <a:stretch>
            <a:fillRect/>
          </a:stretch>
        </a:blipFill>
      </dgm:spPr>
    </dgm:pt>
    <dgm:pt modelId="{817BC8F6-326E-407A-9E08-6AE2C4E795E5}" type="pres">
      <dgm:prSet presAssocID="{ABC29856-58AE-4A42-A7AC-A86C52D40DAA}" presName="text" presStyleLbl="node1" presStyleIdx="1" presStyleCnt="3">
        <dgm:presLayoutVars>
          <dgm:bulletEnabled val="1"/>
        </dgm:presLayoutVars>
      </dgm:prSet>
      <dgm:spPr/>
      <dgm:t>
        <a:bodyPr/>
        <a:lstStyle/>
        <a:p>
          <a:endParaRPr lang="es-EC"/>
        </a:p>
      </dgm:t>
    </dgm:pt>
    <dgm:pt modelId="{2BB102A7-5308-4EC7-B124-754F0DFC5FB6}" type="pres">
      <dgm:prSet presAssocID="{6F745B10-79F9-4E11-A2D0-0E14EB712322}" presName="spacer" presStyleCnt="0"/>
      <dgm:spPr/>
    </dgm:pt>
    <dgm:pt modelId="{2A2713FF-124A-49A8-861C-EDD62300C4BB}" type="pres">
      <dgm:prSet presAssocID="{73A9411A-5836-47C4-A8B9-F4D8CB9EB5ED}" presName="comp" presStyleCnt="0"/>
      <dgm:spPr/>
    </dgm:pt>
    <dgm:pt modelId="{2CAC10A2-A26B-44E1-BDEC-F6B791FE501A}" type="pres">
      <dgm:prSet presAssocID="{73A9411A-5836-47C4-A8B9-F4D8CB9EB5ED}" presName="box" presStyleLbl="node1" presStyleIdx="2" presStyleCnt="3"/>
      <dgm:spPr/>
      <dgm:t>
        <a:bodyPr/>
        <a:lstStyle/>
        <a:p>
          <a:endParaRPr lang="es-EC"/>
        </a:p>
      </dgm:t>
    </dgm:pt>
    <dgm:pt modelId="{77EF65E2-C4C5-4152-8750-231C6E405869}" type="pres">
      <dgm:prSet presAssocID="{73A9411A-5836-47C4-A8B9-F4D8CB9EB5ED}" presName="img" presStyleLbl="fgImgPlace1" presStyleIdx="2" presStyleCnt="3"/>
      <dgm:spPr>
        <a:blipFill rotWithShape="1">
          <a:blip xmlns:r="http://schemas.openxmlformats.org/officeDocument/2006/relationships" r:embed="rId3"/>
          <a:stretch>
            <a:fillRect/>
          </a:stretch>
        </a:blipFill>
      </dgm:spPr>
    </dgm:pt>
    <dgm:pt modelId="{6F7612F6-78FE-44E2-B6DB-6B4DE8B58BD0}" type="pres">
      <dgm:prSet presAssocID="{73A9411A-5836-47C4-A8B9-F4D8CB9EB5ED}" presName="text" presStyleLbl="node1" presStyleIdx="2" presStyleCnt="3">
        <dgm:presLayoutVars>
          <dgm:bulletEnabled val="1"/>
        </dgm:presLayoutVars>
      </dgm:prSet>
      <dgm:spPr/>
      <dgm:t>
        <a:bodyPr/>
        <a:lstStyle/>
        <a:p>
          <a:endParaRPr lang="es-EC"/>
        </a:p>
      </dgm:t>
    </dgm:pt>
  </dgm:ptLst>
  <dgm:cxnLst>
    <dgm:cxn modelId="{9D4B7C37-598B-4F1C-8757-98EC3731D4D6}" type="presOf" srcId="{ABC29856-58AE-4A42-A7AC-A86C52D40DAA}" destId="{241D1BF8-86F0-4EBA-B2BE-CEE9B356EEF6}" srcOrd="0" destOrd="0" presId="urn:microsoft.com/office/officeart/2005/8/layout/vList4"/>
    <dgm:cxn modelId="{BB9F8ACC-D70F-44D7-81B4-05644E4CC376}" type="presOf" srcId="{ABC29856-58AE-4A42-A7AC-A86C52D40DAA}" destId="{817BC8F6-326E-407A-9E08-6AE2C4E795E5}" srcOrd="1" destOrd="0" presId="urn:microsoft.com/office/officeart/2005/8/layout/vList4"/>
    <dgm:cxn modelId="{FA9E978C-63C9-4CA0-B4AA-5833E072B151}" type="presOf" srcId="{5024E0B4-DA20-4F2F-9AD3-B79607FF9D0E}" destId="{A60E5839-8F29-44C2-B7C4-C56834F9A7DA}" srcOrd="1" destOrd="0" presId="urn:microsoft.com/office/officeart/2005/8/layout/vList4"/>
    <dgm:cxn modelId="{C58DD600-39BB-4A86-B491-BEA4920691BF}" srcId="{434426D3-C9A6-4A16-9019-BE873DA496B5}" destId="{ABC29856-58AE-4A42-A7AC-A86C52D40DAA}" srcOrd="1" destOrd="0" parTransId="{AB053DD1-40B8-46A8-B4E0-93060634D18B}" sibTransId="{6F745B10-79F9-4E11-A2D0-0E14EB712322}"/>
    <dgm:cxn modelId="{D53367B5-B77F-4BD9-9CAB-64E49FB67A43}" type="presOf" srcId="{434426D3-C9A6-4A16-9019-BE873DA496B5}" destId="{DB67489A-BCCD-4195-A2B7-9BA9848A0FA3}" srcOrd="0" destOrd="0" presId="urn:microsoft.com/office/officeart/2005/8/layout/vList4"/>
    <dgm:cxn modelId="{57B57669-E936-4856-A15B-1D892E44B9D1}" type="presOf" srcId="{5024E0B4-DA20-4F2F-9AD3-B79607FF9D0E}" destId="{0006AD23-1666-44C1-93C7-4FE774AD210F}" srcOrd="0" destOrd="0" presId="urn:microsoft.com/office/officeart/2005/8/layout/vList4"/>
    <dgm:cxn modelId="{C97270C9-0171-4AF2-9AFF-38CC8234338B}" srcId="{434426D3-C9A6-4A16-9019-BE873DA496B5}" destId="{5024E0B4-DA20-4F2F-9AD3-B79607FF9D0E}" srcOrd="0" destOrd="0" parTransId="{3F80CA57-92F7-4DA0-9E39-0D82DE8708E9}" sibTransId="{0C518B45-929A-4CF3-8BA3-8BE62E1635E4}"/>
    <dgm:cxn modelId="{0C6506FD-1631-4B61-BFAB-E3F7048F1A14}" type="presOf" srcId="{73A9411A-5836-47C4-A8B9-F4D8CB9EB5ED}" destId="{2CAC10A2-A26B-44E1-BDEC-F6B791FE501A}" srcOrd="0" destOrd="0" presId="urn:microsoft.com/office/officeart/2005/8/layout/vList4"/>
    <dgm:cxn modelId="{A43FD38F-AC69-4D12-B1F0-382ABC21C2FD}" type="presOf" srcId="{73A9411A-5836-47C4-A8B9-F4D8CB9EB5ED}" destId="{6F7612F6-78FE-44E2-B6DB-6B4DE8B58BD0}" srcOrd="1" destOrd="0" presId="urn:microsoft.com/office/officeart/2005/8/layout/vList4"/>
    <dgm:cxn modelId="{E1A95BB8-1759-4095-BC7E-8079DC6417D6}" srcId="{434426D3-C9A6-4A16-9019-BE873DA496B5}" destId="{73A9411A-5836-47C4-A8B9-F4D8CB9EB5ED}" srcOrd="2" destOrd="0" parTransId="{DF1AF1B6-BCED-4769-B0F3-98BB296F447A}" sibTransId="{6E5C364B-DC14-4B22-BCBA-359DAF8BE9BA}"/>
    <dgm:cxn modelId="{51F82AB4-6810-4588-9D9E-57109ECA8660}" type="presParOf" srcId="{DB67489A-BCCD-4195-A2B7-9BA9848A0FA3}" destId="{5305A652-3E6B-4392-9DF1-BDE184F429CA}" srcOrd="0" destOrd="0" presId="urn:microsoft.com/office/officeart/2005/8/layout/vList4"/>
    <dgm:cxn modelId="{FD55B8C3-AEB7-478F-A9BD-82674DA990C7}" type="presParOf" srcId="{5305A652-3E6B-4392-9DF1-BDE184F429CA}" destId="{0006AD23-1666-44C1-93C7-4FE774AD210F}" srcOrd="0" destOrd="0" presId="urn:microsoft.com/office/officeart/2005/8/layout/vList4"/>
    <dgm:cxn modelId="{352AD0E1-3F99-44D8-A895-B31BBD97A320}" type="presParOf" srcId="{5305A652-3E6B-4392-9DF1-BDE184F429CA}" destId="{A3DC7331-3D19-4EAC-9C01-431F3D60561B}" srcOrd="1" destOrd="0" presId="urn:microsoft.com/office/officeart/2005/8/layout/vList4"/>
    <dgm:cxn modelId="{7C70E07B-003C-48D8-A7BC-02E0E36D9402}" type="presParOf" srcId="{5305A652-3E6B-4392-9DF1-BDE184F429CA}" destId="{A60E5839-8F29-44C2-B7C4-C56834F9A7DA}" srcOrd="2" destOrd="0" presId="urn:microsoft.com/office/officeart/2005/8/layout/vList4"/>
    <dgm:cxn modelId="{A630704A-12AC-45D8-AA76-78117FC5842E}" type="presParOf" srcId="{DB67489A-BCCD-4195-A2B7-9BA9848A0FA3}" destId="{90B15525-7F40-46DB-9A86-42EE53C02FA7}" srcOrd="1" destOrd="0" presId="urn:microsoft.com/office/officeart/2005/8/layout/vList4"/>
    <dgm:cxn modelId="{9A6BF25A-BC4D-466F-8172-F7B2037A3F44}" type="presParOf" srcId="{DB67489A-BCCD-4195-A2B7-9BA9848A0FA3}" destId="{44376E82-4DBA-45ED-A445-A1BE166208C4}" srcOrd="2" destOrd="0" presId="urn:microsoft.com/office/officeart/2005/8/layout/vList4"/>
    <dgm:cxn modelId="{C9EC0D8C-F9F1-4C21-9C80-9B6204778247}" type="presParOf" srcId="{44376E82-4DBA-45ED-A445-A1BE166208C4}" destId="{241D1BF8-86F0-4EBA-B2BE-CEE9B356EEF6}" srcOrd="0" destOrd="0" presId="urn:microsoft.com/office/officeart/2005/8/layout/vList4"/>
    <dgm:cxn modelId="{9FE255F1-7D46-4E12-8748-AEA5B6DB9F69}" type="presParOf" srcId="{44376E82-4DBA-45ED-A445-A1BE166208C4}" destId="{77BC6D1F-1996-48E6-8412-ECA1F557AB48}" srcOrd="1" destOrd="0" presId="urn:microsoft.com/office/officeart/2005/8/layout/vList4"/>
    <dgm:cxn modelId="{8D9845C6-C5F3-415C-A885-4AA337616CF3}" type="presParOf" srcId="{44376E82-4DBA-45ED-A445-A1BE166208C4}" destId="{817BC8F6-326E-407A-9E08-6AE2C4E795E5}" srcOrd="2" destOrd="0" presId="urn:microsoft.com/office/officeart/2005/8/layout/vList4"/>
    <dgm:cxn modelId="{1081A25C-482F-46EC-BD77-7177A78165F6}" type="presParOf" srcId="{DB67489A-BCCD-4195-A2B7-9BA9848A0FA3}" destId="{2BB102A7-5308-4EC7-B124-754F0DFC5FB6}" srcOrd="3" destOrd="0" presId="urn:microsoft.com/office/officeart/2005/8/layout/vList4"/>
    <dgm:cxn modelId="{6D1B6CBC-3C7F-4641-9888-FDB328584483}" type="presParOf" srcId="{DB67489A-BCCD-4195-A2B7-9BA9848A0FA3}" destId="{2A2713FF-124A-49A8-861C-EDD62300C4BB}" srcOrd="4" destOrd="0" presId="urn:microsoft.com/office/officeart/2005/8/layout/vList4"/>
    <dgm:cxn modelId="{D8717DE8-B360-469F-BE39-B8286856D42E}" type="presParOf" srcId="{2A2713FF-124A-49A8-861C-EDD62300C4BB}" destId="{2CAC10A2-A26B-44E1-BDEC-F6B791FE501A}" srcOrd="0" destOrd="0" presId="urn:microsoft.com/office/officeart/2005/8/layout/vList4"/>
    <dgm:cxn modelId="{06752579-2C82-4A48-AF58-207E8AEF3E39}" type="presParOf" srcId="{2A2713FF-124A-49A8-861C-EDD62300C4BB}" destId="{77EF65E2-C4C5-4152-8750-231C6E405869}" srcOrd="1" destOrd="0" presId="urn:microsoft.com/office/officeart/2005/8/layout/vList4"/>
    <dgm:cxn modelId="{26D4B2C3-EB78-4E8C-B349-F18AD1D286D2}" type="presParOf" srcId="{2A2713FF-124A-49A8-861C-EDD62300C4BB}" destId="{6F7612F6-78FE-44E2-B6DB-6B4DE8B58BD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FDB86A-7D43-42A5-A0B7-4B411250B83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AF55CD07-0FB5-4F3A-8E18-BAD79FC74B65}">
      <dgm:prSet phldrT="[Texto]" custT="1"/>
      <dgm:spPr/>
      <dgm:t>
        <a:bodyPr/>
        <a:lstStyle/>
        <a:p>
          <a:r>
            <a:rPr lang="es-EC" sz="2000" b="1" dirty="0" smtClean="0"/>
            <a:t>Test de aplicación</a:t>
          </a:r>
          <a:endParaRPr lang="es-EC" sz="2000" b="1" dirty="0"/>
        </a:p>
      </dgm:t>
    </dgm:pt>
    <dgm:pt modelId="{06AC5EE5-E906-433D-9D36-C61149F91F04}" type="parTrans" cxnId="{C0CB5771-A096-47DE-9BAA-8F5578D362ED}">
      <dgm:prSet/>
      <dgm:spPr/>
      <dgm:t>
        <a:bodyPr/>
        <a:lstStyle/>
        <a:p>
          <a:endParaRPr lang="es-EC"/>
        </a:p>
      </dgm:t>
    </dgm:pt>
    <dgm:pt modelId="{CC561149-AC6B-4ED1-B98F-E9A44A02852C}" type="sibTrans" cxnId="{C0CB5771-A096-47DE-9BAA-8F5578D362ED}">
      <dgm:prSet/>
      <dgm:spPr/>
      <dgm:t>
        <a:bodyPr/>
        <a:lstStyle/>
        <a:p>
          <a:endParaRPr lang="es-EC"/>
        </a:p>
      </dgm:t>
    </dgm:pt>
    <dgm:pt modelId="{957BFC0A-A345-4B35-AF64-9A0AD5B6ECA2}">
      <dgm:prSet phldrT="[Texto]" custT="1"/>
      <dgm:spPr/>
      <dgm:t>
        <a:bodyPr/>
        <a:lstStyle/>
        <a:p>
          <a:r>
            <a:rPr lang="es-EC" sz="1800" dirty="0" smtClean="0"/>
            <a:t>Test para determinar el RM</a:t>
          </a:r>
          <a:endParaRPr lang="es-EC" sz="1800" dirty="0"/>
        </a:p>
      </dgm:t>
    </dgm:pt>
    <dgm:pt modelId="{A268BD11-A6E2-4773-8D19-CC6DF43A14C4}" type="parTrans" cxnId="{A30ED8BA-F6E8-4E48-94D6-74029790F364}">
      <dgm:prSet/>
      <dgm:spPr/>
      <dgm:t>
        <a:bodyPr/>
        <a:lstStyle/>
        <a:p>
          <a:endParaRPr lang="es-EC"/>
        </a:p>
      </dgm:t>
    </dgm:pt>
    <dgm:pt modelId="{B9D720D2-CC24-47BE-8F6E-CEF634E01EA7}" type="sibTrans" cxnId="{A30ED8BA-F6E8-4E48-94D6-74029790F364}">
      <dgm:prSet/>
      <dgm:spPr/>
      <dgm:t>
        <a:bodyPr/>
        <a:lstStyle/>
        <a:p>
          <a:endParaRPr lang="es-EC"/>
        </a:p>
      </dgm:t>
    </dgm:pt>
    <dgm:pt modelId="{9B5D7813-86ED-4D08-B1BE-5BD92BEFB147}">
      <dgm:prSet phldrT="[Texto]" custT="1"/>
      <dgm:spPr/>
      <dgm:t>
        <a:bodyPr/>
        <a:lstStyle/>
        <a:p>
          <a:r>
            <a:rPr lang="es-EC" sz="1800" dirty="0" smtClean="0"/>
            <a:t>Test de salto horizontal</a:t>
          </a:r>
          <a:endParaRPr lang="es-EC" sz="1800" dirty="0"/>
        </a:p>
      </dgm:t>
    </dgm:pt>
    <dgm:pt modelId="{08AF3CBA-5443-46A7-A836-5FD614923D6B}" type="parTrans" cxnId="{91040C8B-3F63-4724-8CA9-F2E124CEC7D9}">
      <dgm:prSet/>
      <dgm:spPr/>
      <dgm:t>
        <a:bodyPr/>
        <a:lstStyle/>
        <a:p>
          <a:endParaRPr lang="es-EC"/>
        </a:p>
      </dgm:t>
    </dgm:pt>
    <dgm:pt modelId="{112324D1-15EF-4658-9F78-E0486411DB52}" type="sibTrans" cxnId="{91040C8B-3F63-4724-8CA9-F2E124CEC7D9}">
      <dgm:prSet/>
      <dgm:spPr/>
      <dgm:t>
        <a:bodyPr/>
        <a:lstStyle/>
        <a:p>
          <a:endParaRPr lang="es-EC"/>
        </a:p>
      </dgm:t>
    </dgm:pt>
    <dgm:pt modelId="{0FFBD022-C669-4F24-BC21-07F361C56E17}">
      <dgm:prSet phldrT="[Texto]" custT="1"/>
      <dgm:spPr/>
      <dgm:t>
        <a:bodyPr/>
        <a:lstStyle/>
        <a:p>
          <a:r>
            <a:rPr lang="es-EC" sz="1800" dirty="0" smtClean="0"/>
            <a:t>Test de salto con </a:t>
          </a:r>
          <a:r>
            <a:rPr lang="es-EC" sz="1800" dirty="0" err="1" smtClean="0"/>
            <a:t>contramovimiento</a:t>
          </a:r>
          <a:endParaRPr lang="es-EC" sz="1800" dirty="0"/>
        </a:p>
      </dgm:t>
    </dgm:pt>
    <dgm:pt modelId="{F86516E9-B325-4E0F-A431-A56053D99DCB}" type="parTrans" cxnId="{744352C3-D1B6-448E-BE08-F5FA4931FE9C}">
      <dgm:prSet/>
      <dgm:spPr/>
      <dgm:t>
        <a:bodyPr/>
        <a:lstStyle/>
        <a:p>
          <a:endParaRPr lang="es-EC"/>
        </a:p>
      </dgm:t>
    </dgm:pt>
    <dgm:pt modelId="{4CB61536-EFFE-47F2-BBD6-A30B53D84EE1}" type="sibTrans" cxnId="{744352C3-D1B6-448E-BE08-F5FA4931FE9C}">
      <dgm:prSet/>
      <dgm:spPr/>
      <dgm:t>
        <a:bodyPr/>
        <a:lstStyle/>
        <a:p>
          <a:endParaRPr lang="es-EC"/>
        </a:p>
      </dgm:t>
    </dgm:pt>
    <dgm:pt modelId="{8F1121AE-E1BB-4CA1-9C69-1B8550B05148}">
      <dgm:prSet phldrT="[Texto]" custT="1"/>
      <dgm:spPr/>
      <dgm:t>
        <a:bodyPr/>
        <a:lstStyle/>
        <a:p>
          <a:r>
            <a:rPr lang="es-EC" sz="1800" dirty="0" smtClean="0"/>
            <a:t>Test de lanzamiento de granada</a:t>
          </a:r>
          <a:endParaRPr lang="es-EC" sz="1800" dirty="0"/>
        </a:p>
      </dgm:t>
    </dgm:pt>
    <dgm:pt modelId="{63921182-CD14-433F-9DE1-5B9DA0D9F4BE}" type="parTrans" cxnId="{46E860FC-4F56-4CFB-9C03-B7039584DC1B}">
      <dgm:prSet/>
      <dgm:spPr/>
      <dgm:t>
        <a:bodyPr/>
        <a:lstStyle/>
        <a:p>
          <a:endParaRPr lang="es-EC"/>
        </a:p>
      </dgm:t>
    </dgm:pt>
    <dgm:pt modelId="{9062F498-151F-4BD2-A672-8DA713DE4F70}" type="sibTrans" cxnId="{46E860FC-4F56-4CFB-9C03-B7039584DC1B}">
      <dgm:prSet/>
      <dgm:spPr/>
      <dgm:t>
        <a:bodyPr/>
        <a:lstStyle/>
        <a:p>
          <a:endParaRPr lang="es-EC"/>
        </a:p>
      </dgm:t>
    </dgm:pt>
    <dgm:pt modelId="{9C61667A-101C-4D48-A60F-205A710A7583}">
      <dgm:prSet phldrT="[Texto]" custT="1"/>
      <dgm:spPr/>
      <dgm:t>
        <a:bodyPr/>
        <a:lstStyle/>
        <a:p>
          <a:r>
            <a:rPr lang="es-EC" sz="1800" dirty="0" smtClean="0"/>
            <a:t>Test de carrera de 30 m.</a:t>
          </a:r>
          <a:endParaRPr lang="es-EC" sz="1800" dirty="0"/>
        </a:p>
      </dgm:t>
    </dgm:pt>
    <dgm:pt modelId="{78A3A089-370C-4983-B4CB-113658396305}" type="parTrans" cxnId="{22C00A2D-50AA-4C30-A1D1-1E01ACD48768}">
      <dgm:prSet/>
      <dgm:spPr/>
      <dgm:t>
        <a:bodyPr/>
        <a:lstStyle/>
        <a:p>
          <a:endParaRPr lang="es-EC"/>
        </a:p>
      </dgm:t>
    </dgm:pt>
    <dgm:pt modelId="{E02CAFF5-D2FB-4622-B1B3-2FE2F911875A}" type="sibTrans" cxnId="{22C00A2D-50AA-4C30-A1D1-1E01ACD48768}">
      <dgm:prSet/>
      <dgm:spPr/>
      <dgm:t>
        <a:bodyPr/>
        <a:lstStyle/>
        <a:p>
          <a:endParaRPr lang="es-EC"/>
        </a:p>
      </dgm:t>
    </dgm:pt>
    <dgm:pt modelId="{782F6DE8-7EB2-4F1B-9046-8A28411497AE}" type="pres">
      <dgm:prSet presAssocID="{F8FDB86A-7D43-42A5-A0B7-4B411250B832}" presName="Name0" presStyleCnt="0">
        <dgm:presLayoutVars>
          <dgm:chMax val="1"/>
          <dgm:dir/>
          <dgm:animLvl val="ctr"/>
          <dgm:resizeHandles val="exact"/>
        </dgm:presLayoutVars>
      </dgm:prSet>
      <dgm:spPr/>
      <dgm:t>
        <a:bodyPr/>
        <a:lstStyle/>
        <a:p>
          <a:endParaRPr lang="es-EC"/>
        </a:p>
      </dgm:t>
    </dgm:pt>
    <dgm:pt modelId="{E0336DA8-DA19-4670-BA49-9B6477497D3A}" type="pres">
      <dgm:prSet presAssocID="{AF55CD07-0FB5-4F3A-8E18-BAD79FC74B65}" presName="centerShape" presStyleLbl="node0" presStyleIdx="0" presStyleCnt="1"/>
      <dgm:spPr/>
      <dgm:t>
        <a:bodyPr/>
        <a:lstStyle/>
        <a:p>
          <a:endParaRPr lang="es-EC"/>
        </a:p>
      </dgm:t>
    </dgm:pt>
    <dgm:pt modelId="{4FCF52FA-1266-48AF-99F7-C361905C2AB3}" type="pres">
      <dgm:prSet presAssocID="{957BFC0A-A345-4B35-AF64-9A0AD5B6ECA2}" presName="node" presStyleLbl="node1" presStyleIdx="0" presStyleCnt="5" custScaleX="106075" custScaleY="115550">
        <dgm:presLayoutVars>
          <dgm:bulletEnabled val="1"/>
        </dgm:presLayoutVars>
      </dgm:prSet>
      <dgm:spPr/>
      <dgm:t>
        <a:bodyPr/>
        <a:lstStyle/>
        <a:p>
          <a:endParaRPr lang="es-EC"/>
        </a:p>
      </dgm:t>
    </dgm:pt>
    <dgm:pt modelId="{784E887E-FD0D-4145-92C3-62F6EB208673}" type="pres">
      <dgm:prSet presAssocID="{957BFC0A-A345-4B35-AF64-9A0AD5B6ECA2}" presName="dummy" presStyleCnt="0"/>
      <dgm:spPr/>
    </dgm:pt>
    <dgm:pt modelId="{B2492CCA-8068-4CC8-80F4-590F330A4962}" type="pres">
      <dgm:prSet presAssocID="{B9D720D2-CC24-47BE-8F6E-CEF634E01EA7}" presName="sibTrans" presStyleLbl="sibTrans2D1" presStyleIdx="0" presStyleCnt="5"/>
      <dgm:spPr/>
      <dgm:t>
        <a:bodyPr/>
        <a:lstStyle/>
        <a:p>
          <a:endParaRPr lang="es-EC"/>
        </a:p>
      </dgm:t>
    </dgm:pt>
    <dgm:pt modelId="{7139F69A-93DF-4DE7-BEE8-EC1454E3F029}" type="pres">
      <dgm:prSet presAssocID="{9B5D7813-86ED-4D08-B1BE-5BD92BEFB147}" presName="node" presStyleLbl="node1" presStyleIdx="1" presStyleCnt="5" custScaleX="111907" custScaleY="116266">
        <dgm:presLayoutVars>
          <dgm:bulletEnabled val="1"/>
        </dgm:presLayoutVars>
      </dgm:prSet>
      <dgm:spPr/>
      <dgm:t>
        <a:bodyPr/>
        <a:lstStyle/>
        <a:p>
          <a:endParaRPr lang="es-EC"/>
        </a:p>
      </dgm:t>
    </dgm:pt>
    <dgm:pt modelId="{9D2802BD-B964-46FA-B795-AC51D1DC6F39}" type="pres">
      <dgm:prSet presAssocID="{9B5D7813-86ED-4D08-B1BE-5BD92BEFB147}" presName="dummy" presStyleCnt="0"/>
      <dgm:spPr/>
    </dgm:pt>
    <dgm:pt modelId="{72DD35FB-CFA4-4A1D-9F42-93DE5CC8FBF5}" type="pres">
      <dgm:prSet presAssocID="{112324D1-15EF-4658-9F78-E0486411DB52}" presName="sibTrans" presStyleLbl="sibTrans2D1" presStyleIdx="1" presStyleCnt="5"/>
      <dgm:spPr/>
      <dgm:t>
        <a:bodyPr/>
        <a:lstStyle/>
        <a:p>
          <a:endParaRPr lang="es-EC"/>
        </a:p>
      </dgm:t>
    </dgm:pt>
    <dgm:pt modelId="{0B210CC1-9FBB-408F-AC3F-7CC7FEFC0001}" type="pres">
      <dgm:prSet presAssocID="{0FFBD022-C669-4F24-BC21-07F361C56E17}" presName="node" presStyleLbl="node1" presStyleIdx="2" presStyleCnt="5" custScaleX="117659" custScaleY="126765">
        <dgm:presLayoutVars>
          <dgm:bulletEnabled val="1"/>
        </dgm:presLayoutVars>
      </dgm:prSet>
      <dgm:spPr/>
      <dgm:t>
        <a:bodyPr/>
        <a:lstStyle/>
        <a:p>
          <a:endParaRPr lang="es-EC"/>
        </a:p>
      </dgm:t>
    </dgm:pt>
    <dgm:pt modelId="{25B59E18-739F-45A6-9D9D-397D914A8556}" type="pres">
      <dgm:prSet presAssocID="{0FFBD022-C669-4F24-BC21-07F361C56E17}" presName="dummy" presStyleCnt="0"/>
      <dgm:spPr/>
    </dgm:pt>
    <dgm:pt modelId="{FEC81D17-2B6E-4342-B6D7-9E380BA966EE}" type="pres">
      <dgm:prSet presAssocID="{4CB61536-EFFE-47F2-BBD6-A30B53D84EE1}" presName="sibTrans" presStyleLbl="sibTrans2D1" presStyleIdx="2" presStyleCnt="5"/>
      <dgm:spPr/>
      <dgm:t>
        <a:bodyPr/>
        <a:lstStyle/>
        <a:p>
          <a:endParaRPr lang="es-EC"/>
        </a:p>
      </dgm:t>
    </dgm:pt>
    <dgm:pt modelId="{93C61925-A839-4FDD-B3D7-87E3D92E06C8}" type="pres">
      <dgm:prSet presAssocID="{8F1121AE-E1BB-4CA1-9C69-1B8550B05148}" presName="node" presStyleLbl="node1" presStyleIdx="3" presStyleCnt="5" custScaleX="110981" custScaleY="110684">
        <dgm:presLayoutVars>
          <dgm:bulletEnabled val="1"/>
        </dgm:presLayoutVars>
      </dgm:prSet>
      <dgm:spPr/>
      <dgm:t>
        <a:bodyPr/>
        <a:lstStyle/>
        <a:p>
          <a:endParaRPr lang="es-EC"/>
        </a:p>
      </dgm:t>
    </dgm:pt>
    <dgm:pt modelId="{49BB79E5-32A5-4ED4-8CCA-004C0CAF922C}" type="pres">
      <dgm:prSet presAssocID="{8F1121AE-E1BB-4CA1-9C69-1B8550B05148}" presName="dummy" presStyleCnt="0"/>
      <dgm:spPr/>
    </dgm:pt>
    <dgm:pt modelId="{DAD754DE-55D6-4C4C-91D5-ECB0D18E4EC0}" type="pres">
      <dgm:prSet presAssocID="{9062F498-151F-4BD2-A672-8DA713DE4F70}" presName="sibTrans" presStyleLbl="sibTrans2D1" presStyleIdx="3" presStyleCnt="5"/>
      <dgm:spPr/>
      <dgm:t>
        <a:bodyPr/>
        <a:lstStyle/>
        <a:p>
          <a:endParaRPr lang="es-EC"/>
        </a:p>
      </dgm:t>
    </dgm:pt>
    <dgm:pt modelId="{505BAE4C-6996-46F0-A3F9-A890101DD571}" type="pres">
      <dgm:prSet presAssocID="{9C61667A-101C-4D48-A60F-205A710A7583}" presName="node" presStyleLbl="node1" presStyleIdx="4" presStyleCnt="5" custScaleX="107348" custScaleY="110982">
        <dgm:presLayoutVars>
          <dgm:bulletEnabled val="1"/>
        </dgm:presLayoutVars>
      </dgm:prSet>
      <dgm:spPr/>
      <dgm:t>
        <a:bodyPr/>
        <a:lstStyle/>
        <a:p>
          <a:endParaRPr lang="es-EC"/>
        </a:p>
      </dgm:t>
    </dgm:pt>
    <dgm:pt modelId="{0FA670D1-60FF-4D3A-9A43-85A195A2A806}" type="pres">
      <dgm:prSet presAssocID="{9C61667A-101C-4D48-A60F-205A710A7583}" presName="dummy" presStyleCnt="0"/>
      <dgm:spPr/>
    </dgm:pt>
    <dgm:pt modelId="{E0848398-0F32-495A-BD8B-3F7236262558}" type="pres">
      <dgm:prSet presAssocID="{E02CAFF5-D2FB-4622-B1B3-2FE2F911875A}" presName="sibTrans" presStyleLbl="sibTrans2D1" presStyleIdx="4" presStyleCnt="5"/>
      <dgm:spPr/>
      <dgm:t>
        <a:bodyPr/>
        <a:lstStyle/>
        <a:p>
          <a:endParaRPr lang="es-EC"/>
        </a:p>
      </dgm:t>
    </dgm:pt>
  </dgm:ptLst>
  <dgm:cxnLst>
    <dgm:cxn modelId="{8EBD432A-41C0-4C62-9A87-99475A77A596}" type="presOf" srcId="{8F1121AE-E1BB-4CA1-9C69-1B8550B05148}" destId="{93C61925-A839-4FDD-B3D7-87E3D92E06C8}" srcOrd="0" destOrd="0" presId="urn:microsoft.com/office/officeart/2005/8/layout/radial6"/>
    <dgm:cxn modelId="{91040C8B-3F63-4724-8CA9-F2E124CEC7D9}" srcId="{AF55CD07-0FB5-4F3A-8E18-BAD79FC74B65}" destId="{9B5D7813-86ED-4D08-B1BE-5BD92BEFB147}" srcOrd="1" destOrd="0" parTransId="{08AF3CBA-5443-46A7-A836-5FD614923D6B}" sibTransId="{112324D1-15EF-4658-9F78-E0486411DB52}"/>
    <dgm:cxn modelId="{22C00A2D-50AA-4C30-A1D1-1E01ACD48768}" srcId="{AF55CD07-0FB5-4F3A-8E18-BAD79FC74B65}" destId="{9C61667A-101C-4D48-A60F-205A710A7583}" srcOrd="4" destOrd="0" parTransId="{78A3A089-370C-4983-B4CB-113658396305}" sibTransId="{E02CAFF5-D2FB-4622-B1B3-2FE2F911875A}"/>
    <dgm:cxn modelId="{A30ED8BA-F6E8-4E48-94D6-74029790F364}" srcId="{AF55CD07-0FB5-4F3A-8E18-BAD79FC74B65}" destId="{957BFC0A-A345-4B35-AF64-9A0AD5B6ECA2}" srcOrd="0" destOrd="0" parTransId="{A268BD11-A6E2-4773-8D19-CC6DF43A14C4}" sibTransId="{B9D720D2-CC24-47BE-8F6E-CEF634E01EA7}"/>
    <dgm:cxn modelId="{47A82C7D-211E-430A-9C60-F641025EF8D5}" type="presOf" srcId="{112324D1-15EF-4658-9F78-E0486411DB52}" destId="{72DD35FB-CFA4-4A1D-9F42-93DE5CC8FBF5}" srcOrd="0" destOrd="0" presId="urn:microsoft.com/office/officeart/2005/8/layout/radial6"/>
    <dgm:cxn modelId="{8D3A4BF2-FEEF-48B3-A469-B8B21B772EEE}" type="presOf" srcId="{E02CAFF5-D2FB-4622-B1B3-2FE2F911875A}" destId="{E0848398-0F32-495A-BD8B-3F7236262558}" srcOrd="0" destOrd="0" presId="urn:microsoft.com/office/officeart/2005/8/layout/radial6"/>
    <dgm:cxn modelId="{39CC00D5-02D7-4F39-AB32-6B5E734FE575}" type="presOf" srcId="{4CB61536-EFFE-47F2-BBD6-A30B53D84EE1}" destId="{FEC81D17-2B6E-4342-B6D7-9E380BA966EE}" srcOrd="0" destOrd="0" presId="urn:microsoft.com/office/officeart/2005/8/layout/radial6"/>
    <dgm:cxn modelId="{744352C3-D1B6-448E-BE08-F5FA4931FE9C}" srcId="{AF55CD07-0FB5-4F3A-8E18-BAD79FC74B65}" destId="{0FFBD022-C669-4F24-BC21-07F361C56E17}" srcOrd="2" destOrd="0" parTransId="{F86516E9-B325-4E0F-A431-A56053D99DCB}" sibTransId="{4CB61536-EFFE-47F2-BBD6-A30B53D84EE1}"/>
    <dgm:cxn modelId="{7DA60ACA-E39F-4997-8DF6-715E0D021F08}" type="presOf" srcId="{957BFC0A-A345-4B35-AF64-9A0AD5B6ECA2}" destId="{4FCF52FA-1266-48AF-99F7-C361905C2AB3}" srcOrd="0" destOrd="0" presId="urn:microsoft.com/office/officeart/2005/8/layout/radial6"/>
    <dgm:cxn modelId="{02CE1E85-A6B9-4F14-B56B-FEDFD3B61DC7}" type="presOf" srcId="{9062F498-151F-4BD2-A672-8DA713DE4F70}" destId="{DAD754DE-55D6-4C4C-91D5-ECB0D18E4EC0}" srcOrd="0" destOrd="0" presId="urn:microsoft.com/office/officeart/2005/8/layout/radial6"/>
    <dgm:cxn modelId="{235AAA42-5348-41DA-BD67-53E61B423F9E}" type="presOf" srcId="{B9D720D2-CC24-47BE-8F6E-CEF634E01EA7}" destId="{B2492CCA-8068-4CC8-80F4-590F330A4962}" srcOrd="0" destOrd="0" presId="urn:microsoft.com/office/officeart/2005/8/layout/radial6"/>
    <dgm:cxn modelId="{62EF72A7-C0C7-47CC-9765-8E658EE1BA31}" type="presOf" srcId="{9B5D7813-86ED-4D08-B1BE-5BD92BEFB147}" destId="{7139F69A-93DF-4DE7-BEE8-EC1454E3F029}" srcOrd="0" destOrd="0" presId="urn:microsoft.com/office/officeart/2005/8/layout/radial6"/>
    <dgm:cxn modelId="{9BD59DD4-7C2C-4FFB-AEFB-83A2E3AC9D8C}" type="presOf" srcId="{F8FDB86A-7D43-42A5-A0B7-4B411250B832}" destId="{782F6DE8-7EB2-4F1B-9046-8A28411497AE}" srcOrd="0" destOrd="0" presId="urn:microsoft.com/office/officeart/2005/8/layout/radial6"/>
    <dgm:cxn modelId="{C0CB5771-A096-47DE-9BAA-8F5578D362ED}" srcId="{F8FDB86A-7D43-42A5-A0B7-4B411250B832}" destId="{AF55CD07-0FB5-4F3A-8E18-BAD79FC74B65}" srcOrd="0" destOrd="0" parTransId="{06AC5EE5-E906-433D-9D36-C61149F91F04}" sibTransId="{CC561149-AC6B-4ED1-B98F-E9A44A02852C}"/>
    <dgm:cxn modelId="{AB3A125B-47B3-48D7-A839-2945183044F2}" type="presOf" srcId="{AF55CD07-0FB5-4F3A-8E18-BAD79FC74B65}" destId="{E0336DA8-DA19-4670-BA49-9B6477497D3A}" srcOrd="0" destOrd="0" presId="urn:microsoft.com/office/officeart/2005/8/layout/radial6"/>
    <dgm:cxn modelId="{46E860FC-4F56-4CFB-9C03-B7039584DC1B}" srcId="{AF55CD07-0FB5-4F3A-8E18-BAD79FC74B65}" destId="{8F1121AE-E1BB-4CA1-9C69-1B8550B05148}" srcOrd="3" destOrd="0" parTransId="{63921182-CD14-433F-9DE1-5B9DA0D9F4BE}" sibTransId="{9062F498-151F-4BD2-A672-8DA713DE4F70}"/>
    <dgm:cxn modelId="{88699BCB-903C-45F2-AF8D-535C909E537C}" type="presOf" srcId="{0FFBD022-C669-4F24-BC21-07F361C56E17}" destId="{0B210CC1-9FBB-408F-AC3F-7CC7FEFC0001}" srcOrd="0" destOrd="0" presId="urn:microsoft.com/office/officeart/2005/8/layout/radial6"/>
    <dgm:cxn modelId="{75B5F232-05DA-4DF1-B5B8-529559CCA6EF}" type="presOf" srcId="{9C61667A-101C-4D48-A60F-205A710A7583}" destId="{505BAE4C-6996-46F0-A3F9-A890101DD571}" srcOrd="0" destOrd="0" presId="urn:microsoft.com/office/officeart/2005/8/layout/radial6"/>
    <dgm:cxn modelId="{E2FBA7A8-0FAD-46B1-8112-56B4A36BBABC}" type="presParOf" srcId="{782F6DE8-7EB2-4F1B-9046-8A28411497AE}" destId="{E0336DA8-DA19-4670-BA49-9B6477497D3A}" srcOrd="0" destOrd="0" presId="urn:microsoft.com/office/officeart/2005/8/layout/radial6"/>
    <dgm:cxn modelId="{EF2D5D5F-3F49-4DBB-AC08-589E352C978F}" type="presParOf" srcId="{782F6DE8-7EB2-4F1B-9046-8A28411497AE}" destId="{4FCF52FA-1266-48AF-99F7-C361905C2AB3}" srcOrd="1" destOrd="0" presId="urn:microsoft.com/office/officeart/2005/8/layout/radial6"/>
    <dgm:cxn modelId="{F316EB38-6987-400C-90F3-7EBF2627436C}" type="presParOf" srcId="{782F6DE8-7EB2-4F1B-9046-8A28411497AE}" destId="{784E887E-FD0D-4145-92C3-62F6EB208673}" srcOrd="2" destOrd="0" presId="urn:microsoft.com/office/officeart/2005/8/layout/radial6"/>
    <dgm:cxn modelId="{32B9CE45-015C-4FA8-A351-BAC968E85B3A}" type="presParOf" srcId="{782F6DE8-7EB2-4F1B-9046-8A28411497AE}" destId="{B2492CCA-8068-4CC8-80F4-590F330A4962}" srcOrd="3" destOrd="0" presId="urn:microsoft.com/office/officeart/2005/8/layout/radial6"/>
    <dgm:cxn modelId="{669190CA-B59C-45EB-92B6-90C65810FD2C}" type="presParOf" srcId="{782F6DE8-7EB2-4F1B-9046-8A28411497AE}" destId="{7139F69A-93DF-4DE7-BEE8-EC1454E3F029}" srcOrd="4" destOrd="0" presId="urn:microsoft.com/office/officeart/2005/8/layout/radial6"/>
    <dgm:cxn modelId="{417A5532-BBB8-4F20-A1C7-8F7C2CA24861}" type="presParOf" srcId="{782F6DE8-7EB2-4F1B-9046-8A28411497AE}" destId="{9D2802BD-B964-46FA-B795-AC51D1DC6F39}" srcOrd="5" destOrd="0" presId="urn:microsoft.com/office/officeart/2005/8/layout/radial6"/>
    <dgm:cxn modelId="{A5C7325F-A9E9-47AB-B08B-E175A7FF6DFB}" type="presParOf" srcId="{782F6DE8-7EB2-4F1B-9046-8A28411497AE}" destId="{72DD35FB-CFA4-4A1D-9F42-93DE5CC8FBF5}" srcOrd="6" destOrd="0" presId="urn:microsoft.com/office/officeart/2005/8/layout/radial6"/>
    <dgm:cxn modelId="{261A2FBD-4CE3-4727-8BD7-A6AEA418C7DF}" type="presParOf" srcId="{782F6DE8-7EB2-4F1B-9046-8A28411497AE}" destId="{0B210CC1-9FBB-408F-AC3F-7CC7FEFC0001}" srcOrd="7" destOrd="0" presId="urn:microsoft.com/office/officeart/2005/8/layout/radial6"/>
    <dgm:cxn modelId="{20740B69-0063-40BE-BB77-CA8F8876651D}" type="presParOf" srcId="{782F6DE8-7EB2-4F1B-9046-8A28411497AE}" destId="{25B59E18-739F-45A6-9D9D-397D914A8556}" srcOrd="8" destOrd="0" presId="urn:microsoft.com/office/officeart/2005/8/layout/radial6"/>
    <dgm:cxn modelId="{49F75F7B-83FE-434D-8C21-55DFC4B10BFB}" type="presParOf" srcId="{782F6DE8-7EB2-4F1B-9046-8A28411497AE}" destId="{FEC81D17-2B6E-4342-B6D7-9E380BA966EE}" srcOrd="9" destOrd="0" presId="urn:microsoft.com/office/officeart/2005/8/layout/radial6"/>
    <dgm:cxn modelId="{345A9149-A965-48A5-AC05-2F7E47E79F46}" type="presParOf" srcId="{782F6DE8-7EB2-4F1B-9046-8A28411497AE}" destId="{93C61925-A839-4FDD-B3D7-87E3D92E06C8}" srcOrd="10" destOrd="0" presId="urn:microsoft.com/office/officeart/2005/8/layout/radial6"/>
    <dgm:cxn modelId="{DC239C0F-71F6-4F8A-8ABD-A6FD843515CF}" type="presParOf" srcId="{782F6DE8-7EB2-4F1B-9046-8A28411497AE}" destId="{49BB79E5-32A5-4ED4-8CCA-004C0CAF922C}" srcOrd="11" destOrd="0" presId="urn:microsoft.com/office/officeart/2005/8/layout/radial6"/>
    <dgm:cxn modelId="{772E676D-1DA7-4186-892B-2654B47F5F6A}" type="presParOf" srcId="{782F6DE8-7EB2-4F1B-9046-8A28411497AE}" destId="{DAD754DE-55D6-4C4C-91D5-ECB0D18E4EC0}" srcOrd="12" destOrd="0" presId="urn:microsoft.com/office/officeart/2005/8/layout/radial6"/>
    <dgm:cxn modelId="{25788223-D0FC-4376-BC99-0F9A9401D12D}" type="presParOf" srcId="{782F6DE8-7EB2-4F1B-9046-8A28411497AE}" destId="{505BAE4C-6996-46F0-A3F9-A890101DD571}" srcOrd="13" destOrd="0" presId="urn:microsoft.com/office/officeart/2005/8/layout/radial6"/>
    <dgm:cxn modelId="{AFE3E581-948E-44EB-8CB6-548F8E9E2B53}" type="presParOf" srcId="{782F6DE8-7EB2-4F1B-9046-8A28411497AE}" destId="{0FA670D1-60FF-4D3A-9A43-85A195A2A806}" srcOrd="14" destOrd="0" presId="urn:microsoft.com/office/officeart/2005/8/layout/radial6"/>
    <dgm:cxn modelId="{4E3B5A3F-87CE-476F-925D-42D224C66BA9}" type="presParOf" srcId="{782F6DE8-7EB2-4F1B-9046-8A28411497AE}" destId="{E0848398-0F32-495A-BD8B-3F723626255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C6D6B-C295-46BD-AC01-549CA0B9E85C}" type="datetimeFigureOut">
              <a:rPr lang="es-EC" smtClean="0"/>
              <a:t>6/4/2022</a:t>
            </a:fld>
            <a:endParaRPr lang="es-EC"/>
          </a:p>
        </p:txBody>
      </p:sp>
      <p:sp>
        <p:nvSpPr>
          <p:cNvPr id="4" name="3 Marcador de imagen de diapositiva"/>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9D7A2-3C5E-4895-A37F-8912C1693BF4}" type="slidenum">
              <a:rPr lang="es-EC" smtClean="0"/>
              <a:t>‹Nº›</a:t>
            </a:fld>
            <a:endParaRPr lang="es-EC"/>
          </a:p>
        </p:txBody>
      </p:sp>
    </p:spTree>
    <p:extLst>
      <p:ext uri="{BB962C8B-B14F-4D97-AF65-F5344CB8AC3E}">
        <p14:creationId xmlns:p14="http://schemas.microsoft.com/office/powerpoint/2010/main" val="253511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059D7A2-3C5E-4895-A37F-8912C1693BF4}" type="slidenum">
              <a:rPr lang="es-EC" smtClean="0"/>
              <a:t>2</a:t>
            </a:fld>
            <a:endParaRPr lang="es-EC"/>
          </a:p>
        </p:txBody>
      </p:sp>
    </p:spTree>
    <p:extLst>
      <p:ext uri="{BB962C8B-B14F-4D97-AF65-F5344CB8AC3E}">
        <p14:creationId xmlns:p14="http://schemas.microsoft.com/office/powerpoint/2010/main" val="3118703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906000" cy="4572000"/>
          </a:xfrm>
          <a:prstGeom prst="rect">
            <a:avLst/>
          </a:prstGeom>
        </p:spPr>
      </p:pic>
      <p:sp>
        <p:nvSpPr>
          <p:cNvPr id="4" name="Date Placeholder 3"/>
          <p:cNvSpPr>
            <a:spLocks noGrp="1"/>
          </p:cNvSpPr>
          <p:nvPr>
            <p:ph type="dt" sz="half" idx="10"/>
          </p:nvPr>
        </p:nvSpPr>
        <p:spPr/>
        <p:txBody>
          <a:bodyPr/>
          <a:lstStyle/>
          <a:p>
            <a:fld id="{7CF7F145-64BC-4308-BB3E-6A1E2698291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6772B-ED2A-4A36-A706-F914070898A4}" type="slidenum">
              <a:rPr lang="en-US" smtClean="0"/>
              <a:t>‹Nº›</a:t>
            </a:fld>
            <a:endParaRPr lang="en-US"/>
          </a:p>
        </p:txBody>
      </p:sp>
      <p:sp>
        <p:nvSpPr>
          <p:cNvPr id="3" name="Subtitle 2"/>
          <p:cNvSpPr>
            <a:spLocks noGrp="1"/>
          </p:cNvSpPr>
          <p:nvPr>
            <p:ph type="subTitle" idx="1"/>
          </p:nvPr>
        </p:nvSpPr>
        <p:spPr>
          <a:xfrm>
            <a:off x="1320800" y="3886200"/>
            <a:ext cx="69342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742950" y="2007889"/>
            <a:ext cx="84201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7F145-64BC-4308-BB3E-6A1E2698291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7F145-64BC-4308-BB3E-6A1E2698291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274638"/>
            <a:ext cx="85852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CF7F145-64BC-4308-BB3E-6A1E2698291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6772B-ED2A-4A36-A706-F914070898A4}" type="slidenum">
              <a:rPr lang="en-US" smtClean="0"/>
              <a:t>‹Nº›</a:t>
            </a:fld>
            <a:endParaRPr lang="en-US"/>
          </a:p>
        </p:txBody>
      </p:sp>
      <p:sp>
        <p:nvSpPr>
          <p:cNvPr id="8" name="Content Placeholder 7"/>
          <p:cNvSpPr>
            <a:spLocks noGrp="1"/>
          </p:cNvSpPr>
          <p:nvPr>
            <p:ph sz="quarter" idx="13"/>
          </p:nvPr>
        </p:nvSpPr>
        <p:spPr>
          <a:xfrm>
            <a:off x="660400" y="1600200"/>
            <a:ext cx="858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400" y="4962526"/>
            <a:ext cx="8542206"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60400" y="3462339"/>
            <a:ext cx="8542206"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7F145-64BC-4308-BB3E-6A1E2698291D}"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60400" y="1600200"/>
            <a:ext cx="404495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5200650" y="1600200"/>
            <a:ext cx="404495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60400" y="274638"/>
            <a:ext cx="85852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CF7F145-64BC-4308-BB3E-6A1E2698291D}"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5200650" y="2209800"/>
            <a:ext cx="404495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60400" y="2209800"/>
            <a:ext cx="404495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60400" y="274638"/>
            <a:ext cx="85852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0400" y="1600200"/>
            <a:ext cx="404495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00650" y="1600200"/>
            <a:ext cx="404495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F7F145-64BC-4308-BB3E-6A1E2698291D}"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400" y="274638"/>
            <a:ext cx="85852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F7F145-64BC-4308-BB3E-6A1E2698291D}"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7F145-64BC-4308-BB3E-6A1E2698291D}"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292600" y="1447800"/>
            <a:ext cx="503555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63702" y="1447800"/>
            <a:ext cx="321945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63702" y="2547892"/>
            <a:ext cx="321945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7F145-64BC-4308-BB3E-6A1E2698291D}"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906000" cy="6858000"/>
          </a:xfrm>
          <a:prstGeom prst="rect">
            <a:avLst/>
          </a:prstGeom>
        </p:spPr>
      </p:pic>
      <p:sp>
        <p:nvSpPr>
          <p:cNvPr id="2" name="Title 1"/>
          <p:cNvSpPr>
            <a:spLocks noGrp="1"/>
          </p:cNvSpPr>
          <p:nvPr>
            <p:ph type="title"/>
          </p:nvPr>
        </p:nvSpPr>
        <p:spPr>
          <a:xfrm>
            <a:off x="660400" y="1447800"/>
            <a:ext cx="321945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45456" y="1447800"/>
            <a:ext cx="3704844"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60400" y="2547891"/>
            <a:ext cx="321945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7F145-64BC-4308-BB3E-6A1E2698291D}"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6772B-ED2A-4A36-A706-F914070898A4}"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906000" cy="6858000"/>
          </a:xfrm>
          <a:prstGeom prst="rect">
            <a:avLst/>
          </a:prstGeom>
        </p:spPr>
      </p:pic>
      <p:sp>
        <p:nvSpPr>
          <p:cNvPr id="2" name="Title Placeholder 1"/>
          <p:cNvSpPr>
            <a:spLocks noGrp="1"/>
          </p:cNvSpPr>
          <p:nvPr>
            <p:ph type="title"/>
          </p:nvPr>
        </p:nvSpPr>
        <p:spPr>
          <a:xfrm>
            <a:off x="660400" y="274638"/>
            <a:ext cx="85852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60400" y="1600201"/>
            <a:ext cx="8585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191250" y="6356351"/>
            <a:ext cx="1651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CF7F145-64BC-4308-BB3E-6A1E2698291D}" type="datetimeFigureOut">
              <a:rPr lang="en-US" smtClean="0"/>
              <a:t>4/6/2022</a:t>
            </a:fld>
            <a:endParaRPr lang="en-US"/>
          </a:p>
        </p:txBody>
      </p:sp>
      <p:sp>
        <p:nvSpPr>
          <p:cNvPr id="5" name="Footer Placeholder 4"/>
          <p:cNvSpPr>
            <a:spLocks noGrp="1"/>
          </p:cNvSpPr>
          <p:nvPr>
            <p:ph type="ftr" sz="quarter" idx="3"/>
          </p:nvPr>
        </p:nvSpPr>
        <p:spPr>
          <a:xfrm>
            <a:off x="660400" y="6356351"/>
            <a:ext cx="31369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8172450" y="6356351"/>
            <a:ext cx="1073150" cy="365125"/>
          </a:xfrm>
          <a:prstGeom prst="rect">
            <a:avLst/>
          </a:prstGeom>
        </p:spPr>
        <p:txBody>
          <a:bodyPr vert="horz" lIns="91440" tIns="45720" rIns="91440" bIns="45720" rtlCol="0" anchor="ctr"/>
          <a:lstStyle>
            <a:lvl1pPr algn="r">
              <a:defRPr sz="1100" baseline="0">
                <a:solidFill>
                  <a:schemeClr val="tx1"/>
                </a:solidFill>
              </a:defRPr>
            </a:lvl1pPr>
          </a:lstStyle>
          <a:p>
            <a:fld id="{DB26772B-ED2A-4A36-A706-F914070898A4}" type="slidenum">
              <a:rPr lang="en-US" smtClean="0"/>
              <a:t>‹Nº›</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49" y="3048001"/>
            <a:ext cx="8750300" cy="3416320"/>
          </a:xfrm>
          <a:prstGeom prst="rect">
            <a:avLst/>
          </a:prstGeom>
          <a:noFill/>
        </p:spPr>
        <p:txBody>
          <a:bodyPr wrap="square" rtlCol="0">
            <a:spAutoFit/>
          </a:bodyPr>
          <a:lstStyle/>
          <a:p>
            <a:pPr algn="ctr"/>
            <a:r>
              <a:rPr lang="es-EC" dirty="0" smtClean="0"/>
              <a:t>VICERRECTORADO DE INVESTIGACIÓN INNOVACIÓN  Y TRANSFERENCIA DE TECNOLOGÍA</a:t>
            </a:r>
          </a:p>
          <a:p>
            <a:pPr algn="ctr"/>
            <a:endParaRPr lang="es-EC" dirty="0" smtClean="0"/>
          </a:p>
          <a:p>
            <a:pPr algn="ctr"/>
            <a:r>
              <a:rPr lang="es-EC" smtClean="0"/>
              <a:t>MAESTRIA </a:t>
            </a:r>
            <a:r>
              <a:rPr lang="es-EC" dirty="0" smtClean="0"/>
              <a:t>EN ENTRENAMIENTO DEPORTIVO</a:t>
            </a:r>
          </a:p>
          <a:p>
            <a:pPr algn="ctr"/>
            <a:r>
              <a:rPr lang="es-EC" dirty="0" smtClean="0"/>
              <a:t>TESIS PREVIO A LA OBTENCIÓN  DEL TÍTULO DE MAGISTER</a:t>
            </a:r>
          </a:p>
          <a:p>
            <a:endParaRPr lang="es-EC" dirty="0" smtClean="0"/>
          </a:p>
          <a:p>
            <a:pPr algn="ctr"/>
            <a:r>
              <a:rPr lang="es-EC" dirty="0" smtClean="0"/>
              <a:t>TEMA:  LA PLIOMETRÍA EN EL MEJORAMIENTO DE LA FUERZA EXPLOSIVA DE LOS COMBATIENTES QUE SE EMPLEAN EN OPERACIONES MILITARES EN SELVA.</a:t>
            </a:r>
          </a:p>
          <a:p>
            <a:endParaRPr lang="es-EC" dirty="0" smtClean="0"/>
          </a:p>
          <a:p>
            <a:pPr algn="ctr"/>
            <a:r>
              <a:rPr lang="es-EC" dirty="0" smtClean="0"/>
              <a:t>AUTOR:  TNTE. RON DIAZ MARIO BERNABE</a:t>
            </a:r>
          </a:p>
          <a:p>
            <a:pPr algn="ctr"/>
            <a:r>
              <a:rPr lang="es-EC" dirty="0" smtClean="0"/>
              <a:t>SANGOLQUI</a:t>
            </a:r>
          </a:p>
          <a:p>
            <a:pPr algn="ctr"/>
            <a:endParaRPr lang="es-EC" dirty="0"/>
          </a:p>
          <a:p>
            <a:pPr algn="ctr"/>
            <a:r>
              <a:rPr lang="es-EC" dirty="0" smtClean="0"/>
              <a:t>2020</a:t>
            </a:r>
            <a:endParaRPr lang="en-US" dirty="0"/>
          </a:p>
        </p:txBody>
      </p:sp>
      <p:sp>
        <p:nvSpPr>
          <p:cNvPr id="5" name="Rectangle 4"/>
          <p:cNvSpPr/>
          <p:nvPr/>
        </p:nvSpPr>
        <p:spPr>
          <a:xfrm>
            <a:off x="1527174" y="762000"/>
            <a:ext cx="7181850" cy="1600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8" name="Picture 4" descr="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25" y="740392"/>
            <a:ext cx="6139656"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7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ular Arrow 3"/>
          <p:cNvSpPr/>
          <p:nvPr/>
        </p:nvSpPr>
        <p:spPr>
          <a:xfrm>
            <a:off x="2201811" y="667628"/>
            <a:ext cx="5665513" cy="5665513"/>
          </a:xfrm>
          <a:prstGeom prst="circularArrow">
            <a:avLst>
              <a:gd name="adj1" fmla="val 5544"/>
              <a:gd name="adj2" fmla="val 330680"/>
              <a:gd name="adj3" fmla="val 13735749"/>
              <a:gd name="adj4" fmla="val 17410464"/>
              <a:gd name="adj5" fmla="val 575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6673267" y="4853979"/>
            <a:ext cx="2772020" cy="490084"/>
            <a:chOff x="951932" y="1506903"/>
            <a:chExt cx="3919765" cy="1349391"/>
          </a:xfrm>
        </p:grpSpPr>
        <p:sp>
          <p:nvSpPr>
            <p:cNvPr id="6" name="Rounded Rectangle 5"/>
            <p:cNvSpPr/>
            <p:nvPr/>
          </p:nvSpPr>
          <p:spPr>
            <a:xfrm>
              <a:off x="951932" y="1506903"/>
              <a:ext cx="3919765" cy="13493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017804" y="1572775"/>
              <a:ext cx="3788021" cy="1047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kern="1200" dirty="0"/>
            </a:p>
          </p:txBody>
        </p:sp>
      </p:grpSp>
      <p:grpSp>
        <p:nvGrpSpPr>
          <p:cNvPr id="8" name="Group 7"/>
          <p:cNvGrpSpPr/>
          <p:nvPr/>
        </p:nvGrpSpPr>
        <p:grpSpPr>
          <a:xfrm>
            <a:off x="2100910" y="304800"/>
            <a:ext cx="6008576" cy="917238"/>
            <a:chOff x="2641779" y="364376"/>
            <a:chExt cx="5358479" cy="917238"/>
          </a:xfrm>
          <a:scene3d>
            <a:camera prst="orthographicFront">
              <a:rot lat="0" lon="0" rev="0"/>
            </a:camera>
            <a:lightRig rig="glow" dir="t">
              <a:rot lat="0" lon="0" rev="4800000"/>
            </a:lightRig>
          </a:scene3d>
        </p:grpSpPr>
        <p:sp>
          <p:nvSpPr>
            <p:cNvPr id="9" name="Rounded Rectangle 8"/>
            <p:cNvSpPr/>
            <p:nvPr/>
          </p:nvSpPr>
          <p:spPr>
            <a:xfrm>
              <a:off x="2641779" y="364376"/>
              <a:ext cx="5358479" cy="917238"/>
            </a:xfrm>
            <a:prstGeom prst="roundRect">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0" name="Rounded Rectangle 4"/>
            <p:cNvSpPr/>
            <p:nvPr/>
          </p:nvSpPr>
          <p:spPr>
            <a:xfrm>
              <a:off x="2686555" y="409152"/>
              <a:ext cx="5268927" cy="8276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b="1" dirty="0" smtClean="0"/>
                <a:t>MARCO TEÓRICO</a:t>
              </a:r>
              <a:endParaRPr lang="es-ES" sz="3800" b="1" kern="1200" dirty="0"/>
            </a:p>
          </p:txBody>
        </p:sp>
      </p:grpSp>
      <p:sp>
        <p:nvSpPr>
          <p:cNvPr id="12" name="Rounded Rectangle 11"/>
          <p:cNvSpPr/>
          <p:nvPr/>
        </p:nvSpPr>
        <p:spPr>
          <a:xfrm>
            <a:off x="1219200" y="5340750"/>
            <a:ext cx="2819400" cy="73014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255643" y="5364741"/>
            <a:ext cx="2724639" cy="676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r>
              <a:rPr lang="es-EC" b="1" i="1" dirty="0"/>
              <a:t>Principio de correspondencia dinámica</a:t>
            </a:r>
            <a:endParaRPr lang="es-EC" b="1" dirty="0"/>
          </a:p>
        </p:txBody>
      </p:sp>
      <p:sp>
        <p:nvSpPr>
          <p:cNvPr id="15" name="Rounded Rectangle 14"/>
          <p:cNvSpPr/>
          <p:nvPr/>
        </p:nvSpPr>
        <p:spPr>
          <a:xfrm>
            <a:off x="381000" y="2657671"/>
            <a:ext cx="2438400" cy="854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80999" y="2746790"/>
            <a:ext cx="2724639" cy="676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r>
              <a:rPr lang="es-EC" b="1" i="1" dirty="0"/>
              <a:t>Teoría bioenergética del rendimiento deportivo</a:t>
            </a:r>
            <a:endParaRPr lang="es-EC" b="1" dirty="0"/>
          </a:p>
        </p:txBody>
      </p:sp>
      <p:sp>
        <p:nvSpPr>
          <p:cNvPr id="17" name="Rounded Rectangle 16"/>
          <p:cNvSpPr/>
          <p:nvPr/>
        </p:nvSpPr>
        <p:spPr>
          <a:xfrm>
            <a:off x="990600" y="1776567"/>
            <a:ext cx="2362200" cy="6763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990600" y="1776567"/>
            <a:ext cx="2724639" cy="676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r>
              <a:rPr lang="es-EC" b="1" i="1" dirty="0"/>
              <a:t>Fisiología del ejercicio</a:t>
            </a:r>
            <a:endParaRPr lang="es-EC" b="1" dirty="0"/>
          </a:p>
        </p:txBody>
      </p:sp>
      <p:sp>
        <p:nvSpPr>
          <p:cNvPr id="20" name="Rounded Rectangle 19"/>
          <p:cNvSpPr/>
          <p:nvPr/>
        </p:nvSpPr>
        <p:spPr>
          <a:xfrm>
            <a:off x="4830339" y="5547025"/>
            <a:ext cx="2819400" cy="93595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2 Rectángulo"/>
          <p:cNvSpPr/>
          <p:nvPr/>
        </p:nvSpPr>
        <p:spPr>
          <a:xfrm>
            <a:off x="4856341" y="5579417"/>
            <a:ext cx="2857500" cy="923330"/>
          </a:xfrm>
          <a:prstGeom prst="rect">
            <a:avLst/>
          </a:prstGeom>
        </p:spPr>
        <p:txBody>
          <a:bodyPr wrap="square">
            <a:spAutoFit/>
          </a:bodyPr>
          <a:lstStyle/>
          <a:p>
            <a:r>
              <a:rPr lang="es-EC" b="1" i="1" dirty="0"/>
              <a:t>Teoría del sistema cardiovascular y del entrenamiento deportivo</a:t>
            </a:r>
            <a:endParaRPr lang="es-EC" b="1" dirty="0"/>
          </a:p>
        </p:txBody>
      </p:sp>
      <p:sp>
        <p:nvSpPr>
          <p:cNvPr id="11" name="10 Rectángulo"/>
          <p:cNvSpPr/>
          <p:nvPr/>
        </p:nvSpPr>
        <p:spPr>
          <a:xfrm>
            <a:off x="6831116" y="4893458"/>
            <a:ext cx="2265877" cy="369332"/>
          </a:xfrm>
          <a:prstGeom prst="rect">
            <a:avLst/>
          </a:prstGeom>
        </p:spPr>
        <p:txBody>
          <a:bodyPr wrap="none">
            <a:spAutoFit/>
          </a:bodyPr>
          <a:lstStyle/>
          <a:p>
            <a:r>
              <a:rPr lang="es-EC" b="1" i="1" dirty="0"/>
              <a:t>Teoría de la ventilación</a:t>
            </a:r>
            <a:endParaRPr lang="es-EC" b="1" dirty="0"/>
          </a:p>
        </p:txBody>
      </p:sp>
      <p:sp>
        <p:nvSpPr>
          <p:cNvPr id="25" name="Rounded Rectangle 11"/>
          <p:cNvSpPr/>
          <p:nvPr/>
        </p:nvSpPr>
        <p:spPr>
          <a:xfrm>
            <a:off x="190500" y="3954594"/>
            <a:ext cx="2819400" cy="7839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237880" y="4008401"/>
            <a:ext cx="2724639" cy="676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r>
              <a:rPr lang="es-EC" b="1" i="1" dirty="0"/>
              <a:t>Teoría de la contracción muscular</a:t>
            </a:r>
            <a:endParaRPr lang="es-EC" b="1" dirty="0"/>
          </a:p>
          <a:p>
            <a:pPr lvl="0" algn="ctr" defTabSz="1066800">
              <a:lnSpc>
                <a:spcPct val="90000"/>
              </a:lnSpc>
              <a:spcBef>
                <a:spcPct val="0"/>
              </a:spcBef>
              <a:spcAft>
                <a:spcPct val="35000"/>
              </a:spcAft>
            </a:pPr>
            <a:endParaRPr lang="es-ES" kern="1200" dirty="0"/>
          </a:p>
        </p:txBody>
      </p:sp>
      <p:grpSp>
        <p:nvGrpSpPr>
          <p:cNvPr id="27" name="Group 4"/>
          <p:cNvGrpSpPr/>
          <p:nvPr/>
        </p:nvGrpSpPr>
        <p:grpSpPr>
          <a:xfrm>
            <a:off x="7040217" y="4105476"/>
            <a:ext cx="2819400" cy="482192"/>
            <a:chOff x="951932" y="1506903"/>
            <a:chExt cx="3919765" cy="1349391"/>
          </a:xfrm>
        </p:grpSpPr>
        <p:sp>
          <p:nvSpPr>
            <p:cNvPr id="28" name="Rounded Rectangle 5"/>
            <p:cNvSpPr/>
            <p:nvPr/>
          </p:nvSpPr>
          <p:spPr>
            <a:xfrm>
              <a:off x="951932" y="1506903"/>
              <a:ext cx="3919765" cy="13493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1017804" y="1572775"/>
              <a:ext cx="3788021" cy="1047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kern="1200" dirty="0"/>
            </a:p>
          </p:txBody>
        </p:sp>
      </p:grpSp>
      <p:sp>
        <p:nvSpPr>
          <p:cNvPr id="30" name="29 Rectángulo"/>
          <p:cNvSpPr/>
          <p:nvPr/>
        </p:nvSpPr>
        <p:spPr>
          <a:xfrm>
            <a:off x="7110788" y="4161906"/>
            <a:ext cx="2421368" cy="369332"/>
          </a:xfrm>
          <a:prstGeom prst="rect">
            <a:avLst/>
          </a:prstGeom>
        </p:spPr>
        <p:txBody>
          <a:bodyPr wrap="none">
            <a:spAutoFit/>
          </a:bodyPr>
          <a:lstStyle/>
          <a:p>
            <a:r>
              <a:rPr lang="es-EC" b="1" i="1" dirty="0"/>
              <a:t>Teoría del entrenamiento</a:t>
            </a:r>
            <a:endParaRPr lang="es-EC" b="1" dirty="0"/>
          </a:p>
        </p:txBody>
      </p:sp>
      <p:grpSp>
        <p:nvGrpSpPr>
          <p:cNvPr id="31" name="Group 4"/>
          <p:cNvGrpSpPr/>
          <p:nvPr/>
        </p:nvGrpSpPr>
        <p:grpSpPr>
          <a:xfrm>
            <a:off x="6515850" y="1783830"/>
            <a:ext cx="2984832" cy="1107176"/>
            <a:chOff x="951932" y="1506903"/>
            <a:chExt cx="3919765" cy="1349391"/>
          </a:xfrm>
        </p:grpSpPr>
        <p:sp>
          <p:nvSpPr>
            <p:cNvPr id="32" name="Rounded Rectangle 5"/>
            <p:cNvSpPr/>
            <p:nvPr/>
          </p:nvSpPr>
          <p:spPr>
            <a:xfrm>
              <a:off x="951932" y="1506903"/>
              <a:ext cx="3919765" cy="13493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1017804" y="1572775"/>
              <a:ext cx="3788021" cy="1047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kern="1200" dirty="0"/>
            </a:p>
          </p:txBody>
        </p:sp>
      </p:grpSp>
      <p:sp>
        <p:nvSpPr>
          <p:cNvPr id="34" name="33 Rectángulo"/>
          <p:cNvSpPr/>
          <p:nvPr/>
        </p:nvSpPr>
        <p:spPr>
          <a:xfrm>
            <a:off x="6719851" y="1875753"/>
            <a:ext cx="2608271" cy="923330"/>
          </a:xfrm>
          <a:prstGeom prst="rect">
            <a:avLst/>
          </a:prstGeom>
        </p:spPr>
        <p:txBody>
          <a:bodyPr wrap="square">
            <a:spAutoFit/>
          </a:bodyPr>
          <a:lstStyle/>
          <a:p>
            <a:r>
              <a:rPr lang="es-EC" b="1" i="1" dirty="0"/>
              <a:t>Sistema Anaeróbico </a:t>
            </a:r>
            <a:r>
              <a:rPr lang="es-EC" b="1" i="1" dirty="0" err="1"/>
              <a:t>Aláctico</a:t>
            </a:r>
            <a:r>
              <a:rPr lang="es-EC" b="1" i="1" dirty="0"/>
              <a:t> o sistema del </a:t>
            </a:r>
            <a:r>
              <a:rPr lang="es-EC" b="1" i="1" dirty="0" err="1"/>
              <a:t>fosfágeno</a:t>
            </a:r>
            <a:endParaRPr lang="es-EC" b="1" dirty="0"/>
          </a:p>
        </p:txBody>
      </p:sp>
      <p:grpSp>
        <p:nvGrpSpPr>
          <p:cNvPr id="35" name="Group 4"/>
          <p:cNvGrpSpPr/>
          <p:nvPr/>
        </p:nvGrpSpPr>
        <p:grpSpPr>
          <a:xfrm>
            <a:off x="7291381" y="3084960"/>
            <a:ext cx="2605210" cy="791339"/>
            <a:chOff x="951932" y="1506903"/>
            <a:chExt cx="3919765" cy="1113359"/>
          </a:xfrm>
        </p:grpSpPr>
        <p:sp>
          <p:nvSpPr>
            <p:cNvPr id="36" name="Rounded Rectangle 5"/>
            <p:cNvSpPr/>
            <p:nvPr/>
          </p:nvSpPr>
          <p:spPr>
            <a:xfrm>
              <a:off x="951932" y="1506903"/>
              <a:ext cx="3919765" cy="11133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1017804" y="1572775"/>
              <a:ext cx="3788021" cy="1047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S" kern="1200" dirty="0"/>
            </a:p>
          </p:txBody>
        </p:sp>
      </p:grpSp>
      <p:sp>
        <p:nvSpPr>
          <p:cNvPr id="38" name="37 Rectángulo"/>
          <p:cNvSpPr/>
          <p:nvPr/>
        </p:nvSpPr>
        <p:spPr>
          <a:xfrm>
            <a:off x="7391400" y="3157463"/>
            <a:ext cx="2514600" cy="646331"/>
          </a:xfrm>
          <a:prstGeom prst="rect">
            <a:avLst/>
          </a:prstGeom>
        </p:spPr>
        <p:txBody>
          <a:bodyPr wrap="square">
            <a:spAutoFit/>
          </a:bodyPr>
          <a:lstStyle/>
          <a:p>
            <a:r>
              <a:rPr lang="es-EC" b="1" i="1" dirty="0"/>
              <a:t>Sistemas energéticos en el ejercicio</a:t>
            </a:r>
            <a:endParaRPr lang="es-EC" b="1" dirty="0"/>
          </a:p>
        </p:txBody>
      </p:sp>
    </p:spTree>
    <p:extLst>
      <p:ext uri="{BB962C8B-B14F-4D97-AF65-F5344CB8AC3E}">
        <p14:creationId xmlns:p14="http://schemas.microsoft.com/office/powerpoint/2010/main" val="52351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2"/>
          <p:cNvGraphicFramePr/>
          <p:nvPr>
            <p:extLst>
              <p:ext uri="{D42A27DB-BD31-4B8C-83A1-F6EECF244321}">
                <p14:modId xmlns:p14="http://schemas.microsoft.com/office/powerpoint/2010/main" val="3553419629"/>
              </p:ext>
            </p:extLst>
          </p:nvPr>
        </p:nvGraphicFramePr>
        <p:xfrm>
          <a:off x="304800" y="228600"/>
          <a:ext cx="9448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463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2"/>
          <p:cNvGraphicFramePr/>
          <p:nvPr>
            <p:extLst>
              <p:ext uri="{D42A27DB-BD31-4B8C-83A1-F6EECF244321}">
                <p14:modId xmlns:p14="http://schemas.microsoft.com/office/powerpoint/2010/main" val="390425296"/>
              </p:ext>
            </p:extLst>
          </p:nvPr>
        </p:nvGraphicFramePr>
        <p:xfrm>
          <a:off x="152400" y="228600"/>
          <a:ext cx="9601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157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240273110"/>
              </p:ext>
            </p:extLst>
          </p:nvPr>
        </p:nvGraphicFramePr>
        <p:xfrm>
          <a:off x="152400" y="228600"/>
          <a:ext cx="9601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134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67190"/>
            <a:ext cx="2408583" cy="579438"/>
          </a:xfrm>
        </p:spPr>
        <p:txBody>
          <a:bodyPr/>
          <a:lstStyle/>
          <a:p>
            <a:r>
              <a:rPr lang="es-EC" b="1" dirty="0" smtClean="0"/>
              <a:t>PLIOMETRÍA</a:t>
            </a:r>
            <a:r>
              <a:rPr lang="es-EC" dirty="0" smtClean="0"/>
              <a:t> </a:t>
            </a:r>
            <a:endParaRPr lang="es-EC" dirty="0"/>
          </a:p>
        </p:txBody>
      </p:sp>
      <p:sp>
        <p:nvSpPr>
          <p:cNvPr id="3" name="2 Marcador de contenido"/>
          <p:cNvSpPr>
            <a:spLocks noGrp="1"/>
          </p:cNvSpPr>
          <p:nvPr>
            <p:ph sz="quarter" idx="13"/>
          </p:nvPr>
        </p:nvSpPr>
        <p:spPr>
          <a:xfrm>
            <a:off x="2339561" y="167190"/>
            <a:ext cx="7337839" cy="2195010"/>
          </a:xfrm>
          <a:solidFill>
            <a:schemeClr val="tx2">
              <a:lumMod val="75000"/>
            </a:schemeClr>
          </a:solidFill>
        </p:spPr>
        <p:txBody>
          <a:bodyPr>
            <a:noAutofit/>
          </a:bodyPr>
          <a:lstStyle/>
          <a:p>
            <a:r>
              <a:rPr lang="es-EC" sz="2000" dirty="0" smtClean="0"/>
              <a:t>Rodolfo </a:t>
            </a:r>
            <a:r>
              <a:rPr lang="es-EC" sz="2000" dirty="0" err="1"/>
              <a:t>Margaria</a:t>
            </a:r>
            <a:r>
              <a:rPr lang="es-EC" sz="2000" dirty="0"/>
              <a:t> </a:t>
            </a:r>
            <a:r>
              <a:rPr lang="es-EC" sz="2000" dirty="0" smtClean="0"/>
              <a:t>en la </a:t>
            </a:r>
            <a:r>
              <a:rPr lang="es-EC" sz="2000" dirty="0"/>
              <a:t>década de los 60, </a:t>
            </a:r>
            <a:r>
              <a:rPr lang="es-EC" sz="2000" dirty="0" smtClean="0"/>
              <a:t>habló </a:t>
            </a:r>
            <a:r>
              <a:rPr lang="es-EC" sz="2000" dirty="0"/>
              <a:t>de la relevancia del </a:t>
            </a:r>
            <a:r>
              <a:rPr lang="es-EC" sz="2000" dirty="0" smtClean="0"/>
              <a:t>ciclo estiramiento-acortamiento y demostró </a:t>
            </a:r>
            <a:r>
              <a:rPr lang="es-EC" sz="2000" dirty="0"/>
              <a:t>que una contracción concéntrica precedida de una excéntrica podía generar mayores niveles de fuerza que una contracción concéntrica aislada </a:t>
            </a:r>
            <a:endParaRPr lang="es-EC" sz="2000" dirty="0" smtClean="0"/>
          </a:p>
          <a:p>
            <a:r>
              <a:rPr lang="es-EC" sz="2000" dirty="0" smtClean="0"/>
              <a:t>Los </a:t>
            </a:r>
            <a:r>
              <a:rPr lang="es-EC" sz="2000" dirty="0"/>
              <a:t>trabajos del profesor </a:t>
            </a:r>
            <a:r>
              <a:rPr lang="es-EC" sz="2000" dirty="0" err="1"/>
              <a:t>Margaria</a:t>
            </a:r>
            <a:r>
              <a:rPr lang="es-EC" sz="2000" dirty="0"/>
              <a:t> fueron utilizados por la  </a:t>
            </a:r>
            <a:r>
              <a:rPr lang="es-EC" sz="2000" i="1" dirty="0"/>
              <a:t>N.A.S.A</a:t>
            </a:r>
            <a:r>
              <a:rPr lang="es-EC" sz="2000" dirty="0"/>
              <a:t>. para desarrollar la manera más eficaz de caminar en la </a:t>
            </a:r>
            <a:r>
              <a:rPr lang="es-EC" sz="2000" dirty="0" smtClean="0"/>
              <a:t>luna.</a:t>
            </a:r>
            <a:endParaRPr lang="es-EC" sz="2000" dirty="0"/>
          </a:p>
        </p:txBody>
      </p:sp>
      <p:sp>
        <p:nvSpPr>
          <p:cNvPr id="4" name="2 Marcador de contenido"/>
          <p:cNvSpPr txBox="1">
            <a:spLocks/>
          </p:cNvSpPr>
          <p:nvPr/>
        </p:nvSpPr>
        <p:spPr>
          <a:xfrm>
            <a:off x="2339561" y="2362200"/>
            <a:ext cx="7337839" cy="2438400"/>
          </a:xfrm>
          <a:prstGeom prst="rect">
            <a:avLst/>
          </a:prstGeom>
          <a:solidFill>
            <a:schemeClr val="accent1">
              <a:lumMod val="75000"/>
            </a:schemeClr>
          </a:solidFill>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s-EC" sz="2000" dirty="0"/>
              <a:t>Es una contracción muscular generada por un estímulo de estiramiento del músculo. </a:t>
            </a:r>
            <a:endParaRPr lang="es-EC" sz="2000" dirty="0" smtClean="0"/>
          </a:p>
          <a:p>
            <a:r>
              <a:rPr lang="es-EC" sz="2000" dirty="0" smtClean="0"/>
              <a:t>Es </a:t>
            </a:r>
            <a:r>
              <a:rPr lang="es-EC" sz="2000" dirty="0" err="1"/>
              <a:t>monosináptico</a:t>
            </a:r>
            <a:r>
              <a:rPr lang="es-EC" sz="2000" dirty="0"/>
              <a:t> ya que solo involucra a una neurona. La información del estiramiento de las fibras musculares proviene del uso muscular que es un </a:t>
            </a:r>
            <a:r>
              <a:rPr lang="es-EC" sz="2000" dirty="0" err="1"/>
              <a:t>mecanorreceptor</a:t>
            </a:r>
            <a:r>
              <a:rPr lang="es-EC" sz="2000" dirty="0"/>
              <a:t> que informa sobre la longitud muscular. La información va hasta la médula, se integra y vuelve como respuesta motora. Este reflejo se </a:t>
            </a:r>
            <a:r>
              <a:rPr lang="es-EC" sz="2000" dirty="0" smtClean="0"/>
              <a:t>observa en </a:t>
            </a:r>
            <a:r>
              <a:rPr lang="es-EC" sz="2000" dirty="0"/>
              <a:t>los movimientos </a:t>
            </a:r>
            <a:r>
              <a:rPr lang="es-EC" sz="2000" dirty="0" smtClean="0"/>
              <a:t>rápidos.</a:t>
            </a:r>
            <a:endParaRPr lang="es-EC" sz="2000" dirty="0"/>
          </a:p>
        </p:txBody>
      </p:sp>
      <p:sp>
        <p:nvSpPr>
          <p:cNvPr id="5" name="1 Título"/>
          <p:cNvSpPr txBox="1">
            <a:spLocks/>
          </p:cNvSpPr>
          <p:nvPr/>
        </p:nvSpPr>
        <p:spPr>
          <a:xfrm>
            <a:off x="228600" y="2471530"/>
            <a:ext cx="2110961" cy="95747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Reflejo </a:t>
            </a:r>
          </a:p>
          <a:p>
            <a:r>
              <a:rPr lang="es-EC" b="1" dirty="0" err="1" smtClean="0"/>
              <a:t>miotático</a:t>
            </a:r>
            <a:endParaRPr lang="es-EC" dirty="0"/>
          </a:p>
        </p:txBody>
      </p:sp>
      <p:sp>
        <p:nvSpPr>
          <p:cNvPr id="6" name="1 Título"/>
          <p:cNvSpPr txBox="1">
            <a:spLocks/>
          </p:cNvSpPr>
          <p:nvPr/>
        </p:nvSpPr>
        <p:spPr>
          <a:xfrm>
            <a:off x="254000" y="4909930"/>
            <a:ext cx="2184400" cy="103367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Fuerza </a:t>
            </a:r>
          </a:p>
          <a:p>
            <a:r>
              <a:rPr lang="es-EC" b="1" dirty="0" smtClean="0"/>
              <a:t>explosiva</a:t>
            </a:r>
            <a:endParaRPr lang="es-EC" dirty="0"/>
          </a:p>
        </p:txBody>
      </p:sp>
      <p:sp>
        <p:nvSpPr>
          <p:cNvPr id="7" name="2 Marcador de contenido"/>
          <p:cNvSpPr txBox="1">
            <a:spLocks/>
          </p:cNvSpPr>
          <p:nvPr/>
        </p:nvSpPr>
        <p:spPr>
          <a:xfrm>
            <a:off x="2339561" y="4800600"/>
            <a:ext cx="7337839" cy="2057400"/>
          </a:xfrm>
          <a:prstGeom prst="rect">
            <a:avLst/>
          </a:prstGeom>
          <a:solidFill>
            <a:schemeClr val="accent2">
              <a:lumMod val="75000"/>
            </a:schemeClr>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s-EC" sz="2000" dirty="0" smtClean="0"/>
              <a:t>(Potencia) </a:t>
            </a:r>
            <a:r>
              <a:rPr lang="es-EC" sz="2000" dirty="0"/>
              <a:t>es la </a:t>
            </a:r>
            <a:r>
              <a:rPr lang="es-EC" sz="2000" dirty="0" smtClean="0"/>
              <a:t>capacidad que posee un individuo para moverse o </a:t>
            </a:r>
            <a:r>
              <a:rPr lang="es-EC" sz="2000" dirty="0"/>
              <a:t>mover </a:t>
            </a:r>
            <a:r>
              <a:rPr lang="es-EC" sz="2000" dirty="0" smtClean="0"/>
              <a:t>algún objeto que presente resistencia en </a:t>
            </a:r>
            <a:r>
              <a:rPr lang="es-EC" sz="2000" dirty="0"/>
              <a:t>el menor tiempo posible. </a:t>
            </a:r>
            <a:endParaRPr lang="es-EC" sz="2000" dirty="0" smtClean="0"/>
          </a:p>
          <a:p>
            <a:r>
              <a:rPr lang="es-EC" sz="2000" dirty="0" smtClean="0"/>
              <a:t>Este </a:t>
            </a:r>
            <a:r>
              <a:rPr lang="es-EC" sz="2000" dirty="0"/>
              <a:t>tipo de fuerza determina el rendimiento en casi todos los deportes </a:t>
            </a:r>
            <a:r>
              <a:rPr lang="es-EC" sz="2000" dirty="0" smtClean="0"/>
              <a:t>en </a:t>
            </a:r>
            <a:r>
              <a:rPr lang="es-EC" sz="2000" dirty="0"/>
              <a:t>los que se requiere saltar, lanzar, esprintar, </a:t>
            </a:r>
            <a:r>
              <a:rPr lang="es-EC" sz="2000" dirty="0" smtClean="0"/>
              <a:t>golpear</a:t>
            </a:r>
            <a:r>
              <a:rPr lang="es-EC" sz="2000" dirty="0"/>
              <a:t>.</a:t>
            </a:r>
          </a:p>
        </p:txBody>
      </p:sp>
    </p:spTree>
    <p:extLst>
      <p:ext uri="{BB962C8B-B14F-4D97-AF65-F5344CB8AC3E}">
        <p14:creationId xmlns:p14="http://schemas.microsoft.com/office/powerpoint/2010/main" val="3268299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42950" y="304800"/>
            <a:ext cx="8420100" cy="1470025"/>
          </a:xfrm>
        </p:spPr>
        <p:txBody>
          <a:bodyPr/>
          <a:lstStyle/>
          <a:p>
            <a:pPr lvl="5" algn="ctr"/>
            <a:r>
              <a:rPr lang="es-EC" sz="4000" b="1" kern="1200" cap="all" spc="50" dirty="0">
                <a:solidFill>
                  <a:schemeClr val="tx1"/>
                </a:solidFill>
                <a:latin typeface="+mj-lt"/>
                <a:ea typeface="+mj-ea"/>
                <a:cs typeface="+mj-cs"/>
              </a:rPr>
              <a:t>3</a:t>
            </a:r>
            <a:r>
              <a:rPr lang="es-EC" sz="4000" b="1" kern="1200" cap="all" spc="50" dirty="0" smtClean="0">
                <a:solidFill>
                  <a:schemeClr val="tx1"/>
                </a:solidFill>
                <a:latin typeface="+mj-lt"/>
                <a:ea typeface="+mj-ea"/>
                <a:cs typeface="+mj-cs"/>
              </a:rPr>
              <a:t>._  </a:t>
            </a:r>
            <a:r>
              <a:rPr lang="es-EC" sz="4000" b="1" kern="1200" cap="all" spc="50" dirty="0">
                <a:solidFill>
                  <a:schemeClr val="tx1"/>
                </a:solidFill>
                <a:latin typeface="+mj-lt"/>
                <a:ea typeface="+mj-ea"/>
                <a:cs typeface="+mj-cs"/>
              </a:rPr>
              <a:t>Desarrollo </a:t>
            </a:r>
            <a:r>
              <a:rPr lang="es-EC" sz="4000" b="1" kern="1200" cap="all" spc="50" dirty="0" err="1">
                <a:solidFill>
                  <a:schemeClr val="tx1"/>
                </a:solidFill>
                <a:latin typeface="+mj-lt"/>
                <a:ea typeface="+mj-ea"/>
                <a:cs typeface="+mj-cs"/>
              </a:rPr>
              <a:t>METODOLógico</a:t>
            </a:r>
            <a:r>
              <a:rPr lang="es-EC" sz="4000" b="1" kern="1200" cap="all" spc="50" dirty="0">
                <a:solidFill>
                  <a:schemeClr val="tx1"/>
                </a:solidFill>
                <a:latin typeface="+mj-lt"/>
                <a:ea typeface="+mj-ea"/>
                <a:cs typeface="+mj-cs"/>
              </a:rPr>
              <a:t> de la investigación</a:t>
            </a:r>
          </a:p>
        </p:txBody>
      </p:sp>
      <p:pic>
        <p:nvPicPr>
          <p:cNvPr id="3" name="image47.png"/>
          <p:cNvPicPr/>
          <p:nvPr/>
        </p:nvPicPr>
        <p:blipFill>
          <a:blip r:embed="rId2"/>
          <a:srcRect/>
          <a:stretch>
            <a:fillRect/>
          </a:stretch>
        </p:blipFill>
        <p:spPr>
          <a:xfrm>
            <a:off x="838200" y="1981200"/>
            <a:ext cx="8763000" cy="4572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6069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6125" y="1239496"/>
            <a:ext cx="2113876" cy="894104"/>
            <a:chOff x="853" y="2093360"/>
            <a:chExt cx="2787581" cy="1472642"/>
          </a:xfrm>
        </p:grpSpPr>
        <p:sp>
          <p:nvSpPr>
            <p:cNvPr id="5" name="Rounded Rectangle 4"/>
            <p:cNvSpPr/>
            <p:nvPr/>
          </p:nvSpPr>
          <p:spPr>
            <a:xfrm>
              <a:off x="853" y="2093360"/>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34743" y="2127250"/>
              <a:ext cx="2719801" cy="1089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algn="ctr" defTabSz="1066800">
                <a:lnSpc>
                  <a:spcPct val="90000"/>
                </a:lnSpc>
                <a:spcBef>
                  <a:spcPct val="0"/>
                </a:spcBef>
                <a:spcAft>
                  <a:spcPct val="15000"/>
                </a:spcAft>
              </a:pPr>
              <a:r>
                <a:rPr lang="es-ES" b="1" dirty="0" smtClean="0"/>
                <a:t>Descriptiva experimental</a:t>
              </a:r>
              <a:endParaRPr lang="es-ES" b="1" kern="1200" dirty="0"/>
            </a:p>
          </p:txBody>
        </p:sp>
      </p:grpSp>
      <p:grpSp>
        <p:nvGrpSpPr>
          <p:cNvPr id="7" name="Group 6"/>
          <p:cNvGrpSpPr/>
          <p:nvPr/>
        </p:nvGrpSpPr>
        <p:grpSpPr>
          <a:xfrm>
            <a:off x="457201" y="457201"/>
            <a:ext cx="2133600" cy="816186"/>
            <a:chOff x="620316" y="3486587"/>
            <a:chExt cx="2477849" cy="985359"/>
          </a:xfrm>
        </p:grpSpPr>
        <p:sp>
          <p:nvSpPr>
            <p:cNvPr id="8" name="Rounded Rectangle 7"/>
            <p:cNvSpPr/>
            <p:nvPr/>
          </p:nvSpPr>
          <p:spPr>
            <a:xfrm>
              <a:off x="620316" y="3486587"/>
              <a:ext cx="2477849" cy="9853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649176" y="3515447"/>
              <a:ext cx="2420129" cy="927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b="1" kern="1200" dirty="0" smtClean="0">
                  <a:solidFill>
                    <a:srgbClr val="002060"/>
                  </a:solidFill>
                </a:rPr>
                <a:t>TIPO DE  INVESTIGACIÓN</a:t>
              </a:r>
              <a:endParaRPr lang="es-ES" b="1" kern="1200" dirty="0">
                <a:solidFill>
                  <a:srgbClr val="002060"/>
                </a:solidFill>
              </a:endParaRPr>
            </a:p>
          </p:txBody>
        </p:sp>
      </p:grpSp>
      <p:grpSp>
        <p:nvGrpSpPr>
          <p:cNvPr id="10" name="Group 9"/>
          <p:cNvGrpSpPr/>
          <p:nvPr/>
        </p:nvGrpSpPr>
        <p:grpSpPr>
          <a:xfrm>
            <a:off x="4290392" y="410625"/>
            <a:ext cx="5257800" cy="2551846"/>
            <a:chOff x="620316" y="3486587"/>
            <a:chExt cx="2477849" cy="985359"/>
          </a:xfrm>
        </p:grpSpPr>
        <p:sp>
          <p:nvSpPr>
            <p:cNvPr id="11" name="Rounded Rectangle 10"/>
            <p:cNvSpPr/>
            <p:nvPr/>
          </p:nvSpPr>
          <p:spPr>
            <a:xfrm>
              <a:off x="620316" y="3486587"/>
              <a:ext cx="2477849" cy="98535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12" name="Rounded Rectangle 4"/>
            <p:cNvSpPr/>
            <p:nvPr/>
          </p:nvSpPr>
          <p:spPr>
            <a:xfrm>
              <a:off x="649176" y="3515447"/>
              <a:ext cx="2420129" cy="879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b="1" dirty="0" smtClean="0">
                  <a:solidFill>
                    <a:srgbClr val="002060"/>
                  </a:solidFill>
                </a:rPr>
                <a:t>Una vez determinado el entorno de la investigación se procede a determinar las actividades funcionales que ejecuta un combatiente durante una operación militar en selva se compara con cierto tipo de ejercicios </a:t>
              </a:r>
              <a:r>
                <a:rPr lang="es-ES" b="1" dirty="0" err="1" smtClean="0">
                  <a:solidFill>
                    <a:srgbClr val="002060"/>
                  </a:solidFill>
                </a:rPr>
                <a:t>pliométricos</a:t>
              </a:r>
              <a:r>
                <a:rPr lang="es-ES" b="1" dirty="0" smtClean="0">
                  <a:solidFill>
                    <a:srgbClr val="002060"/>
                  </a:solidFill>
                </a:rPr>
                <a:t> con condiciones y características similares que con su reproducción y previo a un período de adaptación alcance la efectividad y eficacia deseada al realizar estas actividades.</a:t>
              </a:r>
              <a:endParaRPr lang="es-ES" b="1" kern="1200" dirty="0">
                <a:solidFill>
                  <a:srgbClr val="002060"/>
                </a:solidFill>
              </a:endParaRPr>
            </a:p>
          </p:txBody>
        </p:sp>
      </p:grpSp>
      <p:grpSp>
        <p:nvGrpSpPr>
          <p:cNvPr id="22" name="Group 21"/>
          <p:cNvGrpSpPr/>
          <p:nvPr/>
        </p:nvGrpSpPr>
        <p:grpSpPr>
          <a:xfrm>
            <a:off x="4835393" y="3754085"/>
            <a:ext cx="4267200" cy="1747359"/>
            <a:chOff x="310585" y="3486587"/>
            <a:chExt cx="2477849" cy="985359"/>
          </a:xfrm>
        </p:grpSpPr>
        <p:sp>
          <p:nvSpPr>
            <p:cNvPr id="23" name="Rounded Rectangle 22"/>
            <p:cNvSpPr/>
            <p:nvPr/>
          </p:nvSpPr>
          <p:spPr>
            <a:xfrm>
              <a:off x="310585" y="3486587"/>
              <a:ext cx="2477849" cy="9853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339445" y="3640641"/>
              <a:ext cx="2420129" cy="6772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b="1" dirty="0" smtClean="0">
                  <a:solidFill>
                    <a:srgbClr val="002060"/>
                  </a:solidFill>
                </a:rPr>
                <a:t>Mediante la aplicación de varios test, determinar una línea base promedio, para realizar la planificación del entrenamiento, aplicar, evaluar y corregir el método.</a:t>
              </a:r>
              <a:endParaRPr lang="es-ES" b="1" kern="1200" dirty="0">
                <a:solidFill>
                  <a:srgbClr val="002060"/>
                </a:solidFill>
              </a:endParaRPr>
            </a:p>
          </p:txBody>
        </p:sp>
      </p:grpSp>
      <p:sp>
        <p:nvSpPr>
          <p:cNvPr id="31" name="30 Flecha abajo"/>
          <p:cNvSpPr/>
          <p:nvPr/>
        </p:nvSpPr>
        <p:spPr>
          <a:xfrm>
            <a:off x="6853871" y="3110949"/>
            <a:ext cx="44229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57612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09800" y="433296"/>
            <a:ext cx="4931571" cy="816186"/>
            <a:chOff x="620316" y="3486587"/>
            <a:chExt cx="2477849" cy="985359"/>
          </a:xfrm>
        </p:grpSpPr>
        <p:sp>
          <p:nvSpPr>
            <p:cNvPr id="8" name="Rounded Rectangle 7"/>
            <p:cNvSpPr/>
            <p:nvPr/>
          </p:nvSpPr>
          <p:spPr>
            <a:xfrm>
              <a:off x="620316" y="3486587"/>
              <a:ext cx="2477849" cy="9853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649176" y="3515447"/>
              <a:ext cx="2420129" cy="927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b="1" dirty="0" smtClean="0">
                  <a:solidFill>
                    <a:srgbClr val="002060"/>
                  </a:solidFill>
                </a:rPr>
                <a:t>Descripción general del contexto y definición del alcance del problema</a:t>
              </a:r>
              <a:endParaRPr lang="es-ES" b="1" kern="1200" dirty="0">
                <a:solidFill>
                  <a:srgbClr val="002060"/>
                </a:solidFill>
              </a:endParaRPr>
            </a:p>
          </p:txBody>
        </p:sp>
      </p:grpSp>
      <p:grpSp>
        <p:nvGrpSpPr>
          <p:cNvPr id="19" name="Group 18"/>
          <p:cNvGrpSpPr/>
          <p:nvPr/>
        </p:nvGrpSpPr>
        <p:grpSpPr>
          <a:xfrm>
            <a:off x="342899" y="1644556"/>
            <a:ext cx="4332685" cy="4222844"/>
            <a:chOff x="853" y="2093360"/>
            <a:chExt cx="2787581" cy="1472642"/>
          </a:xfrm>
        </p:grpSpPr>
        <p:sp>
          <p:nvSpPr>
            <p:cNvPr id="20" name="Rounded Rectangle 19"/>
            <p:cNvSpPr/>
            <p:nvPr/>
          </p:nvSpPr>
          <p:spPr>
            <a:xfrm>
              <a:off x="853" y="2093360"/>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34743" y="2127249"/>
              <a:ext cx="2719801" cy="13506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algn="just" defTabSz="1066800">
                <a:lnSpc>
                  <a:spcPct val="90000"/>
                </a:lnSpc>
                <a:spcBef>
                  <a:spcPct val="0"/>
                </a:spcBef>
                <a:spcAft>
                  <a:spcPct val="15000"/>
                </a:spcAft>
              </a:pPr>
              <a:r>
                <a:rPr lang="es-ES" sz="2000" b="1" dirty="0" smtClean="0"/>
                <a:t>Las operaciones militares en selva se realizan en ambientes y condiciones adversas, clima y terreno.</a:t>
              </a:r>
            </a:p>
            <a:p>
              <a:pPr marL="0" lvl="1" algn="just" defTabSz="1066800">
                <a:lnSpc>
                  <a:spcPct val="90000"/>
                </a:lnSpc>
                <a:spcBef>
                  <a:spcPct val="0"/>
                </a:spcBef>
                <a:spcAft>
                  <a:spcPct val="15000"/>
                </a:spcAft>
              </a:pPr>
              <a:r>
                <a:rPr lang="es-ES" sz="2000" b="1" dirty="0" smtClean="0"/>
                <a:t>La naturaleza de las operaciones, lo conflictivo del sector y sus antecedentes históricos complican los procedimientos que se realizan durante su ejecución, por lo que deben ser controlados y precisos, situación que sumada al peso del equipo individual en dotación, armamento y equipo especial demandan del combatiente fortaleza física y mental para solventar cualquier inconveniente. </a:t>
              </a:r>
              <a:endParaRPr lang="es-ES" sz="2000" b="1" kern="1200" dirty="0"/>
            </a:p>
          </p:txBody>
        </p:sp>
      </p:grpSp>
      <p:grpSp>
        <p:nvGrpSpPr>
          <p:cNvPr id="28" name="Group 27"/>
          <p:cNvGrpSpPr/>
          <p:nvPr/>
        </p:nvGrpSpPr>
        <p:grpSpPr>
          <a:xfrm>
            <a:off x="5105400" y="1607406"/>
            <a:ext cx="4311710" cy="4259994"/>
            <a:chOff x="853" y="2093360"/>
            <a:chExt cx="2787581" cy="1472642"/>
          </a:xfrm>
        </p:grpSpPr>
        <p:sp>
          <p:nvSpPr>
            <p:cNvPr id="29" name="Rounded Rectangle 28"/>
            <p:cNvSpPr/>
            <p:nvPr/>
          </p:nvSpPr>
          <p:spPr>
            <a:xfrm>
              <a:off x="853" y="2093360"/>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34743" y="2127250"/>
              <a:ext cx="2719801" cy="1351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algn="just" defTabSz="1066800">
                <a:lnSpc>
                  <a:spcPct val="90000"/>
                </a:lnSpc>
                <a:spcBef>
                  <a:spcPct val="0"/>
                </a:spcBef>
                <a:spcAft>
                  <a:spcPct val="15000"/>
                </a:spcAft>
              </a:pPr>
              <a:r>
                <a:rPr lang="es-ES" sz="2000" b="1" dirty="0" smtClean="0"/>
                <a:t>Se determinará situaciones, procedimientos y condiciones que puedan presentarse durante la ejecución de cualquier tipo de operación militar en selva, se las compara y determina similitudes con ejercicios funcionales </a:t>
              </a:r>
              <a:r>
                <a:rPr lang="es-ES" sz="2000" b="1" dirty="0" err="1" smtClean="0"/>
                <a:t>pliométricos</a:t>
              </a:r>
              <a:r>
                <a:rPr lang="es-ES" sz="2000" b="1" dirty="0" smtClean="0"/>
                <a:t> para determinar una planificación que se aplicará con el objetivo de incrementar la fuerza explosiva del combatiente, para que de esta manera su desempeño en operaciones sea eficaz, eficiente y efectivo.  </a:t>
              </a:r>
              <a:endParaRPr lang="es-ES" sz="2000" b="1" kern="1200" dirty="0"/>
            </a:p>
          </p:txBody>
        </p:sp>
      </p:grpSp>
    </p:spTree>
    <p:extLst>
      <p:ext uri="{BB962C8B-B14F-4D97-AF65-F5344CB8AC3E}">
        <p14:creationId xmlns:p14="http://schemas.microsoft.com/office/powerpoint/2010/main" val="3431584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437115"/>
            <a:ext cx="5791199" cy="685799"/>
            <a:chOff x="620316" y="3486587"/>
            <a:chExt cx="2477849" cy="985359"/>
          </a:xfrm>
        </p:grpSpPr>
        <p:sp>
          <p:nvSpPr>
            <p:cNvPr id="5" name="Rounded Rectangle 4"/>
            <p:cNvSpPr/>
            <p:nvPr/>
          </p:nvSpPr>
          <p:spPr>
            <a:xfrm>
              <a:off x="620316" y="3486587"/>
              <a:ext cx="2477849" cy="9853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649176" y="3515447"/>
              <a:ext cx="2420129" cy="927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b="1" dirty="0" smtClean="0">
                  <a:solidFill>
                    <a:srgbClr val="002060"/>
                  </a:solidFill>
                </a:rPr>
                <a:t>IDENTIFICACIÓN DE ACTIVIDADES FUNCIONALES</a:t>
              </a:r>
              <a:endParaRPr lang="es-ES" b="1" kern="1200" dirty="0">
                <a:solidFill>
                  <a:srgbClr val="002060"/>
                </a:solidFill>
              </a:endParaRPr>
            </a:p>
          </p:txBody>
        </p:sp>
      </p:grpSp>
      <p:grpSp>
        <p:nvGrpSpPr>
          <p:cNvPr id="7" name="Group 6"/>
          <p:cNvGrpSpPr/>
          <p:nvPr/>
        </p:nvGrpSpPr>
        <p:grpSpPr>
          <a:xfrm>
            <a:off x="6438901" y="376678"/>
            <a:ext cx="3238499" cy="1492471"/>
            <a:chOff x="3675665" y="271304"/>
            <a:chExt cx="2787581" cy="1472642"/>
          </a:xfrm>
        </p:grpSpPr>
        <p:sp>
          <p:nvSpPr>
            <p:cNvPr id="8" name="Rounded Rectangle 7"/>
            <p:cNvSpPr/>
            <p:nvPr/>
          </p:nvSpPr>
          <p:spPr>
            <a:xfrm>
              <a:off x="3675665" y="271304"/>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3743445" y="462975"/>
              <a:ext cx="2719801" cy="10892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1066800">
                <a:lnSpc>
                  <a:spcPct val="90000"/>
                </a:lnSpc>
                <a:spcBef>
                  <a:spcPct val="0"/>
                </a:spcBef>
                <a:spcAft>
                  <a:spcPct val="15000"/>
                </a:spcAft>
              </a:pPr>
              <a:r>
                <a:rPr lang="es-ES" b="1" dirty="0" smtClean="0"/>
                <a:t>Reconocer condición, complejidad y características de la operación militar para determinar procedimientos.</a:t>
              </a:r>
              <a:endParaRPr lang="es-ES" b="1" kern="1200" dirty="0"/>
            </a:p>
          </p:txBody>
        </p:sp>
      </p:grpSp>
      <p:grpSp>
        <p:nvGrpSpPr>
          <p:cNvPr id="10" name="Group 9"/>
          <p:cNvGrpSpPr/>
          <p:nvPr/>
        </p:nvGrpSpPr>
        <p:grpSpPr>
          <a:xfrm>
            <a:off x="663598" y="1757474"/>
            <a:ext cx="3733800" cy="634185"/>
            <a:chOff x="853" y="2093360"/>
            <a:chExt cx="2787581" cy="1472642"/>
          </a:xfrm>
        </p:grpSpPr>
        <p:sp>
          <p:nvSpPr>
            <p:cNvPr id="11" name="Rounded Rectangle 10"/>
            <p:cNvSpPr/>
            <p:nvPr/>
          </p:nvSpPr>
          <p:spPr>
            <a:xfrm>
              <a:off x="853" y="2093360"/>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34743" y="2127250"/>
              <a:ext cx="2719801" cy="1089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1066800">
                <a:lnSpc>
                  <a:spcPct val="90000"/>
                </a:lnSpc>
                <a:spcBef>
                  <a:spcPct val="0"/>
                </a:spcBef>
                <a:spcAft>
                  <a:spcPct val="15000"/>
                </a:spcAft>
              </a:pPr>
              <a:r>
                <a:rPr lang="es-ES" b="1" dirty="0" smtClean="0"/>
                <a:t>Trasladarse y trasladar equipo y heridos</a:t>
              </a:r>
              <a:endParaRPr lang="es-ES" b="1" kern="1200" dirty="0"/>
            </a:p>
          </p:txBody>
        </p:sp>
      </p:grpSp>
      <p:grpSp>
        <p:nvGrpSpPr>
          <p:cNvPr id="13" name="Group 12"/>
          <p:cNvGrpSpPr/>
          <p:nvPr/>
        </p:nvGrpSpPr>
        <p:grpSpPr>
          <a:xfrm>
            <a:off x="1312760" y="2772562"/>
            <a:ext cx="3733800" cy="634185"/>
            <a:chOff x="853" y="2093360"/>
            <a:chExt cx="2787581" cy="1472642"/>
          </a:xfrm>
        </p:grpSpPr>
        <p:sp>
          <p:nvSpPr>
            <p:cNvPr id="14" name="Rounded Rectangle 13"/>
            <p:cNvSpPr/>
            <p:nvPr/>
          </p:nvSpPr>
          <p:spPr>
            <a:xfrm>
              <a:off x="853" y="2093360"/>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34743" y="2127250"/>
              <a:ext cx="2719801" cy="1089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1066800">
                <a:lnSpc>
                  <a:spcPct val="90000"/>
                </a:lnSpc>
                <a:spcBef>
                  <a:spcPct val="0"/>
                </a:spcBef>
                <a:spcAft>
                  <a:spcPct val="15000"/>
                </a:spcAft>
              </a:pPr>
              <a:r>
                <a:rPr lang="es-ES" b="1" dirty="0" smtClean="0"/>
                <a:t>Evadir obstáculos</a:t>
              </a:r>
              <a:endParaRPr lang="es-ES" b="1" kern="1200" dirty="0"/>
            </a:p>
          </p:txBody>
        </p:sp>
      </p:grpSp>
      <p:grpSp>
        <p:nvGrpSpPr>
          <p:cNvPr id="16" name="Group 15"/>
          <p:cNvGrpSpPr/>
          <p:nvPr/>
        </p:nvGrpSpPr>
        <p:grpSpPr>
          <a:xfrm>
            <a:off x="1973240" y="3772586"/>
            <a:ext cx="3733800" cy="634185"/>
            <a:chOff x="-55297" y="2658501"/>
            <a:chExt cx="2787581" cy="1472642"/>
          </a:xfrm>
        </p:grpSpPr>
        <p:sp>
          <p:nvSpPr>
            <p:cNvPr id="17" name="Rounded Rectangle 16"/>
            <p:cNvSpPr/>
            <p:nvPr/>
          </p:nvSpPr>
          <p:spPr>
            <a:xfrm>
              <a:off x="-55297" y="2658501"/>
              <a:ext cx="2787581" cy="147264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21407" y="2850172"/>
              <a:ext cx="2719801" cy="10892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1066800">
                <a:lnSpc>
                  <a:spcPct val="90000"/>
                </a:lnSpc>
                <a:spcBef>
                  <a:spcPct val="0"/>
                </a:spcBef>
                <a:spcAft>
                  <a:spcPct val="15000"/>
                </a:spcAft>
              </a:pPr>
              <a:r>
                <a:rPr lang="es-ES" b="1" dirty="0" smtClean="0"/>
                <a:t>Participa en combates de encuentro</a:t>
              </a:r>
              <a:endParaRPr lang="es-ES" b="1" kern="1200" dirty="0"/>
            </a:p>
          </p:txBody>
        </p:sp>
      </p:grpSp>
      <p:pic>
        <p:nvPicPr>
          <p:cNvPr id="27" name="image14.jpg" descr="Militar fue abandonado por patrulla militar y expuesto a los actores  armados en Fortul Noticias La Voz del Cinaruco"/>
          <p:cNvPicPr/>
          <p:nvPr/>
        </p:nvPicPr>
        <p:blipFill>
          <a:blip r:embed="rId2"/>
          <a:srcRect/>
          <a:stretch>
            <a:fillRect/>
          </a:stretch>
        </p:blipFill>
        <p:spPr>
          <a:xfrm>
            <a:off x="6517645" y="2276581"/>
            <a:ext cx="2840038" cy="1813098"/>
          </a:xfrm>
          <a:prstGeom prst="rect">
            <a:avLst/>
          </a:prstGeom>
          <a:ln/>
        </p:spPr>
      </p:pic>
    </p:spTree>
    <p:extLst>
      <p:ext uri="{BB962C8B-B14F-4D97-AF65-F5344CB8AC3E}">
        <p14:creationId xmlns:p14="http://schemas.microsoft.com/office/powerpoint/2010/main" val="1792919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114301"/>
            <a:ext cx="7162800" cy="685799"/>
            <a:chOff x="620316" y="3486587"/>
            <a:chExt cx="2477849" cy="985359"/>
          </a:xfrm>
        </p:grpSpPr>
        <p:sp>
          <p:nvSpPr>
            <p:cNvPr id="5" name="Rounded Rectangle 4"/>
            <p:cNvSpPr/>
            <p:nvPr/>
          </p:nvSpPr>
          <p:spPr>
            <a:xfrm>
              <a:off x="620316" y="3486587"/>
              <a:ext cx="2477849" cy="98535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649176" y="3515447"/>
              <a:ext cx="2420129" cy="927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 sz="2200" b="1" dirty="0" smtClean="0">
                  <a:solidFill>
                    <a:srgbClr val="002060"/>
                  </a:solidFill>
                </a:rPr>
                <a:t>Ejercicios funcionales apropiados para las operaciones militares en selva</a:t>
              </a:r>
              <a:endParaRPr lang="es-ES" sz="2200" b="1" kern="1200" dirty="0">
                <a:solidFill>
                  <a:srgbClr val="002060"/>
                </a:solidFill>
              </a:endParaRPr>
            </a:p>
          </p:txBody>
        </p:sp>
      </p:grpSp>
      <p:graphicFrame>
        <p:nvGraphicFramePr>
          <p:cNvPr id="2" name="1 Diagrama"/>
          <p:cNvGraphicFramePr/>
          <p:nvPr>
            <p:extLst>
              <p:ext uri="{D42A27DB-BD31-4B8C-83A1-F6EECF244321}">
                <p14:modId xmlns:p14="http://schemas.microsoft.com/office/powerpoint/2010/main" val="2728937371"/>
              </p:ext>
            </p:extLst>
          </p:nvPr>
        </p:nvGraphicFramePr>
        <p:xfrm>
          <a:off x="228600" y="838200"/>
          <a:ext cx="9220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023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4400" b="1" dirty="0" smtClean="0"/>
              <a:t>AGENDA </a:t>
            </a:r>
            <a:endParaRPr lang="en-US" sz="4400" b="1" dirty="0"/>
          </a:p>
        </p:txBody>
      </p:sp>
      <p:sp>
        <p:nvSpPr>
          <p:cNvPr id="5" name="Oval 4">
            <a:hlinkClick r:id="rId3" action="ppaction://hlinksldjump"/>
          </p:cNvPr>
          <p:cNvSpPr/>
          <p:nvPr/>
        </p:nvSpPr>
        <p:spPr>
          <a:xfrm>
            <a:off x="990600" y="1828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1</a:t>
            </a:r>
            <a:endParaRPr lang="en-US" b="1" dirty="0"/>
          </a:p>
        </p:txBody>
      </p:sp>
      <p:sp>
        <p:nvSpPr>
          <p:cNvPr id="6" name="Rectangle 5"/>
          <p:cNvSpPr/>
          <p:nvPr/>
        </p:nvSpPr>
        <p:spPr>
          <a:xfrm>
            <a:off x="1981199" y="1828800"/>
            <a:ext cx="726440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b="1" dirty="0" smtClean="0"/>
              <a:t>GENERALIDADES </a:t>
            </a:r>
            <a:endParaRPr lang="en-US" sz="2800" b="1" dirty="0"/>
          </a:p>
        </p:txBody>
      </p:sp>
      <p:sp>
        <p:nvSpPr>
          <p:cNvPr id="7" name="Oval 6"/>
          <p:cNvSpPr/>
          <p:nvPr/>
        </p:nvSpPr>
        <p:spPr>
          <a:xfrm>
            <a:off x="990600" y="2514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hlinkClick r:id="rId4" action="ppaction://hlinksldjump"/>
              </a:rPr>
              <a:t>2</a:t>
            </a:r>
            <a:endParaRPr lang="en-US" b="1" dirty="0"/>
          </a:p>
        </p:txBody>
      </p:sp>
      <p:sp>
        <p:nvSpPr>
          <p:cNvPr id="8" name="Rectangle 7"/>
          <p:cNvSpPr/>
          <p:nvPr/>
        </p:nvSpPr>
        <p:spPr>
          <a:xfrm>
            <a:off x="1981200" y="3200400"/>
            <a:ext cx="726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cap="all" spc="50" dirty="0" smtClean="0">
                <a:solidFill>
                  <a:schemeClr val="tx1"/>
                </a:solidFill>
              </a:rPr>
              <a:t>Desarrollo </a:t>
            </a:r>
            <a:r>
              <a:rPr lang="es-EC" sz="2400" b="1" cap="all" spc="50" dirty="0" err="1" smtClean="0">
                <a:solidFill>
                  <a:schemeClr val="tx1"/>
                </a:solidFill>
              </a:rPr>
              <a:t>METODOLógico</a:t>
            </a:r>
            <a:r>
              <a:rPr lang="es-EC" sz="2400" b="1" cap="all" spc="50" dirty="0" smtClean="0">
                <a:solidFill>
                  <a:schemeClr val="tx1"/>
                </a:solidFill>
              </a:rPr>
              <a:t> de la investigación</a:t>
            </a:r>
            <a:endParaRPr lang="en-US" sz="2400" b="1" dirty="0"/>
          </a:p>
        </p:txBody>
      </p:sp>
      <p:sp>
        <p:nvSpPr>
          <p:cNvPr id="9" name="Oval 8">
            <a:hlinkClick r:id="rId5" action="ppaction://hlinksldjump"/>
          </p:cNvPr>
          <p:cNvSpPr/>
          <p:nvPr/>
        </p:nvSpPr>
        <p:spPr>
          <a:xfrm>
            <a:off x="990600" y="3200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3</a:t>
            </a:r>
            <a:endParaRPr lang="en-US" b="1" dirty="0"/>
          </a:p>
        </p:txBody>
      </p:sp>
      <p:sp>
        <p:nvSpPr>
          <p:cNvPr id="10" name="Rectangle 9"/>
          <p:cNvSpPr/>
          <p:nvPr/>
        </p:nvSpPr>
        <p:spPr>
          <a:xfrm>
            <a:off x="1981200" y="3887337"/>
            <a:ext cx="7264400" cy="760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b="1" cap="all" spc="50" dirty="0">
                <a:solidFill>
                  <a:schemeClr val="tx1"/>
                </a:solidFill>
              </a:rPr>
              <a:t>PROPUESTA del método de entrenamiento</a:t>
            </a:r>
            <a:endParaRPr lang="en-US" sz="2400" b="1" dirty="0"/>
          </a:p>
        </p:txBody>
      </p:sp>
      <p:sp>
        <p:nvSpPr>
          <p:cNvPr id="11" name="Oval 10">
            <a:hlinkClick r:id="rId6" action="ppaction://hlinksldjump"/>
          </p:cNvPr>
          <p:cNvSpPr/>
          <p:nvPr/>
        </p:nvSpPr>
        <p:spPr>
          <a:xfrm>
            <a:off x="990600" y="3962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t>4</a:t>
            </a:r>
            <a:endParaRPr lang="en-US" b="1" dirty="0"/>
          </a:p>
        </p:txBody>
      </p:sp>
      <p:sp>
        <p:nvSpPr>
          <p:cNvPr id="12" name="Rectangle 11"/>
          <p:cNvSpPr/>
          <p:nvPr/>
        </p:nvSpPr>
        <p:spPr>
          <a:xfrm>
            <a:off x="1997696" y="4721609"/>
            <a:ext cx="7247904" cy="802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b="1" dirty="0" smtClean="0"/>
              <a:t>APLICACIÓN DEL MÉTODO DE ENTRENAMIENTO</a:t>
            </a:r>
            <a:endParaRPr lang="en-US" sz="2800" b="1" dirty="0"/>
          </a:p>
        </p:txBody>
      </p:sp>
      <p:sp>
        <p:nvSpPr>
          <p:cNvPr id="13" name="Oval 12">
            <a:hlinkClick r:id="rId7" action="ppaction://hlinksldjump"/>
          </p:cNvPr>
          <p:cNvSpPr/>
          <p:nvPr/>
        </p:nvSpPr>
        <p:spPr>
          <a:xfrm>
            <a:off x="1001973" y="48006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5</a:t>
            </a:r>
            <a:endParaRPr lang="en-US" b="1" dirty="0"/>
          </a:p>
        </p:txBody>
      </p:sp>
      <p:sp>
        <p:nvSpPr>
          <p:cNvPr id="14" name="Rectangle 13"/>
          <p:cNvSpPr/>
          <p:nvPr/>
        </p:nvSpPr>
        <p:spPr>
          <a:xfrm>
            <a:off x="1981200" y="5638800"/>
            <a:ext cx="726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b="1" dirty="0" smtClean="0"/>
              <a:t>CONCLUSIONES Y RECOMENDACIONES</a:t>
            </a:r>
            <a:endParaRPr lang="en-US" sz="2800" b="1" dirty="0"/>
          </a:p>
        </p:txBody>
      </p:sp>
      <p:sp>
        <p:nvSpPr>
          <p:cNvPr id="17" name="Oval 12">
            <a:hlinkClick r:id="rId7" action="ppaction://hlinksldjump"/>
          </p:cNvPr>
          <p:cNvSpPr/>
          <p:nvPr/>
        </p:nvSpPr>
        <p:spPr>
          <a:xfrm>
            <a:off x="990600" y="56388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en-US" b="1" dirty="0"/>
          </a:p>
        </p:txBody>
      </p:sp>
      <p:sp>
        <p:nvSpPr>
          <p:cNvPr id="18" name="Rectangle 5"/>
          <p:cNvSpPr/>
          <p:nvPr/>
        </p:nvSpPr>
        <p:spPr>
          <a:xfrm>
            <a:off x="1997696" y="2514600"/>
            <a:ext cx="724790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800" b="1" dirty="0"/>
              <a:t>MARCO TEÓRICO </a:t>
            </a:r>
            <a:endParaRPr lang="en-US" sz="2800" b="1" dirty="0"/>
          </a:p>
        </p:txBody>
      </p:sp>
    </p:spTree>
    <p:extLst>
      <p:ext uri="{BB962C8B-B14F-4D97-AF65-F5344CB8AC3E}">
        <p14:creationId xmlns:p14="http://schemas.microsoft.com/office/powerpoint/2010/main" val="572384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94246165"/>
              </p:ext>
            </p:extLst>
          </p:nvPr>
        </p:nvGraphicFramePr>
        <p:xfrm>
          <a:off x="228600" y="304800"/>
          <a:ext cx="9220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228600" y="4800600"/>
            <a:ext cx="9220200" cy="1938992"/>
          </a:xfrm>
          <a:prstGeom prst="rect">
            <a:avLst/>
          </a:prstGeom>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2000" dirty="0"/>
              <a:t>Las rutinas de entrenamiento </a:t>
            </a:r>
            <a:r>
              <a:rPr lang="es-EC" sz="2000" dirty="0" err="1"/>
              <a:t>pliométrico</a:t>
            </a:r>
            <a:r>
              <a:rPr lang="es-EC" sz="2000" dirty="0"/>
              <a:t> están compuestas por ejercicios funcionales similares a las actividades que se presentan durante una operación militar en selva y buscan incrementar la potencia del combatiente al ejecutar estas actividades, en base a la planificación planteada materializada en un </a:t>
            </a:r>
            <a:r>
              <a:rPr lang="es-EC" sz="2000" dirty="0" err="1"/>
              <a:t>macrociclo</a:t>
            </a:r>
            <a:r>
              <a:rPr lang="es-EC" sz="2000" dirty="0"/>
              <a:t> de 10 semanas, utilizaremos como instrumento de transformación para sintetizar la fuerza y potencia acumulada a la </a:t>
            </a:r>
            <a:r>
              <a:rPr lang="es-EC" sz="2000" dirty="0" err="1"/>
              <a:t>pliometría</a:t>
            </a:r>
            <a:r>
              <a:rPr lang="es-EC" sz="2000" dirty="0"/>
              <a:t>, previo a un periodo de acumulación y adaptación anatómica y un periodo de </a:t>
            </a:r>
            <a:r>
              <a:rPr lang="es-EC" sz="2000" dirty="0" smtClean="0"/>
              <a:t>hipertrofia.</a:t>
            </a:r>
            <a:endParaRPr lang="es-EC" sz="2000" dirty="0"/>
          </a:p>
        </p:txBody>
      </p:sp>
    </p:spTree>
    <p:extLst>
      <p:ext uri="{BB962C8B-B14F-4D97-AF65-F5344CB8AC3E}">
        <p14:creationId xmlns:p14="http://schemas.microsoft.com/office/powerpoint/2010/main" val="1120276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5943600" y="304800"/>
            <a:ext cx="3886200" cy="2057400"/>
          </a:xfrm>
        </p:spPr>
        <p:txBody>
          <a:bodyPr>
            <a:noAutofit/>
          </a:bodyPr>
          <a:lstStyle/>
          <a:p>
            <a:r>
              <a:rPr lang="es-EC" sz="2000" dirty="0"/>
              <a:t>Con base en los test </a:t>
            </a:r>
            <a:r>
              <a:rPr lang="es-EC" sz="2000" dirty="0" smtClean="0"/>
              <a:t>realizados a un grupo </a:t>
            </a:r>
            <a:r>
              <a:rPr lang="es-EC" sz="2000" dirty="0" err="1" smtClean="0"/>
              <a:t>muestral</a:t>
            </a:r>
            <a:r>
              <a:rPr lang="es-EC" sz="2000" dirty="0" smtClean="0"/>
              <a:t>, </a:t>
            </a:r>
            <a:r>
              <a:rPr lang="es-EC" sz="2000" dirty="0"/>
              <a:t>se </a:t>
            </a:r>
            <a:r>
              <a:rPr lang="es-EC" sz="2000" dirty="0" smtClean="0"/>
              <a:t>establece </a:t>
            </a:r>
            <a:r>
              <a:rPr lang="es-EC" sz="2000" dirty="0"/>
              <a:t>la línea de base, tomando en cuenta una muestra de 16 combatientes pertenecientes al Grupo de Fuerzas Especiales Nro. </a:t>
            </a:r>
            <a:r>
              <a:rPr lang="es-EC" sz="2000" dirty="0" smtClean="0"/>
              <a:t>53.</a:t>
            </a:r>
            <a:endParaRPr lang="es-EC" sz="2000" dirty="0"/>
          </a:p>
        </p:txBody>
      </p:sp>
      <p:sp>
        <p:nvSpPr>
          <p:cNvPr id="4" name="1 Título"/>
          <p:cNvSpPr txBox="1">
            <a:spLocks/>
          </p:cNvSpPr>
          <p:nvPr/>
        </p:nvSpPr>
        <p:spPr>
          <a:xfrm>
            <a:off x="762000" y="457200"/>
            <a:ext cx="8585200" cy="6556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mtClean="0"/>
              <a:t>Línea de base experimental</a:t>
            </a:r>
            <a:endParaRPr lang="es-EC" dirty="0"/>
          </a:p>
        </p:txBody>
      </p:sp>
      <p:graphicFrame>
        <p:nvGraphicFramePr>
          <p:cNvPr id="7" name="6 Diagrama"/>
          <p:cNvGraphicFramePr/>
          <p:nvPr>
            <p:extLst>
              <p:ext uri="{D42A27DB-BD31-4B8C-83A1-F6EECF244321}">
                <p14:modId xmlns:p14="http://schemas.microsoft.com/office/powerpoint/2010/main" val="992278796"/>
              </p:ext>
            </p:extLst>
          </p:nvPr>
        </p:nvGraphicFramePr>
        <p:xfrm>
          <a:off x="609600" y="1524000"/>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774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585200" cy="655638"/>
          </a:xfrm>
        </p:spPr>
        <p:txBody>
          <a:bodyPr/>
          <a:lstStyle/>
          <a:p>
            <a:r>
              <a:rPr lang="es-EC" dirty="0" smtClean="0"/>
              <a:t>Test para determinar la repetición máxima</a:t>
            </a:r>
            <a:endParaRPr lang="es-EC" dirty="0"/>
          </a:p>
        </p:txBody>
      </p:sp>
      <p:sp>
        <p:nvSpPr>
          <p:cNvPr id="5" name="4 Marcador de contenido"/>
          <p:cNvSpPr>
            <a:spLocks noGrp="1"/>
          </p:cNvSpPr>
          <p:nvPr>
            <p:ph sz="quarter" idx="13"/>
          </p:nvPr>
        </p:nvSpPr>
        <p:spPr>
          <a:xfrm>
            <a:off x="228600" y="857664"/>
            <a:ext cx="3454400" cy="4114800"/>
          </a:xfrm>
        </p:spPr>
        <p:txBody>
          <a:bodyPr>
            <a:normAutofit/>
          </a:bodyPr>
          <a:lstStyle/>
          <a:p>
            <a:r>
              <a:rPr lang="es-EC" sz="2200" dirty="0"/>
              <a:t>Se </a:t>
            </a:r>
            <a:r>
              <a:rPr lang="es-EC" sz="2200" dirty="0" smtClean="0"/>
              <a:t>aplica </a:t>
            </a:r>
            <a:r>
              <a:rPr lang="es-EC" sz="2200" dirty="0"/>
              <a:t>un test para determinar el RM, que consiste en realizar una repetición de determinado ejercicio de musculación con la mayor cantidad de </a:t>
            </a:r>
            <a:r>
              <a:rPr lang="es-EC" sz="2200" dirty="0" smtClean="0"/>
              <a:t>peso, el test se aplicó a 4 ejercicios básicos, </a:t>
            </a:r>
            <a:r>
              <a:rPr lang="es-EC" sz="2200" dirty="0" err="1" smtClean="0"/>
              <a:t>murtiarticulares</a:t>
            </a:r>
            <a:r>
              <a:rPr lang="es-EC" sz="2200" dirty="0" smtClean="0"/>
              <a:t> y en los cuales trabajan la mayoría de grupos musculares. </a:t>
            </a:r>
            <a:endParaRPr lang="es-EC" sz="2200" dirty="0"/>
          </a:p>
        </p:txBody>
      </p:sp>
      <p:graphicFrame>
        <p:nvGraphicFramePr>
          <p:cNvPr id="6" name="5 Tabla"/>
          <p:cNvGraphicFramePr>
            <a:graphicFrameLocks noGrp="1"/>
          </p:cNvGraphicFramePr>
          <p:nvPr>
            <p:extLst>
              <p:ext uri="{D42A27DB-BD31-4B8C-83A1-F6EECF244321}">
                <p14:modId xmlns:p14="http://schemas.microsoft.com/office/powerpoint/2010/main" val="200035547"/>
              </p:ext>
            </p:extLst>
          </p:nvPr>
        </p:nvGraphicFramePr>
        <p:xfrm>
          <a:off x="3810000" y="1143000"/>
          <a:ext cx="5029200" cy="5029199"/>
        </p:xfrm>
        <a:graphic>
          <a:graphicData uri="http://schemas.openxmlformats.org/drawingml/2006/table">
            <a:tbl>
              <a:tblPr>
                <a:tableStyleId>{D7AC3CCA-C797-4891-BE02-D94E43425B78}</a:tableStyleId>
              </a:tblPr>
              <a:tblGrid>
                <a:gridCol w="628635"/>
                <a:gridCol w="1167465"/>
                <a:gridCol w="3233100"/>
              </a:tblGrid>
              <a:tr h="717656">
                <a:tc>
                  <a:txBody>
                    <a:bodyPr/>
                    <a:lstStyle/>
                    <a:p>
                      <a:pPr>
                        <a:lnSpc>
                          <a:spcPct val="200000"/>
                        </a:lnSpc>
                        <a:spcAft>
                          <a:spcPts val="0"/>
                        </a:spcAft>
                      </a:pPr>
                      <a:r>
                        <a:rPr lang="es-EC" sz="1800" dirty="0">
                          <a:effectLst/>
                        </a:rPr>
                        <a:t>Ord</a:t>
                      </a:r>
                      <a:endParaRPr lang="es-EC" sz="1800" b="1"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r>
                        <a:rPr lang="es-EC" sz="1800" dirty="0">
                          <a:effectLst/>
                        </a:rPr>
                        <a:t>Ejercicio</a:t>
                      </a:r>
                      <a:endParaRPr lang="es-EC" sz="1800" b="1"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r>
                        <a:rPr lang="es-EC" sz="1800" dirty="0">
                          <a:effectLst/>
                        </a:rPr>
                        <a:t>Descripción gráfica</a:t>
                      </a:r>
                      <a:endParaRPr lang="es-EC" sz="1800" b="1" dirty="0">
                        <a:solidFill>
                          <a:schemeClr val="bg1"/>
                        </a:solidFill>
                        <a:effectLst/>
                        <a:latin typeface="Calibri"/>
                        <a:ea typeface="Calibri"/>
                      </a:endParaRPr>
                    </a:p>
                  </a:txBody>
                  <a:tcPr marL="63500" marR="63500" marT="63500" marB="63500"/>
                </a:tc>
              </a:tr>
              <a:tr h="1076484">
                <a:tc>
                  <a:txBody>
                    <a:bodyPr/>
                    <a:lstStyle/>
                    <a:p>
                      <a:pPr>
                        <a:lnSpc>
                          <a:spcPct val="200000"/>
                        </a:lnSpc>
                        <a:spcAft>
                          <a:spcPts val="0"/>
                        </a:spcAft>
                      </a:pPr>
                      <a:r>
                        <a:rPr lang="es-EC" sz="1400">
                          <a:effectLst/>
                        </a:rPr>
                        <a:t>1</a:t>
                      </a:r>
                      <a:endParaRPr lang="es-EC" sz="1400">
                        <a:solidFill>
                          <a:schemeClr val="bg1"/>
                        </a:solidFill>
                        <a:effectLst/>
                        <a:latin typeface="Calibri"/>
                        <a:ea typeface="Calibri"/>
                      </a:endParaRPr>
                    </a:p>
                  </a:txBody>
                  <a:tcPr marL="63500" marR="63500" marT="63500" marB="63500"/>
                </a:tc>
                <a:tc>
                  <a:txBody>
                    <a:bodyPr/>
                    <a:lstStyle/>
                    <a:p>
                      <a:pPr>
                        <a:lnSpc>
                          <a:spcPct val="200000"/>
                        </a:lnSpc>
                        <a:spcAft>
                          <a:spcPts val="0"/>
                        </a:spcAft>
                      </a:pPr>
                      <a:r>
                        <a:rPr lang="es-EC" sz="1400" dirty="0" err="1">
                          <a:effectLst/>
                        </a:rPr>
                        <a:t>Press</a:t>
                      </a:r>
                      <a:r>
                        <a:rPr lang="es-EC" sz="1400" dirty="0">
                          <a:effectLst/>
                        </a:rPr>
                        <a:t> militar</a:t>
                      </a:r>
                      <a:endParaRPr lang="es-EC" sz="1400"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endParaRPr lang="es-EC" sz="1200" dirty="0">
                        <a:solidFill>
                          <a:schemeClr val="bg1"/>
                        </a:solidFill>
                        <a:effectLst/>
                        <a:latin typeface="Times New Roman"/>
                        <a:ea typeface="Times New Roman"/>
                      </a:endParaRPr>
                    </a:p>
                  </a:txBody>
                  <a:tcPr marL="63500" marR="63500" marT="63500" marB="63500"/>
                </a:tc>
              </a:tr>
              <a:tr h="1076484">
                <a:tc>
                  <a:txBody>
                    <a:bodyPr/>
                    <a:lstStyle/>
                    <a:p>
                      <a:pPr>
                        <a:lnSpc>
                          <a:spcPct val="200000"/>
                        </a:lnSpc>
                        <a:spcAft>
                          <a:spcPts val="0"/>
                        </a:spcAft>
                      </a:pPr>
                      <a:r>
                        <a:rPr lang="es-EC" sz="1400">
                          <a:effectLst/>
                        </a:rPr>
                        <a:t>2</a:t>
                      </a:r>
                      <a:endParaRPr lang="es-EC" sz="1400">
                        <a:solidFill>
                          <a:schemeClr val="bg1"/>
                        </a:solidFill>
                        <a:effectLst/>
                        <a:latin typeface="Calibri"/>
                        <a:ea typeface="Calibri"/>
                      </a:endParaRPr>
                    </a:p>
                  </a:txBody>
                  <a:tcPr marL="63500" marR="63500" marT="63500" marB="63500"/>
                </a:tc>
                <a:tc>
                  <a:txBody>
                    <a:bodyPr/>
                    <a:lstStyle/>
                    <a:p>
                      <a:pPr>
                        <a:lnSpc>
                          <a:spcPct val="200000"/>
                        </a:lnSpc>
                        <a:spcAft>
                          <a:spcPts val="0"/>
                        </a:spcAft>
                      </a:pPr>
                      <a:r>
                        <a:rPr lang="es-EC" sz="1400" dirty="0">
                          <a:effectLst/>
                        </a:rPr>
                        <a:t>Sentadilla</a:t>
                      </a:r>
                      <a:endParaRPr lang="es-EC" sz="1400"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endParaRPr lang="es-EC" sz="1200" dirty="0">
                        <a:solidFill>
                          <a:schemeClr val="bg1"/>
                        </a:solidFill>
                        <a:effectLst/>
                        <a:latin typeface="Times New Roman"/>
                        <a:ea typeface="Times New Roman"/>
                      </a:endParaRPr>
                    </a:p>
                  </a:txBody>
                  <a:tcPr marL="63500" marR="63500" marT="63500" marB="63500"/>
                </a:tc>
              </a:tr>
              <a:tr h="1082091">
                <a:tc>
                  <a:txBody>
                    <a:bodyPr/>
                    <a:lstStyle/>
                    <a:p>
                      <a:pPr>
                        <a:lnSpc>
                          <a:spcPct val="200000"/>
                        </a:lnSpc>
                        <a:spcAft>
                          <a:spcPts val="0"/>
                        </a:spcAft>
                      </a:pPr>
                      <a:r>
                        <a:rPr lang="es-EC" sz="1400" dirty="0">
                          <a:effectLst/>
                        </a:rPr>
                        <a:t>3</a:t>
                      </a:r>
                      <a:endParaRPr lang="es-EC" sz="1400"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r>
                        <a:rPr lang="es-EC" sz="1400" dirty="0" err="1">
                          <a:effectLst/>
                        </a:rPr>
                        <a:t>Press</a:t>
                      </a:r>
                      <a:r>
                        <a:rPr lang="es-EC" sz="1400" dirty="0">
                          <a:effectLst/>
                        </a:rPr>
                        <a:t> de banca</a:t>
                      </a:r>
                      <a:endParaRPr lang="es-EC" sz="1400"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endParaRPr lang="es-EC" sz="1200" dirty="0">
                        <a:solidFill>
                          <a:schemeClr val="bg1"/>
                        </a:solidFill>
                        <a:effectLst/>
                        <a:latin typeface="Times New Roman"/>
                        <a:ea typeface="Times New Roman"/>
                      </a:endParaRPr>
                    </a:p>
                  </a:txBody>
                  <a:tcPr marL="63500" marR="63500" marT="63500" marB="63500"/>
                </a:tc>
              </a:tr>
              <a:tr h="1076484">
                <a:tc>
                  <a:txBody>
                    <a:bodyPr/>
                    <a:lstStyle/>
                    <a:p>
                      <a:pPr>
                        <a:lnSpc>
                          <a:spcPct val="200000"/>
                        </a:lnSpc>
                        <a:spcAft>
                          <a:spcPts val="0"/>
                        </a:spcAft>
                      </a:pPr>
                      <a:r>
                        <a:rPr lang="es-EC" sz="1400" dirty="0">
                          <a:effectLst/>
                        </a:rPr>
                        <a:t>4</a:t>
                      </a:r>
                      <a:endParaRPr lang="es-EC" sz="1400"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r>
                        <a:rPr lang="es-EC" sz="1400" dirty="0">
                          <a:effectLst/>
                        </a:rPr>
                        <a:t>Peso muerto</a:t>
                      </a:r>
                      <a:endParaRPr lang="es-EC" sz="1400" dirty="0">
                        <a:solidFill>
                          <a:schemeClr val="bg1"/>
                        </a:solidFill>
                        <a:effectLst/>
                        <a:latin typeface="Calibri"/>
                        <a:ea typeface="Calibri"/>
                      </a:endParaRPr>
                    </a:p>
                  </a:txBody>
                  <a:tcPr marL="63500" marR="63500" marT="63500" marB="63500"/>
                </a:tc>
                <a:tc>
                  <a:txBody>
                    <a:bodyPr/>
                    <a:lstStyle/>
                    <a:p>
                      <a:pPr>
                        <a:lnSpc>
                          <a:spcPct val="200000"/>
                        </a:lnSpc>
                        <a:spcAft>
                          <a:spcPts val="0"/>
                        </a:spcAft>
                      </a:pPr>
                      <a:endParaRPr lang="es-EC" sz="1200" dirty="0">
                        <a:solidFill>
                          <a:schemeClr val="bg1"/>
                        </a:solidFill>
                        <a:effectLst/>
                        <a:latin typeface="Times New Roman"/>
                        <a:ea typeface="Times New Roman"/>
                      </a:endParaRPr>
                    </a:p>
                  </a:txBody>
                  <a:tcPr marL="63500" marR="63500" marT="63500" marB="63500"/>
                </a:tc>
              </a:tr>
            </a:tbl>
          </a:graphicData>
        </a:graphic>
      </p:graphicFrame>
      <p:pic>
        <p:nvPicPr>
          <p:cNvPr id="1028" name="image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531" y="1905000"/>
            <a:ext cx="2459181"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348" y="4114800"/>
            <a:ext cx="21945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66.png" descr="▷ Como hacer un PESO MUERTO &gt;&gt; Guias y Variacio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0926" y="5181600"/>
            <a:ext cx="1423883" cy="8593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Sentadilla SUMO - Como realizarla Correctame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531" y="3042593"/>
            <a:ext cx="1485278" cy="91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93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8617" y="381000"/>
            <a:ext cx="8585200" cy="655638"/>
          </a:xfrm>
        </p:spPr>
        <p:txBody>
          <a:bodyPr/>
          <a:lstStyle/>
          <a:p>
            <a:r>
              <a:rPr lang="es-EC" dirty="0" smtClean="0"/>
              <a:t>Resultados de la aplicación del test</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8458200" cy="4724400"/>
          </a:xfrm>
          <a:prstGeom prst="rect">
            <a:avLst/>
          </a:prstGeom>
          <a:noFill/>
          <a:ln>
            <a:noFill/>
          </a:ln>
        </p:spPr>
      </p:pic>
    </p:spTree>
    <p:extLst>
      <p:ext uri="{BB962C8B-B14F-4D97-AF65-F5344CB8AC3E}">
        <p14:creationId xmlns:p14="http://schemas.microsoft.com/office/powerpoint/2010/main" val="1144716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533400"/>
            <a:ext cx="3048000" cy="3962400"/>
          </a:xfrm>
        </p:spPr>
        <p:txBody>
          <a:bodyPr/>
          <a:lstStyle/>
          <a:p>
            <a:r>
              <a:rPr lang="es-EC" b="1" dirty="0" smtClean="0"/>
              <a:t>Grupos etarios del personal apto para las operaciones de combate</a:t>
            </a:r>
            <a:endParaRPr lang="es-EC" b="1" dirty="0"/>
          </a:p>
        </p:txBody>
      </p:sp>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267200" y="457200"/>
            <a:ext cx="4267200" cy="5029200"/>
          </a:xfrm>
          <a:prstGeom prst="rect">
            <a:avLst/>
          </a:prstGeom>
          <a:noFill/>
          <a:ln>
            <a:noFill/>
          </a:ln>
        </p:spPr>
      </p:pic>
    </p:spTree>
    <p:extLst>
      <p:ext uri="{BB962C8B-B14F-4D97-AF65-F5344CB8AC3E}">
        <p14:creationId xmlns:p14="http://schemas.microsoft.com/office/powerpoint/2010/main" val="3721652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685800"/>
            <a:ext cx="8585200" cy="655638"/>
          </a:xfrm>
        </p:spPr>
        <p:txBody>
          <a:bodyPr/>
          <a:lstStyle/>
          <a:p>
            <a:r>
              <a:rPr lang="es-EC" dirty="0" smtClean="0"/>
              <a:t>Análisis de resultados</a:t>
            </a:r>
            <a:endParaRPr lang="es-EC" dirty="0"/>
          </a:p>
        </p:txBody>
      </p:sp>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8001000" cy="3200400"/>
          </a:xfrm>
          <a:prstGeom prst="rect">
            <a:avLst/>
          </a:prstGeom>
          <a:noFill/>
          <a:ln>
            <a:noFill/>
          </a:ln>
        </p:spPr>
      </p:pic>
    </p:spTree>
    <p:extLst>
      <p:ext uri="{BB962C8B-B14F-4D97-AF65-F5344CB8AC3E}">
        <p14:creationId xmlns:p14="http://schemas.microsoft.com/office/powerpoint/2010/main" val="534847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04800" y="1981200"/>
            <a:ext cx="9080500" cy="1470025"/>
          </a:xfrm>
        </p:spPr>
        <p:txBody>
          <a:bodyPr/>
          <a:lstStyle/>
          <a:p>
            <a:pPr lvl="5" algn="ctr"/>
            <a:r>
              <a:rPr lang="es-EC" sz="3200" b="1" dirty="0" smtClean="0">
                <a:solidFill>
                  <a:schemeClr val="tx1"/>
                </a:solidFill>
              </a:rPr>
              <a:t>4._ </a:t>
            </a:r>
            <a:r>
              <a:rPr lang="es-EC" sz="4000" b="1" kern="1200" cap="all" spc="50" dirty="0" smtClean="0">
                <a:solidFill>
                  <a:schemeClr val="tx1"/>
                </a:solidFill>
                <a:latin typeface="+mj-lt"/>
                <a:ea typeface="+mj-ea"/>
                <a:cs typeface="+mj-cs"/>
              </a:rPr>
              <a:t>PROPUESTA del método de entrenamiento</a:t>
            </a:r>
            <a:endParaRPr lang="en-US" sz="4000" b="1" kern="1200" cap="all" spc="50" dirty="0">
              <a:solidFill>
                <a:schemeClr val="tx1"/>
              </a:solidFill>
              <a:latin typeface="+mj-lt"/>
              <a:ea typeface="+mj-ea"/>
              <a:cs typeface="+mj-cs"/>
            </a:endParaRPr>
          </a:p>
        </p:txBody>
      </p:sp>
    </p:spTree>
    <p:extLst>
      <p:ext uri="{BB962C8B-B14F-4D97-AF65-F5344CB8AC3E}">
        <p14:creationId xmlns:p14="http://schemas.microsoft.com/office/powerpoint/2010/main" val="4265614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52400"/>
            <a:ext cx="6363094" cy="685800"/>
          </a:xfrm>
        </p:spPr>
        <p:txBody>
          <a:bodyPr/>
          <a:lstStyle/>
          <a:p>
            <a:pPr algn="ctr"/>
            <a:r>
              <a:rPr lang="es-EC" dirty="0" smtClean="0"/>
              <a:t>Planificación del entrenamiento</a:t>
            </a:r>
            <a:endParaRPr lang="es-EC" dirty="0"/>
          </a:p>
        </p:txBody>
      </p:sp>
      <p:sp>
        <p:nvSpPr>
          <p:cNvPr id="3" name="2 Marcador de contenido"/>
          <p:cNvSpPr>
            <a:spLocks noGrp="1"/>
          </p:cNvSpPr>
          <p:nvPr>
            <p:ph sz="quarter" idx="13"/>
          </p:nvPr>
        </p:nvSpPr>
        <p:spPr>
          <a:xfrm>
            <a:off x="326796" y="914401"/>
            <a:ext cx="9503004" cy="3200400"/>
          </a:xfrm>
          <a:ln w="57150"/>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s-EC" sz="2000" dirty="0" smtClean="0"/>
              <a:t>En la planificación del entrenamiento se considera las condiciones de la carrera militar, como el régimen, procesos, procedimientos, actividades, condición del talento humano e infraestructura. </a:t>
            </a:r>
          </a:p>
          <a:p>
            <a:pPr marL="0" indent="0" algn="just">
              <a:buNone/>
            </a:pPr>
            <a:r>
              <a:rPr lang="es-EC" sz="2000" dirty="0" smtClean="0"/>
              <a:t>El entrenamiento se organiza en tres períodos, en los dos primeros se busca adaptar y activar anatómicamente </a:t>
            </a:r>
            <a:r>
              <a:rPr lang="es-EC" sz="2000" dirty="0"/>
              <a:t>al combatiente</a:t>
            </a:r>
            <a:r>
              <a:rPr lang="es-EC" sz="2000" dirty="0" smtClean="0"/>
              <a:t> mediante ejercicios de musculación para preparar músculos, articulaciones y tendones para  soportar el entrenamiento subsiguiente.</a:t>
            </a:r>
          </a:p>
          <a:p>
            <a:pPr marL="0" indent="0" algn="just">
              <a:buNone/>
            </a:pPr>
            <a:r>
              <a:rPr lang="es-EC" sz="2000" dirty="0" smtClean="0"/>
              <a:t>En el segundo periodo se busca la hipertrofia y potenciar tanto fuerza máxima como fuerza explosiva.</a:t>
            </a:r>
          </a:p>
          <a:p>
            <a:pPr marL="0" indent="0" algn="just">
              <a:buNone/>
            </a:pPr>
            <a:r>
              <a:rPr lang="es-EC" sz="2000" dirty="0" smtClean="0"/>
              <a:t>En el tercer periodo se utiliza la </a:t>
            </a:r>
            <a:r>
              <a:rPr lang="es-EC" sz="2000" dirty="0" err="1" smtClean="0"/>
              <a:t>pliometría</a:t>
            </a:r>
            <a:r>
              <a:rPr lang="es-EC" sz="2000" dirty="0" smtClean="0"/>
              <a:t> como instrumento de transformación y síntesis de la potencia adquirida durante los anteriores periodos. </a:t>
            </a:r>
            <a:endParaRPr lang="es-EC" sz="2000" dirty="0"/>
          </a:p>
        </p:txBody>
      </p:sp>
      <p:sp>
        <p:nvSpPr>
          <p:cNvPr id="4" name="2 Marcador de contenido"/>
          <p:cNvSpPr txBox="1">
            <a:spLocks/>
          </p:cNvSpPr>
          <p:nvPr/>
        </p:nvSpPr>
        <p:spPr>
          <a:xfrm>
            <a:off x="362932" y="4343400"/>
            <a:ext cx="9466868" cy="2362199"/>
          </a:xfrm>
          <a:prstGeom prst="rect">
            <a:avLst/>
          </a:prstGeom>
          <a:solidFill>
            <a:schemeClr val="accent2">
              <a:lumMod val="60000"/>
              <a:lumOff val="40000"/>
            </a:schemeClr>
          </a:solidFill>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just">
              <a:buNone/>
            </a:pPr>
            <a:r>
              <a:rPr lang="es-EC" sz="2000" dirty="0" smtClean="0">
                <a:solidFill>
                  <a:schemeClr val="bg1"/>
                </a:solidFill>
              </a:rPr>
              <a:t>En general es un </a:t>
            </a:r>
            <a:r>
              <a:rPr lang="es-EC" sz="2000" dirty="0" err="1">
                <a:solidFill>
                  <a:schemeClr val="bg1"/>
                </a:solidFill>
              </a:rPr>
              <a:t>macrociclo</a:t>
            </a:r>
            <a:r>
              <a:rPr lang="es-EC" sz="2000" dirty="0">
                <a:solidFill>
                  <a:schemeClr val="bg1"/>
                </a:solidFill>
              </a:rPr>
              <a:t> compuesto por 10 semanas de </a:t>
            </a:r>
            <a:r>
              <a:rPr lang="es-EC" sz="2000" dirty="0" smtClean="0">
                <a:solidFill>
                  <a:schemeClr val="bg1"/>
                </a:solidFill>
              </a:rPr>
              <a:t>entrenamiento y </a:t>
            </a:r>
            <a:r>
              <a:rPr lang="es-EC" sz="2000" dirty="0">
                <a:solidFill>
                  <a:schemeClr val="bg1"/>
                </a:solidFill>
              </a:rPr>
              <a:t>por tres periodos o </a:t>
            </a:r>
            <a:r>
              <a:rPr lang="es-EC" sz="2000" dirty="0" err="1">
                <a:solidFill>
                  <a:schemeClr val="bg1"/>
                </a:solidFill>
              </a:rPr>
              <a:t>mesociclos</a:t>
            </a:r>
            <a:r>
              <a:rPr lang="es-EC" sz="2000" dirty="0">
                <a:solidFill>
                  <a:schemeClr val="bg1"/>
                </a:solidFill>
              </a:rPr>
              <a:t> de </a:t>
            </a:r>
            <a:r>
              <a:rPr lang="es-EC" sz="2000" dirty="0" smtClean="0">
                <a:solidFill>
                  <a:schemeClr val="bg1"/>
                </a:solidFill>
              </a:rPr>
              <a:t>entrenamiento.</a:t>
            </a:r>
          </a:p>
          <a:p>
            <a:pPr marL="0" indent="0" algn="just">
              <a:buNone/>
            </a:pPr>
            <a:r>
              <a:rPr lang="es-EC" sz="2000" dirty="0" smtClean="0">
                <a:solidFill>
                  <a:schemeClr val="bg1"/>
                </a:solidFill>
              </a:rPr>
              <a:t>El </a:t>
            </a:r>
            <a:r>
              <a:rPr lang="es-EC" sz="2000" dirty="0">
                <a:solidFill>
                  <a:schemeClr val="bg1"/>
                </a:solidFill>
              </a:rPr>
              <a:t>primer </a:t>
            </a:r>
            <a:r>
              <a:rPr lang="es-EC" sz="2000" dirty="0" err="1">
                <a:solidFill>
                  <a:schemeClr val="bg1"/>
                </a:solidFill>
              </a:rPr>
              <a:t>mesociclo</a:t>
            </a:r>
            <a:r>
              <a:rPr lang="es-EC" sz="2000" dirty="0">
                <a:solidFill>
                  <a:schemeClr val="bg1"/>
                </a:solidFill>
              </a:rPr>
              <a:t> o periodo de activación y adaptación anatómica de una duración de dos semanas o </a:t>
            </a:r>
            <a:r>
              <a:rPr lang="es-EC" sz="2000" dirty="0" err="1" smtClean="0">
                <a:solidFill>
                  <a:schemeClr val="bg1"/>
                </a:solidFill>
              </a:rPr>
              <a:t>microciclos</a:t>
            </a:r>
            <a:r>
              <a:rPr lang="es-EC" sz="2000" dirty="0" smtClean="0">
                <a:solidFill>
                  <a:schemeClr val="bg1"/>
                </a:solidFill>
              </a:rPr>
              <a:t>.</a:t>
            </a:r>
          </a:p>
          <a:p>
            <a:pPr marL="0" indent="0" algn="just">
              <a:buNone/>
            </a:pPr>
            <a:r>
              <a:rPr lang="es-EC" sz="2000" dirty="0" smtClean="0">
                <a:solidFill>
                  <a:schemeClr val="bg1"/>
                </a:solidFill>
              </a:rPr>
              <a:t>Un </a:t>
            </a:r>
            <a:r>
              <a:rPr lang="es-EC" sz="2000" dirty="0">
                <a:solidFill>
                  <a:schemeClr val="bg1"/>
                </a:solidFill>
              </a:rPr>
              <a:t>periodo de hipertrofia de cuatro semanas o </a:t>
            </a:r>
            <a:r>
              <a:rPr lang="es-EC" sz="2000" dirty="0" err="1">
                <a:solidFill>
                  <a:schemeClr val="bg1"/>
                </a:solidFill>
              </a:rPr>
              <a:t>microciclos</a:t>
            </a:r>
            <a:r>
              <a:rPr lang="es-EC" sz="2000" dirty="0">
                <a:solidFill>
                  <a:schemeClr val="bg1"/>
                </a:solidFill>
              </a:rPr>
              <a:t> de </a:t>
            </a:r>
            <a:r>
              <a:rPr lang="es-EC" sz="2000" dirty="0" smtClean="0">
                <a:solidFill>
                  <a:schemeClr val="bg1"/>
                </a:solidFill>
              </a:rPr>
              <a:t>duración.</a:t>
            </a:r>
          </a:p>
          <a:p>
            <a:pPr marL="0" indent="0" algn="just">
              <a:buNone/>
            </a:pPr>
            <a:r>
              <a:rPr lang="es-EC" sz="2000" dirty="0" smtClean="0">
                <a:solidFill>
                  <a:schemeClr val="bg1"/>
                </a:solidFill>
              </a:rPr>
              <a:t>Finalmente </a:t>
            </a:r>
            <a:r>
              <a:rPr lang="es-EC" sz="2000" dirty="0">
                <a:solidFill>
                  <a:schemeClr val="bg1"/>
                </a:solidFill>
              </a:rPr>
              <a:t>un periodo de transformación de cuatro semanas o </a:t>
            </a:r>
            <a:r>
              <a:rPr lang="es-EC" sz="2000" dirty="0" err="1">
                <a:solidFill>
                  <a:schemeClr val="bg1"/>
                </a:solidFill>
              </a:rPr>
              <a:t>microciclos</a:t>
            </a:r>
            <a:r>
              <a:rPr lang="es-EC" sz="2000" dirty="0">
                <a:solidFill>
                  <a:schemeClr val="bg1"/>
                </a:solidFill>
              </a:rPr>
              <a:t> de duración.   </a:t>
            </a:r>
          </a:p>
          <a:p>
            <a:pPr algn="just"/>
            <a:endParaRPr lang="es-EC" sz="1800" dirty="0">
              <a:solidFill>
                <a:schemeClr val="bg1"/>
              </a:solidFill>
            </a:endParaRPr>
          </a:p>
        </p:txBody>
      </p:sp>
    </p:spTree>
    <p:extLst>
      <p:ext uri="{BB962C8B-B14F-4D97-AF65-F5344CB8AC3E}">
        <p14:creationId xmlns:p14="http://schemas.microsoft.com/office/powerpoint/2010/main" val="2786185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MESOCICLO 1.- ADAPTACIÓN ANATÓMICA, DURACIÓN DOS SEMANAS</a:t>
            </a:r>
            <a:endParaRPr lang="es-EC" dirty="0"/>
          </a:p>
        </p:txBody>
      </p:sp>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8077200" cy="4876800"/>
          </a:xfrm>
          <a:prstGeom prst="rect">
            <a:avLst/>
          </a:prstGeom>
          <a:noFill/>
          <a:ln>
            <a:noFill/>
          </a:ln>
        </p:spPr>
      </p:pic>
    </p:spTree>
    <p:extLst>
      <p:ext uri="{BB962C8B-B14F-4D97-AF65-F5344CB8AC3E}">
        <p14:creationId xmlns:p14="http://schemas.microsoft.com/office/powerpoint/2010/main" val="3082172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MESOCICLO 2.- HIPERTROFIA, DURACIÓN CUATRO SEMANAS</a:t>
            </a:r>
            <a:endParaRPr lang="es-EC" dirty="0"/>
          </a:p>
        </p:txBody>
      </p:sp>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9296400" cy="5257800"/>
          </a:xfrm>
          <a:prstGeom prst="rect">
            <a:avLst/>
          </a:prstGeom>
          <a:noFill/>
          <a:ln>
            <a:noFill/>
          </a:ln>
        </p:spPr>
      </p:pic>
    </p:spTree>
    <p:extLst>
      <p:ext uri="{BB962C8B-B14F-4D97-AF65-F5344CB8AC3E}">
        <p14:creationId xmlns:p14="http://schemas.microsoft.com/office/powerpoint/2010/main" val="3195452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pPr lvl="5" algn="ctr"/>
            <a:r>
              <a:rPr lang="es-EC" sz="4000" b="1" kern="1200" cap="all" spc="50" dirty="0" smtClean="0">
                <a:solidFill>
                  <a:schemeClr val="tx1"/>
                </a:solidFill>
                <a:latin typeface="+mj-lt"/>
                <a:ea typeface="+mj-ea"/>
                <a:cs typeface="+mj-cs"/>
              </a:rPr>
              <a:t>1._  Generalidades</a:t>
            </a:r>
            <a:endParaRPr lang="en-US" sz="4000" b="1" kern="1200" cap="all" spc="50" dirty="0">
              <a:solidFill>
                <a:schemeClr val="tx1"/>
              </a:solidFill>
              <a:latin typeface="+mj-lt"/>
              <a:ea typeface="+mj-ea"/>
              <a:cs typeface="+mj-cs"/>
            </a:endParaRPr>
          </a:p>
        </p:txBody>
      </p:sp>
    </p:spTree>
    <p:extLst>
      <p:ext uri="{BB962C8B-B14F-4D97-AF65-F5344CB8AC3E}">
        <p14:creationId xmlns:p14="http://schemas.microsoft.com/office/powerpoint/2010/main" val="1012340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915400" cy="5943600"/>
          </a:xfrm>
          <a:prstGeom prst="rect">
            <a:avLst/>
          </a:prstGeom>
          <a:noFill/>
          <a:ln>
            <a:noFill/>
          </a:ln>
        </p:spPr>
      </p:pic>
    </p:spTree>
    <p:extLst>
      <p:ext uri="{BB962C8B-B14F-4D97-AF65-F5344CB8AC3E}">
        <p14:creationId xmlns:p14="http://schemas.microsoft.com/office/powerpoint/2010/main" val="535058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MESOCICLO 3.- TRANSFORMACIÓN, DURACIÓN CUATRO SEMANAS </a:t>
            </a:r>
            <a:endParaRPr lang="es-EC" dirty="0"/>
          </a:p>
        </p:txBody>
      </p:sp>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9296400" cy="5257800"/>
          </a:xfrm>
          <a:prstGeom prst="rect">
            <a:avLst/>
          </a:prstGeom>
          <a:noFill/>
          <a:ln>
            <a:noFill/>
          </a:ln>
        </p:spPr>
      </p:pic>
    </p:spTree>
    <p:extLst>
      <p:ext uri="{BB962C8B-B14F-4D97-AF65-F5344CB8AC3E}">
        <p14:creationId xmlns:p14="http://schemas.microsoft.com/office/powerpoint/2010/main" val="4099796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9067800" cy="6019800"/>
          </a:xfrm>
          <a:prstGeom prst="rect">
            <a:avLst/>
          </a:prstGeom>
          <a:noFill/>
          <a:ln>
            <a:noFill/>
          </a:ln>
        </p:spPr>
      </p:pic>
    </p:spTree>
    <p:extLst>
      <p:ext uri="{BB962C8B-B14F-4D97-AF65-F5344CB8AC3E}">
        <p14:creationId xmlns:p14="http://schemas.microsoft.com/office/powerpoint/2010/main" val="3631335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04800" y="1981200"/>
            <a:ext cx="9080500" cy="1470025"/>
          </a:xfrm>
        </p:spPr>
        <p:txBody>
          <a:bodyPr/>
          <a:lstStyle/>
          <a:p>
            <a:pPr lvl="5" algn="ctr"/>
            <a:r>
              <a:rPr lang="es-EC" sz="3200" b="1" dirty="0" smtClean="0">
                <a:solidFill>
                  <a:schemeClr val="tx1"/>
                </a:solidFill>
              </a:rPr>
              <a:t>5._ APLICACIÓN DEL MÉTODO DE ENTRENAMIENTO</a:t>
            </a:r>
            <a:r>
              <a:rPr lang="es-EC" sz="4000" b="1" kern="1200" cap="all" spc="50" dirty="0" smtClean="0">
                <a:solidFill>
                  <a:schemeClr val="tx1"/>
                </a:solidFill>
                <a:latin typeface="+mj-lt"/>
                <a:ea typeface="+mj-ea"/>
                <a:cs typeface="+mj-cs"/>
              </a:rPr>
              <a:t/>
            </a:r>
            <a:br>
              <a:rPr lang="es-EC" sz="4000" b="1" kern="1200" cap="all" spc="50" dirty="0" smtClean="0">
                <a:solidFill>
                  <a:schemeClr val="tx1"/>
                </a:solidFill>
                <a:latin typeface="+mj-lt"/>
                <a:ea typeface="+mj-ea"/>
                <a:cs typeface="+mj-cs"/>
              </a:rPr>
            </a:br>
            <a:endParaRPr lang="en-US" sz="4000" b="1" kern="1200" cap="all" spc="50" dirty="0">
              <a:solidFill>
                <a:schemeClr val="tx1"/>
              </a:solidFill>
              <a:latin typeface="+mj-lt"/>
              <a:ea typeface="+mj-ea"/>
              <a:cs typeface="+mj-cs"/>
            </a:endParaRPr>
          </a:p>
        </p:txBody>
      </p:sp>
    </p:spTree>
    <p:extLst>
      <p:ext uri="{BB962C8B-B14F-4D97-AF65-F5344CB8AC3E}">
        <p14:creationId xmlns:p14="http://schemas.microsoft.com/office/powerpoint/2010/main" val="1898366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685800"/>
            <a:ext cx="8585200" cy="1219200"/>
          </a:xfrm>
        </p:spPr>
        <p:txBody>
          <a:bodyPr/>
          <a:lstStyle/>
          <a:p>
            <a:r>
              <a:rPr lang="es-EC" b="1" dirty="0"/>
              <a:t>Análisis de los Resultados de Aplicación del Método de Entrenamiento</a:t>
            </a:r>
            <a:br>
              <a:rPr lang="es-EC" b="1" dirty="0"/>
            </a:br>
            <a:endParaRPr lang="es-EC" dirty="0"/>
          </a:p>
        </p:txBody>
      </p:sp>
      <p:sp>
        <p:nvSpPr>
          <p:cNvPr id="3" name="2 Marcador de contenido"/>
          <p:cNvSpPr>
            <a:spLocks noGrp="1"/>
          </p:cNvSpPr>
          <p:nvPr>
            <p:ph sz="quarter" idx="13"/>
          </p:nvPr>
        </p:nvSpPr>
        <p:spPr>
          <a:xfrm>
            <a:off x="457200" y="1676400"/>
            <a:ext cx="2667000" cy="4114800"/>
          </a:xfrm>
        </p:spPr>
        <p:txBody>
          <a:bodyPr>
            <a:normAutofit/>
          </a:bodyPr>
          <a:lstStyle/>
          <a:p>
            <a:pPr marL="0" indent="0">
              <a:buNone/>
            </a:pPr>
            <a:r>
              <a:rPr lang="es-EC" sz="2000" dirty="0"/>
              <a:t>Una vez realizado el entrenamiento con el personal que inicialmente fue evaluado y con el objeto de realizar un control final de la ejecución del mismo, se procede a la aplicación del test sobre las cuatro pruebas iniciales, bajo las mismas condiciones.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256722" y="1543878"/>
            <a:ext cx="5811078" cy="4856922"/>
          </a:xfrm>
          <a:prstGeom prst="rect">
            <a:avLst/>
          </a:prstGeom>
          <a:noFill/>
          <a:ln>
            <a:noFill/>
          </a:ln>
        </p:spPr>
      </p:pic>
    </p:spTree>
    <p:extLst>
      <p:ext uri="{BB962C8B-B14F-4D97-AF65-F5344CB8AC3E}">
        <p14:creationId xmlns:p14="http://schemas.microsoft.com/office/powerpoint/2010/main" val="2637425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8585200" cy="762000"/>
          </a:xfrm>
        </p:spPr>
        <p:txBody>
          <a:bodyPr/>
          <a:lstStyle/>
          <a:p>
            <a:r>
              <a:rPr lang="es-EC" dirty="0"/>
              <a:t>Análisis comparativo de resultados inicial y final</a:t>
            </a:r>
            <a:br>
              <a:rPr lang="es-EC" dirty="0"/>
            </a:br>
            <a:endParaRPr lang="es-EC" dirty="0"/>
          </a:p>
        </p:txBody>
      </p:sp>
      <p:pic>
        <p:nvPicPr>
          <p:cNvPr id="4" name="3 Marcador de contenido"/>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8153399" cy="3200400"/>
          </a:xfrm>
          <a:prstGeom prst="rect">
            <a:avLst/>
          </a:prstGeom>
          <a:noFill/>
          <a:ln>
            <a:noFill/>
          </a:ln>
        </p:spPr>
      </p:pic>
    </p:spTree>
    <p:extLst>
      <p:ext uri="{BB962C8B-B14F-4D97-AF65-F5344CB8AC3E}">
        <p14:creationId xmlns:p14="http://schemas.microsoft.com/office/powerpoint/2010/main" val="4289150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04800" y="1981200"/>
            <a:ext cx="9080500" cy="1470025"/>
          </a:xfrm>
        </p:spPr>
        <p:txBody>
          <a:bodyPr/>
          <a:lstStyle/>
          <a:p>
            <a:pPr lvl="5" algn="ctr"/>
            <a:r>
              <a:rPr lang="es-EC" sz="3200" b="1" dirty="0" smtClean="0">
                <a:solidFill>
                  <a:schemeClr val="tx1"/>
                </a:solidFill>
              </a:rPr>
              <a:t>5._ CONCLUSIONES Y RECOMENDACIONES</a:t>
            </a:r>
            <a:r>
              <a:rPr lang="es-EC" sz="4000" b="1" kern="1200" cap="all" spc="50" dirty="0" smtClean="0">
                <a:solidFill>
                  <a:schemeClr val="tx1"/>
                </a:solidFill>
                <a:latin typeface="+mj-lt"/>
                <a:ea typeface="+mj-ea"/>
                <a:cs typeface="+mj-cs"/>
              </a:rPr>
              <a:t/>
            </a:r>
            <a:br>
              <a:rPr lang="es-EC" sz="4000" b="1" kern="1200" cap="all" spc="50" dirty="0" smtClean="0">
                <a:solidFill>
                  <a:schemeClr val="tx1"/>
                </a:solidFill>
                <a:latin typeface="+mj-lt"/>
                <a:ea typeface="+mj-ea"/>
                <a:cs typeface="+mj-cs"/>
              </a:rPr>
            </a:br>
            <a:endParaRPr lang="en-US" sz="4000" b="1" kern="1200" cap="all" spc="50" dirty="0">
              <a:solidFill>
                <a:schemeClr val="tx1"/>
              </a:solidFill>
              <a:latin typeface="+mj-lt"/>
              <a:ea typeface="+mj-ea"/>
              <a:cs typeface="+mj-cs"/>
            </a:endParaRPr>
          </a:p>
        </p:txBody>
      </p:sp>
    </p:spTree>
    <p:extLst>
      <p:ext uri="{BB962C8B-B14F-4D97-AF65-F5344CB8AC3E}">
        <p14:creationId xmlns:p14="http://schemas.microsoft.com/office/powerpoint/2010/main" val="2656631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2997200" cy="731838"/>
          </a:xfrm>
        </p:spPr>
        <p:txBody>
          <a:bodyPr/>
          <a:lstStyle/>
          <a:p>
            <a:r>
              <a:rPr lang="es-EC" dirty="0" smtClean="0"/>
              <a:t>Conclusiones </a:t>
            </a:r>
            <a:endParaRPr lang="en-US" dirty="0"/>
          </a:p>
        </p:txBody>
      </p:sp>
      <p:sp>
        <p:nvSpPr>
          <p:cNvPr id="3" name="Content Placeholder 2"/>
          <p:cNvSpPr>
            <a:spLocks noGrp="1"/>
          </p:cNvSpPr>
          <p:nvPr>
            <p:ph sz="quarter" idx="13"/>
          </p:nvPr>
        </p:nvSpPr>
        <p:spPr>
          <a:xfrm>
            <a:off x="660400" y="1219200"/>
            <a:ext cx="8712200" cy="5257800"/>
          </a:xfrm>
        </p:spPr>
        <p:txBody>
          <a:bodyPr>
            <a:normAutofit lnSpcReduction="10000"/>
          </a:bodyPr>
          <a:lstStyle/>
          <a:p>
            <a:pPr>
              <a:spcBef>
                <a:spcPts val="0"/>
              </a:spcBef>
              <a:spcAft>
                <a:spcPts val="1800"/>
              </a:spcAft>
            </a:pPr>
            <a:r>
              <a:rPr lang="es-EC" sz="2400" dirty="0"/>
              <a:t>El combate en la selva impone al combatiente condiciones especiales de entrenamiento físico, que son fundamentales para conservar su vida y cumplir la misión táctica encargada al equipo de combate al que pertenece.</a:t>
            </a:r>
          </a:p>
          <a:p>
            <a:pPr>
              <a:spcBef>
                <a:spcPts val="0"/>
              </a:spcBef>
              <a:spcAft>
                <a:spcPts val="1800"/>
              </a:spcAft>
            </a:pPr>
            <a:r>
              <a:rPr lang="es-EC" sz="2400" dirty="0"/>
              <a:t>El método </a:t>
            </a:r>
            <a:r>
              <a:rPr lang="es-EC" sz="2400" dirty="0" err="1"/>
              <a:t>pliométrico</a:t>
            </a:r>
            <a:r>
              <a:rPr lang="es-EC" sz="2400" dirty="0"/>
              <a:t> trabaja en el sistema locomotor humano con el enfoque de «función de muelle del músculo », </a:t>
            </a:r>
            <a:r>
              <a:rPr lang="es-EC" sz="2400" dirty="0" smtClean="0"/>
              <a:t>es </a:t>
            </a:r>
            <a:r>
              <a:rPr lang="es-EC" sz="2400" dirty="0"/>
              <a:t>un método eficaz que favorece el incremento de la fuerza máxima y de la fuerza explosiva, además de la fuerza inicial, mejora también la capacidad reactiva del sistema neuromuscular</a:t>
            </a:r>
            <a:r>
              <a:rPr lang="es-EC" sz="2400" dirty="0" smtClean="0"/>
              <a:t>.</a:t>
            </a:r>
          </a:p>
          <a:p>
            <a:pPr>
              <a:spcBef>
                <a:spcPts val="0"/>
              </a:spcBef>
              <a:spcAft>
                <a:spcPts val="1800"/>
              </a:spcAft>
            </a:pPr>
            <a:r>
              <a:rPr lang="es-EC" sz="2400" dirty="0"/>
              <a:t>La definición de la actividad funcional de las operaciones de combate en selva es el origen del método propuesto para aplicar la </a:t>
            </a:r>
            <a:r>
              <a:rPr lang="es-EC" sz="2400" dirty="0" err="1"/>
              <a:t>pliometría</a:t>
            </a:r>
            <a:r>
              <a:rPr lang="es-EC" sz="2400" dirty="0"/>
              <a:t> en el desarrollo muscular, necesario para el cumplimiento eficaz de ese tipo de operaciones. </a:t>
            </a:r>
          </a:p>
          <a:p>
            <a:pPr>
              <a:spcBef>
                <a:spcPts val="0"/>
              </a:spcBef>
              <a:spcAft>
                <a:spcPts val="1200"/>
              </a:spcAft>
            </a:pPr>
            <a:endParaRPr lang="es-EC" sz="2000" dirty="0"/>
          </a:p>
          <a:p>
            <a:pPr>
              <a:spcBef>
                <a:spcPts val="0"/>
              </a:spcBef>
              <a:spcAft>
                <a:spcPts val="1200"/>
              </a:spcAft>
            </a:pPr>
            <a:endParaRPr lang="en-US" dirty="0"/>
          </a:p>
        </p:txBody>
      </p:sp>
    </p:spTree>
    <p:extLst>
      <p:ext uri="{BB962C8B-B14F-4D97-AF65-F5344CB8AC3E}">
        <p14:creationId xmlns:p14="http://schemas.microsoft.com/office/powerpoint/2010/main" val="1566381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3149600" cy="731838"/>
          </a:xfrm>
        </p:spPr>
        <p:txBody>
          <a:bodyPr/>
          <a:lstStyle/>
          <a:p>
            <a:r>
              <a:rPr lang="es-EC" dirty="0" smtClean="0"/>
              <a:t>Conclusiones </a:t>
            </a:r>
            <a:endParaRPr lang="en-US" dirty="0"/>
          </a:p>
        </p:txBody>
      </p:sp>
      <p:sp>
        <p:nvSpPr>
          <p:cNvPr id="3" name="Content Placeholder 2"/>
          <p:cNvSpPr>
            <a:spLocks noGrp="1"/>
          </p:cNvSpPr>
          <p:nvPr>
            <p:ph sz="quarter" idx="13"/>
          </p:nvPr>
        </p:nvSpPr>
        <p:spPr>
          <a:xfrm>
            <a:off x="660400" y="884238"/>
            <a:ext cx="8585200" cy="5287962"/>
          </a:xfrm>
        </p:spPr>
        <p:txBody>
          <a:bodyPr>
            <a:normAutofit lnSpcReduction="10000"/>
          </a:bodyPr>
          <a:lstStyle/>
          <a:p>
            <a:pPr>
              <a:spcBef>
                <a:spcPts val="0"/>
              </a:spcBef>
              <a:spcAft>
                <a:spcPts val="1800"/>
              </a:spcAft>
            </a:pPr>
            <a:r>
              <a:rPr lang="es-EC" sz="2400" dirty="0" smtClean="0"/>
              <a:t>En </a:t>
            </a:r>
            <a:r>
              <a:rPr lang="es-EC" sz="2400" dirty="0"/>
              <a:t>la planificación de las actividades de </a:t>
            </a:r>
            <a:r>
              <a:rPr lang="es-EC" sz="2400" dirty="0" smtClean="0"/>
              <a:t>entrenamiento, </a:t>
            </a:r>
            <a:r>
              <a:rPr lang="es-EC" sz="2400" dirty="0"/>
              <a:t>es importante de </a:t>
            </a:r>
            <a:r>
              <a:rPr lang="es-EC" sz="2400" dirty="0" smtClean="0"/>
              <a:t>considerar los </a:t>
            </a:r>
            <a:r>
              <a:rPr lang="es-EC" sz="2400" dirty="0"/>
              <a:t>medios disponibles para la aplicación masiva del </a:t>
            </a:r>
            <a:r>
              <a:rPr lang="es-EC" sz="2400" dirty="0" smtClean="0"/>
              <a:t>método.</a:t>
            </a:r>
          </a:p>
          <a:p>
            <a:pPr>
              <a:spcBef>
                <a:spcPts val="0"/>
              </a:spcBef>
              <a:spcAft>
                <a:spcPts val="1800"/>
              </a:spcAft>
            </a:pPr>
            <a:r>
              <a:rPr lang="es-EC" sz="2400" dirty="0" smtClean="0"/>
              <a:t>Con </a:t>
            </a:r>
            <a:r>
              <a:rPr lang="es-EC" sz="2400" dirty="0"/>
              <a:t>el método diseñado se puede establecer que existe mayor desarrollo del tren inferior, pero que en general se ha conseguido una mejora significativa en el rendimiento de fuerza explosiva en los combatientes, tomando en cuenta que el tren inferior es el que más trabaja en cuanto a la movilidad en las operaciones en selva</a:t>
            </a:r>
            <a:r>
              <a:rPr lang="es-EC" sz="2400" dirty="0" smtClean="0"/>
              <a:t>, </a:t>
            </a:r>
            <a:r>
              <a:rPr lang="es-EC" sz="2400" dirty="0"/>
              <a:t>sin descartar la utilidad del tren superior, que en cambio es más útil para paso de obstáculos y técnicas de combate con armas.</a:t>
            </a:r>
          </a:p>
          <a:p>
            <a:pPr algn="just">
              <a:spcBef>
                <a:spcPts val="0"/>
              </a:spcBef>
              <a:spcAft>
                <a:spcPts val="1800"/>
              </a:spcAft>
            </a:pPr>
            <a:r>
              <a:rPr lang="es-EC" sz="2400" dirty="0"/>
              <a:t>El análisis modal sirve para establecer la homogeneidad de los </a:t>
            </a:r>
            <a:r>
              <a:rPr lang="es-EC" sz="2400" dirty="0" smtClean="0"/>
              <a:t>resultados, </a:t>
            </a:r>
            <a:r>
              <a:rPr lang="es-EC" sz="2400" dirty="0"/>
              <a:t>que en el caso de rendimiento </a:t>
            </a:r>
            <a:r>
              <a:rPr lang="es-EC" sz="2400" dirty="0" err="1"/>
              <a:t>pliométrico</a:t>
            </a:r>
            <a:r>
              <a:rPr lang="es-EC" sz="2400" dirty="0"/>
              <a:t> del tren inferior su incremento en ese sentido no ha sido significativo</a:t>
            </a:r>
            <a:r>
              <a:rPr lang="es-EC" sz="2400" dirty="0" smtClean="0"/>
              <a:t>.</a:t>
            </a:r>
            <a:endParaRPr lang="en-US" sz="2400" dirty="0" smtClean="0"/>
          </a:p>
        </p:txBody>
      </p:sp>
    </p:spTree>
    <p:extLst>
      <p:ext uri="{BB962C8B-B14F-4D97-AF65-F5344CB8AC3E}">
        <p14:creationId xmlns:p14="http://schemas.microsoft.com/office/powerpoint/2010/main" val="3586819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0" y="304800"/>
            <a:ext cx="3683000" cy="655638"/>
          </a:xfrm>
        </p:spPr>
        <p:txBody>
          <a:bodyPr/>
          <a:lstStyle/>
          <a:p>
            <a:r>
              <a:rPr lang="es-EC" dirty="0" smtClean="0"/>
              <a:t>recomendaciones</a:t>
            </a:r>
            <a:endParaRPr lang="en-US" dirty="0"/>
          </a:p>
        </p:txBody>
      </p:sp>
      <p:sp>
        <p:nvSpPr>
          <p:cNvPr id="3" name="Content Placeholder 2"/>
          <p:cNvSpPr>
            <a:spLocks noGrp="1"/>
          </p:cNvSpPr>
          <p:nvPr>
            <p:ph sz="quarter" idx="13"/>
          </p:nvPr>
        </p:nvSpPr>
        <p:spPr>
          <a:xfrm>
            <a:off x="660400" y="960438"/>
            <a:ext cx="8585200" cy="5059362"/>
          </a:xfrm>
        </p:spPr>
        <p:txBody>
          <a:bodyPr>
            <a:normAutofit fontScale="92500"/>
          </a:bodyPr>
          <a:lstStyle/>
          <a:p>
            <a:r>
              <a:rPr lang="es-EC" sz="2400" dirty="0"/>
              <a:t>Es importante la comprensión del método mediante charlas que motiven a los combatientes, para aplicar el esfuerzo en función de su empleo en las operaciones de combate en selva, para conservar su vida y cumplir la misión táctica encargada al equipo de combate al que pertenece.</a:t>
            </a:r>
          </a:p>
          <a:p>
            <a:r>
              <a:rPr lang="es-EC" sz="2400" dirty="0"/>
              <a:t>Es necesario medir el progreso del método y los resultados esperados, para determinar el incremento de la fuerza máxima y de la fuerza explosiva, además de la fuerza inicial y la capacidad reactiva del sistema neuromuscular.</a:t>
            </a:r>
          </a:p>
          <a:p>
            <a:r>
              <a:rPr lang="es-EC" sz="2400" dirty="0"/>
              <a:t>La revisión permanente de nuevas misiones o aplicaciones funcionales del método deben ser monitoreadas en forma permanente para realizar mejoras al método. </a:t>
            </a:r>
          </a:p>
          <a:p>
            <a:r>
              <a:rPr lang="es-EC" sz="2400" dirty="0"/>
              <a:t>La planificación del entrenamiento en grupos numerosos debe contar con personal entrenado en el método como instructores o monitores.</a:t>
            </a:r>
          </a:p>
          <a:p>
            <a:endParaRPr lang="en-US" dirty="0"/>
          </a:p>
        </p:txBody>
      </p:sp>
    </p:spTree>
    <p:extLst>
      <p:ext uri="{BB962C8B-B14F-4D97-AF65-F5344CB8AC3E}">
        <p14:creationId xmlns:p14="http://schemas.microsoft.com/office/powerpoint/2010/main" val="3631204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57200" y="304800"/>
            <a:ext cx="9144000" cy="6553200"/>
          </a:xfrm>
        </p:spPr>
        <p:txBody>
          <a:bodyPr>
            <a:normAutofit/>
          </a:bodyPr>
          <a:lstStyle/>
          <a:p>
            <a:r>
              <a:rPr lang="es-EC" sz="2800" dirty="0"/>
              <a:t>La Provincia amazónica de Sucumbíos que comparte frontera con Colombia y Perú, </a:t>
            </a:r>
            <a:r>
              <a:rPr lang="es-EC" sz="2800" dirty="0" smtClean="0"/>
              <a:t>ha cobrado gran importancia  </a:t>
            </a:r>
            <a:r>
              <a:rPr lang="es-EC" sz="2800" dirty="0"/>
              <a:t>debido a </a:t>
            </a:r>
            <a:r>
              <a:rPr lang="es-EC" sz="2800" dirty="0" smtClean="0"/>
              <a:t>la </a:t>
            </a:r>
            <a:r>
              <a:rPr lang="es-EC" sz="2800" dirty="0"/>
              <a:t>explotación </a:t>
            </a:r>
            <a:r>
              <a:rPr lang="es-EC" sz="2800" dirty="0" smtClean="0"/>
              <a:t>petrolera que ha </a:t>
            </a:r>
            <a:r>
              <a:rPr lang="es-EC" sz="2800" dirty="0"/>
              <a:t>propiciado una migración e intercambio económico sustancial </a:t>
            </a:r>
            <a:r>
              <a:rPr lang="es-EC" sz="2800" dirty="0" smtClean="0"/>
              <a:t>entre </a:t>
            </a:r>
            <a:r>
              <a:rPr lang="es-EC" sz="2800" dirty="0"/>
              <a:t>Colombia </a:t>
            </a:r>
            <a:r>
              <a:rPr lang="es-EC" sz="2800" dirty="0" smtClean="0"/>
              <a:t>y Ecuador.</a:t>
            </a:r>
          </a:p>
          <a:p>
            <a:r>
              <a:rPr lang="es-EC" sz="2800" dirty="0" smtClean="0"/>
              <a:t>La </a:t>
            </a:r>
            <a:r>
              <a:rPr lang="es-EC" sz="2800" dirty="0"/>
              <a:t>posición geográfica, clima y desarrollo </a:t>
            </a:r>
            <a:r>
              <a:rPr lang="es-EC" sz="2800" dirty="0" smtClean="0"/>
              <a:t>de la provincia se ha </a:t>
            </a:r>
            <a:r>
              <a:rPr lang="es-EC" sz="2800" dirty="0" err="1" smtClean="0"/>
              <a:t>constituÍdo</a:t>
            </a:r>
            <a:r>
              <a:rPr lang="es-EC" sz="2800" dirty="0" smtClean="0"/>
              <a:t> </a:t>
            </a:r>
            <a:r>
              <a:rPr lang="es-EC" sz="2800" dirty="0"/>
              <a:t>como territorio predilecto para Grupos </a:t>
            </a:r>
            <a:r>
              <a:rPr lang="es-EC" sz="2800" dirty="0" smtClean="0"/>
              <a:t>Ilegales Armados (GIA).</a:t>
            </a:r>
          </a:p>
          <a:p>
            <a:r>
              <a:rPr lang="es-EC" sz="2800" dirty="0" smtClean="0"/>
              <a:t>Las Fuerzas militares ecuatorianas se encuentran desplegadas a lo largo de la línea de frontera para controlar la presencia de estos grupos e </a:t>
            </a:r>
            <a:r>
              <a:rPr lang="es-EC" sz="2800" dirty="0" err="1" smtClean="0"/>
              <a:t>imperdir</a:t>
            </a:r>
            <a:r>
              <a:rPr lang="es-EC" sz="2800" dirty="0" smtClean="0"/>
              <a:t> el cometimiento de actividades ilícitas, mediante la ejecución de operaciones militares en selva.</a:t>
            </a:r>
          </a:p>
          <a:p>
            <a:r>
              <a:rPr lang="es-EC" sz="2800" dirty="0" smtClean="0"/>
              <a:t>La operaciones militares en </a:t>
            </a:r>
            <a:r>
              <a:rPr lang="es-EC" sz="2800" dirty="0"/>
              <a:t>selva </a:t>
            </a:r>
            <a:r>
              <a:rPr lang="es-EC" sz="2800" dirty="0" smtClean="0"/>
              <a:t>demandan </a:t>
            </a:r>
            <a:r>
              <a:rPr lang="es-EC" sz="2800" dirty="0"/>
              <a:t>de una adecuada condición </a:t>
            </a:r>
            <a:r>
              <a:rPr lang="es-EC" sz="2800" dirty="0" smtClean="0"/>
              <a:t>física para lograr eficacia y eficiencia.</a:t>
            </a:r>
            <a:endParaRPr lang="es-EC" sz="2800" dirty="0"/>
          </a:p>
        </p:txBody>
      </p:sp>
    </p:spTree>
    <p:extLst>
      <p:ext uri="{BB962C8B-B14F-4D97-AF65-F5344CB8AC3E}">
        <p14:creationId xmlns:p14="http://schemas.microsoft.com/office/powerpoint/2010/main" val="144537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33400"/>
            <a:ext cx="4064000" cy="731838"/>
          </a:xfrm>
        </p:spPr>
        <p:txBody>
          <a:bodyPr/>
          <a:lstStyle/>
          <a:p>
            <a:r>
              <a:rPr lang="es-EC" dirty="0" smtClean="0"/>
              <a:t>recomendaciones</a:t>
            </a:r>
            <a:endParaRPr lang="en-US" dirty="0"/>
          </a:p>
        </p:txBody>
      </p:sp>
      <p:sp>
        <p:nvSpPr>
          <p:cNvPr id="3" name="Content Placeholder 2"/>
          <p:cNvSpPr>
            <a:spLocks noGrp="1"/>
          </p:cNvSpPr>
          <p:nvPr>
            <p:ph sz="quarter" idx="13"/>
          </p:nvPr>
        </p:nvSpPr>
        <p:spPr/>
        <p:txBody>
          <a:bodyPr>
            <a:normAutofit/>
          </a:bodyPr>
          <a:lstStyle/>
          <a:p>
            <a:r>
              <a:rPr lang="es-EC" sz="2400" dirty="0"/>
              <a:t>En base al análisis modal se debería pensar también en un entrenamiento diferenciado y más personalizado para conseguir mayor homogeneidad en el grupo de combatientes o tomar en cuenta los valores mínimos</a:t>
            </a:r>
            <a:r>
              <a:rPr lang="es-EC" sz="2400" dirty="0" smtClean="0"/>
              <a:t>.</a:t>
            </a:r>
          </a:p>
          <a:p>
            <a:r>
              <a:rPr lang="es-EC" sz="2400" dirty="0" smtClean="0"/>
              <a:t>Es necesario reconocer que para planificar un sistema de entrenamiento en una unidad militar es necesario determinar y diferenciar sus actividades, responsabilidades, misiones y operaciones, para poder organizar adecuadamente todos los elementos que implican una planificación, para que de esta manera </a:t>
            </a:r>
            <a:r>
              <a:rPr lang="es-EC" sz="2400" smtClean="0"/>
              <a:t>se encuentre </a:t>
            </a:r>
            <a:r>
              <a:rPr lang="es-EC" sz="2400" dirty="0" smtClean="0"/>
              <a:t>acorde a las necesidades indicadas.   </a:t>
            </a:r>
            <a:endParaRPr lang="es-EC" sz="2400" dirty="0"/>
          </a:p>
          <a:p>
            <a:endParaRPr lang="en-US" dirty="0"/>
          </a:p>
        </p:txBody>
      </p:sp>
    </p:spTree>
    <p:extLst>
      <p:ext uri="{BB962C8B-B14F-4D97-AF65-F5344CB8AC3E}">
        <p14:creationId xmlns:p14="http://schemas.microsoft.com/office/powerpoint/2010/main" val="559407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60400" y="838200"/>
            <a:ext cx="8585200" cy="4876800"/>
          </a:xfrm>
        </p:spPr>
        <p:txBody>
          <a:bodyPr>
            <a:normAutofit/>
          </a:bodyPr>
          <a:lstStyle/>
          <a:p>
            <a:pPr marL="0" indent="0" algn="ctr">
              <a:buNone/>
            </a:pPr>
            <a:r>
              <a:rPr lang="es-EC" sz="4400" b="1" dirty="0" smtClean="0"/>
              <a:t>EL ÚNICO DÍA FACIL FUE AYER.</a:t>
            </a:r>
          </a:p>
          <a:p>
            <a:pPr marL="0" indent="0" algn="ctr">
              <a:buNone/>
            </a:pPr>
            <a:r>
              <a:rPr lang="es-EC" sz="4400" b="1" dirty="0" smtClean="0"/>
              <a:t>H.R</a:t>
            </a:r>
            <a:endParaRPr lang="es-EC" sz="4400" b="1" dirty="0"/>
          </a:p>
        </p:txBody>
      </p:sp>
      <p:pic>
        <p:nvPicPr>
          <p:cNvPr id="2050" name="Picture 2" descr="10 Tips for BUD/S Navy SEAL Training | SEALgrinder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590800"/>
            <a:ext cx="4648200" cy="3095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84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EC" sz="4000" b="1" dirty="0" smtClean="0"/>
              <a:t>Gracias por su atención</a:t>
            </a:r>
            <a:endParaRPr lang="en-US" sz="4000" b="1" dirty="0"/>
          </a:p>
        </p:txBody>
      </p:sp>
    </p:spTree>
    <p:extLst>
      <p:ext uri="{BB962C8B-B14F-4D97-AF65-F5344CB8AC3E}">
        <p14:creationId xmlns:p14="http://schemas.microsoft.com/office/powerpoint/2010/main" val="381694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660400" y="274638"/>
            <a:ext cx="8585200" cy="792162"/>
          </a:xfrm>
        </p:spPr>
        <p:txBody>
          <a:bodyPr/>
          <a:lstStyle/>
          <a:p>
            <a:pPr algn="ctr"/>
            <a:r>
              <a:rPr lang="es-EC" b="1" smtClean="0"/>
              <a:t>Planteamiento del problema</a:t>
            </a:r>
            <a:endParaRPr lang="en-US" b="1" dirty="0"/>
          </a:p>
        </p:txBody>
      </p:sp>
      <p:graphicFrame>
        <p:nvGraphicFramePr>
          <p:cNvPr id="11" name="10 Tabla"/>
          <p:cNvGraphicFramePr>
            <a:graphicFrameLocks noGrp="1"/>
          </p:cNvGraphicFramePr>
          <p:nvPr>
            <p:extLst>
              <p:ext uri="{D42A27DB-BD31-4B8C-83A1-F6EECF244321}">
                <p14:modId xmlns:p14="http://schemas.microsoft.com/office/powerpoint/2010/main" val="3768659214"/>
              </p:ext>
            </p:extLst>
          </p:nvPr>
        </p:nvGraphicFramePr>
        <p:xfrm>
          <a:off x="914400" y="1752600"/>
          <a:ext cx="8305800" cy="4648199"/>
        </p:xfrm>
        <a:graphic>
          <a:graphicData uri="http://schemas.openxmlformats.org/drawingml/2006/table">
            <a:tbl>
              <a:tblPr firstRow="1" bandRow="1">
                <a:tableStyleId>{21E4AEA4-8DFA-4A89-87EB-49C32662AFE0}</a:tableStyleId>
              </a:tblPr>
              <a:tblGrid>
                <a:gridCol w="4152900"/>
                <a:gridCol w="4152900"/>
              </a:tblGrid>
              <a:tr h="312686">
                <a:tc>
                  <a:txBody>
                    <a:bodyPr/>
                    <a:lstStyle/>
                    <a:p>
                      <a:r>
                        <a:rPr lang="es-EC" dirty="0" smtClean="0"/>
                        <a:t>PROBLEMA</a:t>
                      </a:r>
                      <a:endParaRPr lang="es-EC" dirty="0"/>
                    </a:p>
                  </a:txBody>
                  <a:tcPr/>
                </a:tc>
                <a:tc>
                  <a:txBody>
                    <a:bodyPr/>
                    <a:lstStyle/>
                    <a:p>
                      <a:r>
                        <a:rPr lang="es-EC" dirty="0" smtClean="0"/>
                        <a:t>SOLUCIÓN PROPUESTA</a:t>
                      </a:r>
                      <a:endParaRPr lang="es-EC" dirty="0"/>
                    </a:p>
                  </a:txBody>
                  <a:tcPr/>
                </a:tc>
              </a:tr>
              <a:tr h="3856465">
                <a:tc>
                  <a:txBody>
                    <a:bodyPr/>
                    <a:lstStyle/>
                    <a:p>
                      <a:r>
                        <a:rPr lang="es-EC" dirty="0" smtClean="0"/>
                        <a:t>La operaciones militares en selva requieren</a:t>
                      </a:r>
                      <a:r>
                        <a:rPr lang="es-EC" baseline="0" dirty="0" smtClean="0"/>
                        <a:t> de un sistema de entrenamiento especial, para que el rendimiento de los combatientes sea adecuado y cumplan la misión con eficiencia y eficacia, a pesar de las condiciones adversas del combate en selva y de la gran capacidad del enemigo </a:t>
                      </a:r>
                      <a:r>
                        <a:rPr lang="es-EC" baseline="0" dirty="0" err="1" smtClean="0"/>
                        <a:t>constituído</a:t>
                      </a:r>
                      <a:r>
                        <a:rPr lang="es-EC" baseline="0" dirty="0" smtClean="0"/>
                        <a:t> por grupos armados ilegales entrenados para este tipo de combate.  El entrenamiento físico del  personal militar resulta insuficiente y empírico para aplicarlo en las operaciones de combate en selva.</a:t>
                      </a:r>
                      <a:endParaRPr lang="es-EC" dirty="0"/>
                    </a:p>
                  </a:txBody>
                  <a:tcPr/>
                </a:tc>
                <a:tc>
                  <a:txBody>
                    <a:bodyPr/>
                    <a:lstStyle/>
                    <a:p>
                      <a:r>
                        <a:rPr lang="es-EC" dirty="0" smtClean="0"/>
                        <a:t>Planificación y ejecución</a:t>
                      </a:r>
                      <a:r>
                        <a:rPr lang="es-EC" baseline="0" dirty="0" smtClean="0"/>
                        <a:t> de un sistema de entrenamiento, basado en la </a:t>
                      </a:r>
                      <a:r>
                        <a:rPr lang="es-EC" baseline="0" dirty="0" err="1" smtClean="0"/>
                        <a:t>pliometría</a:t>
                      </a:r>
                      <a:r>
                        <a:rPr lang="es-EC" baseline="0" dirty="0" smtClean="0"/>
                        <a:t>, que solvente todas las necesidades relacionadas al fortalecimiento de las capacidades físicas, principalmente fuerza explosiva, y garantice la eficiencia y eficacia en el desempeño de los combatientes en las operaciones militares en selva</a:t>
                      </a:r>
                      <a:endParaRPr lang="es-EC" dirty="0"/>
                    </a:p>
                  </a:txBody>
                  <a:tcPr/>
                </a:tc>
              </a:tr>
              <a:tr h="425974">
                <a:tc>
                  <a:txBody>
                    <a:bodyPr/>
                    <a:lstStyle/>
                    <a:p>
                      <a:r>
                        <a:rPr lang="es-EC" baseline="0" dirty="0" smtClean="0"/>
                        <a:t> </a:t>
                      </a:r>
                      <a:endParaRPr lang="es-EC" dirty="0"/>
                    </a:p>
                  </a:txBody>
                  <a:tcPr/>
                </a:tc>
                <a:tc>
                  <a:txBody>
                    <a:bodyPr/>
                    <a:lstStyle/>
                    <a:p>
                      <a:r>
                        <a:rPr lang="es-EC" baseline="0" dirty="0" smtClean="0"/>
                        <a:t>.   </a:t>
                      </a:r>
                      <a:endParaRPr lang="es-EC" dirty="0"/>
                    </a:p>
                  </a:txBody>
                  <a:tcPr/>
                </a:tc>
              </a:tr>
            </a:tbl>
          </a:graphicData>
        </a:graphic>
      </p:graphicFrame>
    </p:spTree>
    <p:extLst>
      <p:ext uri="{BB962C8B-B14F-4D97-AF65-F5344CB8AC3E}">
        <p14:creationId xmlns:p14="http://schemas.microsoft.com/office/powerpoint/2010/main" val="355498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21024" y="914400"/>
            <a:ext cx="5358479" cy="917238"/>
            <a:chOff x="2641779" y="364376"/>
            <a:chExt cx="5358479" cy="917238"/>
          </a:xfrm>
          <a:scene3d>
            <a:camera prst="orthographicFront">
              <a:rot lat="0" lon="0" rev="0"/>
            </a:camera>
            <a:lightRig rig="glow" dir="t">
              <a:rot lat="0" lon="0" rev="4800000"/>
            </a:lightRig>
          </a:scene3d>
        </p:grpSpPr>
        <p:sp>
          <p:nvSpPr>
            <p:cNvPr id="5" name="Rounded Rectangle 4"/>
            <p:cNvSpPr/>
            <p:nvPr/>
          </p:nvSpPr>
          <p:spPr>
            <a:xfrm>
              <a:off x="2641779" y="364376"/>
              <a:ext cx="5358479" cy="917238"/>
            </a:xfrm>
            <a:prstGeom prst="roundRect">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6" name="Rounded Rectangle 4"/>
            <p:cNvSpPr/>
            <p:nvPr/>
          </p:nvSpPr>
          <p:spPr>
            <a:xfrm>
              <a:off x="2686555" y="409152"/>
              <a:ext cx="5268927" cy="8276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b="1" kern="1200" dirty="0" smtClean="0"/>
                <a:t>OBJETIVO GENERAL:</a:t>
              </a:r>
              <a:endParaRPr lang="es-ES" sz="3800" b="1" kern="1200" dirty="0"/>
            </a:p>
          </p:txBody>
        </p:sp>
      </p:grpSp>
      <p:grpSp>
        <p:nvGrpSpPr>
          <p:cNvPr id="7" name="Group 6"/>
          <p:cNvGrpSpPr/>
          <p:nvPr/>
        </p:nvGrpSpPr>
        <p:grpSpPr>
          <a:xfrm>
            <a:off x="762000" y="2362200"/>
            <a:ext cx="8826220" cy="3273658"/>
            <a:chOff x="0" y="1766950"/>
            <a:chExt cx="10642039" cy="3651716"/>
          </a:xfrm>
          <a:scene3d>
            <a:camera prst="orthographicFront"/>
            <a:lightRig rig="threePt" dir="t"/>
          </a:scene3d>
        </p:grpSpPr>
        <p:sp>
          <p:nvSpPr>
            <p:cNvPr id="8" name="Rounded Rectangle 7"/>
            <p:cNvSpPr/>
            <p:nvPr/>
          </p:nvSpPr>
          <p:spPr>
            <a:xfrm>
              <a:off x="0" y="1766950"/>
              <a:ext cx="10642039" cy="3651716"/>
            </a:xfrm>
            <a:prstGeom prst="roundRect">
              <a:avLst/>
            </a:prstGeom>
            <a:sp3d>
              <a:bevelT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178262" y="1945212"/>
              <a:ext cx="10285515" cy="32951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just" defTabSz="1689100">
                <a:lnSpc>
                  <a:spcPct val="90000"/>
                </a:lnSpc>
                <a:spcBef>
                  <a:spcPct val="0"/>
                </a:spcBef>
                <a:spcAft>
                  <a:spcPct val="35000"/>
                </a:spcAft>
              </a:pPr>
              <a:endParaRPr lang="es-ES" sz="3800" kern="1200" dirty="0"/>
            </a:p>
          </p:txBody>
        </p:sp>
      </p:grpSp>
      <p:sp>
        <p:nvSpPr>
          <p:cNvPr id="12" name="11 Rectángulo"/>
          <p:cNvSpPr/>
          <p:nvPr/>
        </p:nvSpPr>
        <p:spPr>
          <a:xfrm>
            <a:off x="990600" y="2522007"/>
            <a:ext cx="8229600" cy="2862322"/>
          </a:xfrm>
          <a:prstGeom prst="rect">
            <a:avLst/>
          </a:prstGeom>
        </p:spPr>
        <p:txBody>
          <a:bodyPr wrap="square">
            <a:spAutoFit/>
          </a:bodyPr>
          <a:lstStyle/>
          <a:p>
            <a:r>
              <a:rPr lang="es-EC" sz="3600" dirty="0"/>
              <a:t>Diseñar un método de entrenamiento basado en </a:t>
            </a:r>
            <a:r>
              <a:rPr lang="es-EC" sz="3600" dirty="0" err="1"/>
              <a:t>pliometría</a:t>
            </a:r>
            <a:r>
              <a:rPr lang="es-EC" sz="3600" dirty="0"/>
              <a:t> para mejorar la fuerza explosiva muscular de los combatientes que se emplean en operaciones militares en selva, que garantice la eficiencia y eficacia en su ejecución</a:t>
            </a:r>
            <a:r>
              <a:rPr lang="es-EC" dirty="0"/>
              <a:t>.  </a:t>
            </a:r>
          </a:p>
        </p:txBody>
      </p:sp>
    </p:spTree>
    <p:extLst>
      <p:ext uri="{BB962C8B-B14F-4D97-AF65-F5344CB8AC3E}">
        <p14:creationId xmlns:p14="http://schemas.microsoft.com/office/powerpoint/2010/main" val="301523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246028327"/>
              </p:ext>
            </p:extLst>
          </p:nvPr>
        </p:nvGraphicFramePr>
        <p:xfrm>
          <a:off x="304800" y="361336"/>
          <a:ext cx="9525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2"/>
          <p:cNvSpPr/>
          <p:nvPr/>
        </p:nvSpPr>
        <p:spPr>
          <a:xfrm>
            <a:off x="152400" y="2514600"/>
            <a:ext cx="2163417" cy="104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OBJETIVOS ESPECÍFICOS</a:t>
            </a:r>
            <a:endParaRPr lang="es-ES" sz="2400" b="1" dirty="0"/>
          </a:p>
        </p:txBody>
      </p:sp>
    </p:spTree>
    <p:extLst>
      <p:ext uri="{BB962C8B-B14F-4D97-AF65-F5344CB8AC3E}">
        <p14:creationId xmlns:p14="http://schemas.microsoft.com/office/powerpoint/2010/main" val="352283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justificación</a:t>
            </a:r>
            <a:endParaRPr lang="en-US" b="1" dirty="0"/>
          </a:p>
        </p:txBody>
      </p:sp>
      <p:sp>
        <p:nvSpPr>
          <p:cNvPr id="3" name="Content Placeholder 2"/>
          <p:cNvSpPr>
            <a:spLocks noGrp="1"/>
          </p:cNvSpPr>
          <p:nvPr>
            <p:ph sz="quarter" idx="13"/>
          </p:nvPr>
        </p:nvSpPr>
        <p:spPr/>
        <p:txBody>
          <a:bodyPr>
            <a:normAutofit fontScale="92500"/>
          </a:bodyPr>
          <a:lstStyle/>
          <a:p>
            <a:r>
              <a:rPr lang="es-EC" sz="2800" dirty="0" smtClean="0"/>
              <a:t>Las unidades </a:t>
            </a:r>
            <a:r>
              <a:rPr lang="es-EC" sz="2800" dirty="0"/>
              <a:t>militares desplegadas en la línea de frontera ejecutan operaciones y varias actividades en ambiente </a:t>
            </a:r>
            <a:r>
              <a:rPr lang="es-EC" sz="2800" dirty="0" smtClean="0"/>
              <a:t>selvático.</a:t>
            </a:r>
          </a:p>
          <a:p>
            <a:r>
              <a:rPr lang="es-EC" sz="2800" dirty="0" smtClean="0"/>
              <a:t>Gran </a:t>
            </a:r>
            <a:r>
              <a:rPr lang="es-EC" sz="2800" dirty="0"/>
              <a:t>parte de su recurso humano empleado carece de una adecuada capacidad </a:t>
            </a:r>
            <a:r>
              <a:rPr lang="es-EC" sz="2800" dirty="0" smtClean="0"/>
              <a:t>física </a:t>
            </a:r>
            <a:r>
              <a:rPr lang="es-EC" sz="2800" dirty="0"/>
              <a:t>para realizar para estas </a:t>
            </a:r>
            <a:r>
              <a:rPr lang="es-EC" sz="2800" dirty="0" smtClean="0"/>
              <a:t>operaciones.</a:t>
            </a:r>
          </a:p>
          <a:p>
            <a:r>
              <a:rPr lang="es-EC" sz="2800" dirty="0" smtClean="0"/>
              <a:t>La </a:t>
            </a:r>
            <a:r>
              <a:rPr lang="es-EC" sz="2800" dirty="0"/>
              <a:t>condición </a:t>
            </a:r>
            <a:r>
              <a:rPr lang="es-EC" sz="2800" dirty="0" smtClean="0"/>
              <a:t>actual no </a:t>
            </a:r>
            <a:r>
              <a:rPr lang="es-EC" sz="2800" dirty="0"/>
              <a:t>garantiza la eficiencia y eficacia de su empleo y la consecución de objetivos </a:t>
            </a:r>
            <a:r>
              <a:rPr lang="es-EC" sz="2800" dirty="0" smtClean="0"/>
              <a:t>institucionales.</a:t>
            </a:r>
          </a:p>
          <a:p>
            <a:r>
              <a:rPr lang="es-EC" sz="2800" dirty="0" smtClean="0"/>
              <a:t>Es </a:t>
            </a:r>
            <a:r>
              <a:rPr lang="es-EC" sz="2800" dirty="0"/>
              <a:t>importante realizar un diseño técnico del sistema de entrenamiento empleando la </a:t>
            </a:r>
            <a:r>
              <a:rPr lang="es-EC" sz="2800" dirty="0" err="1"/>
              <a:t>pliometría</a:t>
            </a:r>
            <a:r>
              <a:rPr lang="es-EC" sz="2800" dirty="0"/>
              <a:t>.</a:t>
            </a:r>
          </a:p>
        </p:txBody>
      </p:sp>
    </p:spTree>
    <p:extLst>
      <p:ext uri="{BB962C8B-B14F-4D97-AF65-F5344CB8AC3E}">
        <p14:creationId xmlns:p14="http://schemas.microsoft.com/office/powerpoint/2010/main" val="113265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pPr lvl="5" algn="ctr"/>
            <a:r>
              <a:rPr lang="es-EC" sz="4000" b="1" kern="1200" cap="all" spc="50" dirty="0" smtClean="0">
                <a:solidFill>
                  <a:schemeClr val="tx1"/>
                </a:solidFill>
                <a:latin typeface="+mj-lt"/>
                <a:ea typeface="+mj-ea"/>
                <a:cs typeface="+mj-cs"/>
              </a:rPr>
              <a:t>2._  MARCO TEÓRICO</a:t>
            </a:r>
            <a:endParaRPr lang="en-US" sz="4000" b="1" kern="1200" cap="all" spc="50" dirty="0">
              <a:solidFill>
                <a:schemeClr val="tx1"/>
              </a:solidFill>
              <a:latin typeface="+mj-lt"/>
              <a:ea typeface="+mj-ea"/>
              <a:cs typeface="+mj-cs"/>
            </a:endParaRPr>
          </a:p>
        </p:txBody>
      </p:sp>
    </p:spTree>
    <p:extLst>
      <p:ext uri="{BB962C8B-B14F-4D97-AF65-F5344CB8AC3E}">
        <p14:creationId xmlns:p14="http://schemas.microsoft.com/office/powerpoint/2010/main" val="362706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5724</TotalTime>
  <Words>2832</Words>
  <Application>Microsoft Office PowerPoint</Application>
  <PresentationFormat>A4 (210 x 297 mm)</PresentationFormat>
  <Paragraphs>189</Paragraphs>
  <Slides>42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42</vt:i4>
      </vt:variant>
    </vt:vector>
  </HeadingPairs>
  <TitlesOfParts>
    <vt:vector size="47" baseType="lpstr">
      <vt:lpstr>Arial</vt:lpstr>
      <vt:lpstr>Arial Narrow</vt:lpstr>
      <vt:lpstr>Calibri</vt:lpstr>
      <vt:lpstr>Times New Roman</vt:lpstr>
      <vt:lpstr>Horizon</vt:lpstr>
      <vt:lpstr>Presentación de PowerPoint</vt:lpstr>
      <vt:lpstr>AGENDA </vt:lpstr>
      <vt:lpstr>1._  Generalidades</vt:lpstr>
      <vt:lpstr>Presentación de PowerPoint</vt:lpstr>
      <vt:lpstr>Planteamiento del problema</vt:lpstr>
      <vt:lpstr>Presentación de PowerPoint</vt:lpstr>
      <vt:lpstr>Presentación de PowerPoint</vt:lpstr>
      <vt:lpstr>justificación</vt:lpstr>
      <vt:lpstr>2._  MARCO TEÓRICO</vt:lpstr>
      <vt:lpstr>Presentación de PowerPoint</vt:lpstr>
      <vt:lpstr>Presentación de PowerPoint</vt:lpstr>
      <vt:lpstr>Presentación de PowerPoint</vt:lpstr>
      <vt:lpstr>Presentación de PowerPoint</vt:lpstr>
      <vt:lpstr>PLIOMETRÍA </vt:lpstr>
      <vt:lpstr>3._  Desarrollo METODOLógico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Test para determinar la repetición máxima</vt:lpstr>
      <vt:lpstr>Resultados de la aplicación del test</vt:lpstr>
      <vt:lpstr>Grupos etarios del personal apto para las operaciones de combate</vt:lpstr>
      <vt:lpstr>Análisis de resultados</vt:lpstr>
      <vt:lpstr>4._ PROPUESTA del método de entrenamiento</vt:lpstr>
      <vt:lpstr>Planificación del entrenamiento</vt:lpstr>
      <vt:lpstr>MESOCICLO 1.- ADAPTACIÓN ANATÓMICA, DURACIÓN DOS SEMANAS</vt:lpstr>
      <vt:lpstr>MESOCICLO 2.- HIPERTROFIA, DURACIÓN CUATRO SEMANAS</vt:lpstr>
      <vt:lpstr>Presentación de PowerPoint</vt:lpstr>
      <vt:lpstr>MESOCICLO 3.- TRANSFORMACIÓN, DURACIÓN CUATRO SEMANAS </vt:lpstr>
      <vt:lpstr>Presentación de PowerPoint</vt:lpstr>
      <vt:lpstr>5._ APLICACIÓN DEL MÉTODO DE ENTRENAMIENTO </vt:lpstr>
      <vt:lpstr>Análisis de los Resultados de Aplicación del Método de Entrenamiento </vt:lpstr>
      <vt:lpstr>Análisis comparativo de resultados inicial y final </vt:lpstr>
      <vt:lpstr>5._ CONCLUSIONES Y RECOMENDACIONES </vt:lpstr>
      <vt:lpstr>Conclusiones </vt:lpstr>
      <vt:lpstr>Conclusiones </vt:lpstr>
      <vt:lpstr>recomendaciones</vt:lpstr>
      <vt:lpstr>recomendaciones</vt:lpstr>
      <vt:lpstr>Presentación de PowerPoint</vt:lpstr>
      <vt:lpstr>Gracias por su atención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Mayte Arévalo</dc:creator>
  <cp:lastModifiedBy>Espe</cp:lastModifiedBy>
  <cp:revision>124</cp:revision>
  <dcterms:created xsi:type="dcterms:W3CDTF">2020-09-15T06:51:42Z</dcterms:created>
  <dcterms:modified xsi:type="dcterms:W3CDTF">2022-04-06T16:28:11Z</dcterms:modified>
</cp:coreProperties>
</file>