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8" r:id="rId1"/>
  </p:sldMasterIdLst>
  <p:sldIdLst>
    <p:sldId id="256" r:id="rId2"/>
    <p:sldId id="279" r:id="rId3"/>
    <p:sldId id="257" r:id="rId4"/>
    <p:sldId id="258" r:id="rId5"/>
    <p:sldId id="280" r:id="rId6"/>
    <p:sldId id="282" r:id="rId7"/>
    <p:sldId id="283" r:id="rId8"/>
    <p:sldId id="259" r:id="rId9"/>
    <p:sldId id="271" r:id="rId10"/>
    <p:sldId id="272" r:id="rId11"/>
    <p:sldId id="273" r:id="rId12"/>
    <p:sldId id="261" r:id="rId13"/>
    <p:sldId id="262" r:id="rId14"/>
    <p:sldId id="266" r:id="rId15"/>
    <p:sldId id="263" r:id="rId16"/>
    <p:sldId id="264" r:id="rId17"/>
    <p:sldId id="274" r:id="rId18"/>
    <p:sldId id="267" r:id="rId19"/>
    <p:sldId id="268" r:id="rId20"/>
    <p:sldId id="270" r:id="rId21"/>
    <p:sldId id="276" r:id="rId22"/>
    <p:sldId id="277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ertes Diaz Walter Marcelo" initials="FDWM" lastIdx="1" clrIdx="0">
    <p:extLst>
      <p:ext uri="{19B8F6BF-5375-455C-9EA6-DF929625EA0E}">
        <p15:presenceInfo xmlns:p15="http://schemas.microsoft.com/office/powerpoint/2012/main" userId="S-1-5-21-191762527-126780642-1490391020-2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EE726-4D84-4827-BC23-5EC796FB3F8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E698F-EECB-434E-B824-C62BC23550E4}">
      <dgm:prSet phldrT="[Text]"/>
      <dgm:spPr/>
      <dgm:t>
        <a:bodyPr/>
        <a:lstStyle/>
        <a:p>
          <a:r>
            <a:rPr lang="es-EC" dirty="0"/>
            <a:t>1</a:t>
          </a:r>
          <a:endParaRPr lang="en-US" dirty="0"/>
        </a:p>
      </dgm:t>
    </dgm:pt>
    <dgm:pt modelId="{8A563ADF-F804-405C-925B-E67BC23EDF40}" type="parTrans" cxnId="{E631A232-165B-402E-9E5F-E51121BF8390}">
      <dgm:prSet/>
      <dgm:spPr/>
      <dgm:t>
        <a:bodyPr/>
        <a:lstStyle/>
        <a:p>
          <a:endParaRPr lang="en-US"/>
        </a:p>
      </dgm:t>
    </dgm:pt>
    <dgm:pt modelId="{22331AB1-9EAE-4325-A4CA-FC4ACC850193}" type="sibTrans" cxnId="{E631A232-165B-402E-9E5F-E51121BF8390}">
      <dgm:prSet/>
      <dgm:spPr/>
      <dgm:t>
        <a:bodyPr/>
        <a:lstStyle/>
        <a:p>
          <a:endParaRPr lang="en-US"/>
        </a:p>
      </dgm:t>
    </dgm:pt>
    <dgm:pt modelId="{94C71D31-12CC-466E-A097-002F8B07B1B6}">
      <dgm:prSet phldrT="[Text]" custT="1"/>
      <dgm:spPr/>
      <dgm:t>
        <a:bodyPr/>
        <a:lstStyle/>
        <a:p>
          <a:r>
            <a:rPr lang="es-EC" sz="2200" dirty="0"/>
            <a:t>Motivación y Contexto</a:t>
          </a:r>
          <a:endParaRPr lang="en-US" sz="2200" dirty="0"/>
        </a:p>
      </dgm:t>
    </dgm:pt>
    <dgm:pt modelId="{2BFB5E56-4F37-4929-BB49-D707B4DE8920}" type="parTrans" cxnId="{1877737D-0CEA-4BA0-93A6-B336FC9B5F57}">
      <dgm:prSet/>
      <dgm:spPr/>
      <dgm:t>
        <a:bodyPr/>
        <a:lstStyle/>
        <a:p>
          <a:endParaRPr lang="en-US"/>
        </a:p>
      </dgm:t>
    </dgm:pt>
    <dgm:pt modelId="{C3229290-23CD-4DA4-A35B-4C671FB88906}" type="sibTrans" cxnId="{1877737D-0CEA-4BA0-93A6-B336FC9B5F57}">
      <dgm:prSet/>
      <dgm:spPr/>
      <dgm:t>
        <a:bodyPr/>
        <a:lstStyle/>
        <a:p>
          <a:endParaRPr lang="en-US"/>
        </a:p>
      </dgm:t>
    </dgm:pt>
    <dgm:pt modelId="{3814BE2C-C4C9-4157-BDFD-D89303D80298}">
      <dgm:prSet phldrT="[Text]"/>
      <dgm:spPr/>
      <dgm:t>
        <a:bodyPr/>
        <a:lstStyle/>
        <a:p>
          <a:r>
            <a:rPr lang="es-EC" dirty="0"/>
            <a:t>2</a:t>
          </a:r>
          <a:endParaRPr lang="en-US" dirty="0"/>
        </a:p>
      </dgm:t>
    </dgm:pt>
    <dgm:pt modelId="{7AFA714E-0E9C-48C9-8A05-8573310FDC1E}" type="parTrans" cxnId="{C3E12DF7-5091-4519-9294-54263232BFAA}">
      <dgm:prSet/>
      <dgm:spPr/>
      <dgm:t>
        <a:bodyPr/>
        <a:lstStyle/>
        <a:p>
          <a:endParaRPr lang="en-US"/>
        </a:p>
      </dgm:t>
    </dgm:pt>
    <dgm:pt modelId="{CF71AA60-679F-46BE-9797-CFDB7F90183F}" type="sibTrans" cxnId="{C3E12DF7-5091-4519-9294-54263232BFAA}">
      <dgm:prSet/>
      <dgm:spPr/>
      <dgm:t>
        <a:bodyPr/>
        <a:lstStyle/>
        <a:p>
          <a:endParaRPr lang="en-US"/>
        </a:p>
      </dgm:t>
    </dgm:pt>
    <dgm:pt modelId="{191640D5-D29B-4479-ABE3-27BB3374F0EB}">
      <dgm:prSet phldrT="[Text]" custT="1"/>
      <dgm:spPr/>
      <dgm:t>
        <a:bodyPr/>
        <a:lstStyle/>
        <a:p>
          <a:r>
            <a:rPr lang="es-EC" sz="2200" dirty="0"/>
            <a:t>Marco Teórico</a:t>
          </a:r>
          <a:endParaRPr lang="en-US" sz="2200" dirty="0"/>
        </a:p>
      </dgm:t>
    </dgm:pt>
    <dgm:pt modelId="{5AB8F73D-B514-4294-884A-A08D2BEFC032}" type="parTrans" cxnId="{A2ABC08C-C8D4-4794-A153-3EEC9BFBDF62}">
      <dgm:prSet/>
      <dgm:spPr/>
      <dgm:t>
        <a:bodyPr/>
        <a:lstStyle/>
        <a:p>
          <a:endParaRPr lang="en-US"/>
        </a:p>
      </dgm:t>
    </dgm:pt>
    <dgm:pt modelId="{55B14EB8-0874-4987-8702-B3D4D53813F3}" type="sibTrans" cxnId="{A2ABC08C-C8D4-4794-A153-3EEC9BFBDF62}">
      <dgm:prSet/>
      <dgm:spPr/>
      <dgm:t>
        <a:bodyPr/>
        <a:lstStyle/>
        <a:p>
          <a:endParaRPr lang="en-US"/>
        </a:p>
      </dgm:t>
    </dgm:pt>
    <dgm:pt modelId="{BBBD9113-5ED7-41D6-AF10-C69533F6C24F}">
      <dgm:prSet phldrT="[Text]"/>
      <dgm:spPr/>
      <dgm:t>
        <a:bodyPr/>
        <a:lstStyle/>
        <a:p>
          <a:r>
            <a:rPr lang="es-EC" dirty="0"/>
            <a:t>3</a:t>
          </a:r>
          <a:endParaRPr lang="en-US" dirty="0"/>
        </a:p>
      </dgm:t>
    </dgm:pt>
    <dgm:pt modelId="{9D5334CF-0F4D-4191-8809-1B0F982AB2A9}" type="parTrans" cxnId="{87F93ACD-7944-49D9-AD40-8EDD1C3DF721}">
      <dgm:prSet/>
      <dgm:spPr/>
      <dgm:t>
        <a:bodyPr/>
        <a:lstStyle/>
        <a:p>
          <a:endParaRPr lang="en-US"/>
        </a:p>
      </dgm:t>
    </dgm:pt>
    <dgm:pt modelId="{840A513D-BF18-4B6B-8FED-4D17C0064B48}" type="sibTrans" cxnId="{87F93ACD-7944-49D9-AD40-8EDD1C3DF721}">
      <dgm:prSet/>
      <dgm:spPr/>
      <dgm:t>
        <a:bodyPr/>
        <a:lstStyle/>
        <a:p>
          <a:endParaRPr lang="en-US"/>
        </a:p>
      </dgm:t>
    </dgm:pt>
    <dgm:pt modelId="{7CB84E4B-8A3F-4F03-8541-CB35BDCC1475}">
      <dgm:prSet phldrT="[Text]" custT="1"/>
      <dgm:spPr/>
      <dgm:t>
        <a:bodyPr/>
        <a:lstStyle/>
        <a:p>
          <a:r>
            <a:rPr lang="es-EC" sz="2200" dirty="0"/>
            <a:t>Diseño de la Investigación</a:t>
          </a:r>
          <a:endParaRPr lang="en-US" sz="2200" dirty="0"/>
        </a:p>
      </dgm:t>
    </dgm:pt>
    <dgm:pt modelId="{41F2B24A-C1F8-4630-ACDB-CEC779264C49}" type="parTrans" cxnId="{23576FAC-49B4-4437-AC90-EC4CA87B503B}">
      <dgm:prSet/>
      <dgm:spPr/>
      <dgm:t>
        <a:bodyPr/>
        <a:lstStyle/>
        <a:p>
          <a:endParaRPr lang="en-US"/>
        </a:p>
      </dgm:t>
    </dgm:pt>
    <dgm:pt modelId="{0FD44FBF-369C-45F4-85A2-0431B20F5C56}" type="sibTrans" cxnId="{23576FAC-49B4-4437-AC90-EC4CA87B503B}">
      <dgm:prSet/>
      <dgm:spPr/>
      <dgm:t>
        <a:bodyPr/>
        <a:lstStyle/>
        <a:p>
          <a:endParaRPr lang="en-US"/>
        </a:p>
      </dgm:t>
    </dgm:pt>
    <dgm:pt modelId="{05CF0BD3-F3B9-42FF-BA77-C2B3CF03A7CF}">
      <dgm:prSet phldrT="[Text]" custT="1"/>
      <dgm:spPr/>
      <dgm:t>
        <a:bodyPr/>
        <a:lstStyle/>
        <a:p>
          <a:r>
            <a:rPr lang="en-US" sz="1800" dirty="0"/>
            <a:t>5</a:t>
          </a:r>
        </a:p>
      </dgm:t>
    </dgm:pt>
    <dgm:pt modelId="{E490D40C-25B4-4D3A-9475-BC5C124A0E4F}" type="parTrans" cxnId="{C3035FAB-CD1A-4B8E-B8EE-61A197D85233}">
      <dgm:prSet/>
      <dgm:spPr/>
      <dgm:t>
        <a:bodyPr/>
        <a:lstStyle/>
        <a:p>
          <a:endParaRPr lang="en-US"/>
        </a:p>
      </dgm:t>
    </dgm:pt>
    <dgm:pt modelId="{EBC41393-D330-42CB-BF0B-246D6AA1350E}" type="sibTrans" cxnId="{C3035FAB-CD1A-4B8E-B8EE-61A197D85233}">
      <dgm:prSet/>
      <dgm:spPr/>
      <dgm:t>
        <a:bodyPr/>
        <a:lstStyle/>
        <a:p>
          <a:endParaRPr lang="en-US"/>
        </a:p>
      </dgm:t>
    </dgm:pt>
    <dgm:pt modelId="{71269637-93D6-4F0D-996F-602567B26BA0}">
      <dgm:prSet phldrT="[Text]" custT="1"/>
      <dgm:spPr/>
      <dgm:t>
        <a:bodyPr/>
        <a:lstStyle/>
        <a:p>
          <a:r>
            <a:rPr lang="en-US" sz="1800" dirty="0"/>
            <a:t>4</a:t>
          </a:r>
        </a:p>
      </dgm:t>
    </dgm:pt>
    <dgm:pt modelId="{156A53FA-7E9B-4B32-A36B-5BFBD10BEF3B}" type="parTrans" cxnId="{A83FEFBF-0589-4D67-A2CF-AFBD1FF7C70A}">
      <dgm:prSet/>
      <dgm:spPr/>
      <dgm:t>
        <a:bodyPr/>
        <a:lstStyle/>
        <a:p>
          <a:endParaRPr lang="en-US"/>
        </a:p>
      </dgm:t>
    </dgm:pt>
    <dgm:pt modelId="{44EE45B1-F771-4F8A-AC11-9B86E4168F81}" type="sibTrans" cxnId="{A83FEFBF-0589-4D67-A2CF-AFBD1FF7C70A}">
      <dgm:prSet/>
      <dgm:spPr/>
      <dgm:t>
        <a:bodyPr/>
        <a:lstStyle/>
        <a:p>
          <a:endParaRPr lang="en-US"/>
        </a:p>
      </dgm:t>
    </dgm:pt>
    <dgm:pt modelId="{14921098-9044-4457-A89F-F9A51D682E6D}">
      <dgm:prSet custT="1"/>
      <dgm:spPr/>
      <dgm:t>
        <a:bodyPr/>
        <a:lstStyle/>
        <a:p>
          <a:r>
            <a:rPr lang="es-EC" sz="2200" dirty="0"/>
            <a:t>Evaluación de Resultados y Discusión</a:t>
          </a:r>
          <a:endParaRPr lang="en-US" sz="2200" dirty="0"/>
        </a:p>
      </dgm:t>
    </dgm:pt>
    <dgm:pt modelId="{9FEC3DEF-8D96-4960-AFF1-F0AD0E141E74}" type="parTrans" cxnId="{FACFF416-A1DD-47F9-9694-041AB5E3EF27}">
      <dgm:prSet/>
      <dgm:spPr/>
      <dgm:t>
        <a:bodyPr/>
        <a:lstStyle/>
        <a:p>
          <a:endParaRPr lang="en-US"/>
        </a:p>
      </dgm:t>
    </dgm:pt>
    <dgm:pt modelId="{B239529F-BFDC-42D6-8986-F5E3617E5506}" type="sibTrans" cxnId="{FACFF416-A1DD-47F9-9694-041AB5E3EF27}">
      <dgm:prSet/>
      <dgm:spPr/>
      <dgm:t>
        <a:bodyPr/>
        <a:lstStyle/>
        <a:p>
          <a:endParaRPr lang="en-US"/>
        </a:p>
      </dgm:t>
    </dgm:pt>
    <dgm:pt modelId="{09E968DE-FB99-4A10-9044-DEACEC19E8E1}">
      <dgm:prSet custT="1"/>
      <dgm:spPr/>
      <dgm:t>
        <a:bodyPr/>
        <a:lstStyle/>
        <a:p>
          <a:r>
            <a:rPr lang="es-EC" sz="2200" dirty="0"/>
            <a:t>Conclusiones</a:t>
          </a:r>
          <a:endParaRPr lang="en-US" sz="2200" dirty="0"/>
        </a:p>
      </dgm:t>
    </dgm:pt>
    <dgm:pt modelId="{CC0C22FC-D1A1-4B78-9759-1E679966A552}" type="parTrans" cxnId="{13C64470-8840-4C86-A545-99825B2CC596}">
      <dgm:prSet/>
      <dgm:spPr/>
      <dgm:t>
        <a:bodyPr/>
        <a:lstStyle/>
        <a:p>
          <a:endParaRPr lang="en-US"/>
        </a:p>
      </dgm:t>
    </dgm:pt>
    <dgm:pt modelId="{F9125DE4-542D-42ED-95A4-BFD34EDCF891}" type="sibTrans" cxnId="{13C64470-8840-4C86-A545-99825B2CC596}">
      <dgm:prSet/>
      <dgm:spPr/>
      <dgm:t>
        <a:bodyPr/>
        <a:lstStyle/>
        <a:p>
          <a:endParaRPr lang="en-US"/>
        </a:p>
      </dgm:t>
    </dgm:pt>
    <dgm:pt modelId="{4E5D9208-F29A-4E57-8C9C-9DDB4B3B8446}" type="pres">
      <dgm:prSet presAssocID="{D72EE726-4D84-4827-BC23-5EC796FB3F87}" presName="linearFlow" presStyleCnt="0">
        <dgm:presLayoutVars>
          <dgm:dir/>
          <dgm:animLvl val="lvl"/>
          <dgm:resizeHandles val="exact"/>
        </dgm:presLayoutVars>
      </dgm:prSet>
      <dgm:spPr/>
    </dgm:pt>
    <dgm:pt modelId="{27BFA060-F1CA-445B-9F7D-B4D9AA7F3AEF}" type="pres">
      <dgm:prSet presAssocID="{F7FE698F-EECB-434E-B824-C62BC23550E4}" presName="composite" presStyleCnt="0"/>
      <dgm:spPr/>
    </dgm:pt>
    <dgm:pt modelId="{153BE6B3-61F0-41FE-A12B-989A80F1EB10}" type="pres">
      <dgm:prSet presAssocID="{F7FE698F-EECB-434E-B824-C62BC23550E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BD0EA8EA-9B26-42CF-82F4-954770D758F4}" type="pres">
      <dgm:prSet presAssocID="{F7FE698F-EECB-434E-B824-C62BC23550E4}" presName="descendantText" presStyleLbl="alignAcc1" presStyleIdx="0" presStyleCnt="5">
        <dgm:presLayoutVars>
          <dgm:bulletEnabled val="1"/>
        </dgm:presLayoutVars>
      </dgm:prSet>
      <dgm:spPr/>
    </dgm:pt>
    <dgm:pt modelId="{9919E8F5-2ABA-4AA9-B965-A963E445DD9E}" type="pres">
      <dgm:prSet presAssocID="{22331AB1-9EAE-4325-A4CA-FC4ACC850193}" presName="sp" presStyleCnt="0"/>
      <dgm:spPr/>
    </dgm:pt>
    <dgm:pt modelId="{ACACC6D3-A653-46BF-B0AB-931913375EB4}" type="pres">
      <dgm:prSet presAssocID="{3814BE2C-C4C9-4157-BDFD-D89303D80298}" presName="composite" presStyleCnt="0"/>
      <dgm:spPr/>
    </dgm:pt>
    <dgm:pt modelId="{676F2BB4-C4C7-4C9D-A96D-273B3F760FCB}" type="pres">
      <dgm:prSet presAssocID="{3814BE2C-C4C9-4157-BDFD-D89303D8029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522D1EA-0983-43ED-B09C-51E313E849E0}" type="pres">
      <dgm:prSet presAssocID="{3814BE2C-C4C9-4157-BDFD-D89303D80298}" presName="descendantText" presStyleLbl="alignAcc1" presStyleIdx="1" presStyleCnt="5">
        <dgm:presLayoutVars>
          <dgm:bulletEnabled val="1"/>
        </dgm:presLayoutVars>
      </dgm:prSet>
      <dgm:spPr/>
    </dgm:pt>
    <dgm:pt modelId="{64B07E01-90BA-4E72-94C2-22737BB542EF}" type="pres">
      <dgm:prSet presAssocID="{CF71AA60-679F-46BE-9797-CFDB7F90183F}" presName="sp" presStyleCnt="0"/>
      <dgm:spPr/>
    </dgm:pt>
    <dgm:pt modelId="{110EF4E5-2700-4D2A-B4A2-1C73602F4345}" type="pres">
      <dgm:prSet presAssocID="{BBBD9113-5ED7-41D6-AF10-C69533F6C24F}" presName="composite" presStyleCnt="0"/>
      <dgm:spPr/>
    </dgm:pt>
    <dgm:pt modelId="{CF2CD5EF-3BD4-4602-8321-9848E8CA3BF1}" type="pres">
      <dgm:prSet presAssocID="{BBBD9113-5ED7-41D6-AF10-C69533F6C24F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8A17510-21DB-45A8-993F-8F767CB9B3A7}" type="pres">
      <dgm:prSet presAssocID="{BBBD9113-5ED7-41D6-AF10-C69533F6C24F}" presName="descendantText" presStyleLbl="alignAcc1" presStyleIdx="2" presStyleCnt="5">
        <dgm:presLayoutVars>
          <dgm:bulletEnabled val="1"/>
        </dgm:presLayoutVars>
      </dgm:prSet>
      <dgm:spPr/>
    </dgm:pt>
    <dgm:pt modelId="{244F89CF-2CA2-4E39-98ED-8D95A5E22273}" type="pres">
      <dgm:prSet presAssocID="{840A513D-BF18-4B6B-8FED-4D17C0064B48}" presName="sp" presStyleCnt="0"/>
      <dgm:spPr/>
    </dgm:pt>
    <dgm:pt modelId="{6DBED58E-964B-4F1F-A1AE-E53B2DAF0389}" type="pres">
      <dgm:prSet presAssocID="{71269637-93D6-4F0D-996F-602567B26BA0}" presName="composite" presStyleCnt="0"/>
      <dgm:spPr/>
    </dgm:pt>
    <dgm:pt modelId="{2A952D68-7426-4678-A3AB-BEA2217016A7}" type="pres">
      <dgm:prSet presAssocID="{71269637-93D6-4F0D-996F-602567B26BA0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0B8798F3-A4A5-4E3A-B8CB-A482EC8A306D}" type="pres">
      <dgm:prSet presAssocID="{71269637-93D6-4F0D-996F-602567B26BA0}" presName="descendantText" presStyleLbl="alignAcc1" presStyleIdx="3" presStyleCnt="5">
        <dgm:presLayoutVars>
          <dgm:bulletEnabled val="1"/>
        </dgm:presLayoutVars>
      </dgm:prSet>
      <dgm:spPr/>
    </dgm:pt>
    <dgm:pt modelId="{A3F93257-45A1-4C4B-85A3-BCB302A30DDF}" type="pres">
      <dgm:prSet presAssocID="{44EE45B1-F771-4F8A-AC11-9B86E4168F81}" presName="sp" presStyleCnt="0"/>
      <dgm:spPr/>
    </dgm:pt>
    <dgm:pt modelId="{79FFC3B3-9ACA-448D-91A8-B1EAD8BEA8D0}" type="pres">
      <dgm:prSet presAssocID="{05CF0BD3-F3B9-42FF-BA77-C2B3CF03A7CF}" presName="composite" presStyleCnt="0"/>
      <dgm:spPr/>
    </dgm:pt>
    <dgm:pt modelId="{68873E11-BE1C-448C-B495-2258B3290529}" type="pres">
      <dgm:prSet presAssocID="{05CF0BD3-F3B9-42FF-BA77-C2B3CF03A7CF}" presName="parentText" presStyleLbl="alignNode1" presStyleIdx="4" presStyleCnt="5" custLinFactNeighborY="0">
        <dgm:presLayoutVars>
          <dgm:chMax val="1"/>
          <dgm:bulletEnabled val="1"/>
        </dgm:presLayoutVars>
      </dgm:prSet>
      <dgm:spPr/>
    </dgm:pt>
    <dgm:pt modelId="{EBF0B165-28ED-4D8A-B94D-91E93160E0C7}" type="pres">
      <dgm:prSet presAssocID="{05CF0BD3-F3B9-42FF-BA77-C2B3CF03A7C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86548012-4F5E-46C0-AFEE-7EFD57C226EA}" type="presOf" srcId="{71269637-93D6-4F0D-996F-602567B26BA0}" destId="{2A952D68-7426-4678-A3AB-BEA2217016A7}" srcOrd="0" destOrd="0" presId="urn:microsoft.com/office/officeart/2005/8/layout/chevron2"/>
    <dgm:cxn modelId="{FACFF416-A1DD-47F9-9694-041AB5E3EF27}" srcId="{71269637-93D6-4F0D-996F-602567B26BA0}" destId="{14921098-9044-4457-A89F-F9A51D682E6D}" srcOrd="0" destOrd="0" parTransId="{9FEC3DEF-8D96-4960-AFF1-F0AD0E141E74}" sibTransId="{B239529F-BFDC-42D6-8986-F5E3617E5506}"/>
    <dgm:cxn modelId="{7437CD2D-461A-444B-9E5D-3B1E9D2C7DBF}" type="presOf" srcId="{F7FE698F-EECB-434E-B824-C62BC23550E4}" destId="{153BE6B3-61F0-41FE-A12B-989A80F1EB10}" srcOrd="0" destOrd="0" presId="urn:microsoft.com/office/officeart/2005/8/layout/chevron2"/>
    <dgm:cxn modelId="{0B009C2E-876D-4DBD-80DB-2751E23CAB34}" type="presOf" srcId="{D72EE726-4D84-4827-BC23-5EC796FB3F87}" destId="{4E5D9208-F29A-4E57-8C9C-9DDB4B3B8446}" srcOrd="0" destOrd="0" presId="urn:microsoft.com/office/officeart/2005/8/layout/chevron2"/>
    <dgm:cxn modelId="{E631A232-165B-402E-9E5F-E51121BF8390}" srcId="{D72EE726-4D84-4827-BC23-5EC796FB3F87}" destId="{F7FE698F-EECB-434E-B824-C62BC23550E4}" srcOrd="0" destOrd="0" parTransId="{8A563ADF-F804-405C-925B-E67BC23EDF40}" sibTransId="{22331AB1-9EAE-4325-A4CA-FC4ACC850193}"/>
    <dgm:cxn modelId="{CA4D8341-02A2-4699-8EFD-03C1B75DE346}" type="presOf" srcId="{09E968DE-FB99-4A10-9044-DEACEC19E8E1}" destId="{EBF0B165-28ED-4D8A-B94D-91E93160E0C7}" srcOrd="0" destOrd="0" presId="urn:microsoft.com/office/officeart/2005/8/layout/chevron2"/>
    <dgm:cxn modelId="{21631C4C-5C5A-45A1-959A-049D9ADA0067}" type="presOf" srcId="{05CF0BD3-F3B9-42FF-BA77-C2B3CF03A7CF}" destId="{68873E11-BE1C-448C-B495-2258B3290529}" srcOrd="0" destOrd="0" presId="urn:microsoft.com/office/officeart/2005/8/layout/chevron2"/>
    <dgm:cxn modelId="{13C64470-8840-4C86-A545-99825B2CC596}" srcId="{05CF0BD3-F3B9-42FF-BA77-C2B3CF03A7CF}" destId="{09E968DE-FB99-4A10-9044-DEACEC19E8E1}" srcOrd="0" destOrd="0" parTransId="{CC0C22FC-D1A1-4B78-9759-1E679966A552}" sibTransId="{F9125DE4-542D-42ED-95A4-BFD34EDCF891}"/>
    <dgm:cxn modelId="{9C956C75-A307-4E4D-B3ED-2551C2273A8E}" type="presOf" srcId="{7CB84E4B-8A3F-4F03-8541-CB35BDCC1475}" destId="{18A17510-21DB-45A8-993F-8F767CB9B3A7}" srcOrd="0" destOrd="0" presId="urn:microsoft.com/office/officeart/2005/8/layout/chevron2"/>
    <dgm:cxn modelId="{BE8B067A-CED5-424F-B21F-5BEDD0E6539B}" type="presOf" srcId="{14921098-9044-4457-A89F-F9A51D682E6D}" destId="{0B8798F3-A4A5-4E3A-B8CB-A482EC8A306D}" srcOrd="0" destOrd="0" presId="urn:microsoft.com/office/officeart/2005/8/layout/chevron2"/>
    <dgm:cxn modelId="{1877737D-0CEA-4BA0-93A6-B336FC9B5F57}" srcId="{F7FE698F-EECB-434E-B824-C62BC23550E4}" destId="{94C71D31-12CC-466E-A097-002F8B07B1B6}" srcOrd="0" destOrd="0" parTransId="{2BFB5E56-4F37-4929-BB49-D707B4DE8920}" sibTransId="{C3229290-23CD-4DA4-A35B-4C671FB88906}"/>
    <dgm:cxn modelId="{D6CB4A82-8417-43A8-AB2A-2A2F65B96417}" type="presOf" srcId="{3814BE2C-C4C9-4157-BDFD-D89303D80298}" destId="{676F2BB4-C4C7-4C9D-A96D-273B3F760FCB}" srcOrd="0" destOrd="0" presId="urn:microsoft.com/office/officeart/2005/8/layout/chevron2"/>
    <dgm:cxn modelId="{A2ABC08C-C8D4-4794-A153-3EEC9BFBDF62}" srcId="{3814BE2C-C4C9-4157-BDFD-D89303D80298}" destId="{191640D5-D29B-4479-ABE3-27BB3374F0EB}" srcOrd="0" destOrd="0" parTransId="{5AB8F73D-B514-4294-884A-A08D2BEFC032}" sibTransId="{55B14EB8-0874-4987-8702-B3D4D53813F3}"/>
    <dgm:cxn modelId="{C3035FAB-CD1A-4B8E-B8EE-61A197D85233}" srcId="{D72EE726-4D84-4827-BC23-5EC796FB3F87}" destId="{05CF0BD3-F3B9-42FF-BA77-C2B3CF03A7CF}" srcOrd="4" destOrd="0" parTransId="{E490D40C-25B4-4D3A-9475-BC5C124A0E4F}" sibTransId="{EBC41393-D330-42CB-BF0B-246D6AA1350E}"/>
    <dgm:cxn modelId="{23576FAC-49B4-4437-AC90-EC4CA87B503B}" srcId="{BBBD9113-5ED7-41D6-AF10-C69533F6C24F}" destId="{7CB84E4B-8A3F-4F03-8541-CB35BDCC1475}" srcOrd="0" destOrd="0" parTransId="{41F2B24A-C1F8-4630-ACDB-CEC779264C49}" sibTransId="{0FD44FBF-369C-45F4-85A2-0431B20F5C56}"/>
    <dgm:cxn modelId="{A83FEFBF-0589-4D67-A2CF-AFBD1FF7C70A}" srcId="{D72EE726-4D84-4827-BC23-5EC796FB3F87}" destId="{71269637-93D6-4F0D-996F-602567B26BA0}" srcOrd="3" destOrd="0" parTransId="{156A53FA-7E9B-4B32-A36B-5BFBD10BEF3B}" sibTransId="{44EE45B1-F771-4F8A-AC11-9B86E4168F81}"/>
    <dgm:cxn modelId="{72951DCD-7E54-4C61-B9CB-ACA25F782C4F}" type="presOf" srcId="{191640D5-D29B-4479-ABE3-27BB3374F0EB}" destId="{D522D1EA-0983-43ED-B09C-51E313E849E0}" srcOrd="0" destOrd="0" presId="urn:microsoft.com/office/officeart/2005/8/layout/chevron2"/>
    <dgm:cxn modelId="{87F93ACD-7944-49D9-AD40-8EDD1C3DF721}" srcId="{D72EE726-4D84-4827-BC23-5EC796FB3F87}" destId="{BBBD9113-5ED7-41D6-AF10-C69533F6C24F}" srcOrd="2" destOrd="0" parTransId="{9D5334CF-0F4D-4191-8809-1B0F982AB2A9}" sibTransId="{840A513D-BF18-4B6B-8FED-4D17C0064B48}"/>
    <dgm:cxn modelId="{806890ED-A308-4EC3-BDB2-3D6920AC7AD0}" type="presOf" srcId="{94C71D31-12CC-466E-A097-002F8B07B1B6}" destId="{BD0EA8EA-9B26-42CF-82F4-954770D758F4}" srcOrd="0" destOrd="0" presId="urn:microsoft.com/office/officeart/2005/8/layout/chevron2"/>
    <dgm:cxn modelId="{B4AE6BF6-B44B-478C-A022-B4833FD424CA}" type="presOf" srcId="{BBBD9113-5ED7-41D6-AF10-C69533F6C24F}" destId="{CF2CD5EF-3BD4-4602-8321-9848E8CA3BF1}" srcOrd="0" destOrd="0" presId="urn:microsoft.com/office/officeart/2005/8/layout/chevron2"/>
    <dgm:cxn modelId="{C3E12DF7-5091-4519-9294-54263232BFAA}" srcId="{D72EE726-4D84-4827-BC23-5EC796FB3F87}" destId="{3814BE2C-C4C9-4157-BDFD-D89303D80298}" srcOrd="1" destOrd="0" parTransId="{7AFA714E-0E9C-48C9-8A05-8573310FDC1E}" sibTransId="{CF71AA60-679F-46BE-9797-CFDB7F90183F}"/>
    <dgm:cxn modelId="{C7D89690-8C64-41E4-9A2D-1C89E3EE2511}" type="presParOf" srcId="{4E5D9208-F29A-4E57-8C9C-9DDB4B3B8446}" destId="{27BFA060-F1CA-445B-9F7D-B4D9AA7F3AEF}" srcOrd="0" destOrd="0" presId="urn:microsoft.com/office/officeart/2005/8/layout/chevron2"/>
    <dgm:cxn modelId="{C8324EAD-8049-435C-950E-9DE57FE7055D}" type="presParOf" srcId="{27BFA060-F1CA-445B-9F7D-B4D9AA7F3AEF}" destId="{153BE6B3-61F0-41FE-A12B-989A80F1EB10}" srcOrd="0" destOrd="0" presId="urn:microsoft.com/office/officeart/2005/8/layout/chevron2"/>
    <dgm:cxn modelId="{8A0F1FC2-EC9C-4692-A37D-AE84A907BCF6}" type="presParOf" srcId="{27BFA060-F1CA-445B-9F7D-B4D9AA7F3AEF}" destId="{BD0EA8EA-9B26-42CF-82F4-954770D758F4}" srcOrd="1" destOrd="0" presId="urn:microsoft.com/office/officeart/2005/8/layout/chevron2"/>
    <dgm:cxn modelId="{2E33A3CF-E771-4A77-A25C-C8978F2C151C}" type="presParOf" srcId="{4E5D9208-F29A-4E57-8C9C-9DDB4B3B8446}" destId="{9919E8F5-2ABA-4AA9-B965-A963E445DD9E}" srcOrd="1" destOrd="0" presId="urn:microsoft.com/office/officeart/2005/8/layout/chevron2"/>
    <dgm:cxn modelId="{8C6FF88B-E4DE-4F50-BE1C-394F3029F366}" type="presParOf" srcId="{4E5D9208-F29A-4E57-8C9C-9DDB4B3B8446}" destId="{ACACC6D3-A653-46BF-B0AB-931913375EB4}" srcOrd="2" destOrd="0" presId="urn:microsoft.com/office/officeart/2005/8/layout/chevron2"/>
    <dgm:cxn modelId="{6CACBC5A-AD94-4F37-917F-78B25C207435}" type="presParOf" srcId="{ACACC6D3-A653-46BF-B0AB-931913375EB4}" destId="{676F2BB4-C4C7-4C9D-A96D-273B3F760FCB}" srcOrd="0" destOrd="0" presId="urn:microsoft.com/office/officeart/2005/8/layout/chevron2"/>
    <dgm:cxn modelId="{8790416D-8619-4A68-9D42-E67863A84B21}" type="presParOf" srcId="{ACACC6D3-A653-46BF-B0AB-931913375EB4}" destId="{D522D1EA-0983-43ED-B09C-51E313E849E0}" srcOrd="1" destOrd="0" presId="urn:microsoft.com/office/officeart/2005/8/layout/chevron2"/>
    <dgm:cxn modelId="{D15CDC87-0002-4FA9-AEA4-5BC2ECFB4E91}" type="presParOf" srcId="{4E5D9208-F29A-4E57-8C9C-9DDB4B3B8446}" destId="{64B07E01-90BA-4E72-94C2-22737BB542EF}" srcOrd="3" destOrd="0" presId="urn:microsoft.com/office/officeart/2005/8/layout/chevron2"/>
    <dgm:cxn modelId="{6B91E7FA-950B-4FA0-AA06-BBBB013303BD}" type="presParOf" srcId="{4E5D9208-F29A-4E57-8C9C-9DDB4B3B8446}" destId="{110EF4E5-2700-4D2A-B4A2-1C73602F4345}" srcOrd="4" destOrd="0" presId="urn:microsoft.com/office/officeart/2005/8/layout/chevron2"/>
    <dgm:cxn modelId="{577756B1-E7A1-4DA3-9796-FFA776B19F73}" type="presParOf" srcId="{110EF4E5-2700-4D2A-B4A2-1C73602F4345}" destId="{CF2CD5EF-3BD4-4602-8321-9848E8CA3BF1}" srcOrd="0" destOrd="0" presId="urn:microsoft.com/office/officeart/2005/8/layout/chevron2"/>
    <dgm:cxn modelId="{DD86A004-0A0D-4B87-90E5-5F411806D955}" type="presParOf" srcId="{110EF4E5-2700-4D2A-B4A2-1C73602F4345}" destId="{18A17510-21DB-45A8-993F-8F767CB9B3A7}" srcOrd="1" destOrd="0" presId="urn:microsoft.com/office/officeart/2005/8/layout/chevron2"/>
    <dgm:cxn modelId="{A0AAAEA3-5DB0-41DA-B6DE-5DFA2A8FE1F9}" type="presParOf" srcId="{4E5D9208-F29A-4E57-8C9C-9DDB4B3B8446}" destId="{244F89CF-2CA2-4E39-98ED-8D95A5E22273}" srcOrd="5" destOrd="0" presId="urn:microsoft.com/office/officeart/2005/8/layout/chevron2"/>
    <dgm:cxn modelId="{A2126B3D-34AD-461D-B6DD-88D710B2D28A}" type="presParOf" srcId="{4E5D9208-F29A-4E57-8C9C-9DDB4B3B8446}" destId="{6DBED58E-964B-4F1F-A1AE-E53B2DAF0389}" srcOrd="6" destOrd="0" presId="urn:microsoft.com/office/officeart/2005/8/layout/chevron2"/>
    <dgm:cxn modelId="{0C9C05C4-6BBF-4FC7-B526-797C28D60E56}" type="presParOf" srcId="{6DBED58E-964B-4F1F-A1AE-E53B2DAF0389}" destId="{2A952D68-7426-4678-A3AB-BEA2217016A7}" srcOrd="0" destOrd="0" presId="urn:microsoft.com/office/officeart/2005/8/layout/chevron2"/>
    <dgm:cxn modelId="{373D6049-DD2C-468B-BD85-24CB9B318993}" type="presParOf" srcId="{6DBED58E-964B-4F1F-A1AE-E53B2DAF0389}" destId="{0B8798F3-A4A5-4E3A-B8CB-A482EC8A306D}" srcOrd="1" destOrd="0" presId="urn:microsoft.com/office/officeart/2005/8/layout/chevron2"/>
    <dgm:cxn modelId="{34D9F4C6-F4A7-4FF8-9D71-9A03A491DFB8}" type="presParOf" srcId="{4E5D9208-F29A-4E57-8C9C-9DDB4B3B8446}" destId="{A3F93257-45A1-4C4B-85A3-BCB302A30DDF}" srcOrd="7" destOrd="0" presId="urn:microsoft.com/office/officeart/2005/8/layout/chevron2"/>
    <dgm:cxn modelId="{AA9EE48D-B1AF-4B47-BCAB-9C8B7CE37374}" type="presParOf" srcId="{4E5D9208-F29A-4E57-8C9C-9DDB4B3B8446}" destId="{79FFC3B3-9ACA-448D-91A8-B1EAD8BEA8D0}" srcOrd="8" destOrd="0" presId="urn:microsoft.com/office/officeart/2005/8/layout/chevron2"/>
    <dgm:cxn modelId="{A58DA438-365E-4E30-8AA6-4BB89A34EDF3}" type="presParOf" srcId="{79FFC3B3-9ACA-448D-91A8-B1EAD8BEA8D0}" destId="{68873E11-BE1C-448C-B495-2258B3290529}" srcOrd="0" destOrd="0" presId="urn:microsoft.com/office/officeart/2005/8/layout/chevron2"/>
    <dgm:cxn modelId="{D4B43CE7-8275-4F51-9794-BDA6AD4E92F3}" type="presParOf" srcId="{79FFC3B3-9ACA-448D-91A8-B1EAD8BEA8D0}" destId="{EBF0B165-28ED-4D8A-B94D-91E93160E0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BE6B3-61F0-41FE-A12B-989A80F1EB10}">
      <dsp:nvSpPr>
        <dsp:cNvPr id="0" name=""/>
        <dsp:cNvSpPr/>
      </dsp:nvSpPr>
      <dsp:spPr>
        <a:xfrm rot="5400000">
          <a:off x="-104438" y="106626"/>
          <a:ext cx="696256" cy="487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1</a:t>
          </a:r>
          <a:endParaRPr lang="en-US" sz="1400" kern="1200" dirty="0"/>
        </a:p>
      </dsp:txBody>
      <dsp:txXfrm rot="-5400000">
        <a:off x="1" y="245878"/>
        <a:ext cx="487379" cy="208877"/>
      </dsp:txXfrm>
    </dsp:sp>
    <dsp:sp modelId="{BD0EA8EA-9B26-42CF-82F4-954770D758F4}">
      <dsp:nvSpPr>
        <dsp:cNvPr id="0" name=""/>
        <dsp:cNvSpPr/>
      </dsp:nvSpPr>
      <dsp:spPr>
        <a:xfrm rot="5400000">
          <a:off x="3099099" y="-2609531"/>
          <a:ext cx="452566" cy="5676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Motivación y Contexto</a:t>
          </a:r>
          <a:endParaRPr lang="en-US" sz="2200" kern="1200" dirty="0"/>
        </a:p>
      </dsp:txBody>
      <dsp:txXfrm rot="-5400000">
        <a:off x="487379" y="24281"/>
        <a:ext cx="5653915" cy="408382"/>
      </dsp:txXfrm>
    </dsp:sp>
    <dsp:sp modelId="{676F2BB4-C4C7-4C9D-A96D-273B3F760FCB}">
      <dsp:nvSpPr>
        <dsp:cNvPr id="0" name=""/>
        <dsp:cNvSpPr/>
      </dsp:nvSpPr>
      <dsp:spPr>
        <a:xfrm rot="5400000">
          <a:off x="-104438" y="677978"/>
          <a:ext cx="696256" cy="487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2</a:t>
          </a:r>
          <a:endParaRPr lang="en-US" sz="1400" kern="1200" dirty="0"/>
        </a:p>
      </dsp:txBody>
      <dsp:txXfrm rot="-5400000">
        <a:off x="1" y="817230"/>
        <a:ext cx="487379" cy="208877"/>
      </dsp:txXfrm>
    </dsp:sp>
    <dsp:sp modelId="{D522D1EA-0983-43ED-B09C-51E313E849E0}">
      <dsp:nvSpPr>
        <dsp:cNvPr id="0" name=""/>
        <dsp:cNvSpPr/>
      </dsp:nvSpPr>
      <dsp:spPr>
        <a:xfrm rot="5400000">
          <a:off x="3099099" y="-2038180"/>
          <a:ext cx="452566" cy="5676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Marco Teórico</a:t>
          </a:r>
          <a:endParaRPr lang="en-US" sz="2200" kern="1200" dirty="0"/>
        </a:p>
      </dsp:txBody>
      <dsp:txXfrm rot="-5400000">
        <a:off x="487379" y="595632"/>
        <a:ext cx="5653915" cy="408382"/>
      </dsp:txXfrm>
    </dsp:sp>
    <dsp:sp modelId="{CF2CD5EF-3BD4-4602-8321-9848E8CA3BF1}">
      <dsp:nvSpPr>
        <dsp:cNvPr id="0" name=""/>
        <dsp:cNvSpPr/>
      </dsp:nvSpPr>
      <dsp:spPr>
        <a:xfrm rot="5400000">
          <a:off x="-104438" y="1249330"/>
          <a:ext cx="696256" cy="487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3</a:t>
          </a:r>
          <a:endParaRPr lang="en-US" sz="1400" kern="1200" dirty="0"/>
        </a:p>
      </dsp:txBody>
      <dsp:txXfrm rot="-5400000">
        <a:off x="1" y="1388582"/>
        <a:ext cx="487379" cy="208877"/>
      </dsp:txXfrm>
    </dsp:sp>
    <dsp:sp modelId="{18A17510-21DB-45A8-993F-8F767CB9B3A7}">
      <dsp:nvSpPr>
        <dsp:cNvPr id="0" name=""/>
        <dsp:cNvSpPr/>
      </dsp:nvSpPr>
      <dsp:spPr>
        <a:xfrm rot="5400000">
          <a:off x="3099099" y="-1466828"/>
          <a:ext cx="452566" cy="5676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Diseño de la Investigación</a:t>
          </a:r>
          <a:endParaRPr lang="en-US" sz="2200" kern="1200" dirty="0"/>
        </a:p>
      </dsp:txBody>
      <dsp:txXfrm rot="-5400000">
        <a:off x="487379" y="1166984"/>
        <a:ext cx="5653915" cy="408382"/>
      </dsp:txXfrm>
    </dsp:sp>
    <dsp:sp modelId="{2A952D68-7426-4678-A3AB-BEA2217016A7}">
      <dsp:nvSpPr>
        <dsp:cNvPr id="0" name=""/>
        <dsp:cNvSpPr/>
      </dsp:nvSpPr>
      <dsp:spPr>
        <a:xfrm rot="5400000">
          <a:off x="-104438" y="1820681"/>
          <a:ext cx="696256" cy="487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</a:t>
          </a:r>
        </a:p>
      </dsp:txBody>
      <dsp:txXfrm rot="-5400000">
        <a:off x="1" y="1959933"/>
        <a:ext cx="487379" cy="208877"/>
      </dsp:txXfrm>
    </dsp:sp>
    <dsp:sp modelId="{0B8798F3-A4A5-4E3A-B8CB-A482EC8A306D}">
      <dsp:nvSpPr>
        <dsp:cNvPr id="0" name=""/>
        <dsp:cNvSpPr/>
      </dsp:nvSpPr>
      <dsp:spPr>
        <a:xfrm rot="5400000">
          <a:off x="3098980" y="-895357"/>
          <a:ext cx="452804" cy="5676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Evaluación de Resultados y Discusión</a:t>
          </a:r>
          <a:endParaRPr lang="en-US" sz="2200" kern="1200" dirty="0"/>
        </a:p>
      </dsp:txBody>
      <dsp:txXfrm rot="-5400000">
        <a:off x="487379" y="1738348"/>
        <a:ext cx="5653903" cy="408596"/>
      </dsp:txXfrm>
    </dsp:sp>
    <dsp:sp modelId="{68873E11-BE1C-448C-B495-2258B3290529}">
      <dsp:nvSpPr>
        <dsp:cNvPr id="0" name=""/>
        <dsp:cNvSpPr/>
      </dsp:nvSpPr>
      <dsp:spPr>
        <a:xfrm rot="5400000">
          <a:off x="-104438" y="2392033"/>
          <a:ext cx="696256" cy="487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</a:t>
          </a:r>
        </a:p>
      </dsp:txBody>
      <dsp:txXfrm rot="-5400000">
        <a:off x="1" y="2531285"/>
        <a:ext cx="487379" cy="208877"/>
      </dsp:txXfrm>
    </dsp:sp>
    <dsp:sp modelId="{EBF0B165-28ED-4D8A-B94D-91E93160E0C7}">
      <dsp:nvSpPr>
        <dsp:cNvPr id="0" name=""/>
        <dsp:cNvSpPr/>
      </dsp:nvSpPr>
      <dsp:spPr>
        <a:xfrm rot="5400000">
          <a:off x="3099099" y="-324125"/>
          <a:ext cx="452566" cy="5676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Conclusiones</a:t>
          </a:r>
          <a:endParaRPr lang="en-US" sz="2200" kern="1200" dirty="0"/>
        </a:p>
      </dsp:txBody>
      <dsp:txXfrm rot="-5400000">
        <a:off x="487379" y="2309687"/>
        <a:ext cx="5653915" cy="408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0D5B-8F6F-449A-9023-A2C330B95DDF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4AA4-3CEC-47AA-A5B2-C0CFE55137C3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927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0D5B-8F6F-449A-9023-A2C330B95DDF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4AA4-3CEC-47AA-A5B2-C0CFE55137C3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907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0D5B-8F6F-449A-9023-A2C330B95DDF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4AA4-3CEC-47AA-A5B2-C0CFE55137C3}" type="slidenum">
              <a:rPr lang="es-EC" smtClean="0"/>
              <a:t>‹#›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657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0D5B-8F6F-449A-9023-A2C330B95DDF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4AA4-3CEC-47AA-A5B2-C0CFE55137C3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720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0D5B-8F6F-449A-9023-A2C330B95DDF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4AA4-3CEC-47AA-A5B2-C0CFE55137C3}" type="slidenum">
              <a:rPr lang="es-EC" smtClean="0"/>
              <a:t>‹#›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250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0D5B-8F6F-449A-9023-A2C330B95DDF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4AA4-3CEC-47AA-A5B2-C0CFE55137C3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182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0D5B-8F6F-449A-9023-A2C330B95DDF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4AA4-3CEC-47AA-A5B2-C0CFE55137C3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67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0D5B-8F6F-449A-9023-A2C330B95DDF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4AA4-3CEC-47AA-A5B2-C0CFE55137C3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131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0D5B-8F6F-449A-9023-A2C330B95DDF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4AA4-3CEC-47AA-A5B2-C0CFE55137C3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941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0D5B-8F6F-449A-9023-A2C330B95DDF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4AA4-3CEC-47AA-A5B2-C0CFE55137C3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14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0D5B-8F6F-449A-9023-A2C330B95DDF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4AA4-3CEC-47AA-A5B2-C0CFE55137C3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355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0D5B-8F6F-449A-9023-A2C330B95DDF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4AA4-3CEC-47AA-A5B2-C0CFE55137C3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16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0D5B-8F6F-449A-9023-A2C330B95DDF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4AA4-3CEC-47AA-A5B2-C0CFE55137C3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647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0D5B-8F6F-449A-9023-A2C330B95DDF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4AA4-3CEC-47AA-A5B2-C0CFE55137C3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143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0D5B-8F6F-449A-9023-A2C330B95DDF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4AA4-3CEC-47AA-A5B2-C0CFE55137C3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148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0D5B-8F6F-449A-9023-A2C330B95DDF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4AA4-3CEC-47AA-A5B2-C0CFE55137C3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80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C0D5B-8F6F-449A-9023-A2C330B95DDF}" type="datetimeFigureOut">
              <a:rPr lang="es-EC" smtClean="0"/>
              <a:t>17/3/2022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554AA4-3CEC-47AA-A5B2-C0CFE55137C3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70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996" y="110547"/>
            <a:ext cx="5468481" cy="16235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902095" y="2612126"/>
            <a:ext cx="7811919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Implementación de un Sistema de Soporte a la Decisión (DSS) orientado a la gestión de alertas de seguridad de la información de las Instituciones de Educación Superior (IES)</a:t>
            </a:r>
            <a:endParaRPr lang="es-EC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FD435-4F5C-4DFB-BDC4-F7C5F1920617}"/>
              </a:ext>
            </a:extLst>
          </p:cNvPr>
          <p:cNvSpPr txBox="1"/>
          <p:nvPr/>
        </p:nvSpPr>
        <p:spPr>
          <a:xfrm>
            <a:off x="4168239" y="1686630"/>
            <a:ext cx="6103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CENTRO DE POSGRADOS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FC6FE-21BA-4466-B857-F30EF8BF4FED}"/>
              </a:ext>
            </a:extLst>
          </p:cNvPr>
          <p:cNvSpPr txBox="1"/>
          <p:nvPr/>
        </p:nvSpPr>
        <p:spPr>
          <a:xfrm>
            <a:off x="1793174" y="2055962"/>
            <a:ext cx="824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Maestría en Gestión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de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Sistemas de Información e Inteligencia de Negocios</a:t>
            </a: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881AF-31F8-4B47-B311-06301737FC02}"/>
              </a:ext>
            </a:extLst>
          </p:cNvPr>
          <p:cNvSpPr txBox="1"/>
          <p:nvPr/>
        </p:nvSpPr>
        <p:spPr>
          <a:xfrm>
            <a:off x="3044042" y="4241102"/>
            <a:ext cx="610391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Trebuchet MS" panose="020B0603020202020204" pitchFamily="34" charset="0"/>
              </a:rPr>
              <a:t>Director Tesis</a:t>
            </a:r>
            <a:r>
              <a:rPr lang="es-ES" b="1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: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es-E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Ing. Fuertes Díaz, Walter Marcelo, PHD</a:t>
            </a:r>
            <a:r>
              <a:rPr lang="es-E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es-ES" b="1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Oponente:</a:t>
            </a: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 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Ing. Marcillo Parra, Diego Miguel, PHD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es-ES" b="1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Autor:</a:t>
            </a:r>
            <a:r>
              <a:rPr lang="en-US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Ing. Guamaní Proaño, Wilmer Guamaní</a:t>
            </a: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DA26E9-216B-42D3-9C58-7E25CB9F581D}"/>
              </a:ext>
            </a:extLst>
          </p:cNvPr>
          <p:cNvSpPr txBox="1"/>
          <p:nvPr/>
        </p:nvSpPr>
        <p:spPr>
          <a:xfrm>
            <a:off x="4381994" y="6192383"/>
            <a:ext cx="3494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Sangolquí, Diciembre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4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de la Investigación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07949"/>
              </p:ext>
            </p:extLst>
          </p:nvPr>
        </p:nvGraphicFramePr>
        <p:xfrm>
          <a:off x="6535120" y="313055"/>
          <a:ext cx="5477763" cy="6286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2497">
                  <a:extLst>
                    <a:ext uri="{9D8B030D-6E8A-4147-A177-3AD203B41FA5}">
                      <a16:colId xmlns:a16="http://schemas.microsoft.com/office/drawing/2014/main" val="4261146875"/>
                    </a:ext>
                  </a:extLst>
                </a:gridCol>
                <a:gridCol w="2497801">
                  <a:extLst>
                    <a:ext uri="{9D8B030D-6E8A-4147-A177-3AD203B41FA5}">
                      <a16:colId xmlns:a16="http://schemas.microsoft.com/office/drawing/2014/main" val="910960602"/>
                    </a:ext>
                  </a:extLst>
                </a:gridCol>
                <a:gridCol w="1207465">
                  <a:extLst>
                    <a:ext uri="{9D8B030D-6E8A-4147-A177-3AD203B41FA5}">
                      <a16:colId xmlns:a16="http://schemas.microsoft.com/office/drawing/2014/main" val="2028968716"/>
                    </a:ext>
                  </a:extLst>
                </a:gridCol>
              </a:tblGrid>
              <a:tr h="252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CARACTERÍSTICA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DESCRIPCIÓN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TIPO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extLst>
                  <a:ext uri="{0D108BD9-81ED-4DB2-BD59-A6C34878D82A}">
                    <a16:rowId xmlns:a16="http://schemas.microsoft.com/office/drawing/2014/main" val="2294635733"/>
                  </a:ext>
                </a:extLst>
              </a:tr>
              <a:tr h="2623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ID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Identificador registro del evento.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Continuo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extLst>
                  <a:ext uri="{0D108BD9-81ED-4DB2-BD59-A6C34878D82A}">
                    <a16:rowId xmlns:a16="http://schemas.microsoft.com/office/drawing/2014/main" val="3185817496"/>
                  </a:ext>
                </a:extLst>
              </a:tr>
              <a:tr h="701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IES_ID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Identificador de la Institución de Educación Superior miembro de IDIA.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Continuo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extLst>
                  <a:ext uri="{0D108BD9-81ED-4DB2-BD59-A6C34878D82A}">
                    <a16:rowId xmlns:a16="http://schemas.microsoft.com/office/drawing/2014/main" val="201038494"/>
                  </a:ext>
                </a:extLst>
              </a:tr>
              <a:tr h="2623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CATEGORIA_ID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Identificador de categoría alerta.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Continuo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extLst>
                  <a:ext uri="{0D108BD9-81ED-4DB2-BD59-A6C34878D82A}">
                    <a16:rowId xmlns:a16="http://schemas.microsoft.com/office/drawing/2014/main" val="3189696209"/>
                  </a:ext>
                </a:extLst>
              </a:tr>
              <a:tr h="252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FECHA_REGISTRO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Fecha registro del evento.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Continuo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extLst>
                  <a:ext uri="{0D108BD9-81ED-4DB2-BD59-A6C34878D82A}">
                    <a16:rowId xmlns:a16="http://schemas.microsoft.com/office/drawing/2014/main" val="3258908371"/>
                  </a:ext>
                </a:extLst>
              </a:tr>
              <a:tr h="252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HORA_REGISTRO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Hora registro del evento.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Continuo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extLst>
                  <a:ext uri="{0D108BD9-81ED-4DB2-BD59-A6C34878D82A}">
                    <a16:rowId xmlns:a16="http://schemas.microsoft.com/office/drawing/2014/main" val="2183663183"/>
                  </a:ext>
                </a:extLst>
              </a:tr>
              <a:tr h="252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IP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Dirección IP del host destino.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Continuo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extLst>
                  <a:ext uri="{0D108BD9-81ED-4DB2-BD59-A6C34878D82A}">
                    <a16:rowId xmlns:a16="http://schemas.microsoft.com/office/drawing/2014/main" val="3830922651"/>
                  </a:ext>
                </a:extLst>
              </a:tr>
              <a:tr h="2623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FECHA_PROCESO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Fecha proceso del evento.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Continuo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extLst>
                  <a:ext uri="{0D108BD9-81ED-4DB2-BD59-A6C34878D82A}">
                    <a16:rowId xmlns:a16="http://schemas.microsoft.com/office/drawing/2014/main" val="3147283993"/>
                  </a:ext>
                </a:extLst>
              </a:tr>
              <a:tr h="2528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HORA_PROCESO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Hora proceso del evento.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Continuo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extLst>
                  <a:ext uri="{0D108BD9-81ED-4DB2-BD59-A6C34878D82A}">
                    <a16:rowId xmlns:a16="http://schemas.microsoft.com/office/drawing/2014/main" val="1164041167"/>
                  </a:ext>
                </a:extLst>
              </a:tr>
              <a:tr h="4678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LLAVE_ELECTRÓNICA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 err="1">
                          <a:effectLst/>
                        </a:rPr>
                        <a:t>Token</a:t>
                      </a:r>
                      <a:r>
                        <a:rPr lang="es-EC" sz="1100" dirty="0">
                          <a:effectLst/>
                        </a:rPr>
                        <a:t> de seguridad o </a:t>
                      </a:r>
                      <a:r>
                        <a:rPr lang="es-EC" sz="1100" dirty="0" err="1">
                          <a:effectLst/>
                        </a:rPr>
                        <a:t>token</a:t>
                      </a:r>
                      <a:r>
                        <a:rPr lang="es-EC" sz="1100" dirty="0">
                          <a:effectLst/>
                        </a:rPr>
                        <a:t> criptográfico.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Discreto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extLst>
                  <a:ext uri="{0D108BD9-81ED-4DB2-BD59-A6C34878D82A}">
                    <a16:rowId xmlns:a16="http://schemas.microsoft.com/office/drawing/2014/main" val="2794777223"/>
                  </a:ext>
                </a:extLst>
              </a:tr>
              <a:tr h="701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ESTADO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Estado de eventos que se encuentran procesados o pendientes.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Continuo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extLst>
                  <a:ext uri="{0D108BD9-81ED-4DB2-BD59-A6C34878D82A}">
                    <a16:rowId xmlns:a16="http://schemas.microsoft.com/office/drawing/2014/main" val="4177638020"/>
                  </a:ext>
                </a:extLst>
              </a:tr>
              <a:tr h="4678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NIVEL_SEGURIDAD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Clasifica los eventos en Alto, Medio, Bajo.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Continuo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extLst>
                  <a:ext uri="{0D108BD9-81ED-4DB2-BD59-A6C34878D82A}">
                    <a16:rowId xmlns:a16="http://schemas.microsoft.com/office/drawing/2014/main" val="408485024"/>
                  </a:ext>
                </a:extLst>
              </a:tr>
              <a:tr h="4678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CATEGORIA_ALERTA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Nombre categoría de la alerta registrada.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Discreto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extLst>
                  <a:ext uri="{0D108BD9-81ED-4DB2-BD59-A6C34878D82A}">
                    <a16:rowId xmlns:a16="http://schemas.microsoft.com/office/drawing/2014/main" val="2878422497"/>
                  </a:ext>
                </a:extLst>
              </a:tr>
              <a:tr h="701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IES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Nombre de la Institución de Educación Superior miembro de IDIA.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Discreto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extLst>
                  <a:ext uri="{0D108BD9-81ED-4DB2-BD59-A6C34878D82A}">
                    <a16:rowId xmlns:a16="http://schemas.microsoft.com/office/drawing/2014/main" val="3178430753"/>
                  </a:ext>
                </a:extLst>
              </a:tr>
              <a:tr h="701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ACRÓNIMO_IES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Acrónimo de la Institución de Educación Superior miembro de IDIA.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Discreto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47" marR="39547" marT="0" marB="0"/>
                </a:tc>
                <a:extLst>
                  <a:ext uri="{0D108BD9-81ED-4DB2-BD59-A6C34878D82A}">
                    <a16:rowId xmlns:a16="http://schemas.microsoft.com/office/drawing/2014/main" val="1593885992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77334" y="1699610"/>
            <a:ext cx="586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Entendimiento de los datos</a:t>
            </a:r>
          </a:p>
        </p:txBody>
      </p:sp>
      <p:sp>
        <p:nvSpPr>
          <p:cNvPr id="6" name="Elipse 5"/>
          <p:cNvSpPr/>
          <p:nvPr/>
        </p:nvSpPr>
        <p:spPr>
          <a:xfrm>
            <a:off x="359437" y="1784927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819364" y="504083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Tabla 1. </a:t>
            </a:r>
          </a:p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Variables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de los registros de base de datos</a:t>
            </a:r>
          </a:p>
        </p:txBody>
      </p:sp>
    </p:spTree>
    <p:extLst>
      <p:ext uri="{BB962C8B-B14F-4D97-AF65-F5344CB8AC3E}">
        <p14:creationId xmlns:p14="http://schemas.microsoft.com/office/powerpoint/2010/main" val="283844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182" y="364902"/>
            <a:ext cx="9715918" cy="1320800"/>
          </a:xfrm>
        </p:spPr>
        <p:txBody>
          <a:bodyPr/>
          <a:lstStyle/>
          <a:p>
            <a:r>
              <a:rPr lang="es-EC" dirty="0"/>
              <a:t>Diseño de la Investigación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948834" y="1932514"/>
            <a:ext cx="5896103" cy="466423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677334" y="1341768"/>
            <a:ext cx="586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Entendimiento de los datos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027817" y="5529722"/>
            <a:ext cx="3194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Figura 8. </a:t>
            </a:r>
            <a:r>
              <a:rPr lang="es-CO" dirty="0"/>
              <a:t>Diagrama de dispersión con puntos de etiquetas</a:t>
            </a:r>
            <a:endParaRPr lang="es-EC" dirty="0"/>
          </a:p>
        </p:txBody>
      </p:sp>
      <p:sp>
        <p:nvSpPr>
          <p:cNvPr id="7" name="Elipse 6"/>
          <p:cNvSpPr/>
          <p:nvPr/>
        </p:nvSpPr>
        <p:spPr>
          <a:xfrm>
            <a:off x="254673" y="1402372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7527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883634"/>
            <a:ext cx="8009466" cy="631371"/>
          </a:xfrm>
        </p:spPr>
        <p:txBody>
          <a:bodyPr>
            <a:normAutofit fontScale="90000"/>
          </a:bodyPr>
          <a:lstStyle/>
          <a:p>
            <a:r>
              <a:rPr lang="es-EC" sz="2400" b="1" dirty="0"/>
              <a:t>Preparación de los datos</a:t>
            </a:r>
            <a:br>
              <a:rPr lang="es-EC" sz="2400" b="1" dirty="0"/>
            </a:br>
            <a:br>
              <a:rPr lang="es-EC" i="1" dirty="0"/>
            </a:br>
            <a:endParaRPr lang="es-EC" dirty="0"/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06883" y="1301956"/>
            <a:ext cx="8891994" cy="499968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677334" y="22323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Diseño de la Investigación</a:t>
            </a:r>
          </a:p>
        </p:txBody>
      </p:sp>
      <p:sp>
        <p:nvSpPr>
          <p:cNvPr id="7" name="Elipse 6"/>
          <p:cNvSpPr/>
          <p:nvPr/>
        </p:nvSpPr>
        <p:spPr>
          <a:xfrm>
            <a:off x="293718" y="976008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3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290824" y="632414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9. </a:t>
            </a:r>
            <a:endParaRPr lang="es-EC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Matriz de datos resultante</a:t>
            </a:r>
          </a:p>
        </p:txBody>
      </p:sp>
    </p:spTree>
    <p:extLst>
      <p:ext uri="{BB962C8B-B14F-4D97-AF65-F5344CB8AC3E}">
        <p14:creationId xmlns:p14="http://schemas.microsoft.com/office/powerpoint/2010/main" val="184511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8469" y="5978657"/>
            <a:ext cx="5312000" cy="1320800"/>
          </a:xfrm>
        </p:spPr>
        <p:txBody>
          <a:bodyPr>
            <a:normAutofit/>
          </a:bodyPr>
          <a:lstStyle/>
          <a:p>
            <a:r>
              <a:rPr lang="es-EC" sz="1800" dirty="0">
                <a:solidFill>
                  <a:schemeClr val="tx1"/>
                </a:solidFill>
              </a:rPr>
              <a:t>Figura 10a.</a:t>
            </a:r>
            <a:br>
              <a:rPr lang="es-EC" sz="1800" dirty="0">
                <a:solidFill>
                  <a:schemeClr val="tx1"/>
                </a:solidFill>
              </a:rPr>
            </a:br>
            <a:r>
              <a:rPr lang="es-EC" sz="1800" dirty="0">
                <a:solidFill>
                  <a:schemeClr val="tx1"/>
                </a:solidFill>
              </a:rPr>
              <a:t>Trama de red de direcciones IP y </a:t>
            </a:r>
            <a:r>
              <a:rPr lang="es-EC" sz="1800" dirty="0" err="1">
                <a:solidFill>
                  <a:schemeClr val="tx1"/>
                </a:solidFill>
              </a:rPr>
              <a:t>categoría_alerta</a:t>
            </a:r>
            <a:endParaRPr lang="es-EC" sz="18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r="3202"/>
          <a:stretch/>
        </p:blipFill>
        <p:spPr bwMode="auto">
          <a:xfrm>
            <a:off x="536876" y="1418818"/>
            <a:ext cx="5078604" cy="4444780"/>
          </a:xfrm>
          <a:prstGeom prst="rect">
            <a:avLst/>
          </a:prstGeom>
          <a:ln w="285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6398114" y="1418818"/>
            <a:ext cx="5364651" cy="444477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398115" y="5991536"/>
            <a:ext cx="536465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1800" dirty="0">
                <a:solidFill>
                  <a:schemeClr val="tx1"/>
                </a:solidFill>
              </a:rPr>
              <a:t>Figura 10b. </a:t>
            </a:r>
          </a:p>
          <a:p>
            <a:r>
              <a:rPr lang="es-EC" sz="1800" dirty="0">
                <a:solidFill>
                  <a:schemeClr val="tx1"/>
                </a:solidFill>
              </a:rPr>
              <a:t>Trama de red de </a:t>
            </a:r>
            <a:r>
              <a:rPr lang="es-EC" sz="1800" dirty="0" err="1">
                <a:solidFill>
                  <a:schemeClr val="tx1"/>
                </a:solidFill>
              </a:rPr>
              <a:t>acrónimo_ies</a:t>
            </a:r>
            <a:r>
              <a:rPr lang="es-EC" sz="1800" dirty="0">
                <a:solidFill>
                  <a:schemeClr val="tx1"/>
                </a:solidFill>
              </a:rPr>
              <a:t> y </a:t>
            </a:r>
            <a:r>
              <a:rPr lang="es-EC" sz="1800" dirty="0" err="1">
                <a:solidFill>
                  <a:schemeClr val="tx1"/>
                </a:solidFill>
              </a:rPr>
              <a:t>categoría_alerta</a:t>
            </a:r>
            <a:endParaRPr lang="es-EC" sz="180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77334" y="883634"/>
            <a:ext cx="8009466" cy="6313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400" b="1" dirty="0"/>
              <a:t>Preparación de los datos</a:t>
            </a:r>
            <a:br>
              <a:rPr lang="es-EC" sz="2400" b="1" dirty="0"/>
            </a:br>
            <a:br>
              <a:rPr lang="es-EC" sz="2400" i="1" dirty="0"/>
            </a:br>
            <a:endParaRPr lang="es-EC" sz="2400" dirty="0"/>
          </a:p>
        </p:txBody>
      </p:sp>
      <p:sp>
        <p:nvSpPr>
          <p:cNvPr id="8" name="Título 4"/>
          <p:cNvSpPr txBox="1">
            <a:spLocks/>
          </p:cNvSpPr>
          <p:nvPr/>
        </p:nvSpPr>
        <p:spPr>
          <a:xfrm>
            <a:off x="677334" y="22323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Diseño de la Investigación</a:t>
            </a:r>
          </a:p>
        </p:txBody>
      </p:sp>
      <p:sp>
        <p:nvSpPr>
          <p:cNvPr id="10" name="Elipse 9"/>
          <p:cNvSpPr/>
          <p:nvPr/>
        </p:nvSpPr>
        <p:spPr>
          <a:xfrm>
            <a:off x="293718" y="976008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9263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de la Investigación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77334" y="1385267"/>
            <a:ext cx="586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Modelamiento</a:t>
            </a:r>
          </a:p>
        </p:txBody>
      </p:sp>
      <p:sp>
        <p:nvSpPr>
          <p:cNvPr id="16" name="Elipse 15"/>
          <p:cNvSpPr/>
          <p:nvPr/>
        </p:nvSpPr>
        <p:spPr>
          <a:xfrm>
            <a:off x="254529" y="1483089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4</a:t>
            </a: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C59A7190-CC3B-4257-91DD-53ACD28F8E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22" y="1231604"/>
            <a:ext cx="5796930" cy="495220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310D29-3B1E-45A9-8033-E03CB518507F}"/>
              </a:ext>
            </a:extLst>
          </p:cNvPr>
          <p:cNvSpPr txBox="1"/>
          <p:nvPr/>
        </p:nvSpPr>
        <p:spPr>
          <a:xfrm>
            <a:off x="1139866" y="5871225"/>
            <a:ext cx="85966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400" b="1" i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Figura 11.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EC" sz="1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Flujo de trabajo de implementación del modelo de Machine </a:t>
            </a:r>
            <a:r>
              <a:rPr lang="es-EC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Learning</a:t>
            </a:r>
            <a:r>
              <a:rPr lang="es-EC" sz="1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adaptado de </a:t>
            </a:r>
            <a:r>
              <a:rPr lang="es-EC" sz="1400" i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(Hassan, 2019)</a:t>
            </a:r>
            <a:r>
              <a:rPr lang="es-EC" sz="1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642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C" i="1" dirty="0"/>
            </a:br>
            <a:endParaRPr lang="es-EC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77334" y="46406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677334" y="1694467"/>
            <a:ext cx="58693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Evaluar Modelo</a:t>
            </a:r>
          </a:p>
          <a:p>
            <a:endParaRPr lang="es-EC" sz="2400" b="1" dirty="0"/>
          </a:p>
          <a:p>
            <a:r>
              <a:rPr lang="es-EC" sz="2200" i="1" dirty="0"/>
              <a:t>Clasificador Naive Bayes</a:t>
            </a:r>
          </a:p>
          <a:p>
            <a:r>
              <a:rPr lang="es-EC" sz="2200" dirty="0" err="1"/>
              <a:t>Confusion</a:t>
            </a:r>
            <a:r>
              <a:rPr lang="es-EC" sz="2200" dirty="0"/>
              <a:t> </a:t>
            </a:r>
            <a:r>
              <a:rPr lang="es-EC" sz="2200" dirty="0" err="1"/>
              <a:t>Matrix</a:t>
            </a:r>
            <a:r>
              <a:rPr lang="es-EC" sz="2200" dirty="0"/>
              <a:t> (</a:t>
            </a:r>
            <a:r>
              <a:rPr lang="es-EC" sz="2200" dirty="0" err="1"/>
              <a:t>Accuracy</a:t>
            </a:r>
            <a:r>
              <a:rPr lang="es-EC" sz="2200" dirty="0"/>
              <a:t> 0.8665)</a:t>
            </a:r>
          </a:p>
          <a:p>
            <a:endParaRPr lang="es-EC" sz="2400" dirty="0"/>
          </a:p>
          <a:p>
            <a:endParaRPr lang="es-EC" sz="2400" b="1" dirty="0"/>
          </a:p>
        </p:txBody>
      </p:sp>
      <p:sp>
        <p:nvSpPr>
          <p:cNvPr id="9" name="Elipse 8"/>
          <p:cNvSpPr/>
          <p:nvPr/>
        </p:nvSpPr>
        <p:spPr>
          <a:xfrm>
            <a:off x="241466" y="1785908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5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29734" y="47105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Diseño de la Investigación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06B66C8-A1C2-4FE4-952D-44F8D91F9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51381"/>
              </p:ext>
            </p:extLst>
          </p:nvPr>
        </p:nvGraphicFramePr>
        <p:xfrm>
          <a:off x="6699053" y="10524"/>
          <a:ext cx="313481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839">
                  <a:extLst>
                    <a:ext uri="{9D8B030D-6E8A-4147-A177-3AD203B41FA5}">
                      <a16:colId xmlns:a16="http://schemas.microsoft.com/office/drawing/2014/main" val="1009102792"/>
                    </a:ext>
                  </a:extLst>
                </a:gridCol>
                <a:gridCol w="1335973">
                  <a:extLst>
                    <a:ext uri="{9D8B030D-6E8A-4147-A177-3AD203B41FA5}">
                      <a16:colId xmlns:a16="http://schemas.microsoft.com/office/drawing/2014/main" val="3084554660"/>
                    </a:ext>
                  </a:extLst>
                </a:gridCol>
              </a:tblGrid>
              <a:tr h="255899">
                <a:tc>
                  <a:txBody>
                    <a:bodyPr/>
                    <a:lstStyle/>
                    <a:p>
                      <a:r>
                        <a:rPr lang="es-EC" sz="1200" dirty="0" err="1"/>
                        <a:t>Categoria_Alerta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/>
                        <a:t>Probabilidad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331270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n-US" sz="1200" dirty="0" err="1"/>
                        <a:t>sinkhole_http_drone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0.3683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217350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n-US" sz="1200" dirty="0" err="1"/>
                        <a:t>botnet_drone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0.2804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796632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scan_ssl_poodle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0.1</a:t>
                      </a:r>
                      <a:r>
                        <a:rPr lang="es-EC" sz="1200" dirty="0">
                          <a:effectLst/>
                        </a:rPr>
                        <a:t>077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381810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 err="1">
                          <a:effectLst/>
                        </a:rPr>
                        <a:t>dns_openresolver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0.0630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29241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 err="1">
                          <a:effectLst/>
                        </a:rPr>
                        <a:t>tc-bots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0.0386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589067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 err="1">
                          <a:effectLst/>
                        </a:rPr>
                        <a:t>scan_portmapper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0.0223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085921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 err="1">
                          <a:effectLst/>
                        </a:rPr>
                        <a:t>microsoft_sinkhole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0.0186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349114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 err="1">
                          <a:effectLst/>
                        </a:rPr>
                        <a:t>certbrspampot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0.0165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887822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 err="1">
                          <a:effectLst/>
                        </a:rPr>
                        <a:t>scan_netbios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0.0161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980895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 err="1">
                          <a:effectLst/>
                        </a:rPr>
                        <a:t>scan_ntp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0.0160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19419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n-US" sz="1200" dirty="0" err="1"/>
                        <a:t>sh</a:t>
                      </a:r>
                      <a:r>
                        <a:rPr lang="en-US" sz="1200" dirty="0"/>
                        <a:t>-bots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0.0053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220008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n-US" sz="1200" dirty="0" err="1"/>
                        <a:t>scsummary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0.0040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541858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n-US" sz="1200" dirty="0" err="1"/>
                        <a:t>scan_tftp</a:t>
                      </a:r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0.0037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907522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 err="1">
                          <a:effectLst/>
                        </a:rPr>
                        <a:t>scan_mdns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0.0033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764655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 err="1">
                          <a:effectLst/>
                        </a:rPr>
                        <a:t>scan_snmp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0.0032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191770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 err="1">
                          <a:effectLst/>
                        </a:rPr>
                        <a:t>scan_ssdp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0.0024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511299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 err="1">
                          <a:effectLst/>
                        </a:rPr>
                        <a:t>scan_isakmp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0.0020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016427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 err="1">
                          <a:effectLst/>
                        </a:rPr>
                        <a:t>scan_xdmcp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0.0020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939140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n6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0.0014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542848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 err="1">
                          <a:effectLst/>
                        </a:rPr>
                        <a:t>scan_mssql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280817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 err="1">
                          <a:effectLst/>
                        </a:rPr>
                        <a:t>tc</a:t>
                      </a:r>
                      <a:r>
                        <a:rPr lang="es-EC" sz="1200" dirty="0">
                          <a:effectLst/>
                        </a:rPr>
                        <a:t>-proxy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0.0008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330204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 err="1">
                          <a:effectLst/>
                        </a:rPr>
                        <a:t>scan_mongodb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0.0007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995964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 err="1">
                          <a:effectLst/>
                        </a:rPr>
                        <a:t>scan_memcached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0.0004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711502"/>
                  </a:ext>
                </a:extLst>
              </a:tr>
              <a:tr h="255899">
                <a:tc>
                  <a:txBody>
                    <a:bodyPr/>
                    <a:lstStyle/>
                    <a:p>
                      <a:r>
                        <a:rPr lang="es-EC" sz="1200" dirty="0" err="1">
                          <a:effectLst/>
                        </a:rPr>
                        <a:t>tc-openresolvers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effectLst/>
                        </a:rPr>
                        <a:t>0.0003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2743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3DBB19-83E2-4AA1-9CE8-0B794EAE442D}"/>
              </a:ext>
            </a:extLst>
          </p:cNvPr>
          <p:cNvSpPr txBox="1"/>
          <p:nvPr/>
        </p:nvSpPr>
        <p:spPr>
          <a:xfrm>
            <a:off x="2590346" y="5538530"/>
            <a:ext cx="412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Tabla 2. </a:t>
            </a:r>
          </a:p>
          <a:p>
            <a:r>
              <a:rPr lang="es-ES" sz="1400" dirty="0"/>
              <a:t>Tabla dinámica de probabilidades condicionales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6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9" name="Imagen 8" descr="C:\Users\Administrador\Downloads\DecisionTreeClassifi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2" y="1848550"/>
            <a:ext cx="11419834" cy="43896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6320489" y="2176681"/>
            <a:ext cx="46442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200" dirty="0" err="1"/>
              <a:t>Confusion</a:t>
            </a:r>
            <a:r>
              <a:rPr lang="es-EC" sz="2200" dirty="0"/>
              <a:t> </a:t>
            </a:r>
            <a:r>
              <a:rPr lang="es-EC" sz="2200" dirty="0" err="1"/>
              <a:t>Matrix</a:t>
            </a:r>
            <a:r>
              <a:rPr lang="es-EC" sz="2200" dirty="0"/>
              <a:t> (</a:t>
            </a:r>
            <a:r>
              <a:rPr lang="es-EC" sz="2200" dirty="0" err="1"/>
              <a:t>Accuracy</a:t>
            </a:r>
            <a:r>
              <a:rPr lang="es-EC" sz="2200" dirty="0"/>
              <a:t> 0.9788)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881347" y="6282836"/>
            <a:ext cx="584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Figura 12. </a:t>
            </a:r>
            <a:r>
              <a:rPr lang="es-CO" dirty="0"/>
              <a:t>Árbol de decisión por clasificación</a:t>
            </a:r>
            <a:endParaRPr lang="es-EC" dirty="0"/>
          </a:p>
        </p:txBody>
      </p:sp>
      <p:sp>
        <p:nvSpPr>
          <p:cNvPr id="8" name="Elipse 7"/>
          <p:cNvSpPr/>
          <p:nvPr/>
        </p:nvSpPr>
        <p:spPr>
          <a:xfrm>
            <a:off x="254529" y="1448574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5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7334" y="1346974"/>
            <a:ext cx="586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Evaluar Modelo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829734" y="47105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Diseño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375907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0783" y="4047564"/>
            <a:ext cx="7123017" cy="591671"/>
          </a:xfrm>
        </p:spPr>
        <p:txBody>
          <a:bodyPr/>
          <a:lstStyle/>
          <a:p>
            <a:pPr marL="0" indent="0">
              <a:buNone/>
            </a:pPr>
            <a:r>
              <a:rPr lang="es-EC" sz="2200" i="1" dirty="0"/>
              <a:t>Figura 13. </a:t>
            </a:r>
            <a:r>
              <a:rPr lang="es-EC" sz="2200" i="1" dirty="0" err="1"/>
              <a:t>Anomaly</a:t>
            </a:r>
            <a:r>
              <a:rPr lang="es-EC" sz="2200" i="1" dirty="0"/>
              <a:t> </a:t>
            </a:r>
            <a:r>
              <a:rPr lang="es-EC" sz="2200" i="1" dirty="0" err="1"/>
              <a:t>Detection</a:t>
            </a:r>
            <a:r>
              <a:rPr lang="es-EC" sz="2200" i="1" dirty="0"/>
              <a:t> </a:t>
            </a:r>
            <a:r>
              <a:rPr lang="es-EC" sz="2200" i="1" dirty="0" err="1"/>
              <a:t>Timeline</a:t>
            </a:r>
            <a:endParaRPr lang="es-EC" sz="2200" i="1" dirty="0"/>
          </a:p>
          <a:p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4" y="2336403"/>
            <a:ext cx="8669562" cy="157545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9021455" y="1058091"/>
            <a:ext cx="2735116" cy="538189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29734" y="47105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Diseño de la Investigación</a:t>
            </a:r>
          </a:p>
        </p:txBody>
      </p:sp>
      <p:sp>
        <p:nvSpPr>
          <p:cNvPr id="8" name="Elipse 7"/>
          <p:cNvSpPr/>
          <p:nvPr/>
        </p:nvSpPr>
        <p:spPr>
          <a:xfrm>
            <a:off x="254529" y="1448574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6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77334" y="1346974"/>
            <a:ext cx="586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1464906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6342" y="4646109"/>
            <a:ext cx="1700106" cy="1650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200" i="1" dirty="0"/>
              <a:t>Figura 14.</a:t>
            </a:r>
          </a:p>
          <a:p>
            <a:pPr marL="0" indent="0">
              <a:buNone/>
            </a:pPr>
            <a:r>
              <a:rPr lang="es-EC" sz="2200" i="1" dirty="0" err="1"/>
              <a:t>Anomaly</a:t>
            </a:r>
            <a:r>
              <a:rPr lang="es-EC" sz="2200" i="1" dirty="0"/>
              <a:t> </a:t>
            </a:r>
            <a:r>
              <a:rPr lang="es-EC" sz="2200" i="1" dirty="0" err="1"/>
              <a:t>Detection</a:t>
            </a:r>
            <a:r>
              <a:rPr lang="es-EC" sz="2200" i="1" dirty="0"/>
              <a:t> </a:t>
            </a:r>
            <a:r>
              <a:rPr lang="es-EC" sz="2200" i="1" dirty="0" err="1"/>
              <a:t>Timeline</a:t>
            </a:r>
            <a:endParaRPr lang="es-EC" sz="2200" i="1" dirty="0"/>
          </a:p>
          <a:p>
            <a:endParaRPr lang="es-EC" dirty="0"/>
          </a:p>
        </p:txBody>
      </p:sp>
      <p:pic>
        <p:nvPicPr>
          <p:cNvPr id="10" name="Imagen 9"/>
          <p:cNvPicPr/>
          <p:nvPr/>
        </p:nvPicPr>
        <p:blipFill rotWithShape="1">
          <a:blip r:embed="rId2"/>
          <a:srcRect l="23839" t="35709" r="5188" b="27643"/>
          <a:stretch/>
        </p:blipFill>
        <p:spPr bwMode="auto">
          <a:xfrm>
            <a:off x="715962" y="1197473"/>
            <a:ext cx="9381066" cy="3143876"/>
          </a:xfrm>
          <a:prstGeom prst="rect">
            <a:avLst/>
          </a:prstGeom>
          <a:ln w="28575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3"/>
          <a:srcRect t="27996"/>
          <a:stretch/>
        </p:blipFill>
        <p:spPr>
          <a:xfrm>
            <a:off x="2726285" y="4418623"/>
            <a:ext cx="7349414" cy="241361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29734" y="47105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Diseño de la Investigación</a:t>
            </a:r>
          </a:p>
        </p:txBody>
      </p:sp>
      <p:sp>
        <p:nvSpPr>
          <p:cNvPr id="7" name="Elipse 6"/>
          <p:cNvSpPr/>
          <p:nvPr/>
        </p:nvSpPr>
        <p:spPr>
          <a:xfrm>
            <a:off x="254529" y="1200377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6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77334" y="1098777"/>
            <a:ext cx="586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1824536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2324" y="6337511"/>
            <a:ext cx="7939171" cy="554195"/>
          </a:xfrm>
        </p:spPr>
        <p:txBody>
          <a:bodyPr>
            <a:normAutofit/>
          </a:bodyPr>
          <a:lstStyle/>
          <a:p>
            <a:r>
              <a:rPr lang="es-EC" sz="2200" dirty="0">
                <a:solidFill>
                  <a:schemeClr val="tx1"/>
                </a:solidFill>
              </a:rPr>
              <a:t>Figura 15. Predicción de anomalías</a:t>
            </a:r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 rotWithShape="1">
          <a:blip r:embed="rId2"/>
          <a:srcRect l="1444" t="29131" r="2480" b="12607"/>
          <a:stretch/>
        </p:blipFill>
        <p:spPr bwMode="auto">
          <a:xfrm>
            <a:off x="947991" y="1531917"/>
            <a:ext cx="10127839" cy="4819761"/>
          </a:xfrm>
          <a:prstGeom prst="rect">
            <a:avLst/>
          </a:prstGeom>
          <a:ln w="28575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829734" y="47105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Diseño de la Investigación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254529" y="1200377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6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77334" y="1098777"/>
            <a:ext cx="586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141776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Contenido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772401-A60F-4614-A974-06A4C5091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338587"/>
              </p:ext>
            </p:extLst>
          </p:nvPr>
        </p:nvGraphicFramePr>
        <p:xfrm>
          <a:off x="2026449" y="2076472"/>
          <a:ext cx="6163387" cy="298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2704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2286" y="133228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EC" sz="2400" i="1" dirty="0">
                <a:solidFill>
                  <a:schemeClr val="tx1"/>
                </a:solidFill>
              </a:rPr>
              <a:t>Figura 16.</a:t>
            </a:r>
            <a:br>
              <a:rPr lang="es-EC" sz="2400" i="1" dirty="0">
                <a:solidFill>
                  <a:schemeClr val="tx1"/>
                </a:solidFill>
              </a:rPr>
            </a:br>
            <a:r>
              <a:rPr lang="es-EC" sz="2400" i="1" dirty="0">
                <a:solidFill>
                  <a:schemeClr val="tx1"/>
                </a:solidFill>
              </a:rPr>
              <a:t>Evaluación de regresión</a:t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141463"/>
              </p:ext>
            </p:extLst>
          </p:nvPr>
        </p:nvGraphicFramePr>
        <p:xfrm>
          <a:off x="6237736" y="681958"/>
          <a:ext cx="5339716" cy="1625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5769">
                  <a:extLst>
                    <a:ext uri="{9D8B030D-6E8A-4147-A177-3AD203B41FA5}">
                      <a16:colId xmlns:a16="http://schemas.microsoft.com/office/drawing/2014/main" val="4189733399"/>
                    </a:ext>
                  </a:extLst>
                </a:gridCol>
                <a:gridCol w="989894">
                  <a:extLst>
                    <a:ext uri="{9D8B030D-6E8A-4147-A177-3AD203B41FA5}">
                      <a16:colId xmlns:a16="http://schemas.microsoft.com/office/drawing/2014/main" val="704768541"/>
                    </a:ext>
                  </a:extLst>
                </a:gridCol>
                <a:gridCol w="1830669">
                  <a:extLst>
                    <a:ext uri="{9D8B030D-6E8A-4147-A177-3AD203B41FA5}">
                      <a16:colId xmlns:a16="http://schemas.microsoft.com/office/drawing/2014/main" val="1906088995"/>
                    </a:ext>
                  </a:extLst>
                </a:gridCol>
                <a:gridCol w="723384">
                  <a:extLst>
                    <a:ext uri="{9D8B030D-6E8A-4147-A177-3AD203B41FA5}">
                      <a16:colId xmlns:a16="http://schemas.microsoft.com/office/drawing/2014/main" val="241079252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effectLst/>
                        </a:rPr>
                        <a:t>Generalization</a:t>
                      </a:r>
                      <a:r>
                        <a:rPr lang="es-EC" sz="1100" dirty="0">
                          <a:effectLst/>
                        </a:rPr>
                        <a:t> error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Training error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565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Mean squared error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0.0182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Mean </a:t>
                      </a:r>
                      <a:r>
                        <a:rPr lang="es-EC" sz="1100" dirty="0" err="1">
                          <a:effectLst/>
                        </a:rPr>
                        <a:t>squared</a:t>
                      </a:r>
                      <a:r>
                        <a:rPr lang="es-EC" sz="1100" dirty="0">
                          <a:effectLst/>
                        </a:rPr>
                        <a:t> error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0.0271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904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Mean squared logarithmic error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0.000169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Mean </a:t>
                      </a:r>
                      <a:r>
                        <a:rPr lang="es-EC" sz="1100" dirty="0" err="1">
                          <a:effectLst/>
                        </a:rPr>
                        <a:t>squared</a:t>
                      </a:r>
                      <a:r>
                        <a:rPr lang="es-EC" sz="1100" dirty="0">
                          <a:effectLst/>
                        </a:rPr>
                        <a:t> </a:t>
                      </a:r>
                      <a:r>
                        <a:rPr lang="es-EC" sz="1100" dirty="0" err="1">
                          <a:effectLst/>
                        </a:rPr>
                        <a:t>logarithmic</a:t>
                      </a:r>
                      <a:r>
                        <a:rPr lang="es-EC" sz="1100" dirty="0">
                          <a:effectLst/>
                        </a:rPr>
                        <a:t> error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0.00019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616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 squared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 squared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7291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effectLst/>
                        </a:rPr>
                        <a:t>Pseudo</a:t>
                      </a:r>
                      <a:r>
                        <a:rPr lang="es-EC" sz="1100" dirty="0">
                          <a:effectLst/>
                        </a:rPr>
                        <a:t> Huber </a:t>
                      </a:r>
                      <a:r>
                        <a:rPr lang="es-EC" sz="1100" dirty="0" err="1">
                          <a:effectLst/>
                        </a:rPr>
                        <a:t>loss</a:t>
                      </a:r>
                      <a:r>
                        <a:rPr lang="es-EC" sz="1100" dirty="0">
                          <a:effectLst/>
                        </a:rPr>
                        <a:t> </a:t>
                      </a:r>
                      <a:r>
                        <a:rPr lang="es-EC" sz="1100" dirty="0" err="1">
                          <a:effectLst/>
                        </a:rPr>
                        <a:t>function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0.00573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Pseudo Huber loss function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0.0065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0373617"/>
                  </a:ext>
                </a:extLst>
              </a:tr>
            </a:tbl>
          </a:graphicData>
        </a:graphic>
      </p:graphicFrame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819001" y="2506573"/>
            <a:ext cx="10759106" cy="428703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29734" y="47105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Evaluación de Resultados</a:t>
            </a:r>
          </a:p>
        </p:txBody>
      </p:sp>
    </p:spTree>
    <p:extLst>
      <p:ext uri="{BB962C8B-B14F-4D97-AF65-F5344CB8AC3E}">
        <p14:creationId xmlns:p14="http://schemas.microsoft.com/office/powerpoint/2010/main" val="2101032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84597"/>
            <a:ext cx="10565922" cy="1320800"/>
          </a:xfrm>
        </p:spPr>
        <p:txBody>
          <a:bodyPr/>
          <a:lstStyle/>
          <a:p>
            <a:r>
              <a:rPr lang="es-EC" dirty="0"/>
              <a:t>Evaluación de Resultados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83527" y="844997"/>
            <a:ext cx="8311233" cy="589065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E77717-8045-4328-B1C9-57FC45BA8E78}"/>
              </a:ext>
            </a:extLst>
          </p:cNvPr>
          <p:cNvSpPr txBox="1"/>
          <p:nvPr/>
        </p:nvSpPr>
        <p:spPr>
          <a:xfrm>
            <a:off x="9672711" y="5835313"/>
            <a:ext cx="225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Figura 17</a:t>
            </a:r>
            <a:r>
              <a:rPr lang="en-US" dirty="0"/>
              <a:t>.</a:t>
            </a:r>
          </a:p>
          <a:p>
            <a:r>
              <a:rPr lang="en-US" dirty="0"/>
              <a:t>Dashboard del DSS</a:t>
            </a:r>
          </a:p>
        </p:txBody>
      </p:sp>
    </p:spTree>
    <p:extLst>
      <p:ext uri="{BB962C8B-B14F-4D97-AF65-F5344CB8AC3E}">
        <p14:creationId xmlns:p14="http://schemas.microsoft.com/office/powerpoint/2010/main" val="2984950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48991"/>
            <a:ext cx="9587128" cy="1320800"/>
          </a:xfrm>
        </p:spPr>
        <p:txBody>
          <a:bodyPr/>
          <a:lstStyle/>
          <a:p>
            <a:r>
              <a:rPr lang="es-EC" dirty="0"/>
              <a:t>Evaluación de Resultados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6880" y="1087043"/>
            <a:ext cx="5723466" cy="473774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6130346" y="1087043"/>
            <a:ext cx="5602310" cy="473774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7A7868-1C40-49A8-95A5-7454752F65CE}"/>
              </a:ext>
            </a:extLst>
          </p:cNvPr>
          <p:cNvSpPr txBox="1"/>
          <p:nvPr/>
        </p:nvSpPr>
        <p:spPr>
          <a:xfrm>
            <a:off x="3122129" y="5900371"/>
            <a:ext cx="560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Figura 18. Resultados Machine </a:t>
            </a:r>
            <a:r>
              <a:rPr lang="es-EC" dirty="0" err="1"/>
              <a:t>Learning</a:t>
            </a:r>
            <a:r>
              <a:rPr lang="es-EC" dirty="0"/>
              <a:t> de las Alertas que se producen en las Instituciones </a:t>
            </a:r>
          </a:p>
        </p:txBody>
      </p:sp>
    </p:spTree>
    <p:extLst>
      <p:ext uri="{BB962C8B-B14F-4D97-AF65-F5344CB8AC3E}">
        <p14:creationId xmlns:p14="http://schemas.microsoft.com/office/powerpoint/2010/main" val="3314783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26718"/>
            <a:ext cx="8596668" cy="1320800"/>
          </a:xfrm>
        </p:spPr>
        <p:txBody>
          <a:bodyPr/>
          <a:lstStyle/>
          <a:p>
            <a:r>
              <a:rPr lang="es-EC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2" y="1202969"/>
            <a:ext cx="11026987" cy="5432962"/>
          </a:xfrm>
        </p:spPr>
        <p:txBody>
          <a:bodyPr>
            <a:noAutofit/>
          </a:bodyPr>
          <a:lstStyle/>
          <a:p>
            <a:pPr algn="just"/>
            <a:r>
              <a:rPr lang="es-ES" sz="2200" dirty="0"/>
              <a:t>CRISP-DM permitió crear un modelo de minería de datos que se adapto al proceso de exploración de datos en la gestión de alertas de incidentes informáticos.</a:t>
            </a:r>
          </a:p>
          <a:p>
            <a:pPr algn="just"/>
            <a:r>
              <a:rPr lang="es-ES" sz="2200" dirty="0"/>
              <a:t>La arquitectura del DSS desarrollada de tres capas (negocio, datos y cliente</a:t>
            </a:r>
            <a:r>
              <a:rPr lang="es-ES" sz="2200"/>
              <a:t>) permitió </a:t>
            </a:r>
            <a:r>
              <a:rPr lang="es-ES" sz="2200" dirty="0"/>
              <a:t>extraer y manipular información de una manera flexible.</a:t>
            </a:r>
            <a:endParaRPr lang="es-EC" sz="2200" dirty="0"/>
          </a:p>
          <a:p>
            <a:pPr algn="just"/>
            <a:r>
              <a:rPr lang="es-ES" sz="2200" dirty="0"/>
              <a:t>La arquitectura DSS desarrollada articulo las técnicas de minería de datos y Machine </a:t>
            </a:r>
            <a:r>
              <a:rPr lang="es-ES" sz="2200" dirty="0" err="1"/>
              <a:t>Learning</a:t>
            </a:r>
            <a:r>
              <a:rPr lang="es-ES" sz="2200" dirty="0"/>
              <a:t> especialmente en la detección de alertas y en la predicción de anomalías, respectivamente. </a:t>
            </a:r>
          </a:p>
          <a:p>
            <a:pPr algn="just"/>
            <a:r>
              <a:rPr lang="es-ES" sz="2200" dirty="0"/>
              <a:t>Se aplicó la técnica de aprendizaje automático para anomalías, los resultados son satisfactorios.</a:t>
            </a:r>
          </a:p>
          <a:p>
            <a:pPr algn="just"/>
            <a:r>
              <a:rPr lang="es-ES" sz="2200" dirty="0"/>
              <a:t>El modelo que se ejecutó en </a:t>
            </a:r>
            <a:r>
              <a:rPr lang="es-ES" sz="2200" dirty="0" err="1"/>
              <a:t>Elasticsearch</a:t>
            </a:r>
            <a:r>
              <a:rPr lang="es-ES" sz="2200" dirty="0"/>
              <a:t> y </a:t>
            </a:r>
            <a:r>
              <a:rPr lang="es-ES" sz="2200" dirty="0" err="1"/>
              <a:t>Kibana</a:t>
            </a:r>
            <a:r>
              <a:rPr lang="es-ES" sz="2200" dirty="0"/>
              <a:t> incluyeron varios algoritmos que respondieron eficazmente en la gestión de alertas de seguridad de un CSIRT.</a:t>
            </a:r>
          </a:p>
          <a:p>
            <a:pPr algn="just"/>
            <a:r>
              <a:rPr lang="es-ES" sz="2200" dirty="0"/>
              <a:t>El DSS desarrollado cumple con los objetivos planificados para mejor toma de decisiones en las IES.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2163689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Referencias Bibliográficas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Fuertes, W., Reyes, F., </a:t>
            </a:r>
            <a:r>
              <a:rPr lang="en-US" dirty="0" err="1"/>
              <a:t>Valladares</a:t>
            </a:r>
            <a:r>
              <a:rPr lang="en-US" dirty="0"/>
              <a:t>, P., Tapia, F., </a:t>
            </a:r>
            <a:r>
              <a:rPr lang="en-US" dirty="0" err="1"/>
              <a:t>Toulkeridis</a:t>
            </a:r>
            <a:r>
              <a:rPr lang="en-US" dirty="0"/>
              <a:t>, T., &amp; Pérez, E. (2017). An Integral Model to Provide Reactive and Proactive Services in an Academic CSIRT Based on Business Intelligence. Systems, 5(4), 52.</a:t>
            </a:r>
          </a:p>
          <a:p>
            <a:pPr algn="just"/>
            <a:r>
              <a:rPr lang="en-US" dirty="0"/>
              <a:t>Collier, R., &amp; </a:t>
            </a:r>
            <a:r>
              <a:rPr lang="en-US" dirty="0" err="1"/>
              <a:t>Azarmi</a:t>
            </a:r>
            <a:r>
              <a:rPr lang="en-US" dirty="0"/>
              <a:t>, B. (2019). Machine Learning with the Elastic Stack: Expert techniques to integrate machine learning with distributed search and analytics. </a:t>
            </a:r>
            <a:r>
              <a:rPr lang="en-US" dirty="0" err="1"/>
              <a:t>Packt</a:t>
            </a:r>
            <a:r>
              <a:rPr lang="en-US" dirty="0"/>
              <a:t> Publishing Ltd.</a:t>
            </a:r>
          </a:p>
          <a:p>
            <a:pPr algn="just"/>
            <a:r>
              <a:rPr lang="es-EC" dirty="0"/>
              <a:t>Cardona, M., </a:t>
            </a:r>
            <a:r>
              <a:rPr lang="es-EC" dirty="0" err="1"/>
              <a:t>Durley</a:t>
            </a:r>
            <a:r>
              <a:rPr lang="es-EC" dirty="0"/>
              <a:t>, L., &amp; Uribe Serna, A. E. (2015). Sistema de gestión de incidentes de seguridad informática para corbeta.</a:t>
            </a:r>
          </a:p>
          <a:p>
            <a:pPr algn="just"/>
            <a:r>
              <a:rPr lang="es-EC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Reyes, F., Fuertes, W., Tapia, F., </a:t>
            </a:r>
            <a:r>
              <a:rPr lang="es-EC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Toulkeridis</a:t>
            </a:r>
            <a:r>
              <a:rPr lang="es-EC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T., </a:t>
            </a:r>
            <a:r>
              <a:rPr lang="es-EC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Aules</a:t>
            </a:r>
            <a:r>
              <a:rPr lang="es-EC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H., &amp; Pérez, E. (2018, </a:t>
            </a:r>
            <a:r>
              <a:rPr lang="es-EC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</a:t>
            </a:r>
            <a:r>
              <a:rPr lang="es-EC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BI Solution to Identify Vulnerabilities and Detect Real-Time Cyber-Attacks for an Academic CSIRT. </a:t>
            </a:r>
            <a:r>
              <a:rPr lang="es-EC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 </a:t>
            </a:r>
            <a:r>
              <a:rPr lang="es-EC" sz="18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es-EC" sz="18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C" sz="18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es-EC" sz="18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8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es-EC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(pp. 1135-1153). Springer, Cham.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21337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996" y="110547"/>
            <a:ext cx="5468481" cy="16235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8D2FD435-4F5C-4DFB-BDC4-F7C5F1920617}"/>
              </a:ext>
            </a:extLst>
          </p:cNvPr>
          <p:cNvSpPr txBox="1"/>
          <p:nvPr/>
        </p:nvSpPr>
        <p:spPr>
          <a:xfrm>
            <a:off x="4168239" y="1686630"/>
            <a:ext cx="6103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CENTRO DE POSGRADOS</a:t>
            </a:r>
            <a:endParaRPr 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750FC6FE-21BA-4466-B857-F30EF8BF4FED}"/>
              </a:ext>
            </a:extLst>
          </p:cNvPr>
          <p:cNvSpPr txBox="1"/>
          <p:nvPr/>
        </p:nvSpPr>
        <p:spPr>
          <a:xfrm>
            <a:off x="1793174" y="2055962"/>
            <a:ext cx="824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Maestría en Gestión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de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Sistemas de Información e Inteligencia de Negocios</a:t>
            </a: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374881AF-31F8-4B47-B311-06301737FC02}"/>
              </a:ext>
            </a:extLst>
          </p:cNvPr>
          <p:cNvSpPr txBox="1"/>
          <p:nvPr/>
        </p:nvSpPr>
        <p:spPr>
          <a:xfrm>
            <a:off x="3044042" y="4241102"/>
            <a:ext cx="6103916" cy="12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s-ES" b="1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Tutor: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es-E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Ing. Fuertes Díaz, Walter Marcelo, PHD</a:t>
            </a:r>
            <a:r>
              <a:rPr lang="es-E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es-ES" b="1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Oponente:</a:t>
            </a: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 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Ing. Marcillo Parra, Diego Miguel, PHD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es-ES" b="1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Autor:</a:t>
            </a:r>
            <a:r>
              <a:rPr lang="en-US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Ing. Guamaní Proaño, Wilmer Guamaní</a:t>
            </a:r>
            <a:r>
              <a:rPr lang="en-US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DA26E9-216B-42D3-9C58-7E25CB9F581D}"/>
              </a:ext>
            </a:extLst>
          </p:cNvPr>
          <p:cNvSpPr txBox="1"/>
          <p:nvPr/>
        </p:nvSpPr>
        <p:spPr>
          <a:xfrm>
            <a:off x="4381994" y="6192383"/>
            <a:ext cx="3494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Sangolquí, Diciembre 2021</a:t>
            </a:r>
            <a:endParaRPr lang="en-US" dirty="0"/>
          </a:p>
        </p:txBody>
      </p:sp>
      <p:sp>
        <p:nvSpPr>
          <p:cNvPr id="12" name="Rectángulo 11"/>
          <p:cNvSpPr/>
          <p:nvPr/>
        </p:nvSpPr>
        <p:spPr>
          <a:xfrm>
            <a:off x="1902095" y="2612126"/>
            <a:ext cx="7811919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Implementación de un Sistema de Soporte a la Decisión (DSS) orientado a la gestión de alertas de seguridad de la información de las Instituciones de Educación Superior (IES)</a:t>
            </a:r>
            <a:endParaRPr lang="es-EC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Gracias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7"/>
          <a:stretch/>
        </p:blipFill>
        <p:spPr bwMode="auto">
          <a:xfrm>
            <a:off x="8463690" y="3683352"/>
            <a:ext cx="3477606" cy="2589573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65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734" y="596725"/>
            <a:ext cx="8596668" cy="716921"/>
          </a:xfrm>
        </p:spPr>
        <p:txBody>
          <a:bodyPr/>
          <a:lstStyle/>
          <a:p>
            <a:r>
              <a:rPr lang="es-EC" dirty="0"/>
              <a:t>Motivación y Contexto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EE174503-2B7F-40B6-A5C6-7D234A943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54" y="4306900"/>
            <a:ext cx="4431489" cy="2532279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1F6CB44-C794-48F4-80F7-E3E078229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39" y="4628759"/>
            <a:ext cx="3780338" cy="20098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25825E-2649-42EE-9EF1-495F7D260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464" y="1629556"/>
            <a:ext cx="3294924" cy="253227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DA88333-29EE-4A6D-9152-506E2A8B1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0" r="2678"/>
          <a:stretch/>
        </p:blipFill>
        <p:spPr bwMode="auto">
          <a:xfrm>
            <a:off x="6772156" y="1846039"/>
            <a:ext cx="2780959" cy="238172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62E7AE-4839-479A-9343-A5585640363A}"/>
              </a:ext>
            </a:extLst>
          </p:cNvPr>
          <p:cNvSpPr txBox="1"/>
          <p:nvPr/>
        </p:nvSpPr>
        <p:spPr>
          <a:xfrm>
            <a:off x="829734" y="1189444"/>
            <a:ext cx="425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Planteamiento del problema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904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Motivación y Contexto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349115"/>
            <a:ext cx="9276135" cy="5291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C" sz="2800" b="1" dirty="0"/>
              <a:t>Objetivo General:</a:t>
            </a:r>
          </a:p>
          <a:p>
            <a:pPr marL="0" indent="0" algn="just">
              <a:buNone/>
            </a:pPr>
            <a:r>
              <a:rPr lang="es-EC" sz="2600" dirty="0"/>
              <a:t>Diseñar e implementar un DSS para la gestión de alertas de seguridad de la información de las IES basado en herramientas de analítica de datos y aprendizaje automático.</a:t>
            </a:r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r>
              <a:rPr lang="es-EC" sz="2800" b="1" dirty="0"/>
              <a:t>Objetivos Específicos: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sz="2600" dirty="0"/>
              <a:t>O.E1 Realizar el estado de arte</a:t>
            </a:r>
          </a:p>
          <a:p>
            <a:pPr marL="0" indent="0">
              <a:buNone/>
            </a:pPr>
            <a:endParaRPr lang="es-EC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s-EC" sz="2600" dirty="0"/>
              <a:t>O.E2 Evaluar los algoritmos y herramientas de minería </a:t>
            </a:r>
          </a:p>
          <a:p>
            <a:pPr>
              <a:buFont typeface="Wingdings" panose="05000000000000000000" pitchFamily="2" charset="2"/>
              <a:buChar char="q"/>
            </a:pPr>
            <a:endParaRPr lang="es-EC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s-EC" sz="2600" dirty="0"/>
              <a:t>O.E3 Diseñar el modelo de minería de datos e implementar el DSS</a:t>
            </a:r>
          </a:p>
          <a:p>
            <a:pPr>
              <a:buFont typeface="Wingdings" panose="05000000000000000000" pitchFamily="2" charset="2"/>
              <a:buChar char="q"/>
            </a:pPr>
            <a:endParaRPr lang="es-EC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s-EC" sz="2600" dirty="0"/>
              <a:t>O.E4 Evaluar y validar el modelo</a:t>
            </a:r>
          </a:p>
          <a:p>
            <a:pPr>
              <a:buFont typeface="Wingdings" panose="05000000000000000000" pitchFamily="2" charset="2"/>
              <a:buChar char="q"/>
            </a:pP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368001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Teórico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77334" y="2160589"/>
            <a:ext cx="5072302" cy="3880773"/>
          </a:xfrm>
        </p:spPr>
        <p:txBody>
          <a:bodyPr>
            <a:normAutofit/>
          </a:bodyPr>
          <a:lstStyle/>
          <a:p>
            <a:r>
              <a:rPr lang="es-EC" sz="2200" dirty="0"/>
              <a:t>METOOLOGÍA DE LA INVESTIGACIÓN</a:t>
            </a:r>
          </a:p>
          <a:p>
            <a:r>
              <a:rPr lang="es-EC" sz="2200" dirty="0"/>
              <a:t>SLR</a:t>
            </a:r>
          </a:p>
          <a:p>
            <a:r>
              <a:rPr lang="es-EC" sz="2200" dirty="0"/>
              <a:t>CRISP-DM</a:t>
            </a:r>
          </a:p>
          <a:p>
            <a:r>
              <a:rPr lang="es-EC" sz="2200" dirty="0"/>
              <a:t>MACHINE LAERNING</a:t>
            </a:r>
          </a:p>
          <a:p>
            <a:r>
              <a:rPr lang="es-EC" sz="2200" dirty="0"/>
              <a:t>HERRAMIENTAS DE DESARROLLO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638795" y="1517554"/>
            <a:ext cx="42387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1.</a:t>
            </a:r>
            <a:r>
              <a:rPr kumimoji="0" lang="es-EC" altLang="es-EC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1" u="none" strike="noStrike" cap="none" normalizeH="0" baseline="0" dirty="0" bmk="_Toc66632885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Variables dependientes e independientes para el marco teórico</a:t>
            </a:r>
            <a:endParaRPr kumimoji="0" lang="es-EC" altLang="es-EC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5638795" y="17179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644211-6E1F-4EBD-AADC-04AB38923ECF}"/>
              </a:ext>
            </a:extLst>
          </p:cNvPr>
          <p:cNvGrpSpPr/>
          <p:nvPr/>
        </p:nvGrpSpPr>
        <p:grpSpPr>
          <a:xfrm>
            <a:off x="5749417" y="2165295"/>
            <a:ext cx="5349077" cy="2501916"/>
            <a:chOff x="5749417" y="2165295"/>
            <a:chExt cx="5349077" cy="2501916"/>
          </a:xfrm>
        </p:grpSpPr>
        <p:sp>
          <p:nvSpPr>
            <p:cNvPr id="5" name="Rectángulo redondeado 3"/>
            <p:cNvSpPr>
              <a:spLocks noChangeArrowheads="1"/>
            </p:cNvSpPr>
            <p:nvPr/>
          </p:nvSpPr>
          <p:spPr bwMode="auto">
            <a:xfrm>
              <a:off x="6014641" y="2165295"/>
              <a:ext cx="2197495" cy="202600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Anal</a:t>
              </a:r>
              <a:r>
                <a:rPr kumimoji="0" lang="es-EC" altLang="es-EC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í</a:t>
              </a:r>
              <a:r>
                <a:rPr kumimoji="0" lang="es-EC" altLang="es-EC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tica de datos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s-EC" altLang="es-EC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ángulo redondeado 14"/>
            <p:cNvSpPr>
              <a:spLocks noChangeArrowheads="1"/>
            </p:cNvSpPr>
            <p:nvPr/>
          </p:nvSpPr>
          <p:spPr bwMode="auto">
            <a:xfrm>
              <a:off x="6174094" y="2597095"/>
              <a:ext cx="1891141" cy="159420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Big Data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s-EC" altLang="es-EC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ángulo redondeado 8"/>
            <p:cNvSpPr>
              <a:spLocks noChangeArrowheads="1"/>
            </p:cNvSpPr>
            <p:nvPr/>
          </p:nvSpPr>
          <p:spPr bwMode="auto">
            <a:xfrm>
              <a:off x="8635995" y="2174819"/>
              <a:ext cx="2170550" cy="201886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1200" b="1" i="0" u="none" strike="noStrike" cap="none" normalizeH="0" baseline="0" dirty="0">
                  <a:ln>
                    <a:noFill/>
                  </a:ln>
                  <a:solidFill>
                    <a:srgbClr val="171717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Instituciones de educaci</a:t>
              </a:r>
              <a:r>
                <a:rPr kumimoji="0" lang="es-EC" altLang="es-EC" sz="1200" b="1" i="0" u="none" strike="noStrike" cap="none" normalizeH="0" baseline="0" dirty="0">
                  <a:ln>
                    <a:noFill/>
                  </a:ln>
                  <a:solidFill>
                    <a:srgbClr val="17171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</a:t>
              </a:r>
              <a:r>
                <a:rPr kumimoji="0" lang="es-EC" altLang="es-EC" sz="1200" b="1" i="0" u="none" strike="noStrike" cap="none" normalizeH="0" baseline="0" dirty="0">
                  <a:ln>
                    <a:noFill/>
                  </a:ln>
                  <a:solidFill>
                    <a:srgbClr val="171717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 superior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700" b="1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700" b="1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700" b="1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700" b="1" i="0" u="none" strike="noStrike" cap="none" normalizeH="0" baseline="0" dirty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ángulo redondeado 9"/>
            <p:cNvSpPr>
              <a:spLocks noChangeArrowheads="1"/>
            </p:cNvSpPr>
            <p:nvPr/>
          </p:nvSpPr>
          <p:spPr bwMode="auto">
            <a:xfrm>
              <a:off x="8759819" y="2614557"/>
              <a:ext cx="1917985" cy="157912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C" altLang="es-EC" sz="1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kumimoji="0" lang="es-EC" altLang="es-EC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esti</a:t>
              </a:r>
              <a:r>
                <a:rPr kumimoji="0" lang="es-EC" altLang="es-EC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</a:t>
              </a:r>
              <a:r>
                <a:rPr kumimoji="0" lang="es-EC" altLang="es-EC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 de seguridad de la informaci</a:t>
              </a:r>
              <a:r>
                <a:rPr kumimoji="0" lang="es-EC" altLang="es-EC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</a:t>
              </a:r>
              <a:r>
                <a:rPr kumimoji="0" lang="es-EC" altLang="es-EC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C" altLang="es-EC" sz="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ángulo redondeado 10"/>
            <p:cNvSpPr>
              <a:spLocks noChangeArrowheads="1"/>
            </p:cNvSpPr>
            <p:nvPr/>
          </p:nvSpPr>
          <p:spPr bwMode="auto">
            <a:xfrm>
              <a:off x="8957245" y="3056270"/>
              <a:ext cx="1513137" cy="11350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Incidentes de la seguridad de la informaci</a:t>
              </a:r>
              <a:r>
                <a:rPr kumimoji="0" lang="es-EC" altLang="es-EC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</a:t>
              </a:r>
              <a:r>
                <a:rPr kumimoji="0" lang="es-EC" altLang="es-EC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endParaRPr lang="es-EC" altLang="es-EC" sz="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ángulo redondeado 11"/>
            <p:cNvSpPr>
              <a:spLocks noChangeArrowheads="1"/>
            </p:cNvSpPr>
            <p:nvPr/>
          </p:nvSpPr>
          <p:spPr bwMode="auto">
            <a:xfrm>
              <a:off x="9169145" y="3598224"/>
              <a:ext cx="1126759" cy="59308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C" altLang="es-EC" sz="11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kumimoji="0" lang="es-EC" altLang="es-EC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lertas de seguridad de la informaci</a:t>
              </a:r>
              <a:r>
                <a:rPr kumimoji="0" lang="es-EC" altLang="es-EC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</a:t>
              </a:r>
              <a:r>
                <a:rPr kumimoji="0" lang="es-EC" altLang="es-EC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endParaRPr kumimoji="0" lang="es-EC" altLang="es-EC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ángulo 16"/>
            <p:cNvSpPr>
              <a:spLocks noChangeArrowheads="1"/>
            </p:cNvSpPr>
            <p:nvPr/>
          </p:nvSpPr>
          <p:spPr bwMode="auto">
            <a:xfrm>
              <a:off x="6219238" y="4321965"/>
              <a:ext cx="1846262" cy="342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Variable Independiente</a:t>
              </a:r>
              <a:endParaRPr kumimoji="0" lang="es-EC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ángulo 17"/>
            <p:cNvSpPr>
              <a:spLocks noChangeArrowheads="1"/>
            </p:cNvSpPr>
            <p:nvPr/>
          </p:nvSpPr>
          <p:spPr bwMode="auto">
            <a:xfrm>
              <a:off x="8885869" y="4324311"/>
              <a:ext cx="1655763" cy="342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Variable dependiente</a:t>
              </a:r>
              <a:endParaRPr kumimoji="0" lang="es-EC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6374700" y="3054688"/>
              <a:ext cx="1513137" cy="11350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C" altLang="es-EC" sz="1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kumimoji="0" lang="es-EC" altLang="es-EC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achine </a:t>
              </a:r>
              <a:r>
                <a:rPr lang="es-EC" altLang="es-EC" sz="12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kumimoji="0" lang="es-EC" altLang="es-EC" sz="12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earning</a:t>
              </a:r>
              <a:endParaRPr lang="es-EC" altLang="es-EC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altLang="es-EC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6586599" y="3573551"/>
              <a:ext cx="1126759" cy="6127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kumimoji="0" lang="es-EC" altLang="es-EC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é</a:t>
              </a:r>
              <a:r>
                <a:rPr kumimoji="0" lang="es-EC" altLang="es-EC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cnicas de miner</a:t>
              </a:r>
              <a:r>
                <a:rPr kumimoji="0" lang="es-EC" altLang="es-EC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í</a:t>
              </a:r>
              <a:r>
                <a:rPr kumimoji="0" lang="es-EC" altLang="es-EC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de datos</a:t>
              </a:r>
              <a:endParaRPr kumimoji="0" lang="es-EC" altLang="es-EC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Flecha arriba 15">
              <a:extLst>
                <a:ext uri="{FF2B5EF4-FFF2-40B4-BE49-F238E27FC236}">
                  <a16:creationId xmlns:a16="http://schemas.microsoft.com/office/drawing/2014/main" id="{543CA427-5C9F-4302-925F-277999974F31}"/>
                </a:ext>
              </a:extLst>
            </p:cNvPr>
            <p:cNvSpPr/>
            <p:nvPr/>
          </p:nvSpPr>
          <p:spPr>
            <a:xfrm rot="10800000">
              <a:off x="10949079" y="2211070"/>
              <a:ext cx="149415" cy="1975256"/>
            </a:xfrm>
            <a:prstGeom prst="upArrow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lecha izquierda y derecha 18">
              <a:extLst>
                <a:ext uri="{FF2B5EF4-FFF2-40B4-BE49-F238E27FC236}">
                  <a16:creationId xmlns:a16="http://schemas.microsoft.com/office/drawing/2014/main" id="{47B9E5B2-B455-4645-ABBB-B0441CE12305}"/>
                </a:ext>
              </a:extLst>
            </p:cNvPr>
            <p:cNvSpPr/>
            <p:nvPr/>
          </p:nvSpPr>
          <p:spPr>
            <a:xfrm>
              <a:off x="8212136" y="4436265"/>
              <a:ext cx="485775" cy="114300"/>
            </a:xfrm>
            <a:prstGeom prst="leftRightArrow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lecha arriba 4">
              <a:extLst>
                <a:ext uri="{FF2B5EF4-FFF2-40B4-BE49-F238E27FC236}">
                  <a16:creationId xmlns:a16="http://schemas.microsoft.com/office/drawing/2014/main" id="{A167F9E5-57EF-4F48-AC59-49113EBBFC50}"/>
                </a:ext>
              </a:extLst>
            </p:cNvPr>
            <p:cNvSpPr/>
            <p:nvPr/>
          </p:nvSpPr>
          <p:spPr>
            <a:xfrm>
              <a:off x="5749417" y="2196014"/>
              <a:ext cx="136484" cy="1990311"/>
            </a:xfrm>
            <a:prstGeom prst="upArrow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973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de la Investigación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57869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s-EC" sz="2400" dirty="0"/>
              <a:t>Revisión sistemática de literatura SLR</a:t>
            </a:r>
          </a:p>
          <a:p>
            <a:pPr marL="0" indent="0">
              <a:buNone/>
            </a:pPr>
            <a:endParaRPr lang="es-EC" sz="2400" dirty="0"/>
          </a:p>
          <a:p>
            <a:r>
              <a:rPr lang="es-EC" sz="2200" dirty="0"/>
              <a:t>Guía metodológica de Bárbara Kitchenham,</a:t>
            </a:r>
          </a:p>
          <a:p>
            <a:r>
              <a:rPr lang="es-EC" sz="2200" dirty="0"/>
              <a:t>Proporciona un resumen visual de sus resultados </a:t>
            </a:r>
          </a:p>
          <a:p>
            <a:pPr marL="0" indent="0">
              <a:buNone/>
            </a:pPr>
            <a:endParaRPr lang="es-EC" sz="2200" dirty="0"/>
          </a:p>
          <a:p>
            <a:endParaRPr lang="es-EC" dirty="0"/>
          </a:p>
        </p:txBody>
      </p:sp>
      <p:pic>
        <p:nvPicPr>
          <p:cNvPr id="1026" name="Picture 2" descr="Surveys in Software Engineering; A Systematic Literature Review and  Interview 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40" y="355600"/>
            <a:ext cx="4784959" cy="227505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68" y="3766659"/>
            <a:ext cx="3879785" cy="2338713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727" y="3777096"/>
            <a:ext cx="4087506" cy="2330114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672068" y="6106751"/>
            <a:ext cx="3991372" cy="612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3.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Relevancia de las investigaciones y pesos de selección</a:t>
            </a:r>
            <a:r>
              <a:rPr lang="es-EC" sz="1200" dirty="0"/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12377" y="6116202"/>
            <a:ext cx="6096000" cy="6121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4.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Distribución de publicaciones por años</a:t>
            </a:r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BE929882-D009-4CF8-8813-3BA86C7F5605}"/>
              </a:ext>
            </a:extLst>
          </p:cNvPr>
          <p:cNvSpPr/>
          <p:nvPr/>
        </p:nvSpPr>
        <p:spPr>
          <a:xfrm>
            <a:off x="7564480" y="2666260"/>
            <a:ext cx="3295799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2.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Proceso SLR</a:t>
            </a:r>
          </a:p>
        </p:txBody>
      </p:sp>
    </p:spTree>
    <p:extLst>
      <p:ext uri="{BB962C8B-B14F-4D97-AF65-F5344CB8AC3E}">
        <p14:creationId xmlns:p14="http://schemas.microsoft.com/office/powerpoint/2010/main" val="246871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de la Investigación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00568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s-EC" sz="2400" b="1" dirty="0"/>
              <a:t>ARQUITECTURA DEL DSS</a:t>
            </a:r>
          </a:p>
          <a:p>
            <a:r>
              <a:rPr lang="es-EC" dirty="0"/>
              <a:t>Capa del Cliente</a:t>
            </a:r>
          </a:p>
          <a:p>
            <a:r>
              <a:rPr lang="es-EC" dirty="0"/>
              <a:t>Capa de Datos</a:t>
            </a:r>
          </a:p>
          <a:p>
            <a:r>
              <a:rPr lang="es-EC" dirty="0"/>
              <a:t>Capa de Negocios</a:t>
            </a:r>
          </a:p>
        </p:txBody>
      </p:sp>
      <p:pic>
        <p:nvPicPr>
          <p:cNvPr id="4" name="Imagen 27">
            <a:extLst>
              <a:ext uri="{FF2B5EF4-FFF2-40B4-BE49-F238E27FC236}">
                <a16:creationId xmlns:a16="http://schemas.microsoft.com/office/drawing/2014/main" id="{497FB537-4387-4D28-B023-CA0A0F464F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2339" y="1930399"/>
            <a:ext cx="7801648" cy="388077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A91E9A-2421-4AD6-89CD-E8B8F234FADB}"/>
              </a:ext>
            </a:extLst>
          </p:cNvPr>
          <p:cNvSpPr txBox="1"/>
          <p:nvPr/>
        </p:nvSpPr>
        <p:spPr>
          <a:xfrm>
            <a:off x="819398" y="5862812"/>
            <a:ext cx="6103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200" b="1" i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Figura 5.</a:t>
            </a:r>
            <a:r>
              <a:rPr lang="es-EC" sz="1200" i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1200" i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Arquitectura DSS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719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de la Investigación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230418"/>
            <a:ext cx="8832426" cy="546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b="1" dirty="0"/>
              <a:t>Entendimiento del Negocio</a:t>
            </a:r>
          </a:p>
          <a:p>
            <a:endParaRPr lang="es-EC" sz="2200" dirty="0"/>
          </a:p>
          <a:p>
            <a:endParaRPr lang="es-EC" sz="2200" dirty="0"/>
          </a:p>
          <a:p>
            <a:endParaRPr lang="es-EC" sz="2200" dirty="0"/>
          </a:p>
          <a:p>
            <a:endParaRPr lang="es-EC" sz="2200" dirty="0"/>
          </a:p>
          <a:p>
            <a:endParaRPr lang="es-EC" dirty="0"/>
          </a:p>
        </p:txBody>
      </p:sp>
      <p:pic>
        <p:nvPicPr>
          <p:cNvPr id="4" name="Imagen 3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3710" y="698927"/>
            <a:ext cx="5794230" cy="616263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7839691" y="1278183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1</a:t>
            </a:r>
          </a:p>
        </p:txBody>
      </p:sp>
      <p:sp>
        <p:nvSpPr>
          <p:cNvPr id="6" name="Elipse 5"/>
          <p:cNvSpPr/>
          <p:nvPr/>
        </p:nvSpPr>
        <p:spPr>
          <a:xfrm>
            <a:off x="9878293" y="1264328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</a:p>
        </p:txBody>
      </p:sp>
      <p:sp>
        <p:nvSpPr>
          <p:cNvPr id="7" name="Elipse 6"/>
          <p:cNvSpPr/>
          <p:nvPr/>
        </p:nvSpPr>
        <p:spPr>
          <a:xfrm>
            <a:off x="221673" y="1374111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2FA14-5D54-4C5D-B707-5364397C68A2}"/>
              </a:ext>
            </a:extLst>
          </p:cNvPr>
          <p:cNvSpPr txBox="1"/>
          <p:nvPr/>
        </p:nvSpPr>
        <p:spPr>
          <a:xfrm>
            <a:off x="6524190" y="-54617"/>
            <a:ext cx="6103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200" b="1" i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Figura 6.</a:t>
            </a:r>
            <a:r>
              <a:rPr lang="es-EC" sz="1200" i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1200" i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C" sz="12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Ciclo de vida modelo CRISP-DM. Tomado de </a:t>
            </a:r>
            <a:r>
              <a:rPr lang="es-EC" sz="1200" i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(Galán Cortina, 2016)</a:t>
            </a:r>
            <a:r>
              <a:rPr lang="es-EC" sz="12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2449" t="17133" r="22693" b="17562"/>
          <a:stretch/>
        </p:blipFill>
        <p:spPr>
          <a:xfrm>
            <a:off x="1347943" y="2903163"/>
            <a:ext cx="3557521" cy="237727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37549" b="25492"/>
          <a:stretch/>
        </p:blipFill>
        <p:spPr>
          <a:xfrm>
            <a:off x="1486922" y="1731727"/>
            <a:ext cx="3353228" cy="107955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1F6CB44-C794-48F4-80F7-E3E078229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69" y="5362300"/>
            <a:ext cx="2713453" cy="144259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13"/>
          <p:cNvSpPr/>
          <p:nvPr/>
        </p:nvSpPr>
        <p:spPr>
          <a:xfrm>
            <a:off x="11179037" y="2851647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3</a:t>
            </a:r>
          </a:p>
        </p:txBody>
      </p:sp>
      <p:sp>
        <p:nvSpPr>
          <p:cNvPr id="15" name="Elipse 14"/>
          <p:cNvSpPr/>
          <p:nvPr/>
        </p:nvSpPr>
        <p:spPr>
          <a:xfrm>
            <a:off x="11184280" y="3962667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4</a:t>
            </a:r>
          </a:p>
        </p:txBody>
      </p:sp>
      <p:sp>
        <p:nvSpPr>
          <p:cNvPr id="16" name="Elipse 15"/>
          <p:cNvSpPr/>
          <p:nvPr/>
        </p:nvSpPr>
        <p:spPr>
          <a:xfrm>
            <a:off x="8854570" y="6119356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5</a:t>
            </a:r>
          </a:p>
        </p:txBody>
      </p:sp>
      <p:sp>
        <p:nvSpPr>
          <p:cNvPr id="17" name="Elipse 16"/>
          <p:cNvSpPr/>
          <p:nvPr/>
        </p:nvSpPr>
        <p:spPr>
          <a:xfrm>
            <a:off x="6587177" y="2997119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1492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de la Investigación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49" y="2332803"/>
            <a:ext cx="8928226" cy="346196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1770185" y="5905822"/>
            <a:ext cx="65021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/>
              <a:t>Figura 7.</a:t>
            </a:r>
          </a:p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de extracción de datos ETL. Ilustración derivada del software Pentaho</a:t>
            </a:r>
            <a:r>
              <a:rPr lang="es-EC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677334" y="1699610"/>
            <a:ext cx="586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Entendimiento de los datos</a:t>
            </a:r>
          </a:p>
        </p:txBody>
      </p:sp>
      <p:sp>
        <p:nvSpPr>
          <p:cNvPr id="7" name="Elipse 6"/>
          <p:cNvSpPr/>
          <p:nvPr/>
        </p:nvSpPr>
        <p:spPr>
          <a:xfrm>
            <a:off x="318675" y="1745673"/>
            <a:ext cx="332509" cy="290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74194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13934</TotalTime>
  <Words>1313</Words>
  <Application>Microsoft Office PowerPoint</Application>
  <PresentationFormat>Widescreen</PresentationFormat>
  <Paragraphs>316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Segoe UI</vt:lpstr>
      <vt:lpstr>Times New Roman</vt:lpstr>
      <vt:lpstr>Trebuchet MS</vt:lpstr>
      <vt:lpstr>Wingdings</vt:lpstr>
      <vt:lpstr>Wingdings 3</vt:lpstr>
      <vt:lpstr>Faceta</vt:lpstr>
      <vt:lpstr>PowerPoint Presentation</vt:lpstr>
      <vt:lpstr>Contenido</vt:lpstr>
      <vt:lpstr>Motivación y Contexto</vt:lpstr>
      <vt:lpstr>Motivación y Contexto</vt:lpstr>
      <vt:lpstr>Marco Teórico</vt:lpstr>
      <vt:lpstr>Diseño de la Investigación</vt:lpstr>
      <vt:lpstr>Diseño de la Investigación</vt:lpstr>
      <vt:lpstr>Diseño de la Investigación</vt:lpstr>
      <vt:lpstr>Diseño de la Investigación</vt:lpstr>
      <vt:lpstr>Diseño de la Investigación</vt:lpstr>
      <vt:lpstr>Diseño de la Investigación</vt:lpstr>
      <vt:lpstr>Preparación de los datos  </vt:lpstr>
      <vt:lpstr>Figura 10a. Trama de red de direcciones IP y categoría_alerta</vt:lpstr>
      <vt:lpstr>Diseño de la Investigación</vt:lpstr>
      <vt:lpstr> </vt:lpstr>
      <vt:lpstr>PowerPoint Presentation</vt:lpstr>
      <vt:lpstr>PowerPoint Presentation</vt:lpstr>
      <vt:lpstr>PowerPoint Presentation</vt:lpstr>
      <vt:lpstr>Figura 15. Predicción de anomalías</vt:lpstr>
      <vt:lpstr>Figura 16. Evaluación de regresión </vt:lpstr>
      <vt:lpstr>Evaluación de Resultados</vt:lpstr>
      <vt:lpstr>Evaluación de Resultados</vt:lpstr>
      <vt:lpstr>Conclusiones</vt:lpstr>
      <vt:lpstr>Referencias Bibliográficas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NBE000100005</dc:creator>
  <cp:lastModifiedBy>Wilmer Orlando Guamani Proano</cp:lastModifiedBy>
  <cp:revision>105</cp:revision>
  <dcterms:created xsi:type="dcterms:W3CDTF">2021-02-05T17:01:30Z</dcterms:created>
  <dcterms:modified xsi:type="dcterms:W3CDTF">2022-03-17T19:53:19Z</dcterms:modified>
</cp:coreProperties>
</file>