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61" r:id="rId3"/>
    <p:sldId id="258" r:id="rId4"/>
    <p:sldId id="263" r:id="rId5"/>
    <p:sldId id="265" r:id="rId6"/>
    <p:sldId id="266" r:id="rId7"/>
    <p:sldId id="267" r:id="rId8"/>
    <p:sldId id="282" r:id="rId9"/>
    <p:sldId id="283" r:id="rId10"/>
    <p:sldId id="284" r:id="rId11"/>
    <p:sldId id="285" r:id="rId12"/>
    <p:sldId id="264" r:id="rId13"/>
    <p:sldId id="268" r:id="rId14"/>
    <p:sldId id="286" r:id="rId15"/>
    <p:sldId id="269" r:id="rId16"/>
    <p:sldId id="274" r:id="rId17"/>
    <p:sldId id="300" r:id="rId18"/>
    <p:sldId id="302" r:id="rId19"/>
    <p:sldId id="275" r:id="rId20"/>
    <p:sldId id="276" r:id="rId21"/>
    <p:sldId id="287" r:id="rId22"/>
    <p:sldId id="277" r:id="rId23"/>
    <p:sldId id="278" r:id="rId24"/>
    <p:sldId id="279" r:id="rId25"/>
    <p:sldId id="293" r:id="rId26"/>
    <p:sldId id="280" r:id="rId27"/>
    <p:sldId id="270" r:id="rId28"/>
    <p:sldId id="288" r:id="rId29"/>
    <p:sldId id="294" r:id="rId30"/>
    <p:sldId id="297" r:id="rId31"/>
    <p:sldId id="299" r:id="rId32"/>
    <p:sldId id="301" r:id="rId33"/>
    <p:sldId id="271" r:id="rId34"/>
    <p:sldId id="289" r:id="rId35"/>
    <p:sldId id="272" r:id="rId36"/>
    <p:sldId id="290" r:id="rId37"/>
    <p:sldId id="273" r:id="rId38"/>
    <p:sldId id="291" r:id="rId39"/>
    <p:sldId id="292"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5A3"/>
    <a:srgbClr val="17375E"/>
    <a:srgbClr val="05028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D2EBA-294B-43FC-828C-D2DFA48AD6FC}" v="2220" dt="2022-02-08T03:04:17.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45" autoAdjust="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S" sz="1400" cap="none"/>
              <a:t>Inversión Mundial en I+D+i (RICYT)</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Sheet1!$B$1</c:f>
              <c:strCache>
                <c:ptCount val="1"/>
                <c:pt idx="0">
                  <c:v>Inversión mundial en I+D+i</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A28-4864-A4CB-E0ED9C66C27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A28-4864-A4CB-E0ED9C66C27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A28-4864-A4CB-E0ED9C66C27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A28-4864-A4CB-E0ED9C66C277}"/>
              </c:ext>
            </c:extLst>
          </c:dPt>
          <c:dLbls>
            <c:dLbl>
              <c:idx val="0"/>
              <c:tx>
                <c:rich>
                  <a:bodyPr/>
                  <a:lstStyle/>
                  <a:p>
                    <a:r>
                      <a:rPr lang="en-US"/>
                      <a:t>39%</a:t>
                    </a:r>
                  </a:p>
                  <a:p>
                    <a:endParaRPr lang="en-US"/>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A28-4864-A4CB-E0ED9C66C2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Norteamérica</c:v>
                </c:pt>
                <c:pt idx="1">
                  <c:v>Europa</c:v>
                </c:pt>
                <c:pt idx="2">
                  <c:v>Asia</c:v>
                </c:pt>
                <c:pt idx="3">
                  <c:v>Latinoamérica</c:v>
                </c:pt>
              </c:strCache>
            </c:strRef>
          </c:cat>
          <c:val>
            <c:numRef>
              <c:f>Sheet1!$B$2:$B$5</c:f>
              <c:numCache>
                <c:formatCode>General</c:formatCode>
                <c:ptCount val="4"/>
                <c:pt idx="0">
                  <c:v>39</c:v>
                </c:pt>
                <c:pt idx="1">
                  <c:v>31</c:v>
                </c:pt>
                <c:pt idx="2">
                  <c:v>26</c:v>
                </c:pt>
                <c:pt idx="3">
                  <c:v>2</c:v>
                </c:pt>
              </c:numCache>
            </c:numRef>
          </c:val>
          <c:extLst>
            <c:ext xmlns:c16="http://schemas.microsoft.com/office/drawing/2014/chart" uri="{C3380CC4-5D6E-409C-BE32-E72D297353CC}">
              <c16:uniqueId val="{00000008-CA28-4864-A4CB-E0ED9C66C27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EBFAD-E65E-44F9-8433-F9F6EFD6F8C7}" type="datetimeFigureOut">
              <a:rPr lang="es-EC" smtClean="0"/>
              <a:t>7/2/2022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6505-9A30-4E42-80D5-22D049757D28}" type="slidenum">
              <a:rPr lang="es-EC" smtClean="0"/>
              <a:t>‹Nº›</a:t>
            </a:fld>
            <a:endParaRPr lang="es-EC"/>
          </a:p>
        </p:txBody>
      </p:sp>
    </p:spTree>
    <p:extLst>
      <p:ext uri="{BB962C8B-B14F-4D97-AF65-F5344CB8AC3E}">
        <p14:creationId xmlns:p14="http://schemas.microsoft.com/office/powerpoint/2010/main" val="65582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err="1">
                <a:latin typeface="Calibri" charset="0"/>
              </a:rPr>
              <a:t>Buenas</a:t>
            </a:r>
            <a:r>
              <a:rPr lang="en-US" noProof="0" dirty="0">
                <a:latin typeface="Calibri" charset="0"/>
              </a:rPr>
              <a:t> </a:t>
            </a:r>
            <a:r>
              <a:rPr lang="en-US" noProof="0" dirty="0" err="1">
                <a:latin typeface="Calibri" charset="0"/>
              </a:rPr>
              <a:t>tardes</a:t>
            </a:r>
            <a:r>
              <a:rPr lang="en-US" noProof="0" dirty="0">
                <a:latin typeface="Calibri" charset="0"/>
              </a:rPr>
              <a:t> </a:t>
            </a:r>
            <a:r>
              <a:rPr lang="en-US" noProof="0" dirty="0" err="1">
                <a:latin typeface="Calibri" charset="0"/>
              </a:rPr>
              <a:t>miembros</a:t>
            </a:r>
            <a:r>
              <a:rPr lang="en-US" noProof="0" dirty="0">
                <a:latin typeface="Calibri" charset="0"/>
              </a:rPr>
              <a:t> del </a:t>
            </a:r>
            <a:r>
              <a:rPr lang="en-US" noProof="0" dirty="0" err="1">
                <a:latin typeface="Calibri" charset="0"/>
              </a:rPr>
              <a:t>jurado</a:t>
            </a:r>
            <a:r>
              <a:rPr lang="en-US" noProof="0" dirty="0">
                <a:latin typeface="Calibri" charset="0"/>
              </a:rPr>
              <a:t> y </a:t>
            </a:r>
            <a:r>
              <a:rPr lang="en-US" noProof="0" dirty="0" err="1">
                <a:latin typeface="Calibri" charset="0"/>
              </a:rPr>
              <a:t>presentes</a:t>
            </a:r>
            <a:r>
              <a:rPr lang="en-US" noProof="0" dirty="0">
                <a:latin typeface="Calibri" charset="0"/>
              </a:rPr>
              <a:t>, la </a:t>
            </a:r>
            <a:r>
              <a:rPr lang="en-US" noProof="0" dirty="0" err="1">
                <a:latin typeface="Calibri" charset="0"/>
              </a:rPr>
              <a:t>presentación</a:t>
            </a:r>
            <a:r>
              <a:rPr lang="en-US" noProof="0" dirty="0">
                <a:latin typeface="Calibri" charset="0"/>
              </a:rPr>
              <a:t> es un </a:t>
            </a:r>
            <a:r>
              <a:rPr lang="en-US" noProof="0" dirty="0" err="1">
                <a:latin typeface="Calibri" charset="0"/>
              </a:rPr>
              <a:t>resumen</a:t>
            </a:r>
            <a:r>
              <a:rPr lang="en-US" noProof="0" dirty="0">
                <a:latin typeface="Calibri" charset="0"/>
              </a:rPr>
              <a:t> de </a:t>
            </a:r>
            <a:r>
              <a:rPr lang="en-US" noProof="0" dirty="0" err="1">
                <a:latin typeface="Calibri" charset="0"/>
              </a:rPr>
              <a:t>todo</a:t>
            </a:r>
            <a:r>
              <a:rPr lang="en-US" noProof="0" dirty="0">
                <a:latin typeface="Calibri" charset="0"/>
              </a:rPr>
              <a:t> lo </a:t>
            </a:r>
            <a:r>
              <a:rPr lang="en-US" noProof="0" dirty="0" err="1">
                <a:latin typeface="Calibri" charset="0"/>
              </a:rPr>
              <a:t>trabajado</a:t>
            </a:r>
            <a:r>
              <a:rPr lang="en-US" noProof="0" dirty="0">
                <a:latin typeface="Calibri" charset="0"/>
              </a:rPr>
              <a:t> </a:t>
            </a:r>
            <a:r>
              <a:rPr lang="en-US" noProof="0" dirty="0" err="1">
                <a:latin typeface="Calibri" charset="0"/>
              </a:rPr>
              <a:t>en</a:t>
            </a:r>
            <a:r>
              <a:rPr lang="en-US" noProof="0" dirty="0">
                <a:latin typeface="Calibri" charset="0"/>
              </a:rPr>
              <a:t> </a:t>
            </a:r>
            <a:r>
              <a:rPr lang="en-US" noProof="0" dirty="0" err="1">
                <a:latin typeface="Calibri" charset="0"/>
              </a:rPr>
              <a:t>el</a:t>
            </a:r>
            <a:r>
              <a:rPr lang="en-US" noProof="0" dirty="0">
                <a:latin typeface="Calibri" charset="0"/>
              </a:rPr>
              <a:t> Proyecto de </a:t>
            </a:r>
            <a:r>
              <a:rPr lang="en-US" noProof="0" dirty="0" err="1">
                <a:latin typeface="Calibri" charset="0"/>
              </a:rPr>
              <a:t>tesis</a:t>
            </a:r>
            <a:r>
              <a:rPr lang="en-US" noProof="0" dirty="0">
                <a:latin typeface="Calibri" charset="0"/>
              </a:rPr>
              <a:t> </a:t>
            </a:r>
            <a:r>
              <a:rPr lang="en-US" noProof="0" dirty="0" err="1">
                <a:latin typeface="Calibri" charset="0"/>
              </a:rPr>
              <a:t>titulado</a:t>
            </a:r>
            <a:r>
              <a:rPr lang="en-US" noProof="0">
                <a:latin typeface="Calibri" charset="0"/>
              </a:rPr>
              <a:t>: "</a:t>
            </a:r>
            <a:r>
              <a:rPr lang="es-ES" sz="1200" b="1">
                <a:latin typeface="Calibri" charset="0"/>
              </a:rPr>
              <a:t>Modelo </a:t>
            </a:r>
            <a:r>
              <a:rPr lang="es-ES" sz="1200" b="1" dirty="0">
                <a:latin typeface="Calibri" charset="0"/>
              </a:rPr>
              <a:t>de Inteligencia de Negocios para identificar indicadores de desempeño en los proyectos de investigación de la Universidad de las Fuerzas Armadas ESPE.” Elaborado por </a:t>
            </a:r>
            <a:r>
              <a:rPr lang="es-ES" sz="1200" b="1" i="1" dirty="0">
                <a:solidFill>
                  <a:schemeClr val="tx1"/>
                </a:solidFill>
                <a:latin typeface="Calibri" charset="0"/>
              </a:rPr>
              <a:t>Mayra Paspuel y mi persona Paula Monteros. Nuestra tutora es la </a:t>
            </a:r>
            <a:r>
              <a:rPr lang="es-EC" sz="1200" b="1" i="1" dirty="0" err="1">
                <a:solidFill>
                  <a:schemeClr val="tx1"/>
                </a:solidFill>
                <a:latin typeface="Calibri" charset="0"/>
              </a:rPr>
              <a:t>Phd</a:t>
            </a:r>
            <a:r>
              <a:rPr lang="es-EC" sz="1200" b="1" i="1" dirty="0">
                <a:solidFill>
                  <a:schemeClr val="tx1"/>
                </a:solidFill>
                <a:latin typeface="Calibri" charset="0"/>
              </a:rPr>
              <a:t>.</a:t>
            </a:r>
            <a:r>
              <a:rPr lang="es-ES" sz="1200" b="1" i="1" dirty="0">
                <a:solidFill>
                  <a:schemeClr val="tx1"/>
                </a:solidFill>
                <a:latin typeface="Calibri" charset="0"/>
              </a:rPr>
              <a:t> Tatiana Gualotuña</a:t>
            </a: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a:t>
            </a:fld>
            <a:endParaRPr lang="es-EC"/>
          </a:p>
        </p:txBody>
      </p:sp>
    </p:spTree>
    <p:extLst>
      <p:ext uri="{BB962C8B-B14F-4D97-AF65-F5344CB8AC3E}">
        <p14:creationId xmlns:p14="http://schemas.microsoft.com/office/powerpoint/2010/main" val="371842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b="0" i="0" dirty="0">
                <a:solidFill>
                  <a:srgbClr val="000000"/>
                </a:solidFill>
                <a:effectLst/>
                <a:latin typeface="Calibri" panose="020F0502020204030204" pitchFamily="34" charset="0"/>
              </a:rPr>
              <a:t>En cuanto al estado del arte se lo realizo en base a los siguientes criterios de exclusión e </a:t>
            </a:r>
            <a:r>
              <a:rPr lang="es-EC" sz="1200" b="0" i="0" dirty="0" err="1">
                <a:solidFill>
                  <a:srgbClr val="000000"/>
                </a:solidFill>
                <a:effectLst/>
                <a:latin typeface="Calibri" panose="020F0502020204030204" pitchFamily="34" charset="0"/>
              </a:rPr>
              <a:t>inclusion</a:t>
            </a:r>
            <a:r>
              <a:rPr lang="es-ES" sz="1800" b="0" i="0" dirty="0">
                <a:solidFill>
                  <a:srgbClr val="000000"/>
                </a:solidFill>
                <a:effectLst/>
                <a:latin typeface="WordVisi_MSFontService"/>
              </a:rPr>
              <a:t>&lt;CLICK&gt;</a:t>
            </a:r>
            <a:r>
              <a:rPr lang="es-EC" sz="2800" b="0" i="0" dirty="0">
                <a:solidFill>
                  <a:srgbClr val="000000"/>
                </a:solidFill>
                <a:effectLst/>
                <a:latin typeface="Calibri" panose="020F0502020204030204" pitchFamily="34" charset="0"/>
              </a:rPr>
              <a:t> Como criterios de inclusión tenemos</a:t>
            </a:r>
            <a:r>
              <a:rPr lang="es-ES" sz="1800" b="0" i="0" dirty="0">
                <a:solidFill>
                  <a:srgbClr val="000000"/>
                </a:solidFill>
                <a:effectLst/>
                <a:latin typeface="WordVisi_MSFontService"/>
              </a:rPr>
              <a:t>: &lt;CLICK&gt;el Tomar en cuenta </a:t>
            </a:r>
            <a:r>
              <a:rPr lang="es-ES" sz="1200" b="0" i="0" dirty="0">
                <a:solidFill>
                  <a:srgbClr val="000000"/>
                </a:solidFill>
                <a:effectLst/>
                <a:latin typeface="Times New Roman" panose="02020603050405020304" pitchFamily="18" charset="0"/>
              </a:rPr>
              <a:t>Estudios enfocados en el análisis de indicadores de desempeño en procesos de la investigación. </a:t>
            </a:r>
            <a:r>
              <a:rPr lang="es-ES" sz="1200" b="0" i="0" dirty="0">
                <a:solidFill>
                  <a:srgbClr val="000000"/>
                </a:solidFill>
                <a:effectLst/>
                <a:latin typeface="WordVisi_MSFontService"/>
              </a:rPr>
              <a:t>&lt;CLICK&gt; E</a:t>
            </a:r>
            <a:r>
              <a:rPr lang="es-ES" sz="1200" b="0" i="0" dirty="0">
                <a:solidFill>
                  <a:srgbClr val="000000"/>
                </a:solidFill>
                <a:effectLst/>
                <a:latin typeface="Times New Roman" panose="02020603050405020304" pitchFamily="18" charset="0"/>
              </a:rPr>
              <a:t>studios que hablen de los factores relacionados con la falta de innovación en las universidades. </a:t>
            </a:r>
            <a:r>
              <a:rPr lang="es-ES" sz="1200" b="0" i="0" dirty="0">
                <a:solidFill>
                  <a:srgbClr val="000000"/>
                </a:solidFill>
                <a:effectLst/>
                <a:latin typeface="WordVisi_MSFontService"/>
              </a:rPr>
              <a:t>&lt;CLICK&gt;también </a:t>
            </a:r>
            <a:r>
              <a:rPr lang="es-ES" sz="1200" b="0" i="0" dirty="0">
                <a:solidFill>
                  <a:srgbClr val="000000"/>
                </a:solidFill>
                <a:effectLst/>
                <a:latin typeface="Times New Roman" panose="02020603050405020304" pitchFamily="18" charset="0"/>
              </a:rPr>
              <a:t>Estudios que presenten propuestas para mejorar la innovación y transferencia tecnológica en las universidades. </a:t>
            </a:r>
            <a:r>
              <a:rPr lang="es-ES" sz="1200" b="0" i="0" dirty="0">
                <a:solidFill>
                  <a:srgbClr val="000000"/>
                </a:solidFill>
                <a:effectLst/>
                <a:latin typeface="WordVisi_MSFontService"/>
              </a:rPr>
              <a:t>&lt;CLICK&gt;y </a:t>
            </a:r>
            <a:r>
              <a:rPr lang="es-ES" sz="1200" b="0" i="0" dirty="0">
                <a:solidFill>
                  <a:srgbClr val="000000"/>
                </a:solidFill>
                <a:effectLst/>
                <a:latin typeface="Times New Roman" panose="02020603050405020304" pitchFamily="18" charset="0"/>
              </a:rPr>
              <a:t>Estudios enfocados en estrategias para implementar y desarrollar proyectos de innovación y transferencia tecnológica.  &lt;CLICK&gt; </a:t>
            </a:r>
          </a:p>
          <a:p>
            <a:pPr algn="just" rtl="0" fontAlgn="base">
              <a:buFont typeface="Arial" panose="020B0604020202020204" pitchFamily="34" charset="0"/>
              <a:buNone/>
            </a:pPr>
            <a:endParaRPr lang="es-ES" sz="1200" b="0" i="0" dirty="0">
              <a:solidFill>
                <a:srgbClr val="000000"/>
              </a:solidFill>
              <a:effectLst/>
              <a:latin typeface="Times New Roman" panose="02020603050405020304" pitchFamily="18" charset="0"/>
            </a:endParaRPr>
          </a:p>
          <a:p>
            <a:pPr algn="just" rtl="0" fontAlgn="base">
              <a:buFont typeface="Arial" panose="020B0604020202020204" pitchFamily="34" charset="0"/>
              <a:buNone/>
            </a:pPr>
            <a:r>
              <a:rPr lang="es-ES" sz="1200" b="0" i="0" dirty="0">
                <a:solidFill>
                  <a:srgbClr val="000000"/>
                </a:solidFill>
                <a:effectLst/>
                <a:latin typeface="Times New Roman" panose="02020603050405020304" pitchFamily="18" charset="0"/>
              </a:rPr>
              <a:t>&lt;CLICK&gt;Como Criterios de exclusión tenemos:&lt;CLICK&gt; Estudios que hablen de la innovación en general y no se centren en el ámbito universitario o de la investigación. &lt;CLICK&gt; Artículos que se encuentren redactados en otro idioma que no sea inglés y publicados antes del año 2013 o en revistas no muy relevantes. y</a:t>
            </a:r>
          </a:p>
          <a:p>
            <a:pPr algn="just" rtl="0" fontAlgn="base">
              <a:buFont typeface="Arial" panose="020B0604020202020204" pitchFamily="34" charset="0"/>
              <a:buNone/>
            </a:pPr>
            <a:r>
              <a:rPr lang="es-ES" sz="1200" b="0" i="0" dirty="0">
                <a:solidFill>
                  <a:srgbClr val="000000"/>
                </a:solidFill>
                <a:effectLst/>
                <a:latin typeface="Times New Roman" panose="02020603050405020304" pitchFamily="18" charset="0"/>
              </a:rPr>
              <a:t>&lt;CLICK&gt; </a:t>
            </a:r>
            <a:r>
              <a:rPr lang="es-ES" sz="1200" b="0" i="0" dirty="0" err="1">
                <a:solidFill>
                  <a:srgbClr val="000000"/>
                </a:solidFill>
                <a:effectLst/>
                <a:latin typeface="Times New Roman" panose="02020603050405020304" pitchFamily="18" charset="0"/>
              </a:rPr>
              <a:t>Papers</a:t>
            </a:r>
            <a:r>
              <a:rPr lang="es-ES" sz="1200" b="0" i="0" dirty="0">
                <a:solidFill>
                  <a:srgbClr val="000000"/>
                </a:solidFill>
                <a:effectLst/>
                <a:latin typeface="Times New Roman" panose="02020603050405020304" pitchFamily="18" charset="0"/>
              </a:rPr>
              <a:t> que hablen de proyectos y prototipos innovadores de un tema en especifico y no centrado en el ámbito universitario.</a:t>
            </a: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13</a:t>
            </a:fld>
            <a:endParaRPr lang="es-EC"/>
          </a:p>
        </p:txBody>
      </p:sp>
    </p:spTree>
    <p:extLst>
      <p:ext uri="{BB962C8B-B14F-4D97-AF65-F5344CB8AC3E}">
        <p14:creationId xmlns:p14="http://schemas.microsoft.com/office/powerpoint/2010/main" val="378482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0" i="0" dirty="0">
                <a:solidFill>
                  <a:srgbClr val="000000"/>
                </a:solidFill>
                <a:effectLst/>
                <a:latin typeface="Calibri" panose="020F0502020204030204" pitchFamily="34" charset="0"/>
              </a:rPr>
              <a:t>A partir de los criterios expuestos &lt;CLIC&gt; se plantean 4 estudios </a:t>
            </a:r>
            <a:r>
              <a:rPr lang="es-ES" sz="1800" b="0" i="0" u="none" strike="noStrike" dirty="0">
                <a:solidFill>
                  <a:srgbClr val="000000"/>
                </a:solidFill>
                <a:effectLst/>
                <a:latin typeface="Calibri" panose="020F0502020204030204" pitchFamily="34" charset="0"/>
              </a:rPr>
              <a:t>que conformaran el grupo de control con el objetivo de extraer los términos más relevantes. &lt;CLICK&gt; Previo a un análisis del grupo de control antes mencionado se conforma &lt;CLICK&gt;  la cadena de búsqueda ideal utilizada en la base digital &lt;CLIC&gt; IEEE </a:t>
            </a:r>
            <a:r>
              <a:rPr lang="es-ES" sz="1800" b="0" i="0" u="none" strike="noStrike" dirty="0" err="1">
                <a:solidFill>
                  <a:srgbClr val="000000"/>
                </a:solidFill>
                <a:effectLst/>
                <a:latin typeface="Calibri" panose="020F0502020204030204" pitchFamily="34" charset="0"/>
              </a:rPr>
              <a:t>Xplore</a:t>
            </a:r>
            <a:r>
              <a:rPr lang="es-ES" sz="1800" b="0" i="0" u="none" strike="noStrike" dirty="0">
                <a:solidFill>
                  <a:srgbClr val="000000"/>
                </a:solidFill>
                <a:effectLst/>
                <a:latin typeface="Calibri" panose="020F0502020204030204" pitchFamily="34" charset="0"/>
              </a:rPr>
              <a:t> , En la cual se obtuvieron &lt;CLIC&gt;  14 artículos científicos &lt;CLIC&gt; relacionados con la </a:t>
            </a:r>
            <a:r>
              <a:rPr lang="es-ES" sz="1800" b="0" i="0" u="none" strike="noStrike" dirty="0" err="1">
                <a:solidFill>
                  <a:srgbClr val="000000"/>
                </a:solidFill>
                <a:effectLst/>
                <a:latin typeface="Calibri" panose="020F0502020204030204" pitchFamily="34" charset="0"/>
              </a:rPr>
              <a:t>tematica</a:t>
            </a:r>
            <a:r>
              <a:rPr lang="es-ES" sz="1800" b="0" i="0" u="none" strike="noStrike" dirty="0">
                <a:solidFill>
                  <a:srgbClr val="000000"/>
                </a:solidFill>
                <a:effectLst/>
                <a:latin typeface="Calibri" panose="020F0502020204030204" pitchFamily="34" charset="0"/>
              </a:rPr>
              <a:t> propuesta de los cuales 3 pertenecen al grupo de control.  Junto con el criterio de los investigadores  y el enfoque de la investigación se procedió a seleccionar &lt;CLIC&gt; 6 artículos que conforman &lt;CLIC&gt; los estudios primarios. De los cuales, después de un análisis individual se determino que &lt;CLIC&gt; S</a:t>
            </a:r>
            <a:r>
              <a:rPr lang="es-ES" sz="1200" dirty="0"/>
              <a:t>e considera que un buen primer acercamiento a fortalecer la transferencia tecnológica sería el contar con una fuente de información que indique el estado de los proyectos </a:t>
            </a:r>
            <a:r>
              <a:rPr lang="es-ES" sz="1200"/>
              <a:t>y determine&lt;CLICK&gt; </a:t>
            </a:r>
            <a:r>
              <a:rPr lang="es-ES" sz="1200" dirty="0"/>
              <a:t>indicadores de desempeño </a:t>
            </a:r>
            <a:r>
              <a:rPr lang="es-ES" sz="1800" b="0" i="0" dirty="0">
                <a:solidFill>
                  <a:srgbClr val="000000"/>
                </a:solidFill>
                <a:effectLst/>
                <a:latin typeface="WordVisi_MSFontService"/>
              </a:rPr>
              <a:t>por medio del cual los directivos podrán realizar su respectivo </a:t>
            </a:r>
            <a:r>
              <a:rPr lang="es-ES" sz="1800" b="0" i="0">
                <a:solidFill>
                  <a:srgbClr val="000000"/>
                </a:solidFill>
                <a:effectLst/>
                <a:latin typeface="WordVisi_MSFontService"/>
              </a:rPr>
              <a:t>análisis y&lt;CLICK&gt; </a:t>
            </a:r>
            <a:r>
              <a:rPr lang="es-ES" sz="1800" b="0" i="0" dirty="0">
                <a:solidFill>
                  <a:srgbClr val="000000"/>
                </a:solidFill>
                <a:effectLst/>
                <a:latin typeface="WordVisi_MSFontService"/>
              </a:rPr>
              <a:t>tomar nuevas decisiones que fortalezcan la transferencia tecnológica, ya sea en el enfoque de la gestión o alcance de los proyectos.</a:t>
            </a:r>
            <a:endParaRPr lang="es-EC" sz="1200" dirty="0"/>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14</a:t>
            </a:fld>
            <a:endParaRPr lang="es-EC"/>
          </a:p>
        </p:txBody>
      </p:sp>
    </p:spTree>
    <p:extLst>
      <p:ext uri="{BB962C8B-B14F-4D97-AF65-F5344CB8AC3E}">
        <p14:creationId xmlns:p14="http://schemas.microsoft.com/office/powerpoint/2010/main" val="198510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se realizó un análisis de la situación actual en cuanto al manejo y almacenamiento de la información relacionada con los proyectos de investigación. </a:t>
            </a:r>
            <a:r>
              <a:rPr lang="en-US" sz="1800" dirty="0">
                <a:effectLst/>
                <a:latin typeface="Arial" panose="020B0604020202020204" pitchFamily="34" charset="0"/>
                <a:ea typeface="Calibri" panose="020F0502020204030204" pitchFamily="34" charset="0"/>
              </a:rPr>
              <a:t>&lt;CLICK&gt;</a:t>
            </a:r>
            <a:r>
              <a:rPr lang="es-EC" sz="1800" dirty="0">
                <a:effectLst/>
                <a:latin typeface="Arial" panose="020B0604020202020204" pitchFamily="34" charset="0"/>
              </a:rPr>
              <a:t>El proceso comienza con una convocatoria donde se plantea un tema o </a:t>
            </a:r>
            <a:r>
              <a:rPr lang="es-EC" sz="1800" dirty="0" err="1">
                <a:effectLst/>
                <a:latin typeface="Arial" panose="020B0604020202020204" pitchFamily="34" charset="0"/>
              </a:rPr>
              <a:t>categor</a:t>
            </a:r>
            <a:r>
              <a:rPr lang="es-ES" sz="1800" dirty="0" err="1">
                <a:effectLst/>
                <a:latin typeface="Arial" panose="020B0604020202020204" pitchFamily="34" charset="0"/>
              </a:rPr>
              <a:t>ía</a:t>
            </a:r>
            <a:r>
              <a:rPr lang="es-ES" sz="1800" dirty="0">
                <a:effectLst/>
                <a:latin typeface="Arial" panose="020B0604020202020204" pitchFamily="34" charset="0"/>
              </a:rPr>
              <a:t>, </a:t>
            </a:r>
            <a:r>
              <a:rPr lang="en-US" sz="1200" dirty="0">
                <a:effectLst/>
                <a:latin typeface="Arial" panose="020B0604020202020204" pitchFamily="34" charset="0"/>
                <a:ea typeface="Calibri" panose="020F0502020204030204" pitchFamily="34" charset="0"/>
              </a:rPr>
              <a:t>&lt;CLICK&gt;&lt;CLICK&gt;</a:t>
            </a:r>
            <a:r>
              <a:rPr lang="en-US" sz="1200" dirty="0" err="1">
                <a:effectLst/>
                <a:latin typeface="Arial" panose="020B0604020202020204" pitchFamily="34" charset="0"/>
                <a:ea typeface="Calibri" panose="020F0502020204030204" pitchFamily="34" charset="0"/>
              </a:rPr>
              <a:t>posteriormente</a:t>
            </a:r>
            <a:r>
              <a:rPr lang="en-US" sz="1200" dirty="0">
                <a:effectLst/>
                <a:latin typeface="Arial" panose="020B0604020202020204" pitchFamily="34" charset="0"/>
                <a:ea typeface="Calibri" panose="020F0502020204030204" pitchFamily="34" charset="0"/>
              </a:rPr>
              <a:t> para </a:t>
            </a:r>
            <a:r>
              <a:rPr lang="en-US" sz="1200" dirty="0" err="1">
                <a:effectLst/>
                <a:latin typeface="Arial" panose="020B0604020202020204" pitchFamily="34" charset="0"/>
                <a:ea typeface="Calibri" panose="020F0502020204030204" pitchFamily="34" charset="0"/>
              </a:rPr>
              <a:t>el</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registro</a:t>
            </a:r>
            <a:r>
              <a:rPr lang="en-US" sz="1200" dirty="0">
                <a:effectLst/>
                <a:latin typeface="Arial" panose="020B0604020202020204" pitchFamily="34" charset="0"/>
                <a:ea typeface="Calibri" panose="020F0502020204030204" pitchFamily="34" charset="0"/>
              </a:rPr>
              <a:t> de los </a:t>
            </a:r>
            <a:r>
              <a:rPr lang="en-US" sz="1200" dirty="0" err="1">
                <a:effectLst/>
                <a:latin typeface="Arial" panose="020B0604020202020204" pitchFamily="34" charset="0"/>
                <a:ea typeface="Calibri" panose="020F0502020204030204" pitchFamily="34" charset="0"/>
              </a:rPr>
              <a:t>proyectos</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en</a:t>
            </a:r>
            <a:r>
              <a:rPr lang="en-US" sz="1200" dirty="0">
                <a:effectLst/>
                <a:latin typeface="Arial" panose="020B0604020202020204" pitchFamily="34" charset="0"/>
                <a:ea typeface="Calibri" panose="020F0502020204030204" pitchFamily="34" charset="0"/>
              </a:rPr>
              <a:t> la </a:t>
            </a:r>
            <a:r>
              <a:rPr lang="en-US" sz="1200" dirty="0" err="1">
                <a:effectLst/>
                <a:latin typeface="Arial" panose="020B0604020202020204" pitchFamily="34" charset="0"/>
                <a:ea typeface="Calibri" panose="020F0502020204030204" pitchFamily="34" charset="0"/>
              </a:rPr>
              <a:t>convocatoria</a:t>
            </a:r>
            <a:r>
              <a:rPr lang="en-US" sz="1200" dirty="0">
                <a:effectLst/>
                <a:latin typeface="Arial" panose="020B0604020202020204" pitchFamily="34" charset="0"/>
                <a:ea typeface="Calibri" panose="020F0502020204030204" pitchFamily="34" charset="0"/>
              </a:rPr>
              <a:t> los </a:t>
            </a:r>
            <a:r>
              <a:rPr lang="en-US" sz="1200" dirty="0" err="1">
                <a:effectLst/>
                <a:latin typeface="Arial" panose="020B0604020202020204" pitchFamily="34" charset="0"/>
                <a:ea typeface="Calibri" panose="020F0502020204030204" pitchFamily="34" charset="0"/>
              </a:rPr>
              <a:t>investigadores</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deben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entregar</a:t>
            </a:r>
            <a:r>
              <a:rPr lang="en-US" sz="1200" dirty="0">
                <a:effectLst/>
                <a:latin typeface="Arial" panose="020B0604020202020204" pitchFamily="34" charset="0"/>
                <a:ea typeface="Calibri" panose="020F0502020204030204" pitchFamily="34" charset="0"/>
              </a:rPr>
              <a:t> una </a:t>
            </a:r>
            <a:r>
              <a:rPr lang="en-US" sz="1200" dirty="0" err="1">
                <a:effectLst/>
                <a:latin typeface="Arial" panose="020B0604020202020204" pitchFamily="34" charset="0"/>
                <a:ea typeface="Calibri" panose="020F0502020204030204" pitchFamily="34" charset="0"/>
              </a:rPr>
              <a:t>serie</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documentos</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físicos</a:t>
            </a:r>
            <a:r>
              <a:rPr lang="en-US" sz="1200" dirty="0">
                <a:effectLst/>
                <a:latin typeface="Arial" panose="020B0604020202020204" pitchFamily="34" charset="0"/>
                <a:ea typeface="Calibri" panose="020F0502020204030204" pitchFamily="34" charset="0"/>
              </a:rPr>
              <a:t> </a:t>
            </a:r>
            <a:r>
              <a:rPr lang="es-EC" sz="1800" dirty="0">
                <a:effectLst/>
                <a:latin typeface="Arial" panose="020B0604020202020204" pitchFamily="34" charset="0"/>
                <a:ea typeface="Calibri" panose="020F0502020204030204" pitchFamily="34" charset="0"/>
              </a:rPr>
              <a:t>que respalden su plan de investigación. </a:t>
            </a:r>
            <a:r>
              <a:rPr lang="en-US" sz="1200" dirty="0">
                <a:effectLst/>
                <a:latin typeface="Arial" panose="020B0604020202020204" pitchFamily="34" charset="0"/>
                <a:ea typeface="Calibri" panose="020F0502020204030204" pitchFamily="34" charset="0"/>
              </a:rPr>
              <a:t>&lt;CLICK&gt;&lt;CLICK&gt; Una </a:t>
            </a:r>
            <a:r>
              <a:rPr lang="en-US" sz="1200" dirty="0" err="1">
                <a:effectLst/>
                <a:latin typeface="Arial" panose="020B0604020202020204" pitchFamily="34" charset="0"/>
                <a:ea typeface="Calibri" panose="020F0502020204030204" pitchFamily="34" charset="0"/>
              </a:rPr>
              <a:t>vez</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aprobados</a:t>
            </a:r>
            <a:r>
              <a:rPr lang="en-US" sz="1200" dirty="0">
                <a:effectLst/>
                <a:latin typeface="Arial" panose="020B0604020202020204" pitchFamily="34" charset="0"/>
                <a:ea typeface="Calibri" panose="020F0502020204030204" pitchFamily="34" charset="0"/>
              </a:rPr>
              <a:t> los </a:t>
            </a:r>
            <a:r>
              <a:rPr lang="en-US" sz="1200" dirty="0" err="1">
                <a:effectLst/>
                <a:latin typeface="Arial" panose="020B0604020202020204" pitchFamily="34" charset="0"/>
                <a:ea typeface="Calibri" panose="020F0502020204030204" pitchFamily="34" charset="0"/>
              </a:rPr>
              <a:t>proyectos</a:t>
            </a:r>
            <a:r>
              <a:rPr lang="en-US" sz="1200" dirty="0">
                <a:effectLst/>
                <a:latin typeface="Arial" panose="020B0604020202020204" pitchFamily="34" charset="0"/>
                <a:ea typeface="Calibri" panose="020F0502020204030204" pitchFamily="34" charset="0"/>
              </a:rPr>
              <a:t>, se </a:t>
            </a:r>
            <a:r>
              <a:rPr lang="en-US" sz="1200" dirty="0" err="1">
                <a:effectLst/>
                <a:latin typeface="Arial" panose="020B0604020202020204" pitchFamily="34" charset="0"/>
                <a:ea typeface="Calibri" panose="020F0502020204030204" pitchFamily="34" charset="0"/>
              </a:rPr>
              <a:t>procede</a:t>
            </a:r>
            <a:r>
              <a:rPr lang="en-US" sz="1200" dirty="0">
                <a:effectLst/>
                <a:latin typeface="Arial" panose="020B0604020202020204" pitchFamily="34" charset="0"/>
                <a:ea typeface="Calibri" panose="020F0502020204030204" pitchFamily="34" charset="0"/>
              </a:rPr>
              <a:t> al </a:t>
            </a:r>
            <a:r>
              <a:rPr lang="en-US" sz="1200" dirty="0" err="1">
                <a:effectLst/>
                <a:latin typeface="Arial" panose="020B0604020202020204" pitchFamily="34" charset="0"/>
                <a:ea typeface="Calibri" panose="020F0502020204030204" pitchFamily="34" charset="0"/>
              </a:rPr>
              <a:t>registro</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su</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información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pasando</a:t>
            </a:r>
            <a:r>
              <a:rPr lang="en-US" sz="1200" dirty="0">
                <a:effectLst/>
                <a:latin typeface="Arial" panose="020B0604020202020204" pitchFamily="34" charset="0"/>
                <a:ea typeface="Calibri" panose="020F0502020204030204" pitchFamily="34" charset="0"/>
              </a:rPr>
              <a:t> los </a:t>
            </a:r>
            <a:r>
              <a:rPr lang="en-US" sz="1200" dirty="0" err="1">
                <a:effectLst/>
                <a:latin typeface="Arial" panose="020B0604020202020204" pitchFamily="34" charset="0"/>
                <a:ea typeface="Calibri" panose="020F0502020204030204" pitchFamily="34" charset="0"/>
              </a:rPr>
              <a:t>datos</a:t>
            </a:r>
            <a:r>
              <a:rPr lang="en-US" sz="1200" dirty="0">
                <a:effectLst/>
                <a:latin typeface="Arial" panose="020B0604020202020204" pitchFamily="34" charset="0"/>
                <a:ea typeface="Calibri" panose="020F0502020204030204" pitchFamily="34" charset="0"/>
              </a:rPr>
              <a:t> de los </a:t>
            </a:r>
            <a:r>
              <a:rPr lang="en-US" sz="1200" dirty="0" err="1">
                <a:effectLst/>
                <a:latin typeface="Arial" panose="020B0604020202020204" pitchFamily="34" charset="0"/>
                <a:ea typeface="Calibri" panose="020F0502020204030204" pitchFamily="34" charset="0"/>
              </a:rPr>
              <a:t>documentos</a:t>
            </a:r>
            <a:r>
              <a:rPr lang="en-US" sz="1200" dirty="0">
                <a:effectLst/>
                <a:latin typeface="Arial" panose="020B0604020202020204" pitchFamily="34" charset="0"/>
                <a:ea typeface="Calibri" panose="020F0502020204030204" pitchFamily="34" charset="0"/>
              </a:rPr>
              <a:t> a &lt;CLICK&gt;&lt;CLICK&gt; una </a:t>
            </a:r>
            <a:r>
              <a:rPr lang="en-US" sz="1200" dirty="0" err="1">
                <a:effectLst/>
                <a:latin typeface="Arial" panose="020B0604020202020204" pitchFamily="34" charset="0"/>
                <a:ea typeface="Calibri" panose="020F0502020204030204" pitchFamily="34" charset="0"/>
              </a:rPr>
              <a:t>matriz</a:t>
            </a:r>
            <a:r>
              <a:rPr lang="en-US" sz="1200" dirty="0">
                <a:effectLst/>
                <a:latin typeface="Arial" panose="020B0604020202020204" pitchFamily="34" charset="0"/>
                <a:ea typeface="Calibri" panose="020F0502020204030204" pitchFamily="34" charset="0"/>
              </a:rPr>
              <a:t> de Google Sheets y </a:t>
            </a:r>
            <a:r>
              <a:rPr lang="en-US" sz="1200" dirty="0" err="1">
                <a:effectLst/>
                <a:latin typeface="Arial" panose="020B0604020202020204" pitchFamily="34" charset="0"/>
                <a:ea typeface="Calibri" panose="020F0502020204030204" pitchFamily="34" charset="0"/>
              </a:rPr>
              <a:t>adicional</a:t>
            </a:r>
            <a:r>
              <a:rPr lang="en-US" sz="1200" dirty="0">
                <a:effectLst/>
                <a:latin typeface="Arial" panose="020B0604020202020204" pitchFamily="34" charset="0"/>
                <a:ea typeface="Calibri" panose="020F0502020204030204" pitchFamily="34" charset="0"/>
              </a:rPr>
              <a:t> se </a:t>
            </a:r>
            <a:r>
              <a:rPr lang="en-US" sz="1200" dirty="0" err="1">
                <a:effectLst/>
                <a:latin typeface="Arial" panose="020B0604020202020204" pitchFamily="34" charset="0"/>
                <a:ea typeface="Calibri" panose="020F0502020204030204" pitchFamily="34" charset="0"/>
              </a:rPr>
              <a:t>ingresa</a:t>
            </a:r>
            <a:r>
              <a:rPr lang="en-US" sz="1200" dirty="0">
                <a:effectLst/>
                <a:latin typeface="Arial" panose="020B0604020202020204" pitchFamily="34" charset="0"/>
                <a:ea typeface="Calibri" panose="020F0502020204030204" pitchFamily="34" charset="0"/>
              </a:rPr>
              <a:t> la </a:t>
            </a:r>
            <a:r>
              <a:rPr lang="en-US" sz="1200" dirty="0" err="1">
                <a:effectLst/>
                <a:latin typeface="Arial" panose="020B0604020202020204" pitchFamily="34" charset="0"/>
                <a:ea typeface="Calibri" panose="020F0502020204030204" pitchFamily="34" charset="0"/>
              </a:rPr>
              <a:t>información</a:t>
            </a:r>
            <a:r>
              <a:rPr lang="en-US" sz="1200" dirty="0">
                <a:effectLst/>
                <a:latin typeface="Arial" panose="020B0604020202020204" pitchFamily="34" charset="0"/>
                <a:ea typeface="Calibri" panose="020F0502020204030204" pitchFamily="34" charset="0"/>
              </a:rPr>
              <a:t> &lt;CLICK&gt;&lt;CLICK&gt; </a:t>
            </a:r>
            <a:r>
              <a:rPr lang="en-US" sz="1200" dirty="0" err="1">
                <a:effectLst/>
                <a:latin typeface="Arial" panose="020B0604020202020204" pitchFamily="34" charset="0"/>
                <a:ea typeface="Calibri" panose="020F0502020204030204" pitchFamily="34" charset="0"/>
              </a:rPr>
              <a:t>en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el</a:t>
            </a:r>
            <a:r>
              <a:rPr lang="en-US" sz="1200" dirty="0">
                <a:effectLst/>
                <a:latin typeface="Arial" panose="020B0604020202020204" pitchFamily="34" charset="0"/>
                <a:ea typeface="Calibri" panose="020F0502020204030204" pitchFamily="34" charset="0"/>
              </a:rPr>
              <a:t> Sistema CACES para </a:t>
            </a:r>
            <a:r>
              <a:rPr lang="es-EC" sz="1800" dirty="0">
                <a:effectLst/>
                <a:latin typeface="Arial" panose="020B0604020202020204" pitchFamily="34" charset="0"/>
                <a:ea typeface="Calibri" panose="020F0502020204030204" pitchFamily="34" charset="0"/>
              </a:rPr>
              <a:t>la evaluación de la calidad de la educación superior.</a:t>
            </a:r>
          </a:p>
          <a:p>
            <a:endParaRPr lang="es-EC"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&lt;CLICK&gt;</a:t>
            </a:r>
            <a:r>
              <a:rPr lang="es-EC" sz="1800" dirty="0">
                <a:effectLst/>
                <a:latin typeface="Arial" panose="020B0604020202020204" pitchFamily="34" charset="0"/>
                <a:ea typeface="Calibri" panose="020F0502020204030204" pitchFamily="34" charset="0"/>
              </a:rPr>
              <a:t>Los directivos de la Unidad de Investigación solicitan resúmenes estadísticos e informes anualmente sobre los proyectos que se han llevado a cabo </a:t>
            </a:r>
            <a:r>
              <a:rPr lang="en-US" sz="1800" dirty="0">
                <a:effectLst/>
                <a:latin typeface="Arial" panose="020B0604020202020204" pitchFamily="34" charset="0"/>
                <a:ea typeface="Calibri" panose="020F0502020204030204" pitchFamily="34" charset="0"/>
              </a:rPr>
              <a:t>&lt;CLICK&gt; para </a:t>
            </a:r>
            <a:r>
              <a:rPr lang="en-US" sz="1800" dirty="0" err="1">
                <a:effectLst/>
                <a:latin typeface="Arial" panose="020B0604020202020204" pitchFamily="34" charset="0"/>
                <a:ea typeface="Calibri" panose="020F0502020204030204" pitchFamily="34" charset="0"/>
              </a:rPr>
              <a:t>ello</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encargados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recolectan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emparejan</a:t>
            </a:r>
            <a:r>
              <a:rPr lang="en-US" sz="1800" dirty="0">
                <a:effectLst/>
                <a:latin typeface="Arial" panose="020B0604020202020204" pitchFamily="34" charset="0"/>
                <a:ea typeface="Calibri" panose="020F0502020204030204" pitchFamily="34" charset="0"/>
              </a:rPr>
              <a:t> y Cruzan la </a:t>
            </a:r>
            <a:r>
              <a:rPr lang="en-US" sz="1800" dirty="0" err="1">
                <a:effectLst/>
                <a:latin typeface="Arial" panose="020B0604020202020204" pitchFamily="34" charset="0"/>
                <a:ea typeface="Calibri" panose="020F0502020204030204" pitchFamily="34" charset="0"/>
              </a:rPr>
              <a:t>información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solicitada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manualmente</a:t>
            </a:r>
            <a:r>
              <a:rPr lang="en-US" sz="1800" dirty="0">
                <a:effectLst/>
                <a:latin typeface="Arial" panose="020B0604020202020204" pitchFamily="34" charset="0"/>
                <a:ea typeface="Calibri" panose="020F0502020204030204" pitchFamily="34" charset="0"/>
              </a:rPr>
              <a:t> y &lt;CLICK&gt;&lt;CLICK&gt; </a:t>
            </a:r>
            <a:r>
              <a:rPr lang="en-US" sz="1800" dirty="0" err="1">
                <a:effectLst/>
                <a:latin typeface="Arial" panose="020B0604020202020204" pitchFamily="34" charset="0"/>
                <a:ea typeface="Calibri" panose="020F0502020204030204" pitchFamily="34" charset="0"/>
              </a:rPr>
              <a:t>elaboran</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informes</a:t>
            </a:r>
            <a:r>
              <a:rPr lang="en-US" sz="1800" dirty="0">
                <a:effectLst/>
                <a:latin typeface="Arial" panose="020B0604020202020204" pitchFamily="34" charset="0"/>
                <a:ea typeface="Calibri" panose="020F0502020204030204" pitchFamily="34" charset="0"/>
              </a:rPr>
              <a:t>.</a:t>
            </a:r>
            <a:endParaRPr lang="es-EC" sz="1800" dirty="0">
              <a:effectLst/>
              <a:latin typeface="Arial" panose="020B0604020202020204" pitchFamily="34" charset="0"/>
              <a:ea typeface="Calibri" panose="020F0502020204030204" pitchFamily="34" charset="0"/>
            </a:endParaRPr>
          </a:p>
          <a:p>
            <a:endParaRPr lang="es-EC" sz="1800" dirty="0">
              <a:effectLst/>
              <a:latin typeface="Arial" panose="020B0604020202020204" pitchFamily="34"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16</a:t>
            </a:fld>
            <a:endParaRPr lang="es-EC"/>
          </a:p>
        </p:txBody>
      </p:sp>
    </p:spTree>
    <p:extLst>
      <p:ext uri="{BB962C8B-B14F-4D97-AF65-F5344CB8AC3E}">
        <p14:creationId xmlns:p14="http://schemas.microsoft.com/office/powerpoint/2010/main" val="230721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Para el desarrollo del presente proyecto </a:t>
            </a:r>
            <a:r>
              <a:rPr lang="en-US"/>
              <a:t>&lt;CLICK&gt; </a:t>
            </a:r>
            <a:r>
              <a:rPr lang="es-ES"/>
              <a:t>se empleó la Metodología Kimball que muestra todo un proceso compuesto de diferentes fases y actividades para la elaboración de almacenes de datos y modelo de inteligencia de negocios o BI. Se utilizó esta metodología ya que </a:t>
            </a:r>
            <a:r>
              <a:rPr lang="en-US"/>
              <a:t>&lt;CLICK&gt;&lt;CLICK&gt; </a:t>
            </a:r>
            <a:r>
              <a:rPr lang="es-ES"/>
              <a:t>emplea un enfoque “Bottom-up” o ascendente, </a:t>
            </a:r>
            <a:r>
              <a:rPr lang="es-EC" sz="1800">
                <a:effectLst/>
                <a:latin typeface="Arial" panose="020B0604020202020204" pitchFamily="34" charset="0"/>
                <a:ea typeface="Calibri" panose="020F0502020204030204" pitchFamily="34" charset="0"/>
              </a:rPr>
              <a:t>, en donde los </a:t>
            </a:r>
            <a:r>
              <a:rPr lang="en-US" sz="1800"/>
              <a:t>&lt;CLICK&gt;&lt;CLICK&gt; </a:t>
            </a:r>
            <a:r>
              <a:rPr lang="es-EC" sz="1800">
                <a:effectLst/>
                <a:latin typeface="Arial" panose="020B0604020202020204" pitchFamily="34" charset="0"/>
                <a:ea typeface="Calibri" panose="020F0502020204030204" pitchFamily="34" charset="0"/>
              </a:rPr>
              <a:t>almacenes de datos o Data </a:t>
            </a:r>
            <a:r>
              <a:rPr lang="es-EC" sz="1800" err="1">
                <a:effectLst/>
                <a:latin typeface="Arial" panose="020B0604020202020204" pitchFamily="34" charset="0"/>
                <a:ea typeface="Calibri" panose="020F0502020204030204" pitchFamily="34" charset="0"/>
              </a:rPr>
              <a:t>Marts</a:t>
            </a:r>
            <a:r>
              <a:rPr lang="es-EC" sz="1800">
                <a:effectLst/>
                <a:latin typeface="Arial" panose="020B0604020202020204" pitchFamily="34" charset="0"/>
                <a:ea typeface="Calibri" panose="020F0502020204030204" pitchFamily="34" charset="0"/>
              </a:rPr>
              <a:t> relacionados con un área específica del negocio se desarrollan en el menor tiempo posible, esto </a:t>
            </a:r>
            <a:r>
              <a:rPr lang="en-US" sz="1800"/>
              <a:t>&lt;CLICK&gt;&lt;CLICK&gt; </a:t>
            </a:r>
            <a:r>
              <a:rPr lang="es-EC" sz="1800">
                <a:effectLst/>
                <a:latin typeface="Arial" panose="020B0604020202020204" pitchFamily="34" charset="0"/>
                <a:ea typeface="Calibri" panose="020F0502020204030204" pitchFamily="34" charset="0"/>
              </a:rPr>
              <a:t>sin la necesidad de contar previamente con toda una infraestructura general que abarque a la empresa u organización por completo. </a:t>
            </a:r>
            <a:r>
              <a:rPr lang="en-US"/>
              <a:t>&lt;CLICK&gt;&lt;CLICK&gt; Al ser un Desarrollo nuevo para la Universidad de las </a:t>
            </a:r>
            <a:r>
              <a:rPr lang="en-US" err="1"/>
              <a:t>Fuerzas</a:t>
            </a:r>
            <a:r>
              <a:rPr lang="en-US"/>
              <a:t> Armadas y &lt;CLICK&gt; </a:t>
            </a:r>
            <a:r>
              <a:rPr lang="en-US" err="1"/>
              <a:t>centrarse</a:t>
            </a:r>
            <a:r>
              <a:rPr lang="en-US"/>
              <a:t> </a:t>
            </a:r>
            <a:r>
              <a:rPr lang="en-US" err="1"/>
              <a:t>en</a:t>
            </a:r>
            <a:r>
              <a:rPr lang="en-US"/>
              <a:t> un </a:t>
            </a:r>
            <a:r>
              <a:rPr lang="en-US" err="1"/>
              <a:t>área</a:t>
            </a:r>
            <a:r>
              <a:rPr lang="en-US"/>
              <a:t> </a:t>
            </a:r>
            <a:r>
              <a:rPr lang="en-US" err="1"/>
              <a:t>específica</a:t>
            </a:r>
            <a:r>
              <a:rPr lang="en-US"/>
              <a:t> &lt;CLICK&gt; </a:t>
            </a:r>
            <a:r>
              <a:rPr lang="es-EC" sz="1800">
                <a:effectLst/>
                <a:latin typeface="Arial" panose="020B0604020202020204" pitchFamily="34" charset="0"/>
                <a:ea typeface="Calibri" panose="020F0502020204030204" pitchFamily="34" charset="0"/>
              </a:rPr>
              <a:t>Unidad de Gestión de la Investigación, la metodología Kimball representaba la mejor opción.</a:t>
            </a:r>
            <a:endParaRPr lang="es-EC"/>
          </a:p>
        </p:txBody>
      </p:sp>
      <p:sp>
        <p:nvSpPr>
          <p:cNvPr id="4" name="Marcador de número de diapositiva 3"/>
          <p:cNvSpPr>
            <a:spLocks noGrp="1"/>
          </p:cNvSpPr>
          <p:nvPr>
            <p:ph type="sldNum" sz="quarter" idx="5"/>
          </p:nvPr>
        </p:nvSpPr>
        <p:spPr/>
        <p:txBody>
          <a:bodyPr/>
          <a:lstStyle/>
          <a:p>
            <a:fld id="{914A6505-9A30-4E42-80D5-22D049757D28}" type="slidenum">
              <a:rPr lang="es-EC" smtClean="0"/>
              <a:t>17</a:t>
            </a:fld>
            <a:endParaRPr lang="es-EC"/>
          </a:p>
        </p:txBody>
      </p:sp>
    </p:spTree>
    <p:extLst>
      <p:ext uri="{BB962C8B-B14F-4D97-AF65-F5344CB8AC3E}">
        <p14:creationId xmlns:p14="http://schemas.microsoft.com/office/powerpoint/2010/main" val="179020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a:solidFill>
                  <a:srgbClr val="000000"/>
                </a:solidFill>
                <a:effectLst/>
                <a:latin typeface="Arial" panose="020B0604020202020204" pitchFamily="34" charset="0"/>
              </a:rPr>
              <a:t>La planificación del proyecto constituye la primera &lt;CLIC&gt; fase de la metodología &lt;CLIC&gt; Kimball, en ella se define el &lt;CLIC&gt; alcance del proyecto, &lt;CLIC&gt; justificación,&lt;CLIC&gt; objetivos. &lt;CLI&gt;</a:t>
            </a:r>
            <a:endParaRPr lang="es-EC"/>
          </a:p>
        </p:txBody>
      </p:sp>
      <p:sp>
        <p:nvSpPr>
          <p:cNvPr id="4" name="Marcador de número de diapositiva 3"/>
          <p:cNvSpPr>
            <a:spLocks noGrp="1"/>
          </p:cNvSpPr>
          <p:nvPr>
            <p:ph type="sldNum" sz="quarter" idx="5"/>
          </p:nvPr>
        </p:nvSpPr>
        <p:spPr/>
        <p:txBody>
          <a:bodyPr/>
          <a:lstStyle/>
          <a:p>
            <a:fld id="{914A6505-9A30-4E42-80D5-22D049757D28}" type="slidenum">
              <a:rPr lang="es-EC" smtClean="0"/>
              <a:t>18</a:t>
            </a:fld>
            <a:endParaRPr lang="es-EC"/>
          </a:p>
        </p:txBody>
      </p:sp>
    </p:spTree>
    <p:extLst>
      <p:ext uri="{BB962C8B-B14F-4D97-AF65-F5344CB8AC3E}">
        <p14:creationId xmlns:p14="http://schemas.microsoft.com/office/powerpoint/2010/main" val="417505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a:solidFill>
                  <a:srgbClr val="000000"/>
                </a:solidFill>
                <a:effectLst/>
                <a:latin typeface="Arial" panose="020B0604020202020204" pitchFamily="34" charset="0"/>
              </a:rPr>
              <a:t>Se </a:t>
            </a:r>
            <a:r>
              <a:rPr lang="es-ES" b="0" i="0" dirty="0">
                <a:solidFill>
                  <a:srgbClr val="000000"/>
                </a:solidFill>
                <a:effectLst/>
                <a:latin typeface="Arial" panose="020B0604020202020204" pitchFamily="34" charset="0"/>
              </a:rPr>
              <a:t>identifican las  tareas para la elaboración del proyecto las cuales son: </a:t>
            </a:r>
            <a:r>
              <a:rPr lang="es-ES" b="0" i="0">
                <a:solidFill>
                  <a:srgbClr val="000000"/>
                </a:solidFill>
                <a:effectLst/>
                <a:latin typeface="Arial" panose="020B0604020202020204" pitchFamily="34" charset="0"/>
              </a:rPr>
              <a:t>Primero la </a:t>
            </a:r>
            <a:r>
              <a:rPr lang="es-ES" b="0" i="0" dirty="0">
                <a:solidFill>
                  <a:srgbClr val="000000"/>
                </a:solidFill>
                <a:effectLst/>
                <a:latin typeface="Arial" panose="020B0604020202020204" pitchFamily="34" charset="0"/>
              </a:rPr>
              <a:t>&lt;CLIC&gt;Definición de los requerimientos mediante entrevistas no estructuradas</a:t>
            </a:r>
            <a:r>
              <a:rPr lang="es-ES" b="0" i="0">
                <a:solidFill>
                  <a:srgbClr val="000000"/>
                </a:solidFill>
                <a:effectLst/>
                <a:latin typeface="Arial" panose="020B0604020202020204" pitchFamily="34" charset="0"/>
              </a:rPr>
              <a:t> al personal encargado del registro y seguimiento de los proyectos de investigación,&lt;</a:t>
            </a:r>
            <a:r>
              <a:rPr lang="es-ES" b="0" i="0" dirty="0">
                <a:solidFill>
                  <a:srgbClr val="000000"/>
                </a:solidFill>
                <a:effectLst/>
                <a:latin typeface="Arial" panose="020B0604020202020204" pitchFamily="34" charset="0"/>
              </a:rPr>
              <a:t>CLIC&gt; Elaborar el diseño de la arquitectura técnica del modelo BI, </a:t>
            </a:r>
            <a:r>
              <a:rPr lang="es-ES" b="0" i="0">
                <a:solidFill>
                  <a:srgbClr val="000000"/>
                </a:solidFill>
                <a:effectLst/>
                <a:latin typeface="Arial" panose="020B0604020202020204" pitchFamily="34" charset="0"/>
              </a:rPr>
              <a:t>en el cual identificamos el origen de los datos y el proceso que se va a llevar a cabo para la visualización de los mismos.&lt;</a:t>
            </a:r>
            <a:r>
              <a:rPr lang="es-ES" b="0" i="0" dirty="0">
                <a:solidFill>
                  <a:srgbClr val="000000"/>
                </a:solidFill>
                <a:effectLst/>
                <a:latin typeface="Arial" panose="020B0604020202020204" pitchFamily="34" charset="0"/>
              </a:rPr>
              <a:t>CLIC&gt;</a:t>
            </a:r>
            <a:r>
              <a:rPr lang="es-ES" b="0" i="0">
                <a:solidFill>
                  <a:srgbClr val="000000"/>
                </a:solidFill>
                <a:effectLst/>
                <a:latin typeface="Arial" panose="020B0604020202020204" pitchFamily="34" charset="0"/>
              </a:rPr>
              <a:t>Seguido se plantea realizar el </a:t>
            </a:r>
            <a:r>
              <a:rPr lang="es-ES" b="0" i="0" dirty="0">
                <a:solidFill>
                  <a:srgbClr val="000000"/>
                </a:solidFill>
                <a:effectLst/>
                <a:latin typeface="Arial" panose="020B0604020202020204" pitchFamily="34" charset="0"/>
              </a:rPr>
              <a:t>Análisis, selección e instalación de las herramientas</a:t>
            </a:r>
            <a:r>
              <a:rPr lang="es-ES" b="0" i="0">
                <a:solidFill>
                  <a:srgbClr val="000000"/>
                </a:solidFill>
                <a:effectLst/>
                <a:latin typeface="Arial" panose="020B0604020202020204" pitchFamily="34" charset="0"/>
              </a:rPr>
              <a:t> que se van a utilizar, en este caso </a:t>
            </a:r>
            <a:r>
              <a:rPr lang="es-ES" b="0" i="0" err="1">
                <a:solidFill>
                  <a:srgbClr val="000000"/>
                </a:solidFill>
                <a:effectLst/>
                <a:latin typeface="Arial" panose="020B0604020202020204" pitchFamily="34" charset="0"/>
              </a:rPr>
              <a:t>tableau</a:t>
            </a:r>
            <a:r>
              <a:rPr lang="es-ES" b="0" i="0" dirty="0">
                <a:solidFill>
                  <a:srgbClr val="000000"/>
                </a:solidFill>
                <a:effectLst/>
                <a:latin typeface="Arial" panose="020B0604020202020204" pitchFamily="34" charset="0"/>
              </a:rPr>
              <a:t>, </a:t>
            </a:r>
            <a:r>
              <a:rPr lang="es-ES" b="0" i="0">
                <a:solidFill>
                  <a:srgbClr val="000000"/>
                </a:solidFill>
                <a:effectLst/>
                <a:latin typeface="Arial" panose="020B0604020202020204" pitchFamily="34" charset="0"/>
              </a:rPr>
              <a:t>Oracle y </a:t>
            </a:r>
            <a:r>
              <a:rPr lang="es-ES" b="0" i="0" err="1">
                <a:solidFill>
                  <a:srgbClr val="000000"/>
                </a:solidFill>
                <a:effectLst/>
                <a:latin typeface="Arial" panose="020B0604020202020204" pitchFamily="34" charset="0"/>
              </a:rPr>
              <a:t>pentaho</a:t>
            </a:r>
            <a:r>
              <a:rPr lang="es-ES" b="0" i="0">
                <a:solidFill>
                  <a:srgbClr val="000000"/>
                </a:solidFill>
                <a:effectLst/>
                <a:latin typeface="Arial" panose="020B0604020202020204" pitchFamily="34" charset="0"/>
              </a:rPr>
              <a:t> </a:t>
            </a:r>
            <a:r>
              <a:rPr lang="es-ES" b="0" i="0" dirty="0">
                <a:solidFill>
                  <a:srgbClr val="000000"/>
                </a:solidFill>
                <a:effectLst/>
                <a:latin typeface="Arial" panose="020B0604020202020204" pitchFamily="34" charset="0"/>
              </a:rPr>
              <a:t>&lt;CLIC&gt;</a:t>
            </a:r>
            <a:r>
              <a:rPr lang="es-ES" b="0" i="0">
                <a:solidFill>
                  <a:srgbClr val="000000"/>
                </a:solidFill>
                <a:effectLst/>
                <a:latin typeface="Arial" panose="020B0604020202020204" pitchFamily="34" charset="0"/>
              </a:rPr>
              <a:t>Realizar el </a:t>
            </a:r>
            <a:r>
              <a:rPr lang="es-ES" b="0" i="0" dirty="0">
                <a:solidFill>
                  <a:srgbClr val="000000"/>
                </a:solidFill>
                <a:effectLst/>
                <a:latin typeface="Arial" panose="020B0604020202020204" pitchFamily="34" charset="0"/>
              </a:rPr>
              <a:t>Modelamiento dimensional y físico de la base de datos</a:t>
            </a:r>
            <a:r>
              <a:rPr lang="es-ES" b="0" i="0">
                <a:solidFill>
                  <a:srgbClr val="000000"/>
                </a:solidFill>
                <a:effectLst/>
                <a:latin typeface="Arial" panose="020B0604020202020204" pitchFamily="34" charset="0"/>
              </a:rPr>
              <a:t> en un esquema estrella</a:t>
            </a:r>
            <a:r>
              <a:rPr lang="es-ES" b="0" i="0" dirty="0">
                <a:solidFill>
                  <a:srgbClr val="000000"/>
                </a:solidFill>
                <a:effectLst/>
                <a:latin typeface="Arial" panose="020B0604020202020204" pitchFamily="34" charset="0"/>
              </a:rPr>
              <a:t>, </a:t>
            </a:r>
            <a:r>
              <a:rPr lang="es-ES" b="0" i="0">
                <a:solidFill>
                  <a:srgbClr val="000000"/>
                </a:solidFill>
                <a:effectLst/>
                <a:latin typeface="Arial" panose="020B0604020202020204" pitchFamily="34" charset="0"/>
              </a:rPr>
              <a:t>identificando la tabla de hecho y tablas dimensionales,&lt;CLIC&gt;otra de las tareas es elaborar </a:t>
            </a:r>
            <a:r>
              <a:rPr lang="es-ES" b="0" i="0" dirty="0">
                <a:solidFill>
                  <a:srgbClr val="000000"/>
                </a:solidFill>
                <a:effectLst/>
                <a:latin typeface="Arial" panose="020B0604020202020204" pitchFamily="34" charset="0"/>
              </a:rPr>
              <a:t>el diseño y desarrollo del proceso ETL, </a:t>
            </a:r>
            <a:r>
              <a:rPr lang="es-ES" b="0" i="0">
                <a:solidFill>
                  <a:srgbClr val="000000"/>
                </a:solidFill>
                <a:effectLst/>
                <a:latin typeface="Arial" panose="020B0604020202020204" pitchFamily="34" charset="0"/>
              </a:rPr>
              <a:t>donde se procede a la </a:t>
            </a:r>
            <a:r>
              <a:rPr lang="en-US" err="1"/>
              <a:t>extracción</a:t>
            </a:r>
            <a:r>
              <a:rPr lang="en-US"/>
              <a:t>, </a:t>
            </a:r>
            <a:r>
              <a:rPr lang="en-US" err="1"/>
              <a:t>transformación</a:t>
            </a:r>
            <a:r>
              <a:rPr lang="en-US"/>
              <a:t> y carga de </a:t>
            </a:r>
            <a:r>
              <a:rPr lang="en-US" err="1"/>
              <a:t>datos</a:t>
            </a:r>
            <a:r>
              <a:rPr lang="es-EC" sz="1200">
                <a:effectLst/>
                <a:latin typeface="Arial" panose="020B0604020202020204" pitchFamily="34" charset="0"/>
              </a:rPr>
              <a:t>, </a:t>
            </a:r>
            <a:r>
              <a:rPr lang="es-EC" sz="1200">
                <a:effectLst/>
                <a:latin typeface="Arial" panose="020B0604020202020204" pitchFamily="34" charset="0"/>
                <a:ea typeface="Calibri" panose="020F0502020204030204" pitchFamily="34" charset="0"/>
              </a:rPr>
              <a:t>esta actividad es una de las más importantes en el desarrollo de soluciones de inteligencia de negocios</a:t>
            </a:r>
            <a:r>
              <a:rPr lang="es-ES" b="0" i="0" dirty="0">
                <a:solidFill>
                  <a:srgbClr val="000000"/>
                </a:solidFill>
                <a:effectLst/>
                <a:latin typeface="Arial" panose="020B0604020202020204" pitchFamily="34" charset="0"/>
              </a:rPr>
              <a:t>&lt;CLIC&gt;</a:t>
            </a:r>
            <a:r>
              <a:rPr lang="es-ES" b="0" i="0">
                <a:solidFill>
                  <a:srgbClr val="000000"/>
                </a:solidFill>
                <a:effectLst/>
                <a:latin typeface="Arial" panose="020B0604020202020204" pitchFamily="34" charset="0"/>
              </a:rPr>
              <a:t>Se procede al desarrollo</a:t>
            </a:r>
            <a:r>
              <a:rPr lang="es-ES" b="0" i="0" dirty="0">
                <a:solidFill>
                  <a:srgbClr val="000000"/>
                </a:solidFill>
                <a:effectLst/>
                <a:latin typeface="Arial" panose="020B0604020202020204" pitchFamily="34" charset="0"/>
              </a:rPr>
              <a:t> de </a:t>
            </a:r>
            <a:r>
              <a:rPr lang="es-ES" b="0" i="0">
                <a:solidFill>
                  <a:srgbClr val="000000"/>
                </a:solidFill>
                <a:effectLst/>
                <a:latin typeface="Arial" panose="020B0604020202020204" pitchFamily="34" charset="0"/>
              </a:rPr>
              <a:t>la visualización en donde se elaboran </a:t>
            </a:r>
            <a:r>
              <a:rPr lang="es-ES" b="0" i="0" dirty="0">
                <a:solidFill>
                  <a:srgbClr val="000000"/>
                </a:solidFill>
                <a:effectLst/>
                <a:latin typeface="Arial" panose="020B0604020202020204" pitchFamily="34" charset="0"/>
              </a:rPr>
              <a:t>los gráficos o </a:t>
            </a:r>
            <a:r>
              <a:rPr lang="es-ES" b="0" i="0" dirty="0" err="1">
                <a:solidFill>
                  <a:srgbClr val="000000"/>
                </a:solidFill>
                <a:effectLst/>
                <a:latin typeface="Arial" panose="020B0604020202020204" pitchFamily="34" charset="0"/>
              </a:rPr>
              <a:t>dashboards</a:t>
            </a:r>
            <a:r>
              <a:rPr lang="es-ES" b="0" i="0">
                <a:solidFill>
                  <a:srgbClr val="000000"/>
                </a:solidFill>
                <a:effectLst/>
                <a:latin typeface="Arial" panose="020B0604020202020204" pitchFamily="34" charset="0"/>
              </a:rPr>
              <a:t> que permitirá identificar el estado actual de los proyectos</a:t>
            </a:r>
            <a:r>
              <a:rPr lang="es-ES" b="0" i="0" dirty="0">
                <a:solidFill>
                  <a:srgbClr val="000000"/>
                </a:solidFill>
                <a:effectLst/>
                <a:latin typeface="Arial" panose="020B0604020202020204" pitchFamily="34" charset="0"/>
              </a:rPr>
              <a:t>, y finalmente &lt;CLIC&gt; </a:t>
            </a:r>
            <a:r>
              <a:rPr lang="es-ES" b="0" i="0">
                <a:solidFill>
                  <a:srgbClr val="000000"/>
                </a:solidFill>
                <a:effectLst/>
                <a:latin typeface="Arial" panose="020B0604020202020204" pitchFamily="34" charset="0"/>
              </a:rPr>
              <a:t>Se realiza la implementación y validación </a:t>
            </a:r>
            <a:r>
              <a:rPr lang="es-ES" b="0" i="0" dirty="0">
                <a:solidFill>
                  <a:srgbClr val="000000"/>
                </a:solidFill>
                <a:effectLst/>
                <a:latin typeface="Arial" panose="020B0604020202020204" pitchFamily="34" charset="0"/>
              </a:rPr>
              <a:t>del prototipo desarrollado</a:t>
            </a:r>
            <a:r>
              <a:rPr lang="es-ES" b="0" i="0">
                <a:solidFill>
                  <a:srgbClr val="000000"/>
                </a:solidFill>
                <a:effectLst/>
                <a:latin typeface="Arial" panose="020B0604020202020204" pitchFamily="34" charset="0"/>
              </a:rPr>
              <a:t> mediante la inyección de nueva información</a:t>
            </a:r>
            <a:r>
              <a:rPr lang="es-ES" b="0" i="0" dirty="0">
                <a:solidFill>
                  <a:srgbClr val="000000"/>
                </a:solidFill>
                <a:effectLst/>
                <a:latin typeface="Arial" panose="020B0604020202020204" pitchFamily="34" charset="0"/>
              </a:rPr>
              <a:t>.</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19</a:t>
            </a:fld>
            <a:endParaRPr lang="es-EC"/>
          </a:p>
        </p:txBody>
      </p:sp>
    </p:spTree>
    <p:extLst>
      <p:ext uri="{BB962C8B-B14F-4D97-AF65-F5344CB8AC3E}">
        <p14:creationId xmlns:p14="http://schemas.microsoft.com/office/powerpoint/2010/main" val="332929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a:effectLst/>
                <a:latin typeface="Arial" panose="020B0604020202020204" pitchFamily="34" charset="0"/>
                <a:ea typeface="Calibri" panose="020F0502020204030204" pitchFamily="34" charset="0"/>
              </a:rPr>
              <a:t>Se mantuvieron reuniones periódicas con varios funcionarios de la Unidad de Gestión de la Investigación, en donde se llegaron a los siguientes acuerdos y requerimientos. &lt;CLICK&gt;</a:t>
            </a:r>
            <a:r>
              <a:rPr lang="es-EC" sz="1800">
                <a:effectLst/>
                <a:latin typeface="Arial" panose="020B0604020202020204" pitchFamily="34" charset="0"/>
                <a:ea typeface="Times New Roman" panose="02020603050405020304" pitchFamily="18" charset="0"/>
              </a:rPr>
              <a:t>Se recolectará la información o datos que son ingresados al CACES sobre los proyectos de investigación, </a:t>
            </a:r>
            <a:r>
              <a:rPr lang="es-EC" sz="1800">
                <a:effectLst/>
                <a:latin typeface="Arial" panose="020B0604020202020204" pitchFamily="34" charset="0"/>
                <a:ea typeface="Calibri" panose="020F0502020204030204" pitchFamily="34" charset="0"/>
              </a:rPr>
              <a:t>&lt;CLICK&gt; </a:t>
            </a:r>
            <a:r>
              <a:rPr lang="es-EC" sz="1800">
                <a:effectLst/>
                <a:latin typeface="Arial" panose="020B0604020202020204" pitchFamily="34" charset="0"/>
                <a:ea typeface="Times New Roman" panose="02020603050405020304" pitchFamily="18" charset="0"/>
              </a:rPr>
              <a:t>centrándose en la información necesaria para </a:t>
            </a:r>
            <a:r>
              <a:rPr lang="es-EC" sz="1800">
                <a:effectLst/>
                <a:latin typeface="Arial" panose="020B0604020202020204" pitchFamily="34" charset="0"/>
                <a:ea typeface="Calibri" panose="020F0502020204030204" pitchFamily="34" charset="0"/>
              </a:rPr>
              <a:t>&lt;CLICK&gt;</a:t>
            </a:r>
            <a:r>
              <a:rPr lang="es-EC" sz="1800">
                <a:effectLst/>
                <a:latin typeface="Arial" panose="020B0604020202020204" pitchFamily="34" charset="0"/>
                <a:ea typeface="Times New Roman" panose="02020603050405020304" pitchFamily="18" charset="0"/>
              </a:rPr>
              <a:t>registro de los proyectos, </a:t>
            </a:r>
            <a:r>
              <a:rPr lang="es-EC" sz="1800">
                <a:effectLst/>
                <a:latin typeface="Arial" panose="020B0604020202020204" pitchFamily="34" charset="0"/>
                <a:ea typeface="Calibri" panose="020F0502020204030204" pitchFamily="34" charset="0"/>
              </a:rPr>
              <a:t>&lt;CLICK&gt;&lt;CLICK&gt; </a:t>
            </a:r>
            <a:r>
              <a:rPr lang="es-EC" sz="1800">
                <a:effectLst/>
                <a:latin typeface="Arial" panose="020B0604020202020204" pitchFamily="34" charset="0"/>
                <a:ea typeface="Times New Roman" panose="02020603050405020304" pitchFamily="18" charset="0"/>
              </a:rPr>
              <a:t>el presupuesto anual asignado y </a:t>
            </a:r>
            <a:r>
              <a:rPr lang="es-EC" sz="1800">
                <a:effectLst/>
                <a:latin typeface="Arial" panose="020B0604020202020204" pitchFamily="34" charset="0"/>
                <a:ea typeface="Calibri" panose="020F0502020204030204" pitchFamily="34" charset="0"/>
              </a:rPr>
              <a:t>&lt;CLICK&gt;&lt;CLICK&gt; </a:t>
            </a:r>
            <a:r>
              <a:rPr lang="es-EC" sz="1800">
                <a:effectLst/>
                <a:latin typeface="Arial" panose="020B0604020202020204" pitchFamily="34" charset="0"/>
                <a:ea typeface="Times New Roman" panose="02020603050405020304" pitchFamily="18" charset="0"/>
              </a:rPr>
              <a:t>los participantes. </a:t>
            </a:r>
            <a:r>
              <a:rPr lang="es-EC" sz="1800">
                <a:effectLst/>
                <a:latin typeface="Arial" panose="020B0604020202020204" pitchFamily="34" charset="0"/>
                <a:ea typeface="Calibri" panose="020F0502020204030204" pitchFamily="34" charset="0"/>
              </a:rPr>
              <a:t>&lt;CLICK&gt; </a:t>
            </a:r>
            <a:r>
              <a:rPr lang="es-EC" sz="1800">
                <a:effectLst/>
                <a:latin typeface="Arial" panose="020B0604020202020204" pitchFamily="34" charset="0"/>
                <a:ea typeface="Times New Roman" panose="02020603050405020304" pitchFamily="18" charset="0"/>
              </a:rPr>
              <a:t>El prototipo de modelo de inteligencia de negocios se centra en la información general de los proyectos </a:t>
            </a:r>
            <a:r>
              <a:rPr lang="es-EC" sz="1800">
                <a:effectLst/>
                <a:latin typeface="Arial" panose="020B0604020202020204" pitchFamily="34" charset="0"/>
                <a:ea typeface="Calibri" panose="020F0502020204030204" pitchFamily="34" charset="0"/>
              </a:rPr>
              <a:t>&lt;CLICK&gt;&lt;CLICK&gt; </a:t>
            </a:r>
            <a:r>
              <a:rPr lang="es-EC" sz="1800">
                <a:effectLst/>
                <a:latin typeface="Arial" panose="020B0604020202020204" pitchFamily="34" charset="0"/>
                <a:ea typeface="Times New Roman" panose="02020603050405020304" pitchFamily="18" charset="0"/>
              </a:rPr>
              <a:t>más no en publicaciones, artículos y tesis resultantes de los mismos. </a:t>
            </a:r>
            <a:r>
              <a:rPr lang="es-EC" sz="1800">
                <a:effectLst/>
                <a:latin typeface="Arial" panose="020B0604020202020204" pitchFamily="34" charset="0"/>
                <a:ea typeface="Calibri" panose="020F0502020204030204" pitchFamily="34" charset="0"/>
              </a:rPr>
              <a:t>&lt;CLICK&gt; Elaborar nuevos formatos en &lt;CLICK&gt;&lt;CLICK&gt; Excel o Google </a:t>
            </a:r>
            <a:r>
              <a:rPr lang="es-EC" sz="1800" err="1">
                <a:effectLst/>
                <a:latin typeface="Arial" panose="020B0604020202020204" pitchFamily="34" charset="0"/>
                <a:ea typeface="Calibri" panose="020F0502020204030204" pitchFamily="34" charset="0"/>
              </a:rPr>
              <a:t>sheets</a:t>
            </a:r>
            <a:r>
              <a:rPr lang="es-EC" sz="1800">
                <a:effectLst/>
                <a:latin typeface="Arial" panose="020B0604020202020204" pitchFamily="34" charset="0"/>
                <a:ea typeface="Calibri" panose="020F0502020204030204" pitchFamily="34" charset="0"/>
              </a:rPr>
              <a:t> que contengan los datos de los proyectos de investigación que son ingresados al sistema CACES, estos formatos funcionarán como un estándar para el ingreso de la nueva información. &lt;CLICK&gt; A manera de muestra inicial se trabajará con &lt;CLICK&gt;&lt;CLICK&gt; los proyectos del año 2020 empezar la construcción del proceso ETL y posteriormente la inyección de dicha información en la base de datos.</a:t>
            </a:r>
            <a:endParaRPr lang="es-EC"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a:effectLst/>
              <a:latin typeface="Times New Roman" panose="02020603050405020304" pitchFamily="18" charset="0"/>
              <a:ea typeface="Times New Roman" panose="02020603050405020304" pitchFamily="18" charset="0"/>
            </a:endParaRPr>
          </a:p>
          <a:p>
            <a:endParaRPr lang="es-EC"/>
          </a:p>
        </p:txBody>
      </p:sp>
      <p:sp>
        <p:nvSpPr>
          <p:cNvPr id="4" name="Marcador de número de diapositiva 3"/>
          <p:cNvSpPr>
            <a:spLocks noGrp="1"/>
          </p:cNvSpPr>
          <p:nvPr>
            <p:ph type="sldNum" sz="quarter" idx="5"/>
          </p:nvPr>
        </p:nvSpPr>
        <p:spPr/>
        <p:txBody>
          <a:bodyPr/>
          <a:lstStyle/>
          <a:p>
            <a:fld id="{914A6505-9A30-4E42-80D5-22D049757D28}" type="slidenum">
              <a:rPr lang="es-EC" smtClean="0"/>
              <a:t>20</a:t>
            </a:fld>
            <a:endParaRPr lang="es-EC"/>
          </a:p>
        </p:txBody>
      </p:sp>
    </p:spTree>
    <p:extLst>
      <p:ext uri="{BB962C8B-B14F-4D97-AF65-F5344CB8AC3E}">
        <p14:creationId xmlns:p14="http://schemas.microsoft.com/office/powerpoint/2010/main" val="265596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Gracias a la información brindada sobre los proyectos de investigación, se definieron los siguientes </a:t>
            </a:r>
            <a:r>
              <a:rPr lang="en-US" dirty="0"/>
              <a:t>&lt;CLICK&gt; </a:t>
            </a:r>
            <a:r>
              <a:rPr lang="es-ES" dirty="0"/>
              <a:t>temas analíticos o áreas para obtener los indicadores y requerimientos. &lt;CLICK&gt; Primero tenemos el &lt;CLICK&gt;&lt;CLICK&gt;  alcance de los proyectos, algunos de los indicadores fueron &lt;CLICK&gt;&lt;CLICK&gt; número y % de proyectos según el alcance territorial, sede, carreras, campo amplio, específico, detallado, y número participantes según su tipo. &lt;CLICK&gt; Para el tiempo de ejecución de proyectos &lt;CLICK&gt;&lt;CLICK&gt;  se obtuvo &lt;CLICK&gt;&lt;CLICK&gt; número y % de proyectos cuya fecha de finalización real sea igual a la fecha planificada, y número de proyectos que se ejecutan por año. &lt;CLICK&gt; Como tercer tema analítico tenemos los Recursos Económicos &lt;CLICK&gt;&lt;CLICK&gt; algunos de los indicadores fueron &lt;CLICK&gt;&lt;CLICK&gt; % de proyectos </a:t>
            </a:r>
            <a:r>
              <a:rPr lang="es-ES" sz="1800" dirty="0">
                <a:solidFill>
                  <a:srgbClr val="000000"/>
                </a:solidFill>
                <a:effectLst/>
                <a:latin typeface="Arial" panose="020B0604020202020204" pitchFamily="34" charset="0"/>
                <a:ea typeface="Calibri" panose="020F0502020204030204" pitchFamily="34" charset="0"/>
              </a:rPr>
              <a:t>que ejecutan el total del presupuesto planificado, número y % de proyectos según su tipo de financiamiento, fuente de financiamiento. </a:t>
            </a:r>
            <a:r>
              <a:rPr lang="en-US" sz="1800" dirty="0">
                <a:solidFill>
                  <a:srgbClr val="000000"/>
                </a:solidFill>
                <a:effectLst/>
                <a:latin typeface="Arial" panose="020B0604020202020204" pitchFamily="34" charset="0"/>
                <a:ea typeface="Calibri" panose="020F0502020204030204" pitchFamily="34" charset="0"/>
              </a:rPr>
              <a:t>&lt;CLICK&gt; El </a:t>
            </a:r>
            <a:r>
              <a:rPr lang="en-US" sz="1800" dirty="0" err="1">
                <a:solidFill>
                  <a:srgbClr val="000000"/>
                </a:solidFill>
                <a:effectLst/>
                <a:latin typeface="Arial" panose="020B0604020202020204" pitchFamily="34" charset="0"/>
                <a:ea typeface="Calibri" panose="020F0502020204030204" pitchFamily="34" charset="0"/>
              </a:rPr>
              <a:t>último</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tema</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analítico</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fue</a:t>
            </a:r>
            <a:r>
              <a:rPr lang="en-US" sz="1800" dirty="0">
                <a:solidFill>
                  <a:srgbClr val="000000"/>
                </a:solidFill>
                <a:effectLst/>
                <a:latin typeface="Arial" panose="020B0604020202020204" pitchFamily="34" charset="0"/>
                <a:ea typeface="Calibri" panose="020F0502020204030204" pitchFamily="34" charset="0"/>
              </a:rPr>
              <a:t> la </a:t>
            </a:r>
            <a:r>
              <a:rPr lang="en-US" sz="1800" dirty="0" err="1">
                <a:solidFill>
                  <a:srgbClr val="000000"/>
                </a:solidFill>
                <a:effectLst/>
                <a:latin typeface="Arial" panose="020B0604020202020204" pitchFamily="34" charset="0"/>
                <a:ea typeface="Calibri" panose="020F0502020204030204" pitchFamily="34" charset="0"/>
              </a:rPr>
              <a:t>calidad</a:t>
            </a:r>
            <a:r>
              <a:rPr lang="en-US" sz="1800" dirty="0">
                <a:solidFill>
                  <a:srgbClr val="000000"/>
                </a:solidFill>
                <a:effectLst/>
                <a:latin typeface="Arial" panose="020B0604020202020204" pitchFamily="34" charset="0"/>
                <a:ea typeface="Calibri" panose="020F0502020204030204" pitchFamily="34" charset="0"/>
              </a:rPr>
              <a:t> de </a:t>
            </a:r>
            <a:r>
              <a:rPr lang="en-US" sz="1800" dirty="0" err="1">
                <a:solidFill>
                  <a:srgbClr val="000000"/>
                </a:solidFill>
                <a:effectLst/>
                <a:latin typeface="Arial" panose="020B0604020202020204" pitchFamily="34" charset="0"/>
                <a:ea typeface="Calibri" panose="020F0502020204030204" pitchFamily="34" charset="0"/>
              </a:rPr>
              <a:t>proyectos</a:t>
            </a:r>
            <a:r>
              <a:rPr lang="en-US" sz="1800" dirty="0">
                <a:solidFill>
                  <a:srgbClr val="000000"/>
                </a:solidFill>
                <a:effectLst/>
                <a:latin typeface="Arial" panose="020B0604020202020204" pitchFamily="34" charset="0"/>
                <a:ea typeface="Calibri" panose="020F0502020204030204" pitchFamily="34" charset="0"/>
              </a:rPr>
              <a:t> </a:t>
            </a:r>
            <a:r>
              <a:rPr lang="es-ES" dirty="0"/>
              <a:t>&lt;CLICK&gt;&lt;CLICK&gt; para lo cual se obtuvo &lt;CLICK&gt;&lt;CLICK&gt; el número y % de proyectos según el estado en que se encuentran, si cuentan o no con investigadores acreditados, según el dominio académico, y según cada grupo y línea de investigación.</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21</a:t>
            </a:fld>
            <a:endParaRPr lang="es-EC"/>
          </a:p>
        </p:txBody>
      </p:sp>
    </p:spTree>
    <p:extLst>
      <p:ext uri="{BB962C8B-B14F-4D97-AF65-F5344CB8AC3E}">
        <p14:creationId xmlns:p14="http://schemas.microsoft.com/office/powerpoint/2010/main" val="134931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Para la arquitectura del modelo tenemos lo siguiente </a:t>
            </a:r>
            <a:r>
              <a:rPr lang="en-US"/>
              <a:t>&lt;CLICK&gt;&lt;CLICK&gt; </a:t>
            </a:r>
            <a:r>
              <a:rPr lang="es-EC" sz="1800">
                <a:effectLst/>
                <a:latin typeface="Arial" panose="020B0604020202020204" pitchFamily="34" charset="0"/>
                <a:ea typeface="Calibri" panose="020F0502020204030204" pitchFamily="34" charset="0"/>
              </a:rPr>
              <a:t>fuente de datos de donde se extrajo la información se utilizó </a:t>
            </a:r>
            <a:r>
              <a:rPr lang="en-US"/>
              <a:t>&lt;CLICK&gt;&lt;CLICK&gt; Google Sheets </a:t>
            </a:r>
            <a:r>
              <a:rPr lang="en-US" err="1"/>
              <a:t>donde</a:t>
            </a:r>
            <a:r>
              <a:rPr lang="en-US"/>
              <a:t> se </a:t>
            </a:r>
            <a:r>
              <a:rPr lang="en-US" err="1"/>
              <a:t>elaboraron</a:t>
            </a:r>
            <a:r>
              <a:rPr lang="en-US"/>
              <a:t> </a:t>
            </a:r>
            <a:r>
              <a:rPr lang="en-US" err="1"/>
              <a:t>nuevos</a:t>
            </a:r>
            <a:r>
              <a:rPr lang="en-US"/>
              <a:t> </a:t>
            </a:r>
            <a:r>
              <a:rPr lang="en-US" err="1"/>
              <a:t>formatos</a:t>
            </a:r>
            <a:r>
              <a:rPr lang="en-US"/>
              <a:t> para </a:t>
            </a:r>
            <a:r>
              <a:rPr lang="en-US" err="1"/>
              <a:t>el</a:t>
            </a:r>
            <a:r>
              <a:rPr lang="en-US"/>
              <a:t> </a:t>
            </a:r>
            <a:r>
              <a:rPr lang="en-US" err="1"/>
              <a:t>ingreso</a:t>
            </a:r>
            <a:r>
              <a:rPr lang="en-US"/>
              <a:t> de la </a:t>
            </a:r>
            <a:r>
              <a:rPr lang="en-US" err="1"/>
              <a:t>información</a:t>
            </a:r>
            <a:r>
              <a:rPr lang="en-US"/>
              <a:t>, </a:t>
            </a:r>
            <a:r>
              <a:rPr lang="en-US" err="1"/>
              <a:t>ya</a:t>
            </a:r>
            <a:r>
              <a:rPr lang="en-US"/>
              <a:t> que hasta </a:t>
            </a:r>
            <a:r>
              <a:rPr lang="en-US" err="1"/>
              <a:t>el</a:t>
            </a:r>
            <a:r>
              <a:rPr lang="en-US"/>
              <a:t> </a:t>
            </a:r>
            <a:r>
              <a:rPr lang="en-US" err="1"/>
              <a:t>momento</a:t>
            </a:r>
            <a:r>
              <a:rPr lang="en-US"/>
              <a:t> se </a:t>
            </a:r>
            <a:r>
              <a:rPr lang="en-US" err="1"/>
              <a:t>continuaba</a:t>
            </a:r>
            <a:r>
              <a:rPr lang="en-US"/>
              <a:t> </a:t>
            </a:r>
            <a:r>
              <a:rPr lang="en-US" err="1"/>
              <a:t>manejando</a:t>
            </a:r>
            <a:r>
              <a:rPr lang="en-US"/>
              <a:t> </a:t>
            </a:r>
            <a:r>
              <a:rPr lang="en-US" err="1"/>
              <a:t>este</a:t>
            </a:r>
            <a:r>
              <a:rPr lang="en-US"/>
              <a:t> </a:t>
            </a:r>
            <a:r>
              <a:rPr lang="en-US" err="1"/>
              <a:t>tipo</a:t>
            </a:r>
            <a:r>
              <a:rPr lang="en-US"/>
              <a:t> de </a:t>
            </a:r>
            <a:r>
              <a:rPr lang="en-US" err="1"/>
              <a:t>archivos</a:t>
            </a:r>
            <a:r>
              <a:rPr lang="en-US"/>
              <a:t> para </a:t>
            </a:r>
            <a:r>
              <a:rPr lang="en-US" err="1"/>
              <a:t>el</a:t>
            </a:r>
            <a:r>
              <a:rPr lang="en-US"/>
              <a:t> </a:t>
            </a:r>
            <a:r>
              <a:rPr lang="en-US" err="1"/>
              <a:t>registro</a:t>
            </a:r>
            <a:r>
              <a:rPr lang="en-US"/>
              <a:t> de los </a:t>
            </a:r>
            <a:r>
              <a:rPr lang="en-US" err="1"/>
              <a:t>proyectos</a:t>
            </a:r>
            <a:r>
              <a:rPr lang="en-US"/>
              <a:t>&lt;CLICK&gt;&lt;CLICK&gt; y </a:t>
            </a:r>
            <a:r>
              <a:rPr lang="en-US" err="1"/>
              <a:t>adicional</a:t>
            </a:r>
            <a:r>
              <a:rPr lang="en-US"/>
              <a:t> la base de </a:t>
            </a:r>
            <a:r>
              <a:rPr lang="en-US" err="1"/>
              <a:t>datos</a:t>
            </a:r>
            <a:r>
              <a:rPr lang="en-US"/>
              <a:t> que </a:t>
            </a:r>
            <a:r>
              <a:rPr lang="en-US" err="1"/>
              <a:t>maneja</a:t>
            </a:r>
            <a:r>
              <a:rPr lang="en-US"/>
              <a:t> la ESPE. </a:t>
            </a:r>
          </a:p>
          <a:p>
            <a:endParaRPr lang="en-US"/>
          </a:p>
          <a:p>
            <a:r>
              <a:rPr lang="en-US"/>
              <a:t>&lt;CLICK&gt;&lt;CLICK&gt; Para </a:t>
            </a:r>
            <a:r>
              <a:rPr lang="en-US" err="1"/>
              <a:t>el</a:t>
            </a:r>
            <a:r>
              <a:rPr lang="en-US"/>
              <a:t> </a:t>
            </a:r>
            <a:r>
              <a:rPr lang="en-US" err="1"/>
              <a:t>proceso</a:t>
            </a:r>
            <a:r>
              <a:rPr lang="en-US"/>
              <a:t> ETL &lt;CLICK&gt; se </a:t>
            </a:r>
            <a:r>
              <a:rPr lang="en-US" err="1"/>
              <a:t>utilizó</a:t>
            </a:r>
            <a:r>
              <a:rPr lang="en-US"/>
              <a:t> la </a:t>
            </a:r>
            <a:r>
              <a:rPr lang="en-US" err="1"/>
              <a:t>herramienta</a:t>
            </a:r>
            <a:r>
              <a:rPr lang="en-US"/>
              <a:t> de Pentaho Data Integration, por ser open source, </a:t>
            </a:r>
            <a:r>
              <a:rPr lang="en-US" err="1"/>
              <a:t>tener</a:t>
            </a:r>
            <a:r>
              <a:rPr lang="en-US"/>
              <a:t> una </a:t>
            </a:r>
            <a:r>
              <a:rPr lang="en-US" err="1"/>
              <a:t>interfaz</a:t>
            </a:r>
            <a:r>
              <a:rPr lang="en-US"/>
              <a:t> </a:t>
            </a:r>
            <a:r>
              <a:rPr lang="en-US" err="1"/>
              <a:t>amigable</a:t>
            </a:r>
            <a:r>
              <a:rPr lang="en-US"/>
              <a:t>, </a:t>
            </a:r>
            <a:r>
              <a:rPr lang="en-US" err="1"/>
              <a:t>intuitiva</a:t>
            </a:r>
            <a:r>
              <a:rPr lang="en-US"/>
              <a:t> y no </a:t>
            </a:r>
            <a:r>
              <a:rPr lang="en-US" err="1"/>
              <a:t>necesitar</a:t>
            </a:r>
            <a:r>
              <a:rPr lang="en-US"/>
              <a:t> de </a:t>
            </a:r>
            <a:r>
              <a:rPr lang="es-EC" sz="1800">
                <a:effectLst/>
                <a:latin typeface="Arial" panose="020B0604020202020204" pitchFamily="34" charset="0"/>
                <a:ea typeface="Calibri" panose="020F0502020204030204" pitchFamily="34" charset="0"/>
              </a:rPr>
              <a:t>una instalación previa, es un ejecutable que realiza archivos </a:t>
            </a:r>
            <a:r>
              <a:rPr lang="es-EC" sz="1800" err="1">
                <a:effectLst/>
                <a:latin typeface="Arial" panose="020B0604020202020204" pitchFamily="34" charset="0"/>
                <a:ea typeface="Calibri" panose="020F0502020204030204" pitchFamily="34" charset="0"/>
              </a:rPr>
              <a:t>kettle</a:t>
            </a:r>
            <a:r>
              <a:rPr lang="es-EC" sz="1800">
                <a:effectLst/>
                <a:latin typeface="Arial" panose="020B0604020202020204" pitchFamily="34" charset="0"/>
                <a:ea typeface="Calibri" panose="020F0502020204030204" pitchFamily="34" charset="0"/>
              </a:rPr>
              <a:t> los cuales pueden ser almacenados y programados para ejecutarse cada cierto periodo de tiempo de manera automática desde Pentaho Server, servidor que posee la Universidad de las Fuerzas Armadas ESPE. </a:t>
            </a:r>
          </a:p>
          <a:p>
            <a:endParaRPr lang="es-EC" sz="1800">
              <a:effectLst/>
              <a:latin typeface="Arial" panose="020B0604020202020204" pitchFamily="34" charset="0"/>
            </a:endParaRPr>
          </a:p>
          <a:p>
            <a:r>
              <a:rPr lang="en-US"/>
              <a:t>&lt;CLICK&gt;&lt;CLICK&gt; Para </a:t>
            </a:r>
            <a:r>
              <a:rPr lang="en-US" err="1"/>
              <a:t>el</a:t>
            </a:r>
            <a:r>
              <a:rPr lang="en-US"/>
              <a:t> nuevo </a:t>
            </a:r>
            <a:r>
              <a:rPr lang="en-US" err="1"/>
              <a:t>repositorio</a:t>
            </a:r>
            <a:r>
              <a:rPr lang="en-US"/>
              <a:t> de la </a:t>
            </a:r>
            <a:r>
              <a:rPr lang="en-US" err="1"/>
              <a:t>información</a:t>
            </a:r>
            <a:r>
              <a:rPr lang="en-US"/>
              <a:t> &lt;CLICK&gt; se </a:t>
            </a:r>
            <a:r>
              <a:rPr lang="en-US" err="1"/>
              <a:t>desarrolló</a:t>
            </a:r>
            <a:r>
              <a:rPr lang="en-US"/>
              <a:t> una </a:t>
            </a:r>
            <a:r>
              <a:rPr lang="en-US" err="1"/>
              <a:t>nueva</a:t>
            </a:r>
            <a:r>
              <a:rPr lang="en-US"/>
              <a:t> base de </a:t>
            </a:r>
            <a:r>
              <a:rPr lang="en-US" err="1"/>
              <a:t>datos</a:t>
            </a:r>
            <a:r>
              <a:rPr lang="en-US"/>
              <a:t> &lt;CLICK&gt; </a:t>
            </a:r>
            <a:r>
              <a:rPr lang="en-US" err="1"/>
              <a:t>en</a:t>
            </a:r>
            <a:r>
              <a:rPr lang="en-US"/>
              <a:t> Oracle 12c, </a:t>
            </a:r>
            <a:r>
              <a:rPr lang="es-EC" sz="1800">
                <a:effectLst/>
                <a:latin typeface="Arial" panose="020B0604020202020204" pitchFamily="34" charset="0"/>
                <a:ea typeface="Calibri" panose="020F0502020204030204" pitchFamily="34" charset="0"/>
              </a:rPr>
              <a:t>que facilita el mantenimiento del almacén de datos en constante crecimiento, además la Universidad de las Fuerzas Armadas ESPE cuenta con la licencia y permisos necesarios para la utilización de esta herramienta. </a:t>
            </a:r>
          </a:p>
          <a:p>
            <a:endParaRPr lang="es-EC" sz="1800">
              <a:effectLst/>
              <a:latin typeface="Arial" panose="020B0604020202020204" pitchFamily="34" charset="0"/>
            </a:endParaRPr>
          </a:p>
          <a:p>
            <a:r>
              <a:rPr lang="en-US"/>
              <a:t>&lt;CLICK&gt;&lt;CLICK&gt;&lt;CLICK&gt;Por ultimo, la </a:t>
            </a:r>
            <a:r>
              <a:rPr lang="en-US" err="1"/>
              <a:t>visualización</a:t>
            </a:r>
            <a:r>
              <a:rPr lang="en-US"/>
              <a:t> de la </a:t>
            </a:r>
            <a:r>
              <a:rPr lang="en-US" err="1"/>
              <a:t>información</a:t>
            </a:r>
            <a:r>
              <a:rPr lang="en-US"/>
              <a:t> se lo </a:t>
            </a:r>
            <a:r>
              <a:rPr lang="en-US" err="1"/>
              <a:t>realizó</a:t>
            </a:r>
            <a:r>
              <a:rPr lang="en-US"/>
              <a:t> por medio de &lt;CLICK&gt;&lt;CLICK&gt; dashboards que </a:t>
            </a:r>
            <a:r>
              <a:rPr lang="en-US" err="1"/>
              <a:t>fueron</a:t>
            </a:r>
            <a:r>
              <a:rPr lang="en-US"/>
              <a:t> </a:t>
            </a:r>
            <a:r>
              <a:rPr lang="en-US" err="1"/>
              <a:t>elaborados</a:t>
            </a:r>
            <a:r>
              <a:rPr lang="en-US"/>
              <a:t> </a:t>
            </a:r>
            <a:r>
              <a:rPr lang="en-US" err="1"/>
              <a:t>en</a:t>
            </a:r>
            <a:r>
              <a:rPr lang="en-US"/>
              <a:t> la </a:t>
            </a:r>
            <a:r>
              <a:rPr lang="en-US" err="1"/>
              <a:t>herramienta</a:t>
            </a:r>
            <a:r>
              <a:rPr lang="en-US"/>
              <a:t> de &lt;CLICK&gt; Tableau Server, </a:t>
            </a:r>
            <a:r>
              <a:rPr lang="es-EC" sz="1800">
                <a:effectLst/>
                <a:latin typeface="Arial" panose="020B0604020202020204" pitchFamily="34" charset="0"/>
                <a:ea typeface="Calibri" panose="020F0502020204030204" pitchFamily="34" charset="0"/>
              </a:rPr>
              <a:t>es una de las mejores plataformas en exploración visual, lo cual permite a los usuarios realizar un análisis profundo sin ninguna dificultad. La Universidad de las Fuerzas Armadas ESPE cuenta con la implementación y licencia de </a:t>
            </a:r>
            <a:r>
              <a:rPr lang="es-EC" sz="1800" err="1">
                <a:effectLst/>
                <a:latin typeface="Arial" panose="020B0604020202020204" pitchFamily="34" charset="0"/>
                <a:ea typeface="Calibri" panose="020F0502020204030204" pitchFamily="34" charset="0"/>
              </a:rPr>
              <a:t>Tableau</a:t>
            </a:r>
            <a:r>
              <a:rPr lang="es-EC" sz="1800">
                <a:effectLst/>
                <a:latin typeface="Arial" panose="020B0604020202020204" pitchFamily="34" charset="0"/>
                <a:ea typeface="Calibri" panose="020F0502020204030204" pitchFamily="34" charset="0"/>
              </a:rPr>
              <a:t> Server.</a:t>
            </a:r>
            <a:endParaRPr lang="es-EC"/>
          </a:p>
        </p:txBody>
      </p:sp>
      <p:sp>
        <p:nvSpPr>
          <p:cNvPr id="4" name="Marcador de número de diapositiva 3"/>
          <p:cNvSpPr>
            <a:spLocks noGrp="1"/>
          </p:cNvSpPr>
          <p:nvPr>
            <p:ph type="sldNum" sz="quarter" idx="5"/>
          </p:nvPr>
        </p:nvSpPr>
        <p:spPr/>
        <p:txBody>
          <a:bodyPr/>
          <a:lstStyle/>
          <a:p>
            <a:fld id="{914A6505-9A30-4E42-80D5-22D049757D28}" type="slidenum">
              <a:rPr lang="es-EC" smtClean="0"/>
              <a:t>22</a:t>
            </a:fld>
            <a:endParaRPr lang="es-EC"/>
          </a:p>
        </p:txBody>
      </p:sp>
    </p:spTree>
    <p:extLst>
      <p:ext uri="{BB962C8B-B14F-4D97-AF65-F5344CB8AC3E}">
        <p14:creationId xmlns:p14="http://schemas.microsoft.com/office/powerpoint/2010/main" val="320054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diseñó un &lt;CLIC&gt; modelo en estrella, el cual está compuesto por &lt;CLIC&gt;  una tabla de hechos central llamada </a:t>
            </a:r>
            <a:r>
              <a:rPr lang="es-ES" dirty="0" err="1"/>
              <a:t>project</a:t>
            </a:r>
            <a:r>
              <a:rPr lang="es-ES" dirty="0"/>
              <a:t> dentro de la cual se encuentran &lt;CLIC&gt; las claves primarias de las diferentes tablas dimensionales. Y en las tablas dimensionales se tiene se tiene todas las características y detalles que intervienen en el proyecto como &lt;CLIC&gt; el estado del proyecto, &lt;CLIC&gt; el tipo de presupuesto que se utilizó, &lt;CLIC&gt; los participantes, </a:t>
            </a:r>
            <a:r>
              <a:rPr lang="es-ES" dirty="0" err="1"/>
              <a:t>etc</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23</a:t>
            </a:fld>
            <a:endParaRPr lang="es-EC"/>
          </a:p>
        </p:txBody>
      </p:sp>
    </p:spTree>
    <p:extLst>
      <p:ext uri="{BB962C8B-B14F-4D97-AF65-F5344CB8AC3E}">
        <p14:creationId xmlns:p14="http://schemas.microsoft.com/office/powerpoint/2010/main" val="407110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Como antecedentes se tiene que </a:t>
            </a:r>
            <a:r>
              <a:rPr lang="es-ES" sz="1200">
                <a:effectLst/>
                <a:latin typeface="Times New Roman" panose="02020603050405020304" pitchFamily="18" charset="0"/>
              </a:rPr>
              <a:t>a</a:t>
            </a:r>
            <a:r>
              <a:rPr lang="es-ES" sz="1200">
                <a:effectLst/>
                <a:latin typeface="Times New Roman" panose="02020603050405020304" pitchFamily="18" charset="0"/>
                <a:ea typeface="Times New Roman" panose="02020603050405020304" pitchFamily="18" charset="0"/>
              </a:rPr>
              <a:t> nivel mundial el modelo de Investigación, &lt;CLICK&gt; Desarrollo e Innovación (I + D + i) ha tomado un papel mucho más importante en el progreso tecnológico y productivo de los países. &lt;CLICK&gt;&lt;CLICK&gt; De acuerdo a un estudio de Indicadores de Ciencia y tecnología Iberoamericana e Interamericana, Norteamérica representa aproximadamente el 39% de la inversión mundial en investigación, desarrollo e innovación, Europa el 31%, Asia el 26%, y finalmente los países latinoamericanos solamente representan el 2%. </a:t>
            </a:r>
          </a:p>
          <a:p>
            <a:endParaRPr lang="es-ES" sz="1200">
              <a:effectLst/>
              <a:latin typeface="Times New Roman" panose="02020603050405020304" pitchFamily="18" charset="0"/>
            </a:endParaRPr>
          </a:p>
          <a:p>
            <a:r>
              <a:rPr lang="es-ES"/>
              <a:t>En el caso de Latinoamérica &lt;CLICK&gt;&lt;CLICK&gt; en los </a:t>
            </a:r>
            <a:r>
              <a:rPr lang="es-ES" sz="1200">
                <a:effectLst/>
                <a:latin typeface="Times New Roman" panose="02020603050405020304" pitchFamily="18" charset="0"/>
                <a:ea typeface="Times New Roman" panose="02020603050405020304" pitchFamily="18" charset="0"/>
              </a:rPr>
              <a:t>últimos años se ha visto &lt;CLICK&gt; un esfuerzo mayor por parte de los gobiernos para &lt;CLICK&gt; fomentar la innovación y tecnología, destinando más fondos y presupuestos para esta causa. Como consecuencia &lt;CLICK&gt;&lt;CLICK&gt; el número de publicaciones científicas creció a una tasa anual promedio del 7%, de igual manera en el tema de patentes per cápita.</a:t>
            </a:r>
          </a:p>
          <a:p>
            <a:endParaRPr lang="es-ES" sz="120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effectLst/>
                <a:latin typeface="Times New Roman" panose="02020603050405020304" pitchFamily="18" charset="0"/>
                <a:ea typeface="Times New Roman" panose="02020603050405020304" pitchFamily="18" charset="0"/>
              </a:rPr>
              <a:t>&lt;CLICK&gt;El Ecuador ha experimentado a lo largo de los años un avance y desarrollo lento en I+D+i &lt;CLICK&gt;Actualmente nuestro país cuenta con el &lt;CLICK&gt;Acuerdo Nacional 2030, el cual promueve e impulsa un trabajo conjunto entre las universidades, sector productivo y la población.</a:t>
            </a:r>
            <a:r>
              <a:rPr lang="es-EC" sz="1200">
                <a:effectLst/>
                <a:latin typeface="Times New Roman" panose="02020603050405020304" pitchFamily="18" charset="0"/>
                <a:ea typeface="Times New Roman" panose="02020603050405020304" pitchFamily="18" charset="0"/>
              </a:rPr>
              <a:t> &lt;CLICK&gt;</a:t>
            </a:r>
            <a:r>
              <a:rPr lang="es-ES" sz="1200">
                <a:effectLst/>
                <a:latin typeface="Times New Roman" panose="02020603050405020304" pitchFamily="18" charset="0"/>
                <a:ea typeface="Times New Roman" panose="02020603050405020304" pitchFamily="18" charset="0"/>
              </a:rPr>
              <a:t>Adicional la &lt;CLICK&gt;SENESCYT tiene el programa &lt;CLICK&gt;&lt;CLICK&gt; HUB de </a:t>
            </a:r>
            <a:r>
              <a:rPr lang="es-ES" sz="1200" err="1">
                <a:effectLst/>
                <a:latin typeface="Times New Roman" panose="02020603050405020304" pitchFamily="18" charset="0"/>
                <a:ea typeface="Times New Roman" panose="02020603050405020304" pitchFamily="18" charset="0"/>
              </a:rPr>
              <a:t>iTT</a:t>
            </a:r>
            <a:r>
              <a:rPr lang="es-ES" sz="1200">
                <a:effectLst/>
                <a:latin typeface="Times New Roman" panose="02020603050405020304" pitchFamily="18" charset="0"/>
                <a:ea typeface="Times New Roman" panose="02020603050405020304" pitchFamily="18" charset="0"/>
              </a:rPr>
              <a:t>, el cuál coordina 55 instituciones de educación superior públicas y privadas, entre ellas la Universidad de las Fuerzas Armadas ESPE.</a:t>
            </a:r>
            <a:endParaRPr lang="es-EC" sz="1200">
              <a:effectLst/>
              <a:latin typeface="Times New Roman" panose="02020603050405020304" pitchFamily="18" charset="0"/>
              <a:ea typeface="Times New Roman" panose="02020603050405020304" pitchFamily="18" charset="0"/>
            </a:endParaRPr>
          </a:p>
          <a:p>
            <a:endParaRPr lang="es-EC"/>
          </a:p>
        </p:txBody>
      </p:sp>
      <p:sp>
        <p:nvSpPr>
          <p:cNvPr id="4" name="Marcador de número de diapositiva 3"/>
          <p:cNvSpPr>
            <a:spLocks noGrp="1"/>
          </p:cNvSpPr>
          <p:nvPr>
            <p:ph type="sldNum" sz="quarter" idx="5"/>
          </p:nvPr>
        </p:nvSpPr>
        <p:spPr/>
        <p:txBody>
          <a:bodyPr/>
          <a:lstStyle/>
          <a:p>
            <a:fld id="{914A6505-9A30-4E42-80D5-22D049757D28}" type="slidenum">
              <a:rPr lang="es-EC" smtClean="0"/>
              <a:t>4</a:t>
            </a:fld>
            <a:endParaRPr lang="es-EC"/>
          </a:p>
        </p:txBody>
      </p:sp>
    </p:spTree>
    <p:extLst>
      <p:ext uri="{BB962C8B-B14F-4D97-AF65-F5344CB8AC3E}">
        <p14:creationId xmlns:p14="http://schemas.microsoft.com/office/powerpoint/2010/main" val="308070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el diseño y desarrollo de ETL, como se mencionó anteriormente, </a:t>
            </a:r>
            <a:r>
              <a:rPr lang="en-US" dirty="0"/>
              <a:t>&lt;CLICK&gt; </a:t>
            </a:r>
            <a:r>
              <a:rPr lang="en-US" dirty="0" err="1"/>
              <a:t>primeramente</a:t>
            </a:r>
            <a:r>
              <a:rPr lang="en-US" dirty="0"/>
              <a:t> se </a:t>
            </a:r>
            <a:r>
              <a:rPr lang="en-US" dirty="0" err="1"/>
              <a:t>elaboraron</a:t>
            </a:r>
            <a:r>
              <a:rPr lang="en-US" dirty="0"/>
              <a:t> 4 </a:t>
            </a:r>
            <a:r>
              <a:rPr lang="en-US" dirty="0" err="1"/>
              <a:t>nuevos</a:t>
            </a:r>
            <a:r>
              <a:rPr lang="en-US" dirty="0"/>
              <a:t> </a:t>
            </a:r>
            <a:r>
              <a:rPr lang="en-US" dirty="0" err="1"/>
              <a:t>formatos</a:t>
            </a:r>
            <a:r>
              <a:rPr lang="en-US" dirty="0"/>
              <a:t> para </a:t>
            </a:r>
            <a:r>
              <a:rPr lang="en-US" dirty="0" err="1"/>
              <a:t>el</a:t>
            </a:r>
            <a:r>
              <a:rPr lang="en-US" dirty="0"/>
              <a:t> </a:t>
            </a:r>
            <a:r>
              <a:rPr lang="en-US" dirty="0" err="1"/>
              <a:t>registro</a:t>
            </a:r>
            <a:r>
              <a:rPr lang="en-US" dirty="0"/>
              <a:t> de la </a:t>
            </a:r>
            <a:r>
              <a:rPr lang="en-US" dirty="0" err="1"/>
              <a:t>información</a:t>
            </a:r>
            <a:r>
              <a:rPr lang="en-US" dirty="0"/>
              <a:t> de los </a:t>
            </a:r>
            <a:r>
              <a:rPr lang="en-US" dirty="0" err="1"/>
              <a:t>proyectos</a:t>
            </a:r>
            <a:r>
              <a:rPr lang="en-US" dirty="0"/>
              <a:t> de </a:t>
            </a:r>
            <a:r>
              <a:rPr lang="en-US" dirty="0" err="1"/>
              <a:t>investigación</a:t>
            </a:r>
            <a:r>
              <a:rPr lang="en-US" dirty="0"/>
              <a:t>. &lt;CLICK&gt;&lt;CLICK&gt; un </a:t>
            </a:r>
            <a:r>
              <a:rPr lang="en-US" dirty="0" err="1"/>
              <a:t>formato</a:t>
            </a:r>
            <a:r>
              <a:rPr lang="en-US" dirty="0"/>
              <a:t> para los </a:t>
            </a:r>
            <a:r>
              <a:rPr lang="en-US" dirty="0" err="1"/>
              <a:t>registros</a:t>
            </a:r>
            <a:r>
              <a:rPr lang="en-US" dirty="0"/>
              <a:t> de las </a:t>
            </a:r>
            <a:r>
              <a:rPr lang="en-US" dirty="0" err="1"/>
              <a:t>tablas</a:t>
            </a:r>
            <a:r>
              <a:rPr lang="en-US" dirty="0"/>
              <a:t> </a:t>
            </a:r>
            <a:r>
              <a:rPr lang="en-US" dirty="0" err="1"/>
              <a:t>dimensionales</a:t>
            </a:r>
            <a:r>
              <a:rPr lang="en-US" dirty="0"/>
              <a:t>, &lt;CLICK&gt;&lt;CLICK&gt; </a:t>
            </a:r>
            <a:r>
              <a:rPr lang="en-US" dirty="0" err="1"/>
              <a:t>el</a:t>
            </a:r>
            <a:r>
              <a:rPr lang="en-US" dirty="0"/>
              <a:t> Segundo </a:t>
            </a:r>
            <a:r>
              <a:rPr lang="en-US" dirty="0" err="1"/>
              <a:t>formato</a:t>
            </a:r>
            <a:r>
              <a:rPr lang="en-US" dirty="0"/>
              <a:t> para </a:t>
            </a:r>
            <a:r>
              <a:rPr lang="en-US" dirty="0" err="1"/>
              <a:t>el</a:t>
            </a:r>
            <a:r>
              <a:rPr lang="en-US" dirty="0"/>
              <a:t> </a:t>
            </a:r>
            <a:r>
              <a:rPr lang="en-US" dirty="0" err="1"/>
              <a:t>registro</a:t>
            </a:r>
            <a:r>
              <a:rPr lang="en-US" dirty="0"/>
              <a:t> de la </a:t>
            </a:r>
            <a:r>
              <a:rPr lang="en-US" dirty="0" err="1"/>
              <a:t>información</a:t>
            </a:r>
            <a:r>
              <a:rPr lang="en-US" dirty="0"/>
              <a:t> general de los </a:t>
            </a:r>
            <a:r>
              <a:rPr lang="en-US" dirty="0" err="1"/>
              <a:t>proyectos</a:t>
            </a:r>
            <a:r>
              <a:rPr lang="en-US" dirty="0"/>
              <a:t>, &lt;CLICK&gt;&lt;CLICK&gt;</a:t>
            </a:r>
            <a:r>
              <a:rPr lang="en-US" dirty="0" err="1"/>
              <a:t>el</a:t>
            </a:r>
            <a:r>
              <a:rPr lang="en-US" dirty="0"/>
              <a:t> </a:t>
            </a:r>
            <a:r>
              <a:rPr lang="en-US" dirty="0" err="1"/>
              <a:t>tercer</a:t>
            </a:r>
            <a:r>
              <a:rPr lang="en-US" dirty="0"/>
              <a:t> </a:t>
            </a:r>
            <a:r>
              <a:rPr lang="en-US" dirty="0" err="1"/>
              <a:t>fomato</a:t>
            </a:r>
            <a:r>
              <a:rPr lang="en-US" dirty="0"/>
              <a:t> para </a:t>
            </a:r>
            <a:r>
              <a:rPr lang="en-US" dirty="0" err="1"/>
              <a:t>el</a:t>
            </a:r>
            <a:r>
              <a:rPr lang="en-US" dirty="0"/>
              <a:t> </a:t>
            </a:r>
            <a:r>
              <a:rPr lang="en-US" dirty="0" err="1"/>
              <a:t>registro</a:t>
            </a:r>
            <a:r>
              <a:rPr lang="en-US" dirty="0"/>
              <a:t> de </a:t>
            </a:r>
            <a:r>
              <a:rPr lang="en-US" dirty="0" err="1"/>
              <a:t>carreras</a:t>
            </a:r>
            <a:r>
              <a:rPr lang="en-US" dirty="0"/>
              <a:t> </a:t>
            </a:r>
            <a:r>
              <a:rPr lang="en-US" dirty="0" err="1"/>
              <a:t>vinculadas</a:t>
            </a:r>
            <a:r>
              <a:rPr lang="en-US" dirty="0"/>
              <a:t> a </a:t>
            </a:r>
            <a:r>
              <a:rPr lang="en-US" dirty="0" err="1"/>
              <a:t>cada</a:t>
            </a:r>
            <a:r>
              <a:rPr lang="en-US" dirty="0"/>
              <a:t> </a:t>
            </a:r>
            <a:r>
              <a:rPr lang="en-US" dirty="0" err="1"/>
              <a:t>proyectos</a:t>
            </a:r>
            <a:r>
              <a:rPr lang="en-US" dirty="0"/>
              <a:t>, &lt;CLICK&gt;&lt;CLICK&gt; y </a:t>
            </a:r>
            <a:r>
              <a:rPr lang="en-US" dirty="0" err="1"/>
              <a:t>el</a:t>
            </a:r>
            <a:r>
              <a:rPr lang="en-US" dirty="0"/>
              <a:t> ultimo </a:t>
            </a:r>
            <a:r>
              <a:rPr lang="en-US" dirty="0" err="1"/>
              <a:t>formato</a:t>
            </a:r>
            <a:r>
              <a:rPr lang="en-US" dirty="0"/>
              <a:t> para </a:t>
            </a:r>
            <a:r>
              <a:rPr lang="en-US" dirty="0" err="1"/>
              <a:t>el</a:t>
            </a:r>
            <a:r>
              <a:rPr lang="en-US" dirty="0"/>
              <a:t> </a:t>
            </a:r>
            <a:r>
              <a:rPr lang="en-US" dirty="0" err="1"/>
              <a:t>registro</a:t>
            </a:r>
            <a:r>
              <a:rPr lang="en-US" dirty="0"/>
              <a:t> de </a:t>
            </a:r>
            <a:r>
              <a:rPr lang="en-US" dirty="0" err="1"/>
              <a:t>participantes</a:t>
            </a:r>
            <a:r>
              <a:rPr lang="en-US" dirty="0"/>
              <a:t> de los </a:t>
            </a:r>
            <a:r>
              <a:rPr lang="en-US" dirty="0" err="1"/>
              <a:t>proyectos</a:t>
            </a:r>
            <a:r>
              <a:rPr lang="en-US" dirty="0"/>
              <a:t>. &lt;CLICK&gt;&lt;CLICK&gt; </a:t>
            </a:r>
            <a:r>
              <a:rPr lang="en-US" dirty="0" err="1"/>
              <a:t>Estos</a:t>
            </a:r>
            <a:r>
              <a:rPr lang="en-US" dirty="0"/>
              <a:t> </a:t>
            </a:r>
            <a:r>
              <a:rPr lang="en-US" dirty="0" err="1"/>
              <a:t>formatos</a:t>
            </a:r>
            <a:r>
              <a:rPr lang="en-US" dirty="0"/>
              <a:t> </a:t>
            </a:r>
            <a:r>
              <a:rPr lang="en-US" dirty="0" err="1"/>
              <a:t>representan</a:t>
            </a:r>
            <a:r>
              <a:rPr lang="en-US" dirty="0"/>
              <a:t> la Fuente de </a:t>
            </a:r>
            <a:r>
              <a:rPr lang="en-US" dirty="0" err="1"/>
              <a:t>datos</a:t>
            </a:r>
            <a:r>
              <a:rPr lang="en-US" dirty="0"/>
              <a:t> principal del </a:t>
            </a:r>
            <a:r>
              <a:rPr lang="en-US" dirty="0" err="1"/>
              <a:t>modelo</a:t>
            </a:r>
            <a:r>
              <a:rPr lang="en-US" dirty="0"/>
              <a:t> de </a:t>
            </a:r>
            <a:r>
              <a:rPr lang="en-US" dirty="0" err="1"/>
              <a:t>inteligencia</a:t>
            </a:r>
            <a:r>
              <a:rPr lang="en-US" dirty="0"/>
              <a:t> de </a:t>
            </a:r>
            <a:r>
              <a:rPr lang="en-US" dirty="0" err="1"/>
              <a:t>negocios</a:t>
            </a:r>
            <a:r>
              <a:rPr lang="en-US" dirty="0"/>
              <a:t>. &lt;CLICK&gt;&lt;CLICK&gt;</a:t>
            </a:r>
            <a:r>
              <a:rPr lang="en-US" dirty="0" err="1"/>
              <a:t>Adicional</a:t>
            </a:r>
            <a:r>
              <a:rPr lang="en-US" dirty="0"/>
              <a:t> se </a:t>
            </a:r>
            <a:r>
              <a:rPr lang="en-US" dirty="0" err="1"/>
              <a:t>realiza</a:t>
            </a:r>
            <a:r>
              <a:rPr lang="en-US" dirty="0"/>
              <a:t> una </a:t>
            </a:r>
            <a:r>
              <a:rPr lang="en-US" dirty="0" err="1"/>
              <a:t>conexión</a:t>
            </a:r>
            <a:r>
              <a:rPr lang="en-US" dirty="0"/>
              <a:t> con la base de </a:t>
            </a:r>
            <a:r>
              <a:rPr lang="en-US" dirty="0" err="1"/>
              <a:t>datos</a:t>
            </a:r>
            <a:r>
              <a:rPr lang="en-US" dirty="0"/>
              <a:t> de la ESPE, para &lt;CLICK&gt; </a:t>
            </a:r>
            <a:r>
              <a:rPr lang="en-US" dirty="0" err="1"/>
              <a:t>extraer</a:t>
            </a:r>
            <a:r>
              <a:rPr lang="en-US" dirty="0"/>
              <a:t> </a:t>
            </a:r>
            <a:r>
              <a:rPr lang="en-US" dirty="0" err="1"/>
              <a:t>códigos</a:t>
            </a:r>
            <a:r>
              <a:rPr lang="en-US" dirty="0"/>
              <a:t> o claves </a:t>
            </a:r>
            <a:r>
              <a:rPr lang="en-US" dirty="0" err="1"/>
              <a:t>primarias</a:t>
            </a:r>
            <a:r>
              <a:rPr lang="en-US" dirty="0"/>
              <a:t> y &lt;CLICK&gt;&lt;CLICK&gt; </a:t>
            </a:r>
            <a:r>
              <a:rPr lang="en-US" dirty="0" err="1"/>
              <a:t>establecer</a:t>
            </a:r>
            <a:r>
              <a:rPr lang="en-US" dirty="0"/>
              <a:t> una </a:t>
            </a:r>
            <a:r>
              <a:rPr lang="en-US" dirty="0" err="1"/>
              <a:t>relación</a:t>
            </a:r>
            <a:r>
              <a:rPr lang="en-US" dirty="0"/>
              <a:t> </a:t>
            </a:r>
            <a:r>
              <a:rPr lang="en-US" dirty="0" err="1"/>
              <a:t>lógica</a:t>
            </a:r>
            <a:r>
              <a:rPr lang="en-US" dirty="0"/>
              <a:t> entre las </a:t>
            </a:r>
            <a:r>
              <a:rPr lang="en-US" dirty="0" err="1"/>
              <a:t>tablas</a:t>
            </a:r>
            <a:r>
              <a:rPr lang="en-US" dirty="0"/>
              <a:t> del </a:t>
            </a:r>
            <a:r>
              <a:rPr lang="en-US" dirty="0" err="1"/>
              <a:t>modelo</a:t>
            </a:r>
            <a:r>
              <a:rPr lang="en-US" dirty="0"/>
              <a:t> con la base de </a:t>
            </a:r>
            <a:r>
              <a:rPr lang="en-US" dirty="0" err="1"/>
              <a:t>datos</a:t>
            </a:r>
            <a:r>
              <a:rPr lang="en-US" dirty="0"/>
              <a:t> de la Universidad, &lt;CLICK&gt; </a:t>
            </a:r>
            <a:r>
              <a:rPr lang="en-US" dirty="0" err="1"/>
              <a:t>relacionando</a:t>
            </a:r>
            <a:r>
              <a:rPr lang="en-US" dirty="0"/>
              <a:t> </a:t>
            </a:r>
            <a:r>
              <a:rPr lang="en-US" dirty="0" err="1"/>
              <a:t>carreras</a:t>
            </a:r>
            <a:r>
              <a:rPr lang="en-US" dirty="0"/>
              <a:t>, </a:t>
            </a:r>
            <a:r>
              <a:rPr lang="en-US" dirty="0" err="1"/>
              <a:t>programas</a:t>
            </a:r>
            <a:r>
              <a:rPr lang="en-US" dirty="0"/>
              <a:t>, </a:t>
            </a:r>
            <a:r>
              <a:rPr lang="en-US" dirty="0" err="1"/>
              <a:t>participantes</a:t>
            </a:r>
            <a:r>
              <a:rPr lang="en-US" dirty="0"/>
              <a:t>, </a:t>
            </a:r>
            <a:r>
              <a:rPr lang="en-US" dirty="0" err="1"/>
              <a:t>departamentos</a:t>
            </a:r>
            <a:r>
              <a:rPr lang="en-US" dirty="0"/>
              <a:t>, </a:t>
            </a:r>
            <a:r>
              <a:rPr lang="en-US" dirty="0" err="1"/>
              <a:t>convocatorias</a:t>
            </a:r>
            <a:r>
              <a:rPr lang="en-US" dirty="0"/>
              <a:t> y </a:t>
            </a:r>
            <a:r>
              <a:rPr lang="en-US" dirty="0" err="1"/>
              <a:t>sedes</a:t>
            </a:r>
            <a:r>
              <a:rPr lang="en-US" dirty="0"/>
              <a:t>.</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24</a:t>
            </a:fld>
            <a:endParaRPr lang="es-EC"/>
          </a:p>
        </p:txBody>
      </p:sp>
    </p:spTree>
    <p:extLst>
      <p:ext uri="{BB962C8B-B14F-4D97-AF65-F5344CB8AC3E}">
        <p14:creationId xmlns:p14="http://schemas.microsoft.com/office/powerpoint/2010/main" val="341389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&lt;CLICK&gt;&lt;CLICK&gt; </a:t>
            </a:r>
            <a:r>
              <a:rPr lang="en-US" dirty="0" err="1"/>
              <a:t>Utilizando</a:t>
            </a:r>
            <a:r>
              <a:rPr lang="en-US" dirty="0"/>
              <a:t> la </a:t>
            </a:r>
            <a:r>
              <a:rPr lang="en-US" dirty="0" err="1"/>
              <a:t>herramienta</a:t>
            </a:r>
            <a:r>
              <a:rPr lang="en-US" dirty="0"/>
              <a:t> de </a:t>
            </a:r>
            <a:r>
              <a:rPr lang="en-US" dirty="0" err="1"/>
              <a:t>pentaho</a:t>
            </a:r>
            <a:r>
              <a:rPr lang="en-US" dirty="0"/>
              <a:t> Data integration, se </a:t>
            </a:r>
            <a:r>
              <a:rPr lang="en-US" dirty="0" err="1"/>
              <a:t>elaboró</a:t>
            </a:r>
            <a:r>
              <a:rPr lang="en-US" dirty="0"/>
              <a:t> </a:t>
            </a:r>
            <a:r>
              <a:rPr lang="en-US" dirty="0" err="1"/>
              <a:t>el</a:t>
            </a:r>
            <a:r>
              <a:rPr lang="en-US" dirty="0"/>
              <a:t> </a:t>
            </a:r>
            <a:r>
              <a:rPr lang="en-US" dirty="0" err="1"/>
              <a:t>proceso</a:t>
            </a:r>
            <a:r>
              <a:rPr lang="en-US" dirty="0"/>
              <a:t> ETL </a:t>
            </a:r>
            <a:r>
              <a:rPr lang="en-US" dirty="0" err="1"/>
              <a:t>desarrollando</a:t>
            </a:r>
            <a:r>
              <a:rPr lang="en-US" dirty="0"/>
              <a:t> &lt;CLICK&gt; </a:t>
            </a:r>
            <a:r>
              <a:rPr lang="en-US" dirty="0" err="1"/>
              <a:t>transformaciones</a:t>
            </a:r>
            <a:r>
              <a:rPr lang="en-US" dirty="0"/>
              <a:t>, que son un </a:t>
            </a:r>
            <a:r>
              <a:rPr lang="es-ES" sz="1800" b="0" i="0" u="none" strike="noStrike" baseline="0" dirty="0">
                <a:solidFill>
                  <a:srgbClr val="434343"/>
                </a:solidFill>
                <a:latin typeface="LatoLight"/>
              </a:rPr>
              <a:t>conjunto de tareas lógicas relacionadas entre sí, que crean un flujo de datos, es multihilo, por lo que todos los pasos de inicio se ejecutarán a la vez. </a:t>
            </a:r>
            <a:r>
              <a:rPr lang="en-US" dirty="0"/>
              <a:t>&lt;CLICK&gt; y </a:t>
            </a:r>
            <a:r>
              <a:rPr lang="en-US" dirty="0" err="1"/>
              <a:t>creando</a:t>
            </a:r>
            <a:r>
              <a:rPr lang="en-US" dirty="0"/>
              <a:t> un Job, que  </a:t>
            </a:r>
            <a:r>
              <a:rPr lang="es-ES" sz="1800" b="0" i="0" u="none" strike="noStrike" baseline="0" dirty="0">
                <a:solidFill>
                  <a:srgbClr val="434343"/>
                </a:solidFill>
                <a:latin typeface="LatoLight"/>
              </a:rPr>
              <a:t>no es más que un contenedor de acciones y/o </a:t>
            </a:r>
            <a:r>
              <a:rPr lang="es-ES" sz="1800" b="0" i="0" u="none" strike="noStrike" baseline="0" dirty="0" err="1">
                <a:solidFill>
                  <a:srgbClr val="434343"/>
                </a:solidFill>
                <a:latin typeface="LatoLight"/>
              </a:rPr>
              <a:t>tranformaciones</a:t>
            </a:r>
            <a:r>
              <a:rPr lang="es-ES" sz="1800" b="0" i="0" u="none" strike="noStrike" baseline="0" dirty="0">
                <a:solidFill>
                  <a:srgbClr val="434343"/>
                </a:solidFill>
                <a:latin typeface="LatoLight"/>
              </a:rPr>
              <a:t>, no es multihilo y solo tiene un paso de inicio. </a:t>
            </a:r>
            <a:r>
              <a:rPr lang="en-US" dirty="0"/>
              <a:t>&lt;CLICK&gt;&lt;CLICK&gt; se </a:t>
            </a:r>
            <a:r>
              <a:rPr lang="en-US" dirty="0" err="1"/>
              <a:t>elaboraron</a:t>
            </a:r>
            <a:r>
              <a:rPr lang="en-US" dirty="0"/>
              <a:t> </a:t>
            </a:r>
            <a:r>
              <a:rPr lang="en-US" dirty="0" err="1"/>
              <a:t>así</a:t>
            </a:r>
            <a:r>
              <a:rPr lang="en-US" dirty="0"/>
              <a:t> 4 </a:t>
            </a:r>
            <a:r>
              <a:rPr lang="en-US" dirty="0" err="1"/>
              <a:t>transformaciones</a:t>
            </a:r>
            <a:r>
              <a:rPr lang="en-US" dirty="0"/>
              <a:t> &lt;CLICK&gt;&lt;CLICK&gt; una para los </a:t>
            </a:r>
            <a:r>
              <a:rPr lang="en-US" dirty="0" err="1"/>
              <a:t>datos</a:t>
            </a:r>
            <a:r>
              <a:rPr lang="en-US" dirty="0"/>
              <a:t> de las </a:t>
            </a:r>
            <a:r>
              <a:rPr lang="en-US" dirty="0" err="1"/>
              <a:t>tablas</a:t>
            </a:r>
            <a:r>
              <a:rPr lang="en-US" dirty="0"/>
              <a:t> </a:t>
            </a:r>
            <a:r>
              <a:rPr lang="en-US" dirty="0" err="1"/>
              <a:t>dimensionales</a:t>
            </a:r>
            <a:r>
              <a:rPr lang="en-US" dirty="0"/>
              <a:t>, &lt;CLICK&gt;&lt;CLICK&gt; para la </a:t>
            </a:r>
            <a:r>
              <a:rPr lang="en-US" dirty="0" err="1"/>
              <a:t>información</a:t>
            </a:r>
            <a:r>
              <a:rPr lang="en-US" dirty="0"/>
              <a:t> de </a:t>
            </a:r>
            <a:r>
              <a:rPr lang="en-US" dirty="0" err="1"/>
              <a:t>proyectos</a:t>
            </a:r>
            <a:r>
              <a:rPr lang="en-US" dirty="0"/>
              <a:t> &lt;CLICK&gt;&lt;CLICK&gt; </a:t>
            </a:r>
            <a:r>
              <a:rPr lang="en-US" dirty="0" err="1"/>
              <a:t>otra</a:t>
            </a:r>
            <a:r>
              <a:rPr lang="en-US" dirty="0"/>
              <a:t> </a:t>
            </a:r>
            <a:r>
              <a:rPr lang="en-US" dirty="0" err="1"/>
              <a:t>transformación</a:t>
            </a:r>
            <a:r>
              <a:rPr lang="en-US" dirty="0"/>
              <a:t> para los </a:t>
            </a:r>
            <a:r>
              <a:rPr lang="en-US" dirty="0" err="1"/>
              <a:t>datos</a:t>
            </a:r>
            <a:r>
              <a:rPr lang="en-US" dirty="0"/>
              <a:t> de </a:t>
            </a:r>
            <a:r>
              <a:rPr lang="en-US" dirty="0" err="1"/>
              <a:t>carreras</a:t>
            </a:r>
            <a:r>
              <a:rPr lang="en-US" dirty="0"/>
              <a:t> </a:t>
            </a:r>
            <a:r>
              <a:rPr lang="en-US" dirty="0" err="1"/>
              <a:t>vinculadas</a:t>
            </a:r>
            <a:r>
              <a:rPr lang="en-US" dirty="0"/>
              <a:t> a </a:t>
            </a:r>
            <a:r>
              <a:rPr lang="en-US" dirty="0" err="1"/>
              <a:t>proyectos</a:t>
            </a:r>
            <a:r>
              <a:rPr lang="en-US" dirty="0"/>
              <a:t>, &lt;CLICK&gt;&lt;CLICK&gt; y la </a:t>
            </a:r>
            <a:r>
              <a:rPr lang="en-US" dirty="0" err="1"/>
              <a:t>última</a:t>
            </a:r>
            <a:r>
              <a:rPr lang="en-US" dirty="0"/>
              <a:t> </a:t>
            </a:r>
            <a:r>
              <a:rPr lang="en-US" dirty="0" err="1"/>
              <a:t>transformación</a:t>
            </a:r>
            <a:r>
              <a:rPr lang="en-US" dirty="0"/>
              <a:t> </a:t>
            </a:r>
            <a:r>
              <a:rPr lang="en-US" dirty="0" err="1"/>
              <a:t>correspondiente</a:t>
            </a:r>
            <a:r>
              <a:rPr lang="en-US" dirty="0"/>
              <a:t> a los </a:t>
            </a:r>
            <a:r>
              <a:rPr lang="en-US" dirty="0" err="1"/>
              <a:t>participantes</a:t>
            </a:r>
            <a:r>
              <a:rPr lang="en-US" dirty="0"/>
              <a:t>. &lt;CLICK&gt;&lt;CLICK&gt; </a:t>
            </a:r>
            <a:r>
              <a:rPr lang="en-US" dirty="0" err="1"/>
              <a:t>Todas</a:t>
            </a:r>
            <a:r>
              <a:rPr lang="en-US" dirty="0"/>
              <a:t> </a:t>
            </a:r>
            <a:r>
              <a:rPr lang="en-US" dirty="0" err="1"/>
              <a:t>estas</a:t>
            </a:r>
            <a:r>
              <a:rPr lang="en-US" dirty="0"/>
              <a:t> </a:t>
            </a:r>
            <a:r>
              <a:rPr lang="en-US" dirty="0" err="1"/>
              <a:t>transformaciones</a:t>
            </a:r>
            <a:r>
              <a:rPr lang="en-US" dirty="0"/>
              <a:t> se </a:t>
            </a:r>
            <a:r>
              <a:rPr lang="en-US" dirty="0" err="1"/>
              <a:t>encuentrasn</a:t>
            </a:r>
            <a:r>
              <a:rPr lang="en-US" dirty="0"/>
              <a:t> </a:t>
            </a:r>
            <a:r>
              <a:rPr lang="en-US" dirty="0" err="1"/>
              <a:t>encapsuladas</a:t>
            </a:r>
            <a:r>
              <a:rPr lang="en-US" dirty="0"/>
              <a:t> dentro de un JOB, que </a:t>
            </a:r>
            <a:r>
              <a:rPr lang="en-US" dirty="0" err="1"/>
              <a:t>realiza</a:t>
            </a:r>
            <a:r>
              <a:rPr lang="en-US" dirty="0"/>
              <a:t> la </a:t>
            </a:r>
            <a:r>
              <a:rPr lang="en-US" dirty="0" err="1"/>
              <a:t>ejecución</a:t>
            </a:r>
            <a:r>
              <a:rPr lang="en-US" dirty="0"/>
              <a:t> </a:t>
            </a:r>
            <a:r>
              <a:rPr lang="en-US" dirty="0" err="1"/>
              <a:t>secuencial</a:t>
            </a:r>
            <a:r>
              <a:rPr lang="en-US" dirty="0"/>
              <a:t> de </a:t>
            </a:r>
            <a:r>
              <a:rPr lang="en-US" dirty="0" err="1"/>
              <a:t>cada</a:t>
            </a:r>
            <a:r>
              <a:rPr lang="en-US" dirty="0"/>
              <a:t> </a:t>
            </a:r>
            <a:r>
              <a:rPr lang="en-US" dirty="0" err="1"/>
              <a:t>transformación</a:t>
            </a:r>
            <a:r>
              <a:rPr lang="en-US" dirty="0"/>
              <a:t>. &lt;CLICK&gt;&lt;CLICK&gt; </a:t>
            </a:r>
            <a:r>
              <a:rPr lang="en-US" dirty="0" err="1"/>
              <a:t>Todos</a:t>
            </a:r>
            <a:r>
              <a:rPr lang="en-US" dirty="0"/>
              <a:t> </a:t>
            </a:r>
            <a:r>
              <a:rPr lang="en-US" dirty="0" err="1"/>
              <a:t>estos</a:t>
            </a:r>
            <a:r>
              <a:rPr lang="en-US" dirty="0"/>
              <a:t> </a:t>
            </a:r>
            <a:r>
              <a:rPr lang="en-US" dirty="0" err="1"/>
              <a:t>archivos</a:t>
            </a:r>
            <a:r>
              <a:rPr lang="en-US" dirty="0"/>
              <a:t> kettle </a:t>
            </a:r>
            <a:r>
              <a:rPr lang="en-US" dirty="0" err="1"/>
              <a:t>fueron</a:t>
            </a:r>
            <a:r>
              <a:rPr lang="en-US" dirty="0"/>
              <a:t> </a:t>
            </a:r>
            <a:r>
              <a:rPr lang="en-US" dirty="0" err="1"/>
              <a:t>almacenados</a:t>
            </a:r>
            <a:r>
              <a:rPr lang="en-US" dirty="0"/>
              <a:t> </a:t>
            </a:r>
            <a:r>
              <a:rPr lang="en-US" dirty="0" err="1"/>
              <a:t>en</a:t>
            </a:r>
            <a:r>
              <a:rPr lang="en-US" dirty="0"/>
              <a:t> </a:t>
            </a:r>
            <a:r>
              <a:rPr lang="en-US" dirty="0" err="1"/>
              <a:t>el</a:t>
            </a:r>
            <a:r>
              <a:rPr lang="en-US" dirty="0"/>
              <a:t> </a:t>
            </a:r>
            <a:r>
              <a:rPr lang="en-US" dirty="0" err="1"/>
              <a:t>servidor</a:t>
            </a:r>
            <a:r>
              <a:rPr lang="en-US" dirty="0"/>
              <a:t> o </a:t>
            </a:r>
            <a:r>
              <a:rPr lang="en-US" dirty="0" err="1"/>
              <a:t>repositorio</a:t>
            </a:r>
            <a:r>
              <a:rPr lang="en-US" dirty="0"/>
              <a:t> de Pentaho Community Edition que </a:t>
            </a:r>
            <a:r>
              <a:rPr lang="en-US" dirty="0" err="1"/>
              <a:t>posee</a:t>
            </a:r>
            <a:r>
              <a:rPr lang="en-US" dirty="0"/>
              <a:t> la Universidad de las </a:t>
            </a:r>
            <a:r>
              <a:rPr lang="en-US" dirty="0" err="1"/>
              <a:t>Fuerzas</a:t>
            </a:r>
            <a:r>
              <a:rPr lang="en-US" dirty="0"/>
              <a:t> Armadas, </a:t>
            </a:r>
            <a:r>
              <a:rPr lang="en-US" dirty="0" err="1"/>
              <a:t>donde</a:t>
            </a:r>
            <a:r>
              <a:rPr lang="en-US" dirty="0"/>
              <a:t> por medio de la </a:t>
            </a:r>
            <a:r>
              <a:rPr lang="en-US" dirty="0" err="1"/>
              <a:t>consola</a:t>
            </a:r>
            <a:r>
              <a:rPr lang="en-US" dirty="0"/>
              <a:t> de </a:t>
            </a:r>
            <a:r>
              <a:rPr lang="en-US" dirty="0" err="1"/>
              <a:t>usuario</a:t>
            </a:r>
            <a:r>
              <a:rPr lang="en-US" dirty="0"/>
              <a:t> &lt;CLICK&gt;&lt;CLICK&gt;  se </a:t>
            </a:r>
            <a:r>
              <a:rPr lang="en-US" dirty="0" err="1"/>
              <a:t>creó</a:t>
            </a:r>
            <a:r>
              <a:rPr lang="en-US" dirty="0"/>
              <a:t> un schedule o </a:t>
            </a:r>
            <a:r>
              <a:rPr lang="en-US" dirty="0" err="1"/>
              <a:t>ejecución</a:t>
            </a:r>
            <a:r>
              <a:rPr lang="en-US" dirty="0"/>
              <a:t> </a:t>
            </a:r>
            <a:r>
              <a:rPr lang="en-US" dirty="0" err="1"/>
              <a:t>programada</a:t>
            </a:r>
            <a:r>
              <a:rPr lang="en-US" dirty="0"/>
              <a:t> del JOB </a:t>
            </a:r>
            <a:r>
              <a:rPr lang="en-US" dirty="0" err="1"/>
              <a:t>diariamente</a:t>
            </a:r>
            <a:r>
              <a:rPr lang="en-US" dirty="0"/>
              <a:t> a las 12am.</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25</a:t>
            </a:fld>
            <a:endParaRPr lang="es-EC"/>
          </a:p>
        </p:txBody>
      </p:sp>
    </p:spTree>
    <p:extLst>
      <p:ext uri="{BB962C8B-B14F-4D97-AF65-F5344CB8AC3E}">
        <p14:creationId xmlns:p14="http://schemas.microsoft.com/office/powerpoint/2010/main" val="346666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Arial" panose="020B0604020202020204" pitchFamily="34" charset="0"/>
              </a:rPr>
              <a:t>Para elaborar la visualización de datos en la plataforma de análisis visual </a:t>
            </a:r>
            <a:r>
              <a:rPr lang="es-ES" b="0" i="0" dirty="0" err="1">
                <a:solidFill>
                  <a:srgbClr val="000000"/>
                </a:solidFill>
                <a:effectLst/>
                <a:latin typeface="Arial" panose="020B0604020202020204" pitchFamily="34" charset="0"/>
              </a:rPr>
              <a:t>Tableau</a:t>
            </a:r>
            <a:r>
              <a:rPr lang="es-ES" b="0" i="0" dirty="0">
                <a:solidFill>
                  <a:srgbClr val="000000"/>
                </a:solidFill>
                <a:effectLst/>
                <a:latin typeface="Arial" panose="020B0604020202020204" pitchFamily="34" charset="0"/>
              </a:rPr>
              <a:t>, primero &lt;CLIC&gt; se realizó la conexión a la base de datos Oracle, lo cual permite acceder a la tabla de hechos y a las tablas de dimensiones. &lt;CLIC&gt;&lt;CLIC&gt; Se selecciona cada una de las tablas y se establece las relaciones correspondientes entre cada una de ellas &lt;CLIC&gt;&lt;CLIC&gt; Se analiza según los indicadores el tipo de vista que mejor se acople a la información y&lt;CLIC&gt; se procede a arrastrar las tablas con las cuales se va a realizar cada uno de los gráficos,&lt;CLIC&gt; se incluye los distintos filtros, y&lt;CLIC&gt; se ingresa la información de las etiquetas del gráfico. </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26</a:t>
            </a:fld>
            <a:endParaRPr lang="es-EC"/>
          </a:p>
        </p:txBody>
      </p:sp>
    </p:spTree>
    <p:extLst>
      <p:ext uri="{BB962C8B-B14F-4D97-AF65-F5344CB8AC3E}">
        <p14:creationId xmlns:p14="http://schemas.microsoft.com/office/powerpoint/2010/main" val="39127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rPr>
              <a:t>L</a:t>
            </a:r>
            <a:r>
              <a:rPr lang="es-EC" sz="1800" dirty="0">
                <a:effectLst/>
                <a:latin typeface="Arial" panose="020B0604020202020204" pitchFamily="34" charset="0"/>
                <a:ea typeface="Calibri" panose="020F0502020204030204" pitchFamily="34" charset="0"/>
              </a:rPr>
              <a:t>a validación de la solución desarrollada se realizó </a:t>
            </a:r>
            <a:r>
              <a:rPr lang="en-US" sz="1800" dirty="0"/>
              <a:t>&lt;CLICK&gt; </a:t>
            </a:r>
            <a:r>
              <a:rPr lang="es-EC" sz="1800" dirty="0">
                <a:effectLst/>
                <a:latin typeface="Arial" panose="020B0604020202020204" pitchFamily="34" charset="0"/>
                <a:ea typeface="Calibri" panose="020F0502020204030204" pitchFamily="34" charset="0"/>
              </a:rPr>
              <a:t>por medio de la inyección o carga de nueva información, </a:t>
            </a:r>
            <a:r>
              <a:rPr lang="en-US" sz="1800" dirty="0">
                <a:effectLst/>
                <a:latin typeface="Arial" panose="020B0604020202020204" pitchFamily="34" charset="0"/>
                <a:ea typeface="Calibri" panose="020F0502020204030204" pitchFamily="34" charset="0"/>
              </a:rPr>
              <a:t>&lt;</a:t>
            </a:r>
            <a:r>
              <a:rPr lang="en-US" sz="1800" dirty="0"/>
              <a:t>CLICK&gt; </a:t>
            </a:r>
            <a:r>
              <a:rPr lang="es-EC" sz="1800" dirty="0">
                <a:effectLst/>
                <a:latin typeface="Arial" panose="020B0604020202020204" pitchFamily="34" charset="0"/>
                <a:ea typeface="Calibri" panose="020F0502020204030204" pitchFamily="34" charset="0"/>
              </a:rPr>
              <a:t>para ello se ingresó nuevos datos de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 12 </a:t>
            </a:r>
            <a:r>
              <a:rPr lang="en-US" sz="1200" dirty="0" err="1"/>
              <a:t>nuevos</a:t>
            </a:r>
            <a:r>
              <a:rPr lang="en-US" sz="1200" dirty="0"/>
              <a:t> </a:t>
            </a:r>
            <a:r>
              <a:rPr lang="en-US" sz="1200" dirty="0" err="1"/>
              <a:t>proyectos</a:t>
            </a:r>
            <a:r>
              <a:rPr lang="en-US" sz="1200"/>
              <a:t>, </a:t>
            </a:r>
            <a:r>
              <a:rPr lang="en-US" sz="1200">
                <a:effectLst/>
                <a:latin typeface="Arial" panose="020B0604020202020204" pitchFamily="34" charset="0"/>
                <a:ea typeface="Calibri" panose="020F0502020204030204" pitchFamily="34" charset="0"/>
              </a:rPr>
              <a:t>&lt;</a:t>
            </a:r>
            <a:r>
              <a:rPr lang="en-US" sz="1200"/>
              <a:t>CLICK&gt;</a:t>
            </a:r>
            <a:r>
              <a:rPr lang="en-US" sz="1200">
                <a:effectLst/>
                <a:latin typeface="Arial" panose="020B0604020202020204" pitchFamily="34" charset="0"/>
                <a:ea typeface="Calibri" panose="020F0502020204030204" pitchFamily="34" charset="0"/>
              </a:rPr>
              <a:t>&lt;</a:t>
            </a:r>
            <a:r>
              <a:rPr lang="en-US" sz="1200"/>
              <a:t>CLICK&gt;  15 </a:t>
            </a:r>
            <a:r>
              <a:rPr lang="en-US" sz="1200" dirty="0" err="1"/>
              <a:t>carreras</a:t>
            </a:r>
            <a:r>
              <a:rPr lang="en-US" sz="1200" dirty="0"/>
              <a:t> </a:t>
            </a:r>
            <a:r>
              <a:rPr lang="en-US" sz="1200" dirty="0" err="1"/>
              <a:t>vinculadas</a:t>
            </a:r>
            <a:r>
              <a:rPr lang="en-US" sz="1200" dirty="0"/>
              <a:t>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  y 91 </a:t>
            </a:r>
            <a:r>
              <a:rPr lang="en-US" sz="1200" dirty="0" err="1"/>
              <a:t>participantes</a:t>
            </a:r>
            <a:r>
              <a:rPr lang="en-US" sz="1200" dirty="0"/>
              <a:t>.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 Se </a:t>
            </a:r>
            <a:r>
              <a:rPr lang="en-US" sz="1200" dirty="0" err="1"/>
              <a:t>ingres</a:t>
            </a:r>
            <a:r>
              <a:rPr lang="es-ES" sz="1200" dirty="0" err="1"/>
              <a:t>ó</a:t>
            </a:r>
            <a:r>
              <a:rPr lang="en-US" sz="1200" dirty="0"/>
              <a:t> a la </a:t>
            </a:r>
            <a:r>
              <a:rPr lang="en-US" sz="1200" dirty="0" err="1"/>
              <a:t>consola</a:t>
            </a:r>
            <a:r>
              <a:rPr lang="en-US" sz="1200" dirty="0"/>
              <a:t> de </a:t>
            </a:r>
            <a:r>
              <a:rPr lang="en-US" sz="1200" dirty="0" err="1"/>
              <a:t>usuario</a:t>
            </a:r>
            <a:r>
              <a:rPr lang="en-US" sz="1200" dirty="0"/>
              <a:t> de Pentaho Server y se </a:t>
            </a:r>
            <a:r>
              <a:rPr lang="en-US" sz="1200" dirty="0" err="1"/>
              <a:t>ejecutó</a:t>
            </a:r>
            <a:r>
              <a:rPr lang="en-US" sz="1200" dirty="0"/>
              <a:t> </a:t>
            </a:r>
            <a:r>
              <a:rPr lang="en-US" sz="1200" dirty="0" err="1"/>
              <a:t>el</a:t>
            </a:r>
            <a:r>
              <a:rPr lang="en-US" sz="1200" dirty="0"/>
              <a:t> schedule del Job que </a:t>
            </a:r>
            <a:r>
              <a:rPr lang="en-US" sz="1200" dirty="0" err="1"/>
              <a:t>contine</a:t>
            </a:r>
            <a:r>
              <a:rPr lang="en-US" sz="1200" dirty="0"/>
              <a:t> </a:t>
            </a:r>
            <a:r>
              <a:rPr lang="en-US" sz="1200" dirty="0" err="1"/>
              <a:t>todas</a:t>
            </a:r>
            <a:r>
              <a:rPr lang="en-US" sz="1200" dirty="0"/>
              <a:t> las </a:t>
            </a:r>
            <a:r>
              <a:rPr lang="en-US" sz="1200" dirty="0" err="1"/>
              <a:t>transformaciones</a:t>
            </a:r>
            <a:r>
              <a:rPr lang="en-US" sz="1200" dirty="0"/>
              <a:t>.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 </a:t>
            </a:r>
            <a:r>
              <a:rPr lang="en-US" sz="1200" dirty="0" err="1"/>
              <a:t>Posteriormente</a:t>
            </a:r>
            <a:r>
              <a:rPr lang="en-US" sz="1200" dirty="0"/>
              <a:t> se </a:t>
            </a:r>
            <a:r>
              <a:rPr lang="en-US" sz="1200" dirty="0" err="1"/>
              <a:t>ingres</a:t>
            </a:r>
            <a:r>
              <a:rPr lang="es-ES" sz="1200" dirty="0" err="1"/>
              <a:t>ó</a:t>
            </a:r>
            <a:r>
              <a:rPr lang="es-ES" sz="1200" dirty="0"/>
              <a:t> al servidor para revisar los logs del sistema que </a:t>
            </a:r>
            <a:r>
              <a:rPr lang="es-ES" sz="1200" dirty="0" err="1"/>
              <a:t>indacaban</a:t>
            </a:r>
            <a:r>
              <a:rPr lang="es-ES" sz="1200" dirty="0"/>
              <a:t> la ejecución exitosa del proceso ETL,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ea typeface="Calibri" panose="020F0502020204030204" pitchFamily="34" charset="0"/>
              </a:rPr>
              <a:t>&lt;</a:t>
            </a:r>
            <a:r>
              <a:rPr lang="en-US" sz="1200" dirty="0"/>
              <a:t>CLICK&gt; </a:t>
            </a:r>
            <a:r>
              <a:rPr lang="es-ES" sz="1200" dirty="0"/>
              <a:t>actualizando la base de datos y los </a:t>
            </a:r>
            <a:r>
              <a:rPr lang="es-ES" sz="1200" dirty="0" err="1"/>
              <a:t>graficos</a:t>
            </a:r>
            <a:r>
              <a:rPr lang="es-ES" sz="1200" dirty="0"/>
              <a:t> de </a:t>
            </a:r>
            <a:r>
              <a:rPr lang="es-ES" sz="1200" dirty="0" err="1"/>
              <a:t>Tableau</a:t>
            </a:r>
            <a:r>
              <a:rPr lang="es-ES" sz="1200" dirty="0"/>
              <a:t> en un tiempo de </a:t>
            </a:r>
            <a:r>
              <a:rPr lang="en-US" sz="1200" dirty="0">
                <a:effectLst/>
                <a:latin typeface="Arial" panose="020B0604020202020204" pitchFamily="34" charset="0"/>
                <a:ea typeface="Calibri" panose="020F0502020204030204" pitchFamily="34" charset="0"/>
              </a:rPr>
              <a:t>&lt;</a:t>
            </a:r>
            <a:r>
              <a:rPr lang="en-US" sz="1200" dirty="0"/>
              <a:t>CLICK&gt;</a:t>
            </a:r>
            <a:r>
              <a:rPr lang="en-US" sz="1200" dirty="0">
                <a:effectLst/>
                <a:latin typeface="Arial" panose="020B0604020202020204" pitchFamily="34" charset="0"/>
              </a:rPr>
              <a:t> 19 </a:t>
            </a:r>
            <a:r>
              <a:rPr lang="en-US" sz="1200" dirty="0" err="1">
                <a:effectLst/>
                <a:latin typeface="Arial" panose="020B0604020202020204" pitchFamily="34" charset="0"/>
              </a:rPr>
              <a:t>segundos</a:t>
            </a:r>
            <a:r>
              <a:rPr lang="en-US" sz="1200" dirty="0">
                <a:effectLst/>
                <a:latin typeface="Arial" panose="020B0604020202020204" pitchFamily="34" charset="0"/>
              </a:rPr>
              <a:t>.</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28</a:t>
            </a:fld>
            <a:endParaRPr lang="es-EC"/>
          </a:p>
        </p:txBody>
      </p:sp>
    </p:spTree>
    <p:extLst>
      <p:ext uri="{BB962C8B-B14F-4D97-AF65-F5344CB8AC3E}">
        <p14:creationId xmlns:p14="http://schemas.microsoft.com/office/powerpoint/2010/main" val="28045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Arial" panose="020B0604020202020204" pitchFamily="34" charset="0"/>
              </a:rPr>
              <a:t>Para validar la eficiencia del modelo de inteligencia de negocios se plantearon 3 tareas con el objetivo de medir el tiempo que tarda en actualizarse los </a:t>
            </a:r>
            <a:r>
              <a:rPr lang="es-ES" b="0" i="0" dirty="0" err="1">
                <a:solidFill>
                  <a:srgbClr val="000000"/>
                </a:solidFill>
                <a:effectLst/>
                <a:latin typeface="Arial" panose="020B0604020202020204" pitchFamily="34" charset="0"/>
              </a:rPr>
              <a:t>dashboards</a:t>
            </a:r>
            <a:r>
              <a:rPr lang="es-ES" b="0" i="0" dirty="0">
                <a:solidFill>
                  <a:srgbClr val="000000"/>
                </a:solidFill>
                <a:effectLst/>
                <a:latin typeface="Arial" panose="020B0604020202020204" pitchFamily="34" charset="0"/>
              </a:rPr>
              <a:t> según los parámetros de filtración y su comparación con el proceso manual con el que cuenta la Unidad de Gestión de la Investigación (UGI). El tiempo que tarda el modelo en realizar una consulta y visualizarla fue medido mediante el análisis de rendimiento de </a:t>
            </a:r>
            <a:r>
              <a:rPr lang="es-ES" b="0" i="0" dirty="0" err="1">
                <a:solidFill>
                  <a:srgbClr val="000000"/>
                </a:solidFill>
                <a:effectLst/>
                <a:latin typeface="Arial" panose="020B0604020202020204" pitchFamily="34" charset="0"/>
              </a:rPr>
              <a:t>Tableau</a:t>
            </a:r>
            <a:r>
              <a:rPr lang="es-ES" b="0" i="0" dirty="0">
                <a:solidFill>
                  <a:srgbClr val="000000"/>
                </a:solidFill>
                <a:effectLst/>
                <a:latin typeface="Arial" panose="020B0604020202020204" pitchFamily="34" charset="0"/>
              </a:rPr>
              <a:t>.</a:t>
            </a:r>
          </a:p>
          <a:p>
            <a:r>
              <a:rPr lang="es-ES" b="0" i="0" dirty="0">
                <a:solidFill>
                  <a:srgbClr val="000000"/>
                </a:solidFill>
                <a:effectLst/>
                <a:latin typeface="Arial" panose="020B0604020202020204" pitchFamily="34" charset="0"/>
              </a:rPr>
              <a:t>&lt;CLIC&gt;La TAREA 1 es &lt;CLIC&gt; Mostrar el total de </a:t>
            </a:r>
            <a:r>
              <a:rPr lang="es-ES" dirty="0">
                <a:ea typeface="Noto Sans" panose="020B0502040504020204" pitchFamily="34"/>
                <a:cs typeface="Noto Sans" panose="020B0502040504020204" pitchFamily="34"/>
              </a:rPr>
              <a:t>proyectos con financiamiento directo en el 2020, &lt;CLIC&gt; como podemos ver únicamente tenemos que seleccionar el tipo de financiamiento por el que queremos que se filtre nuestra gráfica &lt;CLIC&gt;, El análisis de rendimiento de </a:t>
            </a:r>
            <a:r>
              <a:rPr lang="es-ES" dirty="0" err="1">
                <a:ea typeface="Noto Sans" panose="020B0502040504020204" pitchFamily="34"/>
                <a:cs typeface="Noto Sans" panose="020B0502040504020204" pitchFamily="34"/>
              </a:rPr>
              <a:t>Tableau</a:t>
            </a:r>
            <a:r>
              <a:rPr lang="es-ES" dirty="0">
                <a:ea typeface="Noto Sans" panose="020B0502040504020204" pitchFamily="34"/>
                <a:cs typeface="Noto Sans" panose="020B0502040504020204" pitchFamily="34"/>
              </a:rPr>
              <a:t> nos muestra que tarda &lt;CLIC&gt; 0,2 segundo en el tiempo de la visualización y &lt;CLIC&gt; 0,03 segundos en compilar la consulta.</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29</a:t>
            </a:fld>
            <a:endParaRPr lang="es-EC"/>
          </a:p>
        </p:txBody>
      </p:sp>
    </p:spTree>
    <p:extLst>
      <p:ext uri="{BB962C8B-B14F-4D97-AF65-F5344CB8AC3E}">
        <p14:creationId xmlns:p14="http://schemas.microsoft.com/office/powerpoint/2010/main" val="282286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000000"/>
                </a:solidFill>
                <a:effectLst/>
                <a:latin typeface="Arial" panose="020B0604020202020204" pitchFamily="34" charset="0"/>
              </a:rPr>
              <a:t>&lt;CLIC&gt;La TAREA 2 es &lt;CLIC&gt; Mostrar el </a:t>
            </a:r>
            <a:r>
              <a:rPr lang="es-ES" dirty="0">
                <a:ea typeface="Noto Sans" panose="020B0502040504020204" pitchFamily="34"/>
                <a:cs typeface="Noto Sans" panose="020B0502040504020204" pitchFamily="34"/>
              </a:rPr>
              <a:t>Total de estudiantes de pregrado y posgrado en proyectos de investigación con financiamiento indirecto según el departamento / área en el año 2020., &lt;CLIC&gt; ahora tenemos que elegir el año solicitado y&lt;CLIC&gt; seleccionar el tipo de financiamiento interno, </a:t>
            </a:r>
            <a:r>
              <a:rPr lang="es-ES" dirty="0" err="1">
                <a:ea typeface="Noto Sans" panose="020B0502040504020204" pitchFamily="34"/>
                <a:cs typeface="Noto Sans" panose="020B0502040504020204" pitchFamily="34"/>
              </a:rPr>
              <a:t>entoncs</a:t>
            </a:r>
            <a:r>
              <a:rPr lang="es-ES" dirty="0">
                <a:ea typeface="Noto Sans" panose="020B0502040504020204" pitchFamily="34"/>
                <a:cs typeface="Noto Sans" panose="020B0502040504020204" pitchFamily="34"/>
              </a:rPr>
              <a:t> la gráfica nos muestra los participantes por cada departamento clasificados&lt;CLIC&gt; en docentes y estudiantes,&lt;CLIC&gt; en si son de pregrado o posgrado y&lt;CLIC&gt; el número de participantes externos &lt;CLIC&gt;, El análisis de rendimiento de </a:t>
            </a:r>
            <a:r>
              <a:rPr lang="es-ES" dirty="0" err="1">
                <a:ea typeface="Noto Sans" panose="020B0502040504020204" pitchFamily="34"/>
                <a:cs typeface="Noto Sans" panose="020B0502040504020204" pitchFamily="34"/>
              </a:rPr>
              <a:t>Tableau</a:t>
            </a:r>
            <a:r>
              <a:rPr lang="es-ES" dirty="0">
                <a:ea typeface="Noto Sans" panose="020B0502040504020204" pitchFamily="34"/>
                <a:cs typeface="Noto Sans" panose="020B0502040504020204" pitchFamily="34"/>
              </a:rPr>
              <a:t> nos muestra que tarda &lt;CLIC&gt; 0,03 segundo en el tiempo de la visualización y &lt;CLIC&gt; 0,05 segundos en compilar la consulta.</a:t>
            </a:r>
            <a:endParaRPr lang="es-EC" dirty="0"/>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30</a:t>
            </a:fld>
            <a:endParaRPr lang="es-EC"/>
          </a:p>
        </p:txBody>
      </p:sp>
    </p:spTree>
    <p:extLst>
      <p:ext uri="{BB962C8B-B14F-4D97-AF65-F5344CB8AC3E}">
        <p14:creationId xmlns:p14="http://schemas.microsoft.com/office/powerpoint/2010/main" val="2272094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000000"/>
                </a:solidFill>
                <a:effectLst/>
                <a:latin typeface="Arial" panose="020B0604020202020204" pitchFamily="34" charset="0"/>
              </a:rPr>
              <a:t>&lt;CLIC&gt;La TAREA 3 es &lt;CLIC&gt;Mostrar el </a:t>
            </a:r>
            <a:r>
              <a:rPr lang="es-EC" dirty="0"/>
              <a:t>Total de proyectos elaborados por el CENCINAT en estado de ejecución según los grupos de investigación que se encuentran en el año 2020</a:t>
            </a:r>
            <a:r>
              <a:rPr lang="es-ES" dirty="0">
                <a:ea typeface="Noto Sans" panose="020B0502040504020204" pitchFamily="34"/>
                <a:cs typeface="Noto Sans" panose="020B0502040504020204" pitchFamily="34"/>
              </a:rPr>
              <a:t>, &lt;CLIC&gt; </a:t>
            </a:r>
            <a:r>
              <a:rPr lang="es-ES" dirty="0" err="1">
                <a:ea typeface="Noto Sans" panose="020B0502040504020204" pitchFamily="34"/>
                <a:cs typeface="Noto Sans" panose="020B0502040504020204" pitchFamily="34"/>
              </a:rPr>
              <a:t>entoncs</a:t>
            </a:r>
            <a:r>
              <a:rPr lang="es-ES" dirty="0">
                <a:ea typeface="Noto Sans" panose="020B0502040504020204" pitchFamily="34"/>
                <a:cs typeface="Noto Sans" panose="020B0502040504020204" pitchFamily="34"/>
              </a:rPr>
              <a:t> tenemos que elegir el año solicitado,&lt;CLIC&gt; seleccionar que se encuentren en estado de ejecución, y&lt;CLIC&gt; el departamento del cual queremos obtener los proyectos.&lt;CLIC&gt; El análisis de rendimiento de </a:t>
            </a:r>
            <a:r>
              <a:rPr lang="es-ES" dirty="0" err="1">
                <a:ea typeface="Noto Sans" panose="020B0502040504020204" pitchFamily="34"/>
                <a:cs typeface="Noto Sans" panose="020B0502040504020204" pitchFamily="34"/>
              </a:rPr>
              <a:t>Tableau</a:t>
            </a:r>
            <a:r>
              <a:rPr lang="es-ES" dirty="0">
                <a:ea typeface="Noto Sans" panose="020B0502040504020204" pitchFamily="34"/>
                <a:cs typeface="Noto Sans" panose="020B0502040504020204" pitchFamily="34"/>
              </a:rPr>
              <a:t> nos muestra que tarda &lt;CLIC&gt; 0,03 segundo en el tiempo de la visualización y &lt;CLIC&gt; 0,04 segundos en compilar la consulta.</a:t>
            </a:r>
            <a:endParaRPr lang="es-EC" dirty="0"/>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31</a:t>
            </a:fld>
            <a:endParaRPr lang="es-EC"/>
          </a:p>
        </p:txBody>
      </p:sp>
    </p:spTree>
    <p:extLst>
      <p:ext uri="{BB962C8B-B14F-4D97-AF65-F5344CB8AC3E}">
        <p14:creationId xmlns:p14="http://schemas.microsoft.com/office/powerpoint/2010/main" val="134598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Calibri" panose="020F0502020204030204" pitchFamily="34" charset="0"/>
                <a:cs typeface="Arial" panose="020B0604020202020204" pitchFamily="34" charset="0"/>
              </a:rPr>
              <a:t>Se puede evidenciar un gran cambio con respecto al tiempo de ejecución, pues&lt;CLIC&gt; el proceso manual demora aproximadamente de 1 a 3 días, ya que se coteja la información de los proyectos con cada uno de los perfiles y se realiza el cruce de datos para la obtención de información de los estudiantes que participaron en los proyectos de investigación,&lt;CLIC&gt; existiendo la posibilidad de cometer algún error humano, lo cual no permite visualizar la situación real de los proyectos impidiendo la correcta toma de decisiones. Por otro lado, el modelo de inteligencia de negocios desarrollado realizó las tareas propuestas con un tiempo de consulta y diseño de visualización promedio de 0.026s y 0.04s respectivamente, permitiéndonos tener una visión global más rápida y precisa del estado de los proyectos, lo que permite tomar decisiones apropiadas enfocadas en fortalecer la transferencia tecnológica</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32</a:t>
            </a:fld>
            <a:endParaRPr lang="es-EC"/>
          </a:p>
        </p:txBody>
      </p:sp>
    </p:spTree>
    <p:extLst>
      <p:ext uri="{BB962C8B-B14F-4D97-AF65-F5344CB8AC3E}">
        <p14:creationId xmlns:p14="http://schemas.microsoft.com/office/powerpoint/2010/main" val="2283111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conclusiones tenemos </a:t>
            </a:r>
            <a:r>
              <a:rPr lang="en-US" dirty="0"/>
              <a:t>&lt;CLICK&gt;&lt;CLICK&gt; </a:t>
            </a:r>
            <a:r>
              <a:rPr lang="es-EC" sz="1800" dirty="0">
                <a:effectLst/>
                <a:latin typeface="Arial" panose="020B0604020202020204" pitchFamily="34" charset="0"/>
              </a:rPr>
              <a:t>A</a:t>
            </a:r>
            <a:r>
              <a:rPr lang="es-EC" sz="1800" dirty="0">
                <a:effectLst/>
                <a:latin typeface="Arial" panose="020B0604020202020204" pitchFamily="34" charset="0"/>
                <a:ea typeface="Calibri" panose="020F0502020204030204" pitchFamily="34" charset="0"/>
              </a:rPr>
              <a:t>ctualmente la Unidad de Gestión de la Investigación (UGI) no cuenta con un sistema en producción para la automatización del registro y seguimiento de proyectos, por lo cual se maneja archivos Excel o Google </a:t>
            </a:r>
            <a:r>
              <a:rPr lang="es-EC" sz="1800" dirty="0" err="1">
                <a:effectLst/>
                <a:latin typeface="Arial" panose="020B0604020202020204" pitchFamily="34" charset="0"/>
                <a:ea typeface="Calibri" panose="020F0502020204030204" pitchFamily="34" charset="0"/>
              </a:rPr>
              <a:t>Sheets</a:t>
            </a:r>
            <a:r>
              <a:rPr lang="es-EC" sz="1800" dirty="0">
                <a:effectLst/>
                <a:latin typeface="Arial" panose="020B0604020202020204" pitchFamily="34" charset="0"/>
                <a:ea typeface="Calibri" panose="020F0502020204030204" pitchFamily="34" charset="0"/>
              </a:rPr>
              <a:t> en los que se ingresa manualmente la información lo que dificulta tener una visión global del estado de los proyectos de investigación.</a:t>
            </a:r>
          </a:p>
          <a:p>
            <a:endParaRPr lang="es-EC"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&lt;CLICK&gt;&lt;CLICK&gt; </a:t>
            </a:r>
            <a:r>
              <a:rPr lang="es-EC" sz="1800" dirty="0">
                <a:effectLst/>
                <a:latin typeface="Arial" panose="020B0604020202020204" pitchFamily="34" charset="0"/>
                <a:ea typeface="Calibri" panose="020F0502020204030204" pitchFamily="34" charset="0"/>
                <a:cs typeface="Arial" panose="020B0604020202020204" pitchFamily="34" charset="0"/>
              </a:rPr>
              <a:t>Mediante la revisión de literatura preliminar se concluye que la innovación y transferencia tecnológica en los proyectos universitarios parte de un sistema de seguimiento eficiente, medible y comprobable, además de una base de conocimiento sólida que facilite la extracción y visualización de datos en tiempo real. El resultado del modelo propuesto puede dar pauta al mejoramiento de la designación de recursos en futuros proyectos de investigación.</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a:p>
            <a:r>
              <a:rPr lang="en-US" dirty="0"/>
              <a:t>&lt;CLICK&gt;&lt;CLICK&gt; </a:t>
            </a:r>
            <a:r>
              <a:rPr lang="es-EC" sz="1800" dirty="0">
                <a:effectLst/>
                <a:latin typeface="Arial" panose="020B0604020202020204" pitchFamily="34" charset="0"/>
                <a:ea typeface="Calibri" panose="020F0502020204030204" pitchFamily="34" charset="0"/>
              </a:rPr>
              <a:t>los principales indicadores de desempeño de los proyectos pertenecen a las áreas de: alcance, recursos económicos, tiempo de ejecución y calidad de los proyectos de investigación. Mediante el proceso ETL fue posible la extracción, depuración, transformación y carga de datos pertinentes para la obtención de indicadores de desempeño.</a:t>
            </a:r>
          </a:p>
          <a:p>
            <a:endParaRPr lang="es-EC"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&lt;CLICK&gt;&lt;CLICK&gt; </a:t>
            </a:r>
            <a:r>
              <a:rPr lang="es-EC" sz="1800" dirty="0">
                <a:effectLst/>
                <a:latin typeface="Arial" panose="020B0604020202020204" pitchFamily="34" charset="0"/>
                <a:ea typeface="Calibri" panose="020F0502020204030204" pitchFamily="34" charset="0"/>
                <a:cs typeface="Arial" panose="020B0604020202020204" pitchFamily="34" charset="0"/>
              </a:rPr>
              <a:t>La presentación visual de los datos por medio de </a:t>
            </a:r>
            <a:r>
              <a:rPr lang="es-EC" sz="1800" dirty="0" err="1">
                <a:effectLst/>
                <a:latin typeface="Arial" panose="020B0604020202020204" pitchFamily="34" charset="0"/>
                <a:ea typeface="Calibri" panose="020F0502020204030204" pitchFamily="34" charset="0"/>
                <a:cs typeface="Arial" panose="020B0604020202020204" pitchFamily="34" charset="0"/>
              </a:rPr>
              <a:t>dashboards</a:t>
            </a:r>
            <a:r>
              <a:rPr lang="es-EC" sz="1800" dirty="0">
                <a:effectLst/>
                <a:latin typeface="Arial" panose="020B0604020202020204" pitchFamily="34" charset="0"/>
                <a:ea typeface="Calibri" panose="020F0502020204030204" pitchFamily="34" charset="0"/>
                <a:cs typeface="Arial" panose="020B0604020202020204" pitchFamily="34" charset="0"/>
              </a:rPr>
              <a:t> se desarrolló en la herramienta de </a:t>
            </a:r>
            <a:r>
              <a:rPr lang="es-EC" sz="1800" dirty="0" err="1">
                <a:effectLst/>
                <a:latin typeface="Arial" panose="020B0604020202020204" pitchFamily="34" charset="0"/>
                <a:ea typeface="Calibri" panose="020F0502020204030204" pitchFamily="34" charset="0"/>
                <a:cs typeface="Arial" panose="020B0604020202020204" pitchFamily="34" charset="0"/>
              </a:rPr>
              <a:t>Tableau</a:t>
            </a:r>
            <a:r>
              <a:rPr lang="es-EC" sz="1800" dirty="0">
                <a:effectLst/>
                <a:latin typeface="Arial" panose="020B0604020202020204" pitchFamily="34" charset="0"/>
                <a:ea typeface="Calibri" panose="020F0502020204030204" pitchFamily="34" charset="0"/>
                <a:cs typeface="Arial" panose="020B0604020202020204" pitchFamily="34" charset="0"/>
              </a:rPr>
              <a:t> Server de la Universidad de las Fuerzas Armadas ESPE, en donde se aplicaron diferentes medidas, cálculos, etiquetas y filtros que facilitan la consulta de información y su correcta visualización. Se concluye que contar con información resumida, centralizada y actualizada de los proyectos de investigación permite tener una visión global del estado de los mismos.</a:t>
            </a:r>
            <a:endParaRPr lang="es-EC" sz="1800" dirty="0">
              <a:effectLst/>
              <a:latin typeface="Arial" panose="020B0604020202020204" pitchFamily="34" charset="0"/>
            </a:endParaRPr>
          </a:p>
          <a:p>
            <a:endParaRPr lang="es-EC" sz="1800" dirty="0">
              <a:effectLst/>
              <a:latin typeface="Arial" panose="020B0604020202020204" pitchFamily="34" charset="0"/>
              <a:ea typeface="Calibri" panose="020F0502020204030204" pitchFamily="34" charset="0"/>
            </a:endParaRPr>
          </a:p>
          <a:p>
            <a:r>
              <a:rPr lang="en-US" sz="1800" dirty="0"/>
              <a:t>&lt;CLICK&gt;&lt;CLICK&gt; </a:t>
            </a:r>
            <a:r>
              <a:rPr lang="es-EC" sz="1800" dirty="0">
                <a:effectLst/>
                <a:latin typeface="Arial" panose="020B0604020202020204" pitchFamily="34" charset="0"/>
              </a:rPr>
              <a:t>gracias a l</a:t>
            </a:r>
            <a:r>
              <a:rPr lang="es-EC" sz="1800" dirty="0">
                <a:effectLst/>
                <a:latin typeface="Arial" panose="020B0604020202020204" pitchFamily="34" charset="0"/>
                <a:ea typeface="Calibri" panose="020F0502020204030204" pitchFamily="34" charset="0"/>
              </a:rPr>
              <a:t>a inyección de nueva información al modelo de inteligencia de negocios se pudo validar el correcto funcionamiento de la solución, su ejecución y actualización de los datos en un tiempo de 19s. La eficiencia del modelo se validó mediante el análisis de rendimiento de </a:t>
            </a:r>
            <a:r>
              <a:rPr lang="es-EC" sz="1800" dirty="0" err="1">
                <a:effectLst/>
                <a:latin typeface="Arial" panose="020B0604020202020204" pitchFamily="34" charset="0"/>
                <a:ea typeface="Calibri" panose="020F0502020204030204" pitchFamily="34" charset="0"/>
              </a:rPr>
              <a:t>Tableau</a:t>
            </a:r>
            <a:r>
              <a:rPr lang="es-EC" sz="1800" dirty="0">
                <a:effectLst/>
                <a:latin typeface="Arial" panose="020B0604020202020204" pitchFamily="34" charset="0"/>
                <a:ea typeface="Calibri" panose="020F0502020204030204" pitchFamily="34" charset="0"/>
              </a:rPr>
              <a:t> Server, el cual arrojó resultados favorables en cuanto al tiempo de consulta y diseño de la visualización, obteniéndose un promedio de 0.026s y 0.04s respectivamente, lo que representa una gran diferencia y mejora en comparación con el tiempo invertido en la elaboración de los informes y estadísticas manuales que tomaba de 1 a 3 días dependiendo de la cantidad de información.</a:t>
            </a:r>
          </a:p>
          <a:p>
            <a:endParaRPr lang="es-EC" sz="1800" dirty="0">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914A6505-9A30-4E42-80D5-22D049757D28}" type="slidenum">
              <a:rPr lang="es-EC" smtClean="0"/>
              <a:t>34</a:t>
            </a:fld>
            <a:endParaRPr lang="es-EC"/>
          </a:p>
        </p:txBody>
      </p:sp>
    </p:spTree>
    <p:extLst>
      <p:ext uri="{BB962C8B-B14F-4D97-AF65-F5344CB8AC3E}">
        <p14:creationId xmlns:p14="http://schemas.microsoft.com/office/powerpoint/2010/main" val="1050890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s-ES" sz="1800" b="0" i="0" dirty="0">
                <a:solidFill>
                  <a:srgbClr val="000000"/>
                </a:solidFill>
                <a:effectLst/>
                <a:latin typeface="Arial" panose="020B0604020202020204" pitchFamily="34" charset="0"/>
              </a:rPr>
              <a:t>Podemos recomendar:</a:t>
            </a:r>
          </a:p>
          <a:p>
            <a:pPr algn="l" rtl="0" fontAlgn="base"/>
            <a:r>
              <a:rPr lang="es-ES" sz="1800" b="0" i="0" dirty="0">
                <a:solidFill>
                  <a:srgbClr val="000000"/>
                </a:solidFill>
                <a:effectLst/>
                <a:latin typeface="Arial" panose="020B0604020202020204" pitchFamily="34" charset="0"/>
              </a:rPr>
              <a:t>&lt;CLIC&gt;Automatizar el registro </a:t>
            </a:r>
            <a:r>
              <a:rPr lang="es-ES" sz="1800" b="0" i="0">
                <a:solidFill>
                  <a:srgbClr val="000000"/>
                </a:solidFill>
                <a:effectLst/>
                <a:latin typeface="Arial" panose="020B0604020202020204" pitchFamily="34" charset="0"/>
              </a:rPr>
              <a:t>y seguimiento </a:t>
            </a:r>
            <a:r>
              <a:rPr lang="es-ES" sz="1800" b="0" i="0" dirty="0">
                <a:solidFill>
                  <a:srgbClr val="000000"/>
                </a:solidFill>
                <a:effectLst/>
                <a:latin typeface="Arial" panose="020B0604020202020204" pitchFamily="34" charset="0"/>
              </a:rPr>
              <a:t>de los proyectos de investigación, para contar con una nueva fuente de datos </a:t>
            </a:r>
            <a:r>
              <a:rPr lang="es-ES" sz="1800" b="0" i="0">
                <a:solidFill>
                  <a:srgbClr val="000000"/>
                </a:solidFill>
                <a:effectLst/>
                <a:latin typeface="Arial" panose="020B0604020202020204" pitchFamily="34" charset="0"/>
              </a:rPr>
              <a:t>proveniente </a:t>
            </a:r>
            <a:r>
              <a:rPr lang="es-ES" sz="1800" b="0" i="0" dirty="0">
                <a:solidFill>
                  <a:srgbClr val="000000"/>
                </a:solidFill>
                <a:effectLst/>
                <a:latin typeface="Arial" panose="020B0604020202020204" pitchFamily="34" charset="0"/>
              </a:rPr>
              <a:t>de un sistema o software que disminuya los errores de usuario, para dejar de depender de archivos Excel.</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Arial" panose="020B0604020202020204" pitchFamily="34" charset="0"/>
              </a:rPr>
              <a:t>&lt;CLIC&gt;Analizar y revisar estudios que incentivan la colaboración entre la universidad y la industria buscando respaldar la I+D+i, para poder aplicar este enfoque en la Universidad de las Fuerzas Armadas ESPE y lograr que los proyectos generen productos que sean implementados en el sector industrial. </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Arial" panose="020B0604020202020204" pitchFamily="34" charset="0"/>
              </a:rPr>
              <a:t>&lt;CLIC&gt;Una vez que el modelo de inteligencia de negocios cuente con mayor información, se recomienda diversificar el tipo de gráficos en los </a:t>
            </a:r>
            <a:r>
              <a:rPr lang="es-ES" sz="1800" b="0" i="0" dirty="0" err="1">
                <a:solidFill>
                  <a:srgbClr val="000000"/>
                </a:solidFill>
                <a:effectLst/>
                <a:latin typeface="Arial" panose="020B0604020202020204" pitchFamily="34" charset="0"/>
              </a:rPr>
              <a:t>dashboards</a:t>
            </a:r>
            <a:r>
              <a:rPr lang="es-ES" sz="1800" b="0" i="0" dirty="0">
                <a:solidFill>
                  <a:srgbClr val="000000"/>
                </a:solidFill>
                <a:effectLst/>
                <a:latin typeface="Arial" panose="020B0604020202020204" pitchFamily="34" charset="0"/>
              </a:rPr>
              <a:t> agregando líneas de tendencias que muestren el cambio conforme el paso del tiempo.</a:t>
            </a:r>
            <a:endParaRPr lang="es-ES" b="0" i="0" dirty="0">
              <a:solidFill>
                <a:srgbClr val="000000"/>
              </a:solidFill>
              <a:effectLst/>
              <a:latin typeface="Segoe UI" panose="020B0502040204020203" pitchFamily="34" charset="0"/>
            </a:endParaRPr>
          </a:p>
          <a:p>
            <a:pPr algn="l" rtl="0" fontAlgn="base"/>
            <a:r>
              <a:rPr lang="es-ES" sz="1800" b="0" i="0" dirty="0">
                <a:solidFill>
                  <a:srgbClr val="000000"/>
                </a:solidFill>
                <a:effectLst/>
                <a:latin typeface="Arial" panose="020B0604020202020204" pitchFamily="34" charset="0"/>
              </a:rPr>
              <a:t>&lt;CLIC&gt;Realizar pruebas con una inyección de información proveniente de dos fuentes de datos distintas, agregando como nueva fuente una base digital, para identificar </a:t>
            </a:r>
            <a:r>
              <a:rPr lang="es-ES" sz="1800" b="0" i="0">
                <a:solidFill>
                  <a:srgbClr val="000000"/>
                </a:solidFill>
                <a:effectLst/>
                <a:latin typeface="Arial" panose="020B0604020202020204" pitchFamily="34" charset="0"/>
              </a:rPr>
              <a:t>su eficiencia</a:t>
            </a:r>
            <a:r>
              <a:rPr lang="es-ES" sz="1800" b="0" i="0" dirty="0">
                <a:solidFill>
                  <a:srgbClr val="000000"/>
                </a:solidFill>
                <a:effectLst/>
                <a:latin typeface="Arial" panose="020B0604020202020204" pitchFamily="34" charset="0"/>
              </a:rPr>
              <a:t> en cuanto al tiempo de carga de datos, consulta y diseño de la visualización. </a:t>
            </a:r>
            <a:endParaRPr lang="es-ES" b="0" i="0" dirty="0">
              <a:solidFill>
                <a:srgbClr val="000000"/>
              </a:solidFill>
              <a:effectLst/>
              <a:latin typeface="Segoe UI" panose="020B0502040204020203" pitchFamily="34"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36</a:t>
            </a:fld>
            <a:endParaRPr lang="es-EC"/>
          </a:p>
        </p:txBody>
      </p:sp>
    </p:spTree>
    <p:extLst>
      <p:ext uri="{BB962C8B-B14F-4D97-AF65-F5344CB8AC3E}">
        <p14:creationId xmlns:p14="http://schemas.microsoft.com/office/powerpoint/2010/main" val="412306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Times New Roman" panose="02020603050405020304" pitchFamily="18" charset="0"/>
              </a:rPr>
              <a:t>El problema identificado </a:t>
            </a:r>
            <a:r>
              <a:rPr lang="es-ES" sz="1800">
                <a:effectLst/>
                <a:latin typeface="Times New Roman" panose="02020603050405020304" pitchFamily="18" charset="0"/>
              </a:rPr>
              <a:t>aquí </a:t>
            </a:r>
            <a:r>
              <a:rPr lang="es-ES" sz="1800" dirty="0">
                <a:effectLst/>
                <a:latin typeface="Times New Roman" panose="02020603050405020304" pitchFamily="18" charset="0"/>
              </a:rPr>
              <a:t>es que </a:t>
            </a:r>
            <a:r>
              <a:rPr lang="es-ES" sz="1200" dirty="0">
                <a:effectLst/>
                <a:latin typeface="Times New Roman" panose="02020603050405020304" pitchFamily="18" charset="0"/>
                <a:ea typeface="Times New Roman" panose="02020603050405020304" pitchFamily="18" charset="0"/>
              </a:rPr>
              <a:t>&lt;CLICK&gt; </a:t>
            </a:r>
            <a:r>
              <a:rPr lang="es-EC" sz="1200" dirty="0"/>
              <a:t>Un porcentaje alto de los proyectos de investigación propuestos </a:t>
            </a:r>
            <a:r>
              <a:rPr lang="es-ES" sz="1200" dirty="0">
                <a:effectLst/>
                <a:latin typeface="Times New Roman" panose="02020603050405020304" pitchFamily="18" charset="0"/>
                <a:ea typeface="Times New Roman" panose="02020603050405020304" pitchFamily="18" charset="0"/>
              </a:rPr>
              <a:t>por la Universidad de las Fuerzas Armadas ESPE </a:t>
            </a:r>
            <a:r>
              <a:rPr lang="es-EC" sz="1200" dirty="0"/>
              <a:t>no logran alcanzar algo más que una publicación en una revista científica</a:t>
            </a:r>
            <a:r>
              <a:rPr lang="es-ES" sz="1200" dirty="0">
                <a:effectLst/>
                <a:latin typeface="Times New Roman" panose="02020603050405020304" pitchFamily="18" charset="0"/>
                <a:ea typeface="Times New Roman" panose="02020603050405020304" pitchFamily="18" charset="0"/>
              </a:rPr>
              <a:t>. Esto se debe a varias causas como: &lt;CLICK&gt; Los proyectos de investigación están enfocados principalmente en alcanzar publicaciones de artículos científicos &lt;CLICK&gt;La poca experiencia en planteamiento y ejecución de proyectos de investigación con instituciones extranjeras &lt;CLICK&gt;Los Inconvenientes de tipo logístico y/o administrativos para garantizar el </a:t>
            </a:r>
            <a:r>
              <a:rPr lang="es-ES" sz="1200" dirty="0" err="1">
                <a:effectLst/>
                <a:latin typeface="Times New Roman" panose="02020603050405020304" pitchFamily="18" charset="0"/>
                <a:ea typeface="Times New Roman" panose="02020603050405020304" pitchFamily="18" charset="0"/>
              </a:rPr>
              <a:t>desvengo</a:t>
            </a:r>
            <a:r>
              <a:rPr lang="es-ES" sz="1200" dirty="0">
                <a:effectLst/>
                <a:latin typeface="Times New Roman" panose="02020603050405020304" pitchFamily="18" charset="0"/>
                <a:ea typeface="Times New Roman" panose="02020603050405020304" pitchFamily="18" charset="0"/>
              </a:rPr>
              <a:t> presupuestario&lt;CLICK&gt;También influye la Poca experiencia en innovación y falta de apoyo de empresas &lt;CLICK&gt;y el No disponer de un sistema de información en apoyo a la toma de decisiones, Debido a estas causas se muestran los siguientes efectos: &lt;CLICK&gt; falta de innovación y transferencia tecnológica &lt;CLICK&gt;que los Proyectos de investigación solo alcanzan publicaciones científicas &lt;CLICK&gt;que Muchos proyectos de investigación se quedan únicamente en el planteamiento y no llegan a desarrollarse &lt;CLICK&gt;al igual que el Bajo impacto de la investigación realizada por la Universidad&lt;CLICK&gt;y que  No se genera patentes o propiedad intelectual</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5</a:t>
            </a:fld>
            <a:endParaRPr lang="es-EC"/>
          </a:p>
        </p:txBody>
      </p:sp>
    </p:spTree>
    <p:extLst>
      <p:ext uri="{BB962C8B-B14F-4D97-AF65-F5344CB8AC3E}">
        <p14:creationId xmlns:p14="http://schemas.microsoft.com/office/powerpoint/2010/main" val="2811752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s-ES" sz="1800" b="0" i="0" dirty="0">
                <a:solidFill>
                  <a:srgbClr val="000000"/>
                </a:solidFill>
                <a:effectLst/>
                <a:latin typeface="Arial" panose="020B0604020202020204" pitchFamily="34" charset="0"/>
              </a:rPr>
              <a:t>Teniendo en cuenta los resultados obtenidos y las recomendaciones, surgen como trabajos futuros: </a:t>
            </a:r>
            <a:endParaRPr lang="es-ES"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s-ES" sz="1800" b="0" i="0" dirty="0">
                <a:solidFill>
                  <a:srgbClr val="000000"/>
                </a:solidFill>
                <a:effectLst/>
                <a:latin typeface="Arial" panose="020B0604020202020204" pitchFamily="34" charset="0"/>
              </a:rPr>
              <a:t>&lt;CLIC&gt;&lt;CLIC&gt; El Incorporar Data </a:t>
            </a:r>
            <a:r>
              <a:rPr lang="es-ES" sz="1800" b="0" i="0" dirty="0" err="1">
                <a:solidFill>
                  <a:srgbClr val="000000"/>
                </a:solidFill>
                <a:effectLst/>
                <a:latin typeface="Arial" panose="020B0604020202020204" pitchFamily="34" charset="0"/>
              </a:rPr>
              <a:t>Mining</a:t>
            </a:r>
            <a:r>
              <a:rPr lang="es-ES" sz="1800" b="0" i="0" dirty="0">
                <a:solidFill>
                  <a:srgbClr val="000000"/>
                </a:solidFill>
                <a:effectLst/>
                <a:latin typeface="Arial" panose="020B0604020202020204" pitchFamily="34" charset="0"/>
              </a:rPr>
              <a:t> para poder &lt;CLIC&gt; obtener “</a:t>
            </a:r>
            <a:r>
              <a:rPr lang="es-ES" sz="1800" b="0" i="0" dirty="0" err="1">
                <a:solidFill>
                  <a:srgbClr val="000000"/>
                </a:solidFill>
                <a:effectLst/>
                <a:latin typeface="Arial" panose="020B0604020202020204" pitchFamily="34" charset="0"/>
              </a:rPr>
              <a:t>insights</a:t>
            </a:r>
            <a:r>
              <a:rPr lang="es-ES" sz="1800" b="0" i="0" dirty="0">
                <a:solidFill>
                  <a:srgbClr val="000000"/>
                </a:solidFill>
                <a:effectLst/>
                <a:latin typeface="Arial" panose="020B0604020202020204" pitchFamily="34" charset="0"/>
              </a:rPr>
              <a:t>” o patrones y comportamientos repetitivos en los datos &lt;CLIC&gt; de los proyectos de investigación, por medio &lt;CLIC&gt; de la construcción de algoritmos que logren reconocer la correlación entre datos y patrones que puedan presentar. </a:t>
            </a:r>
          </a:p>
          <a:p>
            <a:pPr algn="l" rtl="0" fontAlgn="base">
              <a:buFont typeface="Arial" panose="020B0604020202020204" pitchFamily="34" charset="0"/>
              <a:buNone/>
            </a:pPr>
            <a:r>
              <a:rPr lang="es-ES" sz="1800" b="0" i="0" dirty="0">
                <a:solidFill>
                  <a:srgbClr val="000000"/>
                </a:solidFill>
                <a:effectLst/>
                <a:latin typeface="Arial" panose="020B0604020202020204" pitchFamily="34" charset="0"/>
              </a:rPr>
              <a:t>Y &lt;CLIC&gt;&lt;CLIC&gt;Añadir analítica predictiva aplicada &lt;CLIC&gt; al modelo de BI, a través &lt;CLIC&gt; de modelos estadísticos aplicados a los patrones y comportamientos identificados en los proyectos de investigación,&lt;CLIC&gt; para poder predecir eventos futuros y aplicar nuevas estrategias.  </a:t>
            </a: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38</a:t>
            </a:fld>
            <a:endParaRPr lang="es-EC"/>
          </a:p>
        </p:txBody>
      </p:sp>
    </p:spTree>
    <p:extLst>
      <p:ext uri="{BB962C8B-B14F-4D97-AF65-F5344CB8AC3E}">
        <p14:creationId xmlns:p14="http://schemas.microsoft.com/office/powerpoint/2010/main" val="110051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objetivo general del presente proyecto es: &lt;CLICK&gt; </a:t>
            </a:r>
            <a:r>
              <a:rPr lang="es-ES" sz="1200" b="0" i="0" dirty="0">
                <a:solidFill>
                  <a:srgbClr val="000000"/>
                </a:solidFill>
                <a:effectLst/>
                <a:latin typeface="Times New Roman" panose="02020603050405020304" pitchFamily="18" charset="0"/>
              </a:rPr>
              <a:t>Determinar </a:t>
            </a:r>
            <a:r>
              <a:rPr lang="es-EC" dirty="0"/>
              <a:t>&lt;CLICK&gt; </a:t>
            </a:r>
            <a:r>
              <a:rPr lang="es-ES" sz="1200" b="0" i="0" dirty="0">
                <a:solidFill>
                  <a:srgbClr val="000000"/>
                </a:solidFill>
                <a:effectLst/>
                <a:latin typeface="Times New Roman" panose="02020603050405020304" pitchFamily="18" charset="0"/>
              </a:rPr>
              <a:t> indicadores de desempeño </a:t>
            </a:r>
            <a:r>
              <a:rPr lang="es-EC" dirty="0"/>
              <a:t>&lt;CLICK&gt; </a:t>
            </a:r>
            <a:r>
              <a:rPr lang="es-ES" sz="1200" b="0" i="0" dirty="0">
                <a:solidFill>
                  <a:srgbClr val="000000"/>
                </a:solidFill>
                <a:effectLst/>
                <a:latin typeface="Times New Roman" panose="02020603050405020304" pitchFamily="18" charset="0"/>
              </a:rPr>
              <a:t>en los proyectos de investigación propuestos en la Universidad de las Fuerzas Armadas ESPE, </a:t>
            </a:r>
            <a:r>
              <a:rPr lang="es-EC" dirty="0"/>
              <a:t>&lt;CLICK&gt; </a:t>
            </a:r>
            <a:r>
              <a:rPr lang="es-ES" sz="1200" b="0" i="0" dirty="0">
                <a:solidFill>
                  <a:srgbClr val="000000"/>
                </a:solidFill>
                <a:effectLst/>
                <a:latin typeface="Times New Roman" panose="02020603050405020304" pitchFamily="18" charset="0"/>
              </a:rPr>
              <a:t>por medio de un modelo de Inteligencia de Negocios,&lt;CLICK&gt; para permitir la toma de decisiones &lt;CLICK&gt; enfocadas en fortalecer la transferencia tecnológica.  &lt;CLICK&gt;</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6</a:t>
            </a:fld>
            <a:endParaRPr lang="es-EC"/>
          </a:p>
        </p:txBody>
      </p:sp>
    </p:spTree>
    <p:extLst>
      <p:ext uri="{BB962C8B-B14F-4D97-AF65-F5344CB8AC3E}">
        <p14:creationId xmlns:p14="http://schemas.microsoft.com/office/powerpoint/2010/main" val="200524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Arial" panose="020B0604020202020204" pitchFamily="34" charset="0"/>
                <a:ea typeface="Times New Roman" panose="02020603050405020304" pitchFamily="18" charset="0"/>
              </a:rPr>
              <a:t>Como&lt;CLIC&gt; primer objetivo tenemos &lt;CLIC&gt; Realizar un&lt;CLIC&gt; estudio de la situación actual&lt;CLIC&gt; de los proyectos de investigación de la Universidad de las Fuerzas Armadas ESPE por medio de&lt;CLIC&gt; mecanismos de recopilación de datos e información.</a:t>
            </a:r>
            <a:endParaRPr lang="es-EC" sz="12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7</a:t>
            </a:fld>
            <a:endParaRPr lang="es-EC"/>
          </a:p>
        </p:txBody>
      </p:sp>
    </p:spTree>
    <p:extLst>
      <p:ext uri="{BB962C8B-B14F-4D97-AF65-F5344CB8AC3E}">
        <p14:creationId xmlns:p14="http://schemas.microsoft.com/office/powerpoint/2010/main" val="106226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Nuestro&lt;CLIC&gt;segundo objetivo es&lt;CLIC&gt; </a:t>
            </a:r>
            <a:r>
              <a:rPr lang="es-ES" sz="1200" dirty="0">
                <a:effectLst/>
                <a:latin typeface="Arial" panose="020B0604020202020204" pitchFamily="34" charset="0"/>
                <a:ea typeface="Times New Roman" panose="02020603050405020304" pitchFamily="18" charset="0"/>
              </a:rPr>
              <a:t>Identificar</a:t>
            </a:r>
            <a:r>
              <a:rPr lang="es-ES" dirty="0"/>
              <a:t>&lt;CLIC&gt;</a:t>
            </a:r>
            <a:r>
              <a:rPr lang="es-ES" sz="1200" dirty="0">
                <a:effectLst/>
                <a:latin typeface="Arial" panose="020B0604020202020204" pitchFamily="34" charset="0"/>
                <a:ea typeface="Times New Roman" panose="02020603050405020304" pitchFamily="18" charset="0"/>
              </a:rPr>
              <a:t> estudios relacionados con la</a:t>
            </a:r>
            <a:r>
              <a:rPr lang="es-ES" dirty="0"/>
              <a:t>&lt;CLIC&gt;</a:t>
            </a:r>
            <a:r>
              <a:rPr lang="es-ES" sz="1200" dirty="0">
                <a:effectLst/>
                <a:latin typeface="Arial" panose="020B0604020202020204" pitchFamily="34" charset="0"/>
                <a:ea typeface="Times New Roman" panose="02020603050405020304" pitchFamily="18" charset="0"/>
              </a:rPr>
              <a:t> falta de innovación generada por las Universidades por medio de</a:t>
            </a:r>
            <a:r>
              <a:rPr lang="es-ES" dirty="0"/>
              <a:t>&lt;CLIC&gt;</a:t>
            </a:r>
            <a:r>
              <a:rPr lang="es-ES" sz="1200" dirty="0">
                <a:effectLst/>
                <a:latin typeface="Arial" panose="020B0604020202020204" pitchFamily="34" charset="0"/>
                <a:ea typeface="Times New Roman" panose="02020603050405020304" pitchFamily="18" charset="0"/>
              </a:rPr>
              <a:t> una revisión de literatura preliminar (RPL).</a:t>
            </a:r>
            <a:endParaRPr lang="es-EC" sz="12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8</a:t>
            </a:fld>
            <a:endParaRPr lang="es-EC"/>
          </a:p>
        </p:txBody>
      </p:sp>
    </p:spTree>
    <p:extLst>
      <p:ext uri="{BB962C8B-B14F-4D97-AF65-F5344CB8AC3E}">
        <p14:creationId xmlns:p14="http://schemas.microsoft.com/office/powerpoint/2010/main" val="69293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Como&lt;CLIC&gt; tercer objetivo tenemos&lt;CLIC&gt;</a:t>
            </a:r>
            <a:r>
              <a:rPr lang="es-ES" sz="1200" dirty="0">
                <a:effectLst/>
                <a:latin typeface="Arial" panose="020B0604020202020204" pitchFamily="34" charset="0"/>
                <a:ea typeface="Times New Roman" panose="02020603050405020304" pitchFamily="18" charset="0"/>
              </a:rPr>
              <a:t>Determinar los</a:t>
            </a:r>
            <a:r>
              <a:rPr lang="es-ES" dirty="0"/>
              <a:t>&lt;CLIC&gt;</a:t>
            </a:r>
            <a:r>
              <a:rPr lang="es-ES" sz="1200" dirty="0">
                <a:effectLst/>
                <a:latin typeface="Arial" panose="020B0604020202020204" pitchFamily="34" charset="0"/>
                <a:ea typeface="Times New Roman" panose="02020603050405020304" pitchFamily="18" charset="0"/>
              </a:rPr>
              <a:t> indicadores de desempeño fundamentales en</a:t>
            </a:r>
            <a:r>
              <a:rPr lang="es-ES" dirty="0"/>
              <a:t>&lt;CLIC&gt;</a:t>
            </a:r>
            <a:r>
              <a:rPr lang="es-ES" sz="1200" dirty="0">
                <a:effectLst/>
                <a:latin typeface="Arial" panose="020B0604020202020204" pitchFamily="34" charset="0"/>
                <a:ea typeface="Times New Roman" panose="02020603050405020304" pitchFamily="18" charset="0"/>
              </a:rPr>
              <a:t> proyectos de investigación, por medio de</a:t>
            </a:r>
            <a:r>
              <a:rPr lang="es-ES" dirty="0"/>
              <a:t>&lt;CLIC&gt;</a:t>
            </a:r>
            <a:r>
              <a:rPr lang="es-ES" sz="1200" dirty="0">
                <a:effectLst/>
                <a:latin typeface="Arial" panose="020B0604020202020204" pitchFamily="34" charset="0"/>
                <a:ea typeface="Times New Roman" panose="02020603050405020304" pitchFamily="18" charset="0"/>
              </a:rPr>
              <a:t> un proceso ETL aplicado a los</a:t>
            </a:r>
            <a:r>
              <a:rPr lang="es-ES" dirty="0"/>
              <a:t>&lt;CLIC&gt;</a:t>
            </a:r>
            <a:r>
              <a:rPr lang="es-ES" sz="1200" dirty="0">
                <a:effectLst/>
                <a:latin typeface="Arial" panose="020B0604020202020204" pitchFamily="34" charset="0"/>
                <a:ea typeface="Times New Roman" panose="02020603050405020304" pitchFamily="18" charset="0"/>
              </a:rPr>
              <a:t> datos proporcionados por los directivos de la Unidad de Investigación.</a:t>
            </a:r>
            <a:endParaRPr lang="es-EC" sz="12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9</a:t>
            </a:fld>
            <a:endParaRPr lang="es-EC"/>
          </a:p>
        </p:txBody>
      </p:sp>
    </p:spTree>
    <p:extLst>
      <p:ext uri="{BB962C8B-B14F-4D97-AF65-F5344CB8AC3E}">
        <p14:creationId xmlns:p14="http://schemas.microsoft.com/office/powerpoint/2010/main" val="26283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Arial" panose="020B0604020202020204" pitchFamily="34" charset="0"/>
                <a:ea typeface="Times New Roman" panose="02020603050405020304" pitchFamily="18" charset="0"/>
              </a:rPr>
              <a:t>EL &lt;CLIC&gt; cuarto objetivo es &lt;CLIC&gt; Desarrollar un modelo de inteligencia de negocios que determine&lt;CLIC&gt; indicadores de desempeño y se muestren en &lt;CLIC&gt;</a:t>
            </a:r>
            <a:r>
              <a:rPr lang="es-ES" sz="1200" dirty="0" err="1">
                <a:effectLst/>
                <a:latin typeface="Arial" panose="020B0604020202020204" pitchFamily="34" charset="0"/>
                <a:ea typeface="Times New Roman" panose="02020603050405020304" pitchFamily="18" charset="0"/>
              </a:rPr>
              <a:t>dashboards</a:t>
            </a:r>
            <a:r>
              <a:rPr lang="es-ES" sz="1200" dirty="0">
                <a:effectLst/>
                <a:latin typeface="Arial" panose="020B0604020202020204" pitchFamily="34" charset="0"/>
                <a:ea typeface="Times New Roman" panose="02020603050405020304" pitchFamily="18" charset="0"/>
              </a:rPr>
              <a:t> por medio &lt;CLIC&gt; de herramientas con las que cuenta la Unidad de Tecnología de la Información y Comunicación.</a:t>
            </a:r>
            <a:endParaRPr lang="es-EC" sz="12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10</a:t>
            </a:fld>
            <a:endParaRPr lang="es-EC"/>
          </a:p>
        </p:txBody>
      </p:sp>
    </p:spTree>
    <p:extLst>
      <p:ext uri="{BB962C8B-B14F-4D97-AF65-F5344CB8AC3E}">
        <p14:creationId xmlns:p14="http://schemas.microsoft.com/office/powerpoint/2010/main" val="19876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Arial" panose="020B0604020202020204" pitchFamily="34" charset="0"/>
                <a:ea typeface="Times New Roman" panose="02020603050405020304" pitchFamily="18" charset="0"/>
              </a:rPr>
              <a:t>El &lt;CLIC&gt; quinto objetivo es &lt;CLIC&gt; Validar el modelo de Inteligencia de Negocios desarrollado, por medio &lt;CLIC&gt; de la inyección de nueva información.</a:t>
            </a:r>
            <a:endParaRPr lang="es-EC" sz="12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11</a:t>
            </a:fld>
            <a:endParaRPr lang="es-EC"/>
          </a:p>
        </p:txBody>
      </p:sp>
    </p:spTree>
    <p:extLst>
      <p:ext uri="{BB962C8B-B14F-4D97-AF65-F5344CB8AC3E}">
        <p14:creationId xmlns:p14="http://schemas.microsoft.com/office/powerpoint/2010/main" val="241468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6B7BF-EEAD-432F-8CC1-8B86399155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8C13A95-4EB9-4030-8007-4ADF9F2C9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58945D73-7330-4065-A110-382F6B45BE0C}"/>
              </a:ext>
            </a:extLst>
          </p:cNvPr>
          <p:cNvSpPr>
            <a:spLocks noGrp="1"/>
          </p:cNvSpPr>
          <p:nvPr>
            <p:ph type="dt" sz="half" idx="10"/>
          </p:nvPr>
        </p:nvSpPr>
        <p:spPr/>
        <p:txBody>
          <a:bodyPr/>
          <a:lstStyle/>
          <a:p>
            <a:fld id="{EE3F45A4-59FA-4CC5-91C5-ECAF68A8CF8C}" type="datetime1">
              <a:rPr lang="es-EC" smtClean="0"/>
              <a:t>7/2/2022</a:t>
            </a:fld>
            <a:endParaRPr lang="es-EC"/>
          </a:p>
        </p:txBody>
      </p:sp>
      <p:sp>
        <p:nvSpPr>
          <p:cNvPr id="5" name="Marcador de pie de página 4">
            <a:extLst>
              <a:ext uri="{FF2B5EF4-FFF2-40B4-BE49-F238E27FC236}">
                <a16:creationId xmlns:a16="http://schemas.microsoft.com/office/drawing/2014/main" id="{EEBD40BE-A46A-4CF7-AF31-EC635F7334B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260B13A-9BC6-4E73-B110-06527ABCB41C}"/>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26283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94D64-2755-46F7-BBF0-F0605C4AFA7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2EB8F7A-C143-4DC4-8370-221BFEE872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17744C5-45EE-4593-B56F-D6B327061A72}"/>
              </a:ext>
            </a:extLst>
          </p:cNvPr>
          <p:cNvSpPr>
            <a:spLocks noGrp="1"/>
          </p:cNvSpPr>
          <p:nvPr>
            <p:ph type="dt" sz="half" idx="10"/>
          </p:nvPr>
        </p:nvSpPr>
        <p:spPr/>
        <p:txBody>
          <a:bodyPr/>
          <a:lstStyle/>
          <a:p>
            <a:fld id="{0883FE6F-16AD-4FC3-BC50-C6FF9F24F375}" type="datetime1">
              <a:rPr lang="es-EC" smtClean="0"/>
              <a:t>7/2/2022</a:t>
            </a:fld>
            <a:endParaRPr lang="es-EC"/>
          </a:p>
        </p:txBody>
      </p:sp>
      <p:sp>
        <p:nvSpPr>
          <p:cNvPr id="5" name="Marcador de pie de página 4">
            <a:extLst>
              <a:ext uri="{FF2B5EF4-FFF2-40B4-BE49-F238E27FC236}">
                <a16:creationId xmlns:a16="http://schemas.microsoft.com/office/drawing/2014/main" id="{11C68393-7C06-49FD-9656-0E7587E5CEA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6E1D4ED-602B-4E2D-A48F-3E9836557604}"/>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3341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8C8B66-27D7-4F34-A5F7-251FB517903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5875425-14E1-4DA3-9211-962B5C5F39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4411750-5F89-437B-8475-FBFB433CA2F4}"/>
              </a:ext>
            </a:extLst>
          </p:cNvPr>
          <p:cNvSpPr>
            <a:spLocks noGrp="1"/>
          </p:cNvSpPr>
          <p:nvPr>
            <p:ph type="dt" sz="half" idx="10"/>
          </p:nvPr>
        </p:nvSpPr>
        <p:spPr/>
        <p:txBody>
          <a:bodyPr/>
          <a:lstStyle/>
          <a:p>
            <a:fld id="{DB2A2E33-B286-4E32-A840-76C7F6DFEC73}" type="datetime1">
              <a:rPr lang="es-EC" smtClean="0"/>
              <a:t>7/2/2022</a:t>
            </a:fld>
            <a:endParaRPr lang="es-EC"/>
          </a:p>
        </p:txBody>
      </p:sp>
      <p:sp>
        <p:nvSpPr>
          <p:cNvPr id="5" name="Marcador de pie de página 4">
            <a:extLst>
              <a:ext uri="{FF2B5EF4-FFF2-40B4-BE49-F238E27FC236}">
                <a16:creationId xmlns:a16="http://schemas.microsoft.com/office/drawing/2014/main" id="{1B5685B5-FEA7-415C-A8E3-28BE72B8A81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8914A34-4A22-4794-931F-5B79E1C28543}"/>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405288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BAC13-BA72-458C-A6F2-EC0F5B780C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FE388C3-AC3B-4BBA-A20F-A4C7717936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FE40AD9-9E4B-4ACD-ADFD-6CAAB2BCCBFA}"/>
              </a:ext>
            </a:extLst>
          </p:cNvPr>
          <p:cNvSpPr>
            <a:spLocks noGrp="1"/>
          </p:cNvSpPr>
          <p:nvPr>
            <p:ph type="dt" sz="half" idx="10"/>
          </p:nvPr>
        </p:nvSpPr>
        <p:spPr/>
        <p:txBody>
          <a:bodyPr/>
          <a:lstStyle/>
          <a:p>
            <a:fld id="{1C84CF9F-6050-4738-8F3F-0AF7513F0001}" type="datetime1">
              <a:rPr lang="es-EC" smtClean="0"/>
              <a:t>7/2/2022</a:t>
            </a:fld>
            <a:endParaRPr lang="es-EC"/>
          </a:p>
        </p:txBody>
      </p:sp>
      <p:sp>
        <p:nvSpPr>
          <p:cNvPr id="5" name="Marcador de pie de página 4">
            <a:extLst>
              <a:ext uri="{FF2B5EF4-FFF2-40B4-BE49-F238E27FC236}">
                <a16:creationId xmlns:a16="http://schemas.microsoft.com/office/drawing/2014/main" id="{16B95C8B-2B60-41D4-81B2-6A5455F274F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5F356C6-12DF-4D95-8E97-1C5C8C20304F}"/>
              </a:ext>
            </a:extLst>
          </p:cNvPr>
          <p:cNvSpPr>
            <a:spLocks noGrp="1"/>
          </p:cNvSpPr>
          <p:nvPr>
            <p:ph type="sldNum" sz="quarter" idx="12"/>
          </p:nvPr>
        </p:nvSpPr>
        <p:spPr>
          <a:xfrm>
            <a:off x="8709991" y="6356350"/>
            <a:ext cx="2743200" cy="365125"/>
          </a:xfrm>
        </p:spPr>
        <p:txBody>
          <a:bodyPr/>
          <a:lstStyle>
            <a:lvl1pPr>
              <a:defRPr sz="2400" b="1">
                <a:solidFill>
                  <a:schemeClr val="bg1"/>
                </a:solidFill>
              </a:defRPr>
            </a:lvl1pPr>
          </a:lstStyle>
          <a:p>
            <a:fld id="{60E49835-27C5-4FA6-A0C9-B025A7F8D2B3}" type="slidenum">
              <a:rPr lang="es-EC" smtClean="0"/>
              <a:pPr/>
              <a:t>‹Nº›</a:t>
            </a:fld>
            <a:endParaRPr lang="es-EC"/>
          </a:p>
        </p:txBody>
      </p:sp>
    </p:spTree>
    <p:extLst>
      <p:ext uri="{BB962C8B-B14F-4D97-AF65-F5344CB8AC3E}">
        <p14:creationId xmlns:p14="http://schemas.microsoft.com/office/powerpoint/2010/main" val="31656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810F8-0204-410D-9A73-B906E58079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483F7EA-61B6-4515-8BE4-496C693C5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C7F500-A335-43F5-9DB1-25D4BBCFA791}"/>
              </a:ext>
            </a:extLst>
          </p:cNvPr>
          <p:cNvSpPr>
            <a:spLocks noGrp="1"/>
          </p:cNvSpPr>
          <p:nvPr>
            <p:ph type="dt" sz="half" idx="10"/>
          </p:nvPr>
        </p:nvSpPr>
        <p:spPr/>
        <p:txBody>
          <a:bodyPr/>
          <a:lstStyle/>
          <a:p>
            <a:fld id="{DB037E7B-E166-47F6-9EC3-154F75375900}" type="datetime1">
              <a:rPr lang="es-EC" smtClean="0"/>
              <a:t>7/2/2022</a:t>
            </a:fld>
            <a:endParaRPr lang="es-EC"/>
          </a:p>
        </p:txBody>
      </p:sp>
      <p:sp>
        <p:nvSpPr>
          <p:cNvPr id="5" name="Marcador de pie de página 4">
            <a:extLst>
              <a:ext uri="{FF2B5EF4-FFF2-40B4-BE49-F238E27FC236}">
                <a16:creationId xmlns:a16="http://schemas.microsoft.com/office/drawing/2014/main" id="{30300A7C-95C4-4443-80BC-F4389D5CE20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E78A6D1-BE8B-433E-9997-D5ACDFBD1739}"/>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15979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5AE03-D562-4721-A6AA-CFEF9A12A16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FFD49BC-80A2-40E0-B612-D5C5826F4F4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A426A71-D98D-49AF-B8E6-E85A3E4E782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D81F646-5918-4682-BB00-FF52486D132A}"/>
              </a:ext>
            </a:extLst>
          </p:cNvPr>
          <p:cNvSpPr>
            <a:spLocks noGrp="1"/>
          </p:cNvSpPr>
          <p:nvPr>
            <p:ph type="dt" sz="half" idx="10"/>
          </p:nvPr>
        </p:nvSpPr>
        <p:spPr/>
        <p:txBody>
          <a:bodyPr/>
          <a:lstStyle/>
          <a:p>
            <a:fld id="{3F0FCD38-60B5-45F6-AEC4-EF5D762FDCD7}" type="datetime1">
              <a:rPr lang="es-EC" smtClean="0"/>
              <a:t>7/2/2022</a:t>
            </a:fld>
            <a:endParaRPr lang="es-EC"/>
          </a:p>
        </p:txBody>
      </p:sp>
      <p:sp>
        <p:nvSpPr>
          <p:cNvPr id="6" name="Marcador de pie de página 5">
            <a:extLst>
              <a:ext uri="{FF2B5EF4-FFF2-40B4-BE49-F238E27FC236}">
                <a16:creationId xmlns:a16="http://schemas.microsoft.com/office/drawing/2014/main" id="{18121CF4-D79D-4B7D-9278-DB2C5B391B7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A78BBB7-D279-4E4F-B09E-20A276AF10F9}"/>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99211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DDE28-AAB8-4A48-95CE-F854B85588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CE7C9A5-86B4-4356-B46B-8753FDDF6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1C200DB-0E67-4AC8-B54B-CC9541FC8B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40DADB0-7507-41D2-B395-D176D43DF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2B3D978-2C30-44F0-8ED5-E9CFD03A97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8240C24-417E-43B5-8FFC-937C827D0E26}"/>
              </a:ext>
            </a:extLst>
          </p:cNvPr>
          <p:cNvSpPr>
            <a:spLocks noGrp="1"/>
          </p:cNvSpPr>
          <p:nvPr>
            <p:ph type="dt" sz="half" idx="10"/>
          </p:nvPr>
        </p:nvSpPr>
        <p:spPr/>
        <p:txBody>
          <a:bodyPr/>
          <a:lstStyle/>
          <a:p>
            <a:fld id="{AEAD07E1-D631-46FE-B46A-CF73944D3950}" type="datetime1">
              <a:rPr lang="es-EC" smtClean="0"/>
              <a:t>7/2/2022</a:t>
            </a:fld>
            <a:endParaRPr lang="es-EC"/>
          </a:p>
        </p:txBody>
      </p:sp>
      <p:sp>
        <p:nvSpPr>
          <p:cNvPr id="8" name="Marcador de pie de página 7">
            <a:extLst>
              <a:ext uri="{FF2B5EF4-FFF2-40B4-BE49-F238E27FC236}">
                <a16:creationId xmlns:a16="http://schemas.microsoft.com/office/drawing/2014/main" id="{E5D33E8F-589E-4D83-B757-4FF5ADBA750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F3A5D2D-8026-4156-B29B-C12F7C30E10F}"/>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264272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4A3D9-4469-4640-8CA7-F0C1F77C6C9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3796C60-6FC6-42C9-8686-E8255F0820ED}"/>
              </a:ext>
            </a:extLst>
          </p:cNvPr>
          <p:cNvSpPr>
            <a:spLocks noGrp="1"/>
          </p:cNvSpPr>
          <p:nvPr>
            <p:ph type="dt" sz="half" idx="10"/>
          </p:nvPr>
        </p:nvSpPr>
        <p:spPr/>
        <p:txBody>
          <a:bodyPr/>
          <a:lstStyle/>
          <a:p>
            <a:fld id="{FF229299-3A97-48D5-8495-13D9FD65518A}" type="datetime1">
              <a:rPr lang="es-EC" smtClean="0"/>
              <a:t>7/2/2022</a:t>
            </a:fld>
            <a:endParaRPr lang="es-EC"/>
          </a:p>
        </p:txBody>
      </p:sp>
      <p:sp>
        <p:nvSpPr>
          <p:cNvPr id="4" name="Marcador de pie de página 3">
            <a:extLst>
              <a:ext uri="{FF2B5EF4-FFF2-40B4-BE49-F238E27FC236}">
                <a16:creationId xmlns:a16="http://schemas.microsoft.com/office/drawing/2014/main" id="{DB2EC4AC-6577-4883-9BB5-0E888DBCF4D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4642D5B-9D47-4F27-BED9-1B258CE43B2E}"/>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21388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07E3F4-4CE4-451B-974B-CCF805AD7902}"/>
              </a:ext>
            </a:extLst>
          </p:cNvPr>
          <p:cNvSpPr>
            <a:spLocks noGrp="1"/>
          </p:cNvSpPr>
          <p:nvPr>
            <p:ph type="dt" sz="half" idx="10"/>
          </p:nvPr>
        </p:nvSpPr>
        <p:spPr/>
        <p:txBody>
          <a:bodyPr/>
          <a:lstStyle/>
          <a:p>
            <a:fld id="{E486137D-8763-48D9-B239-4A76B5E11E69}" type="datetime1">
              <a:rPr lang="es-EC" smtClean="0"/>
              <a:t>7/2/2022</a:t>
            </a:fld>
            <a:endParaRPr lang="es-EC"/>
          </a:p>
        </p:txBody>
      </p:sp>
      <p:sp>
        <p:nvSpPr>
          <p:cNvPr id="3" name="Marcador de pie de página 2">
            <a:extLst>
              <a:ext uri="{FF2B5EF4-FFF2-40B4-BE49-F238E27FC236}">
                <a16:creationId xmlns:a16="http://schemas.microsoft.com/office/drawing/2014/main" id="{7CEC09DE-EA32-4721-BC5B-07020668587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FDFA379-9FE4-48E7-B9F6-820A170DAA23}"/>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162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86B6A-0FFD-433F-BD08-A9CB31D674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7130702-0444-46C8-952D-9F26E7E3B6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2886DAB-50E1-4CF6-A9AC-66C87C73F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E6F114-7AE3-4B3E-86D1-C7125611431F}"/>
              </a:ext>
            </a:extLst>
          </p:cNvPr>
          <p:cNvSpPr>
            <a:spLocks noGrp="1"/>
          </p:cNvSpPr>
          <p:nvPr>
            <p:ph type="dt" sz="half" idx="10"/>
          </p:nvPr>
        </p:nvSpPr>
        <p:spPr/>
        <p:txBody>
          <a:bodyPr/>
          <a:lstStyle/>
          <a:p>
            <a:fld id="{DDF461C0-3541-4030-931E-2918DA25FD27}" type="datetime1">
              <a:rPr lang="es-EC" smtClean="0"/>
              <a:t>7/2/2022</a:t>
            </a:fld>
            <a:endParaRPr lang="es-EC"/>
          </a:p>
        </p:txBody>
      </p:sp>
      <p:sp>
        <p:nvSpPr>
          <p:cNvPr id="6" name="Marcador de pie de página 5">
            <a:extLst>
              <a:ext uri="{FF2B5EF4-FFF2-40B4-BE49-F238E27FC236}">
                <a16:creationId xmlns:a16="http://schemas.microsoft.com/office/drawing/2014/main" id="{3AF8E240-075B-4E89-8DA8-C61EDFDBEA4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B7E2FBF-C77D-4EE7-A951-3E9FAA649DA7}"/>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404189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02DC5-08F0-4470-8D81-10E24E76FF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238A720-FA85-46D4-831C-FC833B930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2C0D895-25F9-45BE-9A59-791C64B9D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090F0-1D7B-4906-9CC2-48B6FD053269}"/>
              </a:ext>
            </a:extLst>
          </p:cNvPr>
          <p:cNvSpPr>
            <a:spLocks noGrp="1"/>
          </p:cNvSpPr>
          <p:nvPr>
            <p:ph type="dt" sz="half" idx="10"/>
          </p:nvPr>
        </p:nvSpPr>
        <p:spPr/>
        <p:txBody>
          <a:bodyPr/>
          <a:lstStyle/>
          <a:p>
            <a:fld id="{4F32DF6A-8D4E-409E-8C03-50BDB9878AB4}" type="datetime1">
              <a:rPr lang="es-EC" smtClean="0"/>
              <a:t>7/2/2022</a:t>
            </a:fld>
            <a:endParaRPr lang="es-EC"/>
          </a:p>
        </p:txBody>
      </p:sp>
      <p:sp>
        <p:nvSpPr>
          <p:cNvPr id="6" name="Marcador de pie de página 5">
            <a:extLst>
              <a:ext uri="{FF2B5EF4-FFF2-40B4-BE49-F238E27FC236}">
                <a16:creationId xmlns:a16="http://schemas.microsoft.com/office/drawing/2014/main" id="{EB2E8CCE-A291-4318-B908-4AC1BB22BDE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B7EAE94-2647-4AE2-A19D-C2585206597D}"/>
              </a:ext>
            </a:extLst>
          </p:cNvPr>
          <p:cNvSpPr>
            <a:spLocks noGrp="1"/>
          </p:cNvSpPr>
          <p:nvPr>
            <p:ph type="sldNum" sz="quarter" idx="12"/>
          </p:nvPr>
        </p:nvSpPr>
        <p:spPr/>
        <p:txBody>
          <a:bodyPr/>
          <a:lstStyle/>
          <a:p>
            <a:fld id="{60E49835-27C5-4FA6-A0C9-B025A7F8D2B3}" type="slidenum">
              <a:rPr lang="es-EC" smtClean="0"/>
              <a:t>‹Nº›</a:t>
            </a:fld>
            <a:endParaRPr lang="es-EC"/>
          </a:p>
        </p:txBody>
      </p:sp>
    </p:spTree>
    <p:extLst>
      <p:ext uri="{BB962C8B-B14F-4D97-AF65-F5344CB8AC3E}">
        <p14:creationId xmlns:p14="http://schemas.microsoft.com/office/powerpoint/2010/main" val="7294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F117E0-62F1-42C5-931D-B9C65940A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D03C89C-2D4C-4E2F-B37C-F0FC272F3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ACF278D-5B8D-4E9F-9627-A6FA8D3E4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1EA62-8B98-460C-BB3D-9001DA3C426E}" type="datetime1">
              <a:rPr lang="es-EC" smtClean="0"/>
              <a:t>7/2/2022</a:t>
            </a:fld>
            <a:endParaRPr lang="es-EC"/>
          </a:p>
        </p:txBody>
      </p:sp>
      <p:sp>
        <p:nvSpPr>
          <p:cNvPr id="5" name="Marcador de pie de página 4">
            <a:extLst>
              <a:ext uri="{FF2B5EF4-FFF2-40B4-BE49-F238E27FC236}">
                <a16:creationId xmlns:a16="http://schemas.microsoft.com/office/drawing/2014/main" id="{35C24DB9-32F8-4E5C-B80F-4B3EFDB4B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4C76F65D-F112-4AE7-A0AE-EA67D31F8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49835-27C5-4FA6-A0C9-B025A7F8D2B3}" type="slidenum">
              <a:rPr lang="es-EC" smtClean="0"/>
              <a:t>‹Nº›</a:t>
            </a:fld>
            <a:endParaRPr lang="es-EC"/>
          </a:p>
        </p:txBody>
      </p:sp>
    </p:spTree>
    <p:extLst>
      <p:ext uri="{BB962C8B-B14F-4D97-AF65-F5344CB8AC3E}">
        <p14:creationId xmlns:p14="http://schemas.microsoft.com/office/powerpoint/2010/main" val="2460940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png"/><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4.png"/><Relationship Id="rId7"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3.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png"/><Relationship Id="rId7"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png"/><Relationship Id="rId7" Type="http://schemas.openxmlformats.org/officeDocument/2006/relationships/image" Target="../media/image7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png"/><Relationship Id="rId7" Type="http://schemas.openxmlformats.org/officeDocument/2006/relationships/image" Target="../media/image81.jpeg"/><Relationship Id="rId12" Type="http://schemas.openxmlformats.org/officeDocument/2006/relationships/image" Target="../media/image8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44.png"/><Relationship Id="rId5" Type="http://schemas.openxmlformats.org/officeDocument/2006/relationships/image" Target="../media/image79.png"/><Relationship Id="rId10" Type="http://schemas.openxmlformats.org/officeDocument/2006/relationships/image" Target="../media/image84.jpeg"/><Relationship Id="rId4" Type="http://schemas.openxmlformats.org/officeDocument/2006/relationships/image" Target="../media/image3.png"/><Relationship Id="rId9" Type="http://schemas.openxmlformats.org/officeDocument/2006/relationships/image" Target="../media/image8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3.png"/><Relationship Id="rId9" Type="http://schemas.openxmlformats.org/officeDocument/2006/relationships/image" Target="../media/image90.jpeg"/></Relationships>
</file>

<file path=ppt/slides/_rels/slide21.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4.png"/><Relationship Id="rId7" Type="http://schemas.openxmlformats.org/officeDocument/2006/relationships/image" Target="../media/image9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3.png"/><Relationship Id="rId10" Type="http://schemas.openxmlformats.org/officeDocument/2006/relationships/image" Target="../media/image102.jpeg"/><Relationship Id="rId4" Type="http://schemas.openxmlformats.org/officeDocument/2006/relationships/image" Target="../media/image4.png"/><Relationship Id="rId9" Type="http://schemas.openxmlformats.org/officeDocument/2006/relationships/image" Target="../media/image10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4.pn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3.png"/><Relationship Id="rId9"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png"/><Relationship Id="rId7" Type="http://schemas.openxmlformats.org/officeDocument/2006/relationships/image" Target="../media/image1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4.png"/><Relationship Id="rId7" Type="http://schemas.openxmlformats.org/officeDocument/2006/relationships/image" Target="../media/image10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2.png"/><Relationship Id="rId4" Type="http://schemas.openxmlformats.org/officeDocument/2006/relationships/image" Target="../media/image3.png"/><Relationship Id="rId9" Type="http://schemas.openxmlformats.org/officeDocument/2006/relationships/image" Target="../media/image12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3.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6.png"/><Relationship Id="rId4" Type="http://schemas.openxmlformats.org/officeDocument/2006/relationships/image" Target="../media/image12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4.png"/><Relationship Id="rId7" Type="http://schemas.openxmlformats.org/officeDocument/2006/relationships/image" Target="../media/image1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jpeg"/><Relationship Id="rId10" Type="http://schemas.openxmlformats.org/officeDocument/2006/relationships/image" Target="../media/image135.png"/><Relationship Id="rId4" Type="http://schemas.openxmlformats.org/officeDocument/2006/relationships/image" Target="../media/image3.png"/><Relationship Id="rId9" Type="http://schemas.openxmlformats.org/officeDocument/2006/relationships/image" Target="../media/image134.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34.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4.png"/><Relationship Id="rId7" Type="http://schemas.openxmlformats.org/officeDocument/2006/relationships/image" Target="../media/image139.jpeg"/><Relationship Id="rId12" Type="http://schemas.openxmlformats.org/officeDocument/2006/relationships/image" Target="../media/image14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8.jpe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3.png"/><Relationship Id="rId9" Type="http://schemas.openxmlformats.org/officeDocument/2006/relationships/image" Target="../media/image14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36.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4.png"/><Relationship Id="rId7" Type="http://schemas.openxmlformats.org/officeDocument/2006/relationships/image" Target="../media/image14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6.jpeg"/><Relationship Id="rId5" Type="http://schemas.openxmlformats.org/officeDocument/2006/relationships/image" Target="../media/image46.jpeg"/><Relationship Id="rId10" Type="http://schemas.openxmlformats.org/officeDocument/2006/relationships/image" Target="../media/image150.jpeg"/><Relationship Id="rId4" Type="http://schemas.openxmlformats.org/officeDocument/2006/relationships/image" Target="../media/image3.png"/><Relationship Id="rId9" Type="http://schemas.openxmlformats.org/officeDocument/2006/relationships/image" Target="../media/image14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8.xml.rels><?xml version="1.0" encoding="UTF-8" standalone="yes"?>
<Relationships xmlns="http://schemas.openxmlformats.org/package/2006/relationships"><Relationship Id="rId8" Type="http://schemas.openxmlformats.org/officeDocument/2006/relationships/image" Target="../media/image155.jpeg"/><Relationship Id="rId13" Type="http://schemas.openxmlformats.org/officeDocument/2006/relationships/image" Target="../media/image160.jpeg"/><Relationship Id="rId3" Type="http://schemas.openxmlformats.org/officeDocument/2006/relationships/image" Target="../media/image4.png"/><Relationship Id="rId7" Type="http://schemas.openxmlformats.org/officeDocument/2006/relationships/image" Target="../media/image154.jpeg"/><Relationship Id="rId12" Type="http://schemas.openxmlformats.org/officeDocument/2006/relationships/image" Target="../media/image15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3.jpeg"/><Relationship Id="rId11" Type="http://schemas.openxmlformats.org/officeDocument/2006/relationships/image" Target="../media/image158.jpe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3.png"/><Relationship Id="rId9" Type="http://schemas.openxmlformats.org/officeDocument/2006/relationships/image" Target="../media/image156.png"/><Relationship Id="rId14" Type="http://schemas.openxmlformats.org/officeDocument/2006/relationships/image" Target="../media/image16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large tree in a city&#10;&#10;Description automatically generated">
            <a:extLst>
              <a:ext uri="{FF2B5EF4-FFF2-40B4-BE49-F238E27FC236}">
                <a16:creationId xmlns:a16="http://schemas.microsoft.com/office/drawing/2014/main" id="{B0C36306-EEE1-42F0-9DC3-52D7DD6E6D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2192000" cy="2759051"/>
          </a:xfrm>
          <a:prstGeom prst="rect">
            <a:avLst/>
          </a:prstGeom>
        </p:spPr>
      </p:pic>
      <p:sp>
        <p:nvSpPr>
          <p:cNvPr id="5" name="1 Título">
            <a:extLst>
              <a:ext uri="{FF2B5EF4-FFF2-40B4-BE49-F238E27FC236}">
                <a16:creationId xmlns:a16="http://schemas.microsoft.com/office/drawing/2014/main" id="{DF9AAB27-8230-41E2-B408-43FFEAD51E18}"/>
              </a:ext>
            </a:extLst>
          </p:cNvPr>
          <p:cNvSpPr>
            <a:spLocks noGrp="1"/>
          </p:cNvSpPr>
          <p:nvPr>
            <p:ph type="ctrTitle"/>
          </p:nvPr>
        </p:nvSpPr>
        <p:spPr>
          <a:xfrm>
            <a:off x="1526384" y="2794874"/>
            <a:ext cx="9141617" cy="1898278"/>
          </a:xfrm>
        </p:spPr>
        <p:txBody>
          <a:bodyPr>
            <a:normAutofit fontScale="90000"/>
          </a:bodyPr>
          <a:lstStyle/>
          <a:p>
            <a:pPr eaLnBrk="1" hangingPunct="1"/>
            <a:br>
              <a:rPr lang="en-GB" sz="3200" b="1">
                <a:latin typeface="Calibri" charset="0"/>
              </a:rPr>
            </a:br>
            <a:r>
              <a:rPr lang="en-GB" sz="2400" b="1">
                <a:latin typeface="Calibri" charset="0"/>
              </a:rPr>
              <a:t>“</a:t>
            </a:r>
            <a:r>
              <a:rPr lang="es-ES" sz="2400" b="1">
                <a:latin typeface="Calibri" charset="0"/>
              </a:rPr>
              <a:t>Modelo de Inteligencia de Negocios para identificar indicadores de desempeño en los proyectos de investigación de la Universidad de las Fuerzas Armadas ESPE.”</a:t>
            </a:r>
            <a:br>
              <a:rPr lang="en-GB" sz="3200" b="1">
                <a:latin typeface="Calibri" charset="0"/>
              </a:rPr>
            </a:br>
            <a:endParaRPr lang="en-GB" sz="3200" b="1">
              <a:latin typeface="Calibri" charset="0"/>
            </a:endParaRPr>
          </a:p>
        </p:txBody>
      </p:sp>
      <p:sp>
        <p:nvSpPr>
          <p:cNvPr id="6" name="2 Subtítulo">
            <a:extLst>
              <a:ext uri="{FF2B5EF4-FFF2-40B4-BE49-F238E27FC236}">
                <a16:creationId xmlns:a16="http://schemas.microsoft.com/office/drawing/2014/main" id="{03DC1E14-58A9-4E6A-8005-E284640DE513}"/>
              </a:ext>
            </a:extLst>
          </p:cNvPr>
          <p:cNvSpPr>
            <a:spLocks noGrp="1"/>
          </p:cNvSpPr>
          <p:nvPr>
            <p:ph type="subTitle" idx="1"/>
          </p:nvPr>
        </p:nvSpPr>
        <p:spPr>
          <a:xfrm>
            <a:off x="2420937" y="4693153"/>
            <a:ext cx="7242187" cy="1667454"/>
          </a:xfrm>
        </p:spPr>
        <p:txBody>
          <a:bodyPr>
            <a:normAutofit fontScale="92500" lnSpcReduction="10000"/>
          </a:bodyPr>
          <a:lstStyle/>
          <a:p>
            <a:pPr eaLnBrk="1" hangingPunct="1"/>
            <a:r>
              <a:rPr lang="es-ES" sz="1600">
                <a:solidFill>
                  <a:schemeClr val="tx1"/>
                </a:solidFill>
                <a:latin typeface="Calibri" charset="0"/>
              </a:rPr>
              <a:t> </a:t>
            </a:r>
            <a:r>
              <a:rPr lang="es-ES" sz="1800" b="1">
                <a:solidFill>
                  <a:schemeClr val="tx1"/>
                </a:solidFill>
                <a:latin typeface="Calibri" charset="0"/>
              </a:rPr>
              <a:t>Estudiantes:</a:t>
            </a:r>
          </a:p>
          <a:p>
            <a:pPr eaLnBrk="1" hangingPunct="1"/>
            <a:r>
              <a:rPr lang="es-ES" sz="1800" b="1" i="1">
                <a:solidFill>
                  <a:schemeClr val="tx1"/>
                </a:solidFill>
                <a:latin typeface="Calibri" charset="0"/>
              </a:rPr>
              <a:t>Monteros Valdivieso María Paula</a:t>
            </a:r>
          </a:p>
          <a:p>
            <a:pPr eaLnBrk="1" hangingPunct="1"/>
            <a:r>
              <a:rPr lang="es-ES" sz="1800" b="1" i="1">
                <a:solidFill>
                  <a:schemeClr val="tx1"/>
                </a:solidFill>
                <a:latin typeface="Calibri" charset="0"/>
              </a:rPr>
              <a:t>Paspuel </a:t>
            </a:r>
            <a:r>
              <a:rPr lang="es-ES" sz="1800" b="1" i="1" err="1">
                <a:solidFill>
                  <a:schemeClr val="tx1"/>
                </a:solidFill>
                <a:latin typeface="Calibri" charset="0"/>
              </a:rPr>
              <a:t>Yanez</a:t>
            </a:r>
            <a:r>
              <a:rPr lang="es-ES" sz="1800" b="1" i="1">
                <a:solidFill>
                  <a:schemeClr val="tx1"/>
                </a:solidFill>
                <a:latin typeface="Calibri" charset="0"/>
              </a:rPr>
              <a:t> Mayra Alexandra</a:t>
            </a:r>
          </a:p>
          <a:p>
            <a:pPr eaLnBrk="1" hangingPunct="1"/>
            <a:r>
              <a:rPr lang="es-ES" sz="1800" b="1" i="1">
                <a:solidFill>
                  <a:schemeClr val="tx1"/>
                </a:solidFill>
                <a:latin typeface="Calibri" charset="0"/>
              </a:rPr>
              <a:t>Tutor:</a:t>
            </a:r>
          </a:p>
          <a:p>
            <a:pPr eaLnBrk="1" hangingPunct="1"/>
            <a:r>
              <a:rPr lang="es-EC" sz="1800" b="1" i="1" err="1">
                <a:solidFill>
                  <a:schemeClr val="tx1"/>
                </a:solidFill>
                <a:latin typeface="Calibri" charset="0"/>
              </a:rPr>
              <a:t>Phd</a:t>
            </a:r>
            <a:r>
              <a:rPr lang="es-EC" sz="1800" b="1" i="1">
                <a:solidFill>
                  <a:schemeClr val="tx1"/>
                </a:solidFill>
                <a:latin typeface="Calibri" charset="0"/>
              </a:rPr>
              <a:t>.</a:t>
            </a:r>
            <a:r>
              <a:rPr lang="es-ES" sz="1800" b="1" i="1">
                <a:solidFill>
                  <a:schemeClr val="tx1"/>
                </a:solidFill>
                <a:latin typeface="Calibri" charset="0"/>
              </a:rPr>
              <a:t> Tatiana Gualotuña</a:t>
            </a:r>
          </a:p>
        </p:txBody>
      </p:sp>
      <p:grpSp>
        <p:nvGrpSpPr>
          <p:cNvPr id="7" name="Group 5">
            <a:extLst>
              <a:ext uri="{FF2B5EF4-FFF2-40B4-BE49-F238E27FC236}">
                <a16:creationId xmlns:a16="http://schemas.microsoft.com/office/drawing/2014/main" id="{E44309A0-B546-42B9-AAA6-D1123F12A5FE}"/>
              </a:ext>
            </a:extLst>
          </p:cNvPr>
          <p:cNvGrpSpPr/>
          <p:nvPr/>
        </p:nvGrpSpPr>
        <p:grpSpPr>
          <a:xfrm>
            <a:off x="10256163" y="4728974"/>
            <a:ext cx="2016224" cy="2927339"/>
            <a:chOff x="7254818" y="4813168"/>
            <a:chExt cx="2016224" cy="2927339"/>
          </a:xfrm>
          <a:solidFill>
            <a:srgbClr val="17375E"/>
          </a:solidFill>
        </p:grpSpPr>
        <p:sp>
          <p:nvSpPr>
            <p:cNvPr id="8" name="Oval 6">
              <a:extLst>
                <a:ext uri="{FF2B5EF4-FFF2-40B4-BE49-F238E27FC236}">
                  <a16:creationId xmlns:a16="http://schemas.microsoft.com/office/drawing/2014/main" id="{3590DDA1-B7C4-446E-88FE-14BFC0367C9F}"/>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Oval 8">
              <a:extLst>
                <a:ext uri="{FF2B5EF4-FFF2-40B4-BE49-F238E27FC236}">
                  <a16:creationId xmlns:a16="http://schemas.microsoft.com/office/drawing/2014/main" id="{5F32E713-1835-4B23-AD5B-AEE792D7B316}"/>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Oval 9">
              <a:extLst>
                <a:ext uri="{FF2B5EF4-FFF2-40B4-BE49-F238E27FC236}">
                  <a16:creationId xmlns:a16="http://schemas.microsoft.com/office/drawing/2014/main" id="{B4877AD4-1C45-43B9-BB3E-4416B32324E5}"/>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Oval 10">
              <a:extLst>
                <a:ext uri="{FF2B5EF4-FFF2-40B4-BE49-F238E27FC236}">
                  <a16:creationId xmlns:a16="http://schemas.microsoft.com/office/drawing/2014/main" id="{0B80971E-0C54-4384-AB4C-DAFA5047BF93}"/>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2" name="Imagen 1" descr="LOGO-PRINCIPAL5.png">
            <a:extLst>
              <a:ext uri="{FF2B5EF4-FFF2-40B4-BE49-F238E27FC236}">
                <a16:creationId xmlns:a16="http://schemas.microsoft.com/office/drawing/2014/main" id="{0E10AF6B-96DA-4808-8D2F-312F2139046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060" y="5998043"/>
            <a:ext cx="2808000" cy="725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89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Objetivos Específicos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10</a:t>
            </a:fld>
            <a:endParaRPr lang="es-EC"/>
          </a:p>
        </p:txBody>
      </p:sp>
      <p:sp>
        <p:nvSpPr>
          <p:cNvPr id="18" name="CuadroTexto 17">
            <a:extLst>
              <a:ext uri="{FF2B5EF4-FFF2-40B4-BE49-F238E27FC236}">
                <a16:creationId xmlns:a16="http://schemas.microsoft.com/office/drawing/2014/main" id="{7DAD1BAA-1E54-499E-8E1C-5110DE9C5AE9}"/>
              </a:ext>
            </a:extLst>
          </p:cNvPr>
          <p:cNvSpPr txBox="1"/>
          <p:nvPr/>
        </p:nvSpPr>
        <p:spPr>
          <a:xfrm>
            <a:off x="7144182" y="2129026"/>
            <a:ext cx="4500000" cy="2535246"/>
          </a:xfrm>
          <a:prstGeom prst="rect">
            <a:avLst/>
          </a:prstGeom>
          <a:noFill/>
        </p:spPr>
        <p:txBody>
          <a:bodyPr wrap="square">
            <a:spAutoFit/>
          </a:bodyPr>
          <a:lstStyle/>
          <a:p>
            <a:pPr lvl="0" algn="just">
              <a:lnSpc>
                <a:spcPct val="150000"/>
              </a:lnSpc>
            </a:pPr>
            <a:r>
              <a:rPr lang="es-ES" dirty="0">
                <a:effectLst/>
                <a:latin typeface="Arial" panose="020B0604020202020204" pitchFamily="34" charset="0"/>
                <a:ea typeface="Times New Roman" panose="02020603050405020304" pitchFamily="18" charset="0"/>
              </a:rPr>
              <a:t>Desarrollar un modelo de inteligencia de negocios que determine indicadores de desempeño y se muestren en </a:t>
            </a:r>
            <a:r>
              <a:rPr lang="es-ES" dirty="0" err="1">
                <a:effectLst/>
                <a:latin typeface="Arial" panose="020B0604020202020204" pitchFamily="34" charset="0"/>
                <a:ea typeface="Times New Roman" panose="02020603050405020304" pitchFamily="18" charset="0"/>
              </a:rPr>
              <a:t>dashboards</a:t>
            </a:r>
            <a:r>
              <a:rPr lang="es-ES" dirty="0">
                <a:effectLst/>
                <a:latin typeface="Arial" panose="020B0604020202020204" pitchFamily="34" charset="0"/>
                <a:ea typeface="Times New Roman" panose="02020603050405020304" pitchFamily="18" charset="0"/>
              </a:rPr>
              <a:t> por medio de herramientas con las que cuenta la Unidad de Tecnología de la Información y Comunicación.</a:t>
            </a:r>
            <a:endParaRPr lang="es-EC" dirty="0">
              <a:effectLst/>
              <a:latin typeface="Times New Roman" panose="02020603050405020304" pitchFamily="18" charset="0"/>
              <a:ea typeface="Times New Roman" panose="02020603050405020304" pitchFamily="18" charset="0"/>
            </a:endParaRPr>
          </a:p>
        </p:txBody>
      </p:sp>
      <p:pic>
        <p:nvPicPr>
          <p:cNvPr id="6146" name="Picture 2" descr="El top 10 de las tendencias en Inteligencia de Negocios – Matrix CPM  Solutions">
            <a:extLst>
              <a:ext uri="{FF2B5EF4-FFF2-40B4-BE49-F238E27FC236}">
                <a16:creationId xmlns:a16="http://schemas.microsoft.com/office/drawing/2014/main" id="{511C1879-2951-4F6B-8684-A9AF1D130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299" y="1850385"/>
            <a:ext cx="1949962" cy="1299974"/>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41FA674-131D-4B97-9E64-4C45755CB52C}"/>
              </a:ext>
            </a:extLst>
          </p:cNvPr>
          <p:cNvSpPr txBox="1"/>
          <p:nvPr/>
        </p:nvSpPr>
        <p:spPr>
          <a:xfrm>
            <a:off x="2516207" y="3252460"/>
            <a:ext cx="2105357" cy="584775"/>
          </a:xfrm>
          <a:prstGeom prst="rect">
            <a:avLst/>
          </a:prstGeom>
          <a:noFill/>
        </p:spPr>
        <p:txBody>
          <a:bodyPr wrap="square">
            <a:spAutoFit/>
          </a:bodyPr>
          <a:lstStyle/>
          <a:p>
            <a:pPr lvl="0" algn="ctr"/>
            <a:r>
              <a:rPr lang="es-ES" sz="1600" dirty="0">
                <a:ea typeface="Times New Roman" panose="02020603050405020304" pitchFamily="18" charset="0"/>
              </a:rPr>
              <a:t>Modelo de Inteligencia de Negocio</a:t>
            </a:r>
            <a:endParaRPr lang="es-EC" sz="1600" dirty="0">
              <a:effectLst/>
              <a:ea typeface="Times New Roman" panose="02020603050405020304" pitchFamily="18" charset="0"/>
            </a:endParaRPr>
          </a:p>
        </p:txBody>
      </p:sp>
      <p:sp>
        <p:nvSpPr>
          <p:cNvPr id="20" name="CuadroTexto 19">
            <a:extLst>
              <a:ext uri="{FF2B5EF4-FFF2-40B4-BE49-F238E27FC236}">
                <a16:creationId xmlns:a16="http://schemas.microsoft.com/office/drawing/2014/main" id="{BC48FF5F-5437-458B-96E2-2F10D4305EBE}"/>
              </a:ext>
            </a:extLst>
          </p:cNvPr>
          <p:cNvSpPr txBox="1"/>
          <p:nvPr/>
        </p:nvSpPr>
        <p:spPr>
          <a:xfrm>
            <a:off x="4905610" y="3140431"/>
            <a:ext cx="1716746" cy="584775"/>
          </a:xfrm>
          <a:prstGeom prst="rect">
            <a:avLst/>
          </a:prstGeom>
          <a:noFill/>
        </p:spPr>
        <p:txBody>
          <a:bodyPr wrap="square">
            <a:spAutoFit/>
          </a:bodyPr>
          <a:lstStyle/>
          <a:p>
            <a:pPr lvl="0" algn="ctr"/>
            <a:r>
              <a:rPr lang="es-ES" sz="1600" dirty="0">
                <a:ea typeface="Times New Roman" panose="02020603050405020304" pitchFamily="18" charset="0"/>
              </a:rPr>
              <a:t>Indicadores de desempeño</a:t>
            </a:r>
            <a:endParaRPr lang="es-EC" sz="1600" dirty="0">
              <a:effectLst/>
              <a:ea typeface="Times New Roman" panose="02020603050405020304" pitchFamily="18" charset="0"/>
            </a:endParaRPr>
          </a:p>
        </p:txBody>
      </p:sp>
      <p:sp>
        <p:nvSpPr>
          <p:cNvPr id="21" name="CuadroTexto 20">
            <a:extLst>
              <a:ext uri="{FF2B5EF4-FFF2-40B4-BE49-F238E27FC236}">
                <a16:creationId xmlns:a16="http://schemas.microsoft.com/office/drawing/2014/main" id="{1410BB3F-843F-4E7B-A1DA-F1F290F48BAF}"/>
              </a:ext>
            </a:extLst>
          </p:cNvPr>
          <p:cNvSpPr txBox="1"/>
          <p:nvPr/>
        </p:nvSpPr>
        <p:spPr>
          <a:xfrm>
            <a:off x="2685286" y="5380400"/>
            <a:ext cx="1716746" cy="338554"/>
          </a:xfrm>
          <a:prstGeom prst="rect">
            <a:avLst/>
          </a:prstGeom>
          <a:noFill/>
        </p:spPr>
        <p:txBody>
          <a:bodyPr wrap="square">
            <a:spAutoFit/>
          </a:bodyPr>
          <a:lstStyle/>
          <a:p>
            <a:pPr lvl="0" algn="ctr"/>
            <a:r>
              <a:rPr lang="es-ES" sz="1600" dirty="0" err="1">
                <a:ea typeface="Times New Roman" panose="02020603050405020304" pitchFamily="18" charset="0"/>
              </a:rPr>
              <a:t>Dashboards</a:t>
            </a:r>
            <a:r>
              <a:rPr lang="es-ES" sz="1600" dirty="0">
                <a:ea typeface="Times New Roman" panose="02020603050405020304" pitchFamily="18" charset="0"/>
              </a:rPr>
              <a:t> </a:t>
            </a:r>
            <a:endParaRPr lang="es-EC" sz="1600" dirty="0">
              <a:effectLst/>
              <a:ea typeface="Times New Roman" panose="02020603050405020304" pitchFamily="18" charset="0"/>
            </a:endParaRPr>
          </a:p>
        </p:txBody>
      </p:sp>
      <p:sp>
        <p:nvSpPr>
          <p:cNvPr id="22" name="CuadroTexto 21">
            <a:extLst>
              <a:ext uri="{FF2B5EF4-FFF2-40B4-BE49-F238E27FC236}">
                <a16:creationId xmlns:a16="http://schemas.microsoft.com/office/drawing/2014/main" id="{CB93DD8E-0026-4952-B43B-91CE411E6024}"/>
              </a:ext>
            </a:extLst>
          </p:cNvPr>
          <p:cNvSpPr txBox="1"/>
          <p:nvPr/>
        </p:nvSpPr>
        <p:spPr>
          <a:xfrm>
            <a:off x="4934511" y="5343276"/>
            <a:ext cx="2027386" cy="338554"/>
          </a:xfrm>
          <a:prstGeom prst="rect">
            <a:avLst/>
          </a:prstGeom>
          <a:noFill/>
        </p:spPr>
        <p:txBody>
          <a:bodyPr wrap="square">
            <a:spAutoFit/>
          </a:bodyPr>
          <a:lstStyle/>
          <a:p>
            <a:pPr lvl="0" algn="ctr"/>
            <a:r>
              <a:rPr lang="es-ES" sz="1600" dirty="0">
                <a:ea typeface="Times New Roman" panose="02020603050405020304" pitchFamily="18" charset="0"/>
              </a:rPr>
              <a:t>Herramientas de UTIC</a:t>
            </a:r>
            <a:endParaRPr lang="es-EC" sz="1600" dirty="0">
              <a:effectLst/>
              <a:ea typeface="Times New Roman" panose="02020603050405020304" pitchFamily="18" charset="0"/>
            </a:endParaRPr>
          </a:p>
        </p:txBody>
      </p:sp>
      <p:pic>
        <p:nvPicPr>
          <p:cNvPr id="6148" name="Picture 4" descr="La importancia de los indicadores de desempeño logístico (KPIs) - Logística  360">
            <a:extLst>
              <a:ext uri="{FF2B5EF4-FFF2-40B4-BE49-F238E27FC236}">
                <a16:creationId xmlns:a16="http://schemas.microsoft.com/office/drawing/2014/main" id="{3F292F85-3A02-4B56-8DBF-309776A980A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769436" y="1931969"/>
            <a:ext cx="1939878" cy="121838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portancia de la Inteligencia de Negocios en el mercado actual | Gabriel  Guzmán">
            <a:extLst>
              <a:ext uri="{FF2B5EF4-FFF2-40B4-BE49-F238E27FC236}">
                <a16:creationId xmlns:a16="http://schemas.microsoft.com/office/drawing/2014/main" id="{280AD78D-CEC3-4793-85B7-885F1BD9F14E}"/>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2598057" y="4136048"/>
            <a:ext cx="1891204" cy="10737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a:extLst>
              <a:ext uri="{FF2B5EF4-FFF2-40B4-BE49-F238E27FC236}">
                <a16:creationId xmlns:a16="http://schemas.microsoft.com/office/drawing/2014/main" id="{23990CA7-9DD9-4F43-8A5F-C2C5BA2A2112}"/>
              </a:ext>
            </a:extLst>
          </p:cNvPr>
          <p:cNvGrpSpPr/>
          <p:nvPr/>
        </p:nvGrpSpPr>
        <p:grpSpPr>
          <a:xfrm>
            <a:off x="4992567" y="4136048"/>
            <a:ext cx="1716747" cy="1051839"/>
            <a:chOff x="5027593" y="3885917"/>
            <a:chExt cx="1793840" cy="1185851"/>
          </a:xfrm>
        </p:grpSpPr>
        <p:pic>
          <p:nvPicPr>
            <p:cNvPr id="6156" name="Picture 12" descr="Tableau Logo, history, meaning, symbol, PNG">
              <a:extLst>
                <a:ext uri="{FF2B5EF4-FFF2-40B4-BE49-F238E27FC236}">
                  <a16:creationId xmlns:a16="http://schemas.microsoft.com/office/drawing/2014/main" id="{A681DDC3-D377-4102-BB56-5D6DACCE3A94}"/>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027593" y="4344562"/>
              <a:ext cx="1292810" cy="72720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Oracle Latinoamérica (@OracleLatam) / Twitter">
              <a:extLst>
                <a:ext uri="{FF2B5EF4-FFF2-40B4-BE49-F238E27FC236}">
                  <a16:creationId xmlns:a16="http://schemas.microsoft.com/office/drawing/2014/main" id="{71247E29-0701-4ECD-A75D-D9EC6165379A}"/>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038433" y="3885917"/>
              <a:ext cx="783000" cy="7830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CuadroTexto 25">
            <a:extLst>
              <a:ext uri="{FF2B5EF4-FFF2-40B4-BE49-F238E27FC236}">
                <a16:creationId xmlns:a16="http://schemas.microsoft.com/office/drawing/2014/main" id="{2A1DCC67-11D9-4E8F-B75D-43B89F831697}"/>
              </a:ext>
            </a:extLst>
          </p:cNvPr>
          <p:cNvSpPr txBox="1"/>
          <p:nvPr/>
        </p:nvSpPr>
        <p:spPr>
          <a:xfrm>
            <a:off x="7144182" y="1757661"/>
            <a:ext cx="623053" cy="376978"/>
          </a:xfrm>
          <a:prstGeom prst="rect">
            <a:avLst/>
          </a:prstGeom>
          <a:noFill/>
        </p:spPr>
        <p:txBody>
          <a:bodyPr wrap="square" rtlCol="0">
            <a:spAutoFit/>
          </a:bodyPr>
          <a:lstStyle/>
          <a:p>
            <a:r>
              <a:rPr lang="es-ES"/>
              <a:t>OE4:</a:t>
            </a:r>
            <a:endParaRPr lang="es-EC"/>
          </a:p>
        </p:txBody>
      </p:sp>
    </p:spTree>
    <p:extLst>
      <p:ext uri="{BB962C8B-B14F-4D97-AF65-F5344CB8AC3E}">
        <p14:creationId xmlns:p14="http://schemas.microsoft.com/office/powerpoint/2010/main" val="332281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500"/>
                                        <p:tgtEl>
                                          <p:spTgt spid="6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54"/>
                                        </p:tgtEl>
                                        <p:attrNameLst>
                                          <p:attrName>style.visibility</p:attrName>
                                        </p:attrNameLst>
                                      </p:cBhvr>
                                      <p:to>
                                        <p:strVal val="visible"/>
                                      </p:to>
                                    </p:set>
                                    <p:animEffect transition="in" filter="fade">
                                      <p:cBhvr>
                                        <p:cTn id="33" dur="500"/>
                                        <p:tgtEl>
                                          <p:spTgt spid="61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Objetivos Específicos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11</a:t>
            </a:fld>
            <a:endParaRPr lang="es-EC"/>
          </a:p>
        </p:txBody>
      </p:sp>
      <p:sp>
        <p:nvSpPr>
          <p:cNvPr id="18" name="CuadroTexto 17">
            <a:extLst>
              <a:ext uri="{FF2B5EF4-FFF2-40B4-BE49-F238E27FC236}">
                <a16:creationId xmlns:a16="http://schemas.microsoft.com/office/drawing/2014/main" id="{7DAD1BAA-1E54-499E-8E1C-5110DE9C5AE9}"/>
              </a:ext>
            </a:extLst>
          </p:cNvPr>
          <p:cNvSpPr txBox="1"/>
          <p:nvPr/>
        </p:nvSpPr>
        <p:spPr>
          <a:xfrm>
            <a:off x="7177033" y="2610403"/>
            <a:ext cx="4500000" cy="1288751"/>
          </a:xfrm>
          <a:prstGeom prst="rect">
            <a:avLst/>
          </a:prstGeom>
          <a:noFill/>
        </p:spPr>
        <p:txBody>
          <a:bodyPr wrap="square">
            <a:spAutoFit/>
          </a:bodyPr>
          <a:lstStyle/>
          <a:p>
            <a:pPr lvl="0" algn="just">
              <a:lnSpc>
                <a:spcPct val="150000"/>
              </a:lnSpc>
            </a:pPr>
            <a:r>
              <a:rPr lang="es-ES" dirty="0">
                <a:effectLst/>
                <a:latin typeface="Arial" panose="020B0604020202020204" pitchFamily="34" charset="0"/>
                <a:ea typeface="Times New Roman" panose="02020603050405020304" pitchFamily="18" charset="0"/>
              </a:rPr>
              <a:t>Validar el modelo de Inteligencia de Negocios desarrollado, por medio de la inyección de nueva información.</a:t>
            </a:r>
            <a:endParaRPr lang="es-EC" dirty="0">
              <a:effectLst/>
              <a:latin typeface="Times New Roman" panose="02020603050405020304" pitchFamily="18" charset="0"/>
              <a:ea typeface="Times New Roman" panose="02020603050405020304" pitchFamily="18" charset="0"/>
            </a:endParaRPr>
          </a:p>
        </p:txBody>
      </p:sp>
      <p:sp>
        <p:nvSpPr>
          <p:cNvPr id="20" name="TextBox 11">
            <a:extLst>
              <a:ext uri="{FF2B5EF4-FFF2-40B4-BE49-F238E27FC236}">
                <a16:creationId xmlns:a16="http://schemas.microsoft.com/office/drawing/2014/main" id="{C21CF240-57DA-40DA-8994-F247C420D6A9}"/>
              </a:ext>
            </a:extLst>
          </p:cNvPr>
          <p:cNvSpPr txBox="1"/>
          <p:nvPr/>
        </p:nvSpPr>
        <p:spPr>
          <a:xfrm>
            <a:off x="4783998" y="3863386"/>
            <a:ext cx="2083468" cy="646331"/>
          </a:xfrm>
          <a:prstGeom prst="rect">
            <a:avLst/>
          </a:prstGeom>
          <a:noFill/>
        </p:spPr>
        <p:txBody>
          <a:bodyPr wrap="square" rtlCol="0">
            <a:spAutoFit/>
          </a:bodyPr>
          <a:lstStyle/>
          <a:p>
            <a:pPr algn="ctr"/>
            <a:r>
              <a:rPr lang="es-ES" dirty="0"/>
              <a:t>Inyección de nueva Información</a:t>
            </a:r>
            <a:endParaRPr lang="es-EC" dirty="0"/>
          </a:p>
        </p:txBody>
      </p:sp>
      <p:pic>
        <p:nvPicPr>
          <p:cNvPr id="21" name="Picture 2" descr="Inyección SQL – Parte I – NOISE Ciberseguridad">
            <a:extLst>
              <a:ext uri="{FF2B5EF4-FFF2-40B4-BE49-F238E27FC236}">
                <a16:creationId xmlns:a16="http://schemas.microsoft.com/office/drawing/2014/main" id="{D6CE1A9B-8E05-421E-A3F8-59F8A7DF983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14968" y="2268596"/>
            <a:ext cx="1452036" cy="145203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1">
            <a:extLst>
              <a:ext uri="{FF2B5EF4-FFF2-40B4-BE49-F238E27FC236}">
                <a16:creationId xmlns:a16="http://schemas.microsoft.com/office/drawing/2014/main" id="{D0CC32B9-E64A-43DE-B5AD-38CB72B453B6}"/>
              </a:ext>
            </a:extLst>
          </p:cNvPr>
          <p:cNvSpPr txBox="1"/>
          <p:nvPr/>
        </p:nvSpPr>
        <p:spPr>
          <a:xfrm>
            <a:off x="2188213" y="3863386"/>
            <a:ext cx="2488969" cy="369332"/>
          </a:xfrm>
          <a:prstGeom prst="rect">
            <a:avLst/>
          </a:prstGeom>
          <a:noFill/>
        </p:spPr>
        <p:txBody>
          <a:bodyPr wrap="square" rtlCol="0">
            <a:spAutoFit/>
          </a:bodyPr>
          <a:lstStyle/>
          <a:p>
            <a:pPr algn="ctr"/>
            <a:r>
              <a:rPr lang="es-ES" dirty="0"/>
              <a:t>Validar el modelo BI </a:t>
            </a:r>
            <a:endParaRPr lang="es-EC" dirty="0"/>
          </a:p>
        </p:txBody>
      </p:sp>
      <p:grpSp>
        <p:nvGrpSpPr>
          <p:cNvPr id="6" name="Grupo 5">
            <a:extLst>
              <a:ext uri="{FF2B5EF4-FFF2-40B4-BE49-F238E27FC236}">
                <a16:creationId xmlns:a16="http://schemas.microsoft.com/office/drawing/2014/main" id="{7FAB518C-7F14-4878-A5DC-AEE8FD3C4E3C}"/>
              </a:ext>
            </a:extLst>
          </p:cNvPr>
          <p:cNvGrpSpPr/>
          <p:nvPr/>
        </p:nvGrpSpPr>
        <p:grpSpPr>
          <a:xfrm>
            <a:off x="2448103" y="2236906"/>
            <a:ext cx="2026328" cy="1522738"/>
            <a:chOff x="2824712" y="1233624"/>
            <a:chExt cx="2490867" cy="1893658"/>
          </a:xfrm>
        </p:grpSpPr>
        <p:pic>
          <p:nvPicPr>
            <p:cNvPr id="7174" name="Picture 6" descr="Inteligencia empresarial - Wikipedia, la enciclopedia libre">
              <a:extLst>
                <a:ext uri="{FF2B5EF4-FFF2-40B4-BE49-F238E27FC236}">
                  <a16:creationId xmlns:a16="http://schemas.microsoft.com/office/drawing/2014/main" id="{1CE21488-9FBA-4ECB-B94B-D93F07384E0A}"/>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824712" y="1592285"/>
              <a:ext cx="2490867" cy="15349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alidar como disciplina | Ayse Lucus">
              <a:extLst>
                <a:ext uri="{FF2B5EF4-FFF2-40B4-BE49-F238E27FC236}">
                  <a16:creationId xmlns:a16="http://schemas.microsoft.com/office/drawing/2014/main" id="{5E95C106-A44A-4E61-B3BF-154A81BA7B0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144756" y="1233624"/>
              <a:ext cx="925389" cy="92538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21">
            <a:extLst>
              <a:ext uri="{FF2B5EF4-FFF2-40B4-BE49-F238E27FC236}">
                <a16:creationId xmlns:a16="http://schemas.microsoft.com/office/drawing/2014/main" id="{449981C2-DFF8-4CB5-A5AF-8D7AB6AE97E3}"/>
              </a:ext>
            </a:extLst>
          </p:cNvPr>
          <p:cNvSpPr txBox="1"/>
          <p:nvPr/>
        </p:nvSpPr>
        <p:spPr>
          <a:xfrm>
            <a:off x="7175945" y="2236906"/>
            <a:ext cx="623053" cy="376978"/>
          </a:xfrm>
          <a:prstGeom prst="rect">
            <a:avLst/>
          </a:prstGeom>
          <a:noFill/>
        </p:spPr>
        <p:txBody>
          <a:bodyPr wrap="square" rtlCol="0">
            <a:spAutoFit/>
          </a:bodyPr>
          <a:lstStyle/>
          <a:p>
            <a:r>
              <a:rPr lang="es-ES" dirty="0"/>
              <a:t>OE5:</a:t>
            </a:r>
            <a:endParaRPr lang="es-EC" dirty="0"/>
          </a:p>
        </p:txBody>
      </p:sp>
    </p:spTree>
    <p:extLst>
      <p:ext uri="{BB962C8B-B14F-4D97-AF65-F5344CB8AC3E}">
        <p14:creationId xmlns:p14="http://schemas.microsoft.com/office/powerpoint/2010/main" val="128045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Trabajos Relacionados</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12</a:t>
            </a:fld>
            <a:endParaRPr lang="es-EC"/>
          </a:p>
        </p:txBody>
      </p:sp>
      <p:pic>
        <p:nvPicPr>
          <p:cNvPr id="3" name="Imagen 2">
            <a:extLst>
              <a:ext uri="{FF2B5EF4-FFF2-40B4-BE49-F238E27FC236}">
                <a16:creationId xmlns:a16="http://schemas.microsoft.com/office/drawing/2014/main" id="{88721959-43DF-461E-9349-CD9FB8F1A4EA}"/>
              </a:ext>
            </a:extLst>
          </p:cNvPr>
          <p:cNvPicPr>
            <a:picLocks noChangeAspect="1"/>
          </p:cNvPicPr>
          <p:nvPr/>
        </p:nvPicPr>
        <p:blipFill>
          <a:blip r:embed="rId4"/>
          <a:stretch>
            <a:fillRect/>
          </a:stretch>
        </p:blipFill>
        <p:spPr>
          <a:xfrm>
            <a:off x="3009236" y="1304327"/>
            <a:ext cx="6373114" cy="5268060"/>
          </a:xfrm>
          <a:prstGeom prst="rect">
            <a:avLst/>
          </a:prstGeom>
        </p:spPr>
      </p:pic>
    </p:spTree>
    <p:extLst>
      <p:ext uri="{BB962C8B-B14F-4D97-AF65-F5344CB8AC3E}">
        <p14:creationId xmlns:p14="http://schemas.microsoft.com/office/powerpoint/2010/main" val="15143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u="sng">
                  <a:solidFill>
                    <a:srgbClr val="FFFF00"/>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037010" y="2125977"/>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Estado del Arte</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13</a:t>
            </a:fld>
            <a:endParaRPr lang="es-EC"/>
          </a:p>
        </p:txBody>
      </p:sp>
      <p:sp>
        <p:nvSpPr>
          <p:cNvPr id="18" name="Globo: flecha cuádruple 17">
            <a:extLst>
              <a:ext uri="{FF2B5EF4-FFF2-40B4-BE49-F238E27FC236}">
                <a16:creationId xmlns:a16="http://schemas.microsoft.com/office/drawing/2014/main" id="{24780607-DBA8-4119-B112-0EC3F6F595DE}"/>
              </a:ext>
            </a:extLst>
          </p:cNvPr>
          <p:cNvSpPr/>
          <p:nvPr/>
        </p:nvSpPr>
        <p:spPr>
          <a:xfrm>
            <a:off x="3779826" y="3429001"/>
            <a:ext cx="1954265" cy="1481220"/>
          </a:xfrm>
          <a:prstGeom prst="quad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b="1" dirty="0"/>
              <a:t>Criterios de inclusión</a:t>
            </a:r>
          </a:p>
        </p:txBody>
      </p:sp>
      <p:pic>
        <p:nvPicPr>
          <p:cNvPr id="19" name="Picture 2" descr="Resultado de imagen de falta de innovación">
            <a:extLst>
              <a:ext uri="{FF2B5EF4-FFF2-40B4-BE49-F238E27FC236}">
                <a16:creationId xmlns:a16="http://schemas.microsoft.com/office/drawing/2014/main" id="{F07A98B5-5395-4B2E-A395-28B2B655D19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55097" y="3543029"/>
            <a:ext cx="1155821" cy="11027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nálisis de Resultados | Agencia de Marketing Digital México">
            <a:extLst>
              <a:ext uri="{FF2B5EF4-FFF2-40B4-BE49-F238E27FC236}">
                <a16:creationId xmlns:a16="http://schemas.microsoft.com/office/drawing/2014/main" id="{9253943B-EF86-4A27-AB1B-5320673A5492}"/>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998723" y="1630597"/>
            <a:ext cx="1516469" cy="990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4" descr="Resultado de imagen de mejorar la innovación">
            <a:extLst>
              <a:ext uri="{FF2B5EF4-FFF2-40B4-BE49-F238E27FC236}">
                <a16:creationId xmlns:a16="http://schemas.microsoft.com/office/drawing/2014/main" id="{94AF268F-2163-4666-BC1E-2120A78018B7}"/>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2480595" y="3548704"/>
            <a:ext cx="927101" cy="11013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mejorar la innovación">
            <a:extLst>
              <a:ext uri="{FF2B5EF4-FFF2-40B4-BE49-F238E27FC236}">
                <a16:creationId xmlns:a16="http://schemas.microsoft.com/office/drawing/2014/main" id="{09B5DF7F-BFB9-45F1-B2F1-3EDC21A9AB0E}"/>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4063403" y="5028334"/>
            <a:ext cx="1473200" cy="90982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BB0EF09-F685-4E21-8626-504A3963FE85}"/>
              </a:ext>
            </a:extLst>
          </p:cNvPr>
          <p:cNvSpPr txBox="1"/>
          <p:nvPr/>
        </p:nvSpPr>
        <p:spPr>
          <a:xfrm>
            <a:off x="4053741" y="2738670"/>
            <a:ext cx="1621382" cy="600164"/>
          </a:xfrm>
          <a:prstGeom prst="rect">
            <a:avLst/>
          </a:prstGeom>
          <a:noFill/>
        </p:spPr>
        <p:txBody>
          <a:bodyPr wrap="square" rtlCol="0">
            <a:spAutoFit/>
          </a:bodyPr>
          <a:lstStyle/>
          <a:p>
            <a:r>
              <a:rPr lang="es-EC" sz="1100"/>
              <a:t>Análisis y gestión de indicadores de desempeño</a:t>
            </a:r>
          </a:p>
        </p:txBody>
      </p:sp>
      <p:sp>
        <p:nvSpPr>
          <p:cNvPr id="24" name="CuadroTexto 23">
            <a:extLst>
              <a:ext uri="{FF2B5EF4-FFF2-40B4-BE49-F238E27FC236}">
                <a16:creationId xmlns:a16="http://schemas.microsoft.com/office/drawing/2014/main" id="{D0DEF823-3949-4721-B2EB-BD469EADB5A1}"/>
              </a:ext>
            </a:extLst>
          </p:cNvPr>
          <p:cNvSpPr txBox="1"/>
          <p:nvPr/>
        </p:nvSpPr>
        <p:spPr>
          <a:xfrm>
            <a:off x="5880795" y="4786245"/>
            <a:ext cx="1621382" cy="430887"/>
          </a:xfrm>
          <a:prstGeom prst="rect">
            <a:avLst/>
          </a:prstGeom>
          <a:noFill/>
        </p:spPr>
        <p:txBody>
          <a:bodyPr wrap="square" rtlCol="0">
            <a:spAutoFit/>
          </a:bodyPr>
          <a:lstStyle/>
          <a:p>
            <a:r>
              <a:rPr lang="es-EC" sz="1100"/>
              <a:t>Falta de innovación y transferencia tecnológica</a:t>
            </a:r>
          </a:p>
        </p:txBody>
      </p:sp>
      <p:sp>
        <p:nvSpPr>
          <p:cNvPr id="25" name="CuadroTexto 24">
            <a:extLst>
              <a:ext uri="{FF2B5EF4-FFF2-40B4-BE49-F238E27FC236}">
                <a16:creationId xmlns:a16="http://schemas.microsoft.com/office/drawing/2014/main" id="{DD7531D8-0B3E-4CCF-93AF-339F7658B5D6}"/>
              </a:ext>
            </a:extLst>
          </p:cNvPr>
          <p:cNvSpPr txBox="1"/>
          <p:nvPr/>
        </p:nvSpPr>
        <p:spPr>
          <a:xfrm>
            <a:off x="2481676" y="4811569"/>
            <a:ext cx="1087400" cy="769441"/>
          </a:xfrm>
          <a:prstGeom prst="rect">
            <a:avLst/>
          </a:prstGeom>
          <a:noFill/>
        </p:spPr>
        <p:txBody>
          <a:bodyPr wrap="square" rtlCol="0">
            <a:spAutoFit/>
          </a:bodyPr>
          <a:lstStyle/>
          <a:p>
            <a:r>
              <a:rPr lang="es-EC" sz="1100"/>
              <a:t>Mejorar la innovación y transferencia tecnológica</a:t>
            </a:r>
          </a:p>
        </p:txBody>
      </p:sp>
      <p:sp>
        <p:nvSpPr>
          <p:cNvPr id="26" name="CuadroTexto 25">
            <a:extLst>
              <a:ext uri="{FF2B5EF4-FFF2-40B4-BE49-F238E27FC236}">
                <a16:creationId xmlns:a16="http://schemas.microsoft.com/office/drawing/2014/main" id="{855A108D-0EBD-4957-A8FA-51EF5DD9F6DE}"/>
              </a:ext>
            </a:extLst>
          </p:cNvPr>
          <p:cNvSpPr txBox="1"/>
          <p:nvPr/>
        </p:nvSpPr>
        <p:spPr>
          <a:xfrm>
            <a:off x="4053741" y="6056268"/>
            <a:ext cx="1621382" cy="600164"/>
          </a:xfrm>
          <a:prstGeom prst="rect">
            <a:avLst/>
          </a:prstGeom>
          <a:noFill/>
        </p:spPr>
        <p:txBody>
          <a:bodyPr wrap="square" rtlCol="0">
            <a:spAutoFit/>
          </a:bodyPr>
          <a:lstStyle/>
          <a:p>
            <a:r>
              <a:rPr lang="es-EC" sz="1100"/>
              <a:t>Estrategias para desarrollar proyectos de innovación</a:t>
            </a:r>
          </a:p>
        </p:txBody>
      </p:sp>
      <p:sp>
        <p:nvSpPr>
          <p:cNvPr id="27" name="Diagrama de flujo: extraer 26">
            <a:extLst>
              <a:ext uri="{FF2B5EF4-FFF2-40B4-BE49-F238E27FC236}">
                <a16:creationId xmlns:a16="http://schemas.microsoft.com/office/drawing/2014/main" id="{B9D86A53-2D29-4C28-8056-6D6F74D9FF81}"/>
              </a:ext>
            </a:extLst>
          </p:cNvPr>
          <p:cNvSpPr/>
          <p:nvPr/>
        </p:nvSpPr>
        <p:spPr>
          <a:xfrm>
            <a:off x="8634047" y="1396938"/>
            <a:ext cx="1516470" cy="1502490"/>
          </a:xfrm>
          <a:prstGeom prst="flowChartExtra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b="1"/>
              <a:t>Criterios de exclusión</a:t>
            </a:r>
          </a:p>
        </p:txBody>
      </p:sp>
      <p:pic>
        <p:nvPicPr>
          <p:cNvPr id="28" name="Picture 8" descr="Resultado de imagen de innovación empresarial">
            <a:extLst>
              <a:ext uri="{FF2B5EF4-FFF2-40B4-BE49-F238E27FC236}">
                <a16:creationId xmlns:a16="http://schemas.microsoft.com/office/drawing/2014/main" id="{930A212C-FECE-4CCD-8074-8E97608AAFE4}"/>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7207072" y="1266411"/>
            <a:ext cx="1426975" cy="9986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Resultado de imagen de idiomas">
            <a:extLst>
              <a:ext uri="{FF2B5EF4-FFF2-40B4-BE49-F238E27FC236}">
                <a16:creationId xmlns:a16="http://schemas.microsoft.com/office/drawing/2014/main" id="{51B6AD9D-B19E-47B6-8F6B-6FF5A897107B}"/>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10584847" y="1204579"/>
            <a:ext cx="1380566" cy="119321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3CA70AD4-B44F-4466-A160-ADEA8F8F375A}"/>
              </a:ext>
            </a:extLst>
          </p:cNvPr>
          <p:cNvSpPr txBox="1"/>
          <p:nvPr/>
        </p:nvSpPr>
        <p:spPr>
          <a:xfrm>
            <a:off x="10659040" y="2416847"/>
            <a:ext cx="1237634" cy="600164"/>
          </a:xfrm>
          <a:prstGeom prst="rect">
            <a:avLst/>
          </a:prstGeom>
          <a:noFill/>
        </p:spPr>
        <p:txBody>
          <a:bodyPr wrap="square" rtlCol="0">
            <a:spAutoFit/>
          </a:bodyPr>
          <a:lstStyle/>
          <a:p>
            <a:r>
              <a:rPr lang="es-EC" sz="1100"/>
              <a:t>Artículos en otro idioma que no sea inglés</a:t>
            </a:r>
          </a:p>
        </p:txBody>
      </p:sp>
      <p:sp>
        <p:nvSpPr>
          <p:cNvPr id="31" name="CuadroTexto 30">
            <a:extLst>
              <a:ext uri="{FF2B5EF4-FFF2-40B4-BE49-F238E27FC236}">
                <a16:creationId xmlns:a16="http://schemas.microsoft.com/office/drawing/2014/main" id="{FC66AC77-A8AD-43C2-AB4E-F0463EDCDF36}"/>
              </a:ext>
            </a:extLst>
          </p:cNvPr>
          <p:cNvSpPr txBox="1"/>
          <p:nvPr/>
        </p:nvSpPr>
        <p:spPr>
          <a:xfrm>
            <a:off x="7207072" y="2347486"/>
            <a:ext cx="1621382" cy="261610"/>
          </a:xfrm>
          <a:prstGeom prst="rect">
            <a:avLst/>
          </a:prstGeom>
          <a:noFill/>
        </p:spPr>
        <p:txBody>
          <a:bodyPr wrap="square" rtlCol="0">
            <a:spAutoFit/>
          </a:bodyPr>
          <a:lstStyle/>
          <a:p>
            <a:r>
              <a:rPr lang="es-EC" sz="1100"/>
              <a:t>Innovación en general</a:t>
            </a:r>
          </a:p>
        </p:txBody>
      </p:sp>
      <p:grpSp>
        <p:nvGrpSpPr>
          <p:cNvPr id="32" name="Group 7">
            <a:extLst>
              <a:ext uri="{FF2B5EF4-FFF2-40B4-BE49-F238E27FC236}">
                <a16:creationId xmlns:a16="http://schemas.microsoft.com/office/drawing/2014/main" id="{8BEAF426-E4E8-4B93-86AE-1EEF25B37145}"/>
              </a:ext>
            </a:extLst>
          </p:cNvPr>
          <p:cNvGrpSpPr/>
          <p:nvPr/>
        </p:nvGrpSpPr>
        <p:grpSpPr>
          <a:xfrm>
            <a:off x="8596993" y="3217958"/>
            <a:ext cx="1814041" cy="1685153"/>
            <a:chOff x="6078877" y="2971665"/>
            <a:chExt cx="1814041" cy="1685153"/>
          </a:xfrm>
        </p:grpSpPr>
        <p:sp>
          <p:nvSpPr>
            <p:cNvPr id="33" name="CuadroTexto 32">
              <a:extLst>
                <a:ext uri="{FF2B5EF4-FFF2-40B4-BE49-F238E27FC236}">
                  <a16:creationId xmlns:a16="http://schemas.microsoft.com/office/drawing/2014/main" id="{D88CC7E6-1E47-403A-BB5F-82C0BF815D6A}"/>
                </a:ext>
              </a:extLst>
            </p:cNvPr>
            <p:cNvSpPr txBox="1"/>
            <p:nvPr/>
          </p:nvSpPr>
          <p:spPr>
            <a:xfrm>
              <a:off x="6210325" y="4056654"/>
              <a:ext cx="1477708" cy="600164"/>
            </a:xfrm>
            <a:prstGeom prst="rect">
              <a:avLst/>
            </a:prstGeom>
            <a:noFill/>
          </p:spPr>
          <p:txBody>
            <a:bodyPr wrap="square" rtlCol="0">
              <a:spAutoFit/>
            </a:bodyPr>
            <a:lstStyle/>
            <a:p>
              <a:r>
                <a:rPr lang="es-EC" sz="1100"/>
                <a:t>Proyectos y Prototipos de un tema en específico</a:t>
              </a:r>
            </a:p>
          </p:txBody>
        </p:sp>
        <p:pic>
          <p:nvPicPr>
            <p:cNvPr id="34" name="Picture 2" descr="🔀 Importancia de los Prototipos">
              <a:extLst>
                <a:ext uri="{FF2B5EF4-FFF2-40B4-BE49-F238E27FC236}">
                  <a16:creationId xmlns:a16="http://schemas.microsoft.com/office/drawing/2014/main" id="{4C8CF8BE-A133-4BAA-8384-58DE1BE244F9}"/>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078877" y="2971665"/>
              <a:ext cx="1814041" cy="9662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861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P spid="26" grpId="0"/>
      <p:bldP spid="27" grpId="0" animBg="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u="sng">
                  <a:solidFill>
                    <a:srgbClr val="FFFF00"/>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037010" y="2125977"/>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Estado del Arte</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14</a:t>
            </a:fld>
            <a:endParaRPr lang="es-EC"/>
          </a:p>
        </p:txBody>
      </p:sp>
      <p:grpSp>
        <p:nvGrpSpPr>
          <p:cNvPr id="29" name="Group 2">
            <a:extLst>
              <a:ext uri="{FF2B5EF4-FFF2-40B4-BE49-F238E27FC236}">
                <a16:creationId xmlns:a16="http://schemas.microsoft.com/office/drawing/2014/main" id="{E7286D22-9DE8-4EF4-8B56-7E83C578F31F}"/>
              </a:ext>
            </a:extLst>
          </p:cNvPr>
          <p:cNvGrpSpPr/>
          <p:nvPr/>
        </p:nvGrpSpPr>
        <p:grpSpPr>
          <a:xfrm rot="10800000">
            <a:off x="2479649" y="2788441"/>
            <a:ext cx="9308442" cy="2119841"/>
            <a:chOff x="1195937" y="2330450"/>
            <a:chExt cx="9308442" cy="2119841"/>
          </a:xfrm>
          <a:gradFill>
            <a:gsLst>
              <a:gs pos="77000">
                <a:schemeClr val="accent4"/>
              </a:gs>
              <a:gs pos="37180">
                <a:schemeClr val="accent2"/>
              </a:gs>
              <a:gs pos="26000">
                <a:schemeClr val="accent2"/>
              </a:gs>
              <a:gs pos="15000">
                <a:schemeClr val="accent1"/>
              </a:gs>
              <a:gs pos="100000">
                <a:schemeClr val="accent6"/>
              </a:gs>
              <a:gs pos="50439">
                <a:schemeClr val="accent5"/>
              </a:gs>
              <a:gs pos="70000">
                <a:schemeClr val="accent4"/>
              </a:gs>
            </a:gsLst>
            <a:lin ang="0" scaled="0"/>
          </a:gradFill>
        </p:grpSpPr>
        <p:sp>
          <p:nvSpPr>
            <p:cNvPr id="35" name="Block Arc 6">
              <a:extLst>
                <a:ext uri="{FF2B5EF4-FFF2-40B4-BE49-F238E27FC236}">
                  <a16:creationId xmlns:a16="http://schemas.microsoft.com/office/drawing/2014/main" id="{B5FF9505-EFF1-453B-97EE-36B722B62691}"/>
                </a:ext>
              </a:extLst>
            </p:cNvPr>
            <p:cNvSpPr/>
            <p:nvPr/>
          </p:nvSpPr>
          <p:spPr>
            <a:xfrm>
              <a:off x="1195937" y="2343150"/>
              <a:ext cx="2088090" cy="2088091"/>
            </a:xfrm>
            <a:prstGeom prst="blockArc">
              <a:avLst>
                <a:gd name="adj1" fmla="val 1362"/>
                <a:gd name="adj2" fmla="val 10776871"/>
                <a:gd name="adj3" fmla="val 135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6" name="Block Arc 14">
              <a:extLst>
                <a:ext uri="{FF2B5EF4-FFF2-40B4-BE49-F238E27FC236}">
                  <a16:creationId xmlns:a16="http://schemas.microsoft.com/office/drawing/2014/main" id="{C08CC3C3-CFC4-436F-8DE1-872FAD37BCA3}"/>
                </a:ext>
              </a:extLst>
            </p:cNvPr>
            <p:cNvSpPr/>
            <p:nvPr/>
          </p:nvSpPr>
          <p:spPr>
            <a:xfrm rot="10800000">
              <a:off x="2999799" y="2362200"/>
              <a:ext cx="2088090" cy="2088091"/>
            </a:xfrm>
            <a:prstGeom prst="blockArc">
              <a:avLst>
                <a:gd name="adj1" fmla="val 1362"/>
                <a:gd name="adj2" fmla="val 10776871"/>
                <a:gd name="adj3" fmla="val 135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7" name="Block Arc 18">
              <a:extLst>
                <a:ext uri="{FF2B5EF4-FFF2-40B4-BE49-F238E27FC236}">
                  <a16:creationId xmlns:a16="http://schemas.microsoft.com/office/drawing/2014/main" id="{0ED5E047-8BAA-4B2C-A044-4D81951087A1}"/>
                </a:ext>
              </a:extLst>
            </p:cNvPr>
            <p:cNvSpPr/>
            <p:nvPr/>
          </p:nvSpPr>
          <p:spPr>
            <a:xfrm>
              <a:off x="4806113" y="2330450"/>
              <a:ext cx="2088090" cy="2088091"/>
            </a:xfrm>
            <a:prstGeom prst="blockArc">
              <a:avLst>
                <a:gd name="adj1" fmla="val 1362"/>
                <a:gd name="adj2" fmla="val 10776871"/>
                <a:gd name="adj3" fmla="val 135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Block Arc 19">
              <a:extLst>
                <a:ext uri="{FF2B5EF4-FFF2-40B4-BE49-F238E27FC236}">
                  <a16:creationId xmlns:a16="http://schemas.microsoft.com/office/drawing/2014/main" id="{230BC184-8FBA-4E6F-9EB7-F5AE6A963535}"/>
                </a:ext>
              </a:extLst>
            </p:cNvPr>
            <p:cNvSpPr/>
            <p:nvPr/>
          </p:nvSpPr>
          <p:spPr>
            <a:xfrm rot="10800000">
              <a:off x="6609975" y="2362200"/>
              <a:ext cx="2088090" cy="2088091"/>
            </a:xfrm>
            <a:prstGeom prst="blockArc">
              <a:avLst>
                <a:gd name="adj1" fmla="val 1362"/>
                <a:gd name="adj2" fmla="val 10776871"/>
                <a:gd name="adj3" fmla="val 135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9" name="Block Arc 20">
              <a:extLst>
                <a:ext uri="{FF2B5EF4-FFF2-40B4-BE49-F238E27FC236}">
                  <a16:creationId xmlns:a16="http://schemas.microsoft.com/office/drawing/2014/main" id="{D93A110D-D066-4ED3-B856-FE553DD645DD}"/>
                </a:ext>
              </a:extLst>
            </p:cNvPr>
            <p:cNvSpPr/>
            <p:nvPr/>
          </p:nvSpPr>
          <p:spPr>
            <a:xfrm>
              <a:off x="8416289" y="2330450"/>
              <a:ext cx="2088090" cy="2088091"/>
            </a:xfrm>
            <a:prstGeom prst="blockArc">
              <a:avLst>
                <a:gd name="adj1" fmla="val 1362"/>
                <a:gd name="adj2" fmla="val 10776871"/>
                <a:gd name="adj3" fmla="val 135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0" name="TextBox 21">
            <a:extLst>
              <a:ext uri="{FF2B5EF4-FFF2-40B4-BE49-F238E27FC236}">
                <a16:creationId xmlns:a16="http://schemas.microsoft.com/office/drawing/2014/main" id="{2E80B3B3-8BF0-4942-AE74-AEC342F37D9E}"/>
              </a:ext>
            </a:extLst>
          </p:cNvPr>
          <p:cNvSpPr txBox="1"/>
          <p:nvPr/>
        </p:nvSpPr>
        <p:spPr>
          <a:xfrm>
            <a:off x="2815936" y="3298882"/>
            <a:ext cx="1400362"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C2C923"/>
                </a:solidFill>
                <a:effectLst/>
                <a:uLnTx/>
                <a:uFillTx/>
                <a:latin typeface="Open Sans" panose="020B0606030504020204" pitchFamily="34" charset="0"/>
                <a:ea typeface="+mn-ea"/>
                <a:cs typeface="+mn-cs"/>
              </a:rPr>
              <a:t>01</a:t>
            </a:r>
            <a:endParaRPr kumimoji="0" lang="en-GB" sz="6500" b="1" i="0" u="none" strike="noStrike" kern="1200" cap="none" spc="0" normalizeH="0" baseline="0" noProof="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1" name="TextBox 23">
            <a:extLst>
              <a:ext uri="{FF2B5EF4-FFF2-40B4-BE49-F238E27FC236}">
                <a16:creationId xmlns:a16="http://schemas.microsoft.com/office/drawing/2014/main" id="{F37CF925-78CF-479D-B8A1-20288EB49DDF}"/>
              </a:ext>
            </a:extLst>
          </p:cNvPr>
          <p:cNvSpPr txBox="1"/>
          <p:nvPr/>
        </p:nvSpPr>
        <p:spPr>
          <a:xfrm>
            <a:off x="4644736" y="3298882"/>
            <a:ext cx="1400362"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42AFB6"/>
                </a:solidFill>
                <a:effectLst/>
                <a:uLnTx/>
                <a:uFillTx/>
                <a:latin typeface="Open Sans" panose="020B0606030504020204" pitchFamily="34" charset="0"/>
                <a:ea typeface="+mn-ea"/>
                <a:cs typeface="+mn-cs"/>
              </a:rPr>
              <a:t>02</a:t>
            </a:r>
            <a:endParaRPr kumimoji="0" lang="en-GB" sz="6500" b="1" i="0" u="none" strike="noStrike" kern="1200" cap="none" spc="0" normalizeH="0" baseline="0" noProof="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24">
            <a:extLst>
              <a:ext uri="{FF2B5EF4-FFF2-40B4-BE49-F238E27FC236}">
                <a16:creationId xmlns:a16="http://schemas.microsoft.com/office/drawing/2014/main" id="{EDAAFE08-A5B0-4C02-A6A8-B79929DAE499}"/>
              </a:ext>
            </a:extLst>
          </p:cNvPr>
          <p:cNvSpPr txBox="1"/>
          <p:nvPr/>
        </p:nvSpPr>
        <p:spPr>
          <a:xfrm>
            <a:off x="6486236" y="3286182"/>
            <a:ext cx="1400362"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FCB414"/>
                </a:solidFill>
                <a:effectLst/>
                <a:uLnTx/>
                <a:uFillTx/>
                <a:latin typeface="Open Sans" panose="020B0606030504020204" pitchFamily="34" charset="0"/>
                <a:ea typeface="+mn-ea"/>
                <a:cs typeface="+mn-cs"/>
              </a:rPr>
              <a:t>03</a:t>
            </a:r>
            <a:endParaRPr kumimoji="0" lang="en-GB" sz="6500" b="1" i="0" u="none" strike="noStrike" kern="1200" cap="none" spc="0" normalizeH="0" baseline="0" noProof="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25">
            <a:extLst>
              <a:ext uri="{FF2B5EF4-FFF2-40B4-BE49-F238E27FC236}">
                <a16:creationId xmlns:a16="http://schemas.microsoft.com/office/drawing/2014/main" id="{2540E7B3-9802-4659-A35B-B3F5A15CCCBB}"/>
              </a:ext>
            </a:extLst>
          </p:cNvPr>
          <p:cNvSpPr txBox="1"/>
          <p:nvPr/>
        </p:nvSpPr>
        <p:spPr>
          <a:xfrm>
            <a:off x="8251536" y="3298882"/>
            <a:ext cx="1400362"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CB1B4A"/>
                </a:solidFill>
                <a:effectLst/>
                <a:uLnTx/>
                <a:uFillTx/>
                <a:latin typeface="Open Sans" panose="020B0606030504020204" pitchFamily="34" charset="0"/>
                <a:ea typeface="+mn-ea"/>
                <a:cs typeface="+mn-cs"/>
              </a:rPr>
              <a:t>04</a:t>
            </a:r>
            <a:endParaRPr kumimoji="0" lang="en-GB" sz="6500" b="1" i="0" u="none" strike="noStrike" kern="1200" cap="none" spc="0" normalizeH="0" baseline="0" noProof="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26">
            <a:extLst>
              <a:ext uri="{FF2B5EF4-FFF2-40B4-BE49-F238E27FC236}">
                <a16:creationId xmlns:a16="http://schemas.microsoft.com/office/drawing/2014/main" id="{9047EA5D-1BD3-48BA-9EFA-6D7FC06A3E59}"/>
              </a:ext>
            </a:extLst>
          </p:cNvPr>
          <p:cNvSpPr txBox="1"/>
          <p:nvPr/>
        </p:nvSpPr>
        <p:spPr>
          <a:xfrm>
            <a:off x="10103501" y="3298882"/>
            <a:ext cx="1400362"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007A7D"/>
                </a:solidFill>
                <a:effectLst/>
                <a:uLnTx/>
                <a:uFillTx/>
                <a:latin typeface="Open Sans" panose="020B0606030504020204" pitchFamily="34" charset="0"/>
                <a:ea typeface="+mn-ea"/>
                <a:cs typeface="+mn-cs"/>
              </a:rPr>
              <a:t>05</a:t>
            </a:r>
            <a:endParaRPr kumimoji="0" lang="en-GB" sz="6500" b="1" i="0" u="none" strike="noStrike" kern="1200" cap="none" spc="0" normalizeH="0" baseline="0" noProof="0">
              <a:ln>
                <a:noFill/>
              </a:ln>
              <a:solidFill>
                <a:srgbClr val="007A7D"/>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0" name="TextBox 27">
            <a:extLst>
              <a:ext uri="{FF2B5EF4-FFF2-40B4-BE49-F238E27FC236}">
                <a16:creationId xmlns:a16="http://schemas.microsoft.com/office/drawing/2014/main" id="{F3B309C9-7371-48A4-874A-0320AB7F3ABF}"/>
              </a:ext>
            </a:extLst>
          </p:cNvPr>
          <p:cNvSpPr txBox="1"/>
          <p:nvPr/>
        </p:nvSpPr>
        <p:spPr>
          <a:xfrm>
            <a:off x="2688506" y="1058718"/>
            <a:ext cx="1670374"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a:latin typeface="Open Sans" panose="020B0606030504020204" pitchFamily="34" charset="0"/>
                <a:ea typeface="Noto Sans" panose="020B0502040504020204" pitchFamily="34"/>
                <a:cs typeface="Noto Sans" panose="020B0502040504020204" pitchFamily="34"/>
              </a:rPr>
              <a:t>Grupo de control</a:t>
            </a:r>
            <a:endParaRPr kumimoji="0" lang="en-GB" sz="1300" b="1" i="0" u="none" strike="noStrike" kern="1200" cap="none" spc="0" normalizeH="0" baseline="0" noProof="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1" name="TextBox 28">
            <a:extLst>
              <a:ext uri="{FF2B5EF4-FFF2-40B4-BE49-F238E27FC236}">
                <a16:creationId xmlns:a16="http://schemas.microsoft.com/office/drawing/2014/main" id="{FB7BA38F-3185-4612-92C5-35278501C321}"/>
              </a:ext>
            </a:extLst>
          </p:cNvPr>
          <p:cNvSpPr txBox="1"/>
          <p:nvPr/>
        </p:nvSpPr>
        <p:spPr>
          <a:xfrm>
            <a:off x="3816624" y="5664649"/>
            <a:ext cx="3296229"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t>(“UNIVERSITY” OR “UNIVERSITIES” OR “HIGHER EDUCATION”) AND (“INNOVATION” OR “INNOVATION PROJECTS” OR “TECHNOLOGICAL INNOVATION”) AND (“INDUSTRIALIZATION” OR “INDUSTRY”) AND “UNIVERSITY-INDUSTRY” AND (“SOLUTIONS” OR “STRATEGIES”) AND (“PROJECT” OR “PROJECTS” OR “PROJECT MANAGMENT”)</a:t>
            </a:r>
            <a:endParaRPr lang="es-EC" sz="1000"/>
          </a:p>
        </p:txBody>
      </p:sp>
      <p:sp>
        <p:nvSpPr>
          <p:cNvPr id="43" name="TextBox 31">
            <a:extLst>
              <a:ext uri="{FF2B5EF4-FFF2-40B4-BE49-F238E27FC236}">
                <a16:creationId xmlns:a16="http://schemas.microsoft.com/office/drawing/2014/main" id="{A5C4E8A6-7921-4944-807C-D9C67259D1BE}"/>
              </a:ext>
            </a:extLst>
          </p:cNvPr>
          <p:cNvSpPr txBox="1"/>
          <p:nvPr/>
        </p:nvSpPr>
        <p:spPr>
          <a:xfrm>
            <a:off x="10083691" y="1055686"/>
            <a:ext cx="1670374"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effectLst/>
                <a:uLnTx/>
                <a:uFillTx/>
                <a:latin typeface="Open Sans" panose="020B0606030504020204" pitchFamily="34" charset="0"/>
              </a:rPr>
              <a:t>Características</a:t>
            </a:r>
            <a:endParaRPr kumimoji="0" lang="en-GB" sz="1300" b="1" i="0" u="none" strike="noStrike" kern="1200" cap="none" spc="0" normalizeH="0" baseline="0" noProof="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32">
            <a:extLst>
              <a:ext uri="{FF2B5EF4-FFF2-40B4-BE49-F238E27FC236}">
                <a16:creationId xmlns:a16="http://schemas.microsoft.com/office/drawing/2014/main" id="{3F7EB3C8-2E10-4D44-99EF-B1C2D795677D}"/>
              </a:ext>
            </a:extLst>
          </p:cNvPr>
          <p:cNvSpPr txBox="1"/>
          <p:nvPr/>
        </p:nvSpPr>
        <p:spPr>
          <a:xfrm>
            <a:off x="8216268" y="6121275"/>
            <a:ext cx="1875762"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effectLst/>
                <a:uLnTx/>
                <a:uFillTx/>
                <a:latin typeface="Open Sans" panose="020B0606030504020204" pitchFamily="34" charset="0"/>
              </a:rPr>
              <a:t>6 </a:t>
            </a:r>
            <a:r>
              <a:rPr lang="es-EC" sz="1300" dirty="0">
                <a:latin typeface="Open Sans" panose="020B0606030504020204" pitchFamily="34" charset="0"/>
              </a:rPr>
              <a:t>artículos</a:t>
            </a:r>
            <a:endParaRPr kumimoji="0" lang="es-EC" sz="13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27">
            <a:extLst>
              <a:ext uri="{FF2B5EF4-FFF2-40B4-BE49-F238E27FC236}">
                <a16:creationId xmlns:a16="http://schemas.microsoft.com/office/drawing/2014/main" id="{8A546050-BCA8-49F0-A50A-49D80B5CE926}"/>
              </a:ext>
            </a:extLst>
          </p:cNvPr>
          <p:cNvSpPr txBox="1"/>
          <p:nvPr/>
        </p:nvSpPr>
        <p:spPr>
          <a:xfrm>
            <a:off x="2933849" y="2421252"/>
            <a:ext cx="1083674"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dirty="0">
                <a:latin typeface="Open Sans" panose="020B0606030504020204" pitchFamily="34" charset="0"/>
                <a:ea typeface="Noto Sans" panose="020B0502040504020204" pitchFamily="34"/>
                <a:cs typeface="Noto Sans" panose="020B0502040504020204" pitchFamily="34"/>
              </a:rPr>
              <a:t>4 </a:t>
            </a:r>
            <a:r>
              <a:rPr lang="en-US" sz="1300" dirty="0" err="1">
                <a:latin typeface="Open Sans" panose="020B0606030504020204" pitchFamily="34" charset="0"/>
                <a:ea typeface="Noto Sans" panose="020B0502040504020204" pitchFamily="34"/>
                <a:cs typeface="Noto Sans" panose="020B0502040504020204" pitchFamily="34"/>
              </a:rPr>
              <a:t>estudios</a:t>
            </a:r>
            <a:endParaRPr kumimoji="0" lang="en-GB" sz="130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27">
            <a:extLst>
              <a:ext uri="{FF2B5EF4-FFF2-40B4-BE49-F238E27FC236}">
                <a16:creationId xmlns:a16="http://schemas.microsoft.com/office/drawing/2014/main" id="{0F1BAC03-1845-47EA-A963-F20E5BE28E6E}"/>
              </a:ext>
            </a:extLst>
          </p:cNvPr>
          <p:cNvSpPr txBox="1"/>
          <p:nvPr/>
        </p:nvSpPr>
        <p:spPr>
          <a:xfrm>
            <a:off x="4316653" y="4926118"/>
            <a:ext cx="1976506"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effectLst/>
                <a:uLnTx/>
                <a:uFillTx/>
                <a:latin typeface="Open Sans" panose="020B0606030504020204" pitchFamily="34" charset="0"/>
                <a:ea typeface="Noto Sans" panose="020B0502040504020204" pitchFamily="34"/>
                <a:cs typeface="Noto Sans" panose="020B0502040504020204" pitchFamily="34"/>
              </a:rPr>
              <a:t>Cadena de </a:t>
            </a:r>
            <a:r>
              <a:rPr kumimoji="0" lang="en-US" sz="1300" b="1" i="0" u="none" strike="noStrike" kern="1200" cap="none" spc="0" normalizeH="0" baseline="0" noProof="0" err="1">
                <a:ln>
                  <a:noFill/>
                </a:ln>
                <a:effectLst/>
                <a:uLnTx/>
                <a:uFillTx/>
                <a:latin typeface="Open Sans" panose="020B0606030504020204" pitchFamily="34" charset="0"/>
                <a:ea typeface="Noto Sans" panose="020B0502040504020204" pitchFamily="34"/>
                <a:cs typeface="Noto Sans" panose="020B0502040504020204" pitchFamily="34"/>
              </a:rPr>
              <a:t>búsqueda</a:t>
            </a:r>
            <a:endParaRPr kumimoji="0" lang="en-GB" sz="1300" b="1" i="0" u="none" strike="noStrike" kern="1200" cap="none" spc="0" normalizeH="0" baseline="0" noProof="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7" name="TextBox 27">
            <a:extLst>
              <a:ext uri="{FF2B5EF4-FFF2-40B4-BE49-F238E27FC236}">
                <a16:creationId xmlns:a16="http://schemas.microsoft.com/office/drawing/2014/main" id="{B9D225DC-1142-482E-837C-F4E4FB840E7B}"/>
              </a:ext>
            </a:extLst>
          </p:cNvPr>
          <p:cNvSpPr txBox="1"/>
          <p:nvPr/>
        </p:nvSpPr>
        <p:spPr>
          <a:xfrm>
            <a:off x="6089824" y="1049336"/>
            <a:ext cx="2082645"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effectLst/>
                <a:uLnTx/>
                <a:uFillTx/>
                <a:latin typeface="Open Sans" panose="020B0606030504020204" pitchFamily="34" charset="0"/>
                <a:ea typeface="Noto Sans" panose="020B0502040504020204" pitchFamily="34"/>
                <a:cs typeface="Noto Sans" panose="020B0502040504020204" pitchFamily="34"/>
              </a:rPr>
              <a:t>Artículos</a:t>
            </a:r>
            <a:r>
              <a:rPr kumimoji="0" lang="en-US" sz="1300" b="1"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 </a:t>
            </a:r>
            <a:r>
              <a:rPr kumimoji="0" lang="en-US" sz="1300" b="1" i="0" u="none" strike="noStrike" kern="1200" cap="none" spc="0" normalizeH="0" baseline="0" noProof="0" dirty="0" err="1">
                <a:ln>
                  <a:noFill/>
                </a:ln>
                <a:effectLst/>
                <a:uLnTx/>
                <a:uFillTx/>
                <a:latin typeface="Open Sans" panose="020B0606030504020204" pitchFamily="34" charset="0"/>
                <a:ea typeface="Noto Sans" panose="020B0502040504020204" pitchFamily="34"/>
                <a:cs typeface="Noto Sans" panose="020B0502040504020204" pitchFamily="34"/>
              </a:rPr>
              <a:t>relacionados</a:t>
            </a:r>
            <a:endParaRPr kumimoji="0" lang="en-GB" sz="13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8" name="TextBox 27">
            <a:extLst>
              <a:ext uri="{FF2B5EF4-FFF2-40B4-BE49-F238E27FC236}">
                <a16:creationId xmlns:a16="http://schemas.microsoft.com/office/drawing/2014/main" id="{6AF9A0C5-D7AE-4017-B54A-B11F91686F7A}"/>
              </a:ext>
            </a:extLst>
          </p:cNvPr>
          <p:cNvSpPr txBox="1"/>
          <p:nvPr/>
        </p:nvSpPr>
        <p:spPr>
          <a:xfrm>
            <a:off x="8177915" y="4908282"/>
            <a:ext cx="2082645"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err="1">
                <a:latin typeface="Open Sans" panose="020B0606030504020204" pitchFamily="34" charset="0"/>
                <a:ea typeface="Noto Sans" panose="020B0502040504020204" pitchFamily="34"/>
                <a:cs typeface="Noto Sans" panose="020B0502040504020204" pitchFamily="34"/>
              </a:rPr>
              <a:t>Estudios</a:t>
            </a:r>
            <a:r>
              <a:rPr lang="en-US" sz="1300" b="1">
                <a:latin typeface="Open Sans" panose="020B0606030504020204" pitchFamily="34" charset="0"/>
                <a:ea typeface="Noto Sans" panose="020B0502040504020204" pitchFamily="34"/>
                <a:cs typeface="Noto Sans" panose="020B0502040504020204" pitchFamily="34"/>
              </a:rPr>
              <a:t> </a:t>
            </a:r>
            <a:r>
              <a:rPr lang="en-US" sz="1300" b="1" err="1">
                <a:latin typeface="Open Sans" panose="020B0606030504020204" pitchFamily="34" charset="0"/>
                <a:ea typeface="Noto Sans" panose="020B0502040504020204" pitchFamily="34"/>
                <a:cs typeface="Noto Sans" panose="020B0502040504020204" pitchFamily="34"/>
              </a:rPr>
              <a:t>primarios</a:t>
            </a:r>
            <a:endParaRPr kumimoji="0" lang="en-GB" sz="1300" b="1" i="0" u="none" strike="noStrike" kern="1200" cap="none" spc="0" normalizeH="0" baseline="0" noProof="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9" name="TextBox 27">
            <a:extLst>
              <a:ext uri="{FF2B5EF4-FFF2-40B4-BE49-F238E27FC236}">
                <a16:creationId xmlns:a16="http://schemas.microsoft.com/office/drawing/2014/main" id="{3D8E5474-0528-45C5-9394-C74DF430252F}"/>
              </a:ext>
            </a:extLst>
          </p:cNvPr>
          <p:cNvSpPr txBox="1"/>
          <p:nvPr/>
        </p:nvSpPr>
        <p:spPr>
          <a:xfrm>
            <a:off x="6615307" y="2421252"/>
            <a:ext cx="1083674"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a:latin typeface="Open Sans" panose="020B0606030504020204" pitchFamily="34" charset="0"/>
                <a:ea typeface="Noto Sans" panose="020B0502040504020204" pitchFamily="34"/>
                <a:cs typeface="Noto Sans" panose="020B0502040504020204" pitchFamily="34"/>
              </a:rPr>
              <a:t>14 </a:t>
            </a:r>
            <a:r>
              <a:rPr lang="en-US" sz="1300" err="1">
                <a:latin typeface="Open Sans" panose="020B0606030504020204" pitchFamily="34" charset="0"/>
                <a:ea typeface="Noto Sans" panose="020B0502040504020204" pitchFamily="34"/>
                <a:cs typeface="Noto Sans" panose="020B0502040504020204" pitchFamily="34"/>
              </a:rPr>
              <a:t>estudios</a:t>
            </a:r>
            <a:endParaRPr kumimoji="0" lang="en-GB" sz="1300" i="0" u="none" strike="noStrike" kern="1200" cap="none" spc="0" normalizeH="0" baseline="0" noProof="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1028" name="Picture 4" descr="A Stack Of Books School Supplies Cartoon Books Reading Books, книжный  клипарт, кучу книг, школьные принадлежности PNG и PSD-файл пнг для  бесплатной загрузки | Dibujos de libros animados, Pegatina de libro, Libro">
            <a:extLst>
              <a:ext uri="{FF2B5EF4-FFF2-40B4-BE49-F238E27FC236}">
                <a16:creationId xmlns:a16="http://schemas.microsoft.com/office/drawing/2014/main" id="{F57DEB2B-24FA-4149-AF13-F86A19C2883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933849" y="1430742"/>
            <a:ext cx="966910" cy="96691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Ilustración de Pila De Libros Y Lupa y más Vectores Libres de Derechos de  Libro - iStock">
            <a:extLst>
              <a:ext uri="{FF2B5EF4-FFF2-40B4-BE49-F238E27FC236}">
                <a16:creationId xmlns:a16="http://schemas.microsoft.com/office/drawing/2014/main" id="{FE257552-F454-4759-A08F-54E4A131A83B}"/>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211931" y="1399929"/>
            <a:ext cx="1733710" cy="10382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Ciencia: Esto es lo que cuestan las revistas científicas: España se ha  pulido 213 millones desde 2012">
            <a:extLst>
              <a:ext uri="{FF2B5EF4-FFF2-40B4-BE49-F238E27FC236}">
                <a16:creationId xmlns:a16="http://schemas.microsoft.com/office/drawing/2014/main" id="{5BB24BB8-BA0E-4077-9315-4E4AD0A54CB7}"/>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79075" y="5279853"/>
            <a:ext cx="1404210" cy="7898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Resultado de imagen de toma de deciones">
            <a:extLst>
              <a:ext uri="{FF2B5EF4-FFF2-40B4-BE49-F238E27FC236}">
                <a16:creationId xmlns:a16="http://schemas.microsoft.com/office/drawing/2014/main" id="{C632267F-1785-4958-BE45-555FB1115DD3}"/>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188651" y="1499373"/>
            <a:ext cx="1200003" cy="12000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scubre IEEE Xplore Recursos de información para Ingeniería - Hub de  Información">
            <a:extLst>
              <a:ext uri="{FF2B5EF4-FFF2-40B4-BE49-F238E27FC236}">
                <a16:creationId xmlns:a16="http://schemas.microsoft.com/office/drawing/2014/main" id="{CC9F4E3C-6EA1-48CF-8130-D67D11E71C9C}"/>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846729" y="5327639"/>
            <a:ext cx="996376" cy="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5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3" grpId="0"/>
      <p:bldP spid="44" grpId="0"/>
      <p:bldP spid="45"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199646DF-7B14-4D9F-B1E9-896F8C4D9D99}"/>
              </a:ext>
            </a:extLst>
          </p:cNvPr>
          <p:cNvPicPr>
            <a:picLocks noChangeAspect="1"/>
          </p:cNvPicPr>
          <p:nvPr/>
        </p:nvPicPr>
        <p:blipFill>
          <a:blip r:embed="rId2"/>
          <a:stretch>
            <a:fillRect/>
          </a:stretch>
        </p:blipFill>
        <p:spPr>
          <a:xfrm>
            <a:off x="6027496" y="1293795"/>
            <a:ext cx="5308332" cy="4863792"/>
          </a:xfrm>
          <a:prstGeom prst="rect">
            <a:avLst/>
          </a:prstGeom>
        </p:spPr>
      </p:pic>
      <p:pic>
        <p:nvPicPr>
          <p:cNvPr id="12" name="Imagen 11">
            <a:extLst>
              <a:ext uri="{FF2B5EF4-FFF2-40B4-BE49-F238E27FC236}">
                <a16:creationId xmlns:a16="http://schemas.microsoft.com/office/drawing/2014/main" id="{D2486994-450F-43FA-A611-0F6A85AECDC1}"/>
              </a:ext>
            </a:extLst>
          </p:cNvPr>
          <p:cNvPicPr>
            <a:picLocks noChangeAspect="1"/>
          </p:cNvPicPr>
          <p:nvPr/>
        </p:nvPicPr>
        <p:blipFill>
          <a:blip r:embed="rId3"/>
          <a:stretch>
            <a:fillRect/>
          </a:stretch>
        </p:blipFill>
        <p:spPr>
          <a:xfrm>
            <a:off x="1042319" y="1572345"/>
            <a:ext cx="5308332" cy="4585242"/>
          </a:xfrm>
          <a:prstGeom prst="rect">
            <a:avLst/>
          </a:prstGeom>
        </p:spPr>
      </p:pic>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Desarrollo</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15</a:t>
            </a:fld>
            <a:endParaRPr lang="es-EC"/>
          </a:p>
        </p:txBody>
      </p:sp>
    </p:spTree>
    <p:extLst>
      <p:ext uri="{BB962C8B-B14F-4D97-AF65-F5344CB8AC3E}">
        <p14:creationId xmlns:p14="http://schemas.microsoft.com/office/powerpoint/2010/main" val="282321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Situación Actual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16</a:t>
            </a:fld>
            <a:endParaRPr lang="es-EC"/>
          </a:p>
        </p:txBody>
      </p:sp>
      <p:sp>
        <p:nvSpPr>
          <p:cNvPr id="19" name="Flecha: a la derecha 18">
            <a:extLst>
              <a:ext uri="{FF2B5EF4-FFF2-40B4-BE49-F238E27FC236}">
                <a16:creationId xmlns:a16="http://schemas.microsoft.com/office/drawing/2014/main" id="{ED7F834E-53EB-40D3-8F81-107A98DC050E}"/>
              </a:ext>
            </a:extLst>
          </p:cNvPr>
          <p:cNvSpPr/>
          <p:nvPr/>
        </p:nvSpPr>
        <p:spPr>
          <a:xfrm>
            <a:off x="3642643" y="2766264"/>
            <a:ext cx="669325" cy="33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6" name="Flecha: cheurón 25">
            <a:extLst>
              <a:ext uri="{FF2B5EF4-FFF2-40B4-BE49-F238E27FC236}">
                <a16:creationId xmlns:a16="http://schemas.microsoft.com/office/drawing/2014/main" id="{959AE9BF-0A35-4E84-A2E6-5EFFA9704CD5}"/>
              </a:ext>
            </a:extLst>
          </p:cNvPr>
          <p:cNvSpPr/>
          <p:nvPr/>
        </p:nvSpPr>
        <p:spPr>
          <a:xfrm rot="5400000">
            <a:off x="7351417" y="4457503"/>
            <a:ext cx="370638" cy="38036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8" name="Grupo 7">
            <a:extLst>
              <a:ext uri="{FF2B5EF4-FFF2-40B4-BE49-F238E27FC236}">
                <a16:creationId xmlns:a16="http://schemas.microsoft.com/office/drawing/2014/main" id="{A746B787-3113-457E-A7D6-6D00616EF819}"/>
              </a:ext>
            </a:extLst>
          </p:cNvPr>
          <p:cNvGrpSpPr/>
          <p:nvPr/>
        </p:nvGrpSpPr>
        <p:grpSpPr>
          <a:xfrm>
            <a:off x="2292635" y="2401100"/>
            <a:ext cx="1284604" cy="1673272"/>
            <a:chOff x="2292635" y="2401100"/>
            <a:chExt cx="1284604" cy="1673272"/>
          </a:xfrm>
        </p:grpSpPr>
        <p:pic>
          <p:nvPicPr>
            <p:cNvPr id="18" name="Imagen 17">
              <a:extLst>
                <a:ext uri="{FF2B5EF4-FFF2-40B4-BE49-F238E27FC236}">
                  <a16:creationId xmlns:a16="http://schemas.microsoft.com/office/drawing/2014/main" id="{624250B2-A787-4163-8EEC-D244362947BE}"/>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402641" y="2401100"/>
              <a:ext cx="1109345" cy="1109345"/>
            </a:xfrm>
            <a:prstGeom prst="rect">
              <a:avLst/>
            </a:prstGeom>
            <a:noFill/>
            <a:ln>
              <a:noFill/>
            </a:ln>
          </p:spPr>
        </p:pic>
        <p:sp>
          <p:nvSpPr>
            <p:cNvPr id="29" name="Cuadro de texto 45">
              <a:extLst>
                <a:ext uri="{FF2B5EF4-FFF2-40B4-BE49-F238E27FC236}">
                  <a16:creationId xmlns:a16="http://schemas.microsoft.com/office/drawing/2014/main" id="{54CF8648-3805-48B7-A347-24DF675E5E52}"/>
                </a:ext>
              </a:extLst>
            </p:cNvPr>
            <p:cNvSpPr txBox="1"/>
            <p:nvPr/>
          </p:nvSpPr>
          <p:spPr>
            <a:xfrm>
              <a:off x="2292635" y="3556212"/>
              <a:ext cx="1284604" cy="5181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Convocatoria de proyectos</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9" name="Grupo 8">
            <a:extLst>
              <a:ext uri="{FF2B5EF4-FFF2-40B4-BE49-F238E27FC236}">
                <a16:creationId xmlns:a16="http://schemas.microsoft.com/office/drawing/2014/main" id="{1B772E96-7D1C-4E90-9A90-CB2BD28D1A0D}"/>
              </a:ext>
            </a:extLst>
          </p:cNvPr>
          <p:cNvGrpSpPr/>
          <p:nvPr/>
        </p:nvGrpSpPr>
        <p:grpSpPr>
          <a:xfrm>
            <a:off x="4164956" y="2409323"/>
            <a:ext cx="1974616" cy="2058634"/>
            <a:chOff x="4164956" y="2409323"/>
            <a:chExt cx="1974616" cy="2058634"/>
          </a:xfrm>
        </p:grpSpPr>
        <p:pic>
          <p:nvPicPr>
            <p:cNvPr id="20" name="Imagen 19" descr="TRANSPORTE Y ENVÍO DE DOCUMENTOS CON SERVIENTREGA">
              <a:extLst>
                <a:ext uri="{FF2B5EF4-FFF2-40B4-BE49-F238E27FC236}">
                  <a16:creationId xmlns:a16="http://schemas.microsoft.com/office/drawing/2014/main" id="{E1A34CBA-3E9A-4FEF-8A1E-ED653282C03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398929" y="2409323"/>
              <a:ext cx="1441706" cy="1146889"/>
            </a:xfrm>
            <a:prstGeom prst="rect">
              <a:avLst/>
            </a:prstGeom>
            <a:noFill/>
            <a:ln>
              <a:noFill/>
            </a:ln>
            <a:extLst>
              <a:ext uri="{53640926-AAD7-44D8-BBD7-CCE9431645EC}">
                <a14:shadowObscured xmlns:a14="http://schemas.microsoft.com/office/drawing/2010/main"/>
              </a:ext>
            </a:extLst>
          </p:spPr>
        </p:pic>
        <p:sp>
          <p:nvSpPr>
            <p:cNvPr id="30" name="Cuadro de texto 45">
              <a:extLst>
                <a:ext uri="{FF2B5EF4-FFF2-40B4-BE49-F238E27FC236}">
                  <a16:creationId xmlns:a16="http://schemas.microsoft.com/office/drawing/2014/main" id="{A48A1FD4-B65C-4FB9-8F84-9F8D3D4E0DD5}"/>
                </a:ext>
              </a:extLst>
            </p:cNvPr>
            <p:cNvSpPr txBox="1"/>
            <p:nvPr/>
          </p:nvSpPr>
          <p:spPr>
            <a:xfrm>
              <a:off x="4164956" y="3603087"/>
              <a:ext cx="1974616" cy="8648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Entrega de documentos físicos del plan de investigación</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0" name="Grupo 9">
            <a:extLst>
              <a:ext uri="{FF2B5EF4-FFF2-40B4-BE49-F238E27FC236}">
                <a16:creationId xmlns:a16="http://schemas.microsoft.com/office/drawing/2014/main" id="{86A9CE31-E6E7-4581-B4C3-5C18B57B1653}"/>
              </a:ext>
            </a:extLst>
          </p:cNvPr>
          <p:cNvGrpSpPr/>
          <p:nvPr/>
        </p:nvGrpSpPr>
        <p:grpSpPr>
          <a:xfrm>
            <a:off x="6681896" y="2409323"/>
            <a:ext cx="1619885" cy="1868569"/>
            <a:chOff x="6681896" y="2409323"/>
            <a:chExt cx="1619885" cy="1868569"/>
          </a:xfrm>
        </p:grpSpPr>
        <p:pic>
          <p:nvPicPr>
            <p:cNvPr id="21" name="Imagen 20">
              <a:extLst>
                <a:ext uri="{FF2B5EF4-FFF2-40B4-BE49-F238E27FC236}">
                  <a16:creationId xmlns:a16="http://schemas.microsoft.com/office/drawing/2014/main" id="{A3C098C9-910C-42A6-985D-6389B8BA9AA5}"/>
                </a:ext>
              </a:extLst>
            </p:cNvPr>
            <p:cNvPicPr>
              <a:picLocks noChangeAspect="1"/>
            </p:cNvPicPr>
            <p:nvPr/>
          </p:nvPicPr>
          <p:blipFill>
            <a:blip r:embed="rId7"/>
            <a:stretch>
              <a:fillRect/>
            </a:stretch>
          </p:blipFill>
          <p:spPr>
            <a:xfrm>
              <a:off x="6681896" y="2409323"/>
              <a:ext cx="1619885" cy="1266473"/>
            </a:xfrm>
            <a:prstGeom prst="rect">
              <a:avLst/>
            </a:prstGeom>
          </p:spPr>
        </p:pic>
        <p:sp>
          <p:nvSpPr>
            <p:cNvPr id="31" name="Cuadro de texto 45">
              <a:extLst>
                <a:ext uri="{FF2B5EF4-FFF2-40B4-BE49-F238E27FC236}">
                  <a16:creationId xmlns:a16="http://schemas.microsoft.com/office/drawing/2014/main" id="{E79DDA36-6794-49C8-A608-B0009A34C644}"/>
                </a:ext>
              </a:extLst>
            </p:cNvPr>
            <p:cNvSpPr txBox="1"/>
            <p:nvPr/>
          </p:nvSpPr>
          <p:spPr>
            <a:xfrm>
              <a:off x="6894434" y="3735602"/>
              <a:ext cx="1284605" cy="5422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Registro de la información</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4" name="Grupo 43">
            <a:extLst>
              <a:ext uri="{FF2B5EF4-FFF2-40B4-BE49-F238E27FC236}">
                <a16:creationId xmlns:a16="http://schemas.microsoft.com/office/drawing/2014/main" id="{D92D0204-E281-48A5-8E07-7B61986A6FB0}"/>
              </a:ext>
            </a:extLst>
          </p:cNvPr>
          <p:cNvGrpSpPr/>
          <p:nvPr/>
        </p:nvGrpSpPr>
        <p:grpSpPr>
          <a:xfrm>
            <a:off x="4880392" y="5036190"/>
            <a:ext cx="3499994" cy="886054"/>
            <a:chOff x="4880392" y="5036190"/>
            <a:chExt cx="3499994" cy="886054"/>
          </a:xfrm>
        </p:grpSpPr>
        <p:pic>
          <p:nvPicPr>
            <p:cNvPr id="24" name="Imagen 23">
              <a:extLst>
                <a:ext uri="{FF2B5EF4-FFF2-40B4-BE49-F238E27FC236}">
                  <a16:creationId xmlns:a16="http://schemas.microsoft.com/office/drawing/2014/main" id="{C158B866-3A13-4E08-B0F8-304159828569}"/>
                </a:ext>
              </a:extLst>
            </p:cNvPr>
            <p:cNvPicPr>
              <a:picLocks noChangeAspect="1"/>
            </p:cNvPicPr>
            <p:nvPr/>
          </p:nvPicPr>
          <p:blipFill>
            <a:blip r:embed="rId8"/>
            <a:stretch>
              <a:fillRect/>
            </a:stretch>
          </p:blipFill>
          <p:spPr>
            <a:xfrm>
              <a:off x="6608278" y="5036190"/>
              <a:ext cx="1772108" cy="886054"/>
            </a:xfrm>
            <a:prstGeom prst="rect">
              <a:avLst/>
            </a:prstGeom>
          </p:spPr>
        </p:pic>
        <p:sp>
          <p:nvSpPr>
            <p:cNvPr id="32" name="Cuadro de texto 45">
              <a:extLst>
                <a:ext uri="{FF2B5EF4-FFF2-40B4-BE49-F238E27FC236}">
                  <a16:creationId xmlns:a16="http://schemas.microsoft.com/office/drawing/2014/main" id="{10BDE22F-37D3-414C-BD8B-49B2005FCFB8}"/>
                </a:ext>
              </a:extLst>
            </p:cNvPr>
            <p:cNvSpPr txBox="1"/>
            <p:nvPr/>
          </p:nvSpPr>
          <p:spPr>
            <a:xfrm>
              <a:off x="4880392" y="5251015"/>
              <a:ext cx="1523996" cy="5422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Almacenamiento en Google </a:t>
              </a:r>
              <a:r>
                <a:rPr lang="es-ES" sz="1400" b="1" dirty="0" err="1">
                  <a:effectLst/>
                  <a:latin typeface="Calibri" panose="020F0502020204030204" pitchFamily="34" charset="0"/>
                  <a:ea typeface="Calibri" panose="020F0502020204030204" pitchFamily="34" charset="0"/>
                  <a:cs typeface="Arial" panose="020B0604020202020204" pitchFamily="34" charset="0"/>
                </a:rPr>
                <a:t>Sheets</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5" name="Grupo 44">
            <a:extLst>
              <a:ext uri="{FF2B5EF4-FFF2-40B4-BE49-F238E27FC236}">
                <a16:creationId xmlns:a16="http://schemas.microsoft.com/office/drawing/2014/main" id="{91F320B3-9631-4D2D-9FCC-2BF4A8F8B8B7}"/>
              </a:ext>
            </a:extLst>
          </p:cNvPr>
          <p:cNvGrpSpPr/>
          <p:nvPr/>
        </p:nvGrpSpPr>
        <p:grpSpPr>
          <a:xfrm>
            <a:off x="4357785" y="858453"/>
            <a:ext cx="3223387" cy="1074420"/>
            <a:chOff x="4357785" y="858453"/>
            <a:chExt cx="3223387" cy="1074420"/>
          </a:xfrm>
        </p:grpSpPr>
        <p:grpSp>
          <p:nvGrpSpPr>
            <p:cNvPr id="23" name="Grupo 22">
              <a:extLst>
                <a:ext uri="{FF2B5EF4-FFF2-40B4-BE49-F238E27FC236}">
                  <a16:creationId xmlns:a16="http://schemas.microsoft.com/office/drawing/2014/main" id="{378A8447-D7AE-437A-B9B0-899CF39715E9}"/>
                </a:ext>
              </a:extLst>
            </p:cNvPr>
            <p:cNvGrpSpPr/>
            <p:nvPr/>
          </p:nvGrpSpPr>
          <p:grpSpPr>
            <a:xfrm>
              <a:off x="5772692" y="858453"/>
              <a:ext cx="1808480" cy="1074420"/>
              <a:chOff x="2786040" y="266700"/>
              <a:chExt cx="1808820" cy="1074420"/>
            </a:xfrm>
          </p:grpSpPr>
          <p:sp>
            <p:nvSpPr>
              <p:cNvPr id="38" name="Nube 37">
                <a:extLst>
                  <a:ext uri="{FF2B5EF4-FFF2-40B4-BE49-F238E27FC236}">
                    <a16:creationId xmlns:a16="http://schemas.microsoft.com/office/drawing/2014/main" id="{A097081B-490D-4E76-966B-02D8F57BC457}"/>
                  </a:ext>
                </a:extLst>
              </p:cNvPr>
              <p:cNvSpPr/>
              <p:nvPr/>
            </p:nvSpPr>
            <p:spPr>
              <a:xfrm>
                <a:off x="2786040" y="266700"/>
                <a:ext cx="1808820" cy="10744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100">
                    <a:effectLst/>
                    <a:ea typeface="Calibri" panose="020F0502020204030204" pitchFamily="34" charset="0"/>
                    <a:cs typeface="Arial" panose="020B0604020202020204" pitchFamily="34" charset="0"/>
                  </a:rPr>
                  <a:t> </a:t>
                </a:r>
              </a:p>
            </p:txBody>
          </p:sp>
          <p:pic>
            <p:nvPicPr>
              <p:cNvPr id="39" name="Imagen 38">
                <a:extLst>
                  <a:ext uri="{FF2B5EF4-FFF2-40B4-BE49-F238E27FC236}">
                    <a16:creationId xmlns:a16="http://schemas.microsoft.com/office/drawing/2014/main" id="{4A5862BB-9D5D-4735-A638-79F142CD8F25}"/>
                  </a:ext>
                </a:extLst>
              </p:cNvPr>
              <p:cNvPicPr>
                <a:picLocks noChangeAspect="1"/>
              </p:cNvPicPr>
              <p:nvPr/>
            </p:nvPicPr>
            <p:blipFill>
              <a:blip r:embed="rId9"/>
              <a:stretch>
                <a:fillRect/>
              </a:stretch>
            </p:blipFill>
            <p:spPr>
              <a:xfrm>
                <a:off x="3022260" y="614356"/>
                <a:ext cx="1310326" cy="391483"/>
              </a:xfrm>
              <a:prstGeom prst="rect">
                <a:avLst/>
              </a:prstGeom>
            </p:spPr>
          </p:pic>
        </p:grpSp>
        <p:sp>
          <p:nvSpPr>
            <p:cNvPr id="33" name="Cuadro de texto 45">
              <a:extLst>
                <a:ext uri="{FF2B5EF4-FFF2-40B4-BE49-F238E27FC236}">
                  <a16:creationId xmlns:a16="http://schemas.microsoft.com/office/drawing/2014/main" id="{347CD8FA-86EA-486D-9F04-8813E7A593E5}"/>
                </a:ext>
              </a:extLst>
            </p:cNvPr>
            <p:cNvSpPr txBox="1"/>
            <p:nvPr/>
          </p:nvSpPr>
          <p:spPr>
            <a:xfrm>
              <a:off x="4357785" y="1116695"/>
              <a:ext cx="1284605" cy="5422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Registro en el sistema CACES</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6" name="Grupo 45">
            <a:extLst>
              <a:ext uri="{FF2B5EF4-FFF2-40B4-BE49-F238E27FC236}">
                <a16:creationId xmlns:a16="http://schemas.microsoft.com/office/drawing/2014/main" id="{50865F63-62FC-4581-8380-B8AB80778B8A}"/>
              </a:ext>
            </a:extLst>
          </p:cNvPr>
          <p:cNvGrpSpPr/>
          <p:nvPr/>
        </p:nvGrpSpPr>
        <p:grpSpPr>
          <a:xfrm>
            <a:off x="9143042" y="2263469"/>
            <a:ext cx="2858486" cy="1469562"/>
            <a:chOff x="9143042" y="2263469"/>
            <a:chExt cx="2858486" cy="1469562"/>
          </a:xfrm>
        </p:grpSpPr>
        <p:pic>
          <p:nvPicPr>
            <p:cNvPr id="27" name="Imagen 26">
              <a:extLst>
                <a:ext uri="{FF2B5EF4-FFF2-40B4-BE49-F238E27FC236}">
                  <a16:creationId xmlns:a16="http://schemas.microsoft.com/office/drawing/2014/main" id="{2C237B22-8D4E-434E-98A2-AECD824B5B12}"/>
                </a:ext>
              </a:extLst>
            </p:cNvPr>
            <p:cNvPicPr>
              <a:picLocks noChangeAspect="1"/>
            </p:cNvPicPr>
            <p:nvPr/>
          </p:nvPicPr>
          <p:blipFill rotWithShape="1">
            <a:blip r:embed="rId10"/>
            <a:srcRect l="16445" r="22488"/>
            <a:stretch/>
          </p:blipFill>
          <p:spPr>
            <a:xfrm>
              <a:off x="9143042" y="2263469"/>
              <a:ext cx="1323551" cy="1469562"/>
            </a:xfrm>
            <a:prstGeom prst="rect">
              <a:avLst/>
            </a:prstGeom>
          </p:spPr>
        </p:pic>
        <p:sp>
          <p:nvSpPr>
            <p:cNvPr id="35" name="Cuadro de texto 45">
              <a:extLst>
                <a:ext uri="{FF2B5EF4-FFF2-40B4-BE49-F238E27FC236}">
                  <a16:creationId xmlns:a16="http://schemas.microsoft.com/office/drawing/2014/main" id="{4C862F29-4E13-43D8-B27F-E88EEBC1E72C}"/>
                </a:ext>
              </a:extLst>
            </p:cNvPr>
            <p:cNvSpPr txBox="1"/>
            <p:nvPr/>
          </p:nvSpPr>
          <p:spPr>
            <a:xfrm>
              <a:off x="10485148" y="2615086"/>
              <a:ext cx="1516380" cy="6819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Recolectar, emparejar y cruzar</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7" name="Grupo 46">
            <a:extLst>
              <a:ext uri="{FF2B5EF4-FFF2-40B4-BE49-F238E27FC236}">
                <a16:creationId xmlns:a16="http://schemas.microsoft.com/office/drawing/2014/main" id="{B0DB351E-4AA4-4F18-AB60-4B5E6E14DA89}"/>
              </a:ext>
            </a:extLst>
          </p:cNvPr>
          <p:cNvGrpSpPr/>
          <p:nvPr/>
        </p:nvGrpSpPr>
        <p:grpSpPr>
          <a:xfrm>
            <a:off x="9039346" y="4440283"/>
            <a:ext cx="1613337" cy="1758914"/>
            <a:chOff x="9039346" y="4440283"/>
            <a:chExt cx="1613337" cy="1758914"/>
          </a:xfrm>
        </p:grpSpPr>
        <p:pic>
          <p:nvPicPr>
            <p:cNvPr id="28" name="Imagen 27" descr="Interfaz de usuario gráfica, Aplicación, Tabla, Excel&#10;&#10;Descripción generada automáticamente">
              <a:extLst>
                <a:ext uri="{FF2B5EF4-FFF2-40B4-BE49-F238E27FC236}">
                  <a16:creationId xmlns:a16="http://schemas.microsoft.com/office/drawing/2014/main" id="{EF7CBC26-62E7-454B-BC8B-FAA23CB67099}"/>
                </a:ext>
              </a:extLst>
            </p:cNvPr>
            <p:cNvPicPr>
              <a:picLocks noChangeAspect="1"/>
            </p:cNvPicPr>
            <p:nvPr/>
          </p:nvPicPr>
          <p:blipFill rotWithShape="1">
            <a:blip r:embed="rId11"/>
            <a:srcRect t="11081" r="41228" b="14902"/>
            <a:stretch/>
          </p:blipFill>
          <p:spPr>
            <a:xfrm>
              <a:off x="9057103" y="4440283"/>
              <a:ext cx="1595580" cy="1027087"/>
            </a:xfrm>
            <a:prstGeom prst="rect">
              <a:avLst/>
            </a:prstGeom>
          </p:spPr>
        </p:pic>
        <p:sp>
          <p:nvSpPr>
            <p:cNvPr id="37" name="Cuadro de texto 45">
              <a:extLst>
                <a:ext uri="{FF2B5EF4-FFF2-40B4-BE49-F238E27FC236}">
                  <a16:creationId xmlns:a16="http://schemas.microsoft.com/office/drawing/2014/main" id="{74110401-0ED1-48B7-9EB2-D581A0A3915F}"/>
                </a:ext>
              </a:extLst>
            </p:cNvPr>
            <p:cNvSpPr txBox="1"/>
            <p:nvPr/>
          </p:nvSpPr>
          <p:spPr>
            <a:xfrm>
              <a:off x="9039346" y="5579437"/>
              <a:ext cx="1284605" cy="6197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sz="1400" b="1" dirty="0">
                  <a:effectLst/>
                  <a:latin typeface="Calibri" panose="020F0502020204030204" pitchFamily="34" charset="0"/>
                  <a:ea typeface="Calibri" panose="020F0502020204030204" pitchFamily="34" charset="0"/>
                  <a:cs typeface="Arial" panose="020B0604020202020204" pitchFamily="34" charset="0"/>
                </a:rPr>
                <a:t>Informes y estadísticas manuales</a:t>
              </a:r>
              <a:endParaRPr lang="es-EC" sz="14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40" name="Flecha: a la derecha 39">
            <a:extLst>
              <a:ext uri="{FF2B5EF4-FFF2-40B4-BE49-F238E27FC236}">
                <a16:creationId xmlns:a16="http://schemas.microsoft.com/office/drawing/2014/main" id="{40A7788C-DA92-4751-AFAD-9052DE910E18}"/>
              </a:ext>
            </a:extLst>
          </p:cNvPr>
          <p:cNvSpPr/>
          <p:nvPr/>
        </p:nvSpPr>
        <p:spPr>
          <a:xfrm>
            <a:off x="5938583" y="2758214"/>
            <a:ext cx="669325" cy="33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1" name="Flecha: a la derecha 40">
            <a:extLst>
              <a:ext uri="{FF2B5EF4-FFF2-40B4-BE49-F238E27FC236}">
                <a16:creationId xmlns:a16="http://schemas.microsoft.com/office/drawing/2014/main" id="{3CB40E86-3F47-458E-8A09-48AC2370A22D}"/>
              </a:ext>
            </a:extLst>
          </p:cNvPr>
          <p:cNvSpPr/>
          <p:nvPr/>
        </p:nvSpPr>
        <p:spPr>
          <a:xfrm>
            <a:off x="8375769" y="2799298"/>
            <a:ext cx="669325" cy="33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 name="Flecha: curvada hacia arriba 5">
            <a:extLst>
              <a:ext uri="{FF2B5EF4-FFF2-40B4-BE49-F238E27FC236}">
                <a16:creationId xmlns:a16="http://schemas.microsoft.com/office/drawing/2014/main" id="{51032004-B7B1-4042-8D56-3CECE26155D2}"/>
              </a:ext>
            </a:extLst>
          </p:cNvPr>
          <p:cNvSpPr/>
          <p:nvPr/>
        </p:nvSpPr>
        <p:spPr>
          <a:xfrm rot="14822482">
            <a:off x="7548020" y="1406689"/>
            <a:ext cx="1009139" cy="572545"/>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43" name="Flecha: a la derecha 42">
            <a:extLst>
              <a:ext uri="{FF2B5EF4-FFF2-40B4-BE49-F238E27FC236}">
                <a16:creationId xmlns:a16="http://schemas.microsoft.com/office/drawing/2014/main" id="{89C53C2D-1591-4785-9F22-9C389D539A44}"/>
              </a:ext>
            </a:extLst>
          </p:cNvPr>
          <p:cNvSpPr/>
          <p:nvPr/>
        </p:nvSpPr>
        <p:spPr>
          <a:xfrm rot="5400000">
            <a:off x="9509712" y="3919706"/>
            <a:ext cx="542289" cy="33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60083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anim calcmode="lin" valueType="num">
                                      <p:cBhvr>
                                        <p:cTn id="80" dur="1000" fill="hold"/>
                                        <p:tgtEl>
                                          <p:spTgt spid="47"/>
                                        </p:tgtEl>
                                        <p:attrNameLst>
                                          <p:attrName>ppt_x</p:attrName>
                                        </p:attrNameLst>
                                      </p:cBhvr>
                                      <p:tavLst>
                                        <p:tav tm="0">
                                          <p:val>
                                            <p:strVal val="#ppt_x"/>
                                          </p:val>
                                        </p:tav>
                                        <p:tav tm="100000">
                                          <p:val>
                                            <p:strVal val="#ppt_x"/>
                                          </p:val>
                                        </p:tav>
                                      </p:tavLst>
                                    </p:anim>
                                    <p:anim calcmode="lin" valueType="num">
                                      <p:cBhvr>
                                        <p:cTn id="8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40" grpId="0" animBg="1"/>
      <p:bldP spid="41" grpId="0" animBg="1"/>
      <p:bldP spid="6"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Metodología Kimball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17</a:t>
            </a:fld>
            <a:endParaRPr lang="es-EC"/>
          </a:p>
        </p:txBody>
      </p:sp>
      <p:pic>
        <p:nvPicPr>
          <p:cNvPr id="6" name="Picture 2" descr="METODOLOGÍA RALPH KIMBALL | Download Scientific Diagram">
            <a:extLst>
              <a:ext uri="{FF2B5EF4-FFF2-40B4-BE49-F238E27FC236}">
                <a16:creationId xmlns:a16="http://schemas.microsoft.com/office/drawing/2014/main" id="{561E5B85-9AB9-4A99-8DFC-86921027E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362" y="1367727"/>
            <a:ext cx="5449138" cy="2782265"/>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a la derecha con bandas 8">
            <a:extLst>
              <a:ext uri="{FF2B5EF4-FFF2-40B4-BE49-F238E27FC236}">
                <a16:creationId xmlns:a16="http://schemas.microsoft.com/office/drawing/2014/main" id="{C665AB7E-032F-4061-B5D0-21E539D153E9}"/>
              </a:ext>
            </a:extLst>
          </p:cNvPr>
          <p:cNvSpPr/>
          <p:nvPr/>
        </p:nvSpPr>
        <p:spPr>
          <a:xfrm rot="16200000">
            <a:off x="8457575" y="1254523"/>
            <a:ext cx="889000" cy="8168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Data Mart — Steemit">
            <a:extLst>
              <a:ext uri="{FF2B5EF4-FFF2-40B4-BE49-F238E27FC236}">
                <a16:creationId xmlns:a16="http://schemas.microsoft.com/office/drawing/2014/main" id="{39657627-397B-442C-BC39-11AFFF669F4D}"/>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137097" y="1055264"/>
            <a:ext cx="1220213" cy="12202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 - Universidad de las Fuerzas Armadas | Sangolquí">
            <a:extLst>
              <a:ext uri="{FF2B5EF4-FFF2-40B4-BE49-F238E27FC236}">
                <a16:creationId xmlns:a16="http://schemas.microsoft.com/office/drawing/2014/main" id="{F0A5E20C-9883-451C-BD4E-01C2E97A7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215" y="5474172"/>
            <a:ext cx="3419873" cy="977900"/>
          </a:xfrm>
          <a:prstGeom prst="rect">
            <a:avLst/>
          </a:prstGeom>
          <a:noFill/>
          <a:extLst>
            <a:ext uri="{909E8E84-426E-40DD-AFC4-6F175D3DCCD1}">
              <a14:hiddenFill xmlns:a14="http://schemas.microsoft.com/office/drawing/2010/main">
                <a:solidFill>
                  <a:srgbClr val="FFFFFF"/>
                </a:solidFill>
              </a14:hiddenFill>
            </a:ext>
          </a:extLst>
        </p:spPr>
      </p:pic>
      <p:sp>
        <p:nvSpPr>
          <p:cNvPr id="18" name="Cilindro 17">
            <a:extLst>
              <a:ext uri="{FF2B5EF4-FFF2-40B4-BE49-F238E27FC236}">
                <a16:creationId xmlns:a16="http://schemas.microsoft.com/office/drawing/2014/main" id="{61A6D210-400B-4351-B556-D9BB269386CF}"/>
              </a:ext>
            </a:extLst>
          </p:cNvPr>
          <p:cNvSpPr/>
          <p:nvPr/>
        </p:nvSpPr>
        <p:spPr>
          <a:xfrm>
            <a:off x="7483449" y="5366020"/>
            <a:ext cx="2270927" cy="11413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t>Unidad de Gestión de la Investigación</a:t>
            </a:r>
            <a:endParaRPr lang="es-EC" b="1"/>
          </a:p>
        </p:txBody>
      </p:sp>
      <p:sp>
        <p:nvSpPr>
          <p:cNvPr id="19" name="Flecha: cheurón 18">
            <a:extLst>
              <a:ext uri="{FF2B5EF4-FFF2-40B4-BE49-F238E27FC236}">
                <a16:creationId xmlns:a16="http://schemas.microsoft.com/office/drawing/2014/main" id="{99394B3A-02AC-44A5-B39C-A3F85D97F1B4}"/>
              </a:ext>
            </a:extLst>
          </p:cNvPr>
          <p:cNvSpPr/>
          <p:nvPr/>
        </p:nvSpPr>
        <p:spPr>
          <a:xfrm>
            <a:off x="6599127" y="5738315"/>
            <a:ext cx="485847" cy="4496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CuadroTexto 19">
            <a:extLst>
              <a:ext uri="{FF2B5EF4-FFF2-40B4-BE49-F238E27FC236}">
                <a16:creationId xmlns:a16="http://schemas.microsoft.com/office/drawing/2014/main" id="{F2FA93E9-C08D-4D69-9BE3-381D0151D294}"/>
              </a:ext>
            </a:extLst>
          </p:cNvPr>
          <p:cNvSpPr txBox="1"/>
          <p:nvPr/>
        </p:nvSpPr>
        <p:spPr>
          <a:xfrm>
            <a:off x="8204651" y="2212472"/>
            <a:ext cx="1394847" cy="646331"/>
          </a:xfrm>
          <a:prstGeom prst="rect">
            <a:avLst/>
          </a:prstGeom>
          <a:noFill/>
        </p:spPr>
        <p:txBody>
          <a:bodyPr wrap="square" rtlCol="0">
            <a:spAutoFit/>
          </a:bodyPr>
          <a:lstStyle/>
          <a:p>
            <a:pPr algn="ctr"/>
            <a:r>
              <a:rPr lang="es-ES" b="1"/>
              <a:t>Enfoque Bottom-up</a:t>
            </a:r>
            <a:endParaRPr lang="es-EC" b="1"/>
          </a:p>
        </p:txBody>
      </p:sp>
      <p:sp>
        <p:nvSpPr>
          <p:cNvPr id="25" name="CuadroTexto 24">
            <a:extLst>
              <a:ext uri="{FF2B5EF4-FFF2-40B4-BE49-F238E27FC236}">
                <a16:creationId xmlns:a16="http://schemas.microsoft.com/office/drawing/2014/main" id="{A0A0FE7A-8A35-439D-B99E-14578DD4BD4B}"/>
              </a:ext>
            </a:extLst>
          </p:cNvPr>
          <p:cNvSpPr txBox="1"/>
          <p:nvPr/>
        </p:nvSpPr>
        <p:spPr>
          <a:xfrm>
            <a:off x="9754377" y="2211762"/>
            <a:ext cx="2347188" cy="646331"/>
          </a:xfrm>
          <a:prstGeom prst="rect">
            <a:avLst/>
          </a:prstGeom>
          <a:noFill/>
        </p:spPr>
        <p:txBody>
          <a:bodyPr wrap="square" rtlCol="0">
            <a:spAutoFit/>
          </a:bodyPr>
          <a:lstStyle/>
          <a:p>
            <a:pPr algn="ctr"/>
            <a:r>
              <a:rPr lang="es-EC" b="1">
                <a:ea typeface="Calibri" panose="020F0502020204030204" pitchFamily="34" charset="0"/>
              </a:rPr>
              <a:t>A</a:t>
            </a:r>
            <a:r>
              <a:rPr lang="es-EC" sz="1800" b="1">
                <a:effectLst/>
                <a:ea typeface="Calibri" panose="020F0502020204030204" pitchFamily="34" charset="0"/>
              </a:rPr>
              <a:t>lmacenes de datos en el menor tiempo</a:t>
            </a:r>
            <a:endParaRPr lang="es-EC" b="1"/>
          </a:p>
        </p:txBody>
      </p:sp>
      <p:sp>
        <p:nvSpPr>
          <p:cNvPr id="26" name="CuadroTexto 25">
            <a:extLst>
              <a:ext uri="{FF2B5EF4-FFF2-40B4-BE49-F238E27FC236}">
                <a16:creationId xmlns:a16="http://schemas.microsoft.com/office/drawing/2014/main" id="{CD180564-79F9-4313-BD85-B8C471492007}"/>
              </a:ext>
            </a:extLst>
          </p:cNvPr>
          <p:cNvSpPr txBox="1"/>
          <p:nvPr/>
        </p:nvSpPr>
        <p:spPr>
          <a:xfrm>
            <a:off x="9882214" y="3342733"/>
            <a:ext cx="2119115" cy="923330"/>
          </a:xfrm>
          <a:prstGeom prst="rect">
            <a:avLst/>
          </a:prstGeom>
          <a:noFill/>
        </p:spPr>
        <p:txBody>
          <a:bodyPr wrap="square" rtlCol="0">
            <a:spAutoFit/>
          </a:bodyPr>
          <a:lstStyle/>
          <a:p>
            <a:pPr algn="ctr"/>
            <a:r>
              <a:rPr lang="es-EC" sz="1800" b="1">
                <a:effectLst/>
                <a:ea typeface="Calibri" panose="020F0502020204030204" pitchFamily="34" charset="0"/>
              </a:rPr>
              <a:t>sin la necesidad de contar con toda una infraestructura</a:t>
            </a:r>
            <a:endParaRPr lang="es-EC" b="1"/>
          </a:p>
        </p:txBody>
      </p:sp>
      <p:grpSp>
        <p:nvGrpSpPr>
          <p:cNvPr id="8" name="Grupo 7">
            <a:extLst>
              <a:ext uri="{FF2B5EF4-FFF2-40B4-BE49-F238E27FC236}">
                <a16:creationId xmlns:a16="http://schemas.microsoft.com/office/drawing/2014/main" id="{EDF2CB84-1B83-4C3D-868F-C1B8E36A2D9E}"/>
              </a:ext>
            </a:extLst>
          </p:cNvPr>
          <p:cNvGrpSpPr/>
          <p:nvPr/>
        </p:nvGrpSpPr>
        <p:grpSpPr>
          <a:xfrm>
            <a:off x="7866356" y="3230428"/>
            <a:ext cx="2015858" cy="1125087"/>
            <a:chOff x="7866356" y="3230428"/>
            <a:chExt cx="2015858" cy="1125087"/>
          </a:xfrm>
        </p:grpSpPr>
        <p:pic>
          <p:nvPicPr>
            <p:cNvPr id="1030" name="Picture 6" descr="Hefesto | Áreas de Datos | Dario Bernabeu eLearning">
              <a:extLst>
                <a:ext uri="{FF2B5EF4-FFF2-40B4-BE49-F238E27FC236}">
                  <a16:creationId xmlns:a16="http://schemas.microsoft.com/office/drawing/2014/main" id="{1E0C7972-3130-4A6E-B8F5-AF0A1254236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866356" y="3342733"/>
              <a:ext cx="2015858" cy="994122"/>
            </a:xfrm>
            <a:prstGeom prst="rect">
              <a:avLst/>
            </a:prstGeom>
            <a:noFill/>
            <a:extLst>
              <a:ext uri="{909E8E84-426E-40DD-AFC4-6F175D3DCCD1}">
                <a14:hiddenFill xmlns:a14="http://schemas.microsoft.com/office/drawing/2010/main">
                  <a:solidFill>
                    <a:srgbClr val="FFFFFF"/>
                  </a:solidFill>
                </a14:hiddenFill>
              </a:ext>
            </a:extLst>
          </p:spPr>
        </p:pic>
        <p:sp>
          <p:nvSpPr>
            <p:cNvPr id="21" name="Símbolo &quot;No permitido&quot; 20">
              <a:extLst>
                <a:ext uri="{FF2B5EF4-FFF2-40B4-BE49-F238E27FC236}">
                  <a16:creationId xmlns:a16="http://schemas.microsoft.com/office/drawing/2014/main" id="{AD77508A-10A6-4015-AD45-4AD28A9FAF2D}"/>
                </a:ext>
              </a:extLst>
            </p:cNvPr>
            <p:cNvSpPr/>
            <p:nvPr/>
          </p:nvSpPr>
          <p:spPr>
            <a:xfrm>
              <a:off x="8271872" y="3230428"/>
              <a:ext cx="1105850" cy="1125087"/>
            </a:xfrm>
            <a:prstGeom prst="noSmoking">
              <a:avLst>
                <a:gd name="adj" fmla="val 60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28" name="Flecha: cheurón 27">
            <a:extLst>
              <a:ext uri="{FF2B5EF4-FFF2-40B4-BE49-F238E27FC236}">
                <a16:creationId xmlns:a16="http://schemas.microsoft.com/office/drawing/2014/main" id="{8785CE05-E075-4595-A41F-C8CE515B5CD1}"/>
              </a:ext>
            </a:extLst>
          </p:cNvPr>
          <p:cNvSpPr/>
          <p:nvPr/>
        </p:nvSpPr>
        <p:spPr>
          <a:xfrm rot="5400000">
            <a:off x="4664591" y="4587275"/>
            <a:ext cx="485847" cy="44961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9" name="CuadroTexto 28">
            <a:extLst>
              <a:ext uri="{FF2B5EF4-FFF2-40B4-BE49-F238E27FC236}">
                <a16:creationId xmlns:a16="http://schemas.microsoft.com/office/drawing/2014/main" id="{FA23C4CF-9530-4EB9-BB4A-2DFD031034C9}"/>
              </a:ext>
            </a:extLst>
          </p:cNvPr>
          <p:cNvSpPr txBox="1"/>
          <p:nvPr/>
        </p:nvSpPr>
        <p:spPr>
          <a:xfrm>
            <a:off x="3070514" y="3649579"/>
            <a:ext cx="6141026" cy="369332"/>
          </a:xfrm>
          <a:prstGeom prst="rect">
            <a:avLst/>
          </a:prstGeom>
          <a:noFill/>
        </p:spPr>
        <p:txBody>
          <a:bodyPr wrap="square">
            <a:spAutoFit/>
          </a:bodyPr>
          <a:lstStyle/>
          <a:p>
            <a:r>
              <a:rPr lang="es-ES" sz="1800">
                <a:solidFill>
                  <a:srgbClr val="002060"/>
                </a:solidFill>
              </a:rPr>
              <a:t>por medio de la plataforma virtual o agencias</a:t>
            </a:r>
            <a:endParaRPr lang="es-EC"/>
          </a:p>
        </p:txBody>
      </p:sp>
    </p:spTree>
    <p:extLst>
      <p:ext uri="{BB962C8B-B14F-4D97-AF65-F5344CB8AC3E}">
        <p14:creationId xmlns:p14="http://schemas.microsoft.com/office/powerpoint/2010/main" val="281599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fade">
                                      <p:cBhvr>
                                        <p:cTn id="55" dur="1000"/>
                                        <p:tgtEl>
                                          <p:spTgt spid="1032"/>
                                        </p:tgtEl>
                                      </p:cBhvr>
                                    </p:animEffect>
                                    <p:anim calcmode="lin" valueType="num">
                                      <p:cBhvr>
                                        <p:cTn id="56" dur="1000" fill="hold"/>
                                        <p:tgtEl>
                                          <p:spTgt spid="1032"/>
                                        </p:tgtEl>
                                        <p:attrNameLst>
                                          <p:attrName>ppt_x</p:attrName>
                                        </p:attrNameLst>
                                      </p:cBhvr>
                                      <p:tavLst>
                                        <p:tav tm="0">
                                          <p:val>
                                            <p:strVal val="#ppt_x"/>
                                          </p:val>
                                        </p:tav>
                                        <p:tav tm="100000">
                                          <p:val>
                                            <p:strVal val="#ppt_x"/>
                                          </p:val>
                                        </p:tav>
                                      </p:tavLst>
                                    </p:anim>
                                    <p:anim calcmode="lin" valueType="num">
                                      <p:cBhvr>
                                        <p:cTn id="5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p:bldP spid="25" grpId="0"/>
      <p:bldP spid="26"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Planificación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18</a:t>
            </a:fld>
            <a:endParaRPr lang="es-EC"/>
          </a:p>
        </p:txBody>
      </p:sp>
      <p:pic>
        <p:nvPicPr>
          <p:cNvPr id="1028" name="Picture 4" descr="Inteligencia de Negocios: Metodología de Kimball">
            <a:extLst>
              <a:ext uri="{FF2B5EF4-FFF2-40B4-BE49-F238E27FC236}">
                <a16:creationId xmlns:a16="http://schemas.microsoft.com/office/drawing/2014/main" id="{9F352F7B-4553-44E8-B054-B4108B25EA2E}"/>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2248" y="1140724"/>
            <a:ext cx="3987964" cy="198794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8B9D324D-11C0-4FC9-AA8D-9164DA45CF27}"/>
              </a:ext>
            </a:extLst>
          </p:cNvPr>
          <p:cNvSpPr/>
          <p:nvPr/>
        </p:nvSpPr>
        <p:spPr>
          <a:xfrm>
            <a:off x="2709594" y="1679131"/>
            <a:ext cx="680247" cy="644237"/>
          </a:xfrm>
          <a:prstGeom prst="round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5" name="CuadroTexto 34">
            <a:extLst>
              <a:ext uri="{FF2B5EF4-FFF2-40B4-BE49-F238E27FC236}">
                <a16:creationId xmlns:a16="http://schemas.microsoft.com/office/drawing/2014/main" id="{0D1448DD-5E23-4700-A534-CF117F15DE61}"/>
              </a:ext>
            </a:extLst>
          </p:cNvPr>
          <p:cNvSpPr txBox="1"/>
          <p:nvPr/>
        </p:nvSpPr>
        <p:spPr>
          <a:xfrm>
            <a:off x="2681761" y="3361913"/>
            <a:ext cx="3932603" cy="369332"/>
          </a:xfrm>
          <a:prstGeom prst="rect">
            <a:avLst/>
          </a:prstGeom>
          <a:noFill/>
        </p:spPr>
        <p:txBody>
          <a:bodyPr wrap="square" rtlCol="0">
            <a:spAutoFit/>
          </a:bodyPr>
          <a:lstStyle/>
          <a:p>
            <a:pPr algn="ctr"/>
            <a:r>
              <a:rPr lang="es-ES" b="1"/>
              <a:t>Primera fase de metodología Kimball</a:t>
            </a:r>
            <a:endParaRPr lang="es-EC" b="1"/>
          </a:p>
        </p:txBody>
      </p:sp>
      <p:pic>
        <p:nvPicPr>
          <p:cNvPr id="1030" name="Picture 6" descr="Cómo definir correctamente el alcance de nuestros proyectos? – PMI Santiago  Chile Chapter">
            <a:extLst>
              <a:ext uri="{FF2B5EF4-FFF2-40B4-BE49-F238E27FC236}">
                <a16:creationId xmlns:a16="http://schemas.microsoft.com/office/drawing/2014/main" id="{AF7D878E-6E2A-4DA0-892D-45DB3CE6BF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17" y="4080467"/>
            <a:ext cx="2438491" cy="1828868"/>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D937A65D-0837-4786-8D1F-0A2EF7EFC9D1}"/>
              </a:ext>
            </a:extLst>
          </p:cNvPr>
          <p:cNvSpPr txBox="1"/>
          <p:nvPr/>
        </p:nvSpPr>
        <p:spPr>
          <a:xfrm>
            <a:off x="7804046" y="3361913"/>
            <a:ext cx="3412385" cy="369332"/>
          </a:xfrm>
          <a:prstGeom prst="rect">
            <a:avLst/>
          </a:prstGeom>
          <a:noFill/>
        </p:spPr>
        <p:txBody>
          <a:bodyPr wrap="square" rtlCol="0">
            <a:spAutoFit/>
          </a:bodyPr>
          <a:lstStyle/>
          <a:p>
            <a:pPr algn="ctr"/>
            <a:r>
              <a:rPr lang="es-ES" b="1"/>
              <a:t>Alcance del proyecto</a:t>
            </a:r>
            <a:endParaRPr lang="es-EC" b="1"/>
          </a:p>
        </p:txBody>
      </p:sp>
      <p:sp>
        <p:nvSpPr>
          <p:cNvPr id="40" name="CuadroTexto 39">
            <a:extLst>
              <a:ext uri="{FF2B5EF4-FFF2-40B4-BE49-F238E27FC236}">
                <a16:creationId xmlns:a16="http://schemas.microsoft.com/office/drawing/2014/main" id="{CF0F6214-F7EC-4C5F-8C89-5AB686686D28}"/>
              </a:ext>
            </a:extLst>
          </p:cNvPr>
          <p:cNvSpPr txBox="1"/>
          <p:nvPr/>
        </p:nvSpPr>
        <p:spPr>
          <a:xfrm>
            <a:off x="3485098" y="6139418"/>
            <a:ext cx="2837165" cy="369332"/>
          </a:xfrm>
          <a:prstGeom prst="rect">
            <a:avLst/>
          </a:prstGeom>
          <a:noFill/>
        </p:spPr>
        <p:txBody>
          <a:bodyPr wrap="square" rtlCol="0">
            <a:spAutoFit/>
          </a:bodyPr>
          <a:lstStyle/>
          <a:p>
            <a:pPr algn="ctr"/>
            <a:r>
              <a:rPr lang="es-ES" b="1"/>
              <a:t>Justificación</a:t>
            </a:r>
            <a:endParaRPr lang="es-EC" b="1"/>
          </a:p>
        </p:txBody>
      </p:sp>
      <p:pic>
        <p:nvPicPr>
          <p:cNvPr id="1036" name="Picture 12" descr="Métricas mensuales: Cuatro pasos para determinar el alcance y la relevancia">
            <a:extLst>
              <a:ext uri="{FF2B5EF4-FFF2-40B4-BE49-F238E27FC236}">
                <a16:creationId xmlns:a16="http://schemas.microsoft.com/office/drawing/2014/main" id="{10CC32FA-B911-46F1-BB22-AFE2CA333B2F}"/>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519840" y="1284938"/>
            <a:ext cx="3598433" cy="19376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 Motivación y justificación - Prácticum II, El Molino.">
            <a:extLst>
              <a:ext uri="{FF2B5EF4-FFF2-40B4-BE49-F238E27FC236}">
                <a16:creationId xmlns:a16="http://schemas.microsoft.com/office/drawing/2014/main" id="{D6DB58FC-DC60-44FB-8F2B-028B5EC4CCBB}"/>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791617" y="4213949"/>
            <a:ext cx="2224128" cy="1695386"/>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DAA720C0-F4DF-49A1-9CB1-F80A2200ECF7}"/>
              </a:ext>
            </a:extLst>
          </p:cNvPr>
          <p:cNvSpPr txBox="1"/>
          <p:nvPr/>
        </p:nvSpPr>
        <p:spPr>
          <a:xfrm>
            <a:off x="7223117" y="6139418"/>
            <a:ext cx="2837165" cy="369332"/>
          </a:xfrm>
          <a:prstGeom prst="rect">
            <a:avLst/>
          </a:prstGeom>
          <a:noFill/>
        </p:spPr>
        <p:txBody>
          <a:bodyPr wrap="square" rtlCol="0">
            <a:spAutoFit/>
          </a:bodyPr>
          <a:lstStyle/>
          <a:p>
            <a:pPr algn="ctr"/>
            <a:r>
              <a:rPr lang="es-ES" b="1"/>
              <a:t>Objetivos</a:t>
            </a:r>
            <a:endParaRPr lang="es-EC" b="1"/>
          </a:p>
        </p:txBody>
      </p:sp>
    </p:spTree>
    <p:extLst>
      <p:ext uri="{BB962C8B-B14F-4D97-AF65-F5344CB8AC3E}">
        <p14:creationId xmlns:p14="http://schemas.microsoft.com/office/powerpoint/2010/main" val="410801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6"/>
                                        </p:tgtEl>
                                        <p:attrNameLst>
                                          <p:attrName>style.visibility</p:attrName>
                                        </p:attrNameLst>
                                      </p:cBhvr>
                                      <p:to>
                                        <p:strVal val="visible"/>
                                      </p:to>
                                    </p:set>
                                    <p:animEffect transition="in" filter="fade">
                                      <p:cBhvr>
                                        <p:cTn id="20" dur="500"/>
                                        <p:tgtEl>
                                          <p:spTgt spid="10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fade">
                                      <p:cBhvr>
                                        <p:cTn id="28" dur="500"/>
                                        <p:tgtEl>
                                          <p:spTgt spid="10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37" grpId="0"/>
      <p:bldP spid="40"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Planificación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19</a:t>
            </a:fld>
            <a:endParaRPr lang="es-EC"/>
          </a:p>
        </p:txBody>
      </p:sp>
      <p:sp>
        <p:nvSpPr>
          <p:cNvPr id="20" name="CuadroTexto 19">
            <a:extLst>
              <a:ext uri="{FF2B5EF4-FFF2-40B4-BE49-F238E27FC236}">
                <a16:creationId xmlns:a16="http://schemas.microsoft.com/office/drawing/2014/main" id="{6C63F080-AD8B-45BA-A9EE-6C09B5ACDA9B}"/>
              </a:ext>
            </a:extLst>
          </p:cNvPr>
          <p:cNvSpPr txBox="1"/>
          <p:nvPr/>
        </p:nvSpPr>
        <p:spPr>
          <a:xfrm>
            <a:off x="3010287" y="1578821"/>
            <a:ext cx="1495941" cy="523220"/>
          </a:xfrm>
          <a:prstGeom prst="rect">
            <a:avLst/>
          </a:prstGeom>
          <a:noFill/>
        </p:spPr>
        <p:txBody>
          <a:bodyPr wrap="square" rtlCol="0">
            <a:spAutoFit/>
          </a:bodyPr>
          <a:lstStyle/>
          <a:p>
            <a:pPr algn="ctr"/>
            <a:r>
              <a:rPr lang="es-ES" sz="1400" b="1" dirty="0"/>
              <a:t>Definición de los requerimientos</a:t>
            </a:r>
            <a:endParaRPr lang="es-EC" sz="1400" b="1" dirty="0"/>
          </a:p>
        </p:txBody>
      </p:sp>
      <p:sp>
        <p:nvSpPr>
          <p:cNvPr id="21" name="CuadroTexto 20">
            <a:extLst>
              <a:ext uri="{FF2B5EF4-FFF2-40B4-BE49-F238E27FC236}">
                <a16:creationId xmlns:a16="http://schemas.microsoft.com/office/drawing/2014/main" id="{2CD284C0-F551-4B51-8F20-B98E58386D2C}"/>
              </a:ext>
            </a:extLst>
          </p:cNvPr>
          <p:cNvSpPr txBox="1"/>
          <p:nvPr/>
        </p:nvSpPr>
        <p:spPr>
          <a:xfrm>
            <a:off x="4967550" y="1578821"/>
            <a:ext cx="1691411" cy="523220"/>
          </a:xfrm>
          <a:prstGeom prst="rect">
            <a:avLst/>
          </a:prstGeom>
          <a:noFill/>
        </p:spPr>
        <p:txBody>
          <a:bodyPr wrap="square" rtlCol="0">
            <a:spAutoFit/>
          </a:bodyPr>
          <a:lstStyle/>
          <a:p>
            <a:pPr algn="ctr"/>
            <a:r>
              <a:rPr lang="es-ES" sz="1400" b="1" dirty="0"/>
              <a:t>Diseño de la arquitectura técnica</a:t>
            </a:r>
            <a:endParaRPr lang="es-EC" sz="1400" b="1" dirty="0"/>
          </a:p>
        </p:txBody>
      </p:sp>
      <p:sp>
        <p:nvSpPr>
          <p:cNvPr id="22" name="CuadroTexto 21">
            <a:extLst>
              <a:ext uri="{FF2B5EF4-FFF2-40B4-BE49-F238E27FC236}">
                <a16:creationId xmlns:a16="http://schemas.microsoft.com/office/drawing/2014/main" id="{205FFF25-BEF0-4732-9C5D-6181B0DA8006}"/>
              </a:ext>
            </a:extLst>
          </p:cNvPr>
          <p:cNvSpPr txBox="1"/>
          <p:nvPr/>
        </p:nvSpPr>
        <p:spPr>
          <a:xfrm>
            <a:off x="7271907" y="1589002"/>
            <a:ext cx="1939889" cy="523220"/>
          </a:xfrm>
          <a:prstGeom prst="rect">
            <a:avLst/>
          </a:prstGeom>
          <a:noFill/>
        </p:spPr>
        <p:txBody>
          <a:bodyPr wrap="square" rtlCol="0">
            <a:spAutoFit/>
          </a:bodyPr>
          <a:lstStyle/>
          <a:p>
            <a:pPr algn="ctr"/>
            <a:r>
              <a:rPr lang="es-ES" sz="1400" b="1" dirty="0"/>
              <a:t>Selección e instalación de herramientas</a:t>
            </a:r>
            <a:endParaRPr lang="es-EC" sz="1400" b="1" dirty="0"/>
          </a:p>
        </p:txBody>
      </p:sp>
      <p:sp>
        <p:nvSpPr>
          <p:cNvPr id="23" name="CuadroTexto 22">
            <a:extLst>
              <a:ext uri="{FF2B5EF4-FFF2-40B4-BE49-F238E27FC236}">
                <a16:creationId xmlns:a16="http://schemas.microsoft.com/office/drawing/2014/main" id="{895D4234-9BE1-463C-B78C-39C48996E82E}"/>
              </a:ext>
            </a:extLst>
          </p:cNvPr>
          <p:cNvSpPr txBox="1"/>
          <p:nvPr/>
        </p:nvSpPr>
        <p:spPr>
          <a:xfrm>
            <a:off x="9644471" y="1578821"/>
            <a:ext cx="1939889" cy="523220"/>
          </a:xfrm>
          <a:prstGeom prst="rect">
            <a:avLst/>
          </a:prstGeom>
          <a:noFill/>
        </p:spPr>
        <p:txBody>
          <a:bodyPr wrap="square" rtlCol="0">
            <a:spAutoFit/>
          </a:bodyPr>
          <a:lstStyle/>
          <a:p>
            <a:pPr algn="ctr"/>
            <a:r>
              <a:rPr lang="es-ES" sz="1400" b="1" dirty="0"/>
              <a:t>Modelamiento dimensional y físico</a:t>
            </a:r>
            <a:endParaRPr lang="es-EC" sz="1400" b="1" dirty="0"/>
          </a:p>
        </p:txBody>
      </p:sp>
      <p:sp>
        <p:nvSpPr>
          <p:cNvPr id="25" name="CuadroTexto 24">
            <a:extLst>
              <a:ext uri="{FF2B5EF4-FFF2-40B4-BE49-F238E27FC236}">
                <a16:creationId xmlns:a16="http://schemas.microsoft.com/office/drawing/2014/main" id="{3A48F4B8-25CA-4001-9BF3-2524FBFB4D0D}"/>
              </a:ext>
            </a:extLst>
          </p:cNvPr>
          <p:cNvSpPr txBox="1"/>
          <p:nvPr/>
        </p:nvSpPr>
        <p:spPr>
          <a:xfrm>
            <a:off x="3838152" y="4287163"/>
            <a:ext cx="1691411" cy="523220"/>
          </a:xfrm>
          <a:prstGeom prst="rect">
            <a:avLst/>
          </a:prstGeom>
          <a:noFill/>
        </p:spPr>
        <p:txBody>
          <a:bodyPr wrap="square" rtlCol="0">
            <a:spAutoFit/>
          </a:bodyPr>
          <a:lstStyle/>
          <a:p>
            <a:pPr algn="ctr"/>
            <a:r>
              <a:rPr lang="es-ES" sz="1400" b="1" dirty="0"/>
              <a:t>Diseño y desarrollo del proceso ETL</a:t>
            </a:r>
            <a:endParaRPr lang="es-EC" sz="1400" b="1" dirty="0"/>
          </a:p>
        </p:txBody>
      </p:sp>
      <p:sp>
        <p:nvSpPr>
          <p:cNvPr id="26" name="CuadroTexto 25">
            <a:extLst>
              <a:ext uri="{FF2B5EF4-FFF2-40B4-BE49-F238E27FC236}">
                <a16:creationId xmlns:a16="http://schemas.microsoft.com/office/drawing/2014/main" id="{69807687-FC5B-43F0-87D9-327D164669EF}"/>
              </a:ext>
            </a:extLst>
          </p:cNvPr>
          <p:cNvSpPr txBox="1"/>
          <p:nvPr/>
        </p:nvSpPr>
        <p:spPr>
          <a:xfrm>
            <a:off x="6210221" y="4206773"/>
            <a:ext cx="1939889" cy="523220"/>
          </a:xfrm>
          <a:prstGeom prst="rect">
            <a:avLst/>
          </a:prstGeom>
          <a:noFill/>
        </p:spPr>
        <p:txBody>
          <a:bodyPr wrap="square" rtlCol="0">
            <a:spAutoFit/>
          </a:bodyPr>
          <a:lstStyle/>
          <a:p>
            <a:pPr algn="ctr"/>
            <a:r>
              <a:rPr lang="es-ES" sz="1400" b="1" dirty="0"/>
              <a:t>Desarrollo de la visualización</a:t>
            </a:r>
            <a:endParaRPr lang="es-EC" sz="1400" b="1" dirty="0"/>
          </a:p>
        </p:txBody>
      </p:sp>
      <p:sp>
        <p:nvSpPr>
          <p:cNvPr id="27" name="CuadroTexto 26">
            <a:extLst>
              <a:ext uri="{FF2B5EF4-FFF2-40B4-BE49-F238E27FC236}">
                <a16:creationId xmlns:a16="http://schemas.microsoft.com/office/drawing/2014/main" id="{6B55ED8F-D2F1-44BD-9E6B-DAD1592F18FA}"/>
              </a:ext>
            </a:extLst>
          </p:cNvPr>
          <p:cNvSpPr txBox="1"/>
          <p:nvPr/>
        </p:nvSpPr>
        <p:spPr>
          <a:xfrm>
            <a:off x="8811074" y="4208190"/>
            <a:ext cx="1939889" cy="307777"/>
          </a:xfrm>
          <a:prstGeom prst="rect">
            <a:avLst/>
          </a:prstGeom>
          <a:noFill/>
        </p:spPr>
        <p:txBody>
          <a:bodyPr wrap="square" rtlCol="0">
            <a:spAutoFit/>
          </a:bodyPr>
          <a:lstStyle/>
          <a:p>
            <a:pPr algn="ctr"/>
            <a:r>
              <a:rPr lang="es-ES" sz="1400" b="1" dirty="0"/>
              <a:t>Implementación</a:t>
            </a:r>
            <a:endParaRPr lang="es-EC" sz="1400" b="1" dirty="0"/>
          </a:p>
        </p:txBody>
      </p:sp>
      <p:pic>
        <p:nvPicPr>
          <p:cNvPr id="28" name="Picture 2" descr="Inyección SQL – Parte I – NOISE Ciberseguridad">
            <a:extLst>
              <a:ext uri="{FF2B5EF4-FFF2-40B4-BE49-F238E27FC236}">
                <a16:creationId xmlns:a16="http://schemas.microsoft.com/office/drawing/2014/main" id="{B8BBF7CB-27AE-460A-B1D8-625353789A8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183198" y="4607400"/>
            <a:ext cx="1279734" cy="12797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lustración de Entrevista De Trabajo y más Vectores Libres de Derechos de  Entrevista - Acontecimiento - iStock">
            <a:extLst>
              <a:ext uri="{FF2B5EF4-FFF2-40B4-BE49-F238E27FC236}">
                <a16:creationId xmlns:a16="http://schemas.microsoft.com/office/drawing/2014/main" id="{6C3E73F2-31D3-4BFA-A6EC-F03E62565271}"/>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972755" y="2237662"/>
            <a:ext cx="1547273" cy="1086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istemas de Información. El Business Intelligence. – Juan Barrios">
            <a:extLst>
              <a:ext uri="{FF2B5EF4-FFF2-40B4-BE49-F238E27FC236}">
                <a16:creationId xmlns:a16="http://schemas.microsoft.com/office/drawing/2014/main" id="{B20DD8B1-CFB1-4FA3-A62C-FBD22E0F8BCF}"/>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929467" y="2340057"/>
            <a:ext cx="1863109" cy="9941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os jefes usan DATA WAREHOUSE!!!: Modelos para crear un DW">
            <a:extLst>
              <a:ext uri="{FF2B5EF4-FFF2-40B4-BE49-F238E27FC236}">
                <a16:creationId xmlns:a16="http://schemas.microsoft.com/office/drawing/2014/main" id="{3BBA7482-AA8D-4E1B-A97D-10C35BDB6585}"/>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891408" y="2253066"/>
            <a:ext cx="1515097" cy="9941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Qué hacemos? - ETL">
            <a:extLst>
              <a:ext uri="{FF2B5EF4-FFF2-40B4-BE49-F238E27FC236}">
                <a16:creationId xmlns:a16="http://schemas.microsoft.com/office/drawing/2014/main" id="{7262F2E7-B049-4A65-AD33-29AF8D09828E}"/>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554524" y="4963961"/>
            <a:ext cx="2144568" cy="9268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visualización de datos">
            <a:extLst>
              <a:ext uri="{FF2B5EF4-FFF2-40B4-BE49-F238E27FC236}">
                <a16:creationId xmlns:a16="http://schemas.microsoft.com/office/drawing/2014/main" id="{6AA5CCE7-5C8D-4F67-8E10-20A35A344BE3}"/>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333926" y="4819560"/>
            <a:ext cx="2028237" cy="976451"/>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upo 42">
            <a:extLst>
              <a:ext uri="{FF2B5EF4-FFF2-40B4-BE49-F238E27FC236}">
                <a16:creationId xmlns:a16="http://schemas.microsoft.com/office/drawing/2014/main" id="{24631A4E-5070-4230-A5C0-B9936EAACAE9}"/>
              </a:ext>
            </a:extLst>
          </p:cNvPr>
          <p:cNvGrpSpPr/>
          <p:nvPr/>
        </p:nvGrpSpPr>
        <p:grpSpPr>
          <a:xfrm>
            <a:off x="7451432" y="2230472"/>
            <a:ext cx="1638784" cy="1036998"/>
            <a:chOff x="5027593" y="3885917"/>
            <a:chExt cx="1793840" cy="1185851"/>
          </a:xfrm>
        </p:grpSpPr>
        <p:pic>
          <p:nvPicPr>
            <p:cNvPr id="44" name="Picture 12" descr="Tableau Logo, history, meaning, symbol, PNG">
              <a:extLst>
                <a:ext uri="{FF2B5EF4-FFF2-40B4-BE49-F238E27FC236}">
                  <a16:creationId xmlns:a16="http://schemas.microsoft.com/office/drawing/2014/main" id="{FD9586DA-E0DF-4B1F-A84A-3C5F3B43B3ED}"/>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027593" y="4344562"/>
              <a:ext cx="1292810" cy="7272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Oracle Latinoamérica (@OracleLatam) / Twitter">
              <a:extLst>
                <a:ext uri="{FF2B5EF4-FFF2-40B4-BE49-F238E27FC236}">
                  <a16:creationId xmlns:a16="http://schemas.microsoft.com/office/drawing/2014/main" id="{80D18E7E-72A8-43B9-A48C-B62A8D0055E5}"/>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038433" y="3885917"/>
              <a:ext cx="783000" cy="78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061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060"/>
                                        </p:tgtEl>
                                        <p:attrNameLst>
                                          <p:attrName>style.visibility</p:attrName>
                                        </p:attrNameLst>
                                      </p:cBhvr>
                                      <p:to>
                                        <p:strVal val="visible"/>
                                      </p:to>
                                    </p:set>
                                    <p:animEffect transition="in" filter="fade">
                                      <p:cBhvr>
                                        <p:cTn id="34" dur="500"/>
                                        <p:tgtEl>
                                          <p:spTgt spid="20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062"/>
                                        </p:tgtEl>
                                        <p:attrNameLst>
                                          <p:attrName>style.visibility</p:attrName>
                                        </p:attrNameLst>
                                      </p:cBhvr>
                                      <p:to>
                                        <p:strVal val="visible"/>
                                      </p:to>
                                    </p:set>
                                    <p:animEffect transition="in" filter="fade">
                                      <p:cBhvr>
                                        <p:cTn id="42" dur="500"/>
                                        <p:tgtEl>
                                          <p:spTgt spid="20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064"/>
                                        </p:tgtEl>
                                        <p:attrNameLst>
                                          <p:attrName>style.visibility</p:attrName>
                                        </p:attrNameLst>
                                      </p:cBhvr>
                                      <p:to>
                                        <p:strVal val="visible"/>
                                      </p:to>
                                    </p:set>
                                    <p:animEffect transition="in" filter="fade">
                                      <p:cBhvr>
                                        <p:cTn id="50" dur="500"/>
                                        <p:tgtEl>
                                          <p:spTgt spid="206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9A755DEC-68B3-42D7-9249-345B17312AC1}"/>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Contenido</a:t>
            </a:r>
            <a:endParaRPr lang="es-UY" sz="5400" b="1">
              <a:latin typeface="Calibri" charset="0"/>
            </a:endParaRPr>
          </a:p>
        </p:txBody>
      </p:sp>
      <p:sp>
        <p:nvSpPr>
          <p:cNvPr id="12" name="2 Marcador de contenido">
            <a:extLst>
              <a:ext uri="{FF2B5EF4-FFF2-40B4-BE49-F238E27FC236}">
                <a16:creationId xmlns:a16="http://schemas.microsoft.com/office/drawing/2014/main" id="{D02ADA87-B5CD-48F7-A80C-85AB5739D7DD}"/>
              </a:ext>
            </a:extLst>
          </p:cNvPr>
          <p:cNvSpPr>
            <a:spLocks noGrp="1"/>
          </p:cNvSpPr>
          <p:nvPr>
            <p:ph idx="1"/>
          </p:nvPr>
        </p:nvSpPr>
        <p:spPr>
          <a:xfrm>
            <a:off x="2402641" y="1279735"/>
            <a:ext cx="5263433" cy="4897781"/>
          </a:xfrm>
          <a:ln w="28575">
            <a:solidFill>
              <a:srgbClr val="0070C0"/>
            </a:solidFill>
          </a:ln>
        </p:spPr>
        <p:txBody>
          <a:bodyPr>
            <a:normAutofit/>
          </a:bodyPr>
          <a:lstStyle/>
          <a:p>
            <a:pPr marL="457200" indent="-457200">
              <a:lnSpc>
                <a:spcPct val="110000"/>
              </a:lnSpc>
              <a:buFont typeface="+mj-lt"/>
              <a:buAutoNum type="arabicPeriod"/>
            </a:pPr>
            <a:r>
              <a:rPr lang="es-ES" sz="3200" b="1"/>
              <a:t>Introducción</a:t>
            </a:r>
          </a:p>
          <a:p>
            <a:pPr marL="457200" indent="-457200">
              <a:lnSpc>
                <a:spcPct val="110000"/>
              </a:lnSpc>
              <a:buFont typeface="+mj-lt"/>
              <a:buAutoNum type="arabicPeriod"/>
            </a:pPr>
            <a:r>
              <a:rPr lang="es-ES" sz="3200" b="1"/>
              <a:t>Trabajos Relacionados</a:t>
            </a:r>
          </a:p>
          <a:p>
            <a:pPr marL="457200" indent="-457200">
              <a:lnSpc>
                <a:spcPct val="110000"/>
              </a:lnSpc>
              <a:buFont typeface="+mj-lt"/>
              <a:buAutoNum type="arabicPeriod"/>
            </a:pPr>
            <a:r>
              <a:rPr lang="es-ES" sz="3200" b="1"/>
              <a:t>Desarrollo</a:t>
            </a:r>
          </a:p>
          <a:p>
            <a:pPr marL="457200" indent="-457200">
              <a:lnSpc>
                <a:spcPct val="110000"/>
              </a:lnSpc>
              <a:buFont typeface="+mj-lt"/>
              <a:buAutoNum type="arabicPeriod"/>
            </a:pPr>
            <a:r>
              <a:rPr lang="es-ES" sz="3200" b="1"/>
              <a:t>Validación y Resultados</a:t>
            </a:r>
          </a:p>
          <a:p>
            <a:pPr marL="457200" indent="-457200">
              <a:lnSpc>
                <a:spcPct val="110000"/>
              </a:lnSpc>
              <a:buFont typeface="+mj-lt"/>
              <a:buAutoNum type="arabicPeriod"/>
            </a:pPr>
            <a:r>
              <a:rPr lang="es-ES" sz="3200" b="1"/>
              <a:t>Conclusiones</a:t>
            </a:r>
          </a:p>
          <a:p>
            <a:pPr marL="457200" indent="-457200">
              <a:lnSpc>
                <a:spcPct val="110000"/>
              </a:lnSpc>
              <a:buFont typeface="+mj-lt"/>
              <a:buAutoNum type="arabicPeriod"/>
            </a:pPr>
            <a:r>
              <a:rPr lang="es-ES" sz="3200" b="1"/>
              <a:t>Recomendaciones</a:t>
            </a:r>
          </a:p>
          <a:p>
            <a:pPr marL="457200" indent="-457200">
              <a:lnSpc>
                <a:spcPct val="110000"/>
              </a:lnSpc>
              <a:buFont typeface="+mj-lt"/>
              <a:buAutoNum type="arabicPeriod"/>
            </a:pPr>
            <a:r>
              <a:rPr lang="es-ES" sz="3200" b="1"/>
              <a:t>Trabajos Futuros</a:t>
            </a:r>
          </a:p>
          <a:p>
            <a:pPr marL="0" indent="0" eaLnBrk="1" hangingPunct="1">
              <a:buNone/>
            </a:pPr>
            <a:endParaRPr lang="en-GB" sz="700" b="1">
              <a:latin typeface="Calibri" charset="0"/>
            </a:endParaRPr>
          </a:p>
        </p:txBody>
      </p:sp>
      <p:pic>
        <p:nvPicPr>
          <p:cNvPr id="13" name="Picture 2" descr="Resultado de imagen de agenda">
            <a:extLst>
              <a:ext uri="{FF2B5EF4-FFF2-40B4-BE49-F238E27FC236}">
                <a16:creationId xmlns:a16="http://schemas.microsoft.com/office/drawing/2014/main" id="{3A3E378E-3C10-4538-9650-2472076FA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527" y="1917183"/>
            <a:ext cx="3134197" cy="313419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A71FC2C2-7B28-41BD-B149-AF891237F75E}"/>
              </a:ext>
            </a:extLst>
          </p:cNvPr>
          <p:cNvSpPr>
            <a:spLocks noGrp="1"/>
          </p:cNvSpPr>
          <p:nvPr>
            <p:ph type="sldNum" sz="quarter" idx="12"/>
          </p:nvPr>
        </p:nvSpPr>
        <p:spPr/>
        <p:txBody>
          <a:bodyPr/>
          <a:lstStyle/>
          <a:p>
            <a:fld id="{60E49835-27C5-4FA6-A0C9-B025A7F8D2B3}" type="slidenum">
              <a:rPr lang="es-EC" smtClean="0"/>
              <a:t>2</a:t>
            </a:fld>
            <a:endParaRPr lang="es-EC"/>
          </a:p>
        </p:txBody>
      </p:sp>
    </p:spTree>
    <p:extLst>
      <p:ext uri="{BB962C8B-B14F-4D97-AF65-F5344CB8AC3E}">
        <p14:creationId xmlns:p14="http://schemas.microsoft.com/office/powerpoint/2010/main" val="33925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Definición de Requerimientos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20</a:t>
            </a:fld>
            <a:endParaRPr lang="es-EC"/>
          </a:p>
        </p:txBody>
      </p:sp>
      <p:pic>
        <p:nvPicPr>
          <p:cNvPr id="8" name="Imagen 7">
            <a:extLst>
              <a:ext uri="{FF2B5EF4-FFF2-40B4-BE49-F238E27FC236}">
                <a16:creationId xmlns:a16="http://schemas.microsoft.com/office/drawing/2014/main" id="{D0A74F1D-E9EC-4B1D-9AF6-5419701FF184}"/>
              </a:ext>
            </a:extLst>
          </p:cNvPr>
          <p:cNvPicPr>
            <a:picLocks noChangeAspect="1"/>
          </p:cNvPicPr>
          <p:nvPr/>
        </p:nvPicPr>
        <p:blipFill rotWithShape="1">
          <a:blip r:embed="rId5"/>
          <a:srcRect r="49983"/>
          <a:stretch/>
        </p:blipFill>
        <p:spPr>
          <a:xfrm>
            <a:off x="2578241" y="1279735"/>
            <a:ext cx="2239898" cy="863284"/>
          </a:xfrm>
          <a:prstGeom prst="rect">
            <a:avLst/>
          </a:prstGeom>
        </p:spPr>
      </p:pic>
      <p:pic>
        <p:nvPicPr>
          <p:cNvPr id="2052" name="Picture 4" descr="Google Sheets: integración con Jupyter Notebooks - sitiobigdata.com">
            <a:extLst>
              <a:ext uri="{FF2B5EF4-FFF2-40B4-BE49-F238E27FC236}">
                <a16:creationId xmlns:a16="http://schemas.microsoft.com/office/drawing/2014/main" id="{CE4751EF-2103-46F1-924F-6FBDF2E32F3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820959" y="2746986"/>
            <a:ext cx="1856074" cy="9280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les en la gestión de proyectos digitales | IDA Chile">
            <a:extLst>
              <a:ext uri="{FF2B5EF4-FFF2-40B4-BE49-F238E27FC236}">
                <a16:creationId xmlns:a16="http://schemas.microsoft.com/office/drawing/2014/main" id="{BA159FBF-2075-4D75-90BA-D7464E22B55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661413" y="4554889"/>
            <a:ext cx="2079418" cy="15035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9AC736E6-6177-4586-81EF-532596C5E617}"/>
              </a:ext>
            </a:extLst>
          </p:cNvPr>
          <p:cNvGrpSpPr/>
          <p:nvPr/>
        </p:nvGrpSpPr>
        <p:grpSpPr>
          <a:xfrm>
            <a:off x="2539532" y="2577576"/>
            <a:ext cx="2463658" cy="1114674"/>
            <a:chOff x="2539532" y="2577576"/>
            <a:chExt cx="2463658" cy="1114674"/>
          </a:xfrm>
        </p:grpSpPr>
        <p:pic>
          <p:nvPicPr>
            <p:cNvPr id="2056" name="Picture 8" descr="Registro o actualización de información en el Registro Público de Medios |  Ecuador - Guía Oficial de Trámites y Servicios">
              <a:extLst>
                <a:ext uri="{FF2B5EF4-FFF2-40B4-BE49-F238E27FC236}">
                  <a16:creationId xmlns:a16="http://schemas.microsoft.com/office/drawing/2014/main" id="{262AEC36-E650-47EB-89F5-8076EAD7FE9C}"/>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073149" y="2577576"/>
              <a:ext cx="1396425" cy="745342"/>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2664B48A-5CB9-4611-8E49-7616E363F7B9}"/>
                </a:ext>
              </a:extLst>
            </p:cNvPr>
            <p:cNvSpPr txBox="1"/>
            <p:nvPr/>
          </p:nvSpPr>
          <p:spPr>
            <a:xfrm>
              <a:off x="2539532" y="3322918"/>
              <a:ext cx="2463658" cy="369332"/>
            </a:xfrm>
            <a:prstGeom prst="rect">
              <a:avLst/>
            </a:prstGeom>
            <a:noFill/>
          </p:spPr>
          <p:txBody>
            <a:bodyPr wrap="square" rtlCol="0">
              <a:spAutoFit/>
            </a:bodyPr>
            <a:lstStyle/>
            <a:p>
              <a:pPr algn="ctr"/>
              <a:r>
                <a:rPr lang="es-ES" b="1"/>
                <a:t>Registro de proyectos</a:t>
              </a:r>
              <a:endParaRPr lang="es-EC" b="1"/>
            </a:p>
          </p:txBody>
        </p:sp>
      </p:grpSp>
      <p:grpSp>
        <p:nvGrpSpPr>
          <p:cNvPr id="18" name="Grupo 17">
            <a:extLst>
              <a:ext uri="{FF2B5EF4-FFF2-40B4-BE49-F238E27FC236}">
                <a16:creationId xmlns:a16="http://schemas.microsoft.com/office/drawing/2014/main" id="{06706E4D-1F64-4940-8B0B-479DE2DDD720}"/>
              </a:ext>
            </a:extLst>
          </p:cNvPr>
          <p:cNvGrpSpPr/>
          <p:nvPr/>
        </p:nvGrpSpPr>
        <p:grpSpPr>
          <a:xfrm>
            <a:off x="2616463" y="3997759"/>
            <a:ext cx="2463658" cy="1183347"/>
            <a:chOff x="2616463" y="3997759"/>
            <a:chExt cx="2463658" cy="1183347"/>
          </a:xfrm>
        </p:grpSpPr>
        <p:pic>
          <p:nvPicPr>
            <p:cNvPr id="2058" name="Picture 10" descr="EL PRESUPUESTO DE UN CONGRESO">
              <a:extLst>
                <a:ext uri="{FF2B5EF4-FFF2-40B4-BE49-F238E27FC236}">
                  <a16:creationId xmlns:a16="http://schemas.microsoft.com/office/drawing/2014/main" id="{1A5CBAA2-0483-4621-9542-BDC262CC5882}"/>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073149" y="3997759"/>
              <a:ext cx="1547379" cy="814015"/>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241969F-D27A-4019-B9D3-DF3B4C4EA06D}"/>
                </a:ext>
              </a:extLst>
            </p:cNvPr>
            <p:cNvSpPr txBox="1"/>
            <p:nvPr/>
          </p:nvSpPr>
          <p:spPr>
            <a:xfrm>
              <a:off x="2616463" y="4811774"/>
              <a:ext cx="2463658" cy="369332"/>
            </a:xfrm>
            <a:prstGeom prst="rect">
              <a:avLst/>
            </a:prstGeom>
            <a:noFill/>
          </p:spPr>
          <p:txBody>
            <a:bodyPr wrap="square" rtlCol="0">
              <a:spAutoFit/>
            </a:bodyPr>
            <a:lstStyle/>
            <a:p>
              <a:pPr algn="ctr"/>
              <a:r>
                <a:rPr lang="es-ES" b="1"/>
                <a:t>Presupuesto Anual</a:t>
              </a:r>
              <a:endParaRPr lang="es-EC" b="1"/>
            </a:p>
          </p:txBody>
        </p:sp>
      </p:grpSp>
      <p:grpSp>
        <p:nvGrpSpPr>
          <p:cNvPr id="19" name="Grupo 18">
            <a:extLst>
              <a:ext uri="{FF2B5EF4-FFF2-40B4-BE49-F238E27FC236}">
                <a16:creationId xmlns:a16="http://schemas.microsoft.com/office/drawing/2014/main" id="{ACAA3EF6-162D-415D-BE62-BBFFFF31FC7E}"/>
              </a:ext>
            </a:extLst>
          </p:cNvPr>
          <p:cNvGrpSpPr/>
          <p:nvPr/>
        </p:nvGrpSpPr>
        <p:grpSpPr>
          <a:xfrm>
            <a:off x="2578241" y="5392099"/>
            <a:ext cx="2463658" cy="1284860"/>
            <a:chOff x="2578241" y="5392099"/>
            <a:chExt cx="2463658" cy="1284860"/>
          </a:xfrm>
        </p:grpSpPr>
        <p:pic>
          <p:nvPicPr>
            <p:cNvPr id="2060" name="Picture 12" descr="roles de los participantes en una reunion - Negotiantis">
              <a:extLst>
                <a:ext uri="{FF2B5EF4-FFF2-40B4-BE49-F238E27FC236}">
                  <a16:creationId xmlns:a16="http://schemas.microsoft.com/office/drawing/2014/main" id="{C0110146-2A9E-4E09-A846-07D1EA1301E3}"/>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t="18058" b="10428"/>
            <a:stretch/>
          </p:blipFill>
          <p:spPr bwMode="auto">
            <a:xfrm>
              <a:off x="3122367" y="5392099"/>
              <a:ext cx="1498161" cy="964251"/>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695D4344-2BAB-4E8D-A4ED-615DB51132DE}"/>
                </a:ext>
              </a:extLst>
            </p:cNvPr>
            <p:cNvSpPr txBox="1"/>
            <p:nvPr/>
          </p:nvSpPr>
          <p:spPr>
            <a:xfrm>
              <a:off x="2578241" y="6307627"/>
              <a:ext cx="2463658" cy="369332"/>
            </a:xfrm>
            <a:prstGeom prst="rect">
              <a:avLst/>
            </a:prstGeom>
            <a:noFill/>
          </p:spPr>
          <p:txBody>
            <a:bodyPr wrap="square" rtlCol="0">
              <a:spAutoFit/>
            </a:bodyPr>
            <a:lstStyle/>
            <a:p>
              <a:pPr algn="ctr"/>
              <a:r>
                <a:rPr lang="es-ES" b="1"/>
                <a:t>Participantes</a:t>
              </a:r>
              <a:endParaRPr lang="es-EC" b="1"/>
            </a:p>
          </p:txBody>
        </p:sp>
      </p:grpSp>
      <p:grpSp>
        <p:nvGrpSpPr>
          <p:cNvPr id="20" name="Grupo 19">
            <a:extLst>
              <a:ext uri="{FF2B5EF4-FFF2-40B4-BE49-F238E27FC236}">
                <a16:creationId xmlns:a16="http://schemas.microsoft.com/office/drawing/2014/main" id="{E52EBD96-BCAF-4336-95FB-2CC68493E5F0}"/>
              </a:ext>
            </a:extLst>
          </p:cNvPr>
          <p:cNvGrpSpPr/>
          <p:nvPr/>
        </p:nvGrpSpPr>
        <p:grpSpPr>
          <a:xfrm>
            <a:off x="6017610" y="1145305"/>
            <a:ext cx="1396425" cy="1396425"/>
            <a:chOff x="6017610" y="1145305"/>
            <a:chExt cx="1396425" cy="1396425"/>
          </a:xfrm>
        </p:grpSpPr>
        <p:pic>
          <p:nvPicPr>
            <p:cNvPr id="2050" name="Picture 2" descr="Tesis - Iconos gratis de educación">
              <a:extLst>
                <a:ext uri="{FF2B5EF4-FFF2-40B4-BE49-F238E27FC236}">
                  <a16:creationId xmlns:a16="http://schemas.microsoft.com/office/drawing/2014/main" id="{CC3A9321-BA0E-4110-B852-72B483F97024}"/>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017610" y="1145305"/>
              <a:ext cx="1396425" cy="1396425"/>
            </a:xfrm>
            <a:prstGeom prst="rect">
              <a:avLst/>
            </a:prstGeom>
            <a:noFill/>
            <a:extLst>
              <a:ext uri="{909E8E84-426E-40DD-AFC4-6F175D3DCCD1}">
                <a14:hiddenFill xmlns:a14="http://schemas.microsoft.com/office/drawing/2010/main">
                  <a:solidFill>
                    <a:srgbClr val="FFFFFF"/>
                  </a:solidFill>
                </a14:hiddenFill>
              </a:ext>
            </a:extLst>
          </p:spPr>
        </p:pic>
        <p:sp>
          <p:nvSpPr>
            <p:cNvPr id="9" name="Símbolo &quot;No permitido&quot; 8">
              <a:extLst>
                <a:ext uri="{FF2B5EF4-FFF2-40B4-BE49-F238E27FC236}">
                  <a16:creationId xmlns:a16="http://schemas.microsoft.com/office/drawing/2014/main" id="{603223A4-0A09-46E6-B0B1-C6CE47F7596D}"/>
                </a:ext>
              </a:extLst>
            </p:cNvPr>
            <p:cNvSpPr/>
            <p:nvPr/>
          </p:nvSpPr>
          <p:spPr>
            <a:xfrm>
              <a:off x="6116427" y="1228836"/>
              <a:ext cx="1042085" cy="1003260"/>
            </a:xfrm>
            <a:prstGeom prst="noSmoking">
              <a:avLst>
                <a:gd name="adj" fmla="val 75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38" name="CuadroTexto 37">
            <a:extLst>
              <a:ext uri="{FF2B5EF4-FFF2-40B4-BE49-F238E27FC236}">
                <a16:creationId xmlns:a16="http://schemas.microsoft.com/office/drawing/2014/main" id="{8278AF6C-20BF-4843-9E9F-D4DD785FE03B}"/>
              </a:ext>
            </a:extLst>
          </p:cNvPr>
          <p:cNvSpPr txBox="1"/>
          <p:nvPr/>
        </p:nvSpPr>
        <p:spPr>
          <a:xfrm>
            <a:off x="7381679" y="1416033"/>
            <a:ext cx="2874484" cy="646331"/>
          </a:xfrm>
          <a:prstGeom prst="rect">
            <a:avLst/>
          </a:prstGeom>
          <a:noFill/>
        </p:spPr>
        <p:txBody>
          <a:bodyPr wrap="square" rtlCol="0">
            <a:spAutoFit/>
          </a:bodyPr>
          <a:lstStyle/>
          <a:p>
            <a:pPr algn="ctr"/>
            <a:r>
              <a:rPr lang="es-ES" b="1"/>
              <a:t>No publicaciones, artículos, tesis resultantes</a:t>
            </a:r>
            <a:endParaRPr lang="es-EC" b="1"/>
          </a:p>
        </p:txBody>
      </p:sp>
      <p:sp>
        <p:nvSpPr>
          <p:cNvPr id="39" name="CuadroTexto 38">
            <a:extLst>
              <a:ext uri="{FF2B5EF4-FFF2-40B4-BE49-F238E27FC236}">
                <a16:creationId xmlns:a16="http://schemas.microsoft.com/office/drawing/2014/main" id="{EC46148B-6516-4BEE-9096-6F323B5922BB}"/>
              </a:ext>
            </a:extLst>
          </p:cNvPr>
          <p:cNvSpPr txBox="1"/>
          <p:nvPr/>
        </p:nvSpPr>
        <p:spPr>
          <a:xfrm>
            <a:off x="8252604" y="2950247"/>
            <a:ext cx="1488737" cy="646331"/>
          </a:xfrm>
          <a:prstGeom prst="rect">
            <a:avLst/>
          </a:prstGeom>
          <a:noFill/>
        </p:spPr>
        <p:txBody>
          <a:bodyPr wrap="square" rtlCol="0">
            <a:spAutoFit/>
          </a:bodyPr>
          <a:lstStyle/>
          <a:p>
            <a:pPr algn="ctr"/>
            <a:r>
              <a:rPr lang="es-ES" b="1"/>
              <a:t>Nuevos Formatos</a:t>
            </a:r>
            <a:endParaRPr lang="es-EC" b="1"/>
          </a:p>
        </p:txBody>
      </p:sp>
      <p:sp>
        <p:nvSpPr>
          <p:cNvPr id="40" name="CuadroTexto 39">
            <a:extLst>
              <a:ext uri="{FF2B5EF4-FFF2-40B4-BE49-F238E27FC236}">
                <a16:creationId xmlns:a16="http://schemas.microsoft.com/office/drawing/2014/main" id="{ED27B63A-198A-4961-BE75-BF80C77F423F}"/>
              </a:ext>
            </a:extLst>
          </p:cNvPr>
          <p:cNvSpPr txBox="1"/>
          <p:nvPr/>
        </p:nvSpPr>
        <p:spPr>
          <a:xfrm>
            <a:off x="6078600" y="5042854"/>
            <a:ext cx="1488737" cy="646331"/>
          </a:xfrm>
          <a:prstGeom prst="rect">
            <a:avLst/>
          </a:prstGeom>
          <a:noFill/>
        </p:spPr>
        <p:txBody>
          <a:bodyPr wrap="square" rtlCol="0">
            <a:spAutoFit/>
          </a:bodyPr>
          <a:lstStyle/>
          <a:p>
            <a:pPr algn="ctr"/>
            <a:r>
              <a:rPr lang="es-ES" b="1"/>
              <a:t>Proyectos del año 2020</a:t>
            </a:r>
            <a:endParaRPr lang="es-EC" b="1"/>
          </a:p>
        </p:txBody>
      </p:sp>
      <p:sp>
        <p:nvSpPr>
          <p:cNvPr id="10" name="Flecha: cheurón 9">
            <a:extLst>
              <a:ext uri="{FF2B5EF4-FFF2-40B4-BE49-F238E27FC236}">
                <a16:creationId xmlns:a16="http://schemas.microsoft.com/office/drawing/2014/main" id="{15564FEB-A944-4F34-A419-4438FE167AC1}"/>
              </a:ext>
            </a:extLst>
          </p:cNvPr>
          <p:cNvSpPr/>
          <p:nvPr/>
        </p:nvSpPr>
        <p:spPr>
          <a:xfrm rot="5400000">
            <a:off x="3637322" y="2242342"/>
            <a:ext cx="257969" cy="2374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2" name="Flecha: cheurón 41">
            <a:extLst>
              <a:ext uri="{FF2B5EF4-FFF2-40B4-BE49-F238E27FC236}">
                <a16:creationId xmlns:a16="http://schemas.microsoft.com/office/drawing/2014/main" id="{9015A1E4-C40B-426F-9F28-C6AD1C451908}"/>
              </a:ext>
            </a:extLst>
          </p:cNvPr>
          <p:cNvSpPr/>
          <p:nvPr/>
        </p:nvSpPr>
        <p:spPr>
          <a:xfrm rot="5400000">
            <a:off x="3687944" y="3692168"/>
            <a:ext cx="257969" cy="2374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3" name="Flecha: cheurón 42">
            <a:extLst>
              <a:ext uri="{FF2B5EF4-FFF2-40B4-BE49-F238E27FC236}">
                <a16:creationId xmlns:a16="http://schemas.microsoft.com/office/drawing/2014/main" id="{82D95156-47D6-4CC5-B6E1-DEFAED1F5702}"/>
              </a:ext>
            </a:extLst>
          </p:cNvPr>
          <p:cNvSpPr/>
          <p:nvPr/>
        </p:nvSpPr>
        <p:spPr>
          <a:xfrm rot="5400000">
            <a:off x="3681085" y="5144329"/>
            <a:ext cx="257969" cy="2374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4" name="Flecha: cheurón 43">
            <a:extLst>
              <a:ext uri="{FF2B5EF4-FFF2-40B4-BE49-F238E27FC236}">
                <a16:creationId xmlns:a16="http://schemas.microsoft.com/office/drawing/2014/main" id="{1151D556-7677-48B3-B717-714ADF4F3889}"/>
              </a:ext>
            </a:extLst>
          </p:cNvPr>
          <p:cNvSpPr/>
          <p:nvPr/>
        </p:nvSpPr>
        <p:spPr>
          <a:xfrm>
            <a:off x="5297378" y="1455671"/>
            <a:ext cx="379522" cy="47472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8" name="Flecha: curvada hacia abajo 27">
            <a:extLst>
              <a:ext uri="{FF2B5EF4-FFF2-40B4-BE49-F238E27FC236}">
                <a16:creationId xmlns:a16="http://schemas.microsoft.com/office/drawing/2014/main" id="{23DACB5A-F481-4B61-93A6-AE0ACA0EC9F2}"/>
              </a:ext>
            </a:extLst>
          </p:cNvPr>
          <p:cNvSpPr/>
          <p:nvPr/>
        </p:nvSpPr>
        <p:spPr>
          <a:xfrm rot="3150379">
            <a:off x="10270872" y="1677732"/>
            <a:ext cx="1372032" cy="5387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6" name="Flecha: curvada hacia abajo 45">
            <a:extLst>
              <a:ext uri="{FF2B5EF4-FFF2-40B4-BE49-F238E27FC236}">
                <a16:creationId xmlns:a16="http://schemas.microsoft.com/office/drawing/2014/main" id="{F756723A-58A2-4C62-A8F2-31A13912295C}"/>
              </a:ext>
            </a:extLst>
          </p:cNvPr>
          <p:cNvSpPr/>
          <p:nvPr/>
        </p:nvSpPr>
        <p:spPr>
          <a:xfrm rot="7935528">
            <a:off x="9842559" y="4407762"/>
            <a:ext cx="1372032" cy="5387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1280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52"/>
                                        </p:tgtEl>
                                        <p:attrNameLst>
                                          <p:attrName>style.visibility</p:attrName>
                                        </p:attrNameLst>
                                      </p:cBhvr>
                                      <p:to>
                                        <p:strVal val="visible"/>
                                      </p:to>
                                    </p:set>
                                    <p:animEffect transition="in" filter="fade">
                                      <p:cBhvr>
                                        <p:cTn id="72" dur="1000"/>
                                        <p:tgtEl>
                                          <p:spTgt spid="2052"/>
                                        </p:tgtEl>
                                      </p:cBhvr>
                                    </p:animEffect>
                                    <p:anim calcmode="lin" valueType="num">
                                      <p:cBhvr>
                                        <p:cTn id="73" dur="1000" fill="hold"/>
                                        <p:tgtEl>
                                          <p:spTgt spid="2052"/>
                                        </p:tgtEl>
                                        <p:attrNameLst>
                                          <p:attrName>ppt_x</p:attrName>
                                        </p:attrNameLst>
                                      </p:cBhvr>
                                      <p:tavLst>
                                        <p:tav tm="0">
                                          <p:val>
                                            <p:strVal val="#ppt_x"/>
                                          </p:val>
                                        </p:tav>
                                        <p:tav tm="100000">
                                          <p:val>
                                            <p:strVal val="#ppt_x"/>
                                          </p:val>
                                        </p:tav>
                                      </p:tavLst>
                                    </p:anim>
                                    <p:anim calcmode="lin" valueType="num">
                                      <p:cBhvr>
                                        <p:cTn id="7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054"/>
                                        </p:tgtEl>
                                        <p:attrNameLst>
                                          <p:attrName>style.visibility</p:attrName>
                                        </p:attrNameLst>
                                      </p:cBhvr>
                                      <p:to>
                                        <p:strVal val="visible"/>
                                      </p:to>
                                    </p:set>
                                    <p:animEffect transition="in" filter="fade">
                                      <p:cBhvr>
                                        <p:cTn id="89" dur="1000"/>
                                        <p:tgtEl>
                                          <p:spTgt spid="2054"/>
                                        </p:tgtEl>
                                      </p:cBhvr>
                                    </p:animEffect>
                                    <p:anim calcmode="lin" valueType="num">
                                      <p:cBhvr>
                                        <p:cTn id="90" dur="1000" fill="hold"/>
                                        <p:tgtEl>
                                          <p:spTgt spid="2054"/>
                                        </p:tgtEl>
                                        <p:attrNameLst>
                                          <p:attrName>ppt_x</p:attrName>
                                        </p:attrNameLst>
                                      </p:cBhvr>
                                      <p:tavLst>
                                        <p:tav tm="0">
                                          <p:val>
                                            <p:strVal val="#ppt_x"/>
                                          </p:val>
                                        </p:tav>
                                        <p:tav tm="100000">
                                          <p:val>
                                            <p:strVal val="#ppt_x"/>
                                          </p:val>
                                        </p:tav>
                                      </p:tavLst>
                                    </p:anim>
                                    <p:anim calcmode="lin" valueType="num">
                                      <p:cBhvr>
                                        <p:cTn id="9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0" grpId="0" animBg="1"/>
      <p:bldP spid="42" grpId="0" animBg="1"/>
      <p:bldP spid="43" grpId="0" animBg="1"/>
      <p:bldP spid="44" grpId="0" animBg="1"/>
      <p:bldP spid="28"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91782" y="67770"/>
            <a:ext cx="9346019" cy="994122"/>
          </a:xfrm>
        </p:spPr>
        <p:txBody>
          <a:bodyPr>
            <a:normAutofit/>
          </a:bodyPr>
          <a:lstStyle/>
          <a:p>
            <a:pPr algn="r" eaLnBrk="1" hangingPunct="1"/>
            <a:r>
              <a:rPr lang="es-UY" sz="4000" b="1">
                <a:latin typeface="Calibri" charset="0"/>
              </a:rPr>
              <a:t>Definición de Requerimientos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21</a:t>
            </a:fld>
            <a:endParaRPr lang="es-EC"/>
          </a:p>
        </p:txBody>
      </p:sp>
      <p:grpSp>
        <p:nvGrpSpPr>
          <p:cNvPr id="18" name="Grupo 17">
            <a:extLst>
              <a:ext uri="{FF2B5EF4-FFF2-40B4-BE49-F238E27FC236}">
                <a16:creationId xmlns:a16="http://schemas.microsoft.com/office/drawing/2014/main" id="{3714809F-FCEC-4166-8CC9-53ED7451770C}"/>
              </a:ext>
            </a:extLst>
          </p:cNvPr>
          <p:cNvGrpSpPr/>
          <p:nvPr/>
        </p:nvGrpSpPr>
        <p:grpSpPr>
          <a:xfrm>
            <a:off x="2316566" y="1100794"/>
            <a:ext cx="5470996" cy="2890931"/>
            <a:chOff x="0" y="-213111"/>
            <a:chExt cx="5419847" cy="2757031"/>
          </a:xfrm>
        </p:grpSpPr>
        <p:grpSp>
          <p:nvGrpSpPr>
            <p:cNvPr id="19" name="Grupo 18">
              <a:extLst>
                <a:ext uri="{FF2B5EF4-FFF2-40B4-BE49-F238E27FC236}">
                  <a16:creationId xmlns:a16="http://schemas.microsoft.com/office/drawing/2014/main" id="{41E3EA90-326C-452F-B1DA-52545EC53F6D}"/>
                </a:ext>
              </a:extLst>
            </p:cNvPr>
            <p:cNvGrpSpPr/>
            <p:nvPr/>
          </p:nvGrpSpPr>
          <p:grpSpPr>
            <a:xfrm>
              <a:off x="0" y="-213111"/>
              <a:ext cx="5419847" cy="2733398"/>
              <a:chOff x="7951" y="-165403"/>
              <a:chExt cx="5419847" cy="2733398"/>
            </a:xfrm>
          </p:grpSpPr>
          <p:sp>
            <p:nvSpPr>
              <p:cNvPr id="23" name="Cuadro de texto 8">
                <a:extLst>
                  <a:ext uri="{FF2B5EF4-FFF2-40B4-BE49-F238E27FC236}">
                    <a16:creationId xmlns:a16="http://schemas.microsoft.com/office/drawing/2014/main" id="{DB715288-D06A-4321-9ED4-DAFBD6AB03CF}"/>
                  </a:ext>
                </a:extLst>
              </p:cNvPr>
              <p:cNvSpPr txBox="1"/>
              <p:nvPr/>
            </p:nvSpPr>
            <p:spPr>
              <a:xfrm>
                <a:off x="7951" y="2067339"/>
                <a:ext cx="1200647" cy="50065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b="1">
                    <a:effectLst/>
                    <a:latin typeface="Arial" panose="020B0604020202020204" pitchFamily="34" charset="0"/>
                    <a:ea typeface="Calibri" panose="020F0502020204030204" pitchFamily="34" charset="0"/>
                    <a:cs typeface="Arial" panose="020B0604020202020204" pitchFamily="34" charset="0"/>
                  </a:rPr>
                  <a:t>RECURSOS ECONÓMICOS</a:t>
                </a:r>
                <a:endParaRPr lang="es-EC"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24" name="Grupo 23">
                <a:extLst>
                  <a:ext uri="{FF2B5EF4-FFF2-40B4-BE49-F238E27FC236}">
                    <a16:creationId xmlns:a16="http://schemas.microsoft.com/office/drawing/2014/main" id="{2A36EC20-6074-43EF-9312-BB8B6FD4C293}"/>
                  </a:ext>
                </a:extLst>
              </p:cNvPr>
              <p:cNvGrpSpPr/>
              <p:nvPr/>
            </p:nvGrpSpPr>
            <p:grpSpPr>
              <a:xfrm>
                <a:off x="1235600" y="-165403"/>
                <a:ext cx="4192198" cy="2717771"/>
                <a:chOff x="0" y="-165403"/>
                <a:chExt cx="4192198" cy="2717771"/>
              </a:xfrm>
            </p:grpSpPr>
            <p:sp>
              <p:nvSpPr>
                <p:cNvPr id="25" name="Triángulo isósceles 24">
                  <a:extLst>
                    <a:ext uri="{FF2B5EF4-FFF2-40B4-BE49-F238E27FC236}">
                      <a16:creationId xmlns:a16="http://schemas.microsoft.com/office/drawing/2014/main" id="{6F421779-2FFB-4CC7-9E5C-5EBB85461F55}"/>
                    </a:ext>
                  </a:extLst>
                </p:cNvPr>
                <p:cNvSpPr/>
                <p:nvPr/>
              </p:nvSpPr>
              <p:spPr>
                <a:xfrm>
                  <a:off x="0" y="400712"/>
                  <a:ext cx="2838615" cy="20275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400" b="1">
                      <a:effectLst/>
                      <a:latin typeface="Arial" panose="020B0604020202020204" pitchFamily="34" charset="0"/>
                      <a:ea typeface="Calibri" panose="020F0502020204030204" pitchFamily="34" charset="0"/>
                      <a:cs typeface="Arial" panose="020B0604020202020204" pitchFamily="34" charset="0"/>
                    </a:rPr>
                    <a:t>Calidad de los Proyectos</a:t>
                  </a:r>
                  <a:endParaRPr lang="es-EC" sz="900">
                    <a:effectLst/>
                    <a:ea typeface="Calibri" panose="020F0502020204030204" pitchFamily="34" charset="0"/>
                    <a:cs typeface="Arial" panose="020B0604020202020204" pitchFamily="34" charset="0"/>
                  </a:endParaRPr>
                </a:p>
              </p:txBody>
            </p:sp>
            <p:sp>
              <p:nvSpPr>
                <p:cNvPr id="26" name="Cuadro de texto 7">
                  <a:extLst>
                    <a:ext uri="{FF2B5EF4-FFF2-40B4-BE49-F238E27FC236}">
                      <a16:creationId xmlns:a16="http://schemas.microsoft.com/office/drawing/2014/main" id="{A0A3B1F0-4523-4D4C-8CB1-968FF655BF77}"/>
                    </a:ext>
                  </a:extLst>
                </p:cNvPr>
                <p:cNvSpPr txBox="1"/>
                <p:nvPr/>
              </p:nvSpPr>
              <p:spPr>
                <a:xfrm>
                  <a:off x="574264" y="-165403"/>
                  <a:ext cx="1690085" cy="34190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ALCANCE DE PROYECTOS</a:t>
                  </a:r>
                  <a:endParaRPr lang="es-EC"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Cuadro de texto 9">
                  <a:extLst>
                    <a:ext uri="{FF2B5EF4-FFF2-40B4-BE49-F238E27FC236}">
                      <a16:creationId xmlns:a16="http://schemas.microsoft.com/office/drawing/2014/main" id="{59BE55E5-8782-4A64-9B3F-A5183E88E82F}"/>
                    </a:ext>
                  </a:extLst>
                </p:cNvPr>
                <p:cNvSpPr txBox="1"/>
                <p:nvPr/>
              </p:nvSpPr>
              <p:spPr>
                <a:xfrm>
                  <a:off x="2914980" y="2218414"/>
                  <a:ext cx="1277218" cy="33395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100" b="1">
                      <a:effectLst/>
                      <a:latin typeface="Arial" panose="020B0604020202020204" pitchFamily="34" charset="0"/>
                      <a:ea typeface="Calibri" panose="020F0502020204030204" pitchFamily="34" charset="0"/>
                      <a:cs typeface="Arial" panose="020B0604020202020204" pitchFamily="34" charset="0"/>
                    </a:rPr>
                    <a:t>TIEMPO DE EJECUCIÓN</a:t>
                  </a:r>
                  <a:endParaRPr lang="es-EC" sz="110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0" name="Círculo: vacío 19">
              <a:extLst>
                <a:ext uri="{FF2B5EF4-FFF2-40B4-BE49-F238E27FC236}">
                  <a16:creationId xmlns:a16="http://schemas.microsoft.com/office/drawing/2014/main" id="{CFFC75DC-AD7E-411F-A18A-B34FDA89F19C}"/>
                </a:ext>
              </a:extLst>
            </p:cNvPr>
            <p:cNvSpPr/>
            <p:nvPr/>
          </p:nvSpPr>
          <p:spPr>
            <a:xfrm>
              <a:off x="2385392" y="246490"/>
              <a:ext cx="500380" cy="468630"/>
            </a:xfrm>
            <a:prstGeom prst="donut">
              <a:avLst>
                <a:gd name="adj" fmla="val 12803"/>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Círculo: vacío 20">
              <a:extLst>
                <a:ext uri="{FF2B5EF4-FFF2-40B4-BE49-F238E27FC236}">
                  <a16:creationId xmlns:a16="http://schemas.microsoft.com/office/drawing/2014/main" id="{7C12A63D-AF0D-420C-81C1-62D5C7DC89F6}"/>
                </a:ext>
              </a:extLst>
            </p:cNvPr>
            <p:cNvSpPr/>
            <p:nvPr/>
          </p:nvSpPr>
          <p:spPr>
            <a:xfrm>
              <a:off x="1121134" y="2075290"/>
              <a:ext cx="500380" cy="468630"/>
            </a:xfrm>
            <a:prstGeom prst="donut">
              <a:avLst>
                <a:gd name="adj" fmla="val 12803"/>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2" name="Círculo: vacío 21">
              <a:extLst>
                <a:ext uri="{FF2B5EF4-FFF2-40B4-BE49-F238E27FC236}">
                  <a16:creationId xmlns:a16="http://schemas.microsoft.com/office/drawing/2014/main" id="{4767135B-A9BB-43C4-BCD6-3F1AB28450EB}"/>
                </a:ext>
              </a:extLst>
            </p:cNvPr>
            <p:cNvSpPr/>
            <p:nvPr/>
          </p:nvSpPr>
          <p:spPr>
            <a:xfrm>
              <a:off x="3673503" y="2051436"/>
              <a:ext cx="500380" cy="468630"/>
            </a:xfrm>
            <a:prstGeom prst="donut">
              <a:avLst>
                <a:gd name="adj" fmla="val 12803"/>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6" name="Elipse 5">
            <a:extLst>
              <a:ext uri="{FF2B5EF4-FFF2-40B4-BE49-F238E27FC236}">
                <a16:creationId xmlns:a16="http://schemas.microsoft.com/office/drawing/2014/main" id="{1219E595-B41E-458D-AD3B-0C4B4584ED95}"/>
              </a:ext>
            </a:extLst>
          </p:cNvPr>
          <p:cNvSpPr/>
          <p:nvPr/>
        </p:nvSpPr>
        <p:spPr>
          <a:xfrm>
            <a:off x="4003064" y="1098063"/>
            <a:ext cx="401669" cy="4185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a:t>1</a:t>
            </a:r>
            <a:endParaRPr lang="es-EC" b="1" dirty="0"/>
          </a:p>
        </p:txBody>
      </p:sp>
      <p:sp>
        <p:nvSpPr>
          <p:cNvPr id="28" name="Elipse 27">
            <a:extLst>
              <a:ext uri="{FF2B5EF4-FFF2-40B4-BE49-F238E27FC236}">
                <a16:creationId xmlns:a16="http://schemas.microsoft.com/office/drawing/2014/main" id="{D185E493-ED56-43A4-9AA4-D0F9F2836021}"/>
              </a:ext>
            </a:extLst>
          </p:cNvPr>
          <p:cNvSpPr/>
          <p:nvPr/>
        </p:nvSpPr>
        <p:spPr>
          <a:xfrm>
            <a:off x="2721720" y="3023471"/>
            <a:ext cx="401669" cy="4185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a:t>3</a:t>
            </a:r>
            <a:endParaRPr lang="es-EC" b="1"/>
          </a:p>
        </p:txBody>
      </p:sp>
      <p:sp>
        <p:nvSpPr>
          <p:cNvPr id="29" name="Elipse 28">
            <a:extLst>
              <a:ext uri="{FF2B5EF4-FFF2-40B4-BE49-F238E27FC236}">
                <a16:creationId xmlns:a16="http://schemas.microsoft.com/office/drawing/2014/main" id="{FDCAB790-9255-4719-8375-3FE134BFF45D}"/>
              </a:ext>
            </a:extLst>
          </p:cNvPr>
          <p:cNvSpPr/>
          <p:nvPr/>
        </p:nvSpPr>
        <p:spPr>
          <a:xfrm>
            <a:off x="6757031" y="3092218"/>
            <a:ext cx="401669" cy="4185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a:t>2</a:t>
            </a:r>
            <a:endParaRPr lang="es-EC" b="1"/>
          </a:p>
        </p:txBody>
      </p:sp>
      <p:sp>
        <p:nvSpPr>
          <p:cNvPr id="30" name="Elipse 29">
            <a:extLst>
              <a:ext uri="{FF2B5EF4-FFF2-40B4-BE49-F238E27FC236}">
                <a16:creationId xmlns:a16="http://schemas.microsoft.com/office/drawing/2014/main" id="{D6A43A8F-11E2-4F0E-9669-2661A201C708}"/>
              </a:ext>
            </a:extLst>
          </p:cNvPr>
          <p:cNvSpPr/>
          <p:nvPr/>
        </p:nvSpPr>
        <p:spPr>
          <a:xfrm>
            <a:off x="4787666" y="2319529"/>
            <a:ext cx="401669" cy="4185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a:t>4</a:t>
            </a:r>
            <a:endParaRPr lang="es-EC" b="1"/>
          </a:p>
        </p:txBody>
      </p:sp>
      <p:sp>
        <p:nvSpPr>
          <p:cNvPr id="9" name="Abrir llave 8">
            <a:extLst>
              <a:ext uri="{FF2B5EF4-FFF2-40B4-BE49-F238E27FC236}">
                <a16:creationId xmlns:a16="http://schemas.microsoft.com/office/drawing/2014/main" id="{1D80C333-A66A-4311-A685-6774756A7990}"/>
              </a:ext>
            </a:extLst>
          </p:cNvPr>
          <p:cNvSpPr/>
          <p:nvPr/>
        </p:nvSpPr>
        <p:spPr>
          <a:xfrm>
            <a:off x="8354178" y="1024140"/>
            <a:ext cx="565305" cy="141017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E46DF9D6-EBA6-4AF3-BBC7-89AFC4983568}"/>
              </a:ext>
            </a:extLst>
          </p:cNvPr>
          <p:cNvSpPr txBox="1"/>
          <p:nvPr/>
        </p:nvSpPr>
        <p:spPr>
          <a:xfrm>
            <a:off x="8682295" y="1054864"/>
            <a:ext cx="3539302" cy="1323439"/>
          </a:xfrm>
          <a:prstGeom prst="rect">
            <a:avLst/>
          </a:prstGeom>
          <a:noFill/>
        </p:spPr>
        <p:txBody>
          <a:bodyPr wrap="square" rtlCol="0">
            <a:spAutoFit/>
          </a:bodyPr>
          <a:lstStyle/>
          <a:p>
            <a:pPr marL="285750" indent="-285750">
              <a:buFont typeface="Arial" panose="020B0604020202020204" pitchFamily="34" charset="0"/>
              <a:buChar char="•"/>
            </a:pPr>
            <a:r>
              <a:rPr lang="es-EC" sz="1600" dirty="0">
                <a:solidFill>
                  <a:srgbClr val="000000"/>
                </a:solidFill>
                <a:ea typeface="Calibri" panose="020F0502020204030204" pitchFamily="34" charset="0"/>
              </a:rPr>
              <a:t>A</a:t>
            </a:r>
            <a:r>
              <a:rPr lang="es-EC" sz="1600" dirty="0">
                <a:solidFill>
                  <a:srgbClr val="000000"/>
                </a:solidFill>
                <a:effectLst/>
                <a:ea typeface="Calibri" panose="020F0502020204030204" pitchFamily="34" charset="0"/>
              </a:rPr>
              <a:t>lcance territorial</a:t>
            </a:r>
          </a:p>
          <a:p>
            <a:pPr marL="285750" indent="-285750">
              <a:buFont typeface="Arial" panose="020B0604020202020204" pitchFamily="34" charset="0"/>
              <a:buChar char="•"/>
            </a:pPr>
            <a:r>
              <a:rPr lang="es-EC" sz="1600" dirty="0">
                <a:solidFill>
                  <a:srgbClr val="000000"/>
                </a:solidFill>
                <a:effectLst/>
                <a:ea typeface="Calibri" panose="020F0502020204030204" pitchFamily="34" charset="0"/>
              </a:rPr>
              <a:t>Sede</a:t>
            </a:r>
            <a:endParaRPr lang="es-EC" sz="1600" dirty="0">
              <a:solidFill>
                <a:srgbClr val="000000"/>
              </a:solidFill>
              <a:ea typeface="Calibri" panose="020F0502020204030204" pitchFamily="34" charset="0"/>
            </a:endParaRPr>
          </a:p>
          <a:p>
            <a:pPr marL="285750" indent="-285750">
              <a:buFont typeface="Arial" panose="020B0604020202020204" pitchFamily="34" charset="0"/>
              <a:buChar char="•"/>
            </a:pPr>
            <a:r>
              <a:rPr lang="es-EC" sz="1600" dirty="0">
                <a:solidFill>
                  <a:srgbClr val="000000"/>
                </a:solidFill>
                <a:effectLst/>
                <a:ea typeface="Calibri" panose="020F0502020204030204" pitchFamily="34" charset="0"/>
              </a:rPr>
              <a:t>Carreras-Programas</a:t>
            </a:r>
          </a:p>
          <a:p>
            <a:pPr marL="285750" indent="-285750">
              <a:buFont typeface="Arial" panose="020B0604020202020204" pitchFamily="34" charset="0"/>
              <a:buChar char="•"/>
            </a:pPr>
            <a:r>
              <a:rPr lang="es-EC" sz="1600" dirty="0">
                <a:solidFill>
                  <a:srgbClr val="000000"/>
                </a:solidFill>
                <a:ea typeface="Calibri" panose="020F0502020204030204" pitchFamily="34" charset="0"/>
              </a:rPr>
              <a:t>Campo amplio, especifico, detallado</a:t>
            </a:r>
          </a:p>
          <a:p>
            <a:pPr marL="285750" indent="-285750">
              <a:buFont typeface="Arial" panose="020B0604020202020204" pitchFamily="34" charset="0"/>
              <a:buChar char="•"/>
            </a:pPr>
            <a:r>
              <a:rPr lang="es-EC" sz="1600" dirty="0">
                <a:solidFill>
                  <a:srgbClr val="000000"/>
                </a:solidFill>
                <a:ea typeface="Calibri" panose="020F0502020204030204" pitchFamily="34" charset="0"/>
              </a:rPr>
              <a:t>Participantes según su tipo</a:t>
            </a:r>
            <a:r>
              <a:rPr lang="es-EC" sz="1600" dirty="0">
                <a:solidFill>
                  <a:srgbClr val="000000"/>
                </a:solidFill>
                <a:effectLst/>
                <a:ea typeface="Calibri" panose="020F0502020204030204" pitchFamily="34" charset="0"/>
              </a:rPr>
              <a:t> </a:t>
            </a:r>
            <a:endParaRPr lang="es-EC" sz="1600" dirty="0"/>
          </a:p>
        </p:txBody>
      </p:sp>
      <p:pic>
        <p:nvPicPr>
          <p:cNvPr id="33" name="Picture 2" descr="Descubre cómo puedes aumentar el alcance en Instagram">
            <a:extLst>
              <a:ext uri="{FF2B5EF4-FFF2-40B4-BE49-F238E27FC236}">
                <a16:creationId xmlns:a16="http://schemas.microsoft.com/office/drawing/2014/main" id="{7F5F622C-A9EC-4565-9753-D7C8F7CF3AF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60872" y="1291040"/>
            <a:ext cx="1656164" cy="927452"/>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3A9138DE-67C4-47CA-9159-1E4841E11BD1}"/>
              </a:ext>
            </a:extLst>
          </p:cNvPr>
          <p:cNvSpPr txBox="1"/>
          <p:nvPr/>
        </p:nvSpPr>
        <p:spPr>
          <a:xfrm>
            <a:off x="7319291" y="869962"/>
            <a:ext cx="290194" cy="461665"/>
          </a:xfrm>
          <a:prstGeom prst="rect">
            <a:avLst/>
          </a:prstGeom>
          <a:noFill/>
        </p:spPr>
        <p:txBody>
          <a:bodyPr wrap="square" rtlCol="0">
            <a:spAutoFit/>
          </a:bodyPr>
          <a:lstStyle/>
          <a:p>
            <a:r>
              <a:rPr lang="es-ES" sz="2400" b="1" dirty="0">
                <a:solidFill>
                  <a:srgbClr val="92D050"/>
                </a:solidFill>
              </a:rPr>
              <a:t>1</a:t>
            </a:r>
            <a:endParaRPr lang="es-EC" sz="2400" b="1" dirty="0">
              <a:solidFill>
                <a:srgbClr val="92D050"/>
              </a:solidFill>
            </a:endParaRPr>
          </a:p>
        </p:txBody>
      </p:sp>
      <p:pic>
        <p:nvPicPr>
          <p:cNvPr id="1028" name="Picture 4" descr="Recursos económicos - ¿Qué son?, clasificación, características y más">
            <a:extLst>
              <a:ext uri="{FF2B5EF4-FFF2-40B4-BE49-F238E27FC236}">
                <a16:creationId xmlns:a16="http://schemas.microsoft.com/office/drawing/2014/main" id="{0146AD98-42CE-4B1D-92F2-5B74C788077F}"/>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253165" y="4957926"/>
            <a:ext cx="1273825" cy="1286905"/>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6D7B1800-DD9E-4695-8462-D435CA7F6A82}"/>
              </a:ext>
            </a:extLst>
          </p:cNvPr>
          <p:cNvSpPr txBox="1"/>
          <p:nvPr/>
        </p:nvSpPr>
        <p:spPr>
          <a:xfrm>
            <a:off x="6719694" y="4422639"/>
            <a:ext cx="290194" cy="461665"/>
          </a:xfrm>
          <a:prstGeom prst="rect">
            <a:avLst/>
          </a:prstGeom>
          <a:noFill/>
        </p:spPr>
        <p:txBody>
          <a:bodyPr wrap="square" rtlCol="0">
            <a:spAutoFit/>
          </a:bodyPr>
          <a:lstStyle/>
          <a:p>
            <a:r>
              <a:rPr lang="es-ES" sz="2400" b="1">
                <a:solidFill>
                  <a:srgbClr val="92D050"/>
                </a:solidFill>
              </a:rPr>
              <a:t>3</a:t>
            </a:r>
            <a:endParaRPr lang="es-EC" sz="2400" b="1">
              <a:solidFill>
                <a:srgbClr val="92D050"/>
              </a:solidFill>
            </a:endParaRPr>
          </a:p>
        </p:txBody>
      </p:sp>
      <p:sp>
        <p:nvSpPr>
          <p:cNvPr id="38" name="Abrir llave 37">
            <a:extLst>
              <a:ext uri="{FF2B5EF4-FFF2-40B4-BE49-F238E27FC236}">
                <a16:creationId xmlns:a16="http://schemas.microsoft.com/office/drawing/2014/main" id="{15A79100-BAD8-4CCA-BBA0-91EF0EB0BAD1}"/>
              </a:ext>
            </a:extLst>
          </p:cNvPr>
          <p:cNvSpPr/>
          <p:nvPr/>
        </p:nvSpPr>
        <p:spPr>
          <a:xfrm>
            <a:off x="7587553" y="5030469"/>
            <a:ext cx="508054" cy="106072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9" name="CuadroTexto 38">
            <a:extLst>
              <a:ext uri="{FF2B5EF4-FFF2-40B4-BE49-F238E27FC236}">
                <a16:creationId xmlns:a16="http://schemas.microsoft.com/office/drawing/2014/main" id="{EB90E3A7-088D-486A-8EC6-9DA089898F1D}"/>
              </a:ext>
            </a:extLst>
          </p:cNvPr>
          <p:cNvSpPr txBox="1"/>
          <p:nvPr/>
        </p:nvSpPr>
        <p:spPr>
          <a:xfrm>
            <a:off x="7885222" y="5159913"/>
            <a:ext cx="2958444" cy="830997"/>
          </a:xfrm>
          <a:prstGeom prst="rect">
            <a:avLst/>
          </a:prstGeom>
          <a:noFill/>
        </p:spPr>
        <p:txBody>
          <a:bodyPr wrap="square" rtlCol="0">
            <a:spAutoFit/>
          </a:bodyPr>
          <a:lstStyle/>
          <a:p>
            <a:pPr marL="285750" indent="-285750">
              <a:buFont typeface="Arial" panose="020B0604020202020204" pitchFamily="34" charset="0"/>
              <a:buChar char="•"/>
            </a:pPr>
            <a:r>
              <a:rPr lang="es-EC" sz="1600">
                <a:solidFill>
                  <a:srgbClr val="000000"/>
                </a:solidFill>
                <a:ea typeface="Calibri" panose="020F0502020204030204" pitchFamily="34" charset="0"/>
              </a:rPr>
              <a:t>Ejecución de presupuesto </a:t>
            </a:r>
            <a:endParaRPr lang="es-EC" sz="1600">
              <a:solidFill>
                <a:srgbClr val="000000"/>
              </a:solidFill>
              <a:effectLst/>
              <a:ea typeface="Calibri" panose="020F0502020204030204" pitchFamily="34" charset="0"/>
            </a:endParaRPr>
          </a:p>
          <a:p>
            <a:pPr marL="285750" indent="-285750">
              <a:buFont typeface="Arial" panose="020B0604020202020204" pitchFamily="34" charset="0"/>
              <a:buChar char="•"/>
            </a:pPr>
            <a:r>
              <a:rPr lang="es-EC" sz="1600">
                <a:solidFill>
                  <a:srgbClr val="000000"/>
                </a:solidFill>
                <a:effectLst/>
                <a:ea typeface="Calibri" panose="020F0502020204030204" pitchFamily="34" charset="0"/>
              </a:rPr>
              <a:t>Tipo Financiamiento</a:t>
            </a:r>
          </a:p>
          <a:p>
            <a:pPr marL="285750" indent="-285750">
              <a:buFont typeface="Arial" panose="020B0604020202020204" pitchFamily="34" charset="0"/>
              <a:buChar char="•"/>
            </a:pPr>
            <a:r>
              <a:rPr lang="es-EC" sz="1600">
                <a:solidFill>
                  <a:srgbClr val="000000"/>
                </a:solidFill>
                <a:effectLst/>
                <a:ea typeface="Calibri" panose="020F0502020204030204" pitchFamily="34" charset="0"/>
              </a:rPr>
              <a:t>Fuentes de Financiamiento</a:t>
            </a:r>
          </a:p>
        </p:txBody>
      </p:sp>
      <p:pic>
        <p:nvPicPr>
          <p:cNvPr id="1030" name="Picture 6" descr="Icono De Combinación De Tiempo Está En Ejecución, Recordatorio Y  Programación Ilustración del Vector - Ilustración de logotipo, aprisa:  160884138">
            <a:extLst>
              <a:ext uri="{FF2B5EF4-FFF2-40B4-BE49-F238E27FC236}">
                <a16:creationId xmlns:a16="http://schemas.microsoft.com/office/drawing/2014/main" id="{246AA480-A841-44C3-A3EF-88A13F07B9FC}"/>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580964" y="3003450"/>
            <a:ext cx="1338519" cy="1338519"/>
          </a:xfrm>
          <a:prstGeom prst="rect">
            <a:avLst/>
          </a:prstGeom>
          <a:noFill/>
          <a:extLst>
            <a:ext uri="{909E8E84-426E-40DD-AFC4-6F175D3DCCD1}">
              <a14:hiddenFill xmlns:a14="http://schemas.microsoft.com/office/drawing/2010/main">
                <a:solidFill>
                  <a:srgbClr val="FFFFFF"/>
                </a:solidFill>
              </a14:hiddenFill>
            </a:ext>
          </a:extLst>
        </p:spPr>
      </p:pic>
      <p:sp>
        <p:nvSpPr>
          <p:cNvPr id="41" name="Abrir llave 40">
            <a:extLst>
              <a:ext uri="{FF2B5EF4-FFF2-40B4-BE49-F238E27FC236}">
                <a16:creationId xmlns:a16="http://schemas.microsoft.com/office/drawing/2014/main" id="{8B8542C7-F40E-49E4-AF8B-546B21C73D08}"/>
              </a:ext>
            </a:extLst>
          </p:cNvPr>
          <p:cNvSpPr/>
          <p:nvPr/>
        </p:nvSpPr>
        <p:spPr>
          <a:xfrm>
            <a:off x="8879887" y="3108559"/>
            <a:ext cx="383534" cy="89332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2" name="CuadroTexto 41">
            <a:extLst>
              <a:ext uri="{FF2B5EF4-FFF2-40B4-BE49-F238E27FC236}">
                <a16:creationId xmlns:a16="http://schemas.microsoft.com/office/drawing/2014/main" id="{B159F7E3-3D38-4EE5-939E-6716FEBAB949}"/>
              </a:ext>
            </a:extLst>
          </p:cNvPr>
          <p:cNvSpPr txBox="1"/>
          <p:nvPr/>
        </p:nvSpPr>
        <p:spPr>
          <a:xfrm>
            <a:off x="9140113" y="3259355"/>
            <a:ext cx="2623666" cy="584775"/>
          </a:xfrm>
          <a:prstGeom prst="rect">
            <a:avLst/>
          </a:prstGeom>
          <a:noFill/>
        </p:spPr>
        <p:txBody>
          <a:bodyPr wrap="square" rtlCol="0">
            <a:spAutoFit/>
          </a:bodyPr>
          <a:lstStyle/>
          <a:p>
            <a:pPr marL="285750" indent="-285750">
              <a:buFont typeface="Arial" panose="020B0604020202020204" pitchFamily="34" charset="0"/>
              <a:buChar char="•"/>
            </a:pPr>
            <a:r>
              <a:rPr lang="es-EC" sz="1600">
                <a:solidFill>
                  <a:srgbClr val="000000"/>
                </a:solidFill>
                <a:ea typeface="Calibri" panose="020F0502020204030204" pitchFamily="34" charset="0"/>
              </a:rPr>
              <a:t>Fecha Real vs Planificada</a:t>
            </a:r>
            <a:endParaRPr lang="es-EC" sz="1600">
              <a:solidFill>
                <a:srgbClr val="000000"/>
              </a:solidFill>
              <a:effectLst/>
              <a:ea typeface="Calibri" panose="020F0502020204030204" pitchFamily="34" charset="0"/>
            </a:endParaRPr>
          </a:p>
          <a:p>
            <a:pPr marL="285750" indent="-285750">
              <a:buFont typeface="Arial" panose="020B0604020202020204" pitchFamily="34" charset="0"/>
              <a:buChar char="•"/>
            </a:pPr>
            <a:r>
              <a:rPr lang="es-EC" sz="1600">
                <a:solidFill>
                  <a:srgbClr val="000000"/>
                </a:solidFill>
                <a:effectLst/>
                <a:ea typeface="Calibri" panose="020F0502020204030204" pitchFamily="34" charset="0"/>
              </a:rPr>
              <a:t>Por año</a:t>
            </a:r>
          </a:p>
        </p:txBody>
      </p:sp>
      <p:sp>
        <p:nvSpPr>
          <p:cNvPr id="43" name="CuadroTexto 42">
            <a:extLst>
              <a:ext uri="{FF2B5EF4-FFF2-40B4-BE49-F238E27FC236}">
                <a16:creationId xmlns:a16="http://schemas.microsoft.com/office/drawing/2014/main" id="{0B87B013-EDCF-4AFE-B62A-E8AA36BA0693}"/>
              </a:ext>
            </a:extLst>
          </p:cNvPr>
          <p:cNvSpPr txBox="1"/>
          <p:nvPr/>
        </p:nvSpPr>
        <p:spPr>
          <a:xfrm>
            <a:off x="2868435" y="4737492"/>
            <a:ext cx="290194" cy="461665"/>
          </a:xfrm>
          <a:prstGeom prst="rect">
            <a:avLst/>
          </a:prstGeom>
          <a:noFill/>
        </p:spPr>
        <p:txBody>
          <a:bodyPr wrap="square" rtlCol="0">
            <a:spAutoFit/>
          </a:bodyPr>
          <a:lstStyle/>
          <a:p>
            <a:r>
              <a:rPr lang="es-ES" sz="2400" b="1">
                <a:solidFill>
                  <a:srgbClr val="92D050"/>
                </a:solidFill>
              </a:rPr>
              <a:t>4</a:t>
            </a:r>
            <a:endParaRPr lang="es-EC" sz="2400" b="1">
              <a:solidFill>
                <a:srgbClr val="92D050"/>
              </a:solidFill>
            </a:endParaRPr>
          </a:p>
        </p:txBody>
      </p:sp>
      <p:pic>
        <p:nvPicPr>
          <p:cNvPr id="1032" name="Picture 8" descr="Beneficios de implementar un Sistema de Gestión de Calidad Bajo la Norma  ISO 9001:2015 | Corporación 3D">
            <a:extLst>
              <a:ext uri="{FF2B5EF4-FFF2-40B4-BE49-F238E27FC236}">
                <a16:creationId xmlns:a16="http://schemas.microsoft.com/office/drawing/2014/main" id="{9241F363-AD38-4899-8A6D-680BDB08FC66}"/>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342645" y="5181106"/>
            <a:ext cx="1587871" cy="893327"/>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82C3194C-2873-495C-AF79-CB618E74846B}"/>
              </a:ext>
            </a:extLst>
          </p:cNvPr>
          <p:cNvSpPr txBox="1"/>
          <p:nvPr/>
        </p:nvSpPr>
        <p:spPr>
          <a:xfrm>
            <a:off x="8271170" y="2643613"/>
            <a:ext cx="290194" cy="461665"/>
          </a:xfrm>
          <a:prstGeom prst="rect">
            <a:avLst/>
          </a:prstGeom>
          <a:noFill/>
        </p:spPr>
        <p:txBody>
          <a:bodyPr wrap="square" rtlCol="0">
            <a:spAutoFit/>
          </a:bodyPr>
          <a:lstStyle/>
          <a:p>
            <a:r>
              <a:rPr lang="es-ES" sz="2400" b="1" dirty="0">
                <a:solidFill>
                  <a:srgbClr val="92D050"/>
                </a:solidFill>
              </a:rPr>
              <a:t>2</a:t>
            </a:r>
            <a:endParaRPr lang="es-EC" sz="2400" b="1" dirty="0">
              <a:solidFill>
                <a:srgbClr val="92D050"/>
              </a:solidFill>
            </a:endParaRPr>
          </a:p>
        </p:txBody>
      </p:sp>
      <p:sp>
        <p:nvSpPr>
          <p:cNvPr id="46" name="Abrir llave 45">
            <a:extLst>
              <a:ext uri="{FF2B5EF4-FFF2-40B4-BE49-F238E27FC236}">
                <a16:creationId xmlns:a16="http://schemas.microsoft.com/office/drawing/2014/main" id="{08787E1C-9665-4894-9881-F5F049654FFB}"/>
              </a:ext>
            </a:extLst>
          </p:cNvPr>
          <p:cNvSpPr/>
          <p:nvPr/>
        </p:nvSpPr>
        <p:spPr>
          <a:xfrm>
            <a:off x="3938432" y="4640602"/>
            <a:ext cx="405602" cy="196973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7" name="CuadroTexto 46">
            <a:extLst>
              <a:ext uri="{FF2B5EF4-FFF2-40B4-BE49-F238E27FC236}">
                <a16:creationId xmlns:a16="http://schemas.microsoft.com/office/drawing/2014/main" id="{60835114-07BA-4287-B471-22B6D5F8C90B}"/>
              </a:ext>
            </a:extLst>
          </p:cNvPr>
          <p:cNvSpPr txBox="1"/>
          <p:nvPr/>
        </p:nvSpPr>
        <p:spPr>
          <a:xfrm>
            <a:off x="4227830" y="4728974"/>
            <a:ext cx="1833125" cy="1815882"/>
          </a:xfrm>
          <a:prstGeom prst="rect">
            <a:avLst/>
          </a:prstGeom>
          <a:noFill/>
        </p:spPr>
        <p:txBody>
          <a:bodyPr wrap="square" rtlCol="0">
            <a:spAutoFit/>
          </a:bodyPr>
          <a:lstStyle/>
          <a:p>
            <a:pPr marL="285750" indent="-285750">
              <a:buFont typeface="Arial" panose="020B0604020202020204" pitchFamily="34" charset="0"/>
              <a:buChar char="•"/>
            </a:pPr>
            <a:r>
              <a:rPr lang="es-EC" sz="1600">
                <a:solidFill>
                  <a:srgbClr val="000000"/>
                </a:solidFill>
                <a:ea typeface="Calibri" panose="020F0502020204030204" pitchFamily="34" charset="0"/>
              </a:rPr>
              <a:t>Estado</a:t>
            </a:r>
            <a:endParaRPr lang="es-EC" sz="1600">
              <a:solidFill>
                <a:srgbClr val="000000"/>
              </a:solidFill>
              <a:effectLst/>
              <a:ea typeface="Calibri" panose="020F0502020204030204" pitchFamily="34" charset="0"/>
            </a:endParaRPr>
          </a:p>
          <a:p>
            <a:pPr marL="285750" indent="-285750">
              <a:buFont typeface="Arial" panose="020B0604020202020204" pitchFamily="34" charset="0"/>
              <a:buChar char="•"/>
            </a:pPr>
            <a:r>
              <a:rPr lang="es-EC" sz="1600">
                <a:solidFill>
                  <a:srgbClr val="000000"/>
                </a:solidFill>
                <a:ea typeface="Calibri" panose="020F0502020204030204" pitchFamily="34" charset="0"/>
              </a:rPr>
              <a:t>I</a:t>
            </a:r>
            <a:r>
              <a:rPr lang="es-EC" sz="1600">
                <a:solidFill>
                  <a:srgbClr val="000000"/>
                </a:solidFill>
                <a:effectLst/>
                <a:ea typeface="Calibri" panose="020F0502020204030204" pitchFamily="34" charset="0"/>
              </a:rPr>
              <a:t>nvestigadores acreditados</a:t>
            </a:r>
          </a:p>
          <a:p>
            <a:pPr marL="285750" indent="-285750">
              <a:buFont typeface="Arial" panose="020B0604020202020204" pitchFamily="34" charset="0"/>
              <a:buChar char="•"/>
            </a:pPr>
            <a:r>
              <a:rPr lang="es-EC" sz="1600">
                <a:solidFill>
                  <a:srgbClr val="000000"/>
                </a:solidFill>
                <a:effectLst/>
                <a:ea typeface="Calibri" panose="020F0502020204030204" pitchFamily="34" charset="0"/>
              </a:rPr>
              <a:t>Dominio Académico</a:t>
            </a:r>
          </a:p>
          <a:p>
            <a:pPr marL="285750" indent="-285750">
              <a:buFont typeface="Arial" panose="020B0604020202020204" pitchFamily="34" charset="0"/>
              <a:buChar char="•"/>
            </a:pPr>
            <a:r>
              <a:rPr lang="es-EC" sz="1600">
                <a:solidFill>
                  <a:srgbClr val="000000"/>
                </a:solidFill>
                <a:ea typeface="Calibri" panose="020F0502020204030204" pitchFamily="34" charset="0"/>
              </a:rPr>
              <a:t>Grupos y líneas de Investigación</a:t>
            </a:r>
          </a:p>
        </p:txBody>
      </p:sp>
    </p:spTree>
    <p:extLst>
      <p:ext uri="{BB962C8B-B14F-4D97-AF65-F5344CB8AC3E}">
        <p14:creationId xmlns:p14="http://schemas.microsoft.com/office/powerpoint/2010/main" val="21685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fade">
                                      <p:cBhvr>
                                        <p:cTn id="51" dur="1000"/>
                                        <p:tgtEl>
                                          <p:spTgt spid="1030"/>
                                        </p:tgtEl>
                                      </p:cBhvr>
                                    </p:animEffect>
                                    <p:anim calcmode="lin" valueType="num">
                                      <p:cBhvr>
                                        <p:cTn id="52" dur="1000" fill="hold"/>
                                        <p:tgtEl>
                                          <p:spTgt spid="1030"/>
                                        </p:tgtEl>
                                        <p:attrNameLst>
                                          <p:attrName>ppt_x</p:attrName>
                                        </p:attrNameLst>
                                      </p:cBhvr>
                                      <p:tavLst>
                                        <p:tav tm="0">
                                          <p:val>
                                            <p:strVal val="#ppt_x"/>
                                          </p:val>
                                        </p:tav>
                                        <p:tav tm="100000">
                                          <p:val>
                                            <p:strVal val="#ppt_x"/>
                                          </p:val>
                                        </p:tav>
                                      </p:tavLst>
                                    </p:anim>
                                    <p:anim calcmode="lin" valueType="num">
                                      <p:cBhvr>
                                        <p:cTn id="5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028"/>
                                        </p:tgtEl>
                                        <p:attrNameLst>
                                          <p:attrName>style.visibility</p:attrName>
                                        </p:attrNameLst>
                                      </p:cBhvr>
                                      <p:to>
                                        <p:strVal val="visible"/>
                                      </p:to>
                                    </p:set>
                                    <p:animEffect transition="in" filter="fade">
                                      <p:cBhvr>
                                        <p:cTn id="78" dur="1000"/>
                                        <p:tgtEl>
                                          <p:spTgt spid="1028"/>
                                        </p:tgtEl>
                                      </p:cBhvr>
                                    </p:animEffect>
                                    <p:anim calcmode="lin" valueType="num">
                                      <p:cBhvr>
                                        <p:cTn id="79" dur="1000" fill="hold"/>
                                        <p:tgtEl>
                                          <p:spTgt spid="1028"/>
                                        </p:tgtEl>
                                        <p:attrNameLst>
                                          <p:attrName>ppt_x</p:attrName>
                                        </p:attrNameLst>
                                      </p:cBhvr>
                                      <p:tavLst>
                                        <p:tav tm="0">
                                          <p:val>
                                            <p:strVal val="#ppt_x"/>
                                          </p:val>
                                        </p:tav>
                                        <p:tav tm="100000">
                                          <p:val>
                                            <p:strVal val="#ppt_x"/>
                                          </p:val>
                                        </p:tav>
                                      </p:tavLst>
                                    </p:anim>
                                    <p:anim calcmode="lin" valueType="num">
                                      <p:cBhvr>
                                        <p:cTn id="8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32"/>
                                        </p:tgtEl>
                                        <p:attrNameLst>
                                          <p:attrName>style.visibility</p:attrName>
                                        </p:attrNameLst>
                                      </p:cBhvr>
                                      <p:to>
                                        <p:strVal val="visible"/>
                                      </p:to>
                                    </p:set>
                                    <p:animEffect transition="in" filter="fade">
                                      <p:cBhvr>
                                        <p:cTn id="105" dur="1000"/>
                                        <p:tgtEl>
                                          <p:spTgt spid="1032"/>
                                        </p:tgtEl>
                                      </p:cBhvr>
                                    </p:animEffect>
                                    <p:anim calcmode="lin" valueType="num">
                                      <p:cBhvr>
                                        <p:cTn id="106" dur="1000" fill="hold"/>
                                        <p:tgtEl>
                                          <p:spTgt spid="1032"/>
                                        </p:tgtEl>
                                        <p:attrNameLst>
                                          <p:attrName>ppt_x</p:attrName>
                                        </p:attrNameLst>
                                      </p:cBhvr>
                                      <p:tavLst>
                                        <p:tav tm="0">
                                          <p:val>
                                            <p:strVal val="#ppt_x"/>
                                          </p:val>
                                        </p:tav>
                                        <p:tav tm="100000">
                                          <p:val>
                                            <p:strVal val="#ppt_x"/>
                                          </p:val>
                                        </p:tav>
                                      </p:tavLst>
                                    </p:anim>
                                    <p:anim calcmode="lin" valueType="num">
                                      <p:cBhvr>
                                        <p:cTn id="10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1000"/>
                                        <p:tgtEl>
                                          <p:spTgt spid="47"/>
                                        </p:tgtEl>
                                      </p:cBhvr>
                                    </p:animEffect>
                                    <p:anim calcmode="lin" valueType="num">
                                      <p:cBhvr>
                                        <p:cTn id="118" dur="1000" fill="hold"/>
                                        <p:tgtEl>
                                          <p:spTgt spid="47"/>
                                        </p:tgtEl>
                                        <p:attrNameLst>
                                          <p:attrName>ppt_x</p:attrName>
                                        </p:attrNameLst>
                                      </p:cBhvr>
                                      <p:tavLst>
                                        <p:tav tm="0">
                                          <p:val>
                                            <p:strVal val="#ppt_x"/>
                                          </p:val>
                                        </p:tav>
                                        <p:tav tm="100000">
                                          <p:val>
                                            <p:strVal val="#ppt_x"/>
                                          </p:val>
                                        </p:tav>
                                      </p:tavLst>
                                    </p:anim>
                                    <p:anim calcmode="lin" valueType="num">
                                      <p:cBhvr>
                                        <p:cTn id="1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29" grpId="0" animBg="1"/>
      <p:bldP spid="30" grpId="0" animBg="1"/>
      <p:bldP spid="9" grpId="0" animBg="1"/>
      <p:bldP spid="10" grpId="0"/>
      <p:bldP spid="34" grpId="0"/>
      <p:bldP spid="37" grpId="0"/>
      <p:bldP spid="38" grpId="0" animBg="1"/>
      <p:bldP spid="39" grpId="0"/>
      <p:bldP spid="41" grpId="0" animBg="1"/>
      <p:bldP spid="42" grpId="0"/>
      <p:bldP spid="43" grpId="0"/>
      <p:bldP spid="45" grpId="0"/>
      <p:bldP spid="46"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una sola esquina cortada 20">
            <a:extLst>
              <a:ext uri="{FF2B5EF4-FFF2-40B4-BE49-F238E27FC236}">
                <a16:creationId xmlns:a16="http://schemas.microsoft.com/office/drawing/2014/main" id="{CD5CA678-CECA-4831-85B8-92F9C4EFFDF1}"/>
              </a:ext>
            </a:extLst>
          </p:cNvPr>
          <p:cNvSpPr/>
          <p:nvPr/>
        </p:nvSpPr>
        <p:spPr>
          <a:xfrm>
            <a:off x="2368367" y="1195530"/>
            <a:ext cx="2095115" cy="4602911"/>
          </a:xfrm>
          <a:prstGeom prst="snip1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b="1">
                <a:effectLst/>
                <a:ea typeface="Calibri" panose="020F0502020204030204" pitchFamily="34" charset="0"/>
                <a:cs typeface="Arial" panose="020B0604020202020204" pitchFamily="34" charset="0"/>
              </a:rPr>
              <a:t>Fuentes de Datos</a:t>
            </a:r>
          </a:p>
          <a:p>
            <a:pPr algn="ctr">
              <a:lnSpc>
                <a:spcPct val="107000"/>
              </a:lnSpc>
              <a:spcAft>
                <a:spcPts val="800"/>
              </a:spcAft>
            </a:pPr>
            <a:endParaRPr lang="es-ES" b="1">
              <a:ea typeface="Calibri" panose="020F0502020204030204" pitchFamily="34" charset="0"/>
              <a:cs typeface="Arial" panose="020B0604020202020204" pitchFamily="34" charset="0"/>
            </a:endParaRPr>
          </a:p>
          <a:p>
            <a:pPr algn="ctr">
              <a:lnSpc>
                <a:spcPct val="107000"/>
              </a:lnSpc>
              <a:spcAft>
                <a:spcPts val="800"/>
              </a:spcAft>
            </a:pPr>
            <a:endParaRPr lang="es-EC">
              <a:effectLst/>
              <a:ea typeface="Calibri" panose="020F0502020204030204" pitchFamily="34" charset="0"/>
              <a:cs typeface="Arial" panose="020B0604020202020204" pitchFamily="34" charset="0"/>
            </a:endParaRPr>
          </a:p>
          <a:p>
            <a:pPr algn="ctr">
              <a:lnSpc>
                <a:spcPct val="107000"/>
              </a:lnSpc>
              <a:spcAft>
                <a:spcPts val="800"/>
              </a:spcAft>
            </a:pPr>
            <a:endParaRPr lang="es-EC">
              <a:effectLst/>
              <a:ea typeface="Calibri" panose="020F0502020204030204" pitchFamily="34" charset="0"/>
              <a:cs typeface="Arial" panose="020B0604020202020204" pitchFamily="34" charset="0"/>
            </a:endParaRPr>
          </a:p>
          <a:p>
            <a:pPr algn="ctr">
              <a:lnSpc>
                <a:spcPct val="107000"/>
              </a:lnSpc>
              <a:spcAft>
                <a:spcPts val="800"/>
              </a:spcAft>
            </a:pPr>
            <a:r>
              <a:rPr lang="es-ES">
                <a:effectLst/>
                <a:ea typeface="Calibri" panose="020F0502020204030204" pitchFamily="34" charset="0"/>
                <a:cs typeface="Arial" panose="020B0604020202020204" pitchFamily="34" charset="0"/>
              </a:rPr>
              <a:t>Google Sheets</a:t>
            </a:r>
          </a:p>
          <a:p>
            <a:pPr algn="ctr">
              <a:lnSpc>
                <a:spcPct val="107000"/>
              </a:lnSpc>
              <a:spcAft>
                <a:spcPts val="800"/>
              </a:spcAft>
            </a:pPr>
            <a:endParaRPr lang="es-ES">
              <a:ea typeface="Calibri" panose="020F0502020204030204" pitchFamily="34" charset="0"/>
              <a:cs typeface="Arial" panose="020B0604020202020204" pitchFamily="34" charset="0"/>
            </a:endParaRPr>
          </a:p>
          <a:p>
            <a:pPr algn="ctr">
              <a:lnSpc>
                <a:spcPct val="107000"/>
              </a:lnSpc>
              <a:spcAft>
                <a:spcPts val="800"/>
              </a:spcAft>
            </a:pPr>
            <a:endParaRPr lang="es-ES">
              <a:effectLst/>
              <a:ea typeface="Calibri" panose="020F0502020204030204" pitchFamily="34" charset="0"/>
              <a:cs typeface="Arial" panose="020B0604020202020204" pitchFamily="34" charset="0"/>
            </a:endParaRPr>
          </a:p>
          <a:p>
            <a:pPr algn="ctr">
              <a:lnSpc>
                <a:spcPct val="107000"/>
              </a:lnSpc>
              <a:spcAft>
                <a:spcPts val="800"/>
              </a:spcAft>
            </a:pPr>
            <a:endParaRPr lang="es-EC">
              <a:effectLst/>
              <a:ea typeface="Calibri" panose="020F0502020204030204" pitchFamily="34" charset="0"/>
              <a:cs typeface="Arial" panose="020B0604020202020204" pitchFamily="34" charset="0"/>
            </a:endParaRPr>
          </a:p>
          <a:p>
            <a:pPr algn="ctr">
              <a:lnSpc>
                <a:spcPct val="107000"/>
              </a:lnSpc>
              <a:spcAft>
                <a:spcPts val="800"/>
              </a:spcAft>
            </a:pPr>
            <a:r>
              <a:rPr lang="es-ES">
                <a:effectLst/>
                <a:ea typeface="Calibri" panose="020F0502020204030204" pitchFamily="34" charset="0"/>
                <a:cs typeface="Arial" panose="020B0604020202020204" pitchFamily="34" charset="0"/>
              </a:rPr>
              <a:t>Base de datos</a:t>
            </a:r>
            <a:endParaRPr lang="es-EC">
              <a:effectLst/>
              <a:ea typeface="Calibri" panose="020F0502020204030204" pitchFamily="34" charset="0"/>
              <a:cs typeface="Arial" panose="020B0604020202020204" pitchFamily="34" charset="0"/>
            </a:endParaRPr>
          </a:p>
        </p:txBody>
      </p:sp>
      <p:sp>
        <p:nvSpPr>
          <p:cNvPr id="22" name="Rectángulo: una sola esquina cortada 21">
            <a:extLst>
              <a:ext uri="{FF2B5EF4-FFF2-40B4-BE49-F238E27FC236}">
                <a16:creationId xmlns:a16="http://schemas.microsoft.com/office/drawing/2014/main" id="{27F49C01-264F-4FD1-82A6-DDEB9F359B34}"/>
              </a:ext>
            </a:extLst>
          </p:cNvPr>
          <p:cNvSpPr/>
          <p:nvPr/>
        </p:nvSpPr>
        <p:spPr>
          <a:xfrm>
            <a:off x="10027632" y="1195530"/>
            <a:ext cx="1990483" cy="4602911"/>
          </a:xfrm>
          <a:prstGeom prst="snip1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es-ES" b="1">
                <a:effectLst/>
                <a:ea typeface="Calibri" panose="020F0502020204030204" pitchFamily="34" charset="0"/>
                <a:cs typeface="Arial" panose="020B0604020202020204" pitchFamily="34" charset="0"/>
              </a:rPr>
              <a:t>Visualización de la Información</a:t>
            </a:r>
          </a:p>
          <a:p>
            <a:pPr algn="ctr">
              <a:lnSpc>
                <a:spcPct val="105000"/>
              </a:lnSpc>
              <a:spcAft>
                <a:spcPts val="800"/>
              </a:spcAft>
            </a:pPr>
            <a:endParaRPr lang="es-ES" b="1">
              <a:ea typeface="Calibri" panose="020F0502020204030204" pitchFamily="34" charset="0"/>
              <a:cs typeface="Arial" panose="020B0604020202020204" pitchFamily="34" charset="0"/>
            </a:endParaRPr>
          </a:p>
          <a:p>
            <a:pPr algn="ctr">
              <a:lnSpc>
                <a:spcPct val="105000"/>
              </a:lnSpc>
              <a:spcAft>
                <a:spcPts val="800"/>
              </a:spcAft>
            </a:pPr>
            <a:endParaRPr lang="es-ES" b="1">
              <a:effectLst/>
              <a:ea typeface="Calibri" panose="020F0502020204030204" pitchFamily="34" charset="0"/>
              <a:cs typeface="Arial" panose="020B0604020202020204" pitchFamily="34" charset="0"/>
            </a:endParaRPr>
          </a:p>
          <a:p>
            <a:pPr algn="ctr">
              <a:lnSpc>
                <a:spcPct val="105000"/>
              </a:lnSpc>
              <a:spcAft>
                <a:spcPts val="800"/>
              </a:spcAft>
            </a:pPr>
            <a:endParaRPr lang="es-EC">
              <a:effectLst/>
              <a:ea typeface="Calibri" panose="020F0502020204030204" pitchFamily="34" charset="0"/>
              <a:cs typeface="Arial" panose="020B0604020202020204" pitchFamily="34" charset="0"/>
            </a:endParaRPr>
          </a:p>
          <a:p>
            <a:pPr algn="ctr">
              <a:lnSpc>
                <a:spcPct val="105000"/>
              </a:lnSpc>
              <a:spcAft>
                <a:spcPts val="800"/>
              </a:spcAft>
            </a:pPr>
            <a:r>
              <a:rPr lang="es-ES">
                <a:effectLst/>
                <a:ea typeface="Calibri" panose="020F0502020204030204" pitchFamily="34" charset="0"/>
                <a:cs typeface="Arial" panose="020B0604020202020204" pitchFamily="34" charset="0"/>
              </a:rPr>
              <a:t>Dashboards</a:t>
            </a:r>
            <a:endParaRPr lang="es-EC">
              <a:effectLst/>
              <a:ea typeface="Calibri" panose="020F0502020204030204" pitchFamily="34" charset="0"/>
              <a:cs typeface="Arial" panose="020B0604020202020204" pitchFamily="34" charset="0"/>
            </a:endParaRPr>
          </a:p>
          <a:p>
            <a:pPr algn="ctr">
              <a:lnSpc>
                <a:spcPct val="105000"/>
              </a:lnSpc>
              <a:spcAft>
                <a:spcPts val="800"/>
              </a:spcAft>
            </a:pPr>
            <a:r>
              <a:rPr lang="es-ES" b="1">
                <a:effectLst/>
                <a:ea typeface="Calibri" panose="020F0502020204030204" pitchFamily="34" charset="0"/>
                <a:cs typeface="Arial" panose="020B0604020202020204" pitchFamily="34" charset="0"/>
              </a:rPr>
              <a:t> </a:t>
            </a:r>
            <a:endParaRPr lang="es-EC">
              <a:effectLst/>
              <a:ea typeface="Calibri" panose="020F0502020204030204" pitchFamily="34" charset="0"/>
              <a:cs typeface="Arial" panose="020B0604020202020204" pitchFamily="34" charset="0"/>
            </a:endParaRPr>
          </a:p>
        </p:txBody>
      </p:sp>
      <p:sp>
        <p:nvSpPr>
          <p:cNvPr id="30" name="Rectángulo: una sola esquina cortada 29">
            <a:extLst>
              <a:ext uri="{FF2B5EF4-FFF2-40B4-BE49-F238E27FC236}">
                <a16:creationId xmlns:a16="http://schemas.microsoft.com/office/drawing/2014/main" id="{7345C454-AD71-4782-948A-8B9E87890826}"/>
              </a:ext>
            </a:extLst>
          </p:cNvPr>
          <p:cNvSpPr/>
          <p:nvPr/>
        </p:nvSpPr>
        <p:spPr>
          <a:xfrm>
            <a:off x="7275975" y="1195530"/>
            <a:ext cx="1909304" cy="4602911"/>
          </a:xfrm>
          <a:prstGeom prst="snip1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s-ES" b="1">
                <a:effectLst/>
                <a:ea typeface="Calibri" panose="020F0502020204030204" pitchFamily="34" charset="0"/>
                <a:cs typeface="Arial" panose="020B0604020202020204" pitchFamily="34" charset="0"/>
              </a:rPr>
              <a:t>Repositorio de la información</a:t>
            </a:r>
            <a:endParaRPr lang="es-EC">
              <a:effectLst/>
              <a:ea typeface="Calibri" panose="020F0502020204030204" pitchFamily="34" charset="0"/>
              <a:cs typeface="Arial" panose="020B0604020202020204" pitchFamily="34" charset="0"/>
            </a:endParaRPr>
          </a:p>
          <a:p>
            <a:pPr algn="ctr">
              <a:lnSpc>
                <a:spcPct val="106000"/>
              </a:lnSpc>
              <a:spcAft>
                <a:spcPts val="800"/>
              </a:spcAft>
            </a:pPr>
            <a:r>
              <a:rPr lang="es-ES" b="1">
                <a:effectLst/>
                <a:ea typeface="Calibri" panose="020F0502020204030204" pitchFamily="34" charset="0"/>
                <a:cs typeface="Arial" panose="020B0604020202020204" pitchFamily="34" charset="0"/>
              </a:rPr>
              <a:t> </a:t>
            </a:r>
            <a:endParaRPr lang="es-EC">
              <a:effectLst/>
              <a:ea typeface="Calibri" panose="020F0502020204030204" pitchFamily="34" charset="0"/>
              <a:cs typeface="Arial" panose="020B0604020202020204" pitchFamily="34" charset="0"/>
            </a:endParaRPr>
          </a:p>
          <a:p>
            <a:pPr algn="ctr">
              <a:lnSpc>
                <a:spcPct val="106000"/>
              </a:lnSpc>
              <a:spcAft>
                <a:spcPts val="800"/>
              </a:spcAft>
            </a:pPr>
            <a:r>
              <a:rPr lang="es-ES">
                <a:effectLst/>
                <a:ea typeface="Calibri" panose="020F0502020204030204" pitchFamily="34" charset="0"/>
                <a:cs typeface="Arial" panose="020B0604020202020204" pitchFamily="34" charset="0"/>
              </a:rPr>
              <a:t> </a:t>
            </a:r>
            <a:endParaRPr lang="es-EC">
              <a:effectLst/>
              <a:ea typeface="Calibri" panose="020F0502020204030204" pitchFamily="34" charset="0"/>
              <a:cs typeface="Arial" panose="020B0604020202020204" pitchFamily="34" charset="0"/>
            </a:endParaRPr>
          </a:p>
          <a:p>
            <a:pPr algn="ctr">
              <a:lnSpc>
                <a:spcPct val="106000"/>
              </a:lnSpc>
              <a:spcAft>
                <a:spcPts val="800"/>
              </a:spcAft>
            </a:pPr>
            <a:r>
              <a:rPr lang="es-ES">
                <a:effectLst/>
                <a:ea typeface="Calibri" panose="020F0502020204030204" pitchFamily="34" charset="0"/>
                <a:cs typeface="Arial" panose="020B0604020202020204" pitchFamily="34" charset="0"/>
              </a:rPr>
              <a:t> </a:t>
            </a:r>
            <a:endParaRPr lang="es-EC">
              <a:effectLst/>
              <a:ea typeface="Calibri" panose="020F0502020204030204" pitchFamily="34" charset="0"/>
              <a:cs typeface="Arial" panose="020B0604020202020204" pitchFamily="34" charset="0"/>
            </a:endParaRPr>
          </a:p>
        </p:txBody>
      </p:sp>
      <p:sp>
        <p:nvSpPr>
          <p:cNvPr id="31" name="Diagrama de flujo: disco magnético 30">
            <a:extLst>
              <a:ext uri="{FF2B5EF4-FFF2-40B4-BE49-F238E27FC236}">
                <a16:creationId xmlns:a16="http://schemas.microsoft.com/office/drawing/2014/main" id="{B7D5837C-C78E-4B2C-8086-E453CE258942}"/>
              </a:ext>
            </a:extLst>
          </p:cNvPr>
          <p:cNvSpPr/>
          <p:nvPr/>
        </p:nvSpPr>
        <p:spPr>
          <a:xfrm>
            <a:off x="7522494" y="2413463"/>
            <a:ext cx="1416268" cy="11414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2000"/>
              <a:t>Base de Datos</a:t>
            </a:r>
            <a:endParaRPr lang="es-EC" sz="2000"/>
          </a:p>
        </p:txBody>
      </p:sp>
      <p:pic>
        <p:nvPicPr>
          <p:cNvPr id="24" name="Imagen 23">
            <a:extLst>
              <a:ext uri="{FF2B5EF4-FFF2-40B4-BE49-F238E27FC236}">
                <a16:creationId xmlns:a16="http://schemas.microsoft.com/office/drawing/2014/main" id="{E697C246-9DB8-4E0F-9FF5-4D0F0FBF0633}"/>
              </a:ext>
            </a:extLst>
          </p:cNvPr>
          <p:cNvPicPr>
            <a:picLocks noChangeAspect="1"/>
          </p:cNvPicPr>
          <p:nvPr/>
        </p:nvPicPr>
        <p:blipFill rotWithShape="1">
          <a:blip r:embed="rId3"/>
          <a:srcRect l="40442" t="14044" r="39354" b="22753"/>
          <a:stretch/>
        </p:blipFill>
        <p:spPr>
          <a:xfrm>
            <a:off x="4820412" y="2278440"/>
            <a:ext cx="1797933" cy="2026684"/>
          </a:xfrm>
          <a:prstGeom prst="rect">
            <a:avLst/>
          </a:prstGeom>
        </p:spPr>
      </p:pic>
      <p:sp>
        <p:nvSpPr>
          <p:cNvPr id="25" name="Cuadro de texto 6">
            <a:extLst>
              <a:ext uri="{FF2B5EF4-FFF2-40B4-BE49-F238E27FC236}">
                <a16:creationId xmlns:a16="http://schemas.microsoft.com/office/drawing/2014/main" id="{C52FB11B-DD6F-4938-8FAF-9835CC580BE1}"/>
              </a:ext>
            </a:extLst>
          </p:cNvPr>
          <p:cNvSpPr txBox="1"/>
          <p:nvPr/>
        </p:nvSpPr>
        <p:spPr>
          <a:xfrm>
            <a:off x="4912049" y="1938055"/>
            <a:ext cx="1781914" cy="4157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b="1">
                <a:effectLst/>
                <a:ea typeface="Calibri" panose="020F0502020204030204" pitchFamily="34" charset="0"/>
                <a:cs typeface="Arial" panose="020B0604020202020204" pitchFamily="34" charset="0"/>
              </a:rPr>
              <a:t>Proceso ETL</a:t>
            </a:r>
            <a:endParaRPr lang="es-EC">
              <a:effectLst/>
              <a:ea typeface="Calibri" panose="020F050202020403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B26F7F0D-322A-4DE1-8998-28FD8B155394}"/>
              </a:ext>
            </a:extLst>
          </p:cNvPr>
          <p:cNvGrpSpPr/>
          <p:nvPr/>
        </p:nvGrpSpPr>
        <p:grpSpPr>
          <a:xfrm>
            <a:off x="4602256" y="1411125"/>
            <a:ext cx="1448007" cy="3896203"/>
            <a:chOff x="4602256" y="1411125"/>
            <a:chExt cx="1448007" cy="3896203"/>
          </a:xfrm>
        </p:grpSpPr>
        <p:sp>
          <p:nvSpPr>
            <p:cNvPr id="26" name="Flecha: curvada hacia abajo 25">
              <a:extLst>
                <a:ext uri="{FF2B5EF4-FFF2-40B4-BE49-F238E27FC236}">
                  <a16:creationId xmlns:a16="http://schemas.microsoft.com/office/drawing/2014/main" id="{E6B802CA-A307-42CB-9FB2-D9714A627DB0}"/>
                </a:ext>
              </a:extLst>
            </p:cNvPr>
            <p:cNvSpPr/>
            <p:nvPr/>
          </p:nvSpPr>
          <p:spPr>
            <a:xfrm>
              <a:off x="4602256" y="1411125"/>
              <a:ext cx="1446271" cy="5577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sp>
          <p:nvSpPr>
            <p:cNvPr id="27" name="Flecha: curvada hacia abajo 26">
              <a:extLst>
                <a:ext uri="{FF2B5EF4-FFF2-40B4-BE49-F238E27FC236}">
                  <a16:creationId xmlns:a16="http://schemas.microsoft.com/office/drawing/2014/main" id="{5FCB786A-ED72-488F-B925-E386487AA6C1}"/>
                </a:ext>
              </a:extLst>
            </p:cNvPr>
            <p:cNvSpPr/>
            <p:nvPr/>
          </p:nvSpPr>
          <p:spPr>
            <a:xfrm flipV="1">
              <a:off x="4602385" y="4748576"/>
              <a:ext cx="1447878" cy="5587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grpSp>
      <p:sp>
        <p:nvSpPr>
          <p:cNvPr id="28" name="Flecha: hacia abajo 27">
            <a:extLst>
              <a:ext uri="{FF2B5EF4-FFF2-40B4-BE49-F238E27FC236}">
                <a16:creationId xmlns:a16="http://schemas.microsoft.com/office/drawing/2014/main" id="{A0F93549-CF6D-410A-B388-500437624BAB}"/>
              </a:ext>
            </a:extLst>
          </p:cNvPr>
          <p:cNvSpPr/>
          <p:nvPr/>
        </p:nvSpPr>
        <p:spPr>
          <a:xfrm rot="16200000">
            <a:off x="6692784" y="3416679"/>
            <a:ext cx="433136" cy="430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sp>
        <p:nvSpPr>
          <p:cNvPr id="29" name="Flecha: hacia abajo 28">
            <a:extLst>
              <a:ext uri="{FF2B5EF4-FFF2-40B4-BE49-F238E27FC236}">
                <a16:creationId xmlns:a16="http://schemas.microsoft.com/office/drawing/2014/main" id="{BF3FA09A-D6F9-412F-8415-32CC583300AD}"/>
              </a:ext>
            </a:extLst>
          </p:cNvPr>
          <p:cNvSpPr/>
          <p:nvPr/>
        </p:nvSpPr>
        <p:spPr>
          <a:xfrm rot="16200000">
            <a:off x="9400383" y="3417139"/>
            <a:ext cx="432216" cy="430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a:p>
        </p:txBody>
      </p:sp>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Arquitectura y Selección de Productos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22</a:t>
            </a:fld>
            <a:endParaRPr lang="es-EC"/>
          </a:p>
        </p:txBody>
      </p:sp>
      <p:pic>
        <p:nvPicPr>
          <p:cNvPr id="32" name="Imagen 31" descr="Google Sheets: integración con Jupyter Notebooks - sitiobigdata.com">
            <a:extLst>
              <a:ext uri="{FF2B5EF4-FFF2-40B4-BE49-F238E27FC236}">
                <a16:creationId xmlns:a16="http://schemas.microsoft.com/office/drawing/2014/main" id="{4F36B7CC-05F3-4B3D-9EDF-C15CAF293D65}"/>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642301" y="2149821"/>
            <a:ext cx="1520481" cy="758783"/>
          </a:xfrm>
          <a:prstGeom prst="rect">
            <a:avLst/>
          </a:prstGeom>
          <a:noFill/>
          <a:ln>
            <a:noFill/>
          </a:ln>
        </p:spPr>
      </p:pic>
      <p:pic>
        <p:nvPicPr>
          <p:cNvPr id="33" name="Imagen 32" descr="Que son las Bases de Datos | Base de Datos USAC Puerto Barrios">
            <a:extLst>
              <a:ext uri="{FF2B5EF4-FFF2-40B4-BE49-F238E27FC236}">
                <a16:creationId xmlns:a16="http://schemas.microsoft.com/office/drawing/2014/main" id="{68DF97F7-588B-417E-9C76-9EEB117599CF}"/>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810520" y="3768627"/>
            <a:ext cx="1059144" cy="769874"/>
          </a:xfrm>
          <a:prstGeom prst="rect">
            <a:avLst/>
          </a:prstGeom>
          <a:noFill/>
          <a:ln>
            <a:noFill/>
          </a:ln>
        </p:spPr>
      </p:pic>
      <p:pic>
        <p:nvPicPr>
          <p:cNvPr id="34" name="Imagen 33">
            <a:extLst>
              <a:ext uri="{FF2B5EF4-FFF2-40B4-BE49-F238E27FC236}">
                <a16:creationId xmlns:a16="http://schemas.microsoft.com/office/drawing/2014/main" id="{2A1F67AF-D45F-4A17-801E-3E6E2F0D9830}"/>
              </a:ext>
            </a:extLst>
          </p:cNvPr>
          <p:cNvPicPr>
            <a:picLocks noChangeAspect="1"/>
          </p:cNvPicPr>
          <p:nvPr/>
        </p:nvPicPr>
        <p:blipFill>
          <a:blip r:embed="rId8"/>
          <a:stretch>
            <a:fillRect/>
          </a:stretch>
        </p:blipFill>
        <p:spPr>
          <a:xfrm>
            <a:off x="4957313" y="4233573"/>
            <a:ext cx="1812266" cy="482038"/>
          </a:xfrm>
          <a:prstGeom prst="rect">
            <a:avLst/>
          </a:prstGeom>
        </p:spPr>
      </p:pic>
      <p:pic>
        <p:nvPicPr>
          <p:cNvPr id="35" name="Imagen 34" descr="Oracle Latinoamérica (@OracleLatam) / Twitter">
            <a:extLst>
              <a:ext uri="{FF2B5EF4-FFF2-40B4-BE49-F238E27FC236}">
                <a16:creationId xmlns:a16="http://schemas.microsoft.com/office/drawing/2014/main" id="{D49DD447-7384-4D1F-8706-A059CEFAB8FD}"/>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659902" y="3978309"/>
            <a:ext cx="1141448" cy="1141448"/>
          </a:xfrm>
          <a:prstGeom prst="rect">
            <a:avLst/>
          </a:prstGeom>
          <a:noFill/>
          <a:ln>
            <a:noFill/>
          </a:ln>
        </p:spPr>
      </p:pic>
      <p:pic>
        <p:nvPicPr>
          <p:cNvPr id="36" name="Imagen 35" descr="Create a stunning tableau dashboard by Mohammaduzair99 | Fiverr">
            <a:extLst>
              <a:ext uri="{FF2B5EF4-FFF2-40B4-BE49-F238E27FC236}">
                <a16:creationId xmlns:a16="http://schemas.microsoft.com/office/drawing/2014/main" id="{FC18DFE0-75A5-4F33-9CA4-55838EA57A07}"/>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0184528" y="2200337"/>
            <a:ext cx="1583432" cy="900383"/>
          </a:xfrm>
          <a:prstGeom prst="rect">
            <a:avLst/>
          </a:prstGeom>
          <a:noFill/>
          <a:ln>
            <a:noFill/>
          </a:ln>
        </p:spPr>
      </p:pic>
      <p:pic>
        <p:nvPicPr>
          <p:cNvPr id="37" name="Imagen 36">
            <a:extLst>
              <a:ext uri="{FF2B5EF4-FFF2-40B4-BE49-F238E27FC236}">
                <a16:creationId xmlns:a16="http://schemas.microsoft.com/office/drawing/2014/main" id="{AE37C081-5B93-4737-933E-9149A6FACE89}"/>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0256163" y="3787434"/>
            <a:ext cx="1629366" cy="869512"/>
          </a:xfrm>
          <a:prstGeom prst="rect">
            <a:avLst/>
          </a:prstGeom>
          <a:noFill/>
          <a:ln>
            <a:noFill/>
          </a:ln>
        </p:spPr>
      </p:pic>
    </p:spTree>
    <p:extLst>
      <p:ext uri="{BB962C8B-B14F-4D97-AF65-F5344CB8AC3E}">
        <p14:creationId xmlns:p14="http://schemas.microsoft.com/office/powerpoint/2010/main" val="343620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xEl>
                                              <p:pRg st="4" end="4"/>
                                            </p:txEl>
                                          </p:spTgt>
                                        </p:tgtEl>
                                        <p:attrNameLst>
                                          <p:attrName>style.visibility</p:attrName>
                                        </p:attrNameLst>
                                      </p:cBhvr>
                                      <p:to>
                                        <p:strVal val="visible"/>
                                      </p:to>
                                    </p:set>
                                    <p:animEffect transition="in" filter="fade">
                                      <p:cBhvr>
                                        <p:cTn id="24" dur="500"/>
                                        <p:tgtEl>
                                          <p:spTgt spid="2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8" end="8"/>
                                            </p:txEl>
                                          </p:spTgt>
                                        </p:tgtEl>
                                        <p:attrNameLst>
                                          <p:attrName>style.visibility</p:attrName>
                                        </p:attrNameLst>
                                      </p:cBhvr>
                                      <p:to>
                                        <p:strVal val="visible"/>
                                      </p:to>
                                    </p:set>
                                    <p:animEffect transition="in" filter="fade">
                                      <p:cBhvr>
                                        <p:cTn id="36" dur="500"/>
                                        <p:tgtEl>
                                          <p:spTgt spid="2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1000"/>
                                        <p:tgtEl>
                                          <p:spTgt spid="36"/>
                                        </p:tgtEl>
                                      </p:cBhvr>
                                    </p:animEffect>
                                    <p:anim calcmode="lin" valueType="num">
                                      <p:cBhvr>
                                        <p:cTn id="105" dur="1000" fill="hold"/>
                                        <p:tgtEl>
                                          <p:spTgt spid="36"/>
                                        </p:tgtEl>
                                        <p:attrNameLst>
                                          <p:attrName>ppt_x</p:attrName>
                                        </p:attrNameLst>
                                      </p:cBhvr>
                                      <p:tavLst>
                                        <p:tav tm="0">
                                          <p:val>
                                            <p:strVal val="#ppt_x"/>
                                          </p:val>
                                        </p:tav>
                                        <p:tav tm="100000">
                                          <p:val>
                                            <p:strVal val="#ppt_x"/>
                                          </p:val>
                                        </p:tav>
                                      </p:tavLst>
                                    </p:anim>
                                    <p:anim calcmode="lin" valueType="num">
                                      <p:cBhvr>
                                        <p:cTn id="10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2">
                                            <p:txEl>
                                              <p:pRg st="4" end="4"/>
                                            </p:txEl>
                                          </p:spTgt>
                                        </p:tgtEl>
                                        <p:attrNameLst>
                                          <p:attrName>style.visibility</p:attrName>
                                        </p:attrNameLst>
                                      </p:cBhvr>
                                      <p:to>
                                        <p:strVal val="visible"/>
                                      </p:to>
                                    </p:set>
                                    <p:animEffect transition="in" filter="fade">
                                      <p:cBhvr>
                                        <p:cTn id="111" dur="500"/>
                                        <p:tgtEl>
                                          <p:spTgt spid="22">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1000"/>
                                        <p:tgtEl>
                                          <p:spTgt spid="37"/>
                                        </p:tgtEl>
                                      </p:cBhvr>
                                    </p:animEffect>
                                    <p:anim calcmode="lin" valueType="num">
                                      <p:cBhvr>
                                        <p:cTn id="117" dur="1000" fill="hold"/>
                                        <p:tgtEl>
                                          <p:spTgt spid="37"/>
                                        </p:tgtEl>
                                        <p:attrNameLst>
                                          <p:attrName>ppt_x</p:attrName>
                                        </p:attrNameLst>
                                      </p:cBhvr>
                                      <p:tavLst>
                                        <p:tav tm="0">
                                          <p:val>
                                            <p:strVal val="#ppt_x"/>
                                          </p:val>
                                        </p:tav>
                                        <p:tav tm="100000">
                                          <p:val>
                                            <p:strVal val="#ppt_x"/>
                                          </p:val>
                                        </p:tav>
                                      </p:tavLst>
                                    </p:anim>
                                    <p:anim calcmode="lin" valueType="num">
                                      <p:cBhvr>
                                        <p:cTn id="11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0" grpId="0" animBg="1"/>
      <p:bldP spid="31" grpId="0" animBg="1"/>
      <p:bldP spid="25"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Diagrama&#10;&#10;Descripción generada automáticamente">
            <a:extLst>
              <a:ext uri="{FF2B5EF4-FFF2-40B4-BE49-F238E27FC236}">
                <a16:creationId xmlns:a16="http://schemas.microsoft.com/office/drawing/2014/main" id="{441232B0-DB1A-41FB-923A-7B4EFCA6D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028" y="1156109"/>
            <a:ext cx="8216584" cy="5630833"/>
          </a:xfrm>
          <a:prstGeom prst="rect">
            <a:avLst/>
          </a:prstGeom>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Modelamiento Dimensional y Físico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23</a:t>
            </a:fld>
            <a:endParaRPr lang="es-EC"/>
          </a:p>
        </p:txBody>
      </p:sp>
      <p:sp>
        <p:nvSpPr>
          <p:cNvPr id="6" name="Rectángulo 5">
            <a:extLst>
              <a:ext uri="{FF2B5EF4-FFF2-40B4-BE49-F238E27FC236}">
                <a16:creationId xmlns:a16="http://schemas.microsoft.com/office/drawing/2014/main" id="{87245BF8-3C1A-4879-BF93-64F843A42B57}"/>
              </a:ext>
            </a:extLst>
          </p:cNvPr>
          <p:cNvSpPr/>
          <p:nvPr/>
        </p:nvSpPr>
        <p:spPr>
          <a:xfrm>
            <a:off x="5690937" y="2683042"/>
            <a:ext cx="3104147" cy="283467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7">
            <a:extLst>
              <a:ext uri="{FF2B5EF4-FFF2-40B4-BE49-F238E27FC236}">
                <a16:creationId xmlns:a16="http://schemas.microsoft.com/office/drawing/2014/main" id="{A28E70C8-48DA-4190-9464-C6271F4FB610}"/>
              </a:ext>
            </a:extLst>
          </p:cNvPr>
          <p:cNvSpPr/>
          <p:nvPr/>
        </p:nvSpPr>
        <p:spPr>
          <a:xfrm>
            <a:off x="5948680" y="3210560"/>
            <a:ext cx="1833880" cy="89408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sp>
        <p:nvSpPr>
          <p:cNvPr id="19" name="Rectángulo 18">
            <a:extLst>
              <a:ext uri="{FF2B5EF4-FFF2-40B4-BE49-F238E27FC236}">
                <a16:creationId xmlns:a16="http://schemas.microsoft.com/office/drawing/2014/main" id="{DBC86CA9-126F-4D98-968E-49046DC6D604}"/>
              </a:ext>
            </a:extLst>
          </p:cNvPr>
          <p:cNvSpPr/>
          <p:nvPr/>
        </p:nvSpPr>
        <p:spPr>
          <a:xfrm>
            <a:off x="9810222" y="4295778"/>
            <a:ext cx="1451390" cy="433196"/>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20" name="Rectángulo 19">
            <a:extLst>
              <a:ext uri="{FF2B5EF4-FFF2-40B4-BE49-F238E27FC236}">
                <a16:creationId xmlns:a16="http://schemas.microsoft.com/office/drawing/2014/main" id="{5DFFBC65-EDBD-4213-9C5E-EC8482126474}"/>
              </a:ext>
            </a:extLst>
          </p:cNvPr>
          <p:cNvSpPr/>
          <p:nvPr/>
        </p:nvSpPr>
        <p:spPr>
          <a:xfrm>
            <a:off x="6662898" y="6347517"/>
            <a:ext cx="1530125" cy="433196"/>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21" name="Rectángulo 20">
            <a:extLst>
              <a:ext uri="{FF2B5EF4-FFF2-40B4-BE49-F238E27FC236}">
                <a16:creationId xmlns:a16="http://schemas.microsoft.com/office/drawing/2014/main" id="{E2F5EED8-A6B5-4AF0-B097-C8957E2072E2}"/>
              </a:ext>
            </a:extLst>
          </p:cNvPr>
          <p:cNvSpPr/>
          <p:nvPr/>
        </p:nvSpPr>
        <p:spPr>
          <a:xfrm>
            <a:off x="8197585" y="1362762"/>
            <a:ext cx="1665743" cy="935430"/>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Tree>
    <p:extLst>
      <p:ext uri="{BB962C8B-B14F-4D97-AF65-F5344CB8AC3E}">
        <p14:creationId xmlns:p14="http://schemas.microsoft.com/office/powerpoint/2010/main" val="96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Diseño y Desarrollo de ETL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24</a:t>
            </a:fld>
            <a:endParaRPr lang="es-EC"/>
          </a:p>
        </p:txBody>
      </p:sp>
      <p:grpSp>
        <p:nvGrpSpPr>
          <p:cNvPr id="24" name="Grupo 23">
            <a:extLst>
              <a:ext uri="{FF2B5EF4-FFF2-40B4-BE49-F238E27FC236}">
                <a16:creationId xmlns:a16="http://schemas.microsoft.com/office/drawing/2014/main" id="{B5610AC0-96D2-4DE2-B01B-BC8B49CD6890}"/>
              </a:ext>
            </a:extLst>
          </p:cNvPr>
          <p:cNvGrpSpPr/>
          <p:nvPr/>
        </p:nvGrpSpPr>
        <p:grpSpPr>
          <a:xfrm>
            <a:off x="2361362" y="1571378"/>
            <a:ext cx="1955387" cy="1223881"/>
            <a:chOff x="2316404" y="1208776"/>
            <a:chExt cx="1955387" cy="1223881"/>
          </a:xfrm>
        </p:grpSpPr>
        <p:pic>
          <p:nvPicPr>
            <p:cNvPr id="3074" name="Picture 2" descr="Google Sheets: integración con Jupyter Notebooks - sitiobigdata.com">
              <a:extLst>
                <a:ext uri="{FF2B5EF4-FFF2-40B4-BE49-F238E27FC236}">
                  <a16:creationId xmlns:a16="http://schemas.microsoft.com/office/drawing/2014/main" id="{6305E51D-E972-4251-9D56-3D481064927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455579" y="1208776"/>
              <a:ext cx="1540002" cy="77000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3DEC5682-2E10-4F37-9192-5FD3CA4D51BA}"/>
                </a:ext>
              </a:extLst>
            </p:cNvPr>
            <p:cNvSpPr txBox="1"/>
            <p:nvPr/>
          </p:nvSpPr>
          <p:spPr>
            <a:xfrm>
              <a:off x="2316404" y="2063325"/>
              <a:ext cx="1955387" cy="369332"/>
            </a:xfrm>
            <a:prstGeom prst="rect">
              <a:avLst/>
            </a:prstGeom>
            <a:noFill/>
          </p:spPr>
          <p:txBody>
            <a:bodyPr wrap="square" rtlCol="0">
              <a:spAutoFit/>
            </a:bodyPr>
            <a:lstStyle/>
            <a:p>
              <a:pPr algn="ctr"/>
              <a:r>
                <a:rPr lang="es-ES" b="1"/>
                <a:t>4 nuevos formatos</a:t>
              </a:r>
              <a:endParaRPr lang="es-EC" b="1"/>
            </a:p>
          </p:txBody>
        </p:sp>
      </p:grpSp>
      <p:sp>
        <p:nvSpPr>
          <p:cNvPr id="19" name="CuadroTexto 18">
            <a:extLst>
              <a:ext uri="{FF2B5EF4-FFF2-40B4-BE49-F238E27FC236}">
                <a16:creationId xmlns:a16="http://schemas.microsoft.com/office/drawing/2014/main" id="{088DE35D-1352-4B1B-89D9-6643735950C9}"/>
              </a:ext>
            </a:extLst>
          </p:cNvPr>
          <p:cNvSpPr txBox="1"/>
          <p:nvPr/>
        </p:nvSpPr>
        <p:spPr>
          <a:xfrm>
            <a:off x="4540925" y="1380089"/>
            <a:ext cx="1955387"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a:t>Dimensiones</a:t>
            </a:r>
            <a:endParaRPr lang="es-EC" b="1"/>
          </a:p>
        </p:txBody>
      </p:sp>
      <p:sp>
        <p:nvSpPr>
          <p:cNvPr id="20" name="CuadroTexto 19">
            <a:extLst>
              <a:ext uri="{FF2B5EF4-FFF2-40B4-BE49-F238E27FC236}">
                <a16:creationId xmlns:a16="http://schemas.microsoft.com/office/drawing/2014/main" id="{D27E0506-538B-420C-8C9F-6A51D547820E}"/>
              </a:ext>
            </a:extLst>
          </p:cNvPr>
          <p:cNvSpPr txBox="1"/>
          <p:nvPr/>
        </p:nvSpPr>
        <p:spPr>
          <a:xfrm>
            <a:off x="4790275" y="2056595"/>
            <a:ext cx="221414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a:t>Información General</a:t>
            </a:r>
            <a:endParaRPr lang="es-EC" b="1"/>
          </a:p>
        </p:txBody>
      </p:sp>
      <p:sp>
        <p:nvSpPr>
          <p:cNvPr id="21" name="CuadroTexto 20">
            <a:extLst>
              <a:ext uri="{FF2B5EF4-FFF2-40B4-BE49-F238E27FC236}">
                <a16:creationId xmlns:a16="http://schemas.microsoft.com/office/drawing/2014/main" id="{3B4B1F60-EFA6-436C-AF06-F937327FF8D6}"/>
              </a:ext>
            </a:extLst>
          </p:cNvPr>
          <p:cNvSpPr txBox="1"/>
          <p:nvPr/>
        </p:nvSpPr>
        <p:spPr>
          <a:xfrm>
            <a:off x="4790275" y="2710711"/>
            <a:ext cx="19548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a:t>Carreras</a:t>
            </a:r>
            <a:endParaRPr lang="es-EC" b="1"/>
          </a:p>
        </p:txBody>
      </p:sp>
      <p:sp>
        <p:nvSpPr>
          <p:cNvPr id="22" name="CuadroTexto 21">
            <a:extLst>
              <a:ext uri="{FF2B5EF4-FFF2-40B4-BE49-F238E27FC236}">
                <a16:creationId xmlns:a16="http://schemas.microsoft.com/office/drawing/2014/main" id="{465A9E95-D5FF-4354-B3A4-9E36543CD95D}"/>
              </a:ext>
            </a:extLst>
          </p:cNvPr>
          <p:cNvSpPr txBox="1"/>
          <p:nvPr/>
        </p:nvSpPr>
        <p:spPr>
          <a:xfrm>
            <a:off x="4541512" y="3360632"/>
            <a:ext cx="19548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a:t>Participantes</a:t>
            </a:r>
            <a:endParaRPr lang="es-EC" b="1"/>
          </a:p>
        </p:txBody>
      </p:sp>
      <p:sp>
        <p:nvSpPr>
          <p:cNvPr id="9" name="Flecha: cheurón 8">
            <a:extLst>
              <a:ext uri="{FF2B5EF4-FFF2-40B4-BE49-F238E27FC236}">
                <a16:creationId xmlns:a16="http://schemas.microsoft.com/office/drawing/2014/main" id="{AD50C284-D2EA-482E-9F21-1EC2DA25C63D}"/>
              </a:ext>
            </a:extLst>
          </p:cNvPr>
          <p:cNvSpPr/>
          <p:nvPr/>
        </p:nvSpPr>
        <p:spPr>
          <a:xfrm rot="20147506">
            <a:off x="4156830" y="1465643"/>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5" name="Flecha: cheurón 24">
            <a:extLst>
              <a:ext uri="{FF2B5EF4-FFF2-40B4-BE49-F238E27FC236}">
                <a16:creationId xmlns:a16="http://schemas.microsoft.com/office/drawing/2014/main" id="{FA5A6969-3F4F-4953-9014-9E688008E8FD}"/>
              </a:ext>
            </a:extLst>
          </p:cNvPr>
          <p:cNvSpPr/>
          <p:nvPr/>
        </p:nvSpPr>
        <p:spPr>
          <a:xfrm>
            <a:off x="4370482" y="2074490"/>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6" name="Flecha: cheurón 25">
            <a:extLst>
              <a:ext uri="{FF2B5EF4-FFF2-40B4-BE49-F238E27FC236}">
                <a16:creationId xmlns:a16="http://schemas.microsoft.com/office/drawing/2014/main" id="{400DD33E-66DD-4208-A9D3-B390D6346254}"/>
              </a:ext>
            </a:extLst>
          </p:cNvPr>
          <p:cNvSpPr/>
          <p:nvPr/>
        </p:nvSpPr>
        <p:spPr>
          <a:xfrm rot="968796">
            <a:off x="4326797" y="2611146"/>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7" name="Flecha: cheurón 26">
            <a:extLst>
              <a:ext uri="{FF2B5EF4-FFF2-40B4-BE49-F238E27FC236}">
                <a16:creationId xmlns:a16="http://schemas.microsoft.com/office/drawing/2014/main" id="{B458E065-3BBC-4BAD-9DF1-DE44952AA92D}"/>
              </a:ext>
            </a:extLst>
          </p:cNvPr>
          <p:cNvSpPr/>
          <p:nvPr/>
        </p:nvSpPr>
        <p:spPr>
          <a:xfrm rot="2438826">
            <a:off x="4162669" y="3052672"/>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grpSp>
        <p:nvGrpSpPr>
          <p:cNvPr id="29" name="Grupo 28">
            <a:extLst>
              <a:ext uri="{FF2B5EF4-FFF2-40B4-BE49-F238E27FC236}">
                <a16:creationId xmlns:a16="http://schemas.microsoft.com/office/drawing/2014/main" id="{F5507F4E-8F78-4AB3-8984-EB7B2C723ED5}"/>
              </a:ext>
            </a:extLst>
          </p:cNvPr>
          <p:cNvGrpSpPr/>
          <p:nvPr/>
        </p:nvGrpSpPr>
        <p:grpSpPr>
          <a:xfrm>
            <a:off x="7484181" y="1277884"/>
            <a:ext cx="3855694" cy="2453889"/>
            <a:chOff x="7484181" y="1277884"/>
            <a:chExt cx="3855694" cy="2453889"/>
          </a:xfrm>
        </p:grpSpPr>
        <p:pic>
          <p:nvPicPr>
            <p:cNvPr id="3076" name="Picture 4" descr="Tipos de Base de Datos - YMANT">
              <a:extLst>
                <a:ext uri="{FF2B5EF4-FFF2-40B4-BE49-F238E27FC236}">
                  <a16:creationId xmlns:a16="http://schemas.microsoft.com/office/drawing/2014/main" id="{18AED40C-CBA3-4575-BEEB-BEC4B2FCEEA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484181" y="1615961"/>
              <a:ext cx="3855694" cy="2115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862FF921-43AE-4ACA-8CDE-8C3DF7EAB4A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171853" y="1277884"/>
              <a:ext cx="1022605" cy="92469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uadroTexto 31">
            <a:extLst>
              <a:ext uri="{FF2B5EF4-FFF2-40B4-BE49-F238E27FC236}">
                <a16:creationId xmlns:a16="http://schemas.microsoft.com/office/drawing/2014/main" id="{DA0053ED-0ABC-4C63-AECC-D1BD0957154A}"/>
              </a:ext>
            </a:extLst>
          </p:cNvPr>
          <p:cNvSpPr txBox="1"/>
          <p:nvPr/>
        </p:nvSpPr>
        <p:spPr>
          <a:xfrm>
            <a:off x="3272884" y="4650521"/>
            <a:ext cx="1873817" cy="369332"/>
          </a:xfrm>
          <a:prstGeom prst="rect">
            <a:avLst/>
          </a:prstGeom>
          <a:noFill/>
        </p:spPr>
        <p:txBody>
          <a:bodyPr wrap="square" rtlCol="0">
            <a:spAutoFit/>
          </a:bodyPr>
          <a:lstStyle/>
          <a:p>
            <a:pPr algn="ctr"/>
            <a:r>
              <a:rPr lang="es-ES" b="1"/>
              <a:t>Fuente de Datos</a:t>
            </a:r>
            <a:endParaRPr lang="es-EC" b="1"/>
          </a:p>
        </p:txBody>
      </p:sp>
      <p:sp>
        <p:nvSpPr>
          <p:cNvPr id="33" name="CuadroTexto 32">
            <a:extLst>
              <a:ext uri="{FF2B5EF4-FFF2-40B4-BE49-F238E27FC236}">
                <a16:creationId xmlns:a16="http://schemas.microsoft.com/office/drawing/2014/main" id="{1C9645AD-D05B-4739-AAF1-4A69C67DF4E7}"/>
              </a:ext>
            </a:extLst>
          </p:cNvPr>
          <p:cNvSpPr txBox="1"/>
          <p:nvPr/>
        </p:nvSpPr>
        <p:spPr>
          <a:xfrm>
            <a:off x="8597039" y="4025974"/>
            <a:ext cx="1873817" cy="369332"/>
          </a:xfrm>
          <a:prstGeom prst="rect">
            <a:avLst/>
          </a:prstGeom>
          <a:noFill/>
        </p:spPr>
        <p:txBody>
          <a:bodyPr wrap="square" rtlCol="0">
            <a:spAutoFit/>
          </a:bodyPr>
          <a:lstStyle/>
          <a:p>
            <a:pPr algn="ctr"/>
            <a:r>
              <a:rPr lang="es-ES" b="1"/>
              <a:t>Extraer Códigos</a:t>
            </a:r>
            <a:endParaRPr lang="es-EC" b="1"/>
          </a:p>
        </p:txBody>
      </p:sp>
      <p:sp>
        <p:nvSpPr>
          <p:cNvPr id="8" name="Abrir llave 7">
            <a:extLst>
              <a:ext uri="{FF2B5EF4-FFF2-40B4-BE49-F238E27FC236}">
                <a16:creationId xmlns:a16="http://schemas.microsoft.com/office/drawing/2014/main" id="{E0625297-DAFB-44B0-BA88-1372F2192A6C}"/>
              </a:ext>
            </a:extLst>
          </p:cNvPr>
          <p:cNvSpPr/>
          <p:nvPr/>
        </p:nvSpPr>
        <p:spPr>
          <a:xfrm rot="16200000">
            <a:off x="3925271" y="2685156"/>
            <a:ext cx="569042" cy="31924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5" name="CuadroTexto 34">
            <a:extLst>
              <a:ext uri="{FF2B5EF4-FFF2-40B4-BE49-F238E27FC236}">
                <a16:creationId xmlns:a16="http://schemas.microsoft.com/office/drawing/2014/main" id="{D076E782-7E2C-41FC-BC87-FA1A0B40F2D9}"/>
              </a:ext>
            </a:extLst>
          </p:cNvPr>
          <p:cNvSpPr txBox="1"/>
          <p:nvPr/>
        </p:nvSpPr>
        <p:spPr>
          <a:xfrm>
            <a:off x="8492778" y="4759792"/>
            <a:ext cx="2148842" cy="1323439"/>
          </a:xfrm>
          <a:prstGeom prst="rect">
            <a:avLst/>
          </a:prstGeom>
          <a:noFill/>
        </p:spPr>
        <p:txBody>
          <a:bodyPr wrap="square" rtlCol="0">
            <a:spAutoFit/>
          </a:bodyPr>
          <a:lstStyle/>
          <a:p>
            <a:pPr marL="285750" indent="-285750">
              <a:buFont typeface="Arial" panose="020B0604020202020204" pitchFamily="34" charset="0"/>
              <a:buChar char="•"/>
            </a:pPr>
            <a:r>
              <a:rPr lang="es-ES" sz="1600">
                <a:solidFill>
                  <a:srgbClr val="000000"/>
                </a:solidFill>
              </a:rPr>
              <a:t>C</a:t>
            </a:r>
            <a:r>
              <a:rPr lang="es-EC" sz="1600" err="1">
                <a:solidFill>
                  <a:srgbClr val="000000"/>
                </a:solidFill>
              </a:rPr>
              <a:t>arreras</a:t>
            </a:r>
            <a:r>
              <a:rPr lang="es-EC" sz="1600">
                <a:solidFill>
                  <a:srgbClr val="000000"/>
                </a:solidFill>
              </a:rPr>
              <a:t>, Programas</a:t>
            </a:r>
          </a:p>
          <a:p>
            <a:pPr marL="285750" indent="-285750">
              <a:buFont typeface="Arial" panose="020B0604020202020204" pitchFamily="34" charset="0"/>
              <a:buChar char="•"/>
            </a:pPr>
            <a:r>
              <a:rPr lang="es-EC" sz="1600">
                <a:solidFill>
                  <a:srgbClr val="000000"/>
                </a:solidFill>
              </a:rPr>
              <a:t>Participantes</a:t>
            </a:r>
          </a:p>
          <a:p>
            <a:pPr marL="285750" indent="-285750">
              <a:buFont typeface="Arial" panose="020B0604020202020204" pitchFamily="34" charset="0"/>
              <a:buChar char="•"/>
            </a:pPr>
            <a:r>
              <a:rPr lang="es-EC" sz="1600">
                <a:solidFill>
                  <a:srgbClr val="000000"/>
                </a:solidFill>
              </a:rPr>
              <a:t>Departamentos</a:t>
            </a:r>
          </a:p>
          <a:p>
            <a:pPr marL="285750" indent="-285750">
              <a:buFont typeface="Arial" panose="020B0604020202020204" pitchFamily="34" charset="0"/>
              <a:buChar char="•"/>
            </a:pPr>
            <a:r>
              <a:rPr lang="es-EC" sz="1600">
                <a:solidFill>
                  <a:srgbClr val="000000"/>
                </a:solidFill>
              </a:rPr>
              <a:t>Convocatorias</a:t>
            </a:r>
          </a:p>
          <a:p>
            <a:pPr marL="285750" indent="-285750">
              <a:buFont typeface="Arial" panose="020B0604020202020204" pitchFamily="34" charset="0"/>
              <a:buChar char="•"/>
            </a:pPr>
            <a:r>
              <a:rPr lang="es-EC" sz="1600">
                <a:solidFill>
                  <a:srgbClr val="000000"/>
                </a:solidFill>
              </a:rPr>
              <a:t>Sedes</a:t>
            </a:r>
            <a:endParaRPr lang="es-EC" sz="1600"/>
          </a:p>
        </p:txBody>
      </p:sp>
      <p:sp>
        <p:nvSpPr>
          <p:cNvPr id="36" name="CuadroTexto 35">
            <a:extLst>
              <a:ext uri="{FF2B5EF4-FFF2-40B4-BE49-F238E27FC236}">
                <a16:creationId xmlns:a16="http://schemas.microsoft.com/office/drawing/2014/main" id="{FF949612-345F-4DA9-9CED-98B3541E8329}"/>
              </a:ext>
            </a:extLst>
          </p:cNvPr>
          <p:cNvSpPr txBox="1"/>
          <p:nvPr/>
        </p:nvSpPr>
        <p:spPr>
          <a:xfrm>
            <a:off x="6431062" y="5042854"/>
            <a:ext cx="1577298" cy="646331"/>
          </a:xfrm>
          <a:prstGeom prst="rect">
            <a:avLst/>
          </a:prstGeom>
          <a:noFill/>
        </p:spPr>
        <p:txBody>
          <a:bodyPr wrap="square" rtlCol="0">
            <a:spAutoFit/>
          </a:bodyPr>
          <a:lstStyle/>
          <a:p>
            <a:pPr algn="ctr"/>
            <a:r>
              <a:rPr lang="es-ES" b="1"/>
              <a:t>Relaciones Lógicas</a:t>
            </a:r>
            <a:endParaRPr lang="es-EC" b="1"/>
          </a:p>
        </p:txBody>
      </p:sp>
      <p:sp>
        <p:nvSpPr>
          <p:cNvPr id="37" name="Abrir llave 36">
            <a:extLst>
              <a:ext uri="{FF2B5EF4-FFF2-40B4-BE49-F238E27FC236}">
                <a16:creationId xmlns:a16="http://schemas.microsoft.com/office/drawing/2014/main" id="{BF9E6AB0-4C05-4F22-8509-217837AF56C9}"/>
              </a:ext>
            </a:extLst>
          </p:cNvPr>
          <p:cNvSpPr/>
          <p:nvPr/>
        </p:nvSpPr>
        <p:spPr>
          <a:xfrm>
            <a:off x="8062510" y="4628554"/>
            <a:ext cx="508054" cy="15590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8" name="Flecha: cheurón 37">
            <a:extLst>
              <a:ext uri="{FF2B5EF4-FFF2-40B4-BE49-F238E27FC236}">
                <a16:creationId xmlns:a16="http://schemas.microsoft.com/office/drawing/2014/main" id="{7F2152D9-71DD-4A7C-8125-135CF662197D}"/>
              </a:ext>
            </a:extLst>
          </p:cNvPr>
          <p:cNvSpPr/>
          <p:nvPr/>
        </p:nvSpPr>
        <p:spPr>
          <a:xfrm rot="5400000">
            <a:off x="9336382" y="4421973"/>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1049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9" grpId="0" animBg="1"/>
      <p:bldP spid="25" grpId="0" animBg="1"/>
      <p:bldP spid="26" grpId="0" animBg="1"/>
      <p:bldP spid="27" grpId="0" animBg="1"/>
      <p:bldP spid="32" grpId="0"/>
      <p:bldP spid="33" grpId="0"/>
      <p:bldP spid="8" grpId="0" animBg="1"/>
      <p:bldP spid="35" grpId="0"/>
      <p:bldP spid="36" grpId="0"/>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Diseño y Desarrollo de ETL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25</a:t>
            </a:fld>
            <a:endParaRPr lang="es-EC"/>
          </a:p>
        </p:txBody>
      </p:sp>
      <p:pic>
        <p:nvPicPr>
          <p:cNvPr id="29" name="Picture 2" descr="Cómo instalar Pentaho Data Integration (PDI) Tool en Ubuntu – Blog personal  de Guido Cutipa">
            <a:extLst>
              <a:ext uri="{FF2B5EF4-FFF2-40B4-BE49-F238E27FC236}">
                <a16:creationId xmlns:a16="http://schemas.microsoft.com/office/drawing/2014/main" id="{4E78FF03-5DD0-45DF-A5E7-D46BD36E48A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361362" y="1279735"/>
            <a:ext cx="1843874" cy="65175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525F9749-1F9C-4CDE-929C-73705683F2C7}"/>
              </a:ext>
            </a:extLst>
          </p:cNvPr>
          <p:cNvGrpSpPr/>
          <p:nvPr/>
        </p:nvGrpSpPr>
        <p:grpSpPr>
          <a:xfrm>
            <a:off x="2419420" y="1931490"/>
            <a:ext cx="1873817" cy="1333895"/>
            <a:chOff x="2419420" y="1931490"/>
            <a:chExt cx="1873817" cy="1333895"/>
          </a:xfrm>
        </p:grpSpPr>
        <p:pic>
          <p:nvPicPr>
            <p:cNvPr id="1028" name="Picture 4" descr="How I setup my Pentaho Data Integration (PDI) and solving the problem on  running it on Mac OSX Catalina 10.15.4 | by Gembit Soultan | Medium">
              <a:extLst>
                <a:ext uri="{FF2B5EF4-FFF2-40B4-BE49-F238E27FC236}">
                  <a16:creationId xmlns:a16="http://schemas.microsoft.com/office/drawing/2014/main" id="{48D4788E-737C-40A2-B05F-B16C92414F2F}"/>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880854" y="1931490"/>
              <a:ext cx="947129" cy="896810"/>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CC3E3478-2A10-425B-9A94-281C24816608}"/>
                </a:ext>
              </a:extLst>
            </p:cNvPr>
            <p:cNvSpPr txBox="1"/>
            <p:nvPr/>
          </p:nvSpPr>
          <p:spPr>
            <a:xfrm>
              <a:off x="2419420" y="2896053"/>
              <a:ext cx="1873817" cy="369332"/>
            </a:xfrm>
            <a:prstGeom prst="rect">
              <a:avLst/>
            </a:prstGeom>
            <a:noFill/>
          </p:spPr>
          <p:txBody>
            <a:bodyPr wrap="square" rtlCol="0">
              <a:spAutoFit/>
            </a:bodyPr>
            <a:lstStyle/>
            <a:p>
              <a:pPr algn="ctr"/>
              <a:r>
                <a:rPr lang="es-ES" b="1" dirty="0"/>
                <a:t>PDI</a:t>
              </a:r>
              <a:endParaRPr lang="es-EC" b="1" dirty="0"/>
            </a:p>
          </p:txBody>
        </p:sp>
      </p:grpSp>
      <p:sp>
        <p:nvSpPr>
          <p:cNvPr id="46" name="CuadroTexto 45">
            <a:extLst>
              <a:ext uri="{FF2B5EF4-FFF2-40B4-BE49-F238E27FC236}">
                <a16:creationId xmlns:a16="http://schemas.microsoft.com/office/drawing/2014/main" id="{45C0504D-C440-4715-864B-8142218FAE31}"/>
              </a:ext>
            </a:extLst>
          </p:cNvPr>
          <p:cNvSpPr txBox="1"/>
          <p:nvPr/>
        </p:nvSpPr>
        <p:spPr>
          <a:xfrm>
            <a:off x="5159091" y="2490109"/>
            <a:ext cx="1475389" cy="369332"/>
          </a:xfrm>
          <a:prstGeom prst="rect">
            <a:avLst/>
          </a:prstGeom>
          <a:noFill/>
        </p:spPr>
        <p:txBody>
          <a:bodyPr wrap="square" rtlCol="0">
            <a:spAutoFit/>
          </a:bodyPr>
          <a:lstStyle/>
          <a:p>
            <a:pPr algn="ctr"/>
            <a:r>
              <a:rPr lang="es-ES" b="1" dirty="0"/>
              <a:t>Dimensiones</a:t>
            </a:r>
            <a:endParaRPr lang="es-EC" b="1" dirty="0"/>
          </a:p>
        </p:txBody>
      </p:sp>
      <p:sp>
        <p:nvSpPr>
          <p:cNvPr id="47" name="CuadroTexto 46">
            <a:extLst>
              <a:ext uri="{FF2B5EF4-FFF2-40B4-BE49-F238E27FC236}">
                <a16:creationId xmlns:a16="http://schemas.microsoft.com/office/drawing/2014/main" id="{0C074278-CBB3-4AE5-AE98-7F4C280C5AD2}"/>
              </a:ext>
            </a:extLst>
          </p:cNvPr>
          <p:cNvSpPr txBox="1"/>
          <p:nvPr/>
        </p:nvSpPr>
        <p:spPr>
          <a:xfrm>
            <a:off x="6577925" y="3185224"/>
            <a:ext cx="1475389" cy="369332"/>
          </a:xfrm>
          <a:prstGeom prst="rect">
            <a:avLst/>
          </a:prstGeom>
          <a:noFill/>
        </p:spPr>
        <p:txBody>
          <a:bodyPr wrap="square" rtlCol="0">
            <a:spAutoFit/>
          </a:bodyPr>
          <a:lstStyle/>
          <a:p>
            <a:pPr algn="ctr"/>
            <a:r>
              <a:rPr lang="es-ES" b="1"/>
              <a:t>Proyectos</a:t>
            </a:r>
            <a:endParaRPr lang="es-EC" b="1"/>
          </a:p>
        </p:txBody>
      </p:sp>
      <p:sp>
        <p:nvSpPr>
          <p:cNvPr id="48" name="CuadroTexto 47">
            <a:extLst>
              <a:ext uri="{FF2B5EF4-FFF2-40B4-BE49-F238E27FC236}">
                <a16:creationId xmlns:a16="http://schemas.microsoft.com/office/drawing/2014/main" id="{4BCF6622-1C23-4F34-8F57-4E6BA8BB569D}"/>
              </a:ext>
            </a:extLst>
          </p:cNvPr>
          <p:cNvSpPr txBox="1"/>
          <p:nvPr/>
        </p:nvSpPr>
        <p:spPr>
          <a:xfrm>
            <a:off x="7951018" y="2347562"/>
            <a:ext cx="1475389" cy="369332"/>
          </a:xfrm>
          <a:prstGeom prst="rect">
            <a:avLst/>
          </a:prstGeom>
          <a:noFill/>
        </p:spPr>
        <p:txBody>
          <a:bodyPr wrap="square" rtlCol="0">
            <a:spAutoFit/>
          </a:bodyPr>
          <a:lstStyle/>
          <a:p>
            <a:pPr algn="ctr"/>
            <a:r>
              <a:rPr lang="es-ES" b="1"/>
              <a:t>Carreras</a:t>
            </a:r>
            <a:endParaRPr lang="es-EC" b="1"/>
          </a:p>
        </p:txBody>
      </p:sp>
      <p:sp>
        <p:nvSpPr>
          <p:cNvPr id="49" name="CuadroTexto 48">
            <a:extLst>
              <a:ext uri="{FF2B5EF4-FFF2-40B4-BE49-F238E27FC236}">
                <a16:creationId xmlns:a16="http://schemas.microsoft.com/office/drawing/2014/main" id="{8949C748-587B-4EC3-9D9C-BD144FFBD511}"/>
              </a:ext>
            </a:extLst>
          </p:cNvPr>
          <p:cNvSpPr txBox="1"/>
          <p:nvPr/>
        </p:nvSpPr>
        <p:spPr>
          <a:xfrm>
            <a:off x="9151762" y="3225834"/>
            <a:ext cx="1475389" cy="369332"/>
          </a:xfrm>
          <a:prstGeom prst="rect">
            <a:avLst/>
          </a:prstGeom>
          <a:noFill/>
        </p:spPr>
        <p:txBody>
          <a:bodyPr wrap="square" rtlCol="0">
            <a:spAutoFit/>
          </a:bodyPr>
          <a:lstStyle/>
          <a:p>
            <a:pPr algn="ctr"/>
            <a:r>
              <a:rPr lang="es-ES" b="1"/>
              <a:t>Participantes</a:t>
            </a:r>
            <a:endParaRPr lang="es-EC" b="1"/>
          </a:p>
        </p:txBody>
      </p:sp>
      <p:sp>
        <p:nvSpPr>
          <p:cNvPr id="50" name="CuadroTexto 49">
            <a:extLst>
              <a:ext uri="{FF2B5EF4-FFF2-40B4-BE49-F238E27FC236}">
                <a16:creationId xmlns:a16="http://schemas.microsoft.com/office/drawing/2014/main" id="{9D8F069C-A144-45AF-897B-0B9DAA5A4E6A}"/>
              </a:ext>
            </a:extLst>
          </p:cNvPr>
          <p:cNvSpPr txBox="1"/>
          <p:nvPr/>
        </p:nvSpPr>
        <p:spPr>
          <a:xfrm>
            <a:off x="6787858" y="3789366"/>
            <a:ext cx="2074367" cy="369332"/>
          </a:xfrm>
          <a:prstGeom prst="rect">
            <a:avLst/>
          </a:prstGeom>
          <a:noFill/>
        </p:spPr>
        <p:txBody>
          <a:bodyPr wrap="square" rtlCol="0">
            <a:spAutoFit/>
          </a:bodyPr>
          <a:lstStyle/>
          <a:p>
            <a:pPr algn="ctr"/>
            <a:r>
              <a:rPr lang="es-ES" b="1" dirty="0">
                <a:solidFill>
                  <a:srgbClr val="00B050"/>
                </a:solidFill>
              </a:rPr>
              <a:t>4 Transformaciones</a:t>
            </a:r>
            <a:endParaRPr lang="es-EC" b="1" dirty="0">
              <a:solidFill>
                <a:srgbClr val="00B050"/>
              </a:solidFill>
            </a:endParaRPr>
          </a:p>
        </p:txBody>
      </p:sp>
      <p:grpSp>
        <p:nvGrpSpPr>
          <p:cNvPr id="8" name="Grupo 7">
            <a:extLst>
              <a:ext uri="{FF2B5EF4-FFF2-40B4-BE49-F238E27FC236}">
                <a16:creationId xmlns:a16="http://schemas.microsoft.com/office/drawing/2014/main" id="{9687C494-45B3-4C40-BC03-9608F9516E91}"/>
              </a:ext>
            </a:extLst>
          </p:cNvPr>
          <p:cNvGrpSpPr/>
          <p:nvPr/>
        </p:nvGrpSpPr>
        <p:grpSpPr>
          <a:xfrm>
            <a:off x="5404129" y="1429016"/>
            <a:ext cx="1091803" cy="1061093"/>
            <a:chOff x="5404129" y="1429016"/>
            <a:chExt cx="1091803" cy="1061093"/>
          </a:xfrm>
        </p:grpSpPr>
        <p:pic>
          <p:nvPicPr>
            <p:cNvPr id="41" name="Imagen 40">
              <a:extLst>
                <a:ext uri="{FF2B5EF4-FFF2-40B4-BE49-F238E27FC236}">
                  <a16:creationId xmlns:a16="http://schemas.microsoft.com/office/drawing/2014/main" id="{1E011FC7-C7C1-4328-8237-A1D5FDCEE660}"/>
                </a:ext>
              </a:extLst>
            </p:cNvPr>
            <p:cNvPicPr>
              <a:picLocks noChangeAspect="1"/>
            </p:cNvPicPr>
            <p:nvPr/>
          </p:nvPicPr>
          <p:blipFill rotWithShape="1">
            <a:blip r:embed="rId7"/>
            <a:srcRect l="40442" t="14044" r="39354" b="22753"/>
            <a:stretch/>
          </p:blipFill>
          <p:spPr>
            <a:xfrm>
              <a:off x="5514177" y="1502041"/>
              <a:ext cx="863598" cy="973474"/>
            </a:xfrm>
            <a:prstGeom prst="rect">
              <a:avLst/>
            </a:prstGeom>
          </p:spPr>
        </p:pic>
        <p:sp>
          <p:nvSpPr>
            <p:cNvPr id="31" name="Marco 30">
              <a:extLst>
                <a:ext uri="{FF2B5EF4-FFF2-40B4-BE49-F238E27FC236}">
                  <a16:creationId xmlns:a16="http://schemas.microsoft.com/office/drawing/2014/main" id="{B9AA6D1D-7B20-47B7-B5F9-ADBC6163F556}"/>
                </a:ext>
              </a:extLst>
            </p:cNvPr>
            <p:cNvSpPr/>
            <p:nvPr/>
          </p:nvSpPr>
          <p:spPr>
            <a:xfrm>
              <a:off x="5404129" y="1429016"/>
              <a:ext cx="1091803" cy="1061093"/>
            </a:xfrm>
            <a:prstGeom prst="frame">
              <a:avLst>
                <a:gd name="adj1" fmla="val 502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9" name="Grupo 8">
            <a:extLst>
              <a:ext uri="{FF2B5EF4-FFF2-40B4-BE49-F238E27FC236}">
                <a16:creationId xmlns:a16="http://schemas.microsoft.com/office/drawing/2014/main" id="{3E83E029-22F0-4429-8F5B-23C739DCF373}"/>
              </a:ext>
            </a:extLst>
          </p:cNvPr>
          <p:cNvGrpSpPr/>
          <p:nvPr/>
        </p:nvGrpSpPr>
        <p:grpSpPr>
          <a:xfrm>
            <a:off x="6787858" y="2164741"/>
            <a:ext cx="1091803" cy="1061093"/>
            <a:chOff x="6787858" y="2164741"/>
            <a:chExt cx="1091803" cy="1061093"/>
          </a:xfrm>
        </p:grpSpPr>
        <p:pic>
          <p:nvPicPr>
            <p:cNvPr id="42" name="Imagen 41">
              <a:extLst>
                <a:ext uri="{FF2B5EF4-FFF2-40B4-BE49-F238E27FC236}">
                  <a16:creationId xmlns:a16="http://schemas.microsoft.com/office/drawing/2014/main" id="{46FD1B5F-18CA-44AD-9998-DDAB29D1EF19}"/>
                </a:ext>
              </a:extLst>
            </p:cNvPr>
            <p:cNvPicPr>
              <a:picLocks noChangeAspect="1"/>
            </p:cNvPicPr>
            <p:nvPr/>
          </p:nvPicPr>
          <p:blipFill rotWithShape="1">
            <a:blip r:embed="rId7"/>
            <a:srcRect l="40442" t="14044" r="39354" b="22753"/>
            <a:stretch/>
          </p:blipFill>
          <p:spPr>
            <a:xfrm>
              <a:off x="6883821" y="2214844"/>
              <a:ext cx="863598" cy="973474"/>
            </a:xfrm>
            <a:prstGeom prst="rect">
              <a:avLst/>
            </a:prstGeom>
          </p:spPr>
        </p:pic>
        <p:sp>
          <p:nvSpPr>
            <p:cNvPr id="52" name="Marco 51">
              <a:extLst>
                <a:ext uri="{FF2B5EF4-FFF2-40B4-BE49-F238E27FC236}">
                  <a16:creationId xmlns:a16="http://schemas.microsoft.com/office/drawing/2014/main" id="{EA51E3F6-1886-4AEF-944C-5DB2FD8AF5DA}"/>
                </a:ext>
              </a:extLst>
            </p:cNvPr>
            <p:cNvSpPr/>
            <p:nvPr/>
          </p:nvSpPr>
          <p:spPr>
            <a:xfrm>
              <a:off x="6787858" y="2164741"/>
              <a:ext cx="1091803" cy="1061093"/>
            </a:xfrm>
            <a:prstGeom prst="frame">
              <a:avLst>
                <a:gd name="adj1" fmla="val 502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10" name="Grupo 9">
            <a:extLst>
              <a:ext uri="{FF2B5EF4-FFF2-40B4-BE49-F238E27FC236}">
                <a16:creationId xmlns:a16="http://schemas.microsoft.com/office/drawing/2014/main" id="{E9FE6828-23CA-438D-A101-3E2AA2B30E94}"/>
              </a:ext>
            </a:extLst>
          </p:cNvPr>
          <p:cNvGrpSpPr/>
          <p:nvPr/>
        </p:nvGrpSpPr>
        <p:grpSpPr>
          <a:xfrm>
            <a:off x="8126580" y="1346445"/>
            <a:ext cx="1091803" cy="1061093"/>
            <a:chOff x="8126580" y="1346445"/>
            <a:chExt cx="1091803" cy="1061093"/>
          </a:xfrm>
        </p:grpSpPr>
        <p:pic>
          <p:nvPicPr>
            <p:cNvPr id="43" name="Imagen 42">
              <a:extLst>
                <a:ext uri="{FF2B5EF4-FFF2-40B4-BE49-F238E27FC236}">
                  <a16:creationId xmlns:a16="http://schemas.microsoft.com/office/drawing/2014/main" id="{916F863A-8FC3-487F-8F0F-A7B121BCF634}"/>
                </a:ext>
              </a:extLst>
            </p:cNvPr>
            <p:cNvPicPr>
              <a:picLocks noChangeAspect="1"/>
            </p:cNvPicPr>
            <p:nvPr/>
          </p:nvPicPr>
          <p:blipFill rotWithShape="1">
            <a:blip r:embed="rId7"/>
            <a:srcRect l="40442" t="14044" r="39354" b="22753"/>
            <a:stretch/>
          </p:blipFill>
          <p:spPr>
            <a:xfrm>
              <a:off x="8256914" y="1406421"/>
              <a:ext cx="863598" cy="973474"/>
            </a:xfrm>
            <a:prstGeom prst="rect">
              <a:avLst/>
            </a:prstGeom>
          </p:spPr>
        </p:pic>
        <p:sp>
          <p:nvSpPr>
            <p:cNvPr id="53" name="Marco 52">
              <a:extLst>
                <a:ext uri="{FF2B5EF4-FFF2-40B4-BE49-F238E27FC236}">
                  <a16:creationId xmlns:a16="http://schemas.microsoft.com/office/drawing/2014/main" id="{82EF06DB-2D7D-4732-BEA5-8ED873D2AC76}"/>
                </a:ext>
              </a:extLst>
            </p:cNvPr>
            <p:cNvSpPr/>
            <p:nvPr/>
          </p:nvSpPr>
          <p:spPr>
            <a:xfrm>
              <a:off x="8126580" y="1346445"/>
              <a:ext cx="1091803" cy="1061093"/>
            </a:xfrm>
            <a:prstGeom prst="frame">
              <a:avLst>
                <a:gd name="adj1" fmla="val 502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18" name="Grupo 17">
            <a:extLst>
              <a:ext uri="{FF2B5EF4-FFF2-40B4-BE49-F238E27FC236}">
                <a16:creationId xmlns:a16="http://schemas.microsoft.com/office/drawing/2014/main" id="{E7879931-A740-46E3-96E9-48CA9A5B6178}"/>
              </a:ext>
            </a:extLst>
          </p:cNvPr>
          <p:cNvGrpSpPr/>
          <p:nvPr/>
        </p:nvGrpSpPr>
        <p:grpSpPr>
          <a:xfrm>
            <a:off x="9348717" y="2177289"/>
            <a:ext cx="1091803" cy="1061093"/>
            <a:chOff x="9348717" y="2177289"/>
            <a:chExt cx="1091803" cy="1061093"/>
          </a:xfrm>
        </p:grpSpPr>
        <p:pic>
          <p:nvPicPr>
            <p:cNvPr id="44" name="Imagen 43">
              <a:extLst>
                <a:ext uri="{FF2B5EF4-FFF2-40B4-BE49-F238E27FC236}">
                  <a16:creationId xmlns:a16="http://schemas.microsoft.com/office/drawing/2014/main" id="{759FD804-E6C4-41B0-A9E1-2D72DF7FB65F}"/>
                </a:ext>
              </a:extLst>
            </p:cNvPr>
            <p:cNvPicPr>
              <a:picLocks noChangeAspect="1"/>
            </p:cNvPicPr>
            <p:nvPr/>
          </p:nvPicPr>
          <p:blipFill rotWithShape="1">
            <a:blip r:embed="rId7"/>
            <a:srcRect l="40442" t="14044" r="39354" b="22753"/>
            <a:stretch/>
          </p:blipFill>
          <p:spPr>
            <a:xfrm>
              <a:off x="9457658" y="2230157"/>
              <a:ext cx="863598" cy="973474"/>
            </a:xfrm>
            <a:prstGeom prst="rect">
              <a:avLst/>
            </a:prstGeom>
          </p:spPr>
        </p:pic>
        <p:sp>
          <p:nvSpPr>
            <p:cNvPr id="54" name="Marco 53">
              <a:extLst>
                <a:ext uri="{FF2B5EF4-FFF2-40B4-BE49-F238E27FC236}">
                  <a16:creationId xmlns:a16="http://schemas.microsoft.com/office/drawing/2014/main" id="{A1A66E2F-2FC5-4261-8B08-5EACA5BA6553}"/>
                </a:ext>
              </a:extLst>
            </p:cNvPr>
            <p:cNvSpPr/>
            <p:nvPr/>
          </p:nvSpPr>
          <p:spPr>
            <a:xfrm>
              <a:off x="9348717" y="2177289"/>
              <a:ext cx="1091803" cy="1061093"/>
            </a:xfrm>
            <a:prstGeom prst="frame">
              <a:avLst>
                <a:gd name="adj1" fmla="val 502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55" name="Marco 54">
            <a:extLst>
              <a:ext uri="{FF2B5EF4-FFF2-40B4-BE49-F238E27FC236}">
                <a16:creationId xmlns:a16="http://schemas.microsoft.com/office/drawing/2014/main" id="{1CDCDFEE-9FCB-4CCD-A821-0308988D1222}"/>
              </a:ext>
            </a:extLst>
          </p:cNvPr>
          <p:cNvSpPr/>
          <p:nvPr/>
        </p:nvSpPr>
        <p:spPr>
          <a:xfrm>
            <a:off x="4981616" y="1154677"/>
            <a:ext cx="5834298" cy="3143003"/>
          </a:xfrm>
          <a:prstGeom prst="frame">
            <a:avLst>
              <a:gd name="adj1" fmla="val 14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6" name="CuadroTexto 55">
            <a:extLst>
              <a:ext uri="{FF2B5EF4-FFF2-40B4-BE49-F238E27FC236}">
                <a16:creationId xmlns:a16="http://schemas.microsoft.com/office/drawing/2014/main" id="{5621CE35-9AEC-4990-A5BC-C67D40890249}"/>
              </a:ext>
            </a:extLst>
          </p:cNvPr>
          <p:cNvSpPr txBox="1"/>
          <p:nvPr/>
        </p:nvSpPr>
        <p:spPr>
          <a:xfrm>
            <a:off x="10905006" y="2448189"/>
            <a:ext cx="745498" cy="523220"/>
          </a:xfrm>
          <a:prstGeom prst="rect">
            <a:avLst/>
          </a:prstGeom>
          <a:noFill/>
        </p:spPr>
        <p:txBody>
          <a:bodyPr wrap="square" rtlCol="0">
            <a:spAutoFit/>
          </a:bodyPr>
          <a:lstStyle/>
          <a:p>
            <a:pPr algn="ctr"/>
            <a:r>
              <a:rPr lang="es-ES" sz="2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JOB</a:t>
            </a:r>
            <a:endParaRPr lang="es-EC" sz="2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8" name="Flecha: cheurón 57">
            <a:extLst>
              <a:ext uri="{FF2B5EF4-FFF2-40B4-BE49-F238E27FC236}">
                <a16:creationId xmlns:a16="http://schemas.microsoft.com/office/drawing/2014/main" id="{6957B1E2-2169-479A-9EDD-27BD5EE148E8}"/>
              </a:ext>
            </a:extLst>
          </p:cNvPr>
          <p:cNvSpPr/>
          <p:nvPr/>
        </p:nvSpPr>
        <p:spPr>
          <a:xfrm rot="5400000">
            <a:off x="7910179" y="4362990"/>
            <a:ext cx="357864" cy="418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19" name="Grupo 18">
            <a:extLst>
              <a:ext uri="{FF2B5EF4-FFF2-40B4-BE49-F238E27FC236}">
                <a16:creationId xmlns:a16="http://schemas.microsoft.com/office/drawing/2014/main" id="{35177B28-D50D-41F7-ACC8-DC0A1B95EDE3}"/>
              </a:ext>
            </a:extLst>
          </p:cNvPr>
          <p:cNvGrpSpPr/>
          <p:nvPr/>
        </p:nvGrpSpPr>
        <p:grpSpPr>
          <a:xfrm>
            <a:off x="6634480" y="4794334"/>
            <a:ext cx="3050108" cy="1942454"/>
            <a:chOff x="6634480" y="4794334"/>
            <a:chExt cx="3050108" cy="1942454"/>
          </a:xfrm>
        </p:grpSpPr>
        <p:pic>
          <p:nvPicPr>
            <p:cNvPr id="1030" name="Picture 6" descr="Despliegue del Cubo OLAP en Pentaho BI Server - YouTube">
              <a:extLst>
                <a:ext uri="{FF2B5EF4-FFF2-40B4-BE49-F238E27FC236}">
                  <a16:creationId xmlns:a16="http://schemas.microsoft.com/office/drawing/2014/main" id="{BEFC57F3-A486-4D69-8249-FE525071C41D}"/>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6634480" y="5193325"/>
              <a:ext cx="3050108" cy="1543463"/>
            </a:xfrm>
            <a:prstGeom prst="rect">
              <a:avLst/>
            </a:prstGeom>
            <a:noFill/>
            <a:extLst>
              <a:ext uri="{909E8E84-426E-40DD-AFC4-6F175D3DCCD1}">
                <a14:hiddenFill xmlns:a14="http://schemas.microsoft.com/office/drawing/2010/main">
                  <a:solidFill>
                    <a:srgbClr val="FFFFFF"/>
                  </a:solidFill>
                </a14:hiddenFill>
              </a:ext>
            </a:extLst>
          </p:spPr>
        </p:pic>
        <p:sp>
          <p:nvSpPr>
            <p:cNvPr id="60" name="CuadroTexto 59">
              <a:extLst>
                <a:ext uri="{FF2B5EF4-FFF2-40B4-BE49-F238E27FC236}">
                  <a16:creationId xmlns:a16="http://schemas.microsoft.com/office/drawing/2014/main" id="{935B3701-3C03-4A52-866B-5FF060AF9F4A}"/>
                </a:ext>
              </a:extLst>
            </p:cNvPr>
            <p:cNvSpPr txBox="1"/>
            <p:nvPr/>
          </p:nvSpPr>
          <p:spPr>
            <a:xfrm>
              <a:off x="6835726" y="4794334"/>
              <a:ext cx="2568183" cy="369332"/>
            </a:xfrm>
            <a:prstGeom prst="rect">
              <a:avLst/>
            </a:prstGeom>
            <a:noFill/>
          </p:spPr>
          <p:txBody>
            <a:bodyPr wrap="square" rtlCol="0">
              <a:spAutoFit/>
            </a:bodyPr>
            <a:lstStyle/>
            <a:p>
              <a:pPr algn="ctr"/>
              <a:r>
                <a:rPr lang="es-ES" b="1" dirty="0"/>
                <a:t>ESPE Pentaho Server CE</a:t>
              </a:r>
              <a:endParaRPr lang="es-EC" b="1" dirty="0"/>
            </a:p>
          </p:txBody>
        </p:sp>
      </p:grpSp>
      <p:sp>
        <p:nvSpPr>
          <p:cNvPr id="61" name="Flecha: cheurón 60">
            <a:extLst>
              <a:ext uri="{FF2B5EF4-FFF2-40B4-BE49-F238E27FC236}">
                <a16:creationId xmlns:a16="http://schemas.microsoft.com/office/drawing/2014/main" id="{1539FBAE-CCC5-4202-BB16-7B68BAA8DF32}"/>
              </a:ext>
            </a:extLst>
          </p:cNvPr>
          <p:cNvSpPr/>
          <p:nvPr/>
        </p:nvSpPr>
        <p:spPr>
          <a:xfrm rot="10800000">
            <a:off x="5822946" y="5745348"/>
            <a:ext cx="385598" cy="4122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32" name="Picture 8">
            <a:extLst>
              <a:ext uri="{FF2B5EF4-FFF2-40B4-BE49-F238E27FC236}">
                <a16:creationId xmlns:a16="http://schemas.microsoft.com/office/drawing/2014/main" id="{721DC582-E8C2-4FE5-BAFE-6A2A9AB3FA18}"/>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l="11092" t="13804" r="15363" b="13105"/>
          <a:stretch/>
        </p:blipFill>
        <p:spPr bwMode="auto">
          <a:xfrm>
            <a:off x="4096762" y="5122832"/>
            <a:ext cx="1576146" cy="1566432"/>
          </a:xfrm>
          <a:prstGeom prst="rect">
            <a:avLst/>
          </a:prstGeom>
          <a:noFill/>
          <a:extLst>
            <a:ext uri="{909E8E84-426E-40DD-AFC4-6F175D3DCCD1}">
              <a14:hiddenFill xmlns:a14="http://schemas.microsoft.com/office/drawing/2010/main">
                <a:solidFill>
                  <a:srgbClr val="FFFFFF"/>
                </a:solidFill>
              </a14:hiddenFill>
            </a:ext>
          </a:extLst>
        </p:spPr>
      </p:pic>
      <p:sp>
        <p:nvSpPr>
          <p:cNvPr id="63" name="Flecha: cheurón 62">
            <a:extLst>
              <a:ext uri="{FF2B5EF4-FFF2-40B4-BE49-F238E27FC236}">
                <a16:creationId xmlns:a16="http://schemas.microsoft.com/office/drawing/2014/main" id="{13D297F4-A931-461C-BA28-0B09B103BACF}"/>
              </a:ext>
            </a:extLst>
          </p:cNvPr>
          <p:cNvSpPr/>
          <p:nvPr/>
        </p:nvSpPr>
        <p:spPr>
          <a:xfrm>
            <a:off x="4383579" y="2255875"/>
            <a:ext cx="357864" cy="418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4" name="CuadroTexto 63">
            <a:extLst>
              <a:ext uri="{FF2B5EF4-FFF2-40B4-BE49-F238E27FC236}">
                <a16:creationId xmlns:a16="http://schemas.microsoft.com/office/drawing/2014/main" id="{309F4036-F8F4-4CB3-88C1-E19E26D89A3E}"/>
              </a:ext>
            </a:extLst>
          </p:cNvPr>
          <p:cNvSpPr txBox="1"/>
          <p:nvPr/>
        </p:nvSpPr>
        <p:spPr>
          <a:xfrm>
            <a:off x="2419420" y="3542952"/>
            <a:ext cx="19548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b="1"/>
              <a:t>Transformaciones</a:t>
            </a:r>
            <a:endParaRPr lang="es-EC" b="1"/>
          </a:p>
        </p:txBody>
      </p:sp>
      <p:sp>
        <p:nvSpPr>
          <p:cNvPr id="65" name="CuadroTexto 64">
            <a:extLst>
              <a:ext uri="{FF2B5EF4-FFF2-40B4-BE49-F238E27FC236}">
                <a16:creationId xmlns:a16="http://schemas.microsoft.com/office/drawing/2014/main" id="{333B8AE9-B0BF-4AF6-8148-E6ED292AFB09}"/>
              </a:ext>
            </a:extLst>
          </p:cNvPr>
          <p:cNvSpPr txBox="1"/>
          <p:nvPr/>
        </p:nvSpPr>
        <p:spPr>
          <a:xfrm>
            <a:off x="2447159" y="4113014"/>
            <a:ext cx="195480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b="1"/>
              <a:t>Job</a:t>
            </a:r>
            <a:endParaRPr lang="es-EC" b="1"/>
          </a:p>
        </p:txBody>
      </p:sp>
    </p:spTree>
    <p:extLst>
      <p:ext uri="{BB962C8B-B14F-4D97-AF65-F5344CB8AC3E}">
        <p14:creationId xmlns:p14="http://schemas.microsoft.com/office/powerpoint/2010/main" val="385229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down)">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032"/>
                                        </p:tgtEl>
                                        <p:attrNameLst>
                                          <p:attrName>style.visibility</p:attrName>
                                        </p:attrNameLst>
                                      </p:cBhvr>
                                      <p:to>
                                        <p:strVal val="visible"/>
                                      </p:to>
                                    </p:set>
                                    <p:animEffect transition="in" filter="fade">
                                      <p:cBhvr>
                                        <p:cTn id="116" dur="1000"/>
                                        <p:tgtEl>
                                          <p:spTgt spid="1032"/>
                                        </p:tgtEl>
                                      </p:cBhvr>
                                    </p:animEffect>
                                    <p:anim calcmode="lin" valueType="num">
                                      <p:cBhvr>
                                        <p:cTn id="117" dur="1000" fill="hold"/>
                                        <p:tgtEl>
                                          <p:spTgt spid="1032"/>
                                        </p:tgtEl>
                                        <p:attrNameLst>
                                          <p:attrName>ppt_x</p:attrName>
                                        </p:attrNameLst>
                                      </p:cBhvr>
                                      <p:tavLst>
                                        <p:tav tm="0">
                                          <p:val>
                                            <p:strVal val="#ppt_x"/>
                                          </p:val>
                                        </p:tav>
                                        <p:tav tm="100000">
                                          <p:val>
                                            <p:strVal val="#ppt_x"/>
                                          </p:val>
                                        </p:tav>
                                      </p:tavLst>
                                    </p:anim>
                                    <p:anim calcmode="lin" valueType="num">
                                      <p:cBhvr>
                                        <p:cTn id="11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5" grpId="0" animBg="1"/>
      <p:bldP spid="56" grpId="0"/>
      <p:bldP spid="58" grpId="0" animBg="1"/>
      <p:bldP spid="61" grpId="0" animBg="1"/>
      <p:bldP spid="63" grpId="0" animBg="1"/>
      <p:bldP spid="64"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u="sng">
                  <a:solidFill>
                    <a:srgbClr val="FFFF00"/>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287863" y="256313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Desarrollo de la Visualización de Datos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26</a:t>
            </a:fld>
            <a:endParaRPr lang="es-EC"/>
          </a:p>
        </p:txBody>
      </p:sp>
      <p:sp>
        <p:nvSpPr>
          <p:cNvPr id="18" name="TextBox 27">
            <a:extLst>
              <a:ext uri="{FF2B5EF4-FFF2-40B4-BE49-F238E27FC236}">
                <a16:creationId xmlns:a16="http://schemas.microsoft.com/office/drawing/2014/main" id="{A872BED0-F37E-49C6-A84A-82F3566AF750}"/>
              </a:ext>
            </a:extLst>
          </p:cNvPr>
          <p:cNvSpPr txBox="1"/>
          <p:nvPr/>
        </p:nvSpPr>
        <p:spPr>
          <a:xfrm>
            <a:off x="3141646" y="2899561"/>
            <a:ext cx="295435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ea typeface="Noto Sans" panose="020B0502040504020204" pitchFamily="34"/>
                <a:cs typeface="Noto Sans" panose="020B0502040504020204" pitchFamily="34"/>
              </a:rPr>
              <a:t>Conexión</a:t>
            </a:r>
            <a:r>
              <a:rPr lang="en-GB" b="1" dirty="0">
                <a:ea typeface="Noto Sans" panose="020B0502040504020204" pitchFamily="34"/>
                <a:cs typeface="Noto Sans" panose="020B0502040504020204" pitchFamily="34"/>
              </a:rPr>
              <a:t> a la base de </a:t>
            </a:r>
            <a:r>
              <a:rPr lang="en-GB" b="1" dirty="0" err="1">
                <a:ea typeface="Noto Sans" panose="020B0502040504020204" pitchFamily="34"/>
                <a:cs typeface="Noto Sans" panose="020B0502040504020204" pitchFamily="34"/>
              </a:rPr>
              <a:t>datos</a:t>
            </a:r>
            <a:endParaRPr kumimoji="0" lang="en-GB" b="1"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grpSp>
        <p:nvGrpSpPr>
          <p:cNvPr id="19" name="Grupo 18">
            <a:extLst>
              <a:ext uri="{FF2B5EF4-FFF2-40B4-BE49-F238E27FC236}">
                <a16:creationId xmlns:a16="http://schemas.microsoft.com/office/drawing/2014/main" id="{33EE4829-6256-40BA-B995-F44B21152771}"/>
              </a:ext>
            </a:extLst>
          </p:cNvPr>
          <p:cNvGrpSpPr/>
          <p:nvPr/>
        </p:nvGrpSpPr>
        <p:grpSpPr>
          <a:xfrm>
            <a:off x="3141646" y="1406429"/>
            <a:ext cx="2180491" cy="1338711"/>
            <a:chOff x="5027593" y="3885917"/>
            <a:chExt cx="1793840" cy="1185851"/>
          </a:xfrm>
        </p:grpSpPr>
        <p:pic>
          <p:nvPicPr>
            <p:cNvPr id="20" name="Picture 12" descr="Tableau Logo, history, meaning, symbol, PNG">
              <a:extLst>
                <a:ext uri="{FF2B5EF4-FFF2-40B4-BE49-F238E27FC236}">
                  <a16:creationId xmlns:a16="http://schemas.microsoft.com/office/drawing/2014/main" id="{DF25904D-3A4C-4834-B1E9-9F645E3612F0}"/>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027593" y="4344562"/>
              <a:ext cx="1292810" cy="7272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Oracle Latinoamérica (@OracleLatam) / Twitter">
              <a:extLst>
                <a:ext uri="{FF2B5EF4-FFF2-40B4-BE49-F238E27FC236}">
                  <a16:creationId xmlns:a16="http://schemas.microsoft.com/office/drawing/2014/main" id="{468D87BC-665B-4A88-B463-A1EE5053F31D}"/>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038433" y="3885917"/>
              <a:ext cx="783000" cy="7830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7">
            <a:extLst>
              <a:ext uri="{FF2B5EF4-FFF2-40B4-BE49-F238E27FC236}">
                <a16:creationId xmlns:a16="http://schemas.microsoft.com/office/drawing/2014/main" id="{565BCEF7-5566-4BB3-BD5B-062B6A3AB399}"/>
              </a:ext>
            </a:extLst>
          </p:cNvPr>
          <p:cNvSpPr txBox="1"/>
          <p:nvPr/>
        </p:nvSpPr>
        <p:spPr>
          <a:xfrm>
            <a:off x="7913050" y="3026021"/>
            <a:ext cx="289002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ea typeface="Noto Sans" panose="020B0502040504020204" pitchFamily="34"/>
                <a:cs typeface="Noto Sans" panose="020B0502040504020204" pitchFamily="34"/>
              </a:rPr>
              <a:t>Seleccionar</a:t>
            </a:r>
            <a:r>
              <a:rPr lang="en-GB" b="1" dirty="0">
                <a:ea typeface="Noto Sans" panose="020B0502040504020204" pitchFamily="34"/>
                <a:cs typeface="Noto Sans" panose="020B0502040504020204" pitchFamily="34"/>
              </a:rPr>
              <a:t> de </a:t>
            </a:r>
            <a:r>
              <a:rPr lang="en-GB" b="1" dirty="0" err="1">
                <a:ea typeface="Noto Sans" panose="020B0502040504020204" pitchFamily="34"/>
                <a:cs typeface="Noto Sans" panose="020B0502040504020204" pitchFamily="34"/>
              </a:rPr>
              <a:t>tablas</a:t>
            </a:r>
            <a:endParaRPr kumimoji="0" lang="en-GB" b="1"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pic>
        <p:nvPicPr>
          <p:cNvPr id="10" name="Imagen 9">
            <a:extLst>
              <a:ext uri="{FF2B5EF4-FFF2-40B4-BE49-F238E27FC236}">
                <a16:creationId xmlns:a16="http://schemas.microsoft.com/office/drawing/2014/main" id="{AC069153-174A-47F8-A672-DE3E2CAF022E}"/>
              </a:ext>
            </a:extLst>
          </p:cNvPr>
          <p:cNvPicPr>
            <a:picLocks noChangeAspect="1"/>
          </p:cNvPicPr>
          <p:nvPr/>
        </p:nvPicPr>
        <p:blipFill>
          <a:blip r:embed="rId7"/>
          <a:stretch>
            <a:fillRect/>
          </a:stretch>
        </p:blipFill>
        <p:spPr>
          <a:xfrm>
            <a:off x="8207428" y="1169986"/>
            <a:ext cx="2118225" cy="1694580"/>
          </a:xfrm>
          <a:prstGeom prst="rect">
            <a:avLst/>
          </a:prstGeom>
        </p:spPr>
      </p:pic>
      <p:sp>
        <p:nvSpPr>
          <p:cNvPr id="28" name="TextBox 27">
            <a:extLst>
              <a:ext uri="{FF2B5EF4-FFF2-40B4-BE49-F238E27FC236}">
                <a16:creationId xmlns:a16="http://schemas.microsoft.com/office/drawing/2014/main" id="{F3AB55BC-FF7F-47D4-AD9B-DA4F7DEE6E67}"/>
              </a:ext>
            </a:extLst>
          </p:cNvPr>
          <p:cNvSpPr txBox="1"/>
          <p:nvPr/>
        </p:nvSpPr>
        <p:spPr>
          <a:xfrm>
            <a:off x="5397941" y="6165815"/>
            <a:ext cx="183299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ea typeface="Noto Sans" panose="020B0502040504020204" pitchFamily="34"/>
                <a:cs typeface="Noto Sans" panose="020B0502040504020204" pitchFamily="34"/>
              </a:rPr>
              <a:t>Diseñar</a:t>
            </a:r>
            <a:r>
              <a:rPr lang="en-GB" b="1" dirty="0">
                <a:ea typeface="Noto Sans" panose="020B0502040504020204" pitchFamily="34"/>
                <a:cs typeface="Noto Sans" panose="020B0502040504020204" pitchFamily="34"/>
              </a:rPr>
              <a:t> </a:t>
            </a:r>
            <a:r>
              <a:rPr lang="en-GB" b="1" dirty="0" err="1">
                <a:ea typeface="Noto Sans" panose="020B0502040504020204" pitchFamily="34"/>
                <a:cs typeface="Noto Sans" panose="020B0502040504020204" pitchFamily="34"/>
              </a:rPr>
              <a:t>el</a:t>
            </a:r>
            <a:r>
              <a:rPr lang="en-GB" b="1" dirty="0">
                <a:ea typeface="Noto Sans" panose="020B0502040504020204" pitchFamily="34"/>
                <a:cs typeface="Noto Sans" panose="020B0502040504020204" pitchFamily="34"/>
              </a:rPr>
              <a:t> </a:t>
            </a:r>
            <a:r>
              <a:rPr lang="en-GB" b="1" dirty="0" err="1">
                <a:ea typeface="Noto Sans" panose="020B0502040504020204" pitchFamily="34"/>
                <a:cs typeface="Noto Sans" panose="020B0502040504020204" pitchFamily="34"/>
              </a:rPr>
              <a:t>gráfico</a:t>
            </a:r>
            <a:endParaRPr kumimoji="0" lang="en-GB" b="1"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grpSp>
        <p:nvGrpSpPr>
          <p:cNvPr id="26" name="Grupo 25">
            <a:extLst>
              <a:ext uri="{FF2B5EF4-FFF2-40B4-BE49-F238E27FC236}">
                <a16:creationId xmlns:a16="http://schemas.microsoft.com/office/drawing/2014/main" id="{B5121933-8E76-4FD6-9E27-5BA74FF60508}"/>
              </a:ext>
            </a:extLst>
          </p:cNvPr>
          <p:cNvGrpSpPr/>
          <p:nvPr/>
        </p:nvGrpSpPr>
        <p:grpSpPr>
          <a:xfrm>
            <a:off x="4215200" y="3994391"/>
            <a:ext cx="4404360" cy="1993265"/>
            <a:chOff x="4215200" y="3994391"/>
            <a:chExt cx="4404360" cy="1993265"/>
          </a:xfrm>
        </p:grpSpPr>
        <p:pic>
          <p:nvPicPr>
            <p:cNvPr id="27" name="Imagen 26" descr="Imagen que contiene Interfaz de usuario gráfica&#10;&#10;Descripción generada automáticamente">
              <a:extLst>
                <a:ext uri="{FF2B5EF4-FFF2-40B4-BE49-F238E27FC236}">
                  <a16:creationId xmlns:a16="http://schemas.microsoft.com/office/drawing/2014/main" id="{E35F7F8A-D453-4D2C-B083-2146E84F188E}"/>
                </a:ext>
              </a:extLst>
            </p:cNvPr>
            <p:cNvPicPr>
              <a:picLocks noChangeAspect="1"/>
            </p:cNvPicPr>
            <p:nvPr/>
          </p:nvPicPr>
          <p:blipFill>
            <a:blip r:embed="rId8"/>
            <a:stretch>
              <a:fillRect/>
            </a:stretch>
          </p:blipFill>
          <p:spPr>
            <a:xfrm>
              <a:off x="4215200" y="3994391"/>
              <a:ext cx="4404360" cy="1993265"/>
            </a:xfrm>
            <a:prstGeom prst="rect">
              <a:avLst/>
            </a:prstGeom>
          </p:spPr>
        </p:pic>
        <p:pic>
          <p:nvPicPr>
            <p:cNvPr id="24" name="Imagen 23">
              <a:extLst>
                <a:ext uri="{FF2B5EF4-FFF2-40B4-BE49-F238E27FC236}">
                  <a16:creationId xmlns:a16="http://schemas.microsoft.com/office/drawing/2014/main" id="{1FF8B464-AFE8-4276-958B-194CD72557E3}"/>
                </a:ext>
              </a:extLst>
            </p:cNvPr>
            <p:cNvPicPr>
              <a:picLocks noChangeAspect="1"/>
            </p:cNvPicPr>
            <p:nvPr/>
          </p:nvPicPr>
          <p:blipFill>
            <a:blip r:embed="rId9"/>
            <a:stretch>
              <a:fillRect/>
            </a:stretch>
          </p:blipFill>
          <p:spPr>
            <a:xfrm>
              <a:off x="6358855" y="5110956"/>
              <a:ext cx="1423616" cy="347836"/>
            </a:xfrm>
            <a:prstGeom prst="rect">
              <a:avLst/>
            </a:prstGeom>
          </p:spPr>
        </p:pic>
      </p:grpSp>
      <p:sp>
        <p:nvSpPr>
          <p:cNvPr id="25" name="Flecha: a la derecha 24">
            <a:extLst>
              <a:ext uri="{FF2B5EF4-FFF2-40B4-BE49-F238E27FC236}">
                <a16:creationId xmlns:a16="http://schemas.microsoft.com/office/drawing/2014/main" id="{CEBC1251-FA8C-4F8B-959E-E20D5788C737}"/>
              </a:ext>
            </a:extLst>
          </p:cNvPr>
          <p:cNvSpPr/>
          <p:nvPr/>
        </p:nvSpPr>
        <p:spPr>
          <a:xfrm>
            <a:off x="6444461" y="2064421"/>
            <a:ext cx="786475" cy="61035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8" name="Flecha: doblada 7">
            <a:extLst>
              <a:ext uri="{FF2B5EF4-FFF2-40B4-BE49-F238E27FC236}">
                <a16:creationId xmlns:a16="http://schemas.microsoft.com/office/drawing/2014/main" id="{C2972E06-71E2-4202-BE8F-FF4525CBB8D2}"/>
              </a:ext>
            </a:extLst>
          </p:cNvPr>
          <p:cNvSpPr/>
          <p:nvPr/>
        </p:nvSpPr>
        <p:spPr>
          <a:xfrm rot="10800000">
            <a:off x="8918225" y="4055038"/>
            <a:ext cx="879676" cy="910748"/>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32" name="Rectángulo 31">
            <a:extLst>
              <a:ext uri="{FF2B5EF4-FFF2-40B4-BE49-F238E27FC236}">
                <a16:creationId xmlns:a16="http://schemas.microsoft.com/office/drawing/2014/main" id="{7AC3EB3A-98B9-4E1C-A5E9-E3FFF435CBF6}"/>
              </a:ext>
            </a:extLst>
          </p:cNvPr>
          <p:cNvSpPr/>
          <p:nvPr/>
        </p:nvSpPr>
        <p:spPr>
          <a:xfrm>
            <a:off x="4215200" y="4231012"/>
            <a:ext cx="615880" cy="558800"/>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3" name="Rectángulo 32">
            <a:extLst>
              <a:ext uri="{FF2B5EF4-FFF2-40B4-BE49-F238E27FC236}">
                <a16:creationId xmlns:a16="http://schemas.microsoft.com/office/drawing/2014/main" id="{751A4015-5AC0-4821-B9EB-FBBDE0414592}"/>
              </a:ext>
            </a:extLst>
          </p:cNvPr>
          <p:cNvSpPr/>
          <p:nvPr/>
        </p:nvSpPr>
        <p:spPr>
          <a:xfrm>
            <a:off x="8042800" y="4533900"/>
            <a:ext cx="576759" cy="115411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5" name="Rectángulo 34">
            <a:extLst>
              <a:ext uri="{FF2B5EF4-FFF2-40B4-BE49-F238E27FC236}">
                <a16:creationId xmlns:a16="http://schemas.microsoft.com/office/drawing/2014/main" id="{F75C35E9-D707-42ED-9ADE-E61A9E52BF27}"/>
              </a:ext>
            </a:extLst>
          </p:cNvPr>
          <p:cNvSpPr/>
          <p:nvPr/>
        </p:nvSpPr>
        <p:spPr>
          <a:xfrm>
            <a:off x="6335424" y="5108022"/>
            <a:ext cx="1577626" cy="35370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Tree>
    <p:extLst>
      <p:ext uri="{BB962C8B-B14F-4D97-AF65-F5344CB8AC3E}">
        <p14:creationId xmlns:p14="http://schemas.microsoft.com/office/powerpoint/2010/main" val="1731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randombar(horizontal)">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25" grpId="0" animBg="1"/>
      <p:bldP spid="8" grpId="0" animBg="1"/>
      <p:bldP spid="32" grpId="0" animBg="1"/>
      <p:bldP spid="33"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28A8B65-4BE7-4862-B188-9CA070700B4F}"/>
              </a:ext>
            </a:extLst>
          </p:cNvPr>
          <p:cNvPicPr>
            <a:picLocks noChangeAspect="1"/>
          </p:cNvPicPr>
          <p:nvPr/>
        </p:nvPicPr>
        <p:blipFill>
          <a:blip r:embed="rId2"/>
          <a:stretch>
            <a:fillRect/>
          </a:stretch>
        </p:blipFill>
        <p:spPr>
          <a:xfrm>
            <a:off x="6312080" y="1477285"/>
            <a:ext cx="5141111" cy="4433694"/>
          </a:xfrm>
          <a:prstGeom prst="rect">
            <a:avLst/>
          </a:prstGeom>
        </p:spPr>
      </p:pic>
      <p:pic>
        <p:nvPicPr>
          <p:cNvPr id="3" name="Imagen 2">
            <a:extLst>
              <a:ext uri="{FF2B5EF4-FFF2-40B4-BE49-F238E27FC236}">
                <a16:creationId xmlns:a16="http://schemas.microsoft.com/office/drawing/2014/main" id="{605E2639-F4AF-43F8-9B1B-060CAFC9B553}"/>
              </a:ext>
            </a:extLst>
          </p:cNvPr>
          <p:cNvPicPr>
            <a:picLocks noChangeAspect="1"/>
          </p:cNvPicPr>
          <p:nvPr/>
        </p:nvPicPr>
        <p:blipFill>
          <a:blip r:embed="rId3"/>
          <a:stretch>
            <a:fillRect/>
          </a:stretch>
        </p:blipFill>
        <p:spPr>
          <a:xfrm>
            <a:off x="679249" y="1477285"/>
            <a:ext cx="5345810" cy="4574941"/>
          </a:xfrm>
          <a:prstGeom prst="rect">
            <a:avLst/>
          </a:prstGeom>
        </p:spPr>
      </p:pic>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Validación y Resultados</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27</a:t>
            </a:fld>
            <a:endParaRPr lang="es-EC"/>
          </a:p>
        </p:txBody>
      </p:sp>
    </p:spTree>
    <p:extLst>
      <p:ext uri="{BB962C8B-B14F-4D97-AF65-F5344CB8AC3E}">
        <p14:creationId xmlns:p14="http://schemas.microsoft.com/office/powerpoint/2010/main" val="6276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387885"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u="sng">
                  <a:solidFill>
                    <a:srgbClr val="FFFF00"/>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53968" y="301814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Inyección de Nueva Información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28</a:t>
            </a:fld>
            <a:endParaRPr lang="es-EC"/>
          </a:p>
        </p:txBody>
      </p:sp>
      <p:pic>
        <p:nvPicPr>
          <p:cNvPr id="18" name="Picture 2" descr="Inyección SQL – Parte I – NOISE Ciberseguridad">
            <a:extLst>
              <a:ext uri="{FF2B5EF4-FFF2-40B4-BE49-F238E27FC236}">
                <a16:creationId xmlns:a16="http://schemas.microsoft.com/office/drawing/2014/main" id="{3730D4F3-82B4-494A-B1F8-9E791EB1D62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0493" y="1195530"/>
            <a:ext cx="1407210" cy="140721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9C7B174E-3E09-4F1E-BEFF-5B9E2981237D}"/>
              </a:ext>
            </a:extLst>
          </p:cNvPr>
          <p:cNvSpPr txBox="1"/>
          <p:nvPr/>
        </p:nvSpPr>
        <p:spPr>
          <a:xfrm>
            <a:off x="4715985" y="1289031"/>
            <a:ext cx="248745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dirty="0"/>
              <a:t>12 proyectos</a:t>
            </a:r>
            <a:endParaRPr lang="es-EC" b="1" dirty="0"/>
          </a:p>
        </p:txBody>
      </p:sp>
      <p:sp>
        <p:nvSpPr>
          <p:cNvPr id="21" name="Flecha: cheurón 20">
            <a:extLst>
              <a:ext uri="{FF2B5EF4-FFF2-40B4-BE49-F238E27FC236}">
                <a16:creationId xmlns:a16="http://schemas.microsoft.com/office/drawing/2014/main" id="{B923BE03-65D8-4DCF-9B32-232F396E50A1}"/>
              </a:ext>
            </a:extLst>
          </p:cNvPr>
          <p:cNvSpPr/>
          <p:nvPr/>
        </p:nvSpPr>
        <p:spPr>
          <a:xfrm rot="20147506">
            <a:off x="4331890" y="1374585"/>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2" name="CuadroTexto 21">
            <a:extLst>
              <a:ext uri="{FF2B5EF4-FFF2-40B4-BE49-F238E27FC236}">
                <a16:creationId xmlns:a16="http://schemas.microsoft.com/office/drawing/2014/main" id="{13510AFA-56AC-4449-89CE-BE26A9E1A2A4}"/>
              </a:ext>
            </a:extLst>
          </p:cNvPr>
          <p:cNvSpPr txBox="1"/>
          <p:nvPr/>
        </p:nvSpPr>
        <p:spPr>
          <a:xfrm>
            <a:off x="4715986" y="2056595"/>
            <a:ext cx="248745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dirty="0"/>
              <a:t>15 carreras vinculadas</a:t>
            </a:r>
            <a:endParaRPr lang="es-EC" b="1" dirty="0"/>
          </a:p>
        </p:txBody>
      </p:sp>
      <p:sp>
        <p:nvSpPr>
          <p:cNvPr id="23" name="CuadroTexto 22">
            <a:extLst>
              <a:ext uri="{FF2B5EF4-FFF2-40B4-BE49-F238E27FC236}">
                <a16:creationId xmlns:a16="http://schemas.microsoft.com/office/drawing/2014/main" id="{BC43FB13-BDCE-4468-BB55-357423F6AED5}"/>
              </a:ext>
            </a:extLst>
          </p:cNvPr>
          <p:cNvSpPr txBox="1"/>
          <p:nvPr/>
        </p:nvSpPr>
        <p:spPr>
          <a:xfrm>
            <a:off x="4715985" y="2710711"/>
            <a:ext cx="248745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b="1"/>
              <a:t>91  participantes</a:t>
            </a:r>
            <a:endParaRPr lang="es-EC" b="1"/>
          </a:p>
        </p:txBody>
      </p:sp>
      <p:sp>
        <p:nvSpPr>
          <p:cNvPr id="24" name="Flecha: cheurón 23">
            <a:extLst>
              <a:ext uri="{FF2B5EF4-FFF2-40B4-BE49-F238E27FC236}">
                <a16:creationId xmlns:a16="http://schemas.microsoft.com/office/drawing/2014/main" id="{A647EC3F-E17F-43C9-A233-0B9481C17CB4}"/>
              </a:ext>
            </a:extLst>
          </p:cNvPr>
          <p:cNvSpPr/>
          <p:nvPr/>
        </p:nvSpPr>
        <p:spPr>
          <a:xfrm>
            <a:off x="4329072" y="2064018"/>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25" name="Flecha: cheurón 24">
            <a:extLst>
              <a:ext uri="{FF2B5EF4-FFF2-40B4-BE49-F238E27FC236}">
                <a16:creationId xmlns:a16="http://schemas.microsoft.com/office/drawing/2014/main" id="{E8F8301E-83D9-46EF-81B3-455B065E73BE}"/>
              </a:ext>
            </a:extLst>
          </p:cNvPr>
          <p:cNvSpPr/>
          <p:nvPr/>
        </p:nvSpPr>
        <p:spPr>
          <a:xfrm rot="968796">
            <a:off x="4319133" y="2668551"/>
            <a:ext cx="320581" cy="31115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pic>
        <p:nvPicPr>
          <p:cNvPr id="26" name="Imagen 25">
            <a:extLst>
              <a:ext uri="{FF2B5EF4-FFF2-40B4-BE49-F238E27FC236}">
                <a16:creationId xmlns:a16="http://schemas.microsoft.com/office/drawing/2014/main" id="{F34C1BFA-F140-4ACA-A94D-D9EAAC0B6A52}"/>
              </a:ext>
            </a:extLst>
          </p:cNvPr>
          <p:cNvPicPr>
            <a:picLocks noChangeAspect="1"/>
          </p:cNvPicPr>
          <p:nvPr/>
        </p:nvPicPr>
        <p:blipFill rotWithShape="1">
          <a:blip r:embed="rId6"/>
          <a:srcRect l="1945" t="13357" r="1783" b="17728"/>
          <a:stretch/>
        </p:blipFill>
        <p:spPr bwMode="auto">
          <a:xfrm>
            <a:off x="8080310" y="2387562"/>
            <a:ext cx="3608618" cy="1317315"/>
          </a:xfrm>
          <a:prstGeom prst="rect">
            <a:avLst/>
          </a:prstGeom>
          <a:ln>
            <a:noFill/>
          </a:ln>
          <a:extLst>
            <a:ext uri="{53640926-AAD7-44D8-BBD7-CCE9431645EC}">
              <a14:shadowObscured xmlns:a14="http://schemas.microsoft.com/office/drawing/2010/main"/>
            </a:ext>
          </a:extLst>
        </p:spPr>
      </p:pic>
      <p:pic>
        <p:nvPicPr>
          <p:cNvPr id="27" name="Picture 2" descr="Google Sheets: integración con Jupyter Notebooks - sitiobigdata.com">
            <a:extLst>
              <a:ext uri="{FF2B5EF4-FFF2-40B4-BE49-F238E27FC236}">
                <a16:creationId xmlns:a16="http://schemas.microsoft.com/office/drawing/2014/main" id="{FB3195A0-DB21-4052-AFC2-A634C087905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87624" y="2586623"/>
            <a:ext cx="1540002" cy="770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DE99D08-EAB9-425F-83B3-E3A11AFA345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991099" y="1034890"/>
            <a:ext cx="1787040" cy="134028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a:extLst>
              <a:ext uri="{FF2B5EF4-FFF2-40B4-BE49-F238E27FC236}">
                <a16:creationId xmlns:a16="http://schemas.microsoft.com/office/drawing/2014/main" id="{BA613560-68E2-48A3-A76B-EAEE960E2A1F}"/>
              </a:ext>
            </a:extLst>
          </p:cNvPr>
          <p:cNvPicPr>
            <a:picLocks noChangeAspect="1"/>
          </p:cNvPicPr>
          <p:nvPr/>
        </p:nvPicPr>
        <p:blipFill rotWithShape="1">
          <a:blip r:embed="rId9"/>
          <a:srcRect r="8673"/>
          <a:stretch/>
        </p:blipFill>
        <p:spPr>
          <a:xfrm>
            <a:off x="6489655" y="4419838"/>
            <a:ext cx="4169018" cy="878646"/>
          </a:xfrm>
          <a:prstGeom prst="rect">
            <a:avLst/>
          </a:prstGeom>
        </p:spPr>
      </p:pic>
      <p:pic>
        <p:nvPicPr>
          <p:cNvPr id="2052" name="Picture 4" descr="Arkhotech - ¿Cuál es la Base de datos más adecuada?">
            <a:extLst>
              <a:ext uri="{FF2B5EF4-FFF2-40B4-BE49-F238E27FC236}">
                <a16:creationId xmlns:a16="http://schemas.microsoft.com/office/drawing/2014/main" id="{328F727D-73CC-4571-9941-EA8F3FE7CF41}"/>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800529" y="3917878"/>
            <a:ext cx="2963321" cy="2526455"/>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a:extLst>
              <a:ext uri="{FF2B5EF4-FFF2-40B4-BE49-F238E27FC236}">
                <a16:creationId xmlns:a16="http://schemas.microsoft.com/office/drawing/2014/main" id="{13F21814-9029-40D5-B9A8-6C85710FC222}"/>
              </a:ext>
            </a:extLst>
          </p:cNvPr>
          <p:cNvSpPr/>
          <p:nvPr/>
        </p:nvSpPr>
        <p:spPr>
          <a:xfrm>
            <a:off x="2587624" y="3917878"/>
            <a:ext cx="765176"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t>19s</a:t>
            </a:r>
            <a:endParaRPr lang="es-EC" b="1"/>
          </a:p>
        </p:txBody>
      </p:sp>
      <p:sp>
        <p:nvSpPr>
          <p:cNvPr id="10" name="Flecha: curvada hacia abajo 9">
            <a:extLst>
              <a:ext uri="{FF2B5EF4-FFF2-40B4-BE49-F238E27FC236}">
                <a16:creationId xmlns:a16="http://schemas.microsoft.com/office/drawing/2014/main" id="{95C71A7C-AFCF-40AE-8CA4-33D5454DA0C9}"/>
              </a:ext>
            </a:extLst>
          </p:cNvPr>
          <p:cNvSpPr/>
          <p:nvPr/>
        </p:nvSpPr>
        <p:spPr>
          <a:xfrm rot="7278214">
            <a:off x="10592855" y="4186515"/>
            <a:ext cx="1189505" cy="5196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3" name="Abrir llave 32">
            <a:extLst>
              <a:ext uri="{FF2B5EF4-FFF2-40B4-BE49-F238E27FC236}">
                <a16:creationId xmlns:a16="http://schemas.microsoft.com/office/drawing/2014/main" id="{72D24216-CC62-4BE9-B307-8508085E1227}"/>
              </a:ext>
            </a:extLst>
          </p:cNvPr>
          <p:cNvSpPr/>
          <p:nvPr/>
        </p:nvSpPr>
        <p:spPr>
          <a:xfrm rot="10800000">
            <a:off x="7337066" y="1195530"/>
            <a:ext cx="547093" cy="204589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0" name="Flecha: cheurón 29">
            <a:extLst>
              <a:ext uri="{FF2B5EF4-FFF2-40B4-BE49-F238E27FC236}">
                <a16:creationId xmlns:a16="http://schemas.microsoft.com/office/drawing/2014/main" id="{9E2D3DA4-6CF0-41F4-89EB-E472A6B9DD50}"/>
              </a:ext>
            </a:extLst>
          </p:cNvPr>
          <p:cNvSpPr/>
          <p:nvPr/>
        </p:nvSpPr>
        <p:spPr>
          <a:xfrm rot="10800000">
            <a:off x="5959712" y="4689709"/>
            <a:ext cx="312559" cy="3389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48014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50"/>
                                        </p:tgtEl>
                                        <p:attrNameLst>
                                          <p:attrName>style.visibility</p:attrName>
                                        </p:attrNameLst>
                                      </p:cBhvr>
                                      <p:to>
                                        <p:strVal val="visible"/>
                                      </p:to>
                                    </p:set>
                                    <p:animEffect transition="in" filter="fade">
                                      <p:cBhvr>
                                        <p:cTn id="58" dur="1000"/>
                                        <p:tgtEl>
                                          <p:spTgt spid="2050"/>
                                        </p:tgtEl>
                                      </p:cBhvr>
                                    </p:animEffect>
                                    <p:anim calcmode="lin" valueType="num">
                                      <p:cBhvr>
                                        <p:cTn id="59" dur="1000" fill="hold"/>
                                        <p:tgtEl>
                                          <p:spTgt spid="2050"/>
                                        </p:tgtEl>
                                        <p:attrNameLst>
                                          <p:attrName>ppt_x</p:attrName>
                                        </p:attrNameLst>
                                      </p:cBhvr>
                                      <p:tavLst>
                                        <p:tav tm="0">
                                          <p:val>
                                            <p:strVal val="#ppt_x"/>
                                          </p:val>
                                        </p:tav>
                                        <p:tav tm="100000">
                                          <p:val>
                                            <p:strVal val="#ppt_x"/>
                                          </p:val>
                                        </p:tav>
                                      </p:tavLst>
                                    </p:anim>
                                    <p:anim calcmode="lin" valueType="num">
                                      <p:cBhvr>
                                        <p:cTn id="6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052"/>
                                        </p:tgtEl>
                                        <p:attrNameLst>
                                          <p:attrName>style.visibility</p:attrName>
                                        </p:attrNameLst>
                                      </p:cBhvr>
                                      <p:to>
                                        <p:strVal val="visible"/>
                                      </p:to>
                                    </p:set>
                                    <p:animEffect transition="in" filter="fade">
                                      <p:cBhvr>
                                        <p:cTn id="89" dur="1000"/>
                                        <p:tgtEl>
                                          <p:spTgt spid="2052"/>
                                        </p:tgtEl>
                                      </p:cBhvr>
                                    </p:animEffect>
                                    <p:anim calcmode="lin" valueType="num">
                                      <p:cBhvr>
                                        <p:cTn id="90" dur="1000" fill="hold"/>
                                        <p:tgtEl>
                                          <p:spTgt spid="2052"/>
                                        </p:tgtEl>
                                        <p:attrNameLst>
                                          <p:attrName>ppt_x</p:attrName>
                                        </p:attrNameLst>
                                      </p:cBhvr>
                                      <p:tavLst>
                                        <p:tav tm="0">
                                          <p:val>
                                            <p:strVal val="#ppt_x"/>
                                          </p:val>
                                        </p:tav>
                                        <p:tav tm="100000">
                                          <p:val>
                                            <p:strVal val="#ppt_x"/>
                                          </p:val>
                                        </p:tav>
                                      </p:tavLst>
                                    </p:anim>
                                    <p:anim calcmode="lin" valueType="num">
                                      <p:cBhvr>
                                        <p:cTn id="9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9" grpId="0" animBg="1"/>
      <p:bldP spid="10" grpId="0" animBg="1"/>
      <p:bldP spid="33"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387885"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u="sng">
                  <a:solidFill>
                    <a:srgbClr val="FFFF00"/>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3C24C108-A137-4861-909E-B6C5A486C83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92191" y="1481620"/>
            <a:ext cx="4611140" cy="3687242"/>
          </a:xfrm>
          <a:prstGeom prst="rect">
            <a:avLst/>
          </a:prstGeom>
          <a:noFill/>
          <a:ln>
            <a:noFill/>
          </a:ln>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53968" y="301814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fontScale="90000"/>
          </a:bodyPr>
          <a:lstStyle/>
          <a:p>
            <a:pPr algn="r" eaLnBrk="1" hangingPunct="1"/>
            <a:r>
              <a:rPr lang="es-UY" sz="4000" b="1">
                <a:latin typeface="Calibri" charset="0"/>
              </a:rPr>
              <a:t>Eficiencia del Modelo de Inteligencia de Negocios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29</a:t>
            </a:fld>
            <a:endParaRPr lang="es-EC"/>
          </a:p>
        </p:txBody>
      </p:sp>
      <p:pic>
        <p:nvPicPr>
          <p:cNvPr id="8" name="Imagen 7">
            <a:extLst>
              <a:ext uri="{FF2B5EF4-FFF2-40B4-BE49-F238E27FC236}">
                <a16:creationId xmlns:a16="http://schemas.microsoft.com/office/drawing/2014/main" id="{15293156-3201-4F52-B6CC-DA46A36D0463}"/>
              </a:ext>
            </a:extLst>
          </p:cNvPr>
          <p:cNvPicPr>
            <a:picLocks noChangeAspect="1"/>
          </p:cNvPicPr>
          <p:nvPr/>
        </p:nvPicPr>
        <p:blipFill>
          <a:blip r:embed="rId6"/>
          <a:stretch>
            <a:fillRect/>
          </a:stretch>
        </p:blipFill>
        <p:spPr>
          <a:xfrm>
            <a:off x="4024740" y="5327639"/>
            <a:ext cx="5934903" cy="1409897"/>
          </a:xfrm>
          <a:prstGeom prst="rect">
            <a:avLst/>
          </a:prstGeom>
        </p:spPr>
      </p:pic>
      <p:sp>
        <p:nvSpPr>
          <p:cNvPr id="24" name="TextBox 27">
            <a:extLst>
              <a:ext uri="{FF2B5EF4-FFF2-40B4-BE49-F238E27FC236}">
                <a16:creationId xmlns:a16="http://schemas.microsoft.com/office/drawing/2014/main" id="{86D4B9B1-B569-4B07-A52D-A53CCD096BF2}"/>
              </a:ext>
            </a:extLst>
          </p:cNvPr>
          <p:cNvSpPr txBox="1"/>
          <p:nvPr/>
        </p:nvSpPr>
        <p:spPr>
          <a:xfrm>
            <a:off x="2983165" y="1976767"/>
            <a:ext cx="226151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s-ES" dirty="0">
                <a:ea typeface="Noto Sans" panose="020B0502040504020204" pitchFamily="34"/>
                <a:cs typeface="Noto Sans" panose="020B0502040504020204" pitchFamily="34"/>
              </a:rPr>
              <a:t>Total de proyectos con financiamiento directo en el 2020</a:t>
            </a:r>
          </a:p>
        </p:txBody>
      </p:sp>
      <p:sp>
        <p:nvSpPr>
          <p:cNvPr id="25" name="TextBox 27">
            <a:extLst>
              <a:ext uri="{FF2B5EF4-FFF2-40B4-BE49-F238E27FC236}">
                <a16:creationId xmlns:a16="http://schemas.microsoft.com/office/drawing/2014/main" id="{864CFF7B-6476-4F06-AD54-10CAB044FAFF}"/>
              </a:ext>
            </a:extLst>
          </p:cNvPr>
          <p:cNvSpPr txBox="1"/>
          <p:nvPr/>
        </p:nvSpPr>
        <p:spPr>
          <a:xfrm>
            <a:off x="2983165" y="1380946"/>
            <a:ext cx="22615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s-ES" b="1" dirty="0">
                <a:ea typeface="Noto Sans" panose="020B0502040504020204" pitchFamily="34"/>
                <a:cs typeface="Noto Sans" panose="020B0502040504020204" pitchFamily="34"/>
              </a:rPr>
              <a:t>Tarea 1</a:t>
            </a:r>
          </a:p>
        </p:txBody>
      </p:sp>
      <p:sp>
        <p:nvSpPr>
          <p:cNvPr id="27" name="CuadroTexto 26">
            <a:extLst>
              <a:ext uri="{FF2B5EF4-FFF2-40B4-BE49-F238E27FC236}">
                <a16:creationId xmlns:a16="http://schemas.microsoft.com/office/drawing/2014/main" id="{7817432A-AA3C-45BC-8537-92C8A654377D}"/>
              </a:ext>
            </a:extLst>
          </p:cNvPr>
          <p:cNvSpPr txBox="1"/>
          <p:nvPr/>
        </p:nvSpPr>
        <p:spPr>
          <a:xfrm>
            <a:off x="3012765" y="4132681"/>
            <a:ext cx="191162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de </a:t>
            </a:r>
            <a:r>
              <a:rPr lang="en-US" dirty="0" err="1">
                <a:effectLst/>
                <a:latin typeface="Calibri" panose="020F0502020204030204" pitchFamily="34" charset="0"/>
                <a:ea typeface="Calibri" panose="020F0502020204030204" pitchFamily="34" charset="0"/>
                <a:cs typeface="Arial" panose="020B0604020202020204" pitchFamily="34" charset="0"/>
              </a:rPr>
              <a:t>compilación</a:t>
            </a:r>
            <a:r>
              <a:rPr lang="en-US" dirty="0">
                <a:effectLst/>
                <a:latin typeface="Calibri" panose="020F0502020204030204" pitchFamily="34" charset="0"/>
                <a:ea typeface="Calibri" panose="020F0502020204030204" pitchFamily="34" charset="0"/>
                <a:cs typeface="Arial" panose="020B0604020202020204" pitchFamily="34" charset="0"/>
              </a:rPr>
              <a:t> de consulta </a:t>
            </a:r>
            <a:endParaRPr lang="es-EC" dirty="0"/>
          </a:p>
        </p:txBody>
      </p:sp>
      <p:sp>
        <p:nvSpPr>
          <p:cNvPr id="29" name="CuadroTexto 28">
            <a:extLst>
              <a:ext uri="{FF2B5EF4-FFF2-40B4-BE49-F238E27FC236}">
                <a16:creationId xmlns:a16="http://schemas.microsoft.com/office/drawing/2014/main" id="{4F915D69-05F8-404E-9338-2DDD369BC274}"/>
              </a:ext>
            </a:extLst>
          </p:cNvPr>
          <p:cNvSpPr txBox="1"/>
          <p:nvPr/>
        </p:nvSpPr>
        <p:spPr>
          <a:xfrm>
            <a:off x="3012765" y="3161555"/>
            <a:ext cx="191162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a:t>
            </a:r>
            <a:r>
              <a:rPr lang="es-ES" dirty="0">
                <a:effectLst/>
                <a:latin typeface="Calibri" panose="020F0502020204030204" pitchFamily="34" charset="0"/>
                <a:ea typeface="Calibri" panose="020F0502020204030204" pitchFamily="34" charset="0"/>
                <a:cs typeface="Arial" panose="020B0604020202020204" pitchFamily="34" charset="0"/>
              </a:rPr>
              <a:t>de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diseño</a:t>
            </a:r>
            <a:r>
              <a:rPr lang="en-US" dirty="0">
                <a:effectLst/>
                <a:latin typeface="Calibri" panose="020F0502020204030204" pitchFamily="34" charset="0"/>
                <a:ea typeface="Calibri" panose="020F0502020204030204" pitchFamily="34" charset="0"/>
                <a:cs typeface="Arial" panose="020B0604020202020204" pitchFamily="34" charset="0"/>
              </a:rPr>
              <a:t> de la </a:t>
            </a:r>
            <a:r>
              <a:rPr lang="en-US" dirty="0" err="1">
                <a:effectLst/>
                <a:latin typeface="Calibri" panose="020F0502020204030204" pitchFamily="34" charset="0"/>
                <a:ea typeface="Calibri" panose="020F0502020204030204" pitchFamily="34" charset="0"/>
                <a:cs typeface="Arial" panose="020B0604020202020204" pitchFamily="34" charset="0"/>
              </a:rPr>
              <a:t>visualización</a:t>
            </a:r>
            <a:endParaRPr lang="es-EC" dirty="0"/>
          </a:p>
        </p:txBody>
      </p:sp>
      <p:sp>
        <p:nvSpPr>
          <p:cNvPr id="30" name="Elipse 29">
            <a:extLst>
              <a:ext uri="{FF2B5EF4-FFF2-40B4-BE49-F238E27FC236}">
                <a16:creationId xmlns:a16="http://schemas.microsoft.com/office/drawing/2014/main" id="{C4CA7246-9A0F-41B2-A2E4-F573CC355341}"/>
              </a:ext>
            </a:extLst>
          </p:cNvPr>
          <p:cNvSpPr/>
          <p:nvPr/>
        </p:nvSpPr>
        <p:spPr>
          <a:xfrm>
            <a:off x="5381381" y="3155214"/>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0,02s</a:t>
            </a:r>
            <a:endParaRPr lang="es-EC" b="1" dirty="0"/>
          </a:p>
        </p:txBody>
      </p:sp>
      <p:sp>
        <p:nvSpPr>
          <p:cNvPr id="32" name="Elipse 31">
            <a:extLst>
              <a:ext uri="{FF2B5EF4-FFF2-40B4-BE49-F238E27FC236}">
                <a16:creationId xmlns:a16="http://schemas.microsoft.com/office/drawing/2014/main" id="{B0524C3F-433E-44BD-9FF4-B212570C87EF}"/>
              </a:ext>
            </a:extLst>
          </p:cNvPr>
          <p:cNvSpPr/>
          <p:nvPr/>
        </p:nvSpPr>
        <p:spPr>
          <a:xfrm>
            <a:off x="5375223" y="4132681"/>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0,03s</a:t>
            </a:r>
            <a:endParaRPr lang="es-EC" b="1" dirty="0"/>
          </a:p>
        </p:txBody>
      </p:sp>
      <p:sp>
        <p:nvSpPr>
          <p:cNvPr id="23" name="Rectángulo 22">
            <a:extLst>
              <a:ext uri="{FF2B5EF4-FFF2-40B4-BE49-F238E27FC236}">
                <a16:creationId xmlns:a16="http://schemas.microsoft.com/office/drawing/2014/main" id="{F8712A05-4757-49A1-A5E6-32CC21EAD4D5}"/>
              </a:ext>
            </a:extLst>
          </p:cNvPr>
          <p:cNvSpPr/>
          <p:nvPr/>
        </p:nvSpPr>
        <p:spPr>
          <a:xfrm>
            <a:off x="10820399" y="1761762"/>
            <a:ext cx="856633" cy="462479"/>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Tree>
    <p:extLst>
      <p:ext uri="{BB962C8B-B14F-4D97-AF65-F5344CB8AC3E}">
        <p14:creationId xmlns:p14="http://schemas.microsoft.com/office/powerpoint/2010/main" val="41032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29" grpId="0" animBg="1"/>
      <p:bldP spid="30" grpId="0" animBg="1"/>
      <p:bldP spid="3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Introducción</a:t>
            </a:r>
            <a:endParaRPr lang="es-UY" sz="5400" b="1">
              <a:latin typeface="Calibri" charset="0"/>
            </a:endParaRPr>
          </a:p>
        </p:txBody>
      </p:sp>
      <p:pic>
        <p:nvPicPr>
          <p:cNvPr id="13" name="Imagen 12">
            <a:extLst>
              <a:ext uri="{FF2B5EF4-FFF2-40B4-BE49-F238E27FC236}">
                <a16:creationId xmlns:a16="http://schemas.microsoft.com/office/drawing/2014/main" id="{26CC8AFF-7209-4CB8-B0DE-5AC5C85E123D}"/>
              </a:ext>
            </a:extLst>
          </p:cNvPr>
          <p:cNvPicPr>
            <a:picLocks noChangeAspect="1"/>
          </p:cNvPicPr>
          <p:nvPr/>
        </p:nvPicPr>
        <p:blipFill>
          <a:blip r:embed="rId4"/>
          <a:stretch>
            <a:fillRect/>
          </a:stretch>
        </p:blipFill>
        <p:spPr>
          <a:xfrm>
            <a:off x="2867293" y="1150945"/>
            <a:ext cx="6296904" cy="5172797"/>
          </a:xfrm>
          <a:prstGeom prst="rect">
            <a:avLst/>
          </a:prstGeom>
        </p:spPr>
      </p:pic>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3</a:t>
            </a:fld>
            <a:endParaRPr lang="es-EC"/>
          </a:p>
        </p:txBody>
      </p:sp>
    </p:spTree>
    <p:extLst>
      <p:ext uri="{BB962C8B-B14F-4D97-AF65-F5344CB8AC3E}">
        <p14:creationId xmlns:p14="http://schemas.microsoft.com/office/powerpoint/2010/main" val="19191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387885"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u="sng">
                  <a:solidFill>
                    <a:srgbClr val="FFFF00"/>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2F9114C9-8703-40FB-B504-3465BB17E24B}"/>
              </a:ext>
            </a:extLst>
          </p:cNvPr>
          <p:cNvGrpSpPr/>
          <p:nvPr/>
        </p:nvGrpSpPr>
        <p:grpSpPr>
          <a:xfrm>
            <a:off x="6727872" y="1319608"/>
            <a:ext cx="4902726" cy="3925597"/>
            <a:chOff x="6727872" y="1319608"/>
            <a:chExt cx="4902726" cy="3925597"/>
          </a:xfrm>
        </p:grpSpPr>
        <p:pic>
          <p:nvPicPr>
            <p:cNvPr id="26" name="Imagen 25">
              <a:extLst>
                <a:ext uri="{FF2B5EF4-FFF2-40B4-BE49-F238E27FC236}">
                  <a16:creationId xmlns:a16="http://schemas.microsoft.com/office/drawing/2014/main" id="{014EC3BE-496A-4B28-8EDA-8C4F575A1B8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27872" y="1319608"/>
              <a:ext cx="4902726" cy="3925597"/>
            </a:xfrm>
            <a:prstGeom prst="rect">
              <a:avLst/>
            </a:prstGeom>
            <a:noFill/>
            <a:ln>
              <a:noFill/>
            </a:ln>
          </p:spPr>
        </p:pic>
        <p:sp>
          <p:nvSpPr>
            <p:cNvPr id="6" name="Rectángulo 5">
              <a:extLst>
                <a:ext uri="{FF2B5EF4-FFF2-40B4-BE49-F238E27FC236}">
                  <a16:creationId xmlns:a16="http://schemas.microsoft.com/office/drawing/2014/main" id="{C96826E5-060B-44EA-8A40-14DD2B5718DD}"/>
                </a:ext>
              </a:extLst>
            </p:cNvPr>
            <p:cNvSpPr/>
            <p:nvPr/>
          </p:nvSpPr>
          <p:spPr>
            <a:xfrm>
              <a:off x="10833735" y="1773555"/>
              <a:ext cx="59055" cy="4571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8" name="Imagen 17">
              <a:extLst>
                <a:ext uri="{FF2B5EF4-FFF2-40B4-BE49-F238E27FC236}">
                  <a16:creationId xmlns:a16="http://schemas.microsoft.com/office/drawing/2014/main" id="{37F5856D-6ABF-4A8B-B1E6-CBBD3FDB2A3C}"/>
                </a:ext>
              </a:extLst>
            </p:cNvPr>
            <p:cNvPicPr>
              <a:picLocks noChangeAspect="1"/>
            </p:cNvPicPr>
            <p:nvPr/>
          </p:nvPicPr>
          <p:blipFill>
            <a:blip r:embed="rId5"/>
            <a:stretch>
              <a:fillRect/>
            </a:stretch>
          </p:blipFill>
          <p:spPr>
            <a:xfrm>
              <a:off x="10808218" y="1485934"/>
              <a:ext cx="690866" cy="97662"/>
            </a:xfrm>
            <a:prstGeom prst="rect">
              <a:avLst/>
            </a:prstGeom>
          </p:spPr>
        </p:pic>
      </p:grpSp>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53968" y="301814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fontScale="90000"/>
          </a:bodyPr>
          <a:lstStyle/>
          <a:p>
            <a:pPr algn="r" eaLnBrk="1" hangingPunct="1"/>
            <a:r>
              <a:rPr lang="es-UY" sz="4000" b="1">
                <a:latin typeface="Calibri" charset="0"/>
              </a:rPr>
              <a:t>Eficiencia del Modelo de Inteligencia de Negocios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30</a:t>
            </a:fld>
            <a:endParaRPr lang="es-EC"/>
          </a:p>
        </p:txBody>
      </p:sp>
      <p:sp>
        <p:nvSpPr>
          <p:cNvPr id="24" name="TextBox 27">
            <a:extLst>
              <a:ext uri="{FF2B5EF4-FFF2-40B4-BE49-F238E27FC236}">
                <a16:creationId xmlns:a16="http://schemas.microsoft.com/office/drawing/2014/main" id="{86D4B9B1-B569-4B07-A52D-A53CCD096BF2}"/>
              </a:ext>
            </a:extLst>
          </p:cNvPr>
          <p:cNvSpPr txBox="1"/>
          <p:nvPr/>
        </p:nvSpPr>
        <p:spPr>
          <a:xfrm>
            <a:off x="2849206" y="1690154"/>
            <a:ext cx="3403245"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s-ES" dirty="0">
                <a:ea typeface="Noto Sans" panose="020B0502040504020204" pitchFamily="34"/>
                <a:cs typeface="Noto Sans" panose="020B0502040504020204" pitchFamily="34"/>
              </a:rPr>
              <a:t>Total de estudiantes de pregrado y posgrado en proyectos de investigación con financiamiento interno según el departamento / área en el año 2020.</a:t>
            </a:r>
          </a:p>
        </p:txBody>
      </p:sp>
      <p:sp>
        <p:nvSpPr>
          <p:cNvPr id="25" name="TextBox 27">
            <a:extLst>
              <a:ext uri="{FF2B5EF4-FFF2-40B4-BE49-F238E27FC236}">
                <a16:creationId xmlns:a16="http://schemas.microsoft.com/office/drawing/2014/main" id="{864CFF7B-6476-4F06-AD54-10CAB044FAFF}"/>
              </a:ext>
            </a:extLst>
          </p:cNvPr>
          <p:cNvSpPr txBox="1"/>
          <p:nvPr/>
        </p:nvSpPr>
        <p:spPr>
          <a:xfrm>
            <a:off x="2849206" y="1167249"/>
            <a:ext cx="22615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s-ES" b="1" dirty="0">
                <a:ea typeface="Noto Sans" panose="020B0502040504020204" pitchFamily="34"/>
                <a:cs typeface="Noto Sans" panose="020B0502040504020204" pitchFamily="34"/>
              </a:rPr>
              <a:t>Tarea 2</a:t>
            </a:r>
          </a:p>
        </p:txBody>
      </p:sp>
      <p:sp>
        <p:nvSpPr>
          <p:cNvPr id="27" name="CuadroTexto 26">
            <a:extLst>
              <a:ext uri="{FF2B5EF4-FFF2-40B4-BE49-F238E27FC236}">
                <a16:creationId xmlns:a16="http://schemas.microsoft.com/office/drawing/2014/main" id="{7817432A-AA3C-45BC-8537-92C8A654377D}"/>
              </a:ext>
            </a:extLst>
          </p:cNvPr>
          <p:cNvSpPr txBox="1"/>
          <p:nvPr/>
        </p:nvSpPr>
        <p:spPr>
          <a:xfrm>
            <a:off x="2902805" y="4296442"/>
            <a:ext cx="191162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de </a:t>
            </a:r>
            <a:r>
              <a:rPr lang="en-US" dirty="0" err="1">
                <a:effectLst/>
                <a:latin typeface="Calibri" panose="020F0502020204030204" pitchFamily="34" charset="0"/>
                <a:ea typeface="Calibri" panose="020F0502020204030204" pitchFamily="34" charset="0"/>
                <a:cs typeface="Arial" panose="020B0604020202020204" pitchFamily="34" charset="0"/>
              </a:rPr>
              <a:t>compilación</a:t>
            </a:r>
            <a:r>
              <a:rPr lang="en-US" dirty="0">
                <a:effectLst/>
                <a:latin typeface="Calibri" panose="020F0502020204030204" pitchFamily="34" charset="0"/>
                <a:ea typeface="Calibri" panose="020F0502020204030204" pitchFamily="34" charset="0"/>
                <a:cs typeface="Arial" panose="020B0604020202020204" pitchFamily="34" charset="0"/>
              </a:rPr>
              <a:t> de consulta </a:t>
            </a:r>
            <a:endParaRPr lang="es-EC" dirty="0"/>
          </a:p>
        </p:txBody>
      </p:sp>
      <p:sp>
        <p:nvSpPr>
          <p:cNvPr id="29" name="CuadroTexto 28">
            <a:extLst>
              <a:ext uri="{FF2B5EF4-FFF2-40B4-BE49-F238E27FC236}">
                <a16:creationId xmlns:a16="http://schemas.microsoft.com/office/drawing/2014/main" id="{4F915D69-05F8-404E-9338-2DDD369BC274}"/>
              </a:ext>
            </a:extLst>
          </p:cNvPr>
          <p:cNvSpPr txBox="1"/>
          <p:nvPr/>
        </p:nvSpPr>
        <p:spPr>
          <a:xfrm>
            <a:off x="2907211" y="3429392"/>
            <a:ext cx="191162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a:t>
            </a:r>
            <a:r>
              <a:rPr lang="es-ES" dirty="0">
                <a:effectLst/>
                <a:latin typeface="Calibri" panose="020F0502020204030204" pitchFamily="34" charset="0"/>
                <a:ea typeface="Calibri" panose="020F0502020204030204" pitchFamily="34" charset="0"/>
                <a:cs typeface="Arial" panose="020B0604020202020204" pitchFamily="34" charset="0"/>
              </a:rPr>
              <a:t>de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diseño</a:t>
            </a:r>
            <a:r>
              <a:rPr lang="en-US" dirty="0">
                <a:effectLst/>
                <a:latin typeface="Calibri" panose="020F0502020204030204" pitchFamily="34" charset="0"/>
                <a:ea typeface="Calibri" panose="020F0502020204030204" pitchFamily="34" charset="0"/>
                <a:cs typeface="Arial" panose="020B0604020202020204" pitchFamily="34" charset="0"/>
              </a:rPr>
              <a:t> de la </a:t>
            </a:r>
            <a:r>
              <a:rPr lang="en-US" dirty="0" err="1">
                <a:effectLst/>
                <a:latin typeface="Calibri" panose="020F0502020204030204" pitchFamily="34" charset="0"/>
                <a:ea typeface="Calibri" panose="020F0502020204030204" pitchFamily="34" charset="0"/>
                <a:cs typeface="Arial" panose="020B0604020202020204" pitchFamily="34" charset="0"/>
              </a:rPr>
              <a:t>visualización</a:t>
            </a:r>
            <a:endParaRPr lang="es-EC" dirty="0"/>
          </a:p>
        </p:txBody>
      </p:sp>
      <p:sp>
        <p:nvSpPr>
          <p:cNvPr id="30" name="Elipse 29">
            <a:extLst>
              <a:ext uri="{FF2B5EF4-FFF2-40B4-BE49-F238E27FC236}">
                <a16:creationId xmlns:a16="http://schemas.microsoft.com/office/drawing/2014/main" id="{C4CA7246-9A0F-41B2-A2E4-F573CC355341}"/>
              </a:ext>
            </a:extLst>
          </p:cNvPr>
          <p:cNvSpPr/>
          <p:nvPr/>
        </p:nvSpPr>
        <p:spPr>
          <a:xfrm>
            <a:off x="5189899" y="3417797"/>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0,03s</a:t>
            </a:r>
            <a:endParaRPr lang="es-EC" b="1" dirty="0"/>
          </a:p>
        </p:txBody>
      </p:sp>
      <p:sp>
        <p:nvSpPr>
          <p:cNvPr id="32" name="Elipse 31">
            <a:extLst>
              <a:ext uri="{FF2B5EF4-FFF2-40B4-BE49-F238E27FC236}">
                <a16:creationId xmlns:a16="http://schemas.microsoft.com/office/drawing/2014/main" id="{B0524C3F-433E-44BD-9FF4-B212570C87EF}"/>
              </a:ext>
            </a:extLst>
          </p:cNvPr>
          <p:cNvSpPr/>
          <p:nvPr/>
        </p:nvSpPr>
        <p:spPr>
          <a:xfrm>
            <a:off x="5197358" y="4329438"/>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0,05s</a:t>
            </a:r>
            <a:endParaRPr lang="es-EC" b="1" dirty="0"/>
          </a:p>
        </p:txBody>
      </p:sp>
      <p:pic>
        <p:nvPicPr>
          <p:cNvPr id="23" name="Imagen 22">
            <a:extLst>
              <a:ext uri="{FF2B5EF4-FFF2-40B4-BE49-F238E27FC236}">
                <a16:creationId xmlns:a16="http://schemas.microsoft.com/office/drawing/2014/main" id="{25A6970D-66AA-43B7-8E7B-0F928E40632B}"/>
              </a:ext>
            </a:extLst>
          </p:cNvPr>
          <p:cNvPicPr>
            <a:picLocks noChangeAspect="1"/>
          </p:cNvPicPr>
          <p:nvPr/>
        </p:nvPicPr>
        <p:blipFill rotWithShape="1">
          <a:blip r:embed="rId7"/>
          <a:srcRect b="6334"/>
          <a:stretch/>
        </p:blipFill>
        <p:spPr>
          <a:xfrm>
            <a:off x="3821595" y="5344929"/>
            <a:ext cx="5515745" cy="1311663"/>
          </a:xfrm>
          <a:prstGeom prst="rect">
            <a:avLst/>
          </a:prstGeom>
        </p:spPr>
      </p:pic>
      <p:sp>
        <p:nvSpPr>
          <p:cNvPr id="31" name="Rectángulo 30">
            <a:extLst>
              <a:ext uri="{FF2B5EF4-FFF2-40B4-BE49-F238E27FC236}">
                <a16:creationId xmlns:a16="http://schemas.microsoft.com/office/drawing/2014/main" id="{74430382-4E2E-4174-928B-EDEF6996D141}"/>
              </a:ext>
            </a:extLst>
          </p:cNvPr>
          <p:cNvSpPr/>
          <p:nvPr/>
        </p:nvSpPr>
        <p:spPr>
          <a:xfrm>
            <a:off x="10773965" y="1644356"/>
            <a:ext cx="856633" cy="462479"/>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3" name="Rectángulo 32">
            <a:extLst>
              <a:ext uri="{FF2B5EF4-FFF2-40B4-BE49-F238E27FC236}">
                <a16:creationId xmlns:a16="http://schemas.microsoft.com/office/drawing/2014/main" id="{603B75A0-D6DB-4069-88AA-A87996ED7F38}"/>
              </a:ext>
            </a:extLst>
          </p:cNvPr>
          <p:cNvSpPr/>
          <p:nvPr/>
        </p:nvSpPr>
        <p:spPr>
          <a:xfrm>
            <a:off x="10773964" y="1360504"/>
            <a:ext cx="856633" cy="252291"/>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4" name="Rectángulo 33">
            <a:extLst>
              <a:ext uri="{FF2B5EF4-FFF2-40B4-BE49-F238E27FC236}">
                <a16:creationId xmlns:a16="http://schemas.microsoft.com/office/drawing/2014/main" id="{8905C76E-5A36-442D-9772-ACFDD8809B92}"/>
              </a:ext>
            </a:extLst>
          </p:cNvPr>
          <p:cNvSpPr/>
          <p:nvPr/>
        </p:nvSpPr>
        <p:spPr>
          <a:xfrm>
            <a:off x="7238284" y="1534765"/>
            <a:ext cx="3535679" cy="1159976"/>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6" name="Rectángulo 35">
            <a:extLst>
              <a:ext uri="{FF2B5EF4-FFF2-40B4-BE49-F238E27FC236}">
                <a16:creationId xmlns:a16="http://schemas.microsoft.com/office/drawing/2014/main" id="{B6E5A633-01C7-402C-8A1A-8698A616428C}"/>
              </a:ext>
            </a:extLst>
          </p:cNvPr>
          <p:cNvSpPr/>
          <p:nvPr/>
        </p:nvSpPr>
        <p:spPr>
          <a:xfrm>
            <a:off x="7229394" y="2818818"/>
            <a:ext cx="3591006" cy="1214701"/>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7" name="Rectángulo 36">
            <a:extLst>
              <a:ext uri="{FF2B5EF4-FFF2-40B4-BE49-F238E27FC236}">
                <a16:creationId xmlns:a16="http://schemas.microsoft.com/office/drawing/2014/main" id="{034FA954-082C-4814-B527-22684EC10EA3}"/>
              </a:ext>
            </a:extLst>
          </p:cNvPr>
          <p:cNvSpPr/>
          <p:nvPr/>
        </p:nvSpPr>
        <p:spPr>
          <a:xfrm>
            <a:off x="7272539" y="4063887"/>
            <a:ext cx="3535679" cy="122221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Tree>
    <p:extLst>
      <p:ext uri="{BB962C8B-B14F-4D97-AF65-F5344CB8AC3E}">
        <p14:creationId xmlns:p14="http://schemas.microsoft.com/office/powerpoint/2010/main" val="78636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randombar(horizontal)">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randombar(horizont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29" grpId="0" animBg="1"/>
      <p:bldP spid="30" grpId="0" animBg="1"/>
      <p:bldP spid="32" grpId="0" animBg="1"/>
      <p:bldP spid="31" grpId="0" animBg="1"/>
      <p:bldP spid="33" grpId="0" animBg="1"/>
      <p:bldP spid="34"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387885"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u="sng">
                  <a:solidFill>
                    <a:srgbClr val="FFFF00"/>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53968" y="301814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403776" y="193948"/>
            <a:ext cx="9561637" cy="994122"/>
          </a:xfrm>
        </p:spPr>
        <p:txBody>
          <a:bodyPr>
            <a:normAutofit fontScale="90000"/>
          </a:bodyPr>
          <a:lstStyle/>
          <a:p>
            <a:pPr algn="r" eaLnBrk="1" hangingPunct="1"/>
            <a:r>
              <a:rPr lang="es-UY" sz="4000" b="1">
                <a:latin typeface="Calibri" charset="0"/>
              </a:rPr>
              <a:t>Eficiencia del Modelo de Inteligencia de Negocios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31</a:t>
            </a:fld>
            <a:endParaRPr lang="es-EC"/>
          </a:p>
        </p:txBody>
      </p:sp>
      <p:sp>
        <p:nvSpPr>
          <p:cNvPr id="24" name="TextBox 27">
            <a:extLst>
              <a:ext uri="{FF2B5EF4-FFF2-40B4-BE49-F238E27FC236}">
                <a16:creationId xmlns:a16="http://schemas.microsoft.com/office/drawing/2014/main" id="{86D4B9B1-B569-4B07-A52D-A53CCD096BF2}"/>
              </a:ext>
            </a:extLst>
          </p:cNvPr>
          <p:cNvSpPr txBox="1"/>
          <p:nvPr/>
        </p:nvSpPr>
        <p:spPr>
          <a:xfrm>
            <a:off x="2849206" y="1690154"/>
            <a:ext cx="3403245"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dirty="0"/>
              <a:t>Total de proyectos elaborados por el CENCINAT en estado de ejecución según los grupos de investigación que se encuentran en el año 2020.</a:t>
            </a:r>
          </a:p>
        </p:txBody>
      </p:sp>
      <p:sp>
        <p:nvSpPr>
          <p:cNvPr id="25" name="TextBox 27">
            <a:extLst>
              <a:ext uri="{FF2B5EF4-FFF2-40B4-BE49-F238E27FC236}">
                <a16:creationId xmlns:a16="http://schemas.microsoft.com/office/drawing/2014/main" id="{864CFF7B-6476-4F06-AD54-10CAB044FAFF}"/>
              </a:ext>
            </a:extLst>
          </p:cNvPr>
          <p:cNvSpPr txBox="1"/>
          <p:nvPr/>
        </p:nvSpPr>
        <p:spPr>
          <a:xfrm>
            <a:off x="2849206" y="1167249"/>
            <a:ext cx="22615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es-ES" b="1" dirty="0">
                <a:ea typeface="Noto Sans" panose="020B0502040504020204" pitchFamily="34"/>
                <a:cs typeface="Noto Sans" panose="020B0502040504020204" pitchFamily="34"/>
              </a:rPr>
              <a:t>Tarea 3</a:t>
            </a:r>
          </a:p>
        </p:txBody>
      </p:sp>
      <p:sp>
        <p:nvSpPr>
          <p:cNvPr id="27" name="CuadroTexto 26">
            <a:extLst>
              <a:ext uri="{FF2B5EF4-FFF2-40B4-BE49-F238E27FC236}">
                <a16:creationId xmlns:a16="http://schemas.microsoft.com/office/drawing/2014/main" id="{7817432A-AA3C-45BC-8537-92C8A654377D}"/>
              </a:ext>
            </a:extLst>
          </p:cNvPr>
          <p:cNvSpPr txBox="1"/>
          <p:nvPr/>
        </p:nvSpPr>
        <p:spPr>
          <a:xfrm>
            <a:off x="2907211" y="4331368"/>
            <a:ext cx="191162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de </a:t>
            </a:r>
            <a:r>
              <a:rPr lang="en-US" dirty="0" err="1">
                <a:effectLst/>
                <a:latin typeface="Calibri" panose="020F0502020204030204" pitchFamily="34" charset="0"/>
                <a:ea typeface="Calibri" panose="020F0502020204030204" pitchFamily="34" charset="0"/>
                <a:cs typeface="Arial" panose="020B0604020202020204" pitchFamily="34" charset="0"/>
              </a:rPr>
              <a:t>compilación</a:t>
            </a:r>
            <a:r>
              <a:rPr lang="en-US" dirty="0">
                <a:effectLst/>
                <a:latin typeface="Calibri" panose="020F0502020204030204" pitchFamily="34" charset="0"/>
                <a:ea typeface="Calibri" panose="020F0502020204030204" pitchFamily="34" charset="0"/>
                <a:cs typeface="Arial" panose="020B0604020202020204" pitchFamily="34" charset="0"/>
              </a:rPr>
              <a:t> de consulta </a:t>
            </a:r>
            <a:endParaRPr lang="es-EC" dirty="0"/>
          </a:p>
        </p:txBody>
      </p:sp>
      <p:sp>
        <p:nvSpPr>
          <p:cNvPr id="29" name="CuadroTexto 28">
            <a:extLst>
              <a:ext uri="{FF2B5EF4-FFF2-40B4-BE49-F238E27FC236}">
                <a16:creationId xmlns:a16="http://schemas.microsoft.com/office/drawing/2014/main" id="{4F915D69-05F8-404E-9338-2DDD369BC274}"/>
              </a:ext>
            </a:extLst>
          </p:cNvPr>
          <p:cNvSpPr txBox="1"/>
          <p:nvPr/>
        </p:nvSpPr>
        <p:spPr>
          <a:xfrm>
            <a:off x="2907211" y="3477219"/>
            <a:ext cx="191162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Tiempo</a:t>
            </a:r>
            <a:r>
              <a:rPr lang="en-US" dirty="0">
                <a:effectLst/>
                <a:latin typeface="Calibri" panose="020F0502020204030204" pitchFamily="34" charset="0"/>
                <a:ea typeface="Calibri" panose="020F0502020204030204" pitchFamily="34" charset="0"/>
                <a:cs typeface="Arial" panose="020B0604020202020204" pitchFamily="34" charset="0"/>
              </a:rPr>
              <a:t> </a:t>
            </a:r>
            <a:r>
              <a:rPr lang="es-ES" dirty="0">
                <a:effectLst/>
                <a:latin typeface="Calibri" panose="020F0502020204030204" pitchFamily="34" charset="0"/>
                <a:ea typeface="Calibri" panose="020F0502020204030204" pitchFamily="34" charset="0"/>
                <a:cs typeface="Arial" panose="020B0604020202020204" pitchFamily="34" charset="0"/>
              </a:rPr>
              <a:t>de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diseño</a:t>
            </a:r>
            <a:r>
              <a:rPr lang="en-US" dirty="0">
                <a:effectLst/>
                <a:latin typeface="Calibri" panose="020F0502020204030204" pitchFamily="34" charset="0"/>
                <a:ea typeface="Calibri" panose="020F0502020204030204" pitchFamily="34" charset="0"/>
                <a:cs typeface="Arial" panose="020B0604020202020204" pitchFamily="34" charset="0"/>
              </a:rPr>
              <a:t> de la </a:t>
            </a:r>
            <a:r>
              <a:rPr lang="en-US" dirty="0" err="1">
                <a:effectLst/>
                <a:latin typeface="Calibri" panose="020F0502020204030204" pitchFamily="34" charset="0"/>
                <a:ea typeface="Calibri" panose="020F0502020204030204" pitchFamily="34" charset="0"/>
                <a:cs typeface="Arial" panose="020B0604020202020204" pitchFamily="34" charset="0"/>
              </a:rPr>
              <a:t>visualización</a:t>
            </a:r>
            <a:endParaRPr lang="es-EC" dirty="0"/>
          </a:p>
        </p:txBody>
      </p:sp>
      <p:sp>
        <p:nvSpPr>
          <p:cNvPr id="30" name="Elipse 29">
            <a:extLst>
              <a:ext uri="{FF2B5EF4-FFF2-40B4-BE49-F238E27FC236}">
                <a16:creationId xmlns:a16="http://schemas.microsoft.com/office/drawing/2014/main" id="{C4CA7246-9A0F-41B2-A2E4-F573CC355341}"/>
              </a:ext>
            </a:extLst>
          </p:cNvPr>
          <p:cNvSpPr/>
          <p:nvPr/>
        </p:nvSpPr>
        <p:spPr>
          <a:xfrm>
            <a:off x="5189899" y="3417797"/>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0,03s</a:t>
            </a:r>
            <a:endParaRPr lang="es-EC" b="1" dirty="0"/>
          </a:p>
        </p:txBody>
      </p:sp>
      <p:sp>
        <p:nvSpPr>
          <p:cNvPr id="32" name="Elipse 31">
            <a:extLst>
              <a:ext uri="{FF2B5EF4-FFF2-40B4-BE49-F238E27FC236}">
                <a16:creationId xmlns:a16="http://schemas.microsoft.com/office/drawing/2014/main" id="{B0524C3F-433E-44BD-9FF4-B212570C87EF}"/>
              </a:ext>
            </a:extLst>
          </p:cNvPr>
          <p:cNvSpPr/>
          <p:nvPr/>
        </p:nvSpPr>
        <p:spPr>
          <a:xfrm>
            <a:off x="5199414" y="4428849"/>
            <a:ext cx="1011187" cy="7651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dirty="0"/>
              <a:t>0,04s</a:t>
            </a:r>
            <a:endParaRPr lang="es-EC" b="1" dirty="0"/>
          </a:p>
        </p:txBody>
      </p:sp>
      <p:pic>
        <p:nvPicPr>
          <p:cNvPr id="28" name="Imagen 27">
            <a:extLst>
              <a:ext uri="{FF2B5EF4-FFF2-40B4-BE49-F238E27FC236}">
                <a16:creationId xmlns:a16="http://schemas.microsoft.com/office/drawing/2014/main" id="{9F45717D-67A9-4D50-9B7F-37B5663442D0}"/>
              </a:ext>
            </a:extLst>
          </p:cNvPr>
          <p:cNvPicPr>
            <a:picLocks noChangeAspect="1"/>
          </p:cNvPicPr>
          <p:nvPr/>
        </p:nvPicPr>
        <p:blipFill rotWithShape="1">
          <a:blip r:embed="rId5"/>
          <a:srcRect b="8466"/>
          <a:stretch/>
        </p:blipFill>
        <p:spPr>
          <a:xfrm>
            <a:off x="3644959" y="5366020"/>
            <a:ext cx="5792008" cy="1377733"/>
          </a:xfrm>
          <a:prstGeom prst="rect">
            <a:avLst/>
          </a:prstGeom>
        </p:spPr>
      </p:pic>
      <p:pic>
        <p:nvPicPr>
          <p:cNvPr id="31" name="Imagen 30">
            <a:extLst>
              <a:ext uri="{FF2B5EF4-FFF2-40B4-BE49-F238E27FC236}">
                <a16:creationId xmlns:a16="http://schemas.microsoft.com/office/drawing/2014/main" id="{C4AB9EA0-78B1-4466-B542-75A82F36E9FE}"/>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771778" y="1506682"/>
            <a:ext cx="4542426" cy="3636694"/>
          </a:xfrm>
          <a:prstGeom prst="rect">
            <a:avLst/>
          </a:prstGeom>
          <a:noFill/>
          <a:ln>
            <a:noFill/>
          </a:ln>
        </p:spPr>
      </p:pic>
      <p:sp>
        <p:nvSpPr>
          <p:cNvPr id="23" name="Rectángulo 22">
            <a:extLst>
              <a:ext uri="{FF2B5EF4-FFF2-40B4-BE49-F238E27FC236}">
                <a16:creationId xmlns:a16="http://schemas.microsoft.com/office/drawing/2014/main" id="{65323956-7122-4A6A-ABE8-7D9D81069139}"/>
              </a:ext>
            </a:extLst>
          </p:cNvPr>
          <p:cNvSpPr/>
          <p:nvPr/>
        </p:nvSpPr>
        <p:spPr>
          <a:xfrm>
            <a:off x="10541643" y="2131311"/>
            <a:ext cx="856633" cy="222431"/>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26" name="Rectángulo 25">
            <a:extLst>
              <a:ext uri="{FF2B5EF4-FFF2-40B4-BE49-F238E27FC236}">
                <a16:creationId xmlns:a16="http://schemas.microsoft.com/office/drawing/2014/main" id="{B04AF4AA-16C5-4886-A551-CAABE659576B}"/>
              </a:ext>
            </a:extLst>
          </p:cNvPr>
          <p:cNvSpPr/>
          <p:nvPr/>
        </p:nvSpPr>
        <p:spPr>
          <a:xfrm>
            <a:off x="10541644" y="2906252"/>
            <a:ext cx="856633" cy="222431"/>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33" name="Rectángulo 32">
            <a:extLst>
              <a:ext uri="{FF2B5EF4-FFF2-40B4-BE49-F238E27FC236}">
                <a16:creationId xmlns:a16="http://schemas.microsoft.com/office/drawing/2014/main" id="{EE5233A1-24AC-41D1-BFF6-1CAAD3C2DA7C}"/>
              </a:ext>
            </a:extLst>
          </p:cNvPr>
          <p:cNvSpPr/>
          <p:nvPr/>
        </p:nvSpPr>
        <p:spPr>
          <a:xfrm>
            <a:off x="10544015" y="3623954"/>
            <a:ext cx="856633" cy="222431"/>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Tree>
    <p:extLst>
      <p:ext uri="{BB962C8B-B14F-4D97-AF65-F5344CB8AC3E}">
        <p14:creationId xmlns:p14="http://schemas.microsoft.com/office/powerpoint/2010/main" val="89425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29" grpId="0" animBg="1"/>
      <p:bldP spid="30" grpId="0" animBg="1"/>
      <p:bldP spid="32" grpId="0" animBg="1"/>
      <p:bldP spid="23" grpId="0" animBg="1"/>
      <p:bldP spid="26"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387885"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u="sng">
                  <a:solidFill>
                    <a:srgbClr val="FFFF00"/>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53968" y="301814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688272" cy="994122"/>
          </a:xfrm>
        </p:spPr>
        <p:txBody>
          <a:bodyPr>
            <a:normAutofit/>
          </a:bodyPr>
          <a:lstStyle/>
          <a:p>
            <a:pPr algn="r" eaLnBrk="1" hangingPunct="1"/>
            <a:r>
              <a:rPr lang="es-UY" sz="4000" b="1" dirty="0">
                <a:latin typeface="Calibri" charset="0"/>
              </a:rPr>
              <a:t>Proceso Manual vs BI</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32</a:t>
            </a:fld>
            <a:endParaRPr lang="es-EC"/>
          </a:p>
        </p:txBody>
      </p:sp>
      <p:grpSp>
        <p:nvGrpSpPr>
          <p:cNvPr id="9" name="Grupo 8">
            <a:extLst>
              <a:ext uri="{FF2B5EF4-FFF2-40B4-BE49-F238E27FC236}">
                <a16:creationId xmlns:a16="http://schemas.microsoft.com/office/drawing/2014/main" id="{6D6659A4-7502-426B-A079-C00810D7F752}"/>
              </a:ext>
            </a:extLst>
          </p:cNvPr>
          <p:cNvGrpSpPr/>
          <p:nvPr/>
        </p:nvGrpSpPr>
        <p:grpSpPr>
          <a:xfrm>
            <a:off x="2846421" y="1439049"/>
            <a:ext cx="2292791" cy="1456234"/>
            <a:chOff x="3358501" y="1145051"/>
            <a:chExt cx="2755623" cy="1873091"/>
          </a:xfrm>
        </p:grpSpPr>
        <p:pic>
          <p:nvPicPr>
            <p:cNvPr id="6" name="Picture 2">
              <a:extLst>
                <a:ext uri="{FF2B5EF4-FFF2-40B4-BE49-F238E27FC236}">
                  <a16:creationId xmlns:a16="http://schemas.microsoft.com/office/drawing/2014/main" id="{AF0D4322-7F68-4E5E-B1B8-2870768A1F07}"/>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414254" y="1145051"/>
              <a:ext cx="699870" cy="688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importancia de contar con un manual de procesos">
              <a:extLst>
                <a:ext uri="{FF2B5EF4-FFF2-40B4-BE49-F238E27FC236}">
                  <a16:creationId xmlns:a16="http://schemas.microsoft.com/office/drawing/2014/main" id="{8A6CB167-E1B9-43A2-86FA-EEDBB5DC089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58501" y="1489475"/>
              <a:ext cx="2755623" cy="152866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27">
            <a:extLst>
              <a:ext uri="{FF2B5EF4-FFF2-40B4-BE49-F238E27FC236}">
                <a16:creationId xmlns:a16="http://schemas.microsoft.com/office/drawing/2014/main" id="{9B9104E5-82A7-42FC-816F-FA24B4FF7A14}"/>
              </a:ext>
            </a:extLst>
          </p:cNvPr>
          <p:cNvSpPr txBox="1"/>
          <p:nvPr/>
        </p:nvSpPr>
        <p:spPr>
          <a:xfrm>
            <a:off x="3024371" y="3104274"/>
            <a:ext cx="269573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dirty="0"/>
              <a:t>Proceso manual demora entre 1 a 3 días</a:t>
            </a:r>
            <a:endParaRPr lang="es-EC" dirty="0"/>
          </a:p>
        </p:txBody>
      </p:sp>
      <p:pic>
        <p:nvPicPr>
          <p:cNvPr id="18" name="Imagen 17">
            <a:extLst>
              <a:ext uri="{FF2B5EF4-FFF2-40B4-BE49-F238E27FC236}">
                <a16:creationId xmlns:a16="http://schemas.microsoft.com/office/drawing/2014/main" id="{A770E687-E5F8-4F46-BC94-DDC04071A751}"/>
              </a:ext>
            </a:extLst>
          </p:cNvPr>
          <p:cNvPicPr>
            <a:picLocks noChangeAspect="1"/>
          </p:cNvPicPr>
          <p:nvPr/>
        </p:nvPicPr>
        <p:blipFill>
          <a:blip r:embed="rId7"/>
          <a:stretch>
            <a:fillRect/>
          </a:stretch>
        </p:blipFill>
        <p:spPr>
          <a:xfrm>
            <a:off x="6759692" y="1411337"/>
            <a:ext cx="1517321" cy="1619448"/>
          </a:xfrm>
          <a:prstGeom prst="rect">
            <a:avLst/>
          </a:prstGeom>
        </p:spPr>
      </p:pic>
      <p:sp>
        <p:nvSpPr>
          <p:cNvPr id="23" name="TextBox 27">
            <a:extLst>
              <a:ext uri="{FF2B5EF4-FFF2-40B4-BE49-F238E27FC236}">
                <a16:creationId xmlns:a16="http://schemas.microsoft.com/office/drawing/2014/main" id="{D1565484-D485-46C1-B532-A679129B3852}"/>
              </a:ext>
            </a:extLst>
          </p:cNvPr>
          <p:cNvSpPr txBox="1"/>
          <p:nvPr/>
        </p:nvSpPr>
        <p:spPr>
          <a:xfrm>
            <a:off x="6471892" y="3106531"/>
            <a:ext cx="209292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dirty="0"/>
              <a:t>Cometer algún error humano</a:t>
            </a:r>
            <a:endParaRPr lang="es-EC" dirty="0"/>
          </a:p>
        </p:txBody>
      </p:sp>
      <p:pic>
        <p:nvPicPr>
          <p:cNvPr id="1032" name="Picture 8" descr="Confusión En El Icono De Vectores En La Toma De Decisiones Ilustración del  Vector - Ilustración de estrategia, icono: 164543408">
            <a:extLst>
              <a:ext uri="{FF2B5EF4-FFF2-40B4-BE49-F238E27FC236}">
                <a16:creationId xmlns:a16="http://schemas.microsoft.com/office/drawing/2014/main" id="{1DF2DEA3-603F-40C1-9A02-BF57B0ED3F71}"/>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9345579" y="1389946"/>
            <a:ext cx="2107612" cy="16408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7">
            <a:extLst>
              <a:ext uri="{FF2B5EF4-FFF2-40B4-BE49-F238E27FC236}">
                <a16:creationId xmlns:a16="http://schemas.microsoft.com/office/drawing/2014/main" id="{399E53C9-0155-4574-AE04-D920381CC506}"/>
              </a:ext>
            </a:extLst>
          </p:cNvPr>
          <p:cNvSpPr txBox="1"/>
          <p:nvPr/>
        </p:nvSpPr>
        <p:spPr>
          <a:xfrm>
            <a:off x="9584111" y="3104273"/>
            <a:ext cx="209292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dirty="0"/>
              <a:t>Impide la correcta toma de decisiones</a:t>
            </a:r>
            <a:endParaRPr lang="es-EC" dirty="0"/>
          </a:p>
        </p:txBody>
      </p:sp>
      <p:pic>
        <p:nvPicPr>
          <p:cNvPr id="1034" name="Picture 10" descr="El Concepto De Tomar Las Decisiones Correctas En El Diseño De La  Información Relacionada Con La Toma De Decisiones Y Fotos, Retratos,  Imágenes Y Fotografía De Archivo Libres De Derecho. Image 79865763.">
            <a:extLst>
              <a:ext uri="{FF2B5EF4-FFF2-40B4-BE49-F238E27FC236}">
                <a16:creationId xmlns:a16="http://schemas.microsoft.com/office/drawing/2014/main" id="{1450AAE3-CD0C-4BB7-80F8-165F7567E455}"/>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766860" y="4134429"/>
            <a:ext cx="2160192" cy="162014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7">
            <a:extLst>
              <a:ext uri="{FF2B5EF4-FFF2-40B4-BE49-F238E27FC236}">
                <a16:creationId xmlns:a16="http://schemas.microsoft.com/office/drawing/2014/main" id="{331FAB6E-79F8-4FFB-8FBB-C9E1D2A6A37A}"/>
              </a:ext>
            </a:extLst>
          </p:cNvPr>
          <p:cNvSpPr txBox="1"/>
          <p:nvPr/>
        </p:nvSpPr>
        <p:spPr>
          <a:xfrm>
            <a:off x="7766860" y="5969684"/>
            <a:ext cx="229279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dirty="0"/>
              <a:t>Decisiones apropiadas</a:t>
            </a:r>
            <a:endParaRPr lang="es-EC" dirty="0"/>
          </a:p>
        </p:txBody>
      </p:sp>
      <p:sp>
        <p:nvSpPr>
          <p:cNvPr id="54" name="TextBox 27">
            <a:extLst>
              <a:ext uri="{FF2B5EF4-FFF2-40B4-BE49-F238E27FC236}">
                <a16:creationId xmlns:a16="http://schemas.microsoft.com/office/drawing/2014/main" id="{15D3B0D4-0E81-4CEF-B993-F7DE31714470}"/>
              </a:ext>
            </a:extLst>
          </p:cNvPr>
          <p:cNvSpPr txBox="1"/>
          <p:nvPr/>
        </p:nvSpPr>
        <p:spPr>
          <a:xfrm>
            <a:off x="3305673" y="6015430"/>
            <a:ext cx="35161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dirty="0"/>
              <a:t>Tiempo aproximado del modelo BI</a:t>
            </a:r>
            <a:endParaRPr lang="es-EC" dirty="0"/>
          </a:p>
        </p:txBody>
      </p:sp>
      <p:pic>
        <p:nvPicPr>
          <p:cNvPr id="47" name="Imagen 46">
            <a:extLst>
              <a:ext uri="{FF2B5EF4-FFF2-40B4-BE49-F238E27FC236}">
                <a16:creationId xmlns:a16="http://schemas.microsoft.com/office/drawing/2014/main" id="{35A7731C-A536-41F4-A329-8184797C034C}"/>
              </a:ext>
            </a:extLst>
          </p:cNvPr>
          <p:cNvPicPr>
            <a:picLocks noChangeAspect="1"/>
          </p:cNvPicPr>
          <p:nvPr/>
        </p:nvPicPr>
        <p:blipFill>
          <a:blip r:embed="rId10"/>
          <a:stretch>
            <a:fillRect/>
          </a:stretch>
        </p:blipFill>
        <p:spPr>
          <a:xfrm>
            <a:off x="3339333" y="4163592"/>
            <a:ext cx="3167038" cy="1676194"/>
          </a:xfrm>
          <a:prstGeom prst="rect">
            <a:avLst/>
          </a:prstGeom>
        </p:spPr>
      </p:pic>
      <p:sp>
        <p:nvSpPr>
          <p:cNvPr id="8" name="CuadroTexto 7">
            <a:extLst>
              <a:ext uri="{FF2B5EF4-FFF2-40B4-BE49-F238E27FC236}">
                <a16:creationId xmlns:a16="http://schemas.microsoft.com/office/drawing/2014/main" id="{509A2BCE-49BD-49BB-8CFD-5BF0EFD5A9DE}"/>
              </a:ext>
            </a:extLst>
          </p:cNvPr>
          <p:cNvSpPr txBox="1"/>
          <p:nvPr/>
        </p:nvSpPr>
        <p:spPr>
          <a:xfrm>
            <a:off x="3482472" y="4314218"/>
            <a:ext cx="179001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a:t>Tiempo de diseño de visualización</a:t>
            </a:r>
            <a:endParaRPr lang="es-EC" sz="1600"/>
          </a:p>
        </p:txBody>
      </p:sp>
      <p:sp>
        <p:nvSpPr>
          <p:cNvPr id="28" name="CuadroTexto 27">
            <a:extLst>
              <a:ext uri="{FF2B5EF4-FFF2-40B4-BE49-F238E27FC236}">
                <a16:creationId xmlns:a16="http://schemas.microsoft.com/office/drawing/2014/main" id="{C909CE68-04F1-44F3-A0F4-69F25D64456D}"/>
              </a:ext>
            </a:extLst>
          </p:cNvPr>
          <p:cNvSpPr txBox="1"/>
          <p:nvPr/>
        </p:nvSpPr>
        <p:spPr>
          <a:xfrm>
            <a:off x="3482472" y="5049619"/>
            <a:ext cx="179001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a:t>Tiempo de compilación de consulta</a:t>
            </a:r>
            <a:endParaRPr lang="es-EC" sz="1400"/>
          </a:p>
        </p:txBody>
      </p:sp>
    </p:spTree>
    <p:extLst>
      <p:ext uri="{BB962C8B-B14F-4D97-AF65-F5344CB8AC3E}">
        <p14:creationId xmlns:p14="http://schemas.microsoft.com/office/powerpoint/2010/main" val="7249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wipe(down)">
                                      <p:cBhvr>
                                        <p:cTn id="23" dur="500"/>
                                        <p:tgtEl>
                                          <p:spTgt spid="103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arn(inVertical)">
                                      <p:cBhvr>
                                        <p:cTn id="31" dur="500"/>
                                        <p:tgtEl>
                                          <p:spTgt spid="4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arn(inVertic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wipe(down)">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7"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Conclusiones</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33</a:t>
            </a:fld>
            <a:endParaRPr lang="es-EC"/>
          </a:p>
        </p:txBody>
      </p:sp>
      <p:pic>
        <p:nvPicPr>
          <p:cNvPr id="13" name="Imagen 12">
            <a:extLst>
              <a:ext uri="{FF2B5EF4-FFF2-40B4-BE49-F238E27FC236}">
                <a16:creationId xmlns:a16="http://schemas.microsoft.com/office/drawing/2014/main" id="{ADB15006-8338-42D9-9485-ADDBAF18331F}"/>
              </a:ext>
            </a:extLst>
          </p:cNvPr>
          <p:cNvPicPr>
            <a:picLocks noChangeAspect="1"/>
          </p:cNvPicPr>
          <p:nvPr/>
        </p:nvPicPr>
        <p:blipFill>
          <a:blip r:embed="rId4"/>
          <a:stretch>
            <a:fillRect/>
          </a:stretch>
        </p:blipFill>
        <p:spPr>
          <a:xfrm>
            <a:off x="2953962" y="1279735"/>
            <a:ext cx="6192114" cy="5229955"/>
          </a:xfrm>
          <a:prstGeom prst="rect">
            <a:avLst/>
          </a:prstGeom>
        </p:spPr>
      </p:pic>
    </p:spTree>
    <p:extLst>
      <p:ext uri="{BB962C8B-B14F-4D97-AF65-F5344CB8AC3E}">
        <p14:creationId xmlns:p14="http://schemas.microsoft.com/office/powerpoint/2010/main" val="62990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u="sng">
                  <a:solidFill>
                    <a:srgbClr val="FFFF00"/>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541412"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Conclusiones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34</a:t>
            </a:fld>
            <a:endParaRPr lang="es-EC"/>
          </a:p>
        </p:txBody>
      </p:sp>
      <p:pic>
        <p:nvPicPr>
          <p:cNvPr id="8" name="Imagen 7">
            <a:extLst>
              <a:ext uri="{FF2B5EF4-FFF2-40B4-BE49-F238E27FC236}">
                <a16:creationId xmlns:a16="http://schemas.microsoft.com/office/drawing/2014/main" id="{12A41833-24F1-4E09-BBF4-A9B55F0073A6}"/>
              </a:ext>
            </a:extLst>
          </p:cNvPr>
          <p:cNvPicPr>
            <a:picLocks noChangeAspect="1"/>
          </p:cNvPicPr>
          <p:nvPr/>
        </p:nvPicPr>
        <p:blipFill>
          <a:blip r:embed="rId5"/>
          <a:stretch>
            <a:fillRect/>
          </a:stretch>
        </p:blipFill>
        <p:spPr>
          <a:xfrm>
            <a:off x="5746404" y="1420610"/>
            <a:ext cx="2378550" cy="2103479"/>
          </a:xfrm>
          <a:prstGeom prst="rect">
            <a:avLst/>
          </a:prstGeom>
        </p:spPr>
      </p:pic>
      <p:grpSp>
        <p:nvGrpSpPr>
          <p:cNvPr id="10" name="Grupo 9">
            <a:extLst>
              <a:ext uri="{FF2B5EF4-FFF2-40B4-BE49-F238E27FC236}">
                <a16:creationId xmlns:a16="http://schemas.microsoft.com/office/drawing/2014/main" id="{2C82B37C-3E53-4743-9C98-07DA56D040F2}"/>
              </a:ext>
            </a:extLst>
          </p:cNvPr>
          <p:cNvGrpSpPr/>
          <p:nvPr/>
        </p:nvGrpSpPr>
        <p:grpSpPr>
          <a:xfrm>
            <a:off x="8644886" y="1665903"/>
            <a:ext cx="3547114" cy="1690722"/>
            <a:chOff x="8644886" y="1665903"/>
            <a:chExt cx="3547114" cy="1690722"/>
          </a:xfrm>
        </p:grpSpPr>
        <p:pic>
          <p:nvPicPr>
            <p:cNvPr id="2054" name="Picture 6" descr="Conoces el triángulo de hierro para tus proyectos?">
              <a:extLst>
                <a:ext uri="{FF2B5EF4-FFF2-40B4-BE49-F238E27FC236}">
                  <a16:creationId xmlns:a16="http://schemas.microsoft.com/office/drawing/2014/main" id="{63B6A22F-ADE2-44DF-8C38-4F9C0415F71F}"/>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8644886" y="2072093"/>
              <a:ext cx="2266253" cy="12845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é hacemos? - ETL">
              <a:extLst>
                <a:ext uri="{FF2B5EF4-FFF2-40B4-BE49-F238E27FC236}">
                  <a16:creationId xmlns:a16="http://schemas.microsoft.com/office/drawing/2014/main" id="{F556E1E2-EA1B-438D-AB5E-521C2FD195C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175776" y="1665903"/>
              <a:ext cx="2016224" cy="87133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ableau Online | Análisis de SaaS para todos">
            <a:extLst>
              <a:ext uri="{FF2B5EF4-FFF2-40B4-BE49-F238E27FC236}">
                <a16:creationId xmlns:a16="http://schemas.microsoft.com/office/drawing/2014/main" id="{1C4D91C6-7E48-45F4-A682-4CE69C0D2F56}"/>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093668" y="4706588"/>
            <a:ext cx="2874483" cy="153396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o 17">
            <a:extLst>
              <a:ext uri="{FF2B5EF4-FFF2-40B4-BE49-F238E27FC236}">
                <a16:creationId xmlns:a16="http://schemas.microsoft.com/office/drawing/2014/main" id="{A6BB33DE-58FD-4C66-B186-562D78A06D4E}"/>
              </a:ext>
            </a:extLst>
          </p:cNvPr>
          <p:cNvGrpSpPr/>
          <p:nvPr/>
        </p:nvGrpSpPr>
        <p:grpSpPr>
          <a:xfrm>
            <a:off x="6903670" y="4741622"/>
            <a:ext cx="3388976" cy="1508248"/>
            <a:chOff x="6903670" y="4741622"/>
            <a:chExt cx="3388976" cy="1508248"/>
          </a:xfrm>
        </p:grpSpPr>
        <p:pic>
          <p:nvPicPr>
            <p:cNvPr id="2060" name="Picture 12" descr="Qué es APM? Introducción a la Gestión de Rendimiento de Activos - Retain">
              <a:extLst>
                <a:ext uri="{FF2B5EF4-FFF2-40B4-BE49-F238E27FC236}">
                  <a16:creationId xmlns:a16="http://schemas.microsoft.com/office/drawing/2014/main" id="{77C96ADF-311D-4EAC-8436-CCFF4DC00762}"/>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8225009" y="4741622"/>
              <a:ext cx="2067637" cy="15082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nyección SQL – Parte I – NOISE Ciberseguridad">
              <a:extLst>
                <a:ext uri="{FF2B5EF4-FFF2-40B4-BE49-F238E27FC236}">
                  <a16:creationId xmlns:a16="http://schemas.microsoft.com/office/drawing/2014/main" id="{7D6062D3-4955-46C9-8FA1-E4F4547FA00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903670" y="4866597"/>
              <a:ext cx="1258298" cy="125829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CuadroTexto 23">
            <a:extLst>
              <a:ext uri="{FF2B5EF4-FFF2-40B4-BE49-F238E27FC236}">
                <a16:creationId xmlns:a16="http://schemas.microsoft.com/office/drawing/2014/main" id="{BF50AB46-BCD7-4737-82A7-69C18C059C89}"/>
              </a:ext>
            </a:extLst>
          </p:cNvPr>
          <p:cNvSpPr txBox="1"/>
          <p:nvPr/>
        </p:nvSpPr>
        <p:spPr>
          <a:xfrm>
            <a:off x="2443701" y="1095906"/>
            <a:ext cx="2874484" cy="369332"/>
          </a:xfrm>
          <a:prstGeom prst="rect">
            <a:avLst/>
          </a:prstGeom>
          <a:noFill/>
        </p:spPr>
        <p:txBody>
          <a:bodyPr wrap="square" rtlCol="0">
            <a:spAutoFit/>
          </a:bodyPr>
          <a:lstStyle/>
          <a:p>
            <a:pPr algn="ctr"/>
            <a:r>
              <a:rPr lang="es-ES" b="1"/>
              <a:t>Situación Actual</a:t>
            </a:r>
            <a:endParaRPr lang="es-EC" b="1"/>
          </a:p>
        </p:txBody>
      </p:sp>
      <p:sp>
        <p:nvSpPr>
          <p:cNvPr id="25" name="CuadroTexto 24">
            <a:extLst>
              <a:ext uri="{FF2B5EF4-FFF2-40B4-BE49-F238E27FC236}">
                <a16:creationId xmlns:a16="http://schemas.microsoft.com/office/drawing/2014/main" id="{FD64EB89-D170-4F6A-B084-298D6E6AA0A1}"/>
              </a:ext>
            </a:extLst>
          </p:cNvPr>
          <p:cNvSpPr txBox="1"/>
          <p:nvPr/>
        </p:nvSpPr>
        <p:spPr>
          <a:xfrm>
            <a:off x="5542139" y="1095069"/>
            <a:ext cx="2874484" cy="369332"/>
          </a:xfrm>
          <a:prstGeom prst="rect">
            <a:avLst/>
          </a:prstGeom>
          <a:noFill/>
        </p:spPr>
        <p:txBody>
          <a:bodyPr wrap="square" rtlCol="0">
            <a:spAutoFit/>
          </a:bodyPr>
          <a:lstStyle/>
          <a:p>
            <a:pPr algn="ctr"/>
            <a:r>
              <a:rPr lang="es-ES" b="1" dirty="0"/>
              <a:t>Base de conocimiento sólida</a:t>
            </a:r>
            <a:endParaRPr lang="es-EC" b="1" dirty="0"/>
          </a:p>
        </p:txBody>
      </p:sp>
      <p:sp>
        <p:nvSpPr>
          <p:cNvPr id="32" name="CuadroTexto 31">
            <a:extLst>
              <a:ext uri="{FF2B5EF4-FFF2-40B4-BE49-F238E27FC236}">
                <a16:creationId xmlns:a16="http://schemas.microsoft.com/office/drawing/2014/main" id="{7EE5F5E4-80FE-4C0D-8AEF-38F867B3CD79}"/>
              </a:ext>
            </a:extLst>
          </p:cNvPr>
          <p:cNvSpPr txBox="1"/>
          <p:nvPr/>
        </p:nvSpPr>
        <p:spPr>
          <a:xfrm>
            <a:off x="8907650" y="1101815"/>
            <a:ext cx="2874484" cy="369332"/>
          </a:xfrm>
          <a:prstGeom prst="rect">
            <a:avLst/>
          </a:prstGeom>
          <a:noFill/>
        </p:spPr>
        <p:txBody>
          <a:bodyPr wrap="square" rtlCol="0">
            <a:spAutoFit/>
          </a:bodyPr>
          <a:lstStyle/>
          <a:p>
            <a:pPr algn="ctr"/>
            <a:r>
              <a:rPr lang="es-ES" b="1"/>
              <a:t>KPI en proyectos, ETL</a:t>
            </a:r>
            <a:endParaRPr lang="es-EC" b="1"/>
          </a:p>
        </p:txBody>
      </p:sp>
      <p:sp>
        <p:nvSpPr>
          <p:cNvPr id="33" name="CuadroTexto 32">
            <a:extLst>
              <a:ext uri="{FF2B5EF4-FFF2-40B4-BE49-F238E27FC236}">
                <a16:creationId xmlns:a16="http://schemas.microsoft.com/office/drawing/2014/main" id="{D26A2F52-CE59-46AB-BD3B-632C918720A4}"/>
              </a:ext>
            </a:extLst>
          </p:cNvPr>
          <p:cNvSpPr txBox="1"/>
          <p:nvPr/>
        </p:nvSpPr>
        <p:spPr>
          <a:xfrm>
            <a:off x="3189632" y="4196074"/>
            <a:ext cx="2874484" cy="369332"/>
          </a:xfrm>
          <a:prstGeom prst="rect">
            <a:avLst/>
          </a:prstGeom>
          <a:noFill/>
        </p:spPr>
        <p:txBody>
          <a:bodyPr wrap="square" rtlCol="0">
            <a:spAutoFit/>
          </a:bodyPr>
          <a:lstStyle/>
          <a:p>
            <a:pPr algn="ctr"/>
            <a:r>
              <a:rPr lang="es-ES" b="1"/>
              <a:t>Visualización de Datos</a:t>
            </a:r>
            <a:endParaRPr lang="es-EC" b="1"/>
          </a:p>
        </p:txBody>
      </p:sp>
      <p:sp>
        <p:nvSpPr>
          <p:cNvPr id="34" name="CuadroTexto 33">
            <a:extLst>
              <a:ext uri="{FF2B5EF4-FFF2-40B4-BE49-F238E27FC236}">
                <a16:creationId xmlns:a16="http://schemas.microsoft.com/office/drawing/2014/main" id="{762BD804-CD89-478A-B132-F513B3096DE8}"/>
              </a:ext>
            </a:extLst>
          </p:cNvPr>
          <p:cNvSpPr txBox="1"/>
          <p:nvPr/>
        </p:nvSpPr>
        <p:spPr>
          <a:xfrm>
            <a:off x="6546584" y="4065060"/>
            <a:ext cx="4493234" cy="646331"/>
          </a:xfrm>
          <a:prstGeom prst="rect">
            <a:avLst/>
          </a:prstGeom>
          <a:noFill/>
        </p:spPr>
        <p:txBody>
          <a:bodyPr wrap="square" rtlCol="0">
            <a:spAutoFit/>
          </a:bodyPr>
          <a:lstStyle/>
          <a:p>
            <a:pPr algn="ctr"/>
            <a:r>
              <a:rPr lang="es-ES" b="1"/>
              <a:t>Inyección de Información, Análisis de Rendimiento</a:t>
            </a:r>
            <a:endParaRPr lang="es-EC" b="1"/>
          </a:p>
        </p:txBody>
      </p:sp>
      <p:grpSp>
        <p:nvGrpSpPr>
          <p:cNvPr id="19" name="Grupo 18">
            <a:extLst>
              <a:ext uri="{FF2B5EF4-FFF2-40B4-BE49-F238E27FC236}">
                <a16:creationId xmlns:a16="http://schemas.microsoft.com/office/drawing/2014/main" id="{0C1197C6-6847-4DE7-B72B-9C37D087C445}"/>
              </a:ext>
            </a:extLst>
          </p:cNvPr>
          <p:cNvGrpSpPr/>
          <p:nvPr/>
        </p:nvGrpSpPr>
        <p:grpSpPr>
          <a:xfrm>
            <a:off x="2790858" y="1571455"/>
            <a:ext cx="2378550" cy="2126838"/>
            <a:chOff x="2790858" y="1571455"/>
            <a:chExt cx="2378550" cy="2126838"/>
          </a:xfrm>
        </p:grpSpPr>
        <p:grpSp>
          <p:nvGrpSpPr>
            <p:cNvPr id="6" name="Grupo 5">
              <a:extLst>
                <a:ext uri="{FF2B5EF4-FFF2-40B4-BE49-F238E27FC236}">
                  <a16:creationId xmlns:a16="http://schemas.microsoft.com/office/drawing/2014/main" id="{63ECF0AE-BB0C-4612-B331-B3ADF9F8DD34}"/>
                </a:ext>
              </a:extLst>
            </p:cNvPr>
            <p:cNvGrpSpPr/>
            <p:nvPr/>
          </p:nvGrpSpPr>
          <p:grpSpPr>
            <a:xfrm>
              <a:off x="2790858" y="1571455"/>
              <a:ext cx="2378550" cy="2126838"/>
              <a:chOff x="2790858" y="1571455"/>
              <a:chExt cx="2378550" cy="2126838"/>
            </a:xfrm>
          </p:grpSpPr>
          <p:pic>
            <p:nvPicPr>
              <p:cNvPr id="2050" name="Picture 2" descr="Google Sheets: integración con Jupyter Notebooks - sitiobigdata.com">
                <a:extLst>
                  <a:ext uri="{FF2B5EF4-FFF2-40B4-BE49-F238E27FC236}">
                    <a16:creationId xmlns:a16="http://schemas.microsoft.com/office/drawing/2014/main" id="{016B13AF-F745-47C3-8809-C1F01EFF2F7C}"/>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214167" y="1571455"/>
                <a:ext cx="1619707" cy="8098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s cinco problemáticas principales que nos podemos encontrar al automatizar  pruebas">
                <a:extLst>
                  <a:ext uri="{FF2B5EF4-FFF2-40B4-BE49-F238E27FC236}">
                    <a16:creationId xmlns:a16="http://schemas.microsoft.com/office/drawing/2014/main" id="{FBB43626-C4FC-49B3-B320-FD7DBB957EFE}"/>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790858" y="2321889"/>
                <a:ext cx="2378550" cy="137640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ímbolo &quot;No permitido&quot; 8">
              <a:extLst>
                <a:ext uri="{FF2B5EF4-FFF2-40B4-BE49-F238E27FC236}">
                  <a16:creationId xmlns:a16="http://schemas.microsoft.com/office/drawing/2014/main" id="{35A397A9-DAF7-4DD1-A1FB-61D482284C43}"/>
                </a:ext>
              </a:extLst>
            </p:cNvPr>
            <p:cNvSpPr/>
            <p:nvPr/>
          </p:nvSpPr>
          <p:spPr>
            <a:xfrm>
              <a:off x="3519743" y="2495132"/>
              <a:ext cx="889012" cy="895911"/>
            </a:xfrm>
            <a:prstGeom prst="noSmoking">
              <a:avLst>
                <a:gd name="adj" fmla="val 99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Tree>
    <p:extLst>
      <p:ext uri="{BB962C8B-B14F-4D97-AF65-F5344CB8AC3E}">
        <p14:creationId xmlns:p14="http://schemas.microsoft.com/office/powerpoint/2010/main" val="345712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1000"/>
                                        <p:tgtEl>
                                          <p:spTgt spid="2058"/>
                                        </p:tgtEl>
                                      </p:cBhvr>
                                    </p:animEffect>
                                    <p:anim calcmode="lin" valueType="num">
                                      <p:cBhvr>
                                        <p:cTn id="44" dur="1000" fill="hold"/>
                                        <p:tgtEl>
                                          <p:spTgt spid="2058"/>
                                        </p:tgtEl>
                                        <p:attrNameLst>
                                          <p:attrName>ppt_x</p:attrName>
                                        </p:attrNameLst>
                                      </p:cBhvr>
                                      <p:tavLst>
                                        <p:tav tm="0">
                                          <p:val>
                                            <p:strVal val="#ppt_x"/>
                                          </p:val>
                                        </p:tav>
                                        <p:tav tm="100000">
                                          <p:val>
                                            <p:strVal val="#ppt_x"/>
                                          </p:val>
                                        </p:tav>
                                      </p:tavLst>
                                    </p:anim>
                                    <p:anim calcmode="lin" valueType="num">
                                      <p:cBhvr>
                                        <p:cTn id="45"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Recomendaciones</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35</a:t>
            </a:fld>
            <a:endParaRPr lang="es-EC"/>
          </a:p>
        </p:txBody>
      </p:sp>
      <p:pic>
        <p:nvPicPr>
          <p:cNvPr id="3" name="Imagen 2">
            <a:extLst>
              <a:ext uri="{FF2B5EF4-FFF2-40B4-BE49-F238E27FC236}">
                <a16:creationId xmlns:a16="http://schemas.microsoft.com/office/drawing/2014/main" id="{E24EC47A-6A1E-42D2-B193-66DB6C58DD97}"/>
              </a:ext>
            </a:extLst>
          </p:cNvPr>
          <p:cNvPicPr>
            <a:picLocks noChangeAspect="1"/>
          </p:cNvPicPr>
          <p:nvPr/>
        </p:nvPicPr>
        <p:blipFill>
          <a:blip r:embed="rId4"/>
          <a:stretch>
            <a:fillRect/>
          </a:stretch>
        </p:blipFill>
        <p:spPr>
          <a:xfrm>
            <a:off x="3321500" y="1170538"/>
            <a:ext cx="6041172" cy="5518692"/>
          </a:xfrm>
          <a:prstGeom prst="rect">
            <a:avLst/>
          </a:prstGeom>
        </p:spPr>
      </p:pic>
    </p:spTree>
    <p:extLst>
      <p:ext uri="{BB962C8B-B14F-4D97-AF65-F5344CB8AC3E}">
        <p14:creationId xmlns:p14="http://schemas.microsoft.com/office/powerpoint/2010/main" val="17388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u="sng">
                  <a:solidFill>
                    <a:srgbClr val="FFFF00"/>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25" name="Grupo 24">
            <a:extLst>
              <a:ext uri="{FF2B5EF4-FFF2-40B4-BE49-F238E27FC236}">
                <a16:creationId xmlns:a16="http://schemas.microsoft.com/office/drawing/2014/main" id="{2142364D-6949-454F-B7F3-6FA9DAEFA2D9}"/>
              </a:ext>
            </a:extLst>
          </p:cNvPr>
          <p:cNvGrpSpPr/>
          <p:nvPr/>
        </p:nvGrpSpPr>
        <p:grpSpPr>
          <a:xfrm>
            <a:off x="8501932" y="4640367"/>
            <a:ext cx="2067526" cy="2016225"/>
            <a:chOff x="8501932" y="4513477"/>
            <a:chExt cx="2067526" cy="2016225"/>
          </a:xfrm>
        </p:grpSpPr>
        <p:pic>
          <p:nvPicPr>
            <p:cNvPr id="32" name="Picture 2" descr="Inyección SQL – Parte I – NOISE Ciberseguridad">
              <a:extLst>
                <a:ext uri="{FF2B5EF4-FFF2-40B4-BE49-F238E27FC236}">
                  <a16:creationId xmlns:a16="http://schemas.microsoft.com/office/drawing/2014/main" id="{0CE12365-1D5F-45F2-9801-D66D17ADEAE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53233" y="4513477"/>
              <a:ext cx="2016225" cy="20162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ase de datos iconos: imágenes, fotos de stock y vectores | Shutterstock">
              <a:extLst>
                <a:ext uri="{FF2B5EF4-FFF2-40B4-BE49-F238E27FC236}">
                  <a16:creationId xmlns:a16="http://schemas.microsoft.com/office/drawing/2014/main" id="{AC98B28F-E383-4CAA-9DE2-E876D25708D3}"/>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rot="20155763">
              <a:off x="8501932" y="5096568"/>
              <a:ext cx="862003" cy="4043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lecha: cheurón 1">
            <a:extLst>
              <a:ext uri="{FF2B5EF4-FFF2-40B4-BE49-F238E27FC236}">
                <a16:creationId xmlns:a16="http://schemas.microsoft.com/office/drawing/2014/main" id="{E4A8637F-9887-4D3E-AFED-53ABBCCB3501}"/>
              </a:ext>
            </a:extLst>
          </p:cNvPr>
          <p:cNvSpPr/>
          <p:nvPr/>
        </p:nvSpPr>
        <p:spPr>
          <a:xfrm rot="10800000">
            <a:off x="1809602" y="38354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Recomendaciones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36</a:t>
            </a:fld>
            <a:endParaRPr lang="es-EC"/>
          </a:p>
        </p:txBody>
      </p:sp>
      <p:sp>
        <p:nvSpPr>
          <p:cNvPr id="18" name="CuadroTexto 17">
            <a:extLst>
              <a:ext uri="{FF2B5EF4-FFF2-40B4-BE49-F238E27FC236}">
                <a16:creationId xmlns:a16="http://schemas.microsoft.com/office/drawing/2014/main" id="{FAEF3577-B60D-466E-9DD5-2FFBF25DAB73}"/>
              </a:ext>
            </a:extLst>
          </p:cNvPr>
          <p:cNvSpPr txBox="1"/>
          <p:nvPr/>
        </p:nvSpPr>
        <p:spPr>
          <a:xfrm>
            <a:off x="2732248" y="1279735"/>
            <a:ext cx="2978741" cy="646331"/>
          </a:xfrm>
          <a:prstGeom prst="rect">
            <a:avLst/>
          </a:prstGeom>
          <a:noFill/>
        </p:spPr>
        <p:txBody>
          <a:bodyPr wrap="square" rtlCol="0">
            <a:spAutoFit/>
          </a:bodyPr>
          <a:lstStyle/>
          <a:p>
            <a:pPr algn="ctr"/>
            <a:r>
              <a:rPr lang="es-ES" b="1" dirty="0"/>
              <a:t>Automatizar el registro y seguimiento de proyectos</a:t>
            </a:r>
            <a:endParaRPr lang="es-EC" b="1" dirty="0"/>
          </a:p>
        </p:txBody>
      </p:sp>
      <p:sp>
        <p:nvSpPr>
          <p:cNvPr id="19" name="CuadroTexto 18">
            <a:extLst>
              <a:ext uri="{FF2B5EF4-FFF2-40B4-BE49-F238E27FC236}">
                <a16:creationId xmlns:a16="http://schemas.microsoft.com/office/drawing/2014/main" id="{9E54838B-C67D-446F-BFDA-9049D4A2E09B}"/>
              </a:ext>
            </a:extLst>
          </p:cNvPr>
          <p:cNvSpPr txBox="1"/>
          <p:nvPr/>
        </p:nvSpPr>
        <p:spPr>
          <a:xfrm>
            <a:off x="7801671" y="1279735"/>
            <a:ext cx="2978741" cy="646331"/>
          </a:xfrm>
          <a:prstGeom prst="rect">
            <a:avLst/>
          </a:prstGeom>
          <a:noFill/>
        </p:spPr>
        <p:txBody>
          <a:bodyPr wrap="square" rtlCol="0">
            <a:spAutoFit/>
          </a:bodyPr>
          <a:lstStyle/>
          <a:p>
            <a:pPr algn="ctr"/>
            <a:r>
              <a:rPr lang="es-ES" b="1"/>
              <a:t>Colaboración entre universidad e industria </a:t>
            </a:r>
            <a:endParaRPr lang="es-EC" b="1"/>
          </a:p>
        </p:txBody>
      </p:sp>
      <p:sp>
        <p:nvSpPr>
          <p:cNvPr id="20" name="CuadroTexto 19">
            <a:extLst>
              <a:ext uri="{FF2B5EF4-FFF2-40B4-BE49-F238E27FC236}">
                <a16:creationId xmlns:a16="http://schemas.microsoft.com/office/drawing/2014/main" id="{F62FE12A-933D-4217-A089-9B7CC81CC6E3}"/>
              </a:ext>
            </a:extLst>
          </p:cNvPr>
          <p:cNvSpPr txBox="1"/>
          <p:nvPr/>
        </p:nvSpPr>
        <p:spPr>
          <a:xfrm>
            <a:off x="2732248" y="3931030"/>
            <a:ext cx="2978741" cy="369332"/>
          </a:xfrm>
          <a:prstGeom prst="rect">
            <a:avLst/>
          </a:prstGeom>
          <a:noFill/>
        </p:spPr>
        <p:txBody>
          <a:bodyPr wrap="square" rtlCol="0">
            <a:spAutoFit/>
          </a:bodyPr>
          <a:lstStyle/>
          <a:p>
            <a:pPr algn="ctr"/>
            <a:r>
              <a:rPr lang="es-ES" b="1"/>
              <a:t>Diversificar la visualización</a:t>
            </a:r>
            <a:endParaRPr lang="es-EC" b="1"/>
          </a:p>
        </p:txBody>
      </p:sp>
      <p:sp>
        <p:nvSpPr>
          <p:cNvPr id="21" name="CuadroTexto 20">
            <a:extLst>
              <a:ext uri="{FF2B5EF4-FFF2-40B4-BE49-F238E27FC236}">
                <a16:creationId xmlns:a16="http://schemas.microsoft.com/office/drawing/2014/main" id="{3B299B62-4DA3-4DBA-9A4E-9B91846B6072}"/>
              </a:ext>
            </a:extLst>
          </p:cNvPr>
          <p:cNvSpPr txBox="1"/>
          <p:nvPr/>
        </p:nvSpPr>
        <p:spPr>
          <a:xfrm>
            <a:off x="7801671" y="3847925"/>
            <a:ext cx="2978741" cy="646331"/>
          </a:xfrm>
          <a:prstGeom prst="rect">
            <a:avLst/>
          </a:prstGeom>
          <a:noFill/>
        </p:spPr>
        <p:txBody>
          <a:bodyPr wrap="square" rtlCol="0">
            <a:spAutoFit/>
          </a:bodyPr>
          <a:lstStyle/>
          <a:p>
            <a:pPr algn="ctr"/>
            <a:r>
              <a:rPr lang="es-ES" b="1" dirty="0"/>
              <a:t>Inyección de información  provenientes de dos fuentes</a:t>
            </a:r>
            <a:endParaRPr lang="es-EC" b="1" dirty="0"/>
          </a:p>
        </p:txBody>
      </p:sp>
      <p:pic>
        <p:nvPicPr>
          <p:cNvPr id="6" name="Picture 2" descr="Estudios de caso de Automatización de Procesos de Negocios">
            <a:extLst>
              <a:ext uri="{FF2B5EF4-FFF2-40B4-BE49-F238E27FC236}">
                <a16:creationId xmlns:a16="http://schemas.microsoft.com/office/drawing/2014/main" id="{9D8FD704-13FE-415D-96A8-D0C34BF9CB7D}"/>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841197" y="2135172"/>
            <a:ext cx="2815282" cy="15835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948AA2C0-6936-4949-8111-FE1056054A11}"/>
              </a:ext>
            </a:extLst>
          </p:cNvPr>
          <p:cNvGrpSpPr/>
          <p:nvPr/>
        </p:nvGrpSpPr>
        <p:grpSpPr>
          <a:xfrm>
            <a:off x="7343623" y="2071949"/>
            <a:ext cx="3808855" cy="1565109"/>
            <a:chOff x="7496397" y="2153443"/>
            <a:chExt cx="3284015" cy="1279735"/>
          </a:xfrm>
        </p:grpSpPr>
        <p:pic>
          <p:nvPicPr>
            <p:cNvPr id="1028" name="Picture 4" descr="Sistema de I+D+i y transferencia tecnológica del Sector Defensa del Ecuador  | Global Strategy – Universidad de Granada">
              <a:extLst>
                <a:ext uri="{FF2B5EF4-FFF2-40B4-BE49-F238E27FC236}">
                  <a16:creationId xmlns:a16="http://schemas.microsoft.com/office/drawing/2014/main" id="{B4F89EF8-D273-4242-B955-618B2378741C}"/>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844678" y="2153443"/>
              <a:ext cx="1935734" cy="12797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77BA883D-1AF2-4ADF-9208-297E4CEF1222}"/>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496397" y="2161038"/>
              <a:ext cx="1348281" cy="12191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Imágenes de dashboard | Imágenes">
            <a:extLst>
              <a:ext uri="{FF2B5EF4-FFF2-40B4-BE49-F238E27FC236}">
                <a16:creationId xmlns:a16="http://schemas.microsoft.com/office/drawing/2014/main" id="{7D24143C-43A4-49F3-8A49-4360BB83676D}"/>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058213" y="4484957"/>
            <a:ext cx="238125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Trabajos Futuros</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37</a:t>
            </a:fld>
            <a:endParaRPr lang="es-EC"/>
          </a:p>
        </p:txBody>
      </p:sp>
      <p:pic>
        <p:nvPicPr>
          <p:cNvPr id="13" name="Imagen 12">
            <a:extLst>
              <a:ext uri="{FF2B5EF4-FFF2-40B4-BE49-F238E27FC236}">
                <a16:creationId xmlns:a16="http://schemas.microsoft.com/office/drawing/2014/main" id="{D3C0B948-73CF-4453-86FA-160E65134EA2}"/>
              </a:ext>
            </a:extLst>
          </p:cNvPr>
          <p:cNvPicPr>
            <a:picLocks noChangeAspect="1"/>
          </p:cNvPicPr>
          <p:nvPr/>
        </p:nvPicPr>
        <p:blipFill>
          <a:blip r:embed="rId4"/>
          <a:stretch>
            <a:fillRect/>
          </a:stretch>
        </p:blipFill>
        <p:spPr>
          <a:xfrm>
            <a:off x="3281078" y="1455179"/>
            <a:ext cx="5721141" cy="5185713"/>
          </a:xfrm>
          <a:prstGeom prst="rect">
            <a:avLst/>
          </a:prstGeom>
        </p:spPr>
      </p:pic>
    </p:spTree>
    <p:extLst>
      <p:ext uri="{BB962C8B-B14F-4D97-AF65-F5344CB8AC3E}">
        <p14:creationId xmlns:p14="http://schemas.microsoft.com/office/powerpoint/2010/main" val="2823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a:solidFill>
                    <a:schemeClr val="bg1"/>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u="sng">
                  <a:solidFill>
                    <a:srgbClr val="FFFF00"/>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sp>
        <p:nvSpPr>
          <p:cNvPr id="2" name="Flecha: cheurón 1">
            <a:extLst>
              <a:ext uri="{FF2B5EF4-FFF2-40B4-BE49-F238E27FC236}">
                <a16:creationId xmlns:a16="http://schemas.microsoft.com/office/drawing/2014/main" id="{E4A8637F-9887-4D3E-AFED-53ABBCCB3501}"/>
              </a:ext>
            </a:extLst>
          </p:cNvPr>
          <p:cNvSpPr/>
          <p:nvPr/>
        </p:nvSpPr>
        <p:spPr>
          <a:xfrm rot="10800000">
            <a:off x="1775328" y="4237985"/>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Trabajos Futuros</a:t>
            </a:r>
          </a:p>
        </p:txBody>
      </p:sp>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 name="Imagen 7">
            <a:extLst>
              <a:ext uri="{FF2B5EF4-FFF2-40B4-BE49-F238E27FC236}">
                <a16:creationId xmlns:a16="http://schemas.microsoft.com/office/drawing/2014/main" id="{0A9E2D9A-C06D-45E6-9DF6-DE70D88E371F}"/>
              </a:ext>
            </a:extLst>
          </p:cNvPr>
          <p:cNvPicPr>
            <a:picLocks noChangeAspect="1"/>
          </p:cNvPicPr>
          <p:nvPr/>
        </p:nvPicPr>
        <p:blipFill>
          <a:blip r:embed="rId5"/>
          <a:stretch>
            <a:fillRect/>
          </a:stretch>
        </p:blipFill>
        <p:spPr>
          <a:xfrm>
            <a:off x="10930422" y="5166893"/>
            <a:ext cx="377214" cy="410760"/>
          </a:xfrm>
          <a:prstGeom prst="rect">
            <a:avLst/>
          </a:prstGeom>
        </p:spPr>
      </p:pic>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38</a:t>
            </a:fld>
            <a:endParaRPr lang="es-EC"/>
          </a:p>
        </p:txBody>
      </p:sp>
      <p:pic>
        <p:nvPicPr>
          <p:cNvPr id="4102" name="Picture 6" descr="El futuro del marketing se escribe con “A” de Analítica Predictiva">
            <a:extLst>
              <a:ext uri="{FF2B5EF4-FFF2-40B4-BE49-F238E27FC236}">
                <a16:creationId xmlns:a16="http://schemas.microsoft.com/office/drawing/2014/main" id="{EF06189E-BA5C-475E-A2B2-D1498CCE7C37}"/>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179991" y="1715365"/>
            <a:ext cx="2042940" cy="152901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 La importancia de la toma de decisiones en una empresa">
            <a:extLst>
              <a:ext uri="{FF2B5EF4-FFF2-40B4-BE49-F238E27FC236}">
                <a16:creationId xmlns:a16="http://schemas.microsoft.com/office/drawing/2014/main" id="{25AEA976-B4AB-4B1F-A15A-B69A2186C6D6}"/>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9817471" y="3736895"/>
            <a:ext cx="1550401" cy="154382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88F36FE1-0480-4E81-AA1E-5CB06D5BD9F3}"/>
              </a:ext>
            </a:extLst>
          </p:cNvPr>
          <p:cNvSpPr txBox="1"/>
          <p:nvPr/>
        </p:nvSpPr>
        <p:spPr>
          <a:xfrm>
            <a:off x="3111595" y="1189430"/>
            <a:ext cx="2874484" cy="369332"/>
          </a:xfrm>
          <a:prstGeom prst="rect">
            <a:avLst/>
          </a:prstGeom>
          <a:noFill/>
        </p:spPr>
        <p:txBody>
          <a:bodyPr wrap="square" rtlCol="0">
            <a:spAutoFit/>
          </a:bodyPr>
          <a:lstStyle/>
          <a:p>
            <a:pPr algn="ctr"/>
            <a:r>
              <a:rPr lang="es-ES" b="1" dirty="0"/>
              <a:t>Data </a:t>
            </a:r>
            <a:r>
              <a:rPr lang="es-ES" b="1" dirty="0" err="1"/>
              <a:t>mining</a:t>
            </a:r>
            <a:endParaRPr lang="es-EC" b="1" dirty="0"/>
          </a:p>
        </p:txBody>
      </p:sp>
      <p:sp>
        <p:nvSpPr>
          <p:cNvPr id="19" name="CuadroTexto 18">
            <a:extLst>
              <a:ext uri="{FF2B5EF4-FFF2-40B4-BE49-F238E27FC236}">
                <a16:creationId xmlns:a16="http://schemas.microsoft.com/office/drawing/2014/main" id="{6D531CAF-EA4E-4CC9-975E-97753B63050A}"/>
              </a:ext>
            </a:extLst>
          </p:cNvPr>
          <p:cNvSpPr txBox="1"/>
          <p:nvPr/>
        </p:nvSpPr>
        <p:spPr>
          <a:xfrm>
            <a:off x="7751292" y="1189430"/>
            <a:ext cx="2874484" cy="369332"/>
          </a:xfrm>
          <a:prstGeom prst="rect">
            <a:avLst/>
          </a:prstGeom>
          <a:noFill/>
        </p:spPr>
        <p:txBody>
          <a:bodyPr wrap="square" rtlCol="0">
            <a:spAutoFit/>
          </a:bodyPr>
          <a:lstStyle/>
          <a:p>
            <a:pPr algn="ctr"/>
            <a:r>
              <a:rPr lang="es-ES" b="1"/>
              <a:t>Analítica predictiva</a:t>
            </a:r>
            <a:endParaRPr lang="es-EC" b="1"/>
          </a:p>
        </p:txBody>
      </p:sp>
      <p:grpSp>
        <p:nvGrpSpPr>
          <p:cNvPr id="20" name="Grupo 19">
            <a:extLst>
              <a:ext uri="{FF2B5EF4-FFF2-40B4-BE49-F238E27FC236}">
                <a16:creationId xmlns:a16="http://schemas.microsoft.com/office/drawing/2014/main" id="{C187EA0B-25A7-4EC1-92E6-8244EB947791}"/>
              </a:ext>
            </a:extLst>
          </p:cNvPr>
          <p:cNvGrpSpPr/>
          <p:nvPr/>
        </p:nvGrpSpPr>
        <p:grpSpPr>
          <a:xfrm>
            <a:off x="2775989" y="4299365"/>
            <a:ext cx="1414686" cy="676942"/>
            <a:chOff x="8809463" y="1287146"/>
            <a:chExt cx="3096511" cy="1376201"/>
          </a:xfrm>
        </p:grpSpPr>
        <p:pic>
          <p:nvPicPr>
            <p:cNvPr id="21" name="Picture 4" descr="Poco espacio en tu ordenador? Líbrate de los archivos duplicados en Windows  10 | Lifestyle | Cinco Días">
              <a:extLst>
                <a:ext uri="{FF2B5EF4-FFF2-40B4-BE49-F238E27FC236}">
                  <a16:creationId xmlns:a16="http://schemas.microsoft.com/office/drawing/2014/main" id="{D38E480F-7CDE-4B0A-9F21-EEC13078816E}"/>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8809463" y="1381454"/>
              <a:ext cx="1885561" cy="12533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ESPE - Universidad de las Fuerzas Armadas | Sangolquí">
              <a:extLst>
                <a:ext uri="{FF2B5EF4-FFF2-40B4-BE49-F238E27FC236}">
                  <a16:creationId xmlns:a16="http://schemas.microsoft.com/office/drawing/2014/main" id="{7D020EC3-0D0F-4C1D-99F8-49F49CB6AEDD}"/>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10622575" y="1287146"/>
              <a:ext cx="1283399" cy="1376201"/>
            </a:xfrm>
            <a:prstGeom prst="rect">
              <a:avLst/>
            </a:prstGeom>
            <a:noFill/>
            <a:extLst>
              <a:ext uri="{909E8E84-426E-40DD-AFC4-6F175D3DCCD1}">
                <a14:hiddenFill xmlns:a14="http://schemas.microsoft.com/office/drawing/2010/main">
                  <a:solidFill>
                    <a:srgbClr val="FFFFFF"/>
                  </a:solidFill>
                </a14:hiddenFill>
              </a:ext>
            </a:extLst>
          </p:spPr>
        </p:pic>
      </p:grpSp>
      <p:pic>
        <p:nvPicPr>
          <p:cNvPr id="4104" name="Picture 8" descr="KDD and Data Mining – Time of Software">
            <a:extLst>
              <a:ext uri="{FF2B5EF4-FFF2-40B4-BE49-F238E27FC236}">
                <a16:creationId xmlns:a16="http://schemas.microsoft.com/office/drawing/2014/main" id="{614BBF68-88E2-4F75-897F-8DFCCFEFA128}"/>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644490" y="4042619"/>
            <a:ext cx="1414679" cy="9336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7">
            <a:extLst>
              <a:ext uri="{FF2B5EF4-FFF2-40B4-BE49-F238E27FC236}">
                <a16:creationId xmlns:a16="http://schemas.microsoft.com/office/drawing/2014/main" id="{7CAD0D49-1E3B-45A4-9EA7-D5FBA39959AC}"/>
              </a:ext>
            </a:extLst>
          </p:cNvPr>
          <p:cNvSpPr txBox="1"/>
          <p:nvPr/>
        </p:nvSpPr>
        <p:spPr>
          <a:xfrm>
            <a:off x="2581464" y="3386664"/>
            <a:ext cx="1832995"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err="1">
                <a:ea typeface="Noto Sans" panose="020B0502040504020204" pitchFamily="34"/>
                <a:cs typeface="Noto Sans" panose="020B0502040504020204" pitchFamily="34"/>
              </a:rPr>
              <a:t>Incorporar</a:t>
            </a:r>
            <a:r>
              <a:rPr lang="en-GB" sz="1500" dirty="0">
                <a:ea typeface="Noto Sans" panose="020B0502040504020204" pitchFamily="34"/>
                <a:cs typeface="Noto Sans" panose="020B0502040504020204" pitchFamily="34"/>
              </a:rPr>
              <a:t> data mining </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sp>
        <p:nvSpPr>
          <p:cNvPr id="25" name="TextBox 27">
            <a:extLst>
              <a:ext uri="{FF2B5EF4-FFF2-40B4-BE49-F238E27FC236}">
                <a16:creationId xmlns:a16="http://schemas.microsoft.com/office/drawing/2014/main" id="{B3C50923-7CEA-4706-ABDA-68B86E4D9CEF}"/>
              </a:ext>
            </a:extLst>
          </p:cNvPr>
          <p:cNvSpPr txBox="1"/>
          <p:nvPr/>
        </p:nvSpPr>
        <p:spPr>
          <a:xfrm>
            <a:off x="2503884" y="5166893"/>
            <a:ext cx="1832995"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err="1">
                <a:ea typeface="Noto Sans" panose="020B0502040504020204" pitchFamily="34"/>
                <a:cs typeface="Noto Sans" panose="020B0502040504020204" pitchFamily="34"/>
              </a:rPr>
              <a:t>Proyectos</a:t>
            </a:r>
            <a:r>
              <a:rPr lang="en-GB" sz="1500" dirty="0">
                <a:ea typeface="Noto Sans" panose="020B0502040504020204" pitchFamily="34"/>
                <a:cs typeface="Noto Sans" panose="020B0502040504020204" pitchFamily="34"/>
              </a:rPr>
              <a:t> de </a:t>
            </a:r>
            <a:r>
              <a:rPr lang="en-GB" sz="1500" dirty="0" err="1">
                <a:ea typeface="Noto Sans" panose="020B0502040504020204" pitchFamily="34"/>
                <a:cs typeface="Noto Sans" panose="020B0502040504020204" pitchFamily="34"/>
              </a:rPr>
              <a:t>investigación</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sp>
        <p:nvSpPr>
          <p:cNvPr id="26" name="TextBox 27">
            <a:extLst>
              <a:ext uri="{FF2B5EF4-FFF2-40B4-BE49-F238E27FC236}">
                <a16:creationId xmlns:a16="http://schemas.microsoft.com/office/drawing/2014/main" id="{BA256A71-B92E-4570-BCED-45C8D4B9BB46}"/>
              </a:ext>
            </a:extLst>
          </p:cNvPr>
          <p:cNvSpPr txBox="1"/>
          <p:nvPr/>
        </p:nvSpPr>
        <p:spPr>
          <a:xfrm>
            <a:off x="4510378" y="5166893"/>
            <a:ext cx="1832995"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Construcción</a:t>
            </a:r>
            <a:r>
              <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rPr>
              <a:t> de </a:t>
            </a: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algoritmos</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pic>
        <p:nvPicPr>
          <p:cNvPr id="4106" name="Picture 10" descr="Insight - El origen y su importancia - cronuts.digital">
            <a:extLst>
              <a:ext uri="{FF2B5EF4-FFF2-40B4-BE49-F238E27FC236}">
                <a16:creationId xmlns:a16="http://schemas.microsoft.com/office/drawing/2014/main" id="{8C78122A-FCAB-4233-BCC9-E53DBF1A0E08}"/>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466231" y="2094680"/>
            <a:ext cx="1770143" cy="12515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ED759A7-378B-4211-B35A-F50DBD2F33E5}"/>
              </a:ext>
            </a:extLst>
          </p:cNvPr>
          <p:cNvSpPr txBox="1"/>
          <p:nvPr/>
        </p:nvSpPr>
        <p:spPr>
          <a:xfrm>
            <a:off x="6978827" y="3333543"/>
            <a:ext cx="2392099"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err="1">
                <a:ea typeface="Noto Sans" panose="020B0502040504020204" pitchFamily="34"/>
                <a:cs typeface="Noto Sans" panose="020B0502040504020204" pitchFamily="34"/>
              </a:rPr>
              <a:t>Añadir</a:t>
            </a:r>
            <a:r>
              <a:rPr lang="en-GB" sz="1500" dirty="0">
                <a:ea typeface="Noto Sans" panose="020B0502040504020204" pitchFamily="34"/>
                <a:cs typeface="Noto Sans" panose="020B0502040504020204" pitchFamily="34"/>
              </a:rPr>
              <a:t> </a:t>
            </a:r>
            <a:r>
              <a:rPr lang="en-GB" sz="1500" dirty="0" err="1">
                <a:ea typeface="Noto Sans" panose="020B0502040504020204" pitchFamily="34"/>
                <a:cs typeface="Noto Sans" panose="020B0502040504020204" pitchFamily="34"/>
              </a:rPr>
              <a:t>analítica</a:t>
            </a:r>
            <a:r>
              <a:rPr lang="en-GB" sz="1500" dirty="0">
                <a:ea typeface="Noto Sans" panose="020B0502040504020204" pitchFamily="34"/>
                <a:cs typeface="Noto Sans" panose="020B0502040504020204" pitchFamily="34"/>
              </a:rPr>
              <a:t> </a:t>
            </a:r>
            <a:r>
              <a:rPr lang="en-GB" sz="1500" dirty="0" err="1">
                <a:ea typeface="Noto Sans" panose="020B0502040504020204" pitchFamily="34"/>
                <a:cs typeface="Noto Sans" panose="020B0502040504020204" pitchFamily="34"/>
              </a:rPr>
              <a:t>predictiva</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sp>
        <p:nvSpPr>
          <p:cNvPr id="29" name="TextBox 27">
            <a:extLst>
              <a:ext uri="{FF2B5EF4-FFF2-40B4-BE49-F238E27FC236}">
                <a16:creationId xmlns:a16="http://schemas.microsoft.com/office/drawing/2014/main" id="{D4E2A79B-B0BF-4C66-BD55-D973CF73E038}"/>
              </a:ext>
            </a:extLst>
          </p:cNvPr>
          <p:cNvSpPr txBox="1"/>
          <p:nvPr/>
        </p:nvSpPr>
        <p:spPr>
          <a:xfrm>
            <a:off x="4285697" y="3381755"/>
            <a:ext cx="183299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a typeface="Noto Sans" panose="020B0502040504020204" pitchFamily="34"/>
                <a:cs typeface="Noto Sans" panose="020B0502040504020204" pitchFamily="34"/>
              </a:rPr>
              <a:t>Insights</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pic>
        <p:nvPicPr>
          <p:cNvPr id="30" name="Picture 2" descr="Resultado de imagen de inteligencia de negocios">
            <a:extLst>
              <a:ext uri="{FF2B5EF4-FFF2-40B4-BE49-F238E27FC236}">
                <a16:creationId xmlns:a16="http://schemas.microsoft.com/office/drawing/2014/main" id="{79D5CF23-2F32-4B20-A266-FC64BA1DBE3B}"/>
              </a:ext>
            </a:extLst>
          </p:cNvPr>
          <p:cNvPicPr>
            <a:picLocks noChangeAspect="1" noChangeArrowheads="1"/>
          </p:cNvPicPr>
          <p:nvPr/>
        </p:nvPicPr>
        <p:blipFill rotWithShape="1">
          <a:blip r:embed="rId12" cstate="screen">
            <a:extLst>
              <a:ext uri="{28A0092B-C50C-407E-A947-70E740481C1C}">
                <a14:useLocalDpi xmlns:a14="http://schemas.microsoft.com/office/drawing/2010/main" val="0"/>
              </a:ext>
            </a:extLst>
          </a:blip>
          <a:srcRect/>
          <a:stretch/>
        </p:blipFill>
        <p:spPr bwMode="auto">
          <a:xfrm>
            <a:off x="9524968" y="1734706"/>
            <a:ext cx="2289339" cy="15087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27">
            <a:extLst>
              <a:ext uri="{FF2B5EF4-FFF2-40B4-BE49-F238E27FC236}">
                <a16:creationId xmlns:a16="http://schemas.microsoft.com/office/drawing/2014/main" id="{B35D7C8A-0B6A-4F6F-9227-4E7F88BDFD34}"/>
              </a:ext>
            </a:extLst>
          </p:cNvPr>
          <p:cNvSpPr txBox="1"/>
          <p:nvPr/>
        </p:nvSpPr>
        <p:spPr>
          <a:xfrm>
            <a:off x="9584287" y="3263408"/>
            <a:ext cx="183299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err="1">
                <a:ea typeface="Noto Sans" panose="020B0502040504020204" pitchFamily="34"/>
                <a:cs typeface="Noto Sans" panose="020B0502040504020204" pitchFamily="34"/>
              </a:rPr>
              <a:t>Modelo</a:t>
            </a:r>
            <a:r>
              <a:rPr lang="en-GB" sz="1500" dirty="0">
                <a:ea typeface="Noto Sans" panose="020B0502040504020204" pitchFamily="34"/>
                <a:cs typeface="Noto Sans" panose="020B0502040504020204" pitchFamily="34"/>
              </a:rPr>
              <a:t> de BI</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pic>
        <p:nvPicPr>
          <p:cNvPr id="4108" name="Picture 12" descr="Analítica predictiva, descriptiva o prescriptiva: ¿cuál elegir? - CIO MX % %">
            <a:extLst>
              <a:ext uri="{FF2B5EF4-FFF2-40B4-BE49-F238E27FC236}">
                <a16:creationId xmlns:a16="http://schemas.microsoft.com/office/drawing/2014/main" id="{046065B6-3DF5-43C3-B1A4-D09D0EDD1A35}"/>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7235189" y="3976117"/>
            <a:ext cx="1987742" cy="121504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27">
            <a:extLst>
              <a:ext uri="{FF2B5EF4-FFF2-40B4-BE49-F238E27FC236}">
                <a16:creationId xmlns:a16="http://schemas.microsoft.com/office/drawing/2014/main" id="{F06C96A5-E35D-4649-A9E1-7605899B509A}"/>
              </a:ext>
            </a:extLst>
          </p:cNvPr>
          <p:cNvSpPr txBox="1"/>
          <p:nvPr/>
        </p:nvSpPr>
        <p:spPr>
          <a:xfrm>
            <a:off x="7258380" y="5340447"/>
            <a:ext cx="183299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Modelos</a:t>
            </a:r>
            <a:r>
              <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rPr>
              <a:t> </a:t>
            </a: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estadísticos</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pic>
        <p:nvPicPr>
          <p:cNvPr id="4112" name="Picture 16" descr="Data Mining: ¿Cómo usarla en tu empresa?">
            <a:extLst>
              <a:ext uri="{FF2B5EF4-FFF2-40B4-BE49-F238E27FC236}">
                <a16:creationId xmlns:a16="http://schemas.microsoft.com/office/drawing/2014/main" id="{2394E29B-78F3-436C-982F-4E411B12A10E}"/>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2801114" y="1921618"/>
            <a:ext cx="1361992" cy="136199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27">
            <a:extLst>
              <a:ext uri="{FF2B5EF4-FFF2-40B4-BE49-F238E27FC236}">
                <a16:creationId xmlns:a16="http://schemas.microsoft.com/office/drawing/2014/main" id="{F591D913-97D2-41B2-B7CB-C516279FD251}"/>
              </a:ext>
            </a:extLst>
          </p:cNvPr>
          <p:cNvSpPr txBox="1"/>
          <p:nvPr/>
        </p:nvSpPr>
        <p:spPr>
          <a:xfrm>
            <a:off x="9393926" y="5322223"/>
            <a:ext cx="2289339"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Predecir</a:t>
            </a:r>
            <a:r>
              <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rPr>
              <a:t> </a:t>
            </a: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eventos</a:t>
            </a:r>
            <a:r>
              <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rPr>
              <a:t> </a:t>
            </a:r>
            <a:r>
              <a:rPr kumimoji="0" lang="en-GB" sz="1500" i="0" u="none" strike="noStrike" kern="1200" cap="none" spc="0" normalizeH="0" baseline="0" noProof="0" dirty="0" err="1">
                <a:ln>
                  <a:noFill/>
                </a:ln>
                <a:effectLst/>
                <a:uLnTx/>
                <a:uFillTx/>
                <a:ea typeface="Noto Sans" panose="020B0502040504020204" pitchFamily="34"/>
                <a:cs typeface="Noto Sans" panose="020B0502040504020204" pitchFamily="34"/>
              </a:rPr>
              <a:t>futuros</a:t>
            </a:r>
            <a:endParaRPr kumimoji="0" lang="en-GB" sz="15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1945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12"/>
                                        </p:tgtEl>
                                        <p:attrNameLst>
                                          <p:attrName>style.visibility</p:attrName>
                                        </p:attrNameLst>
                                      </p:cBhvr>
                                      <p:to>
                                        <p:strVal val="visible"/>
                                      </p:to>
                                    </p:set>
                                    <p:animEffect transition="in" filter="fade">
                                      <p:cBhvr>
                                        <p:cTn id="12" dur="1000"/>
                                        <p:tgtEl>
                                          <p:spTgt spid="4112"/>
                                        </p:tgtEl>
                                      </p:cBhvr>
                                    </p:animEffect>
                                    <p:anim calcmode="lin" valueType="num">
                                      <p:cBhvr>
                                        <p:cTn id="13" dur="1000" fill="hold"/>
                                        <p:tgtEl>
                                          <p:spTgt spid="4112"/>
                                        </p:tgtEl>
                                        <p:attrNameLst>
                                          <p:attrName>ppt_x</p:attrName>
                                        </p:attrNameLst>
                                      </p:cBhvr>
                                      <p:tavLst>
                                        <p:tav tm="0">
                                          <p:val>
                                            <p:strVal val="#ppt_x"/>
                                          </p:val>
                                        </p:tav>
                                        <p:tav tm="100000">
                                          <p:val>
                                            <p:strVal val="#ppt_x"/>
                                          </p:val>
                                        </p:tav>
                                      </p:tavLst>
                                    </p:anim>
                                    <p:anim calcmode="lin" valueType="num">
                                      <p:cBhvr>
                                        <p:cTn id="14" dur="1000" fill="hold"/>
                                        <p:tgtEl>
                                          <p:spTgt spid="41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06"/>
                                        </p:tgtEl>
                                        <p:attrNameLst>
                                          <p:attrName>style.visibility</p:attrName>
                                        </p:attrNameLst>
                                      </p:cBhvr>
                                      <p:to>
                                        <p:strVal val="visible"/>
                                      </p:to>
                                    </p:set>
                                    <p:animEffect transition="in" filter="fade">
                                      <p:cBhvr>
                                        <p:cTn id="24" dur="1000"/>
                                        <p:tgtEl>
                                          <p:spTgt spid="4106"/>
                                        </p:tgtEl>
                                      </p:cBhvr>
                                    </p:animEffect>
                                    <p:anim calcmode="lin" valueType="num">
                                      <p:cBhvr>
                                        <p:cTn id="25" dur="1000" fill="hold"/>
                                        <p:tgtEl>
                                          <p:spTgt spid="4106"/>
                                        </p:tgtEl>
                                        <p:attrNameLst>
                                          <p:attrName>ppt_x</p:attrName>
                                        </p:attrNameLst>
                                      </p:cBhvr>
                                      <p:tavLst>
                                        <p:tav tm="0">
                                          <p:val>
                                            <p:strVal val="#ppt_x"/>
                                          </p:val>
                                        </p:tav>
                                        <p:tav tm="100000">
                                          <p:val>
                                            <p:strVal val="#ppt_x"/>
                                          </p:val>
                                        </p:tav>
                                      </p:tavLst>
                                    </p:anim>
                                    <p:anim calcmode="lin" valueType="num">
                                      <p:cBhvr>
                                        <p:cTn id="26" dur="1000" fill="hold"/>
                                        <p:tgtEl>
                                          <p:spTgt spid="410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104"/>
                                        </p:tgtEl>
                                        <p:attrNameLst>
                                          <p:attrName>style.visibility</p:attrName>
                                        </p:attrNameLst>
                                      </p:cBhvr>
                                      <p:to>
                                        <p:strVal val="visible"/>
                                      </p:to>
                                    </p:set>
                                    <p:animEffect transition="in" filter="fade">
                                      <p:cBhvr>
                                        <p:cTn id="48" dur="1000"/>
                                        <p:tgtEl>
                                          <p:spTgt spid="4104"/>
                                        </p:tgtEl>
                                      </p:cBhvr>
                                    </p:animEffect>
                                    <p:anim calcmode="lin" valueType="num">
                                      <p:cBhvr>
                                        <p:cTn id="49" dur="1000" fill="hold"/>
                                        <p:tgtEl>
                                          <p:spTgt spid="4104"/>
                                        </p:tgtEl>
                                        <p:attrNameLst>
                                          <p:attrName>ppt_x</p:attrName>
                                        </p:attrNameLst>
                                      </p:cBhvr>
                                      <p:tavLst>
                                        <p:tav tm="0">
                                          <p:val>
                                            <p:strVal val="#ppt_x"/>
                                          </p:val>
                                        </p:tav>
                                        <p:tav tm="100000">
                                          <p:val>
                                            <p:strVal val="#ppt_x"/>
                                          </p:val>
                                        </p:tav>
                                      </p:tavLst>
                                    </p:anim>
                                    <p:anim calcmode="lin" valueType="num">
                                      <p:cBhvr>
                                        <p:cTn id="50" dur="1000" fill="hold"/>
                                        <p:tgtEl>
                                          <p:spTgt spid="410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102"/>
                                        </p:tgtEl>
                                        <p:attrNameLst>
                                          <p:attrName>style.visibility</p:attrName>
                                        </p:attrNameLst>
                                      </p:cBhvr>
                                      <p:to>
                                        <p:strVal val="visible"/>
                                      </p:to>
                                    </p:set>
                                    <p:animEffect transition="in" filter="fade">
                                      <p:cBhvr>
                                        <p:cTn id="65" dur="1000"/>
                                        <p:tgtEl>
                                          <p:spTgt spid="4102"/>
                                        </p:tgtEl>
                                      </p:cBhvr>
                                    </p:animEffect>
                                    <p:anim calcmode="lin" valueType="num">
                                      <p:cBhvr>
                                        <p:cTn id="66" dur="1000" fill="hold"/>
                                        <p:tgtEl>
                                          <p:spTgt spid="4102"/>
                                        </p:tgtEl>
                                        <p:attrNameLst>
                                          <p:attrName>ppt_x</p:attrName>
                                        </p:attrNameLst>
                                      </p:cBhvr>
                                      <p:tavLst>
                                        <p:tav tm="0">
                                          <p:val>
                                            <p:strVal val="#ppt_x"/>
                                          </p:val>
                                        </p:tav>
                                        <p:tav tm="100000">
                                          <p:val>
                                            <p:strVal val="#ppt_x"/>
                                          </p:val>
                                        </p:tav>
                                      </p:tavLst>
                                    </p:anim>
                                    <p:anim calcmode="lin" valueType="num">
                                      <p:cBhvr>
                                        <p:cTn id="67" dur="1000" fill="hold"/>
                                        <p:tgtEl>
                                          <p:spTgt spid="410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108"/>
                                        </p:tgtEl>
                                        <p:attrNameLst>
                                          <p:attrName>style.visibility</p:attrName>
                                        </p:attrNameLst>
                                      </p:cBhvr>
                                      <p:to>
                                        <p:strVal val="visible"/>
                                      </p:to>
                                    </p:set>
                                    <p:animEffect transition="in" filter="fade">
                                      <p:cBhvr>
                                        <p:cTn id="89" dur="1000"/>
                                        <p:tgtEl>
                                          <p:spTgt spid="4108"/>
                                        </p:tgtEl>
                                      </p:cBhvr>
                                    </p:animEffect>
                                    <p:anim calcmode="lin" valueType="num">
                                      <p:cBhvr>
                                        <p:cTn id="90" dur="1000" fill="hold"/>
                                        <p:tgtEl>
                                          <p:spTgt spid="4108"/>
                                        </p:tgtEl>
                                        <p:attrNameLst>
                                          <p:attrName>ppt_x</p:attrName>
                                        </p:attrNameLst>
                                      </p:cBhvr>
                                      <p:tavLst>
                                        <p:tav tm="0">
                                          <p:val>
                                            <p:strVal val="#ppt_x"/>
                                          </p:val>
                                        </p:tav>
                                        <p:tav tm="100000">
                                          <p:val>
                                            <p:strVal val="#ppt_x"/>
                                          </p:val>
                                        </p:tav>
                                      </p:tavLst>
                                    </p:anim>
                                    <p:anim calcmode="lin" valueType="num">
                                      <p:cBhvr>
                                        <p:cTn id="91" dur="1000" fill="hold"/>
                                        <p:tgtEl>
                                          <p:spTgt spid="410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4110"/>
                                        </p:tgtEl>
                                        <p:attrNameLst>
                                          <p:attrName>style.visibility</p:attrName>
                                        </p:attrNameLst>
                                      </p:cBhvr>
                                      <p:to>
                                        <p:strVal val="visible"/>
                                      </p:to>
                                    </p:set>
                                    <p:animEffect transition="in" filter="fade">
                                      <p:cBhvr>
                                        <p:cTn id="101" dur="1000"/>
                                        <p:tgtEl>
                                          <p:spTgt spid="4110"/>
                                        </p:tgtEl>
                                      </p:cBhvr>
                                    </p:animEffect>
                                    <p:anim calcmode="lin" valueType="num">
                                      <p:cBhvr>
                                        <p:cTn id="102" dur="1000" fill="hold"/>
                                        <p:tgtEl>
                                          <p:spTgt spid="4110"/>
                                        </p:tgtEl>
                                        <p:attrNameLst>
                                          <p:attrName>ppt_x</p:attrName>
                                        </p:attrNameLst>
                                      </p:cBhvr>
                                      <p:tavLst>
                                        <p:tav tm="0">
                                          <p:val>
                                            <p:strVal val="#ppt_x"/>
                                          </p:val>
                                        </p:tav>
                                        <p:tav tm="100000">
                                          <p:val>
                                            <p:strVal val="#ppt_x"/>
                                          </p:val>
                                        </p:tav>
                                      </p:tavLst>
                                    </p:anim>
                                    <p:anim calcmode="lin" valueType="num">
                                      <p:cBhvr>
                                        <p:cTn id="103" dur="1000" fill="hold"/>
                                        <p:tgtEl>
                                          <p:spTgt spid="411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P spid="26" grpId="0"/>
      <p:bldP spid="28" grpId="0"/>
      <p:bldP spid="29" grpId="0"/>
      <p:bldP spid="31" grpId="0"/>
      <p:bldP spid="33"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1630225" y="545064"/>
            <a:ext cx="9346019" cy="994122"/>
          </a:xfrm>
        </p:spPr>
        <p:txBody>
          <a:bodyPr>
            <a:normAutofit/>
          </a:bodyPr>
          <a:lstStyle/>
          <a:p>
            <a:pPr algn="r" eaLnBrk="1" hangingPunct="1"/>
            <a:r>
              <a:rPr lang="es-ES" sz="5400" b="1">
                <a:latin typeface="Calibri" charset="0"/>
              </a:rPr>
              <a:t>¡GRACIAS POR SU ATENCIÓN!</a:t>
            </a:r>
            <a:endParaRPr lang="es-UY" sz="5400" b="1">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mtClean="0"/>
              <a:t>39</a:t>
            </a:fld>
            <a:endParaRPr lang="es-EC"/>
          </a:p>
        </p:txBody>
      </p:sp>
      <p:pic>
        <p:nvPicPr>
          <p:cNvPr id="15" name="Imagen 14">
            <a:extLst>
              <a:ext uri="{FF2B5EF4-FFF2-40B4-BE49-F238E27FC236}">
                <a16:creationId xmlns:a16="http://schemas.microsoft.com/office/drawing/2014/main" id="{4FC9059A-3303-4829-A156-29B99C5BA4B0}"/>
              </a:ext>
            </a:extLst>
          </p:cNvPr>
          <p:cNvPicPr>
            <a:picLocks noChangeAspect="1"/>
          </p:cNvPicPr>
          <p:nvPr/>
        </p:nvPicPr>
        <p:blipFill>
          <a:blip r:embed="rId4"/>
          <a:stretch>
            <a:fillRect/>
          </a:stretch>
        </p:blipFill>
        <p:spPr>
          <a:xfrm>
            <a:off x="3984949" y="1279735"/>
            <a:ext cx="5312318" cy="5521053"/>
          </a:xfrm>
          <a:prstGeom prst="rect">
            <a:avLst/>
          </a:prstGeom>
        </p:spPr>
      </p:pic>
    </p:spTree>
    <p:extLst>
      <p:ext uri="{BB962C8B-B14F-4D97-AF65-F5344CB8AC3E}">
        <p14:creationId xmlns:p14="http://schemas.microsoft.com/office/powerpoint/2010/main" val="79804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Antecedentes</a:t>
            </a:r>
          </a:p>
        </p:txBody>
      </p:sp>
      <p:grpSp>
        <p:nvGrpSpPr>
          <p:cNvPr id="24" name="Group 27">
            <a:extLst>
              <a:ext uri="{FF2B5EF4-FFF2-40B4-BE49-F238E27FC236}">
                <a16:creationId xmlns:a16="http://schemas.microsoft.com/office/drawing/2014/main" id="{18321C67-4BC7-4316-B25D-BC6840156ABF}"/>
              </a:ext>
            </a:extLst>
          </p:cNvPr>
          <p:cNvGrpSpPr/>
          <p:nvPr/>
        </p:nvGrpSpPr>
        <p:grpSpPr>
          <a:xfrm>
            <a:off x="2979807" y="494495"/>
            <a:ext cx="2898443" cy="767131"/>
            <a:chOff x="4694169" y="1078077"/>
            <a:chExt cx="4103609" cy="1086103"/>
          </a:xfrm>
        </p:grpSpPr>
        <p:pic>
          <p:nvPicPr>
            <p:cNvPr id="25" name="Picture 4" descr="Resultado de imagen de i+d+i">
              <a:extLst>
                <a:ext uri="{FF2B5EF4-FFF2-40B4-BE49-F238E27FC236}">
                  <a16:creationId xmlns:a16="http://schemas.microsoft.com/office/drawing/2014/main" id="{812AE54C-2E54-4C86-9C16-AE5D43791DBF}"/>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94169" y="1078077"/>
              <a:ext cx="2771800" cy="10861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
              <a:extLst>
                <a:ext uri="{FF2B5EF4-FFF2-40B4-BE49-F238E27FC236}">
                  <a16:creationId xmlns:a16="http://schemas.microsoft.com/office/drawing/2014/main" id="{18A9E5E8-362A-40C8-B73D-0E9CBF40B549}"/>
                </a:ext>
              </a:extLst>
            </p:cNvPr>
            <p:cNvSpPr txBox="1"/>
            <p:nvPr/>
          </p:nvSpPr>
          <p:spPr>
            <a:xfrm>
              <a:off x="7718774" y="1410287"/>
              <a:ext cx="1079004" cy="369332"/>
            </a:xfrm>
            <a:prstGeom prst="rect">
              <a:avLst/>
            </a:prstGeom>
            <a:noFill/>
          </p:spPr>
          <p:txBody>
            <a:bodyPr wrap="square" rtlCol="0">
              <a:spAutoFit/>
            </a:bodyPr>
            <a:lstStyle/>
            <a:p>
              <a:r>
                <a:rPr lang="es-ES" sz="1800"/>
                <a:t>I+D+i</a:t>
              </a:r>
              <a:endParaRPr lang="es-EC" sz="1800"/>
            </a:p>
          </p:txBody>
        </p:sp>
      </p:grpSp>
      <p:graphicFrame>
        <p:nvGraphicFramePr>
          <p:cNvPr id="28" name="Chart 13">
            <a:extLst>
              <a:ext uri="{FF2B5EF4-FFF2-40B4-BE49-F238E27FC236}">
                <a16:creationId xmlns:a16="http://schemas.microsoft.com/office/drawing/2014/main" id="{5EA11449-0D5A-4157-86DE-7A9E796FBE91}"/>
              </a:ext>
            </a:extLst>
          </p:cNvPr>
          <p:cNvGraphicFramePr/>
          <p:nvPr>
            <p:extLst>
              <p:ext uri="{D42A27DB-BD31-4B8C-83A1-F6EECF244321}">
                <p14:modId xmlns:p14="http://schemas.microsoft.com/office/powerpoint/2010/main" val="1923392233"/>
              </p:ext>
            </p:extLst>
          </p:nvPr>
        </p:nvGraphicFramePr>
        <p:xfrm>
          <a:off x="2467977" y="1628854"/>
          <a:ext cx="3792843" cy="2698213"/>
        </p:xfrm>
        <a:graphic>
          <a:graphicData uri="http://schemas.openxmlformats.org/drawingml/2006/chart">
            <c:chart xmlns:c="http://schemas.openxmlformats.org/drawingml/2006/chart" xmlns:r="http://schemas.openxmlformats.org/officeDocument/2006/relationships" r:id="rId6"/>
          </a:graphicData>
        </a:graphic>
      </p:graphicFrame>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4</a:t>
            </a:fld>
            <a:endParaRPr lang="es-EC"/>
          </a:p>
        </p:txBody>
      </p:sp>
      <p:pic>
        <p:nvPicPr>
          <p:cNvPr id="29" name="Picture 2" descr="América Latina asoma la cabeza - Salud con lupa">
            <a:extLst>
              <a:ext uri="{FF2B5EF4-FFF2-40B4-BE49-F238E27FC236}">
                <a16:creationId xmlns:a16="http://schemas.microsoft.com/office/drawing/2014/main" id="{4407A6DF-F3E1-4EE6-A526-70DE04151CB6}"/>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330540" y="2003774"/>
            <a:ext cx="1811217" cy="1932919"/>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7">
            <a:extLst>
              <a:ext uri="{FF2B5EF4-FFF2-40B4-BE49-F238E27FC236}">
                <a16:creationId xmlns:a16="http://schemas.microsoft.com/office/drawing/2014/main" id="{1036FDDD-AB80-4605-B7EA-AD71A52661FF}"/>
              </a:ext>
            </a:extLst>
          </p:cNvPr>
          <p:cNvGrpSpPr/>
          <p:nvPr/>
        </p:nvGrpSpPr>
        <p:grpSpPr>
          <a:xfrm>
            <a:off x="9237515" y="1403414"/>
            <a:ext cx="2652881" cy="993242"/>
            <a:chOff x="1996197" y="4006721"/>
            <a:chExt cx="4369877" cy="1636088"/>
          </a:xfrm>
        </p:grpSpPr>
        <p:pic>
          <p:nvPicPr>
            <p:cNvPr id="31" name="Picture 2" descr="Resultado de imagen de fomentar innovación">
              <a:extLst>
                <a:ext uri="{FF2B5EF4-FFF2-40B4-BE49-F238E27FC236}">
                  <a16:creationId xmlns:a16="http://schemas.microsoft.com/office/drawing/2014/main" id="{0AD3E581-6860-4FCD-AE57-7078C1437ECC}"/>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96197" y="4006721"/>
              <a:ext cx="1988443" cy="144349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6">
              <a:extLst>
                <a:ext uri="{FF2B5EF4-FFF2-40B4-BE49-F238E27FC236}">
                  <a16:creationId xmlns:a16="http://schemas.microsoft.com/office/drawing/2014/main" id="{D56A6C09-2F61-4A28-94A7-52F85C97B740}"/>
                </a:ext>
              </a:extLst>
            </p:cNvPr>
            <p:cNvSpPr txBox="1"/>
            <p:nvPr/>
          </p:nvSpPr>
          <p:spPr>
            <a:xfrm>
              <a:off x="3917802" y="4071185"/>
              <a:ext cx="2448272" cy="1571624"/>
            </a:xfrm>
            <a:prstGeom prst="rect">
              <a:avLst/>
            </a:prstGeom>
            <a:noFill/>
          </p:spPr>
          <p:txBody>
            <a:bodyPr wrap="square" rtlCol="0">
              <a:spAutoFit/>
            </a:bodyPr>
            <a:lstStyle/>
            <a:p>
              <a:pPr algn="ctr"/>
              <a:r>
                <a:rPr lang="es-ES" sz="1400" b="1"/>
                <a:t>Fomentar la innovación y tecnología</a:t>
              </a:r>
              <a:endParaRPr lang="es-EC" sz="1400" b="1"/>
            </a:p>
            <a:p>
              <a:pPr algn="ctr"/>
              <a:endParaRPr lang="es-EC" sz="1400" b="1"/>
            </a:p>
          </p:txBody>
        </p:sp>
      </p:grpSp>
      <p:grpSp>
        <p:nvGrpSpPr>
          <p:cNvPr id="33" name="Group 8">
            <a:extLst>
              <a:ext uri="{FF2B5EF4-FFF2-40B4-BE49-F238E27FC236}">
                <a16:creationId xmlns:a16="http://schemas.microsoft.com/office/drawing/2014/main" id="{11FA6A29-D1BA-4D90-9451-FA61C8972DC4}"/>
              </a:ext>
            </a:extLst>
          </p:cNvPr>
          <p:cNvGrpSpPr/>
          <p:nvPr/>
        </p:nvGrpSpPr>
        <p:grpSpPr>
          <a:xfrm>
            <a:off x="9237515" y="2916111"/>
            <a:ext cx="2767567" cy="905364"/>
            <a:chOff x="4927477" y="3429000"/>
            <a:chExt cx="4558790" cy="1491333"/>
          </a:xfrm>
        </p:grpSpPr>
        <p:pic>
          <p:nvPicPr>
            <p:cNvPr id="34" name="Picture 4" descr="Resultado de imagen de publicaciones cientificas">
              <a:extLst>
                <a:ext uri="{FF2B5EF4-FFF2-40B4-BE49-F238E27FC236}">
                  <a16:creationId xmlns:a16="http://schemas.microsoft.com/office/drawing/2014/main" id="{7BE335F1-D94E-4603-BD60-1695F6F7762B}"/>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927477" y="3429000"/>
              <a:ext cx="1988444" cy="149133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20">
              <a:extLst>
                <a:ext uri="{FF2B5EF4-FFF2-40B4-BE49-F238E27FC236}">
                  <a16:creationId xmlns:a16="http://schemas.microsoft.com/office/drawing/2014/main" id="{01A63223-C664-4DE3-BAA7-128BFD69334D}"/>
                </a:ext>
              </a:extLst>
            </p:cNvPr>
            <p:cNvSpPr txBox="1"/>
            <p:nvPr/>
          </p:nvSpPr>
          <p:spPr>
            <a:xfrm>
              <a:off x="7037995" y="3531070"/>
              <a:ext cx="2448272" cy="1318136"/>
            </a:xfrm>
            <a:prstGeom prst="rect">
              <a:avLst/>
            </a:prstGeom>
            <a:noFill/>
          </p:spPr>
          <p:txBody>
            <a:bodyPr wrap="square" rtlCol="0">
              <a:spAutoFit/>
            </a:bodyPr>
            <a:lstStyle/>
            <a:p>
              <a:pPr lvl="0" algn="ctr"/>
              <a:r>
                <a:rPr lang="es-ES" sz="1400" b="1"/>
                <a:t>Tasa anual promedio del 7%</a:t>
              </a:r>
              <a:endParaRPr lang="es-EC" sz="1400" b="1"/>
            </a:p>
            <a:p>
              <a:pPr algn="ctr"/>
              <a:endParaRPr lang="es-EC" sz="1800" b="1"/>
            </a:p>
          </p:txBody>
        </p:sp>
      </p:grpSp>
      <p:pic>
        <p:nvPicPr>
          <p:cNvPr id="38" name="Picture 2" descr="Resultado de imagen de ecuador">
            <a:extLst>
              <a:ext uri="{FF2B5EF4-FFF2-40B4-BE49-F238E27FC236}">
                <a16:creationId xmlns:a16="http://schemas.microsoft.com/office/drawing/2014/main" id="{4BA90CDC-F644-414B-82C2-88DA6791BE4A}"/>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922680" y="4857556"/>
            <a:ext cx="1631126" cy="1799036"/>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28">
            <a:extLst>
              <a:ext uri="{FF2B5EF4-FFF2-40B4-BE49-F238E27FC236}">
                <a16:creationId xmlns:a16="http://schemas.microsoft.com/office/drawing/2014/main" id="{AECDDAD5-8CBB-4778-ADC2-5130EEC89F3D}"/>
              </a:ext>
            </a:extLst>
          </p:cNvPr>
          <p:cNvGrpSpPr/>
          <p:nvPr/>
        </p:nvGrpSpPr>
        <p:grpSpPr>
          <a:xfrm>
            <a:off x="4872787" y="4936371"/>
            <a:ext cx="1631126" cy="1490367"/>
            <a:chOff x="4227501" y="2019274"/>
            <a:chExt cx="2934978" cy="2681703"/>
          </a:xfrm>
        </p:grpSpPr>
        <p:pic>
          <p:nvPicPr>
            <p:cNvPr id="40" name="Picture 6" descr="Resultado de imagen de Acuerdo Nacional">
              <a:extLst>
                <a:ext uri="{FF2B5EF4-FFF2-40B4-BE49-F238E27FC236}">
                  <a16:creationId xmlns:a16="http://schemas.microsoft.com/office/drawing/2014/main" id="{92C085CA-857F-47A6-8836-3CF4FCBC4923}"/>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475188" y="2019274"/>
              <a:ext cx="2430703" cy="162131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29">
              <a:extLst>
                <a:ext uri="{FF2B5EF4-FFF2-40B4-BE49-F238E27FC236}">
                  <a16:creationId xmlns:a16="http://schemas.microsoft.com/office/drawing/2014/main" id="{76F29B6A-D575-4921-ADF6-FF263609CB74}"/>
                </a:ext>
              </a:extLst>
            </p:cNvPr>
            <p:cNvSpPr txBox="1"/>
            <p:nvPr/>
          </p:nvSpPr>
          <p:spPr>
            <a:xfrm>
              <a:off x="4227501" y="3759517"/>
              <a:ext cx="2934978" cy="941460"/>
            </a:xfrm>
            <a:prstGeom prst="rect">
              <a:avLst/>
            </a:prstGeom>
            <a:noFill/>
          </p:spPr>
          <p:txBody>
            <a:bodyPr wrap="square" rtlCol="0">
              <a:spAutoFit/>
            </a:bodyPr>
            <a:lstStyle/>
            <a:p>
              <a:pPr algn="ctr"/>
              <a:r>
                <a:rPr lang="es-ES" sz="1400" b="1"/>
                <a:t>Acuerdo Nacional 2030</a:t>
              </a:r>
              <a:endParaRPr lang="es-EC" sz="1400" b="1"/>
            </a:p>
          </p:txBody>
        </p:sp>
      </p:grpSp>
      <p:pic>
        <p:nvPicPr>
          <p:cNvPr id="42" name="Picture 8" descr="Resultado de imagen de senecyt">
            <a:extLst>
              <a:ext uri="{FF2B5EF4-FFF2-40B4-BE49-F238E27FC236}">
                <a16:creationId xmlns:a16="http://schemas.microsoft.com/office/drawing/2014/main" id="{86253FAB-8D0B-441B-9C70-F5751E516B3B}"/>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060688" y="5555081"/>
            <a:ext cx="2297970" cy="99412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30">
            <a:extLst>
              <a:ext uri="{FF2B5EF4-FFF2-40B4-BE49-F238E27FC236}">
                <a16:creationId xmlns:a16="http://schemas.microsoft.com/office/drawing/2014/main" id="{1F07F478-44FA-4FBC-99CF-A939286DAC21}"/>
              </a:ext>
            </a:extLst>
          </p:cNvPr>
          <p:cNvSpPr txBox="1"/>
          <p:nvPr/>
        </p:nvSpPr>
        <p:spPr>
          <a:xfrm>
            <a:off x="8573099" y="4534775"/>
            <a:ext cx="201622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1800"/>
              <a:t>Programa </a:t>
            </a:r>
            <a:r>
              <a:rPr lang="es-ES" sz="1800">
                <a:latin typeface="Times New Roman" panose="02020603050405020304" pitchFamily="18" charset="0"/>
                <a:ea typeface="Times New Roman" panose="02020603050405020304" pitchFamily="18" charset="0"/>
              </a:rPr>
              <a:t>HUB de iTT </a:t>
            </a:r>
            <a:endParaRPr lang="es-EC" sz="1800"/>
          </a:p>
        </p:txBody>
      </p:sp>
      <p:sp>
        <p:nvSpPr>
          <p:cNvPr id="8" name="Flecha: curvada hacia la derecha 7">
            <a:extLst>
              <a:ext uri="{FF2B5EF4-FFF2-40B4-BE49-F238E27FC236}">
                <a16:creationId xmlns:a16="http://schemas.microsoft.com/office/drawing/2014/main" id="{837DBD34-6EB5-4AEB-A559-74BCE8C873F6}"/>
              </a:ext>
            </a:extLst>
          </p:cNvPr>
          <p:cNvSpPr/>
          <p:nvPr/>
        </p:nvSpPr>
        <p:spPr>
          <a:xfrm>
            <a:off x="2372528" y="906353"/>
            <a:ext cx="445667" cy="9941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Flecha: cheurón 17">
            <a:extLst>
              <a:ext uri="{FF2B5EF4-FFF2-40B4-BE49-F238E27FC236}">
                <a16:creationId xmlns:a16="http://schemas.microsoft.com/office/drawing/2014/main" id="{26787C87-EFFF-44DE-91C8-50F43D1247E7}"/>
              </a:ext>
            </a:extLst>
          </p:cNvPr>
          <p:cNvSpPr/>
          <p:nvPr/>
        </p:nvSpPr>
        <p:spPr>
          <a:xfrm>
            <a:off x="6145872" y="2916111"/>
            <a:ext cx="301256" cy="3587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6" name="Flecha: cheurón 45">
            <a:extLst>
              <a:ext uri="{FF2B5EF4-FFF2-40B4-BE49-F238E27FC236}">
                <a16:creationId xmlns:a16="http://schemas.microsoft.com/office/drawing/2014/main" id="{344DBEBA-944C-431A-AC4B-5D66152D2992}"/>
              </a:ext>
            </a:extLst>
          </p:cNvPr>
          <p:cNvSpPr/>
          <p:nvPr/>
        </p:nvSpPr>
        <p:spPr>
          <a:xfrm>
            <a:off x="4537547" y="5903518"/>
            <a:ext cx="301256" cy="3587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7" name="Flecha: cheurón 46">
            <a:extLst>
              <a:ext uri="{FF2B5EF4-FFF2-40B4-BE49-F238E27FC236}">
                <a16:creationId xmlns:a16="http://schemas.microsoft.com/office/drawing/2014/main" id="{2AE8DA2C-76B2-41A3-AA81-31A14D2F863B}"/>
              </a:ext>
            </a:extLst>
          </p:cNvPr>
          <p:cNvSpPr/>
          <p:nvPr/>
        </p:nvSpPr>
        <p:spPr>
          <a:xfrm>
            <a:off x="6672266" y="5903518"/>
            <a:ext cx="301256" cy="3587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Flecha: a la derecha con muesca 19">
            <a:extLst>
              <a:ext uri="{FF2B5EF4-FFF2-40B4-BE49-F238E27FC236}">
                <a16:creationId xmlns:a16="http://schemas.microsoft.com/office/drawing/2014/main" id="{A0D9FED5-F485-40A4-A347-9CD20EA8A654}"/>
              </a:ext>
            </a:extLst>
          </p:cNvPr>
          <p:cNvSpPr/>
          <p:nvPr/>
        </p:nvSpPr>
        <p:spPr>
          <a:xfrm rot="19599291">
            <a:off x="8276791" y="1852762"/>
            <a:ext cx="765544" cy="4195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9" name="Flecha: a la derecha con muesca 48">
            <a:extLst>
              <a:ext uri="{FF2B5EF4-FFF2-40B4-BE49-F238E27FC236}">
                <a16:creationId xmlns:a16="http://schemas.microsoft.com/office/drawing/2014/main" id="{B7A268F8-A1C1-4C55-803B-7970EADE39E9}"/>
              </a:ext>
            </a:extLst>
          </p:cNvPr>
          <p:cNvSpPr/>
          <p:nvPr/>
        </p:nvSpPr>
        <p:spPr>
          <a:xfrm rot="811172">
            <a:off x="8306862" y="3039678"/>
            <a:ext cx="765544" cy="4195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Flecha: curvada hacia la derecha 49">
            <a:extLst>
              <a:ext uri="{FF2B5EF4-FFF2-40B4-BE49-F238E27FC236}">
                <a16:creationId xmlns:a16="http://schemas.microsoft.com/office/drawing/2014/main" id="{26520C4E-F3D2-4926-BABE-C4B381D9BFC8}"/>
              </a:ext>
            </a:extLst>
          </p:cNvPr>
          <p:cNvSpPr/>
          <p:nvPr/>
        </p:nvSpPr>
        <p:spPr>
          <a:xfrm rot="13394137">
            <a:off x="9607711" y="5245132"/>
            <a:ext cx="445667" cy="9941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50459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43" grpId="0" animBg="1"/>
      <p:bldP spid="8" grpId="0" animBg="1"/>
      <p:bldP spid="18" grpId="0" animBg="1"/>
      <p:bldP spid="46" grpId="0" animBg="1"/>
      <p:bldP spid="47" grpId="0" animBg="1"/>
      <p:bldP spid="20"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Planteamiento del Problema</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5</a:t>
            </a:fld>
            <a:endParaRPr lang="es-EC"/>
          </a:p>
        </p:txBody>
      </p:sp>
      <p:sp>
        <p:nvSpPr>
          <p:cNvPr id="18" name="Rectángulo: esquinas redondeadas 17">
            <a:extLst>
              <a:ext uri="{FF2B5EF4-FFF2-40B4-BE49-F238E27FC236}">
                <a16:creationId xmlns:a16="http://schemas.microsoft.com/office/drawing/2014/main" id="{EFADA02F-6791-4452-BEFC-AD0209B1E5AB}"/>
              </a:ext>
            </a:extLst>
          </p:cNvPr>
          <p:cNvSpPr/>
          <p:nvPr/>
        </p:nvSpPr>
        <p:spPr>
          <a:xfrm>
            <a:off x="4487593" y="3056791"/>
            <a:ext cx="4962025" cy="7444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a:t>Un porcentaje alto de los proyectos de investigación propuestos no logran alcanzar algo más que una publicación en una revista científica</a:t>
            </a:r>
          </a:p>
        </p:txBody>
      </p:sp>
      <p:sp>
        <p:nvSpPr>
          <p:cNvPr id="20" name="CuadroTexto 19">
            <a:extLst>
              <a:ext uri="{FF2B5EF4-FFF2-40B4-BE49-F238E27FC236}">
                <a16:creationId xmlns:a16="http://schemas.microsoft.com/office/drawing/2014/main" id="{ACA3BE1F-495D-4FB6-93D6-08FC1BBDE6F4}"/>
              </a:ext>
            </a:extLst>
          </p:cNvPr>
          <p:cNvSpPr txBox="1"/>
          <p:nvPr/>
        </p:nvSpPr>
        <p:spPr>
          <a:xfrm>
            <a:off x="2640048" y="5192091"/>
            <a:ext cx="1462593" cy="400110"/>
          </a:xfrm>
          <a:prstGeom prst="rect">
            <a:avLst/>
          </a:prstGeom>
          <a:noFill/>
        </p:spPr>
        <p:txBody>
          <a:bodyPr wrap="square" rtlCol="0">
            <a:spAutoFit/>
          </a:bodyPr>
          <a:lstStyle/>
          <a:p>
            <a:r>
              <a:rPr lang="es-EC" sz="1000"/>
              <a:t>Proyectos enfocados en alcanzar publicaciones</a:t>
            </a:r>
          </a:p>
        </p:txBody>
      </p:sp>
      <p:cxnSp>
        <p:nvCxnSpPr>
          <p:cNvPr id="21" name="Conector: angular 20">
            <a:extLst>
              <a:ext uri="{FF2B5EF4-FFF2-40B4-BE49-F238E27FC236}">
                <a16:creationId xmlns:a16="http://schemas.microsoft.com/office/drawing/2014/main" id="{838EE396-1976-45E5-BD03-AAA9C2250808}"/>
              </a:ext>
            </a:extLst>
          </p:cNvPr>
          <p:cNvCxnSpPr>
            <a:cxnSpLocks/>
            <a:stCxn id="18" idx="2"/>
            <a:endCxn id="1139" idx="0"/>
          </p:cNvCxnSpPr>
          <p:nvPr/>
        </p:nvCxnSpPr>
        <p:spPr>
          <a:xfrm rot="5400000">
            <a:off x="4982164" y="2154028"/>
            <a:ext cx="339263" cy="36336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92AAA2AE-98EF-4657-8D0F-E9F848DC42DC}"/>
              </a:ext>
            </a:extLst>
          </p:cNvPr>
          <p:cNvSpPr txBox="1"/>
          <p:nvPr/>
        </p:nvSpPr>
        <p:spPr>
          <a:xfrm>
            <a:off x="4419363" y="5126425"/>
            <a:ext cx="1563018" cy="553998"/>
          </a:xfrm>
          <a:prstGeom prst="rect">
            <a:avLst/>
          </a:prstGeom>
          <a:noFill/>
        </p:spPr>
        <p:txBody>
          <a:bodyPr wrap="square" rtlCol="0">
            <a:spAutoFit/>
          </a:bodyPr>
          <a:lstStyle/>
          <a:p>
            <a:r>
              <a:rPr lang="es-EC" sz="1000"/>
              <a:t>Poca experiencia en proyectos con instituciones extranjeras </a:t>
            </a:r>
          </a:p>
        </p:txBody>
      </p:sp>
      <p:sp>
        <p:nvSpPr>
          <p:cNvPr id="26" name="CuadroTexto 25">
            <a:extLst>
              <a:ext uri="{FF2B5EF4-FFF2-40B4-BE49-F238E27FC236}">
                <a16:creationId xmlns:a16="http://schemas.microsoft.com/office/drawing/2014/main" id="{5F9ED86C-0F11-488A-AF9D-E43616A12B41}"/>
              </a:ext>
            </a:extLst>
          </p:cNvPr>
          <p:cNvSpPr txBox="1"/>
          <p:nvPr/>
        </p:nvSpPr>
        <p:spPr>
          <a:xfrm>
            <a:off x="6150832" y="5120229"/>
            <a:ext cx="1676535" cy="707886"/>
          </a:xfrm>
          <a:prstGeom prst="rect">
            <a:avLst/>
          </a:prstGeom>
          <a:noFill/>
        </p:spPr>
        <p:txBody>
          <a:bodyPr wrap="square" rtlCol="0">
            <a:spAutoFit/>
          </a:bodyPr>
          <a:lstStyle/>
          <a:p>
            <a:r>
              <a:rPr lang="es-EC" sz="1000"/>
              <a:t>Inconvenientes de tipo logístico/administrativo para </a:t>
            </a:r>
            <a:r>
              <a:rPr lang="es-EC" sz="1000" err="1"/>
              <a:t>desvengo</a:t>
            </a:r>
            <a:r>
              <a:rPr lang="es-EC" sz="1000"/>
              <a:t> presupuestario</a:t>
            </a:r>
          </a:p>
        </p:txBody>
      </p:sp>
      <p:sp>
        <p:nvSpPr>
          <p:cNvPr id="28" name="CuadroTexto 27">
            <a:extLst>
              <a:ext uri="{FF2B5EF4-FFF2-40B4-BE49-F238E27FC236}">
                <a16:creationId xmlns:a16="http://schemas.microsoft.com/office/drawing/2014/main" id="{44B3EECD-F06E-415A-93FF-57AECC04762E}"/>
              </a:ext>
            </a:extLst>
          </p:cNvPr>
          <p:cNvSpPr txBox="1"/>
          <p:nvPr/>
        </p:nvSpPr>
        <p:spPr>
          <a:xfrm>
            <a:off x="8380861" y="5122984"/>
            <a:ext cx="1424526" cy="400110"/>
          </a:xfrm>
          <a:prstGeom prst="rect">
            <a:avLst/>
          </a:prstGeom>
          <a:noFill/>
        </p:spPr>
        <p:txBody>
          <a:bodyPr wrap="square" rtlCol="0">
            <a:spAutoFit/>
          </a:bodyPr>
          <a:lstStyle/>
          <a:p>
            <a:r>
              <a:rPr lang="es-EC" sz="1000"/>
              <a:t>Poca experiencia en innovación</a:t>
            </a:r>
          </a:p>
        </p:txBody>
      </p:sp>
      <p:pic>
        <p:nvPicPr>
          <p:cNvPr id="29" name="Picture 10" descr="Resultado de imagen de poca experiencia en innovación">
            <a:extLst>
              <a:ext uri="{FF2B5EF4-FFF2-40B4-BE49-F238E27FC236}">
                <a16:creationId xmlns:a16="http://schemas.microsoft.com/office/drawing/2014/main" id="{DBA67E8D-8644-4415-A08A-C887E23C21DE}"/>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357216" y="4134279"/>
            <a:ext cx="1113124" cy="955669"/>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CE250D8A-0244-457D-8B2F-B633E83C545E}"/>
              </a:ext>
            </a:extLst>
          </p:cNvPr>
          <p:cNvSpPr txBox="1"/>
          <p:nvPr/>
        </p:nvSpPr>
        <p:spPr>
          <a:xfrm>
            <a:off x="9955125" y="5071473"/>
            <a:ext cx="1228253" cy="553998"/>
          </a:xfrm>
          <a:prstGeom prst="rect">
            <a:avLst/>
          </a:prstGeom>
          <a:noFill/>
        </p:spPr>
        <p:txBody>
          <a:bodyPr wrap="square" rtlCol="0">
            <a:spAutoFit/>
          </a:bodyPr>
          <a:lstStyle/>
          <a:p>
            <a:r>
              <a:rPr lang="es-ES" sz="1000"/>
              <a:t>No disponer de un sistema de información</a:t>
            </a:r>
            <a:endParaRPr lang="es-EC" sz="1000"/>
          </a:p>
        </p:txBody>
      </p:sp>
      <p:cxnSp>
        <p:nvCxnSpPr>
          <p:cNvPr id="32" name="Conector recto de flecha 31">
            <a:extLst>
              <a:ext uri="{FF2B5EF4-FFF2-40B4-BE49-F238E27FC236}">
                <a16:creationId xmlns:a16="http://schemas.microsoft.com/office/drawing/2014/main" id="{BDBC8F84-D673-44F2-AC43-69DFD6D9B5FB}"/>
              </a:ext>
            </a:extLst>
          </p:cNvPr>
          <p:cNvCxnSpPr>
            <a:cxnSpLocks/>
            <a:stCxn id="18" idx="2"/>
            <a:endCxn id="1148" idx="0"/>
          </p:cNvCxnSpPr>
          <p:nvPr/>
        </p:nvCxnSpPr>
        <p:spPr>
          <a:xfrm>
            <a:off x="6968606" y="3801208"/>
            <a:ext cx="1" cy="347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2FF5B3F6-7F2F-4215-ADC2-81335A441EC1}"/>
              </a:ext>
            </a:extLst>
          </p:cNvPr>
          <p:cNvCxnSpPr>
            <a:cxnSpLocks/>
            <a:stCxn id="18" idx="2"/>
            <a:endCxn id="29" idx="0"/>
          </p:cNvCxnSpPr>
          <p:nvPr/>
        </p:nvCxnSpPr>
        <p:spPr>
          <a:xfrm rot="16200000" flipH="1">
            <a:off x="7774657" y="2995157"/>
            <a:ext cx="333071" cy="1945172"/>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a:extLst>
              <a:ext uri="{FF2B5EF4-FFF2-40B4-BE49-F238E27FC236}">
                <a16:creationId xmlns:a16="http://schemas.microsoft.com/office/drawing/2014/main" id="{3F6965C2-B8FA-4D58-9603-15857285B6E4}"/>
              </a:ext>
            </a:extLst>
          </p:cNvPr>
          <p:cNvCxnSpPr>
            <a:cxnSpLocks/>
            <a:stCxn id="18" idx="2"/>
            <a:endCxn id="1154" idx="0"/>
          </p:cNvCxnSpPr>
          <p:nvPr/>
        </p:nvCxnSpPr>
        <p:spPr>
          <a:xfrm rot="16200000" flipH="1">
            <a:off x="8595149" y="2174664"/>
            <a:ext cx="335596" cy="35886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F4F639DB-1F38-46D8-8D03-B1253B8AB9E6}"/>
              </a:ext>
            </a:extLst>
          </p:cNvPr>
          <p:cNvSpPr txBox="1"/>
          <p:nvPr/>
        </p:nvSpPr>
        <p:spPr>
          <a:xfrm>
            <a:off x="2556084" y="1184398"/>
            <a:ext cx="1613916" cy="400110"/>
          </a:xfrm>
          <a:prstGeom prst="rect">
            <a:avLst/>
          </a:prstGeom>
          <a:noFill/>
        </p:spPr>
        <p:txBody>
          <a:bodyPr wrap="square" rtlCol="0">
            <a:spAutoFit/>
          </a:bodyPr>
          <a:lstStyle/>
          <a:p>
            <a:r>
              <a:rPr lang="es-EC" sz="1000"/>
              <a:t>Falta de innovación y transferencia tecnológica</a:t>
            </a:r>
          </a:p>
        </p:txBody>
      </p:sp>
      <p:cxnSp>
        <p:nvCxnSpPr>
          <p:cNvPr id="37" name="Conector: angular 36">
            <a:extLst>
              <a:ext uri="{FF2B5EF4-FFF2-40B4-BE49-F238E27FC236}">
                <a16:creationId xmlns:a16="http://schemas.microsoft.com/office/drawing/2014/main" id="{A57E6B45-1243-49C2-93C9-C7F4A84DD9C9}"/>
              </a:ext>
            </a:extLst>
          </p:cNvPr>
          <p:cNvCxnSpPr>
            <a:cxnSpLocks/>
            <a:stCxn id="18" idx="0"/>
            <a:endCxn id="1115" idx="2"/>
          </p:cNvCxnSpPr>
          <p:nvPr/>
        </p:nvCxnSpPr>
        <p:spPr>
          <a:xfrm rot="16200000" flipV="1">
            <a:off x="4998234" y="1086418"/>
            <a:ext cx="251829" cy="36889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D01EB058-9E9B-47BB-8F26-81C925E0CE7E}"/>
              </a:ext>
            </a:extLst>
          </p:cNvPr>
          <p:cNvSpPr txBox="1"/>
          <p:nvPr/>
        </p:nvSpPr>
        <p:spPr>
          <a:xfrm>
            <a:off x="4368465" y="1177577"/>
            <a:ext cx="1613916" cy="400110"/>
          </a:xfrm>
          <a:prstGeom prst="rect">
            <a:avLst/>
          </a:prstGeom>
          <a:noFill/>
        </p:spPr>
        <p:txBody>
          <a:bodyPr wrap="square" rtlCol="0">
            <a:spAutoFit/>
          </a:bodyPr>
          <a:lstStyle/>
          <a:p>
            <a:r>
              <a:rPr lang="es-EC" sz="1000"/>
              <a:t>Solo alcanzan publicaciones científicas</a:t>
            </a:r>
          </a:p>
        </p:txBody>
      </p:sp>
      <p:sp>
        <p:nvSpPr>
          <p:cNvPr id="40" name="CuadroTexto 39">
            <a:extLst>
              <a:ext uri="{FF2B5EF4-FFF2-40B4-BE49-F238E27FC236}">
                <a16:creationId xmlns:a16="http://schemas.microsoft.com/office/drawing/2014/main" id="{C7B49EA1-40A2-4492-82F6-B1ED782D8F04}"/>
              </a:ext>
            </a:extLst>
          </p:cNvPr>
          <p:cNvSpPr txBox="1"/>
          <p:nvPr/>
        </p:nvSpPr>
        <p:spPr>
          <a:xfrm>
            <a:off x="6441171" y="1177577"/>
            <a:ext cx="1485425" cy="400110"/>
          </a:xfrm>
          <a:prstGeom prst="rect">
            <a:avLst/>
          </a:prstGeom>
          <a:noFill/>
        </p:spPr>
        <p:txBody>
          <a:bodyPr wrap="square" rtlCol="0">
            <a:spAutoFit/>
          </a:bodyPr>
          <a:lstStyle/>
          <a:p>
            <a:r>
              <a:rPr lang="es-EC" sz="1000"/>
              <a:t>Proyectos solo quedan en el planteamiento</a:t>
            </a:r>
          </a:p>
        </p:txBody>
      </p:sp>
      <p:sp>
        <p:nvSpPr>
          <p:cNvPr id="41" name="CuadroTexto 40">
            <a:extLst>
              <a:ext uri="{FF2B5EF4-FFF2-40B4-BE49-F238E27FC236}">
                <a16:creationId xmlns:a16="http://schemas.microsoft.com/office/drawing/2014/main" id="{034CD042-D296-4F1C-8C6F-F8CFED09F31C}"/>
              </a:ext>
            </a:extLst>
          </p:cNvPr>
          <p:cNvSpPr txBox="1"/>
          <p:nvPr/>
        </p:nvSpPr>
        <p:spPr>
          <a:xfrm>
            <a:off x="8194665" y="1184398"/>
            <a:ext cx="1621382" cy="400110"/>
          </a:xfrm>
          <a:prstGeom prst="rect">
            <a:avLst/>
          </a:prstGeom>
          <a:noFill/>
        </p:spPr>
        <p:txBody>
          <a:bodyPr wrap="square" rtlCol="0">
            <a:spAutoFit/>
          </a:bodyPr>
          <a:lstStyle/>
          <a:p>
            <a:r>
              <a:rPr lang="es-EC" sz="1000"/>
              <a:t>Bajo impacto de la investigación</a:t>
            </a:r>
          </a:p>
        </p:txBody>
      </p:sp>
      <p:sp>
        <p:nvSpPr>
          <p:cNvPr id="42" name="CuadroTexto 41">
            <a:extLst>
              <a:ext uri="{FF2B5EF4-FFF2-40B4-BE49-F238E27FC236}">
                <a16:creationId xmlns:a16="http://schemas.microsoft.com/office/drawing/2014/main" id="{AD429E2A-5134-43A4-A297-F25D22743C25}"/>
              </a:ext>
            </a:extLst>
          </p:cNvPr>
          <p:cNvSpPr txBox="1"/>
          <p:nvPr/>
        </p:nvSpPr>
        <p:spPr>
          <a:xfrm>
            <a:off x="9900245" y="1242429"/>
            <a:ext cx="1621382" cy="246221"/>
          </a:xfrm>
          <a:prstGeom prst="rect">
            <a:avLst/>
          </a:prstGeom>
          <a:noFill/>
        </p:spPr>
        <p:txBody>
          <a:bodyPr wrap="square" rtlCol="0">
            <a:spAutoFit/>
          </a:bodyPr>
          <a:lstStyle/>
          <a:p>
            <a:r>
              <a:rPr lang="es-EC" sz="1000"/>
              <a:t>No genera patentes</a:t>
            </a:r>
          </a:p>
        </p:txBody>
      </p:sp>
      <p:cxnSp>
        <p:nvCxnSpPr>
          <p:cNvPr id="47" name="Conector: angular 46">
            <a:extLst>
              <a:ext uri="{FF2B5EF4-FFF2-40B4-BE49-F238E27FC236}">
                <a16:creationId xmlns:a16="http://schemas.microsoft.com/office/drawing/2014/main" id="{D0927CF9-EE0E-4E77-AEF8-CB78270EC378}"/>
              </a:ext>
            </a:extLst>
          </p:cNvPr>
          <p:cNvCxnSpPr>
            <a:cxnSpLocks/>
            <a:stCxn id="18" idx="0"/>
            <a:endCxn id="1119" idx="2"/>
          </p:cNvCxnSpPr>
          <p:nvPr/>
        </p:nvCxnSpPr>
        <p:spPr>
          <a:xfrm rot="16200000" flipV="1">
            <a:off x="5964326" y="2052511"/>
            <a:ext cx="267207" cy="1741354"/>
          </a:xfrm>
          <a:prstGeom prst="bentConnector3">
            <a:avLst>
              <a:gd name="adj1" fmla="val 480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a:extLst>
              <a:ext uri="{FF2B5EF4-FFF2-40B4-BE49-F238E27FC236}">
                <a16:creationId xmlns:a16="http://schemas.microsoft.com/office/drawing/2014/main" id="{3E860683-B070-4EBB-BAAB-1B77A0565791}"/>
              </a:ext>
            </a:extLst>
          </p:cNvPr>
          <p:cNvCxnSpPr>
            <a:cxnSpLocks/>
            <a:stCxn id="18" idx="0"/>
          </p:cNvCxnSpPr>
          <p:nvPr/>
        </p:nvCxnSpPr>
        <p:spPr>
          <a:xfrm rot="5400000" flipH="1" flipV="1">
            <a:off x="6835105" y="2923290"/>
            <a:ext cx="26700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a:extLst>
              <a:ext uri="{FF2B5EF4-FFF2-40B4-BE49-F238E27FC236}">
                <a16:creationId xmlns:a16="http://schemas.microsoft.com/office/drawing/2014/main" id="{3D30257B-0A92-416C-A28E-D4E0DC745E61}"/>
              </a:ext>
            </a:extLst>
          </p:cNvPr>
          <p:cNvCxnSpPr>
            <a:cxnSpLocks/>
            <a:stCxn id="18" idx="0"/>
            <a:endCxn id="1127" idx="2"/>
          </p:cNvCxnSpPr>
          <p:nvPr/>
        </p:nvCxnSpPr>
        <p:spPr>
          <a:xfrm rot="5400000" flipH="1" flipV="1">
            <a:off x="7776136" y="1983031"/>
            <a:ext cx="266231" cy="1881291"/>
          </a:xfrm>
          <a:prstGeom prst="bentConnector3">
            <a:avLst>
              <a:gd name="adj1" fmla="val 4809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83" name="Grupo 1182">
            <a:extLst>
              <a:ext uri="{FF2B5EF4-FFF2-40B4-BE49-F238E27FC236}">
                <a16:creationId xmlns:a16="http://schemas.microsoft.com/office/drawing/2014/main" id="{88A449EA-7C66-4F3B-8416-7E90C090C233}"/>
              </a:ext>
            </a:extLst>
          </p:cNvPr>
          <p:cNvGrpSpPr/>
          <p:nvPr/>
        </p:nvGrpSpPr>
        <p:grpSpPr>
          <a:xfrm>
            <a:off x="10061411" y="1624500"/>
            <a:ext cx="1165075" cy="1165075"/>
            <a:chOff x="10061411" y="1624500"/>
            <a:chExt cx="1165075" cy="1165075"/>
          </a:xfrm>
        </p:grpSpPr>
        <p:pic>
          <p:nvPicPr>
            <p:cNvPr id="1131" name="Picture 14" descr="PATENTES DE INVENCIÓN CUÁLES SON SUS VENTAJAS| Grupo franja">
              <a:extLst>
                <a:ext uri="{FF2B5EF4-FFF2-40B4-BE49-F238E27FC236}">
                  <a16:creationId xmlns:a16="http://schemas.microsoft.com/office/drawing/2014/main" id="{FFCE73BA-6FC4-4486-A922-B08ECBAB6EBC}"/>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061411" y="1624500"/>
              <a:ext cx="1165075" cy="1165075"/>
            </a:xfrm>
            <a:prstGeom prst="rect">
              <a:avLst/>
            </a:prstGeom>
            <a:noFill/>
            <a:extLst>
              <a:ext uri="{909E8E84-426E-40DD-AFC4-6F175D3DCCD1}">
                <a14:hiddenFill xmlns:a14="http://schemas.microsoft.com/office/drawing/2010/main">
                  <a:solidFill>
                    <a:srgbClr val="FFFFFF"/>
                  </a:solidFill>
                </a14:hiddenFill>
              </a:ext>
            </a:extLst>
          </p:spPr>
        </p:pic>
        <p:sp>
          <p:nvSpPr>
            <p:cNvPr id="46" name="Signo de multiplicación 45">
              <a:extLst>
                <a:ext uri="{FF2B5EF4-FFF2-40B4-BE49-F238E27FC236}">
                  <a16:creationId xmlns:a16="http://schemas.microsoft.com/office/drawing/2014/main" id="{EAF01372-BA3D-4D5A-AAD1-F20359B56D32}"/>
                </a:ext>
              </a:extLst>
            </p:cNvPr>
            <p:cNvSpPr/>
            <p:nvPr/>
          </p:nvSpPr>
          <p:spPr>
            <a:xfrm>
              <a:off x="10334159" y="1856386"/>
              <a:ext cx="630899" cy="65797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cxnSp>
        <p:nvCxnSpPr>
          <p:cNvPr id="50" name="Conector: angular 49">
            <a:extLst>
              <a:ext uri="{FF2B5EF4-FFF2-40B4-BE49-F238E27FC236}">
                <a16:creationId xmlns:a16="http://schemas.microsoft.com/office/drawing/2014/main" id="{A32DB826-3FAC-4CD9-8510-02043E8D4887}"/>
              </a:ext>
            </a:extLst>
          </p:cNvPr>
          <p:cNvCxnSpPr>
            <a:cxnSpLocks/>
            <a:stCxn id="18" idx="0"/>
            <a:endCxn id="1131" idx="2"/>
          </p:cNvCxnSpPr>
          <p:nvPr/>
        </p:nvCxnSpPr>
        <p:spPr>
          <a:xfrm rot="5400000" flipH="1" flipV="1">
            <a:off x="8672669" y="1085512"/>
            <a:ext cx="267216" cy="3675343"/>
          </a:xfrm>
          <a:prstGeom prst="bentConnector3">
            <a:avLst>
              <a:gd name="adj1" fmla="val 47148"/>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15" name="Picture 6" descr="5-falta-de-innovacion-de-productos-e-inversion-en-tecnologias – Revista  Cero Grados">
            <a:extLst>
              <a:ext uri="{FF2B5EF4-FFF2-40B4-BE49-F238E27FC236}">
                <a16:creationId xmlns:a16="http://schemas.microsoft.com/office/drawing/2014/main" id="{69830859-C1FC-4825-AAF3-EE4EEDAFE8E2}"/>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33627" y="1670949"/>
            <a:ext cx="1492123" cy="1134013"/>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8" descr="Ciencia: Esto es lo que cuestan las revistas científicas: España se ha  pulido 213 millones desde 2012">
            <a:extLst>
              <a:ext uri="{FF2B5EF4-FFF2-40B4-BE49-F238E27FC236}">
                <a16:creationId xmlns:a16="http://schemas.microsoft.com/office/drawing/2014/main" id="{2F453B3A-0E63-48D4-B5FC-6EC2D2A804A8}"/>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247341" y="1687184"/>
            <a:ext cx="1959822" cy="11024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10" descr="Blog de May: Título, justificación, planteamiento del problema y objetivos">
            <a:extLst>
              <a:ext uri="{FF2B5EF4-FFF2-40B4-BE49-F238E27FC236}">
                <a16:creationId xmlns:a16="http://schemas.microsoft.com/office/drawing/2014/main" id="{74FFDA4D-00F9-49BA-9E40-18EEA64D065A}"/>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481055" y="1544296"/>
            <a:ext cx="1260173" cy="1260173"/>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2" descr="Investigación Y Análisis Idea.Business Concepto De Ilustración De Dibujos  Animados Ilustraciones Vectoriales, Clip Art Vectorizado Libre De Derechos.  Image 65797666.">
            <a:extLst>
              <a:ext uri="{FF2B5EF4-FFF2-40B4-BE49-F238E27FC236}">
                <a16:creationId xmlns:a16="http://schemas.microsoft.com/office/drawing/2014/main" id="{E1886CD4-C127-4635-9338-715EDC88D43F}"/>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8132116" y="1742258"/>
            <a:ext cx="1435561" cy="1048302"/>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8" descr="Por qué publicamos en revistas científicas?">
            <a:extLst>
              <a:ext uri="{FF2B5EF4-FFF2-40B4-BE49-F238E27FC236}">
                <a16:creationId xmlns:a16="http://schemas.microsoft.com/office/drawing/2014/main" id="{7755F145-3F18-4C25-B97D-D5C00CEFF2D3}"/>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454437" y="4140471"/>
            <a:ext cx="1761092" cy="990615"/>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20" descr="Las mejores 10 ideas de Organismos Internacionales | organismos  internacionales, internacional, logotipo de la unesco">
            <a:extLst>
              <a:ext uri="{FF2B5EF4-FFF2-40B4-BE49-F238E27FC236}">
                <a16:creationId xmlns:a16="http://schemas.microsoft.com/office/drawing/2014/main" id="{9323D2D6-FE8F-4D13-99D5-D816CDFCC27A}"/>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606696" y="4149128"/>
            <a:ext cx="973300" cy="973300"/>
          </a:xfrm>
          <a:prstGeom prst="rect">
            <a:avLst/>
          </a:prstGeom>
          <a:noFill/>
          <a:extLst>
            <a:ext uri="{909E8E84-426E-40DD-AFC4-6F175D3DCCD1}">
              <a14:hiddenFill xmlns:a14="http://schemas.microsoft.com/office/drawing/2010/main">
                <a:solidFill>
                  <a:srgbClr val="FFFFFF"/>
                </a:solidFill>
              </a14:hiddenFill>
            </a:ext>
          </a:extLst>
        </p:spPr>
      </p:pic>
      <p:cxnSp>
        <p:nvCxnSpPr>
          <p:cNvPr id="1146" name="Conector: angular 1145">
            <a:extLst>
              <a:ext uri="{FF2B5EF4-FFF2-40B4-BE49-F238E27FC236}">
                <a16:creationId xmlns:a16="http://schemas.microsoft.com/office/drawing/2014/main" id="{E10B667D-26A8-4F3F-8687-069B4F8F278B}"/>
              </a:ext>
            </a:extLst>
          </p:cNvPr>
          <p:cNvCxnSpPr>
            <a:stCxn id="18" idx="2"/>
            <a:endCxn id="1143" idx="0"/>
          </p:cNvCxnSpPr>
          <p:nvPr/>
        </p:nvCxnSpPr>
        <p:spPr>
          <a:xfrm rot="5400000">
            <a:off x="5857016" y="3037538"/>
            <a:ext cx="347920" cy="1875260"/>
          </a:xfrm>
          <a:prstGeom prst="bentConnector3">
            <a:avLst>
              <a:gd name="adj1" fmla="val 48905"/>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48" name="Picture 22" descr="Digitalización en logística y transporte, clave en esta crisis | Gobierno  IT | HayCanal">
            <a:extLst>
              <a:ext uri="{FF2B5EF4-FFF2-40B4-BE49-F238E27FC236}">
                <a16:creationId xmlns:a16="http://schemas.microsoft.com/office/drawing/2014/main" id="{9C7EE4B0-C387-440A-BE8D-E1BEE0ADA238}"/>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6176913" y="4149128"/>
            <a:ext cx="1583388" cy="880518"/>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24" descr="📈 La importancia de la toma de decisiones en una empresa">
            <a:extLst>
              <a:ext uri="{FF2B5EF4-FFF2-40B4-BE49-F238E27FC236}">
                <a16:creationId xmlns:a16="http://schemas.microsoft.com/office/drawing/2014/main" id="{8C45BCF4-50D0-4F6D-915A-D46711ADFBE7}"/>
              </a:ext>
            </a:extLst>
          </p:cNvPr>
          <p:cNvPicPr>
            <a:picLocks noChangeAspect="1" noChangeArrowheads="1"/>
          </p:cNvPicPr>
          <p:nvPr/>
        </p:nvPicPr>
        <p:blipFill rotWithShape="1">
          <a:blip r:embed="rId14" cstate="screen">
            <a:extLst>
              <a:ext uri="{28A0092B-C50C-407E-A947-70E740481C1C}">
                <a14:useLocalDpi xmlns:a14="http://schemas.microsoft.com/office/drawing/2010/main" val="0"/>
              </a:ext>
            </a:extLst>
          </a:blip>
          <a:srcRect/>
          <a:stretch/>
        </p:blipFill>
        <p:spPr bwMode="auto">
          <a:xfrm>
            <a:off x="10004369" y="4136804"/>
            <a:ext cx="1105839" cy="92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39"/>
                                        </p:tgtEl>
                                        <p:attrNameLst>
                                          <p:attrName>style.visibility</p:attrName>
                                        </p:attrNameLst>
                                      </p:cBhvr>
                                      <p:to>
                                        <p:strVal val="visible"/>
                                      </p:to>
                                    </p:set>
                                    <p:animEffect transition="in" filter="fade">
                                      <p:cBhvr>
                                        <p:cTn id="15" dur="500"/>
                                        <p:tgtEl>
                                          <p:spTgt spid="11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46"/>
                                        </p:tgtEl>
                                        <p:attrNameLst>
                                          <p:attrName>style.visibility</p:attrName>
                                        </p:attrNameLst>
                                      </p:cBhvr>
                                      <p:to>
                                        <p:strVal val="visible"/>
                                      </p:to>
                                    </p:set>
                                    <p:animEffect transition="in" filter="fade">
                                      <p:cBhvr>
                                        <p:cTn id="23" dur="500"/>
                                        <p:tgtEl>
                                          <p:spTgt spid="1146"/>
                                        </p:tgtEl>
                                      </p:cBhvr>
                                    </p:animEffect>
                                  </p:childTnLst>
                                </p:cTn>
                              </p:par>
                              <p:par>
                                <p:cTn id="24" presetID="10" presetClass="entr" presetSubtype="0" fill="hold" nodeType="withEffect">
                                  <p:stCondLst>
                                    <p:cond delay="0"/>
                                  </p:stCondLst>
                                  <p:childTnLst>
                                    <p:set>
                                      <p:cBhvr>
                                        <p:cTn id="25" dur="1" fill="hold">
                                          <p:stCondLst>
                                            <p:cond delay="0"/>
                                          </p:stCondLst>
                                        </p:cTn>
                                        <p:tgtEl>
                                          <p:spTgt spid="1143"/>
                                        </p:tgtEl>
                                        <p:attrNameLst>
                                          <p:attrName>style.visibility</p:attrName>
                                        </p:attrNameLst>
                                      </p:cBhvr>
                                      <p:to>
                                        <p:strVal val="visible"/>
                                      </p:to>
                                    </p:set>
                                    <p:animEffect transition="in" filter="fade">
                                      <p:cBhvr>
                                        <p:cTn id="26" dur="500"/>
                                        <p:tgtEl>
                                          <p:spTgt spid="11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1148"/>
                                        </p:tgtEl>
                                        <p:attrNameLst>
                                          <p:attrName>style.visibility</p:attrName>
                                        </p:attrNameLst>
                                      </p:cBhvr>
                                      <p:to>
                                        <p:strVal val="visible"/>
                                      </p:to>
                                    </p:set>
                                    <p:animEffect transition="in" filter="fade">
                                      <p:cBhvr>
                                        <p:cTn id="37" dur="500"/>
                                        <p:tgtEl>
                                          <p:spTgt spid="11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1154"/>
                                        </p:tgtEl>
                                        <p:attrNameLst>
                                          <p:attrName>style.visibility</p:attrName>
                                        </p:attrNameLst>
                                      </p:cBhvr>
                                      <p:to>
                                        <p:strVal val="visible"/>
                                      </p:to>
                                    </p:set>
                                    <p:animEffect transition="in" filter="fade">
                                      <p:cBhvr>
                                        <p:cTn id="59" dur="500"/>
                                        <p:tgtEl>
                                          <p:spTgt spid="11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15"/>
                                        </p:tgtEl>
                                        <p:attrNameLst>
                                          <p:attrName>style.visibility</p:attrName>
                                        </p:attrNameLst>
                                      </p:cBhvr>
                                      <p:to>
                                        <p:strVal val="visible"/>
                                      </p:to>
                                    </p:set>
                                    <p:animEffect transition="in" filter="fade">
                                      <p:cBhvr>
                                        <p:cTn id="67" dur="500"/>
                                        <p:tgtEl>
                                          <p:spTgt spid="11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1119"/>
                                        </p:tgtEl>
                                        <p:attrNameLst>
                                          <p:attrName>style.visibility</p:attrName>
                                        </p:attrNameLst>
                                      </p:cBhvr>
                                      <p:to>
                                        <p:strVal val="visible"/>
                                      </p:to>
                                    </p:set>
                                    <p:animEffect transition="in" filter="fade">
                                      <p:cBhvr>
                                        <p:cTn id="81" dur="500"/>
                                        <p:tgtEl>
                                          <p:spTgt spid="11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nodeType="withEffect">
                                  <p:stCondLst>
                                    <p:cond delay="0"/>
                                  </p:stCondLst>
                                  <p:childTnLst>
                                    <p:set>
                                      <p:cBhvr>
                                        <p:cTn id="91" dur="1" fill="hold">
                                          <p:stCondLst>
                                            <p:cond delay="0"/>
                                          </p:stCondLst>
                                        </p:cTn>
                                        <p:tgtEl>
                                          <p:spTgt spid="1122"/>
                                        </p:tgtEl>
                                        <p:attrNameLst>
                                          <p:attrName>style.visibility</p:attrName>
                                        </p:attrNameLst>
                                      </p:cBhvr>
                                      <p:to>
                                        <p:strVal val="visible"/>
                                      </p:to>
                                    </p:set>
                                    <p:animEffect transition="in" filter="fade">
                                      <p:cBhvr>
                                        <p:cTn id="92" dur="500"/>
                                        <p:tgtEl>
                                          <p:spTgt spid="11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nodeType="withEffect">
                                  <p:stCondLst>
                                    <p:cond delay="0"/>
                                  </p:stCondLst>
                                  <p:childTnLst>
                                    <p:set>
                                      <p:cBhvr>
                                        <p:cTn id="102" dur="1" fill="hold">
                                          <p:stCondLst>
                                            <p:cond delay="0"/>
                                          </p:stCondLst>
                                        </p:cTn>
                                        <p:tgtEl>
                                          <p:spTgt spid="1127"/>
                                        </p:tgtEl>
                                        <p:attrNameLst>
                                          <p:attrName>style.visibility</p:attrName>
                                        </p:attrNameLst>
                                      </p:cBhvr>
                                      <p:to>
                                        <p:strVal val="visible"/>
                                      </p:to>
                                    </p:set>
                                    <p:animEffect transition="in" filter="fade">
                                      <p:cBhvr>
                                        <p:cTn id="103" dur="500"/>
                                        <p:tgtEl>
                                          <p:spTgt spid="11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183"/>
                                        </p:tgtEl>
                                        <p:attrNameLst>
                                          <p:attrName>style.visibility</p:attrName>
                                        </p:attrNameLst>
                                      </p:cBhvr>
                                      <p:to>
                                        <p:strVal val="visible"/>
                                      </p:to>
                                    </p:set>
                                    <p:animEffect transition="in" filter="fade">
                                      <p:cBhvr>
                                        <p:cTn id="111" dur="500"/>
                                        <p:tgtEl>
                                          <p:spTgt spid="118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2" grpId="0"/>
      <p:bldP spid="26" grpId="0"/>
      <p:bldP spid="28" grpId="0"/>
      <p:bldP spid="30" grpId="0"/>
      <p:bldP spid="36"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Objetivo General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6</a:t>
            </a:fld>
            <a:endParaRPr lang="es-EC"/>
          </a:p>
        </p:txBody>
      </p:sp>
      <p:pic>
        <p:nvPicPr>
          <p:cNvPr id="18" name="Picture 2" descr="Resultado de imagen de inteligencia de negocios">
            <a:extLst>
              <a:ext uri="{FF2B5EF4-FFF2-40B4-BE49-F238E27FC236}">
                <a16:creationId xmlns:a16="http://schemas.microsoft.com/office/drawing/2014/main" id="{6F8DBDCB-B3F0-4E12-9C33-1F451298EB07}"/>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364724" y="3813171"/>
            <a:ext cx="2559551" cy="16868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de toma de deciones">
            <a:extLst>
              <a:ext uri="{FF2B5EF4-FFF2-40B4-BE49-F238E27FC236}">
                <a16:creationId xmlns:a16="http://schemas.microsoft.com/office/drawing/2014/main" id="{681B737C-B2C9-417F-9B3B-0C265DA1665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45446" y="3820098"/>
            <a:ext cx="2849511" cy="16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de innovación tecnológica">
            <a:extLst>
              <a:ext uri="{FF2B5EF4-FFF2-40B4-BE49-F238E27FC236}">
                <a16:creationId xmlns:a16="http://schemas.microsoft.com/office/drawing/2014/main" id="{1979D121-B066-4F19-825F-BA58CEBB67F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961046" y="3648322"/>
            <a:ext cx="1733367" cy="163803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E182D09E-F87B-47A5-8A8D-A8B136C11281}"/>
              </a:ext>
            </a:extLst>
          </p:cNvPr>
          <p:cNvSpPr txBox="1"/>
          <p:nvPr/>
        </p:nvSpPr>
        <p:spPr>
          <a:xfrm>
            <a:off x="8813418" y="5366020"/>
            <a:ext cx="2148440" cy="830997"/>
          </a:xfrm>
          <a:prstGeom prst="rect">
            <a:avLst/>
          </a:prstGeom>
          <a:noFill/>
        </p:spPr>
        <p:txBody>
          <a:bodyPr wrap="square" rtlCol="0">
            <a:spAutoFit/>
          </a:bodyPr>
          <a:lstStyle/>
          <a:p>
            <a:pPr algn="ctr"/>
            <a:r>
              <a:rPr lang="es-EC" sz="1600" dirty="0"/>
              <a:t>Fortalecer la Transferencia tecnológica</a:t>
            </a:r>
          </a:p>
        </p:txBody>
      </p:sp>
      <p:sp>
        <p:nvSpPr>
          <p:cNvPr id="22" name="CuadroTexto 21">
            <a:extLst>
              <a:ext uri="{FF2B5EF4-FFF2-40B4-BE49-F238E27FC236}">
                <a16:creationId xmlns:a16="http://schemas.microsoft.com/office/drawing/2014/main" id="{9F337D6A-181D-41A0-B5AB-7F5596043C77}"/>
              </a:ext>
            </a:extLst>
          </p:cNvPr>
          <p:cNvSpPr txBox="1"/>
          <p:nvPr/>
        </p:nvSpPr>
        <p:spPr>
          <a:xfrm>
            <a:off x="6095999" y="5612241"/>
            <a:ext cx="1821963" cy="338554"/>
          </a:xfrm>
          <a:prstGeom prst="rect">
            <a:avLst/>
          </a:prstGeom>
          <a:noFill/>
        </p:spPr>
        <p:txBody>
          <a:bodyPr wrap="square" rtlCol="0">
            <a:spAutoFit/>
          </a:bodyPr>
          <a:lstStyle/>
          <a:p>
            <a:pPr algn="ctr"/>
            <a:r>
              <a:rPr lang="es-EC" sz="1600"/>
              <a:t>Toma de decisiones</a:t>
            </a:r>
          </a:p>
        </p:txBody>
      </p:sp>
      <p:sp>
        <p:nvSpPr>
          <p:cNvPr id="23" name="CuadroTexto 22">
            <a:extLst>
              <a:ext uri="{FF2B5EF4-FFF2-40B4-BE49-F238E27FC236}">
                <a16:creationId xmlns:a16="http://schemas.microsoft.com/office/drawing/2014/main" id="{884DB01C-C216-45AA-8E7A-E3F742DA30D2}"/>
              </a:ext>
            </a:extLst>
          </p:cNvPr>
          <p:cNvSpPr txBox="1"/>
          <p:nvPr/>
        </p:nvSpPr>
        <p:spPr>
          <a:xfrm>
            <a:off x="2585762" y="5625471"/>
            <a:ext cx="2358143" cy="584775"/>
          </a:xfrm>
          <a:prstGeom prst="rect">
            <a:avLst/>
          </a:prstGeom>
          <a:noFill/>
        </p:spPr>
        <p:txBody>
          <a:bodyPr wrap="square" rtlCol="0">
            <a:spAutoFit/>
          </a:bodyPr>
          <a:lstStyle/>
          <a:p>
            <a:pPr algn="ctr"/>
            <a:r>
              <a:rPr lang="es-EC" sz="1600" dirty="0"/>
              <a:t>Modelo de inteligencia de negocios</a:t>
            </a:r>
          </a:p>
        </p:txBody>
      </p:sp>
      <p:pic>
        <p:nvPicPr>
          <p:cNvPr id="2050" name="Picture 2" descr="Indicadores de rendimiento para los procesos.">
            <a:extLst>
              <a:ext uri="{FF2B5EF4-FFF2-40B4-BE49-F238E27FC236}">
                <a16:creationId xmlns:a16="http://schemas.microsoft.com/office/drawing/2014/main" id="{9F5C91D4-B0C2-426F-B5A1-911DC2E4FCA8}"/>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77382" y="1305031"/>
            <a:ext cx="2500667" cy="1695367"/>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68DF38AF-5DA4-45FB-B12C-2B10D84B0CF7}"/>
              </a:ext>
            </a:extLst>
          </p:cNvPr>
          <p:cNvSpPr txBox="1"/>
          <p:nvPr/>
        </p:nvSpPr>
        <p:spPr>
          <a:xfrm>
            <a:off x="5511413" y="3139303"/>
            <a:ext cx="2717575" cy="338554"/>
          </a:xfrm>
          <a:prstGeom prst="rect">
            <a:avLst/>
          </a:prstGeom>
          <a:noFill/>
        </p:spPr>
        <p:txBody>
          <a:bodyPr wrap="square" rtlCol="0">
            <a:spAutoFit/>
          </a:bodyPr>
          <a:lstStyle/>
          <a:p>
            <a:pPr algn="ctr"/>
            <a:r>
              <a:rPr lang="es-EC" sz="1600" dirty="0"/>
              <a:t>Indicadores de desempeño</a:t>
            </a:r>
          </a:p>
        </p:txBody>
      </p:sp>
      <p:grpSp>
        <p:nvGrpSpPr>
          <p:cNvPr id="8" name="Grupo 7">
            <a:extLst>
              <a:ext uri="{FF2B5EF4-FFF2-40B4-BE49-F238E27FC236}">
                <a16:creationId xmlns:a16="http://schemas.microsoft.com/office/drawing/2014/main" id="{78391576-5BF8-41E6-AE6D-97ECD6BDA91D}"/>
              </a:ext>
            </a:extLst>
          </p:cNvPr>
          <p:cNvGrpSpPr/>
          <p:nvPr/>
        </p:nvGrpSpPr>
        <p:grpSpPr>
          <a:xfrm>
            <a:off x="8533335" y="1428587"/>
            <a:ext cx="3096511" cy="1376201"/>
            <a:chOff x="8809463" y="1287146"/>
            <a:chExt cx="3096511" cy="1376201"/>
          </a:xfrm>
        </p:grpSpPr>
        <p:pic>
          <p:nvPicPr>
            <p:cNvPr id="2052" name="Picture 4" descr="Poco espacio en tu ordenador? Líbrate de los archivos duplicados en Windows  10 | Lifestyle | Cinco Días">
              <a:extLst>
                <a:ext uri="{FF2B5EF4-FFF2-40B4-BE49-F238E27FC236}">
                  <a16:creationId xmlns:a16="http://schemas.microsoft.com/office/drawing/2014/main" id="{B2AE1504-6CEF-421C-9B0E-672A5E0B93EF}"/>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8809463" y="1381454"/>
              <a:ext cx="1885561" cy="12533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SPE - Universidad de las Fuerzas Armadas | Sangolquí">
              <a:extLst>
                <a:ext uri="{FF2B5EF4-FFF2-40B4-BE49-F238E27FC236}">
                  <a16:creationId xmlns:a16="http://schemas.microsoft.com/office/drawing/2014/main" id="{59EE4260-59F1-4E39-999C-99A1DBBDFB2D}"/>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10622575" y="1287146"/>
              <a:ext cx="1283399" cy="137620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CuadroTexto 27">
            <a:extLst>
              <a:ext uri="{FF2B5EF4-FFF2-40B4-BE49-F238E27FC236}">
                <a16:creationId xmlns:a16="http://schemas.microsoft.com/office/drawing/2014/main" id="{EEF8AC0F-44F1-4277-8D7F-0FFFDDC164D5}"/>
              </a:ext>
            </a:extLst>
          </p:cNvPr>
          <p:cNvSpPr txBox="1"/>
          <p:nvPr/>
        </p:nvSpPr>
        <p:spPr>
          <a:xfrm>
            <a:off x="9005653" y="3139303"/>
            <a:ext cx="2383001" cy="338554"/>
          </a:xfrm>
          <a:prstGeom prst="rect">
            <a:avLst/>
          </a:prstGeom>
          <a:noFill/>
        </p:spPr>
        <p:txBody>
          <a:bodyPr wrap="square" rtlCol="0">
            <a:spAutoFit/>
          </a:bodyPr>
          <a:lstStyle/>
          <a:p>
            <a:pPr algn="ctr"/>
            <a:r>
              <a:rPr lang="es-EC" sz="1600"/>
              <a:t>Proyectos de Investigación</a:t>
            </a:r>
          </a:p>
        </p:txBody>
      </p:sp>
      <p:sp>
        <p:nvSpPr>
          <p:cNvPr id="29" name="CuadroTexto 28">
            <a:extLst>
              <a:ext uri="{FF2B5EF4-FFF2-40B4-BE49-F238E27FC236}">
                <a16:creationId xmlns:a16="http://schemas.microsoft.com/office/drawing/2014/main" id="{A01BE42D-5284-4BC4-A372-C17832FEFD9B}"/>
              </a:ext>
            </a:extLst>
          </p:cNvPr>
          <p:cNvSpPr txBox="1"/>
          <p:nvPr/>
        </p:nvSpPr>
        <p:spPr>
          <a:xfrm>
            <a:off x="2761840" y="3143958"/>
            <a:ext cx="1954360" cy="338554"/>
          </a:xfrm>
          <a:prstGeom prst="rect">
            <a:avLst/>
          </a:prstGeom>
          <a:noFill/>
        </p:spPr>
        <p:txBody>
          <a:bodyPr wrap="square" rtlCol="0">
            <a:spAutoFit/>
          </a:bodyPr>
          <a:lstStyle/>
          <a:p>
            <a:pPr algn="ctr"/>
            <a:r>
              <a:rPr lang="es-ES" sz="1600" dirty="0"/>
              <a:t>Determinar</a:t>
            </a:r>
            <a:endParaRPr lang="es-EC" sz="1600" dirty="0"/>
          </a:p>
        </p:txBody>
      </p:sp>
      <p:pic>
        <p:nvPicPr>
          <p:cNvPr id="2058" name="Picture 10" descr="Tendencias en análisis de datos - ActionsDATA">
            <a:extLst>
              <a:ext uri="{FF2B5EF4-FFF2-40B4-BE49-F238E27FC236}">
                <a16:creationId xmlns:a16="http://schemas.microsoft.com/office/drawing/2014/main" id="{B5AA4940-7DB4-4FB3-B326-4499B9578A9D}"/>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445273" y="1357981"/>
            <a:ext cx="2464386" cy="164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6791093" y="201408"/>
            <a:ext cx="4723968" cy="994122"/>
          </a:xfrm>
        </p:spPr>
        <p:txBody>
          <a:bodyPr>
            <a:normAutofit/>
          </a:bodyPr>
          <a:lstStyle/>
          <a:p>
            <a:pPr algn="r" eaLnBrk="1" hangingPunct="1"/>
            <a:r>
              <a:rPr lang="es-UY" sz="4000" b="1">
                <a:latin typeface="Calibri" charset="0"/>
              </a:rPr>
              <a:t>Objetivos Específicos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7</a:t>
            </a:fld>
            <a:endParaRPr lang="es-EC"/>
          </a:p>
        </p:txBody>
      </p:sp>
      <p:sp>
        <p:nvSpPr>
          <p:cNvPr id="18" name="CuadroTexto 17">
            <a:extLst>
              <a:ext uri="{FF2B5EF4-FFF2-40B4-BE49-F238E27FC236}">
                <a16:creationId xmlns:a16="http://schemas.microsoft.com/office/drawing/2014/main" id="{5B7AFADB-6FB3-48A6-BC13-0A426E5F607D}"/>
              </a:ext>
            </a:extLst>
          </p:cNvPr>
          <p:cNvSpPr txBox="1"/>
          <p:nvPr/>
        </p:nvSpPr>
        <p:spPr>
          <a:xfrm>
            <a:off x="7129469" y="1808213"/>
            <a:ext cx="4500000" cy="2119747"/>
          </a:xfrm>
          <a:prstGeom prst="rect">
            <a:avLst/>
          </a:prstGeom>
          <a:noFill/>
        </p:spPr>
        <p:txBody>
          <a:bodyPr wrap="square">
            <a:spAutoFit/>
          </a:bodyPr>
          <a:lstStyle/>
          <a:p>
            <a:pPr lvl="0" algn="just">
              <a:lnSpc>
                <a:spcPct val="150000"/>
              </a:lnSpc>
            </a:pPr>
            <a:r>
              <a:rPr lang="es-ES" dirty="0">
                <a:effectLst/>
                <a:latin typeface="Arial" panose="020B0604020202020204" pitchFamily="34" charset="0"/>
                <a:ea typeface="Times New Roman" panose="02020603050405020304" pitchFamily="18" charset="0"/>
              </a:rPr>
              <a:t>Realizar un estudio de la situación actual de los proyectos de investigación de la Universidad de las Fuerzas Armadas ESPE por medio de mecanismos de recopilación de datos e información.</a:t>
            </a:r>
            <a:endParaRPr lang="es-EC"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722AF5BF-74C0-43BE-89E8-E376125359F2}"/>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771834" y="1506682"/>
            <a:ext cx="1349645" cy="162871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3380072C-0732-470A-B2EE-B39D2FD2AAFA}"/>
              </a:ext>
            </a:extLst>
          </p:cNvPr>
          <p:cNvSpPr txBox="1"/>
          <p:nvPr/>
        </p:nvSpPr>
        <p:spPr>
          <a:xfrm>
            <a:off x="2554346" y="3266753"/>
            <a:ext cx="1644265" cy="584775"/>
          </a:xfrm>
          <a:prstGeom prst="rect">
            <a:avLst/>
          </a:prstGeom>
          <a:noFill/>
        </p:spPr>
        <p:txBody>
          <a:bodyPr wrap="square">
            <a:spAutoFit/>
          </a:bodyPr>
          <a:lstStyle/>
          <a:p>
            <a:pPr lvl="0" algn="ctr"/>
            <a:r>
              <a:rPr lang="es-ES" sz="1600" dirty="0">
                <a:effectLst/>
                <a:ea typeface="Times New Roman" panose="02020603050405020304" pitchFamily="18" charset="0"/>
              </a:rPr>
              <a:t>Estudio de la situación actual</a:t>
            </a:r>
            <a:endParaRPr lang="es-EC" sz="1600" dirty="0">
              <a:effectLst/>
              <a:ea typeface="Times New Roman" panose="02020603050405020304" pitchFamily="18" charset="0"/>
            </a:endParaRPr>
          </a:p>
        </p:txBody>
      </p:sp>
      <p:grpSp>
        <p:nvGrpSpPr>
          <p:cNvPr id="20" name="Grupo 19">
            <a:extLst>
              <a:ext uri="{FF2B5EF4-FFF2-40B4-BE49-F238E27FC236}">
                <a16:creationId xmlns:a16="http://schemas.microsoft.com/office/drawing/2014/main" id="{2B21D6EA-C66B-4B86-A54D-2852B55EBF76}"/>
              </a:ext>
            </a:extLst>
          </p:cNvPr>
          <p:cNvGrpSpPr/>
          <p:nvPr/>
        </p:nvGrpSpPr>
        <p:grpSpPr>
          <a:xfrm>
            <a:off x="4472275" y="2036663"/>
            <a:ext cx="2151309" cy="994122"/>
            <a:chOff x="8809463" y="1287146"/>
            <a:chExt cx="3096511" cy="1376201"/>
          </a:xfrm>
        </p:grpSpPr>
        <p:pic>
          <p:nvPicPr>
            <p:cNvPr id="21" name="Picture 4" descr="Poco espacio en tu ordenador? Líbrate de los archivos duplicados en Windows  10 | Lifestyle | Cinco Días">
              <a:extLst>
                <a:ext uri="{FF2B5EF4-FFF2-40B4-BE49-F238E27FC236}">
                  <a16:creationId xmlns:a16="http://schemas.microsoft.com/office/drawing/2014/main" id="{FDF3D412-EEDE-444C-ABBF-1817370EE25B}"/>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8809463" y="1381454"/>
              <a:ext cx="1885561" cy="12533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ESPE - Universidad de las Fuerzas Armadas | Sangolquí">
              <a:extLst>
                <a:ext uri="{FF2B5EF4-FFF2-40B4-BE49-F238E27FC236}">
                  <a16:creationId xmlns:a16="http://schemas.microsoft.com/office/drawing/2014/main" id="{6AE53FBB-6748-4CE6-B727-0D1B586FF4C8}"/>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10622575" y="1287146"/>
              <a:ext cx="1283399" cy="1376201"/>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uadroTexto 22">
            <a:extLst>
              <a:ext uri="{FF2B5EF4-FFF2-40B4-BE49-F238E27FC236}">
                <a16:creationId xmlns:a16="http://schemas.microsoft.com/office/drawing/2014/main" id="{9972DCE8-3A69-4C47-85EE-E66B1B909DC5}"/>
              </a:ext>
            </a:extLst>
          </p:cNvPr>
          <p:cNvSpPr txBox="1"/>
          <p:nvPr/>
        </p:nvSpPr>
        <p:spPr>
          <a:xfrm>
            <a:off x="4704496" y="3223409"/>
            <a:ext cx="2039562" cy="584775"/>
          </a:xfrm>
          <a:prstGeom prst="rect">
            <a:avLst/>
          </a:prstGeom>
          <a:noFill/>
        </p:spPr>
        <p:txBody>
          <a:bodyPr wrap="square" rtlCol="0">
            <a:spAutoFit/>
          </a:bodyPr>
          <a:lstStyle/>
          <a:p>
            <a:pPr algn="ctr"/>
            <a:r>
              <a:rPr lang="es-EC" sz="1600" dirty="0"/>
              <a:t>Proyectos de investigación</a:t>
            </a:r>
          </a:p>
        </p:txBody>
      </p:sp>
      <p:pic>
        <p:nvPicPr>
          <p:cNvPr id="3080" name="Picture 8" descr="Recolección y exploración de datos from Tecnológico de Monterrey.  Organizaciones tan diferentes … | Task management, Digital marketing,  Population health management">
            <a:extLst>
              <a:ext uri="{FF2B5EF4-FFF2-40B4-BE49-F238E27FC236}">
                <a16:creationId xmlns:a16="http://schemas.microsoft.com/office/drawing/2014/main" id="{5C770B35-41FA-4022-AA9C-3233443E5E1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817098" y="4021462"/>
            <a:ext cx="1555276" cy="1555276"/>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32E88C02-C229-43D1-8B10-6E955B71FBAA}"/>
              </a:ext>
            </a:extLst>
          </p:cNvPr>
          <p:cNvSpPr txBox="1"/>
          <p:nvPr/>
        </p:nvSpPr>
        <p:spPr>
          <a:xfrm>
            <a:off x="3498940" y="5576738"/>
            <a:ext cx="2383001" cy="584775"/>
          </a:xfrm>
          <a:prstGeom prst="rect">
            <a:avLst/>
          </a:prstGeom>
          <a:noFill/>
        </p:spPr>
        <p:txBody>
          <a:bodyPr wrap="square" rtlCol="0">
            <a:spAutoFit/>
          </a:bodyPr>
          <a:lstStyle/>
          <a:p>
            <a:pPr algn="ctr"/>
            <a:r>
              <a:rPr lang="es-EC" sz="1600" dirty="0"/>
              <a:t>Mecanismos de recopilación de datos</a:t>
            </a:r>
          </a:p>
        </p:txBody>
      </p:sp>
      <p:sp>
        <p:nvSpPr>
          <p:cNvPr id="6" name="CuadroTexto 5">
            <a:extLst>
              <a:ext uri="{FF2B5EF4-FFF2-40B4-BE49-F238E27FC236}">
                <a16:creationId xmlns:a16="http://schemas.microsoft.com/office/drawing/2014/main" id="{312F32A2-B543-41AB-9521-92D9EB24962A}"/>
              </a:ext>
            </a:extLst>
          </p:cNvPr>
          <p:cNvSpPr txBox="1"/>
          <p:nvPr/>
        </p:nvSpPr>
        <p:spPr>
          <a:xfrm>
            <a:off x="7129469" y="1486552"/>
            <a:ext cx="623053" cy="376978"/>
          </a:xfrm>
          <a:prstGeom prst="rect">
            <a:avLst/>
          </a:prstGeom>
          <a:noFill/>
        </p:spPr>
        <p:txBody>
          <a:bodyPr wrap="square" rtlCol="0">
            <a:spAutoFit/>
          </a:bodyPr>
          <a:lstStyle/>
          <a:p>
            <a:r>
              <a:rPr lang="es-ES" dirty="0"/>
              <a:t>OE1:</a:t>
            </a:r>
            <a:endParaRPr lang="es-EC" dirty="0"/>
          </a:p>
        </p:txBody>
      </p:sp>
    </p:spTree>
    <p:extLst>
      <p:ext uri="{BB962C8B-B14F-4D97-AF65-F5344CB8AC3E}">
        <p14:creationId xmlns:p14="http://schemas.microsoft.com/office/powerpoint/2010/main" val="328382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Objetivos Específicos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8</a:t>
            </a:fld>
            <a:endParaRPr lang="es-EC"/>
          </a:p>
        </p:txBody>
      </p:sp>
      <p:sp>
        <p:nvSpPr>
          <p:cNvPr id="18" name="CuadroTexto 17">
            <a:extLst>
              <a:ext uri="{FF2B5EF4-FFF2-40B4-BE49-F238E27FC236}">
                <a16:creationId xmlns:a16="http://schemas.microsoft.com/office/drawing/2014/main" id="{3B8B0E14-7B88-446B-9C65-7D9BD820A9BF}"/>
              </a:ext>
            </a:extLst>
          </p:cNvPr>
          <p:cNvSpPr txBox="1"/>
          <p:nvPr/>
        </p:nvSpPr>
        <p:spPr>
          <a:xfrm>
            <a:off x="7177033" y="2199671"/>
            <a:ext cx="4500000" cy="1704249"/>
          </a:xfrm>
          <a:prstGeom prst="rect">
            <a:avLst/>
          </a:prstGeom>
          <a:noFill/>
        </p:spPr>
        <p:txBody>
          <a:bodyPr wrap="square">
            <a:spAutoFit/>
          </a:bodyPr>
          <a:lstStyle/>
          <a:p>
            <a:pPr lvl="0" algn="just">
              <a:lnSpc>
                <a:spcPct val="150000"/>
              </a:lnSpc>
            </a:pPr>
            <a:r>
              <a:rPr lang="es-ES" dirty="0">
                <a:effectLst/>
                <a:latin typeface="Arial" panose="020B0604020202020204" pitchFamily="34" charset="0"/>
                <a:ea typeface="Times New Roman" panose="02020603050405020304" pitchFamily="18" charset="0"/>
              </a:rPr>
              <a:t>Identificar estudios relacionados con la falta de innovación generada por las Universidades por medio de una revisión de literatura preliminar (RPL).</a:t>
            </a:r>
            <a:endParaRPr lang="es-EC" dirty="0">
              <a:effectLst/>
              <a:latin typeface="Times New Roman" panose="02020603050405020304" pitchFamily="18" charset="0"/>
              <a:ea typeface="Times New Roman" panose="02020603050405020304" pitchFamily="18" charset="0"/>
            </a:endParaRPr>
          </a:p>
        </p:txBody>
      </p:sp>
      <p:pic>
        <p:nvPicPr>
          <p:cNvPr id="4098" name="Picture 2" descr="El gran (y polémico) negocio de las revistas científicas">
            <a:extLst>
              <a:ext uri="{FF2B5EF4-FFF2-40B4-BE49-F238E27FC236}">
                <a16:creationId xmlns:a16="http://schemas.microsoft.com/office/drawing/2014/main" id="{07346B86-F993-4ED1-8F7A-D7BCDB400B9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803415" y="2137026"/>
            <a:ext cx="1677889" cy="1291974"/>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EC8AD5DA-8DBA-422C-8E1F-FBBA64589A83}"/>
              </a:ext>
            </a:extLst>
          </p:cNvPr>
          <p:cNvSpPr txBox="1"/>
          <p:nvPr/>
        </p:nvSpPr>
        <p:spPr>
          <a:xfrm>
            <a:off x="4813901" y="3521179"/>
            <a:ext cx="1780687" cy="338554"/>
          </a:xfrm>
          <a:prstGeom prst="rect">
            <a:avLst/>
          </a:prstGeom>
          <a:noFill/>
        </p:spPr>
        <p:txBody>
          <a:bodyPr wrap="square">
            <a:spAutoFit/>
          </a:bodyPr>
          <a:lstStyle/>
          <a:p>
            <a:pPr lvl="0" algn="just"/>
            <a:r>
              <a:rPr lang="es-ES" sz="1600" dirty="0">
                <a:effectLst/>
                <a:ea typeface="Times New Roman" panose="02020603050405020304" pitchFamily="18" charset="0"/>
              </a:rPr>
              <a:t>Falta de innovación</a:t>
            </a:r>
            <a:endParaRPr lang="es-EC" sz="1600" dirty="0">
              <a:effectLst/>
              <a:ea typeface="Times New Roman" panose="02020603050405020304" pitchFamily="18" charset="0"/>
            </a:endParaRPr>
          </a:p>
        </p:txBody>
      </p:sp>
      <p:sp>
        <p:nvSpPr>
          <p:cNvPr id="23" name="CuadroTexto 22">
            <a:extLst>
              <a:ext uri="{FF2B5EF4-FFF2-40B4-BE49-F238E27FC236}">
                <a16:creationId xmlns:a16="http://schemas.microsoft.com/office/drawing/2014/main" id="{55C7B642-F4EE-45F5-99A7-7A6D2AEC4CC0}"/>
              </a:ext>
            </a:extLst>
          </p:cNvPr>
          <p:cNvSpPr txBox="1"/>
          <p:nvPr/>
        </p:nvSpPr>
        <p:spPr>
          <a:xfrm>
            <a:off x="3140406" y="3436284"/>
            <a:ext cx="1292585" cy="423449"/>
          </a:xfrm>
          <a:prstGeom prst="rect">
            <a:avLst/>
          </a:prstGeom>
          <a:noFill/>
        </p:spPr>
        <p:txBody>
          <a:bodyPr wrap="square">
            <a:spAutoFit/>
          </a:bodyPr>
          <a:lstStyle/>
          <a:p>
            <a:pPr lvl="0" algn="just">
              <a:lnSpc>
                <a:spcPct val="150000"/>
              </a:lnSpc>
            </a:pPr>
            <a:r>
              <a:rPr lang="es-ES" sz="1600" dirty="0">
                <a:effectLst/>
                <a:ea typeface="Times New Roman" panose="02020603050405020304" pitchFamily="18" charset="0"/>
              </a:rPr>
              <a:t>Estudios</a:t>
            </a:r>
            <a:endParaRPr lang="es-EC" sz="1600" dirty="0">
              <a:effectLst/>
              <a:ea typeface="Times New Roman" panose="02020603050405020304" pitchFamily="18" charset="0"/>
            </a:endParaRPr>
          </a:p>
        </p:txBody>
      </p:sp>
      <p:pic>
        <p:nvPicPr>
          <p:cNvPr id="4106" name="Picture 10" descr="Ilustración de Pila De Libros Y Lupa y más Vectores Libres de Derechos de  Libro - iStock">
            <a:extLst>
              <a:ext uri="{FF2B5EF4-FFF2-40B4-BE49-F238E27FC236}">
                <a16:creationId xmlns:a16="http://schemas.microsoft.com/office/drawing/2014/main" id="{8CB4B91C-901E-4CB3-A38D-F31D4D8C04C5}"/>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407531" y="2137026"/>
            <a:ext cx="2145132" cy="128469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ase 3:Revisión de la literatura y desarrollo del marco teórico – Fases del  Proceso Cuantitativo">
            <a:extLst>
              <a:ext uri="{FF2B5EF4-FFF2-40B4-BE49-F238E27FC236}">
                <a16:creationId xmlns:a16="http://schemas.microsoft.com/office/drawing/2014/main" id="{B5BA4F95-61C9-4B4E-AE9F-93B68F8050B6}"/>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810932" y="4480800"/>
            <a:ext cx="1691153" cy="104177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18D1CEFE-FE9D-4569-89D1-AD75A0BAEBC3}"/>
              </a:ext>
            </a:extLst>
          </p:cNvPr>
          <p:cNvSpPr txBox="1"/>
          <p:nvPr/>
        </p:nvSpPr>
        <p:spPr>
          <a:xfrm>
            <a:off x="3626136" y="5659086"/>
            <a:ext cx="2016223" cy="584775"/>
          </a:xfrm>
          <a:prstGeom prst="rect">
            <a:avLst/>
          </a:prstGeom>
          <a:noFill/>
        </p:spPr>
        <p:txBody>
          <a:bodyPr wrap="square">
            <a:spAutoFit/>
          </a:bodyPr>
          <a:lstStyle/>
          <a:p>
            <a:pPr lvl="0" algn="ctr"/>
            <a:r>
              <a:rPr lang="es-ES" sz="1600">
                <a:effectLst/>
                <a:ea typeface="Times New Roman" panose="02020603050405020304" pitchFamily="18" charset="0"/>
              </a:rPr>
              <a:t>Revisión de literatura preliminar</a:t>
            </a:r>
            <a:endParaRPr lang="es-EC" sz="1600">
              <a:effectLst/>
              <a:ea typeface="Times New Roman" panose="02020603050405020304" pitchFamily="18" charset="0"/>
            </a:endParaRPr>
          </a:p>
        </p:txBody>
      </p:sp>
      <p:sp>
        <p:nvSpPr>
          <p:cNvPr id="22" name="CuadroTexto 21">
            <a:extLst>
              <a:ext uri="{FF2B5EF4-FFF2-40B4-BE49-F238E27FC236}">
                <a16:creationId xmlns:a16="http://schemas.microsoft.com/office/drawing/2014/main" id="{86D91D38-45F9-45B7-8161-777A213D61D8}"/>
              </a:ext>
            </a:extLst>
          </p:cNvPr>
          <p:cNvSpPr txBox="1"/>
          <p:nvPr/>
        </p:nvSpPr>
        <p:spPr>
          <a:xfrm>
            <a:off x="7177033" y="1776285"/>
            <a:ext cx="623053" cy="376978"/>
          </a:xfrm>
          <a:prstGeom prst="rect">
            <a:avLst/>
          </a:prstGeom>
          <a:noFill/>
        </p:spPr>
        <p:txBody>
          <a:bodyPr wrap="square" rtlCol="0">
            <a:spAutoFit/>
          </a:bodyPr>
          <a:lstStyle/>
          <a:p>
            <a:r>
              <a:rPr lang="es-ES"/>
              <a:t>OE2:</a:t>
            </a:r>
            <a:endParaRPr lang="es-EC"/>
          </a:p>
        </p:txBody>
      </p:sp>
    </p:spTree>
    <p:extLst>
      <p:ext uri="{BB962C8B-B14F-4D97-AF65-F5344CB8AC3E}">
        <p14:creationId xmlns:p14="http://schemas.microsoft.com/office/powerpoint/2010/main" val="7617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fade">
                                      <p:cBhvr>
                                        <p:cTn id="17" dur="500"/>
                                        <p:tgtEl>
                                          <p:spTgt spid="410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8"/>
                                        </p:tgtEl>
                                        <p:attrNameLst>
                                          <p:attrName>style.visibility</p:attrName>
                                        </p:attrNameLst>
                                      </p:cBhvr>
                                      <p:to>
                                        <p:strVal val="visible"/>
                                      </p:to>
                                    </p:set>
                                    <p:animEffect transition="in" filter="fade">
                                      <p:cBhvr>
                                        <p:cTn id="33" dur="500"/>
                                        <p:tgtEl>
                                          <p:spTgt spid="41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a:solidFill>
                    <a:srgbClr val="FFFF00"/>
                  </a:solidFill>
                </a:rPr>
                <a:t>1. Introducción</a:t>
              </a:r>
            </a:p>
            <a:p>
              <a:pPr>
                <a:lnSpc>
                  <a:spcPct val="200000"/>
                </a:lnSpc>
              </a:pPr>
              <a:r>
                <a:rPr lang="es-ES" sz="1400" b="1">
                  <a:solidFill>
                    <a:schemeClr val="bg1"/>
                  </a:solidFill>
                </a:rPr>
                <a:t>2. Trabajos Relacionados</a:t>
              </a:r>
            </a:p>
            <a:p>
              <a:pPr>
                <a:lnSpc>
                  <a:spcPct val="200000"/>
                </a:lnSpc>
              </a:pPr>
              <a:r>
                <a:rPr lang="es-ES" sz="1400" b="1">
                  <a:solidFill>
                    <a:schemeClr val="bg1"/>
                  </a:solidFill>
                </a:rPr>
                <a:t>3. Desarrollo</a:t>
              </a:r>
            </a:p>
            <a:p>
              <a:pPr>
                <a:lnSpc>
                  <a:spcPct val="200000"/>
                </a:lnSpc>
              </a:pPr>
              <a:r>
                <a:rPr lang="es-ES" sz="1400" b="1">
                  <a:solidFill>
                    <a:schemeClr val="bg1"/>
                  </a:solidFill>
                </a:rPr>
                <a:t>4. Validación y Resultados</a:t>
              </a:r>
            </a:p>
            <a:p>
              <a:pPr>
                <a:lnSpc>
                  <a:spcPct val="200000"/>
                </a:lnSpc>
              </a:pPr>
              <a:r>
                <a:rPr lang="es-ES" sz="1400" b="1">
                  <a:solidFill>
                    <a:schemeClr val="bg1"/>
                  </a:solidFill>
                </a:rPr>
                <a:t>5. Conclusiones</a:t>
              </a:r>
            </a:p>
            <a:p>
              <a:pPr>
                <a:lnSpc>
                  <a:spcPct val="200000"/>
                </a:lnSpc>
              </a:pPr>
              <a:r>
                <a:rPr lang="es-ES" sz="1400" b="1">
                  <a:solidFill>
                    <a:schemeClr val="bg1"/>
                  </a:solidFill>
                </a:rPr>
                <a:t>6. Recomendaciones</a:t>
              </a:r>
            </a:p>
            <a:p>
              <a:pPr>
                <a:lnSpc>
                  <a:spcPct val="200000"/>
                </a:lnSpc>
              </a:pPr>
              <a:r>
                <a:rPr lang="es-ES" sz="1400" b="1">
                  <a:solidFill>
                    <a:schemeClr val="bg1"/>
                  </a:solidFill>
                </a:rPr>
                <a:t>7. Trabajos Futuros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a:latin typeface="Calibri" charset="0"/>
              </a:rPr>
              <a:t>Objetivos Específicos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mtClean="0"/>
              <a:t>9</a:t>
            </a:fld>
            <a:endParaRPr lang="es-EC"/>
          </a:p>
        </p:txBody>
      </p:sp>
      <p:sp>
        <p:nvSpPr>
          <p:cNvPr id="18" name="CuadroTexto 17">
            <a:extLst>
              <a:ext uri="{FF2B5EF4-FFF2-40B4-BE49-F238E27FC236}">
                <a16:creationId xmlns:a16="http://schemas.microsoft.com/office/drawing/2014/main" id="{6599D601-B4C4-4D25-8BD0-CD4FD5A66F90}"/>
              </a:ext>
            </a:extLst>
          </p:cNvPr>
          <p:cNvSpPr txBox="1"/>
          <p:nvPr/>
        </p:nvSpPr>
        <p:spPr>
          <a:xfrm>
            <a:off x="7015061" y="2209641"/>
            <a:ext cx="4500000" cy="2535246"/>
          </a:xfrm>
          <a:prstGeom prst="rect">
            <a:avLst/>
          </a:prstGeom>
          <a:noFill/>
        </p:spPr>
        <p:txBody>
          <a:bodyPr wrap="square">
            <a:spAutoFit/>
          </a:bodyPr>
          <a:lstStyle/>
          <a:p>
            <a:pPr lvl="0" algn="just">
              <a:lnSpc>
                <a:spcPct val="150000"/>
              </a:lnSpc>
            </a:pPr>
            <a:r>
              <a:rPr lang="es-ES" dirty="0">
                <a:effectLst/>
                <a:latin typeface="Arial" panose="020B0604020202020204" pitchFamily="34" charset="0"/>
                <a:ea typeface="Times New Roman" panose="02020603050405020304" pitchFamily="18" charset="0"/>
              </a:rPr>
              <a:t>Determinar los indicadores de desempeño fundamentales en proyectos de investigación, por medio de un proceso ETL aplicado a los datos proporcionados por los directivos de la Unidad de Investigación.</a:t>
            </a:r>
            <a:endParaRPr lang="es-EC" dirty="0">
              <a:effectLst/>
              <a:latin typeface="Times New Roman" panose="02020603050405020304" pitchFamily="18" charset="0"/>
              <a:ea typeface="Times New Roman" panose="02020603050405020304" pitchFamily="18" charset="0"/>
            </a:endParaRPr>
          </a:p>
        </p:txBody>
      </p:sp>
      <p:pic>
        <p:nvPicPr>
          <p:cNvPr id="5122" name="Picture 2" descr="Indicadores de rendimiento para los procesos.">
            <a:extLst>
              <a:ext uri="{FF2B5EF4-FFF2-40B4-BE49-F238E27FC236}">
                <a16:creationId xmlns:a16="http://schemas.microsoft.com/office/drawing/2014/main" id="{4CF33D13-503E-4B55-A627-D3334753D075}"/>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523783" y="2123392"/>
            <a:ext cx="1948618" cy="132109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D236EF4F-9ED3-4BE9-8128-0C59B4F9CE2D}"/>
              </a:ext>
            </a:extLst>
          </p:cNvPr>
          <p:cNvSpPr txBox="1"/>
          <p:nvPr/>
        </p:nvSpPr>
        <p:spPr>
          <a:xfrm>
            <a:off x="2556368" y="3519623"/>
            <a:ext cx="1948618" cy="584775"/>
          </a:xfrm>
          <a:prstGeom prst="rect">
            <a:avLst/>
          </a:prstGeom>
          <a:noFill/>
        </p:spPr>
        <p:txBody>
          <a:bodyPr wrap="square">
            <a:spAutoFit/>
          </a:bodyPr>
          <a:lstStyle/>
          <a:p>
            <a:pPr lvl="0" algn="ctr"/>
            <a:r>
              <a:rPr lang="es-ES" sz="1600" dirty="0">
                <a:effectLst/>
                <a:ea typeface="Times New Roman" panose="02020603050405020304" pitchFamily="18" charset="0"/>
              </a:rPr>
              <a:t>Indicadores de desempeño</a:t>
            </a:r>
            <a:endParaRPr lang="es-EC" sz="1600" dirty="0">
              <a:effectLst/>
              <a:ea typeface="Times New Roman" panose="02020603050405020304" pitchFamily="18" charset="0"/>
            </a:endParaRPr>
          </a:p>
        </p:txBody>
      </p:sp>
      <p:pic>
        <p:nvPicPr>
          <p:cNvPr id="21" name="Picture 4" descr="Poco espacio en tu ordenador? Líbrate de los archivos duplicados en Windows  10 | Lifestyle | Cinco Días">
            <a:extLst>
              <a:ext uri="{FF2B5EF4-FFF2-40B4-BE49-F238E27FC236}">
                <a16:creationId xmlns:a16="http://schemas.microsoft.com/office/drawing/2014/main" id="{DD96569E-AA97-446C-B33A-A9051521B6E7}"/>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933761" y="2139324"/>
            <a:ext cx="1885561" cy="125330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459F9656-A047-4C20-A2B5-036B69D9092C}"/>
              </a:ext>
            </a:extLst>
          </p:cNvPr>
          <p:cNvSpPr txBox="1"/>
          <p:nvPr/>
        </p:nvSpPr>
        <p:spPr>
          <a:xfrm>
            <a:off x="5098968" y="3519623"/>
            <a:ext cx="1322110" cy="584775"/>
          </a:xfrm>
          <a:prstGeom prst="rect">
            <a:avLst/>
          </a:prstGeom>
          <a:noFill/>
        </p:spPr>
        <p:txBody>
          <a:bodyPr wrap="square">
            <a:spAutoFit/>
          </a:bodyPr>
          <a:lstStyle/>
          <a:p>
            <a:pPr lvl="0" algn="ctr"/>
            <a:r>
              <a:rPr lang="es-ES" sz="1600" dirty="0">
                <a:effectLst/>
                <a:ea typeface="Times New Roman" panose="02020603050405020304" pitchFamily="18" charset="0"/>
              </a:rPr>
              <a:t>Proyectos de investigación</a:t>
            </a:r>
            <a:endParaRPr lang="es-EC" sz="1600" dirty="0">
              <a:effectLst/>
              <a:ea typeface="Times New Roman" panose="02020603050405020304" pitchFamily="18" charset="0"/>
            </a:endParaRPr>
          </a:p>
        </p:txBody>
      </p:sp>
      <p:pic>
        <p:nvPicPr>
          <p:cNvPr id="5124" name="Picture 4" descr="Etl: imágenes, fotos de stock y vectores | Shutterstock">
            <a:extLst>
              <a:ext uri="{FF2B5EF4-FFF2-40B4-BE49-F238E27FC236}">
                <a16:creationId xmlns:a16="http://schemas.microsoft.com/office/drawing/2014/main" id="{514BA5B8-CE48-494D-B7A5-AA480D08094B}"/>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2556368" y="4354754"/>
            <a:ext cx="1948618" cy="1117385"/>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A1F981C6-282A-45D4-A909-B0F37CE5C0DB}"/>
              </a:ext>
            </a:extLst>
          </p:cNvPr>
          <p:cNvSpPr txBox="1"/>
          <p:nvPr/>
        </p:nvSpPr>
        <p:spPr>
          <a:xfrm>
            <a:off x="2672304" y="5547273"/>
            <a:ext cx="1716746" cy="423449"/>
          </a:xfrm>
          <a:prstGeom prst="rect">
            <a:avLst/>
          </a:prstGeom>
          <a:noFill/>
        </p:spPr>
        <p:txBody>
          <a:bodyPr wrap="square">
            <a:spAutoFit/>
          </a:bodyPr>
          <a:lstStyle/>
          <a:p>
            <a:pPr lvl="0" algn="ctr">
              <a:lnSpc>
                <a:spcPct val="150000"/>
              </a:lnSpc>
            </a:pPr>
            <a:r>
              <a:rPr lang="es-ES" sz="1600" dirty="0">
                <a:effectLst/>
                <a:ea typeface="Times New Roman" panose="02020603050405020304" pitchFamily="18" charset="0"/>
              </a:rPr>
              <a:t>Proceso ETL</a:t>
            </a:r>
            <a:endParaRPr lang="es-EC" sz="1600" dirty="0">
              <a:effectLst/>
              <a:ea typeface="Times New Roman" panose="02020603050405020304" pitchFamily="18" charset="0"/>
            </a:endParaRPr>
          </a:p>
        </p:txBody>
      </p:sp>
      <p:grpSp>
        <p:nvGrpSpPr>
          <p:cNvPr id="27" name="Grupo 26">
            <a:extLst>
              <a:ext uri="{FF2B5EF4-FFF2-40B4-BE49-F238E27FC236}">
                <a16:creationId xmlns:a16="http://schemas.microsoft.com/office/drawing/2014/main" id="{AFEA39FB-C058-43EB-9587-C03428CC1E77}"/>
              </a:ext>
            </a:extLst>
          </p:cNvPr>
          <p:cNvGrpSpPr/>
          <p:nvPr/>
        </p:nvGrpSpPr>
        <p:grpSpPr>
          <a:xfrm>
            <a:off x="5059036" y="4587871"/>
            <a:ext cx="1828983" cy="886180"/>
            <a:chOff x="4673271" y="4092877"/>
            <a:chExt cx="1710151" cy="801942"/>
          </a:xfrm>
        </p:grpSpPr>
        <p:pic>
          <p:nvPicPr>
            <p:cNvPr id="10" name="Imagen 9">
              <a:extLst>
                <a:ext uri="{FF2B5EF4-FFF2-40B4-BE49-F238E27FC236}">
                  <a16:creationId xmlns:a16="http://schemas.microsoft.com/office/drawing/2014/main" id="{C189DD9F-2352-463A-91E7-51EAECA0C121}"/>
                </a:ext>
              </a:extLst>
            </p:cNvPr>
            <p:cNvPicPr>
              <a:picLocks noChangeAspect="1"/>
            </p:cNvPicPr>
            <p:nvPr/>
          </p:nvPicPr>
          <p:blipFill>
            <a:blip r:embed="rId8"/>
            <a:stretch>
              <a:fillRect/>
            </a:stretch>
          </p:blipFill>
          <p:spPr>
            <a:xfrm>
              <a:off x="4673271" y="4092877"/>
              <a:ext cx="1448002" cy="800212"/>
            </a:xfrm>
            <a:prstGeom prst="rect">
              <a:avLst/>
            </a:prstGeom>
          </p:spPr>
        </p:pic>
        <p:pic>
          <p:nvPicPr>
            <p:cNvPr id="26" name="Imagen 25">
              <a:extLst>
                <a:ext uri="{FF2B5EF4-FFF2-40B4-BE49-F238E27FC236}">
                  <a16:creationId xmlns:a16="http://schemas.microsoft.com/office/drawing/2014/main" id="{A1940DA1-B3FA-4012-9A3F-B8E07FB3F67A}"/>
                </a:ext>
              </a:extLst>
            </p:cNvPr>
            <p:cNvPicPr>
              <a:picLocks noChangeAspect="1"/>
            </p:cNvPicPr>
            <p:nvPr/>
          </p:nvPicPr>
          <p:blipFill>
            <a:blip r:embed="rId9"/>
            <a:stretch>
              <a:fillRect/>
            </a:stretch>
          </p:blipFill>
          <p:spPr>
            <a:xfrm>
              <a:off x="5297420" y="4104134"/>
              <a:ext cx="1086002" cy="790685"/>
            </a:xfrm>
            <a:prstGeom prst="rect">
              <a:avLst/>
            </a:prstGeom>
          </p:spPr>
        </p:pic>
      </p:grpSp>
      <p:sp>
        <p:nvSpPr>
          <p:cNvPr id="31" name="CuadroTexto 30">
            <a:extLst>
              <a:ext uri="{FF2B5EF4-FFF2-40B4-BE49-F238E27FC236}">
                <a16:creationId xmlns:a16="http://schemas.microsoft.com/office/drawing/2014/main" id="{B59D64C4-70BB-4421-8EF8-8FE586962131}"/>
              </a:ext>
            </a:extLst>
          </p:cNvPr>
          <p:cNvSpPr txBox="1"/>
          <p:nvPr/>
        </p:nvSpPr>
        <p:spPr>
          <a:xfrm>
            <a:off x="5196005" y="5603217"/>
            <a:ext cx="1548618" cy="584775"/>
          </a:xfrm>
          <a:prstGeom prst="rect">
            <a:avLst/>
          </a:prstGeom>
          <a:noFill/>
        </p:spPr>
        <p:txBody>
          <a:bodyPr wrap="square">
            <a:spAutoFit/>
          </a:bodyPr>
          <a:lstStyle/>
          <a:p>
            <a:pPr lvl="0" algn="ctr"/>
            <a:r>
              <a:rPr lang="es-ES" sz="1600" dirty="0">
                <a:effectLst/>
                <a:ea typeface="Times New Roman" panose="02020603050405020304" pitchFamily="18" charset="0"/>
              </a:rPr>
              <a:t>Datos proporcionados</a:t>
            </a:r>
            <a:endParaRPr lang="es-EC" sz="1600" dirty="0">
              <a:effectLst/>
              <a:ea typeface="Times New Roman" panose="02020603050405020304" pitchFamily="18" charset="0"/>
            </a:endParaRPr>
          </a:p>
        </p:txBody>
      </p:sp>
      <p:sp>
        <p:nvSpPr>
          <p:cNvPr id="28" name="CuadroTexto 27">
            <a:extLst>
              <a:ext uri="{FF2B5EF4-FFF2-40B4-BE49-F238E27FC236}">
                <a16:creationId xmlns:a16="http://schemas.microsoft.com/office/drawing/2014/main" id="{38E85E65-A347-4FDE-8A37-2C13401CC6AF}"/>
              </a:ext>
            </a:extLst>
          </p:cNvPr>
          <p:cNvSpPr txBox="1"/>
          <p:nvPr/>
        </p:nvSpPr>
        <p:spPr>
          <a:xfrm>
            <a:off x="7015060" y="1832663"/>
            <a:ext cx="623053" cy="376978"/>
          </a:xfrm>
          <a:prstGeom prst="rect">
            <a:avLst/>
          </a:prstGeom>
          <a:noFill/>
        </p:spPr>
        <p:txBody>
          <a:bodyPr wrap="square" rtlCol="0">
            <a:spAutoFit/>
          </a:bodyPr>
          <a:lstStyle/>
          <a:p>
            <a:r>
              <a:rPr lang="es-ES"/>
              <a:t>OE3:</a:t>
            </a:r>
            <a:endParaRPr lang="es-EC"/>
          </a:p>
        </p:txBody>
      </p:sp>
    </p:spTree>
    <p:extLst>
      <p:ext uri="{BB962C8B-B14F-4D97-AF65-F5344CB8AC3E}">
        <p14:creationId xmlns:p14="http://schemas.microsoft.com/office/powerpoint/2010/main" val="25304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5" grpId="0"/>
      <p:bldP spid="31" grpId="0"/>
      <p:bldP spid="2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6576</Words>
  <Application>Microsoft Office PowerPoint</Application>
  <PresentationFormat>Panorámica</PresentationFormat>
  <Paragraphs>606</Paragraphs>
  <Slides>39</Slides>
  <Notes>30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Calibri</vt:lpstr>
      <vt:lpstr>Calibri Light</vt:lpstr>
      <vt:lpstr>LatoLight</vt:lpstr>
      <vt:lpstr>Noto Sans</vt:lpstr>
      <vt:lpstr>Open Sans</vt:lpstr>
      <vt:lpstr>Segoe UI</vt:lpstr>
      <vt:lpstr>Times New Roman</vt:lpstr>
      <vt:lpstr>WordVisi_MSFontService</vt:lpstr>
      <vt:lpstr>Tema de Office</vt:lpstr>
      <vt:lpstr> “Modelo de Inteligencia de Negocios para identificar indicadores de desempeño en los proyectos de investigación de la Universidad de las Fuerzas Armadas ESPE.” </vt:lpstr>
      <vt:lpstr>Contenido</vt:lpstr>
      <vt:lpstr>Introducción</vt:lpstr>
      <vt:lpstr>Antecedentes</vt:lpstr>
      <vt:lpstr>Planteamiento del Problema</vt:lpstr>
      <vt:lpstr>Objetivo General</vt:lpstr>
      <vt:lpstr>Objetivos Específicos</vt:lpstr>
      <vt:lpstr>Objetivos Específicos</vt:lpstr>
      <vt:lpstr>Objetivos Específicos</vt:lpstr>
      <vt:lpstr>Objetivos Específicos</vt:lpstr>
      <vt:lpstr>Objetivos Específicos</vt:lpstr>
      <vt:lpstr>Trabajos Relacionados</vt:lpstr>
      <vt:lpstr>Estado del Arte</vt:lpstr>
      <vt:lpstr>Estado del Arte</vt:lpstr>
      <vt:lpstr>Desarrollo</vt:lpstr>
      <vt:lpstr>Situación Actual</vt:lpstr>
      <vt:lpstr>Metodología Kimball</vt:lpstr>
      <vt:lpstr>Planificación</vt:lpstr>
      <vt:lpstr>Planificación</vt:lpstr>
      <vt:lpstr>Definición de Requerimientos</vt:lpstr>
      <vt:lpstr>Definición de Requerimientos</vt:lpstr>
      <vt:lpstr>Arquitectura y Selección de Productos</vt:lpstr>
      <vt:lpstr>Modelamiento Dimensional y Físico</vt:lpstr>
      <vt:lpstr>Diseño y Desarrollo de ETL</vt:lpstr>
      <vt:lpstr>Diseño y Desarrollo de ETL</vt:lpstr>
      <vt:lpstr>Desarrollo de la Visualización de Datos</vt:lpstr>
      <vt:lpstr>Validación y Resultados</vt:lpstr>
      <vt:lpstr>Inyección de Nueva Información</vt:lpstr>
      <vt:lpstr>Eficiencia del Modelo de Inteligencia de Negocios</vt:lpstr>
      <vt:lpstr>Eficiencia del Modelo de Inteligencia de Negocios</vt:lpstr>
      <vt:lpstr>Eficiencia del Modelo de Inteligencia de Negocios</vt:lpstr>
      <vt:lpstr>Proceso Manual vs BI</vt:lpstr>
      <vt:lpstr>Conclusiones</vt:lpstr>
      <vt:lpstr>Conclusiones</vt:lpstr>
      <vt:lpstr>Recomendaciones</vt:lpstr>
      <vt:lpstr>Recomendaciones</vt:lpstr>
      <vt:lpstr>Trabajos Futuros</vt:lpstr>
      <vt:lpstr>Trabajos Futuros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Monteros</dc:creator>
  <cp:lastModifiedBy>Paula Monteros</cp:lastModifiedBy>
  <cp:revision>7</cp:revision>
  <dcterms:created xsi:type="dcterms:W3CDTF">2022-01-21T03:37:55Z</dcterms:created>
  <dcterms:modified xsi:type="dcterms:W3CDTF">2022-02-08T03:33:03Z</dcterms:modified>
</cp:coreProperties>
</file>