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5" r:id="rId37"/>
    <p:sldId id="291" r:id="rId38"/>
    <p:sldId id="292" r:id="rId39"/>
    <p:sldId id="293" r:id="rId40"/>
    <p:sldId id="294"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Lato" panose="020F0502020204030203" pitchFamily="34" charset="0"/>
      <p:regular r:id="rId47"/>
      <p:bold r:id="rId48"/>
      <p:italic r:id="rId49"/>
      <p:boldItalic r:id="rId50"/>
    </p:embeddedFont>
    <p:embeddedFont>
      <p:font typeface="Nunito"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F6069-AF3B-4F28-BA41-C26AD41CF912}"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2A0DBB51-F0F6-4D00-8E57-A0094DFDBAFA}">
      <dgm:prSet phldrT="[Texto]" custT="1"/>
      <dgm:spPr/>
      <dgm:t>
        <a:bodyPr/>
        <a:lstStyle/>
        <a:p>
          <a:r>
            <a:rPr lang="es-ES" sz="1100" dirty="0">
              <a:solidFill>
                <a:schemeClr val="bg2"/>
              </a:solidFill>
            </a:rPr>
            <a:t>Definir la zona de trabajo</a:t>
          </a:r>
        </a:p>
      </dgm:t>
    </dgm:pt>
    <dgm:pt modelId="{CA254BC1-2FAD-48B3-9AB2-CF97BC0BF688}" type="parTrans" cxnId="{0ADCAF60-7FCE-4D1D-95CC-61E286B2D80A}">
      <dgm:prSet/>
      <dgm:spPr/>
      <dgm:t>
        <a:bodyPr/>
        <a:lstStyle/>
        <a:p>
          <a:endParaRPr lang="es-ES"/>
        </a:p>
      </dgm:t>
    </dgm:pt>
    <dgm:pt modelId="{16E38B6C-F48A-422C-9050-114BDEE54977}" type="sibTrans" cxnId="{0ADCAF60-7FCE-4D1D-95CC-61E286B2D80A}">
      <dgm:prSet/>
      <dgm:spPr/>
      <dgm:t>
        <a:bodyPr/>
        <a:lstStyle/>
        <a:p>
          <a:endParaRPr lang="es-ES"/>
        </a:p>
      </dgm:t>
    </dgm:pt>
    <dgm:pt modelId="{52248E02-9EEF-4064-9411-A6BD2E0D14FB}">
      <dgm:prSet phldrT="[Texto]" custT="1"/>
      <dgm:spPr/>
      <dgm:t>
        <a:bodyPr/>
        <a:lstStyle/>
        <a:p>
          <a:r>
            <a:rPr lang="es-ES" sz="1400" dirty="0"/>
            <a:t>Identificar el área de operaciones en un plano o mapa</a:t>
          </a:r>
        </a:p>
      </dgm:t>
    </dgm:pt>
    <dgm:pt modelId="{536F9F9A-6819-46B0-AEDE-DFAA0D2BDC43}" type="parTrans" cxnId="{41B9C35E-C604-4513-9B6F-F01C47711D30}">
      <dgm:prSet/>
      <dgm:spPr/>
      <dgm:t>
        <a:bodyPr/>
        <a:lstStyle/>
        <a:p>
          <a:endParaRPr lang="es-ES"/>
        </a:p>
      </dgm:t>
    </dgm:pt>
    <dgm:pt modelId="{AF0CC097-67E2-4760-9AF0-E5251ACF0A9B}" type="sibTrans" cxnId="{41B9C35E-C604-4513-9B6F-F01C47711D30}">
      <dgm:prSet/>
      <dgm:spPr/>
      <dgm:t>
        <a:bodyPr/>
        <a:lstStyle/>
        <a:p>
          <a:endParaRPr lang="es-ES"/>
        </a:p>
      </dgm:t>
    </dgm:pt>
    <dgm:pt modelId="{0AC43280-C7DF-4901-B421-573389E83EEE}">
      <dgm:prSet phldrT="[Texto]" custT="1"/>
      <dgm:spPr/>
      <dgm:t>
        <a:bodyPr/>
        <a:lstStyle/>
        <a:p>
          <a:r>
            <a:rPr lang="es-ES" sz="900" dirty="0">
              <a:solidFill>
                <a:schemeClr val="bg2"/>
              </a:solidFill>
            </a:rPr>
            <a:t>Identificar los recursos y atractivos turísticos existentes</a:t>
          </a:r>
        </a:p>
      </dgm:t>
    </dgm:pt>
    <dgm:pt modelId="{401C7AA2-0F39-4679-8189-52750DD60BA3}" type="parTrans" cxnId="{B01A0D4F-171D-4EFF-819C-DB9025414C23}">
      <dgm:prSet/>
      <dgm:spPr/>
      <dgm:t>
        <a:bodyPr/>
        <a:lstStyle/>
        <a:p>
          <a:endParaRPr lang="es-ES"/>
        </a:p>
      </dgm:t>
    </dgm:pt>
    <dgm:pt modelId="{676B6AA9-7900-42FA-A698-5BB508806ACF}" type="sibTrans" cxnId="{B01A0D4F-171D-4EFF-819C-DB9025414C23}">
      <dgm:prSet/>
      <dgm:spPr/>
      <dgm:t>
        <a:bodyPr/>
        <a:lstStyle/>
        <a:p>
          <a:endParaRPr lang="es-ES"/>
        </a:p>
      </dgm:t>
    </dgm:pt>
    <dgm:pt modelId="{C021BC4A-240C-421A-898D-2FFC97DA3761}">
      <dgm:prSet phldrT="[Texto]" custT="1"/>
      <dgm:spPr/>
      <dgm:t>
        <a:bodyPr/>
        <a:lstStyle/>
        <a:p>
          <a:r>
            <a:rPr lang="es-ES" sz="1400" dirty="0"/>
            <a:t>Realizar un listado detallado de todo lo que ofrece la zona sin excepción alguna</a:t>
          </a:r>
        </a:p>
      </dgm:t>
    </dgm:pt>
    <dgm:pt modelId="{08CFC54E-BB1F-4A21-AAFB-FBA962B40964}" type="parTrans" cxnId="{37AD3850-73DF-47C2-968A-CDA09363E5DC}">
      <dgm:prSet/>
      <dgm:spPr/>
      <dgm:t>
        <a:bodyPr/>
        <a:lstStyle/>
        <a:p>
          <a:endParaRPr lang="es-ES"/>
        </a:p>
      </dgm:t>
    </dgm:pt>
    <dgm:pt modelId="{B6FD1550-2045-4639-B251-2AA02C622E1C}" type="sibTrans" cxnId="{37AD3850-73DF-47C2-968A-CDA09363E5DC}">
      <dgm:prSet/>
      <dgm:spPr/>
      <dgm:t>
        <a:bodyPr/>
        <a:lstStyle/>
        <a:p>
          <a:endParaRPr lang="es-ES"/>
        </a:p>
      </dgm:t>
    </dgm:pt>
    <dgm:pt modelId="{92948C3F-1EA2-47F6-BE3C-3EC22A05266F}">
      <dgm:prSet phldrT="[Texto]" custT="1"/>
      <dgm:spPr/>
      <dgm:t>
        <a:bodyPr/>
        <a:lstStyle/>
        <a:p>
          <a:r>
            <a:rPr lang="es-ES" sz="900" dirty="0">
              <a:solidFill>
                <a:schemeClr val="bg2"/>
              </a:solidFill>
            </a:rPr>
            <a:t>Describir cada recurso y atractivos turísticos identificado</a:t>
          </a:r>
        </a:p>
      </dgm:t>
    </dgm:pt>
    <dgm:pt modelId="{C8B155D8-B5FE-49AE-8C34-A8B3BA8FA169}" type="parTrans" cxnId="{9BD9BABE-34E1-4EC7-8604-7B2D7410AE3B}">
      <dgm:prSet/>
      <dgm:spPr/>
      <dgm:t>
        <a:bodyPr/>
        <a:lstStyle/>
        <a:p>
          <a:endParaRPr lang="es-ES"/>
        </a:p>
      </dgm:t>
    </dgm:pt>
    <dgm:pt modelId="{1DC4149B-D43B-47A3-B414-914C228028A5}" type="sibTrans" cxnId="{9BD9BABE-34E1-4EC7-8604-7B2D7410AE3B}">
      <dgm:prSet/>
      <dgm:spPr/>
      <dgm:t>
        <a:bodyPr/>
        <a:lstStyle/>
        <a:p>
          <a:endParaRPr lang="es-ES"/>
        </a:p>
      </dgm:t>
    </dgm:pt>
    <dgm:pt modelId="{677A1B11-2DFE-49BD-8957-691E700791D9}">
      <dgm:prSet phldrT="[Texto]" custT="1"/>
      <dgm:spPr/>
      <dgm:t>
        <a:bodyPr/>
        <a:lstStyle/>
        <a:p>
          <a:r>
            <a:rPr lang="es-ES" sz="1400" dirty="0"/>
            <a:t>Levantar información básica de cada uno de los atractivos turísticos detallados en el punto anterior</a:t>
          </a:r>
        </a:p>
      </dgm:t>
    </dgm:pt>
    <dgm:pt modelId="{4A8BA23C-3C15-49DE-BE57-8F6C635C68CA}" type="parTrans" cxnId="{7F237D98-15D1-4EA7-866A-814F5142C205}">
      <dgm:prSet/>
      <dgm:spPr/>
      <dgm:t>
        <a:bodyPr/>
        <a:lstStyle/>
        <a:p>
          <a:endParaRPr lang="es-ES"/>
        </a:p>
      </dgm:t>
    </dgm:pt>
    <dgm:pt modelId="{30604761-22B2-4781-AD2B-D64C8621B2AC}" type="sibTrans" cxnId="{7F237D98-15D1-4EA7-866A-814F5142C205}">
      <dgm:prSet/>
      <dgm:spPr/>
      <dgm:t>
        <a:bodyPr/>
        <a:lstStyle/>
        <a:p>
          <a:endParaRPr lang="es-ES"/>
        </a:p>
      </dgm:t>
    </dgm:pt>
    <dgm:pt modelId="{A01FF2C4-C2CA-4B78-934B-A079D1DD6B1C}">
      <dgm:prSet phldrT="[Texto]" custT="1"/>
      <dgm:spPr/>
      <dgm:t>
        <a:bodyPr/>
        <a:lstStyle/>
        <a:p>
          <a:r>
            <a:rPr lang="es-ES" sz="1100" dirty="0">
              <a:solidFill>
                <a:schemeClr val="bg2"/>
              </a:solidFill>
            </a:rPr>
            <a:t>Determinar el tiempo de visita </a:t>
          </a:r>
        </a:p>
      </dgm:t>
    </dgm:pt>
    <dgm:pt modelId="{75515063-B92E-4B4D-BFFA-9687A98E59DB}" type="parTrans" cxnId="{7CE51E84-BB89-4973-B4D8-798851D98FA1}">
      <dgm:prSet/>
      <dgm:spPr/>
      <dgm:t>
        <a:bodyPr/>
        <a:lstStyle/>
        <a:p>
          <a:endParaRPr lang="es-ES"/>
        </a:p>
      </dgm:t>
    </dgm:pt>
    <dgm:pt modelId="{46DC59C4-78B0-49E3-8B48-417CF3F6CD2F}" type="sibTrans" cxnId="{7CE51E84-BB89-4973-B4D8-798851D98FA1}">
      <dgm:prSet/>
      <dgm:spPr/>
      <dgm:t>
        <a:bodyPr/>
        <a:lstStyle/>
        <a:p>
          <a:endParaRPr lang="es-ES"/>
        </a:p>
      </dgm:t>
    </dgm:pt>
    <dgm:pt modelId="{017F1D5B-9AE4-48B1-879F-11151715BE0C}">
      <dgm:prSet custT="1"/>
      <dgm:spPr/>
      <dgm:t>
        <a:bodyPr/>
        <a:lstStyle/>
        <a:p>
          <a:r>
            <a:rPr lang="es-ES" sz="1400" dirty="0"/>
            <a:t>Calcular correctamente el tiempo para visitar cualquier atractivo turístico y aún más para realizar cualquier actividad turística</a:t>
          </a:r>
        </a:p>
      </dgm:t>
    </dgm:pt>
    <dgm:pt modelId="{7AE4A5B6-1FD6-4B79-8221-264F0377721B}" type="parTrans" cxnId="{A9953F75-504F-401B-ADFE-DE2203E66AFC}">
      <dgm:prSet/>
      <dgm:spPr/>
      <dgm:t>
        <a:bodyPr/>
        <a:lstStyle/>
        <a:p>
          <a:endParaRPr lang="es-ES"/>
        </a:p>
      </dgm:t>
    </dgm:pt>
    <dgm:pt modelId="{0B131ABE-5AC5-4CEF-B777-F59ADF3E9C31}" type="sibTrans" cxnId="{A9953F75-504F-401B-ADFE-DE2203E66AFC}">
      <dgm:prSet/>
      <dgm:spPr/>
      <dgm:t>
        <a:bodyPr/>
        <a:lstStyle/>
        <a:p>
          <a:endParaRPr lang="es-ES"/>
        </a:p>
      </dgm:t>
    </dgm:pt>
    <dgm:pt modelId="{7A21AA40-8E6A-46DF-9510-B526457EEE7E}" type="pres">
      <dgm:prSet presAssocID="{471F6069-AF3B-4F28-BA41-C26AD41CF912}" presName="linearFlow" presStyleCnt="0">
        <dgm:presLayoutVars>
          <dgm:dir/>
          <dgm:animLvl val="lvl"/>
          <dgm:resizeHandles val="exact"/>
        </dgm:presLayoutVars>
      </dgm:prSet>
      <dgm:spPr/>
    </dgm:pt>
    <dgm:pt modelId="{DE6888AB-B6A8-4760-B498-8D1379CADEE8}" type="pres">
      <dgm:prSet presAssocID="{2A0DBB51-F0F6-4D00-8E57-A0094DFDBAFA}" presName="composite" presStyleCnt="0"/>
      <dgm:spPr/>
    </dgm:pt>
    <dgm:pt modelId="{E31E7D64-704F-46BC-AD16-957AE2E4759F}" type="pres">
      <dgm:prSet presAssocID="{2A0DBB51-F0F6-4D00-8E57-A0094DFDBAFA}" presName="parentText" presStyleLbl="alignNode1" presStyleIdx="0" presStyleCnt="4">
        <dgm:presLayoutVars>
          <dgm:chMax val="1"/>
          <dgm:bulletEnabled val="1"/>
        </dgm:presLayoutVars>
      </dgm:prSet>
      <dgm:spPr/>
    </dgm:pt>
    <dgm:pt modelId="{9461C243-D332-425B-AE0B-AF5534C41A59}" type="pres">
      <dgm:prSet presAssocID="{2A0DBB51-F0F6-4D00-8E57-A0094DFDBAFA}" presName="descendantText" presStyleLbl="alignAcc1" presStyleIdx="0" presStyleCnt="4" custScaleX="99313">
        <dgm:presLayoutVars>
          <dgm:bulletEnabled val="1"/>
        </dgm:presLayoutVars>
      </dgm:prSet>
      <dgm:spPr/>
    </dgm:pt>
    <dgm:pt modelId="{595A2640-82D2-4ED5-9E1D-380DC6AC4564}" type="pres">
      <dgm:prSet presAssocID="{16E38B6C-F48A-422C-9050-114BDEE54977}" presName="sp" presStyleCnt="0"/>
      <dgm:spPr/>
    </dgm:pt>
    <dgm:pt modelId="{6390AB52-F785-4631-90BD-8723C7708F4E}" type="pres">
      <dgm:prSet presAssocID="{0AC43280-C7DF-4901-B421-573389E83EEE}" presName="composite" presStyleCnt="0"/>
      <dgm:spPr/>
    </dgm:pt>
    <dgm:pt modelId="{26E6E583-030F-408C-8F25-7554069318E4}" type="pres">
      <dgm:prSet presAssocID="{0AC43280-C7DF-4901-B421-573389E83EEE}" presName="parentText" presStyleLbl="alignNode1" presStyleIdx="1" presStyleCnt="4">
        <dgm:presLayoutVars>
          <dgm:chMax val="1"/>
          <dgm:bulletEnabled val="1"/>
        </dgm:presLayoutVars>
      </dgm:prSet>
      <dgm:spPr/>
    </dgm:pt>
    <dgm:pt modelId="{584AC90E-2956-4083-8BA9-BD7689A0F93C}" type="pres">
      <dgm:prSet presAssocID="{0AC43280-C7DF-4901-B421-573389E83EEE}" presName="descendantText" presStyleLbl="alignAcc1" presStyleIdx="1" presStyleCnt="4">
        <dgm:presLayoutVars>
          <dgm:bulletEnabled val="1"/>
        </dgm:presLayoutVars>
      </dgm:prSet>
      <dgm:spPr/>
    </dgm:pt>
    <dgm:pt modelId="{1A2823A0-77EC-43BE-8375-4D43E135A465}" type="pres">
      <dgm:prSet presAssocID="{676B6AA9-7900-42FA-A698-5BB508806ACF}" presName="sp" presStyleCnt="0"/>
      <dgm:spPr/>
    </dgm:pt>
    <dgm:pt modelId="{DE87745A-733E-4830-B55C-FDE6E46A7DF3}" type="pres">
      <dgm:prSet presAssocID="{92948C3F-1EA2-47F6-BE3C-3EC22A05266F}" presName="composite" presStyleCnt="0"/>
      <dgm:spPr/>
    </dgm:pt>
    <dgm:pt modelId="{E449300C-7E83-44F6-AF34-FBD235D6FC00}" type="pres">
      <dgm:prSet presAssocID="{92948C3F-1EA2-47F6-BE3C-3EC22A05266F}" presName="parentText" presStyleLbl="alignNode1" presStyleIdx="2" presStyleCnt="4">
        <dgm:presLayoutVars>
          <dgm:chMax val="1"/>
          <dgm:bulletEnabled val="1"/>
        </dgm:presLayoutVars>
      </dgm:prSet>
      <dgm:spPr/>
    </dgm:pt>
    <dgm:pt modelId="{B547CDA6-D0A6-45C6-B81D-2960F99AF660}" type="pres">
      <dgm:prSet presAssocID="{92948C3F-1EA2-47F6-BE3C-3EC22A05266F}" presName="descendantText" presStyleLbl="alignAcc1" presStyleIdx="2" presStyleCnt="4">
        <dgm:presLayoutVars>
          <dgm:bulletEnabled val="1"/>
        </dgm:presLayoutVars>
      </dgm:prSet>
      <dgm:spPr/>
    </dgm:pt>
    <dgm:pt modelId="{06A2F611-8903-44DA-91E1-ED19E21D54BF}" type="pres">
      <dgm:prSet presAssocID="{1DC4149B-D43B-47A3-B414-914C228028A5}" presName="sp" presStyleCnt="0"/>
      <dgm:spPr/>
    </dgm:pt>
    <dgm:pt modelId="{CE1A4F94-8504-4BD7-BAC4-75BA7696316A}" type="pres">
      <dgm:prSet presAssocID="{A01FF2C4-C2CA-4B78-934B-A079D1DD6B1C}" presName="composite" presStyleCnt="0"/>
      <dgm:spPr/>
    </dgm:pt>
    <dgm:pt modelId="{BF927126-4707-4B1A-BEBE-468CB8A1760E}" type="pres">
      <dgm:prSet presAssocID="{A01FF2C4-C2CA-4B78-934B-A079D1DD6B1C}" presName="parentText" presStyleLbl="alignNode1" presStyleIdx="3" presStyleCnt="4">
        <dgm:presLayoutVars>
          <dgm:chMax val="1"/>
          <dgm:bulletEnabled val="1"/>
        </dgm:presLayoutVars>
      </dgm:prSet>
      <dgm:spPr/>
    </dgm:pt>
    <dgm:pt modelId="{0D412D89-0E66-47AE-B9CF-32FA6CB5DA85}" type="pres">
      <dgm:prSet presAssocID="{A01FF2C4-C2CA-4B78-934B-A079D1DD6B1C}" presName="descendantText" presStyleLbl="alignAcc1" presStyleIdx="3" presStyleCnt="4" custLinFactNeighborY="1546">
        <dgm:presLayoutVars>
          <dgm:bulletEnabled val="1"/>
        </dgm:presLayoutVars>
      </dgm:prSet>
      <dgm:spPr/>
    </dgm:pt>
  </dgm:ptLst>
  <dgm:cxnLst>
    <dgm:cxn modelId="{EC67ED1D-59CD-417D-AFBF-CF0546B695CB}" type="presOf" srcId="{0AC43280-C7DF-4901-B421-573389E83EEE}" destId="{26E6E583-030F-408C-8F25-7554069318E4}" srcOrd="0" destOrd="0" presId="urn:microsoft.com/office/officeart/2005/8/layout/chevron2"/>
    <dgm:cxn modelId="{DE960D37-E1AF-452F-BBDF-801A15C69B8D}" type="presOf" srcId="{C021BC4A-240C-421A-898D-2FFC97DA3761}" destId="{584AC90E-2956-4083-8BA9-BD7689A0F93C}" srcOrd="0" destOrd="0" presId="urn:microsoft.com/office/officeart/2005/8/layout/chevron2"/>
    <dgm:cxn modelId="{41B9C35E-C604-4513-9B6F-F01C47711D30}" srcId="{2A0DBB51-F0F6-4D00-8E57-A0094DFDBAFA}" destId="{52248E02-9EEF-4064-9411-A6BD2E0D14FB}" srcOrd="0" destOrd="0" parTransId="{536F9F9A-6819-46B0-AEDE-DFAA0D2BDC43}" sibTransId="{AF0CC097-67E2-4760-9AF0-E5251ACF0A9B}"/>
    <dgm:cxn modelId="{0ADCAF60-7FCE-4D1D-95CC-61E286B2D80A}" srcId="{471F6069-AF3B-4F28-BA41-C26AD41CF912}" destId="{2A0DBB51-F0F6-4D00-8E57-A0094DFDBAFA}" srcOrd="0" destOrd="0" parTransId="{CA254BC1-2FAD-48B3-9AB2-CF97BC0BF688}" sibTransId="{16E38B6C-F48A-422C-9050-114BDEE54977}"/>
    <dgm:cxn modelId="{B01A0D4F-171D-4EFF-819C-DB9025414C23}" srcId="{471F6069-AF3B-4F28-BA41-C26AD41CF912}" destId="{0AC43280-C7DF-4901-B421-573389E83EEE}" srcOrd="1" destOrd="0" parTransId="{401C7AA2-0F39-4679-8189-52750DD60BA3}" sibTransId="{676B6AA9-7900-42FA-A698-5BB508806ACF}"/>
    <dgm:cxn modelId="{37AD3850-73DF-47C2-968A-CDA09363E5DC}" srcId="{0AC43280-C7DF-4901-B421-573389E83EEE}" destId="{C021BC4A-240C-421A-898D-2FFC97DA3761}" srcOrd="0" destOrd="0" parTransId="{08CFC54E-BB1F-4A21-AAFB-FBA962B40964}" sibTransId="{B6FD1550-2045-4639-B251-2AA02C622E1C}"/>
    <dgm:cxn modelId="{A9953F75-504F-401B-ADFE-DE2203E66AFC}" srcId="{A01FF2C4-C2CA-4B78-934B-A079D1DD6B1C}" destId="{017F1D5B-9AE4-48B1-879F-11151715BE0C}" srcOrd="0" destOrd="0" parTransId="{7AE4A5B6-1FD6-4B79-8221-264F0377721B}" sibTransId="{0B131ABE-5AC5-4CEF-B777-F59ADF3E9C31}"/>
    <dgm:cxn modelId="{D96C3A79-CB8F-4F01-BD63-3D7059A9A154}" type="presOf" srcId="{52248E02-9EEF-4064-9411-A6BD2E0D14FB}" destId="{9461C243-D332-425B-AE0B-AF5534C41A59}" srcOrd="0" destOrd="0" presId="urn:microsoft.com/office/officeart/2005/8/layout/chevron2"/>
    <dgm:cxn modelId="{7CE51E84-BB89-4973-B4D8-798851D98FA1}" srcId="{471F6069-AF3B-4F28-BA41-C26AD41CF912}" destId="{A01FF2C4-C2CA-4B78-934B-A079D1DD6B1C}" srcOrd="3" destOrd="0" parTransId="{75515063-B92E-4B4D-BFFA-9687A98E59DB}" sibTransId="{46DC59C4-78B0-49E3-8B48-417CF3F6CD2F}"/>
    <dgm:cxn modelId="{38C5D291-14CC-42BA-A4D9-2188F57DD911}" type="presOf" srcId="{677A1B11-2DFE-49BD-8957-691E700791D9}" destId="{B547CDA6-D0A6-45C6-B81D-2960F99AF660}" srcOrd="0" destOrd="0" presId="urn:microsoft.com/office/officeart/2005/8/layout/chevron2"/>
    <dgm:cxn modelId="{7F237D98-15D1-4EA7-866A-814F5142C205}" srcId="{92948C3F-1EA2-47F6-BE3C-3EC22A05266F}" destId="{677A1B11-2DFE-49BD-8957-691E700791D9}" srcOrd="0" destOrd="0" parTransId="{4A8BA23C-3C15-49DE-BE57-8F6C635C68CA}" sibTransId="{30604761-22B2-4781-AD2B-D64C8621B2AC}"/>
    <dgm:cxn modelId="{0111B499-716A-4B7A-930D-5598A11D5027}" type="presOf" srcId="{017F1D5B-9AE4-48B1-879F-11151715BE0C}" destId="{0D412D89-0E66-47AE-B9CF-32FA6CB5DA85}" srcOrd="0" destOrd="0" presId="urn:microsoft.com/office/officeart/2005/8/layout/chevron2"/>
    <dgm:cxn modelId="{9BD9BABE-34E1-4EC7-8604-7B2D7410AE3B}" srcId="{471F6069-AF3B-4F28-BA41-C26AD41CF912}" destId="{92948C3F-1EA2-47F6-BE3C-3EC22A05266F}" srcOrd="2" destOrd="0" parTransId="{C8B155D8-B5FE-49AE-8C34-A8B3BA8FA169}" sibTransId="{1DC4149B-D43B-47A3-B414-914C228028A5}"/>
    <dgm:cxn modelId="{103928D0-FCD5-4290-8563-1CF471AEB151}" type="presOf" srcId="{2A0DBB51-F0F6-4D00-8E57-A0094DFDBAFA}" destId="{E31E7D64-704F-46BC-AD16-957AE2E4759F}" srcOrd="0" destOrd="0" presId="urn:microsoft.com/office/officeart/2005/8/layout/chevron2"/>
    <dgm:cxn modelId="{9EBD91D5-B3FD-4969-B456-7AF73C447C29}" type="presOf" srcId="{92948C3F-1EA2-47F6-BE3C-3EC22A05266F}" destId="{E449300C-7E83-44F6-AF34-FBD235D6FC00}" srcOrd="0" destOrd="0" presId="urn:microsoft.com/office/officeart/2005/8/layout/chevron2"/>
    <dgm:cxn modelId="{15193EE1-4049-4CE4-93C6-E94F4D583079}" type="presOf" srcId="{A01FF2C4-C2CA-4B78-934B-A079D1DD6B1C}" destId="{BF927126-4707-4B1A-BEBE-468CB8A1760E}" srcOrd="0" destOrd="0" presId="urn:microsoft.com/office/officeart/2005/8/layout/chevron2"/>
    <dgm:cxn modelId="{7DE11DFD-5096-44EA-91AB-A886864BD05C}" type="presOf" srcId="{471F6069-AF3B-4F28-BA41-C26AD41CF912}" destId="{7A21AA40-8E6A-46DF-9510-B526457EEE7E}" srcOrd="0" destOrd="0" presId="urn:microsoft.com/office/officeart/2005/8/layout/chevron2"/>
    <dgm:cxn modelId="{84C50461-3285-47D8-B1E9-3CDEA7AECDFA}" type="presParOf" srcId="{7A21AA40-8E6A-46DF-9510-B526457EEE7E}" destId="{DE6888AB-B6A8-4760-B498-8D1379CADEE8}" srcOrd="0" destOrd="0" presId="urn:microsoft.com/office/officeart/2005/8/layout/chevron2"/>
    <dgm:cxn modelId="{7AEA4F57-07F7-4FCD-98AA-73FE69FF922D}" type="presParOf" srcId="{DE6888AB-B6A8-4760-B498-8D1379CADEE8}" destId="{E31E7D64-704F-46BC-AD16-957AE2E4759F}" srcOrd="0" destOrd="0" presId="urn:microsoft.com/office/officeart/2005/8/layout/chevron2"/>
    <dgm:cxn modelId="{1F8ABFED-25C6-41C3-AB19-81E353FDD9B7}" type="presParOf" srcId="{DE6888AB-B6A8-4760-B498-8D1379CADEE8}" destId="{9461C243-D332-425B-AE0B-AF5534C41A59}" srcOrd="1" destOrd="0" presId="urn:microsoft.com/office/officeart/2005/8/layout/chevron2"/>
    <dgm:cxn modelId="{81554CD8-6727-4C9A-9909-46F811378E19}" type="presParOf" srcId="{7A21AA40-8E6A-46DF-9510-B526457EEE7E}" destId="{595A2640-82D2-4ED5-9E1D-380DC6AC4564}" srcOrd="1" destOrd="0" presId="urn:microsoft.com/office/officeart/2005/8/layout/chevron2"/>
    <dgm:cxn modelId="{7F7994A2-3BE7-459B-8966-1F78553555F0}" type="presParOf" srcId="{7A21AA40-8E6A-46DF-9510-B526457EEE7E}" destId="{6390AB52-F785-4631-90BD-8723C7708F4E}" srcOrd="2" destOrd="0" presId="urn:microsoft.com/office/officeart/2005/8/layout/chevron2"/>
    <dgm:cxn modelId="{1D0E42FE-1207-4F80-A73A-F3D5AA273E3E}" type="presParOf" srcId="{6390AB52-F785-4631-90BD-8723C7708F4E}" destId="{26E6E583-030F-408C-8F25-7554069318E4}" srcOrd="0" destOrd="0" presId="urn:microsoft.com/office/officeart/2005/8/layout/chevron2"/>
    <dgm:cxn modelId="{FB79C459-0110-45C9-A5FF-EB71B65D4D1D}" type="presParOf" srcId="{6390AB52-F785-4631-90BD-8723C7708F4E}" destId="{584AC90E-2956-4083-8BA9-BD7689A0F93C}" srcOrd="1" destOrd="0" presId="urn:microsoft.com/office/officeart/2005/8/layout/chevron2"/>
    <dgm:cxn modelId="{9A6EA052-967E-436D-8D74-CC01331D066E}" type="presParOf" srcId="{7A21AA40-8E6A-46DF-9510-B526457EEE7E}" destId="{1A2823A0-77EC-43BE-8375-4D43E135A465}" srcOrd="3" destOrd="0" presId="urn:microsoft.com/office/officeart/2005/8/layout/chevron2"/>
    <dgm:cxn modelId="{E06C0013-710E-4E0C-A2D0-2848218EAC8C}" type="presParOf" srcId="{7A21AA40-8E6A-46DF-9510-B526457EEE7E}" destId="{DE87745A-733E-4830-B55C-FDE6E46A7DF3}" srcOrd="4" destOrd="0" presId="urn:microsoft.com/office/officeart/2005/8/layout/chevron2"/>
    <dgm:cxn modelId="{B9C40484-7465-4702-AECD-373584567A1A}" type="presParOf" srcId="{DE87745A-733E-4830-B55C-FDE6E46A7DF3}" destId="{E449300C-7E83-44F6-AF34-FBD235D6FC00}" srcOrd="0" destOrd="0" presId="urn:microsoft.com/office/officeart/2005/8/layout/chevron2"/>
    <dgm:cxn modelId="{97D5449A-5944-46EC-B1D1-00B0116F69D3}" type="presParOf" srcId="{DE87745A-733E-4830-B55C-FDE6E46A7DF3}" destId="{B547CDA6-D0A6-45C6-B81D-2960F99AF660}" srcOrd="1" destOrd="0" presId="urn:microsoft.com/office/officeart/2005/8/layout/chevron2"/>
    <dgm:cxn modelId="{4FCB4134-CC81-4C27-A936-A03822C88E5A}" type="presParOf" srcId="{7A21AA40-8E6A-46DF-9510-B526457EEE7E}" destId="{06A2F611-8903-44DA-91E1-ED19E21D54BF}" srcOrd="5" destOrd="0" presId="urn:microsoft.com/office/officeart/2005/8/layout/chevron2"/>
    <dgm:cxn modelId="{CFB73135-796B-45BC-8832-A33D2186A69A}" type="presParOf" srcId="{7A21AA40-8E6A-46DF-9510-B526457EEE7E}" destId="{CE1A4F94-8504-4BD7-BAC4-75BA7696316A}" srcOrd="6" destOrd="0" presId="urn:microsoft.com/office/officeart/2005/8/layout/chevron2"/>
    <dgm:cxn modelId="{133EFD69-2926-4B6D-B4F1-9C86EC4F473C}" type="presParOf" srcId="{CE1A4F94-8504-4BD7-BAC4-75BA7696316A}" destId="{BF927126-4707-4B1A-BEBE-468CB8A1760E}" srcOrd="0" destOrd="0" presId="urn:microsoft.com/office/officeart/2005/8/layout/chevron2"/>
    <dgm:cxn modelId="{9A762A2F-6CCF-4B15-88E3-5CC3B206F014}" type="presParOf" srcId="{CE1A4F94-8504-4BD7-BAC4-75BA7696316A}" destId="{0D412D89-0E66-47AE-B9CF-32FA6CB5DA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067B1-4BAB-41DB-A5CB-7151E4AF5337}"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F32F4138-843D-42D9-ACB1-51479EAD7143}">
      <dgm:prSet phldrT="[Texto]" custT="1"/>
      <dgm:spPr/>
      <dgm:t>
        <a:bodyPr/>
        <a:lstStyle/>
        <a:p>
          <a:r>
            <a:rPr lang="es-ES" sz="900" dirty="0">
              <a:solidFill>
                <a:schemeClr val="bg2"/>
              </a:solidFill>
            </a:rPr>
            <a:t>Determinar las facilidades o servicios de la zona</a:t>
          </a:r>
        </a:p>
      </dgm:t>
    </dgm:pt>
    <dgm:pt modelId="{E1F549D1-D28A-4518-BCAC-2DA198D25E1D}" type="parTrans" cxnId="{C063885E-1788-4670-88FE-27B8E610FD73}">
      <dgm:prSet/>
      <dgm:spPr/>
      <dgm:t>
        <a:bodyPr/>
        <a:lstStyle/>
        <a:p>
          <a:endParaRPr lang="es-ES"/>
        </a:p>
      </dgm:t>
    </dgm:pt>
    <dgm:pt modelId="{2EAA16EA-59B2-40D9-BB53-DD337F5F76C3}" type="sibTrans" cxnId="{C063885E-1788-4670-88FE-27B8E610FD73}">
      <dgm:prSet/>
      <dgm:spPr/>
      <dgm:t>
        <a:bodyPr/>
        <a:lstStyle/>
        <a:p>
          <a:endParaRPr lang="es-ES"/>
        </a:p>
      </dgm:t>
    </dgm:pt>
    <dgm:pt modelId="{3E796B78-5B41-4E01-B1BA-D4DE36E9B238}">
      <dgm:prSet phldrT="[Texto]" custT="1"/>
      <dgm:spPr/>
      <dgm:t>
        <a:bodyPr/>
        <a:lstStyle/>
        <a:p>
          <a:r>
            <a:rPr lang="es-ES" sz="1600" dirty="0"/>
            <a:t>Considerar los servicios que dispone la zona por donde se quiere realizar la ruta</a:t>
          </a:r>
        </a:p>
      </dgm:t>
    </dgm:pt>
    <dgm:pt modelId="{C8D04D47-1EAE-47ED-BFE5-470AC4573F1F}" type="parTrans" cxnId="{9A50B58A-3AB1-437A-9307-126CBBBD46D2}">
      <dgm:prSet/>
      <dgm:spPr/>
      <dgm:t>
        <a:bodyPr/>
        <a:lstStyle/>
        <a:p>
          <a:endParaRPr lang="es-ES"/>
        </a:p>
      </dgm:t>
    </dgm:pt>
    <dgm:pt modelId="{A37C1CB7-92BB-4562-B44D-63983D6512E2}" type="sibTrans" cxnId="{9A50B58A-3AB1-437A-9307-126CBBBD46D2}">
      <dgm:prSet/>
      <dgm:spPr/>
      <dgm:t>
        <a:bodyPr/>
        <a:lstStyle/>
        <a:p>
          <a:endParaRPr lang="es-ES"/>
        </a:p>
      </dgm:t>
    </dgm:pt>
    <dgm:pt modelId="{00EC3287-079F-4054-A95B-A6F362FBE9FE}">
      <dgm:prSet phldrT="[Texto]" custT="1"/>
      <dgm:spPr/>
      <dgm:t>
        <a:bodyPr/>
        <a:lstStyle/>
        <a:p>
          <a:r>
            <a:rPr lang="es-ES" sz="900" dirty="0">
              <a:solidFill>
                <a:schemeClr val="bg2"/>
              </a:solidFill>
            </a:rPr>
            <a:t>Priorizar y seleccionar los atractivos </a:t>
          </a:r>
        </a:p>
      </dgm:t>
    </dgm:pt>
    <dgm:pt modelId="{E4E2ACF3-73D7-4828-BBB4-4EA5B7FB0114}" type="parTrans" cxnId="{3D40FD41-5DD0-42B5-9476-89EED6916026}">
      <dgm:prSet/>
      <dgm:spPr/>
      <dgm:t>
        <a:bodyPr/>
        <a:lstStyle/>
        <a:p>
          <a:endParaRPr lang="es-ES"/>
        </a:p>
      </dgm:t>
    </dgm:pt>
    <dgm:pt modelId="{8BC90B73-834C-4B06-90C7-83ED0F4003BB}" type="sibTrans" cxnId="{3D40FD41-5DD0-42B5-9476-89EED6916026}">
      <dgm:prSet/>
      <dgm:spPr/>
      <dgm:t>
        <a:bodyPr/>
        <a:lstStyle/>
        <a:p>
          <a:endParaRPr lang="es-ES"/>
        </a:p>
      </dgm:t>
    </dgm:pt>
    <dgm:pt modelId="{272EFFAD-AD35-443B-B5BA-D31F7F2FDDD0}">
      <dgm:prSet phldrT="[Texto]" custT="1"/>
      <dgm:spPr/>
      <dgm:t>
        <a:bodyPr/>
        <a:lstStyle/>
        <a:p>
          <a:r>
            <a:rPr lang="es-ES" sz="1600" dirty="0"/>
            <a:t>Seleccionar los atractivos que pueden ser incluidos en la ruta gastronómica </a:t>
          </a:r>
        </a:p>
      </dgm:t>
    </dgm:pt>
    <dgm:pt modelId="{D328188D-F483-45D8-98AB-E1245B0CB05E}" type="parTrans" cxnId="{5E46808B-7C65-4871-8B55-CF375A33FC94}">
      <dgm:prSet/>
      <dgm:spPr/>
      <dgm:t>
        <a:bodyPr/>
        <a:lstStyle/>
        <a:p>
          <a:endParaRPr lang="es-ES"/>
        </a:p>
      </dgm:t>
    </dgm:pt>
    <dgm:pt modelId="{B1DF3DF2-498B-40D9-A875-BCEA9FC058BD}" type="sibTrans" cxnId="{5E46808B-7C65-4871-8B55-CF375A33FC94}">
      <dgm:prSet/>
      <dgm:spPr/>
      <dgm:t>
        <a:bodyPr/>
        <a:lstStyle/>
        <a:p>
          <a:endParaRPr lang="es-ES"/>
        </a:p>
      </dgm:t>
    </dgm:pt>
    <dgm:pt modelId="{C6B26FA3-A5F9-4ACF-A61E-1FD36E42E2E5}">
      <dgm:prSet phldrT="[Texto]" custT="1"/>
      <dgm:spPr/>
      <dgm:t>
        <a:bodyPr/>
        <a:lstStyle/>
        <a:p>
          <a:r>
            <a:rPr lang="es-ES" sz="1000" dirty="0">
              <a:solidFill>
                <a:schemeClr val="bg2"/>
              </a:solidFill>
            </a:rPr>
            <a:t>Programar</a:t>
          </a:r>
        </a:p>
      </dgm:t>
    </dgm:pt>
    <dgm:pt modelId="{F396AB44-67D6-4D23-BDFD-93090E112B8F}" type="parTrans" cxnId="{FB1A1B01-809D-4B18-B569-61A87441A38B}">
      <dgm:prSet/>
      <dgm:spPr/>
      <dgm:t>
        <a:bodyPr/>
        <a:lstStyle/>
        <a:p>
          <a:endParaRPr lang="es-ES"/>
        </a:p>
      </dgm:t>
    </dgm:pt>
    <dgm:pt modelId="{F437D036-68D3-484B-9728-239B2AA30C2C}" type="sibTrans" cxnId="{FB1A1B01-809D-4B18-B569-61A87441A38B}">
      <dgm:prSet/>
      <dgm:spPr/>
      <dgm:t>
        <a:bodyPr/>
        <a:lstStyle/>
        <a:p>
          <a:endParaRPr lang="es-ES"/>
        </a:p>
      </dgm:t>
    </dgm:pt>
    <dgm:pt modelId="{12327776-5495-4739-97D7-A37F357790F2}">
      <dgm:prSet phldrT="[Texto]" custT="1"/>
      <dgm:spPr/>
      <dgm:t>
        <a:bodyPr/>
        <a:lstStyle/>
        <a:p>
          <a:r>
            <a:rPr lang="es-ES" sz="1600" dirty="0"/>
            <a:t>Realizar el itinerario con fechas, tiempos y orden de las actividades</a:t>
          </a:r>
        </a:p>
      </dgm:t>
    </dgm:pt>
    <dgm:pt modelId="{A13838F9-F2C2-47CD-8EF8-EE378BCB25FE}" type="parTrans" cxnId="{687EF848-C4AA-41B5-A576-0EF510BA7E34}">
      <dgm:prSet/>
      <dgm:spPr/>
      <dgm:t>
        <a:bodyPr/>
        <a:lstStyle/>
        <a:p>
          <a:endParaRPr lang="es-ES"/>
        </a:p>
      </dgm:t>
    </dgm:pt>
    <dgm:pt modelId="{8A592DC0-5885-49FF-B5B7-038B87B2856F}" type="sibTrans" cxnId="{687EF848-C4AA-41B5-A576-0EF510BA7E34}">
      <dgm:prSet/>
      <dgm:spPr/>
      <dgm:t>
        <a:bodyPr/>
        <a:lstStyle/>
        <a:p>
          <a:endParaRPr lang="es-ES"/>
        </a:p>
      </dgm:t>
    </dgm:pt>
    <dgm:pt modelId="{81F496C9-B881-4A7F-AE25-C78D85E6C27F}">
      <dgm:prSet phldrT="[Texto]" custT="1"/>
      <dgm:spPr/>
      <dgm:t>
        <a:bodyPr/>
        <a:lstStyle/>
        <a:p>
          <a:r>
            <a:rPr lang="es-ES" sz="900" dirty="0">
              <a:solidFill>
                <a:schemeClr val="bg2"/>
              </a:solidFill>
            </a:rPr>
            <a:t>Estudio de Marketing para la difusión </a:t>
          </a:r>
        </a:p>
      </dgm:t>
    </dgm:pt>
    <dgm:pt modelId="{47D5388E-A5DF-4E8D-B9AF-D5ED5996C316}" type="parTrans" cxnId="{9EAEA981-BB5E-4472-9000-EE2134ADE97C}">
      <dgm:prSet/>
      <dgm:spPr/>
      <dgm:t>
        <a:bodyPr/>
        <a:lstStyle/>
        <a:p>
          <a:endParaRPr lang="es-ES"/>
        </a:p>
      </dgm:t>
    </dgm:pt>
    <dgm:pt modelId="{3FD243A1-08A3-46FC-B503-D7AF3F3EF706}" type="sibTrans" cxnId="{9EAEA981-BB5E-4472-9000-EE2134ADE97C}">
      <dgm:prSet/>
      <dgm:spPr/>
      <dgm:t>
        <a:bodyPr/>
        <a:lstStyle/>
        <a:p>
          <a:endParaRPr lang="es-ES"/>
        </a:p>
      </dgm:t>
    </dgm:pt>
    <dgm:pt modelId="{C387E018-4539-49B7-B396-EE601E5E0586}">
      <dgm:prSet phldrT="[Texto]" custT="1"/>
      <dgm:spPr/>
      <dgm:t>
        <a:bodyPr/>
        <a:lstStyle/>
        <a:p>
          <a:r>
            <a:rPr lang="es-ES" sz="1600" dirty="0"/>
            <a:t> Hacer un estudio de marketing </a:t>
          </a:r>
        </a:p>
      </dgm:t>
    </dgm:pt>
    <dgm:pt modelId="{2D776AC9-2697-44CE-BBCC-031A8C2D9285}" type="parTrans" cxnId="{AAF0170F-B587-45A9-A9C7-B11782BC0A5C}">
      <dgm:prSet/>
      <dgm:spPr/>
      <dgm:t>
        <a:bodyPr/>
        <a:lstStyle/>
        <a:p>
          <a:endParaRPr lang="es-ES"/>
        </a:p>
      </dgm:t>
    </dgm:pt>
    <dgm:pt modelId="{E48941E1-705B-4C73-99D7-5C737DD8CB75}" type="sibTrans" cxnId="{AAF0170F-B587-45A9-A9C7-B11782BC0A5C}">
      <dgm:prSet/>
      <dgm:spPr/>
      <dgm:t>
        <a:bodyPr/>
        <a:lstStyle/>
        <a:p>
          <a:endParaRPr lang="es-ES"/>
        </a:p>
      </dgm:t>
    </dgm:pt>
    <dgm:pt modelId="{D122FE10-0E98-42E6-A262-BF0DB03AC417}" type="pres">
      <dgm:prSet presAssocID="{DAF067B1-4BAB-41DB-A5CB-7151E4AF5337}" presName="linearFlow" presStyleCnt="0">
        <dgm:presLayoutVars>
          <dgm:dir/>
          <dgm:animLvl val="lvl"/>
          <dgm:resizeHandles val="exact"/>
        </dgm:presLayoutVars>
      </dgm:prSet>
      <dgm:spPr/>
    </dgm:pt>
    <dgm:pt modelId="{F4BAFF2F-793F-470A-8D55-3D40151E73C9}" type="pres">
      <dgm:prSet presAssocID="{F32F4138-843D-42D9-ACB1-51479EAD7143}" presName="composite" presStyleCnt="0"/>
      <dgm:spPr/>
    </dgm:pt>
    <dgm:pt modelId="{A2339197-4E29-405E-BED8-049613D40478}" type="pres">
      <dgm:prSet presAssocID="{F32F4138-843D-42D9-ACB1-51479EAD7143}" presName="parentText" presStyleLbl="alignNode1" presStyleIdx="0" presStyleCnt="4">
        <dgm:presLayoutVars>
          <dgm:chMax val="1"/>
          <dgm:bulletEnabled val="1"/>
        </dgm:presLayoutVars>
      </dgm:prSet>
      <dgm:spPr/>
    </dgm:pt>
    <dgm:pt modelId="{0C533B6E-92C9-4CC8-9BDF-A0C71C3EDB23}" type="pres">
      <dgm:prSet presAssocID="{F32F4138-843D-42D9-ACB1-51479EAD7143}" presName="descendantText" presStyleLbl="alignAcc1" presStyleIdx="0" presStyleCnt="4">
        <dgm:presLayoutVars>
          <dgm:bulletEnabled val="1"/>
        </dgm:presLayoutVars>
      </dgm:prSet>
      <dgm:spPr/>
    </dgm:pt>
    <dgm:pt modelId="{5B007499-16EE-45B0-86FD-308CD2707ABC}" type="pres">
      <dgm:prSet presAssocID="{2EAA16EA-59B2-40D9-BB53-DD337F5F76C3}" presName="sp" presStyleCnt="0"/>
      <dgm:spPr/>
    </dgm:pt>
    <dgm:pt modelId="{5B6F58ED-09DF-4D70-8163-303780E8D757}" type="pres">
      <dgm:prSet presAssocID="{00EC3287-079F-4054-A95B-A6F362FBE9FE}" presName="composite" presStyleCnt="0"/>
      <dgm:spPr/>
    </dgm:pt>
    <dgm:pt modelId="{1040AE5E-0537-4905-99C0-A312DED93132}" type="pres">
      <dgm:prSet presAssocID="{00EC3287-079F-4054-A95B-A6F362FBE9FE}" presName="parentText" presStyleLbl="alignNode1" presStyleIdx="1" presStyleCnt="4">
        <dgm:presLayoutVars>
          <dgm:chMax val="1"/>
          <dgm:bulletEnabled val="1"/>
        </dgm:presLayoutVars>
      </dgm:prSet>
      <dgm:spPr/>
    </dgm:pt>
    <dgm:pt modelId="{CB3C1AB9-BC90-4612-99E7-E30902036CCE}" type="pres">
      <dgm:prSet presAssocID="{00EC3287-079F-4054-A95B-A6F362FBE9FE}" presName="descendantText" presStyleLbl="alignAcc1" presStyleIdx="1" presStyleCnt="4">
        <dgm:presLayoutVars>
          <dgm:bulletEnabled val="1"/>
        </dgm:presLayoutVars>
      </dgm:prSet>
      <dgm:spPr/>
    </dgm:pt>
    <dgm:pt modelId="{C4696DD5-F810-4F2D-ACE3-39580666C143}" type="pres">
      <dgm:prSet presAssocID="{8BC90B73-834C-4B06-90C7-83ED0F4003BB}" presName="sp" presStyleCnt="0"/>
      <dgm:spPr/>
    </dgm:pt>
    <dgm:pt modelId="{466DC8B3-D6DC-4255-87B9-00B6C6AB9F1B}" type="pres">
      <dgm:prSet presAssocID="{C6B26FA3-A5F9-4ACF-A61E-1FD36E42E2E5}" presName="composite" presStyleCnt="0"/>
      <dgm:spPr/>
    </dgm:pt>
    <dgm:pt modelId="{3AEF75C4-DB6F-40CB-8C60-F2EDD22FDC10}" type="pres">
      <dgm:prSet presAssocID="{C6B26FA3-A5F9-4ACF-A61E-1FD36E42E2E5}" presName="parentText" presStyleLbl="alignNode1" presStyleIdx="2" presStyleCnt="4">
        <dgm:presLayoutVars>
          <dgm:chMax val="1"/>
          <dgm:bulletEnabled val="1"/>
        </dgm:presLayoutVars>
      </dgm:prSet>
      <dgm:spPr/>
    </dgm:pt>
    <dgm:pt modelId="{9C71DE29-586B-4FE1-9CE0-F5657683AD93}" type="pres">
      <dgm:prSet presAssocID="{C6B26FA3-A5F9-4ACF-A61E-1FD36E42E2E5}" presName="descendantText" presStyleLbl="alignAcc1" presStyleIdx="2" presStyleCnt="4">
        <dgm:presLayoutVars>
          <dgm:bulletEnabled val="1"/>
        </dgm:presLayoutVars>
      </dgm:prSet>
      <dgm:spPr/>
    </dgm:pt>
    <dgm:pt modelId="{6EE9D2DD-5260-4F1D-9A70-8EEF3CCC6221}" type="pres">
      <dgm:prSet presAssocID="{F437D036-68D3-484B-9728-239B2AA30C2C}" presName="sp" presStyleCnt="0"/>
      <dgm:spPr/>
    </dgm:pt>
    <dgm:pt modelId="{4A285178-8449-45AF-BA8E-8642C4CC9129}" type="pres">
      <dgm:prSet presAssocID="{81F496C9-B881-4A7F-AE25-C78D85E6C27F}" presName="composite" presStyleCnt="0"/>
      <dgm:spPr/>
    </dgm:pt>
    <dgm:pt modelId="{46704BC8-1ECC-4F21-9F86-58BBFE02F14F}" type="pres">
      <dgm:prSet presAssocID="{81F496C9-B881-4A7F-AE25-C78D85E6C27F}" presName="parentText" presStyleLbl="alignNode1" presStyleIdx="3" presStyleCnt="4">
        <dgm:presLayoutVars>
          <dgm:chMax val="1"/>
          <dgm:bulletEnabled val="1"/>
        </dgm:presLayoutVars>
      </dgm:prSet>
      <dgm:spPr/>
    </dgm:pt>
    <dgm:pt modelId="{93C5A793-87A8-4841-A452-765DDBB46EDA}" type="pres">
      <dgm:prSet presAssocID="{81F496C9-B881-4A7F-AE25-C78D85E6C27F}" presName="descendantText" presStyleLbl="alignAcc1" presStyleIdx="3" presStyleCnt="4">
        <dgm:presLayoutVars>
          <dgm:bulletEnabled val="1"/>
        </dgm:presLayoutVars>
      </dgm:prSet>
      <dgm:spPr/>
    </dgm:pt>
  </dgm:ptLst>
  <dgm:cxnLst>
    <dgm:cxn modelId="{FB1A1B01-809D-4B18-B569-61A87441A38B}" srcId="{DAF067B1-4BAB-41DB-A5CB-7151E4AF5337}" destId="{C6B26FA3-A5F9-4ACF-A61E-1FD36E42E2E5}" srcOrd="2" destOrd="0" parTransId="{F396AB44-67D6-4D23-BDFD-93090E112B8F}" sibTransId="{F437D036-68D3-484B-9728-239B2AA30C2C}"/>
    <dgm:cxn modelId="{02008A0C-8BB2-4CC2-BB19-42DCFDB29D9F}" type="presOf" srcId="{F32F4138-843D-42D9-ACB1-51479EAD7143}" destId="{A2339197-4E29-405E-BED8-049613D40478}" srcOrd="0" destOrd="0" presId="urn:microsoft.com/office/officeart/2005/8/layout/chevron2"/>
    <dgm:cxn modelId="{AAF0170F-B587-45A9-A9C7-B11782BC0A5C}" srcId="{81F496C9-B881-4A7F-AE25-C78D85E6C27F}" destId="{C387E018-4539-49B7-B396-EE601E5E0586}" srcOrd="0" destOrd="0" parTransId="{2D776AC9-2697-44CE-BBCC-031A8C2D9285}" sibTransId="{E48941E1-705B-4C73-99D7-5C737DD8CB75}"/>
    <dgm:cxn modelId="{04894216-19E4-43F0-80B5-91008100936B}" type="presOf" srcId="{00EC3287-079F-4054-A95B-A6F362FBE9FE}" destId="{1040AE5E-0537-4905-99C0-A312DED93132}" srcOrd="0" destOrd="0" presId="urn:microsoft.com/office/officeart/2005/8/layout/chevron2"/>
    <dgm:cxn modelId="{94420723-D9D4-43AB-9975-D5FEDAF24698}" type="presOf" srcId="{C6B26FA3-A5F9-4ACF-A61E-1FD36E42E2E5}" destId="{3AEF75C4-DB6F-40CB-8C60-F2EDD22FDC10}" srcOrd="0" destOrd="0" presId="urn:microsoft.com/office/officeart/2005/8/layout/chevron2"/>
    <dgm:cxn modelId="{C063885E-1788-4670-88FE-27B8E610FD73}" srcId="{DAF067B1-4BAB-41DB-A5CB-7151E4AF5337}" destId="{F32F4138-843D-42D9-ACB1-51479EAD7143}" srcOrd="0" destOrd="0" parTransId="{E1F549D1-D28A-4518-BCAC-2DA198D25E1D}" sibTransId="{2EAA16EA-59B2-40D9-BB53-DD337F5F76C3}"/>
    <dgm:cxn modelId="{3D40FD41-5DD0-42B5-9476-89EED6916026}" srcId="{DAF067B1-4BAB-41DB-A5CB-7151E4AF5337}" destId="{00EC3287-079F-4054-A95B-A6F362FBE9FE}" srcOrd="1" destOrd="0" parTransId="{E4E2ACF3-73D7-4828-BBB4-4EA5B7FB0114}" sibTransId="{8BC90B73-834C-4B06-90C7-83ED0F4003BB}"/>
    <dgm:cxn modelId="{EAE83B68-5B4A-4A4B-88A7-DDE48B8A619A}" type="presOf" srcId="{12327776-5495-4739-97D7-A37F357790F2}" destId="{9C71DE29-586B-4FE1-9CE0-F5657683AD93}" srcOrd="0" destOrd="0" presId="urn:microsoft.com/office/officeart/2005/8/layout/chevron2"/>
    <dgm:cxn modelId="{687EF848-C4AA-41B5-A576-0EF510BA7E34}" srcId="{C6B26FA3-A5F9-4ACF-A61E-1FD36E42E2E5}" destId="{12327776-5495-4739-97D7-A37F357790F2}" srcOrd="0" destOrd="0" parTransId="{A13838F9-F2C2-47CD-8EF8-EE378BCB25FE}" sibTransId="{8A592DC0-5885-49FF-B5B7-038B87B2856F}"/>
    <dgm:cxn modelId="{96A22269-26BE-4C69-9EBD-A5DFFE93D76F}" type="presOf" srcId="{272EFFAD-AD35-443B-B5BA-D31F7F2FDDD0}" destId="{CB3C1AB9-BC90-4612-99E7-E30902036CCE}" srcOrd="0" destOrd="0" presId="urn:microsoft.com/office/officeart/2005/8/layout/chevron2"/>
    <dgm:cxn modelId="{103F2F54-F7D3-45C9-82C5-C0877F2FE806}" type="presOf" srcId="{3E796B78-5B41-4E01-B1BA-D4DE36E9B238}" destId="{0C533B6E-92C9-4CC8-9BDF-A0C71C3EDB23}" srcOrd="0" destOrd="0" presId="urn:microsoft.com/office/officeart/2005/8/layout/chevron2"/>
    <dgm:cxn modelId="{9EAEA981-BB5E-4472-9000-EE2134ADE97C}" srcId="{DAF067B1-4BAB-41DB-A5CB-7151E4AF5337}" destId="{81F496C9-B881-4A7F-AE25-C78D85E6C27F}" srcOrd="3" destOrd="0" parTransId="{47D5388E-A5DF-4E8D-B9AF-D5ED5996C316}" sibTransId="{3FD243A1-08A3-46FC-B503-D7AF3F3EF706}"/>
    <dgm:cxn modelId="{9A50B58A-3AB1-437A-9307-126CBBBD46D2}" srcId="{F32F4138-843D-42D9-ACB1-51479EAD7143}" destId="{3E796B78-5B41-4E01-B1BA-D4DE36E9B238}" srcOrd="0" destOrd="0" parTransId="{C8D04D47-1EAE-47ED-BFE5-470AC4573F1F}" sibTransId="{A37C1CB7-92BB-4562-B44D-63983D6512E2}"/>
    <dgm:cxn modelId="{5E46808B-7C65-4871-8B55-CF375A33FC94}" srcId="{00EC3287-079F-4054-A95B-A6F362FBE9FE}" destId="{272EFFAD-AD35-443B-B5BA-D31F7F2FDDD0}" srcOrd="0" destOrd="0" parTransId="{D328188D-F483-45D8-98AB-E1245B0CB05E}" sibTransId="{B1DF3DF2-498B-40D9-A875-BCEA9FC058BD}"/>
    <dgm:cxn modelId="{5ECE63ED-F6D8-448A-8AC1-CBD45B8682C5}" type="presOf" srcId="{81F496C9-B881-4A7F-AE25-C78D85E6C27F}" destId="{46704BC8-1ECC-4F21-9F86-58BBFE02F14F}" srcOrd="0" destOrd="0" presId="urn:microsoft.com/office/officeart/2005/8/layout/chevron2"/>
    <dgm:cxn modelId="{0E1174EE-B7C7-42B0-AB70-72E522418CB5}" type="presOf" srcId="{C387E018-4539-49B7-B396-EE601E5E0586}" destId="{93C5A793-87A8-4841-A452-765DDBB46EDA}" srcOrd="0" destOrd="0" presId="urn:microsoft.com/office/officeart/2005/8/layout/chevron2"/>
    <dgm:cxn modelId="{70DCDAF6-8938-428E-9F34-17DFA054E992}" type="presOf" srcId="{DAF067B1-4BAB-41DB-A5CB-7151E4AF5337}" destId="{D122FE10-0E98-42E6-A262-BF0DB03AC417}" srcOrd="0" destOrd="0" presId="urn:microsoft.com/office/officeart/2005/8/layout/chevron2"/>
    <dgm:cxn modelId="{F239DAC1-D769-496A-B6B7-E02BD60380DE}" type="presParOf" srcId="{D122FE10-0E98-42E6-A262-BF0DB03AC417}" destId="{F4BAFF2F-793F-470A-8D55-3D40151E73C9}" srcOrd="0" destOrd="0" presId="urn:microsoft.com/office/officeart/2005/8/layout/chevron2"/>
    <dgm:cxn modelId="{4FCD6607-CAA5-4FFA-AD00-D0E0325A1A0A}" type="presParOf" srcId="{F4BAFF2F-793F-470A-8D55-3D40151E73C9}" destId="{A2339197-4E29-405E-BED8-049613D40478}" srcOrd="0" destOrd="0" presId="urn:microsoft.com/office/officeart/2005/8/layout/chevron2"/>
    <dgm:cxn modelId="{48ACBEEF-B4CF-4C57-BB22-8D16494F94CE}" type="presParOf" srcId="{F4BAFF2F-793F-470A-8D55-3D40151E73C9}" destId="{0C533B6E-92C9-4CC8-9BDF-A0C71C3EDB23}" srcOrd="1" destOrd="0" presId="urn:microsoft.com/office/officeart/2005/8/layout/chevron2"/>
    <dgm:cxn modelId="{418071B3-080F-496B-B4D4-C3391E984898}" type="presParOf" srcId="{D122FE10-0E98-42E6-A262-BF0DB03AC417}" destId="{5B007499-16EE-45B0-86FD-308CD2707ABC}" srcOrd="1" destOrd="0" presId="urn:microsoft.com/office/officeart/2005/8/layout/chevron2"/>
    <dgm:cxn modelId="{6F607338-5034-4C9F-80E8-E4E3D999E74F}" type="presParOf" srcId="{D122FE10-0E98-42E6-A262-BF0DB03AC417}" destId="{5B6F58ED-09DF-4D70-8163-303780E8D757}" srcOrd="2" destOrd="0" presId="urn:microsoft.com/office/officeart/2005/8/layout/chevron2"/>
    <dgm:cxn modelId="{9E1244A4-3CDD-4A46-8AC8-31C9CFA29F95}" type="presParOf" srcId="{5B6F58ED-09DF-4D70-8163-303780E8D757}" destId="{1040AE5E-0537-4905-99C0-A312DED93132}" srcOrd="0" destOrd="0" presId="urn:microsoft.com/office/officeart/2005/8/layout/chevron2"/>
    <dgm:cxn modelId="{F6354A77-8B32-4D3C-BAC5-C50B6701BC26}" type="presParOf" srcId="{5B6F58ED-09DF-4D70-8163-303780E8D757}" destId="{CB3C1AB9-BC90-4612-99E7-E30902036CCE}" srcOrd="1" destOrd="0" presId="urn:microsoft.com/office/officeart/2005/8/layout/chevron2"/>
    <dgm:cxn modelId="{8650EB3B-944D-42AF-B045-9F323707381B}" type="presParOf" srcId="{D122FE10-0E98-42E6-A262-BF0DB03AC417}" destId="{C4696DD5-F810-4F2D-ACE3-39580666C143}" srcOrd="3" destOrd="0" presId="urn:microsoft.com/office/officeart/2005/8/layout/chevron2"/>
    <dgm:cxn modelId="{BF804A6C-12F5-447E-AEF5-ECFC550E7B11}" type="presParOf" srcId="{D122FE10-0E98-42E6-A262-BF0DB03AC417}" destId="{466DC8B3-D6DC-4255-87B9-00B6C6AB9F1B}" srcOrd="4" destOrd="0" presId="urn:microsoft.com/office/officeart/2005/8/layout/chevron2"/>
    <dgm:cxn modelId="{8269396E-C366-4B6D-9AF3-55CEAFA9FB07}" type="presParOf" srcId="{466DC8B3-D6DC-4255-87B9-00B6C6AB9F1B}" destId="{3AEF75C4-DB6F-40CB-8C60-F2EDD22FDC10}" srcOrd="0" destOrd="0" presId="urn:microsoft.com/office/officeart/2005/8/layout/chevron2"/>
    <dgm:cxn modelId="{3C5EBEC0-F914-465C-81F3-01B6751525F3}" type="presParOf" srcId="{466DC8B3-D6DC-4255-87B9-00B6C6AB9F1B}" destId="{9C71DE29-586B-4FE1-9CE0-F5657683AD93}" srcOrd="1" destOrd="0" presId="urn:microsoft.com/office/officeart/2005/8/layout/chevron2"/>
    <dgm:cxn modelId="{80BEF113-8CC8-4FB3-9177-8F3321CB9E3B}" type="presParOf" srcId="{D122FE10-0E98-42E6-A262-BF0DB03AC417}" destId="{6EE9D2DD-5260-4F1D-9A70-8EEF3CCC6221}" srcOrd="5" destOrd="0" presId="urn:microsoft.com/office/officeart/2005/8/layout/chevron2"/>
    <dgm:cxn modelId="{9A9ED275-7009-4DAC-BEF8-AEA53304A4D4}" type="presParOf" srcId="{D122FE10-0E98-42E6-A262-BF0DB03AC417}" destId="{4A285178-8449-45AF-BA8E-8642C4CC9129}" srcOrd="6" destOrd="0" presId="urn:microsoft.com/office/officeart/2005/8/layout/chevron2"/>
    <dgm:cxn modelId="{0238BA29-4484-4941-961A-F259958BAA95}" type="presParOf" srcId="{4A285178-8449-45AF-BA8E-8642C4CC9129}" destId="{46704BC8-1ECC-4F21-9F86-58BBFE02F14F}" srcOrd="0" destOrd="0" presId="urn:microsoft.com/office/officeart/2005/8/layout/chevron2"/>
    <dgm:cxn modelId="{AF236BBD-11F6-4635-9F41-BC7319597B3E}" type="presParOf" srcId="{4A285178-8449-45AF-BA8E-8642C4CC9129}" destId="{93C5A793-87A8-4841-A452-765DDBB46ED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7D64-704F-46BC-AD16-957AE2E4759F}">
      <dsp:nvSpPr>
        <dsp:cNvPr id="0" name=""/>
        <dsp:cNvSpPr/>
      </dsp:nvSpPr>
      <dsp:spPr>
        <a:xfrm rot="5400000">
          <a:off x="-170608" y="174200"/>
          <a:ext cx="1137389" cy="79617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bg2"/>
              </a:solidFill>
            </a:rPr>
            <a:t>Definir la zona de trabajo</a:t>
          </a:r>
        </a:p>
      </dsp:txBody>
      <dsp:txXfrm rot="-5400000">
        <a:off x="1" y="401677"/>
        <a:ext cx="796172" cy="341217"/>
      </dsp:txXfrm>
    </dsp:sp>
    <dsp:sp modelId="{9461C243-D332-425B-AE0B-AF5534C41A59}">
      <dsp:nvSpPr>
        <dsp:cNvPr id="0" name=""/>
        <dsp:cNvSpPr/>
      </dsp:nvSpPr>
      <dsp:spPr>
        <a:xfrm rot="5400000">
          <a:off x="3428665" y="-2608274"/>
          <a:ext cx="739692" cy="59634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Identificar el área de operaciones en un plano o mapa</a:t>
          </a:r>
        </a:p>
      </dsp:txBody>
      <dsp:txXfrm rot="-5400000">
        <a:off x="816800" y="39700"/>
        <a:ext cx="5927315" cy="667474"/>
      </dsp:txXfrm>
    </dsp:sp>
    <dsp:sp modelId="{26E6E583-030F-408C-8F25-7554069318E4}">
      <dsp:nvSpPr>
        <dsp:cNvPr id="0" name=""/>
        <dsp:cNvSpPr/>
      </dsp:nvSpPr>
      <dsp:spPr>
        <a:xfrm rot="5400000">
          <a:off x="-170608" y="1163429"/>
          <a:ext cx="1137389" cy="79617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bg2"/>
              </a:solidFill>
            </a:rPr>
            <a:t>Identificar los recursos y atractivos turísticos existentes</a:t>
          </a:r>
        </a:p>
      </dsp:txBody>
      <dsp:txXfrm rot="-5400000">
        <a:off x="1" y="1390906"/>
        <a:ext cx="796172" cy="341217"/>
      </dsp:txXfrm>
    </dsp:sp>
    <dsp:sp modelId="{584AC90E-2956-4083-8BA9-BD7689A0F93C}">
      <dsp:nvSpPr>
        <dsp:cNvPr id="0" name=""/>
        <dsp:cNvSpPr/>
      </dsp:nvSpPr>
      <dsp:spPr>
        <a:xfrm rot="5400000">
          <a:off x="3428859" y="-1639866"/>
          <a:ext cx="739303" cy="60046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Realizar un listado detallado de todo lo que ofrece la zona sin excepción alguna</a:t>
          </a:r>
        </a:p>
      </dsp:txBody>
      <dsp:txXfrm rot="-5400000">
        <a:off x="796172" y="1028911"/>
        <a:ext cx="5968587" cy="667123"/>
      </dsp:txXfrm>
    </dsp:sp>
    <dsp:sp modelId="{E449300C-7E83-44F6-AF34-FBD235D6FC00}">
      <dsp:nvSpPr>
        <dsp:cNvPr id="0" name=""/>
        <dsp:cNvSpPr/>
      </dsp:nvSpPr>
      <dsp:spPr>
        <a:xfrm rot="5400000">
          <a:off x="-170608" y="2152657"/>
          <a:ext cx="1137389" cy="79617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bg2"/>
              </a:solidFill>
            </a:rPr>
            <a:t>Describir cada recurso y atractivos turísticos identificado</a:t>
          </a:r>
        </a:p>
      </dsp:txBody>
      <dsp:txXfrm rot="-5400000">
        <a:off x="1" y="2380134"/>
        <a:ext cx="796172" cy="341217"/>
      </dsp:txXfrm>
    </dsp:sp>
    <dsp:sp modelId="{B547CDA6-D0A6-45C6-B81D-2960F99AF660}">
      <dsp:nvSpPr>
        <dsp:cNvPr id="0" name=""/>
        <dsp:cNvSpPr/>
      </dsp:nvSpPr>
      <dsp:spPr>
        <a:xfrm rot="5400000">
          <a:off x="3428859" y="-650637"/>
          <a:ext cx="739303" cy="60046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Levantar información básica de cada uno de los atractivos turísticos detallados en el punto anterior</a:t>
          </a:r>
        </a:p>
      </dsp:txBody>
      <dsp:txXfrm rot="-5400000">
        <a:off x="796172" y="2018140"/>
        <a:ext cx="5968587" cy="667123"/>
      </dsp:txXfrm>
    </dsp:sp>
    <dsp:sp modelId="{BF927126-4707-4B1A-BEBE-468CB8A1760E}">
      <dsp:nvSpPr>
        <dsp:cNvPr id="0" name=""/>
        <dsp:cNvSpPr/>
      </dsp:nvSpPr>
      <dsp:spPr>
        <a:xfrm rot="5400000">
          <a:off x="-170608" y="3141886"/>
          <a:ext cx="1137389" cy="79617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bg2"/>
              </a:solidFill>
            </a:rPr>
            <a:t>Determinar el tiempo de visita </a:t>
          </a:r>
        </a:p>
      </dsp:txBody>
      <dsp:txXfrm rot="-5400000">
        <a:off x="1" y="3369363"/>
        <a:ext cx="796172" cy="341217"/>
      </dsp:txXfrm>
    </dsp:sp>
    <dsp:sp modelId="{0D412D89-0E66-47AE-B9CF-32FA6CB5DA85}">
      <dsp:nvSpPr>
        <dsp:cNvPr id="0" name=""/>
        <dsp:cNvSpPr/>
      </dsp:nvSpPr>
      <dsp:spPr>
        <a:xfrm rot="5400000">
          <a:off x="3428859" y="350020"/>
          <a:ext cx="739303" cy="60046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Calcular correctamente el tiempo para visitar cualquier atractivo turístico y aún más para realizar cualquier actividad turística</a:t>
          </a:r>
        </a:p>
      </dsp:txBody>
      <dsp:txXfrm rot="-5400000">
        <a:off x="796172" y="3018797"/>
        <a:ext cx="5968587" cy="667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39197-4E29-405E-BED8-049613D40478}">
      <dsp:nvSpPr>
        <dsp:cNvPr id="0" name=""/>
        <dsp:cNvSpPr/>
      </dsp:nvSpPr>
      <dsp:spPr>
        <a:xfrm rot="5400000">
          <a:off x="-176886" y="182596"/>
          <a:ext cx="1179240" cy="8254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bg2"/>
              </a:solidFill>
            </a:rPr>
            <a:t>Determinar las facilidades o servicios de la zona</a:t>
          </a:r>
        </a:p>
      </dsp:txBody>
      <dsp:txXfrm rot="-5400000">
        <a:off x="0" y="418444"/>
        <a:ext cx="825468" cy="353772"/>
      </dsp:txXfrm>
    </dsp:sp>
    <dsp:sp modelId="{0C533B6E-92C9-4CC8-9BDF-A0C71C3EDB23}">
      <dsp:nvSpPr>
        <dsp:cNvPr id="0" name=""/>
        <dsp:cNvSpPr/>
      </dsp:nvSpPr>
      <dsp:spPr>
        <a:xfrm rot="5400000">
          <a:off x="3338264" y="-2507086"/>
          <a:ext cx="766909" cy="5792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Considerar los servicios que dispone la zona por donde se quiere realizar la ruta</a:t>
          </a:r>
        </a:p>
      </dsp:txBody>
      <dsp:txXfrm rot="-5400000">
        <a:off x="825469" y="43146"/>
        <a:ext cx="5755064" cy="692035"/>
      </dsp:txXfrm>
    </dsp:sp>
    <dsp:sp modelId="{1040AE5E-0537-4905-99C0-A312DED93132}">
      <dsp:nvSpPr>
        <dsp:cNvPr id="0" name=""/>
        <dsp:cNvSpPr/>
      </dsp:nvSpPr>
      <dsp:spPr>
        <a:xfrm rot="5400000">
          <a:off x="-176886" y="1214459"/>
          <a:ext cx="1179240" cy="8254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bg2"/>
              </a:solidFill>
            </a:rPr>
            <a:t>Priorizar y seleccionar los atractivos </a:t>
          </a:r>
        </a:p>
      </dsp:txBody>
      <dsp:txXfrm rot="-5400000">
        <a:off x="0" y="1450307"/>
        <a:ext cx="825468" cy="353772"/>
      </dsp:txXfrm>
    </dsp:sp>
    <dsp:sp modelId="{CB3C1AB9-BC90-4612-99E7-E30902036CCE}">
      <dsp:nvSpPr>
        <dsp:cNvPr id="0" name=""/>
        <dsp:cNvSpPr/>
      </dsp:nvSpPr>
      <dsp:spPr>
        <a:xfrm rot="5400000">
          <a:off x="3338466" y="-1475424"/>
          <a:ext cx="766506" cy="5792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Seleccionar los atractivos que pueden ser incluidos en la ruta gastronómica </a:t>
          </a:r>
        </a:p>
      </dsp:txBody>
      <dsp:txXfrm rot="-5400000">
        <a:off x="825469" y="1074991"/>
        <a:ext cx="5755083" cy="691670"/>
      </dsp:txXfrm>
    </dsp:sp>
    <dsp:sp modelId="{3AEF75C4-DB6F-40CB-8C60-F2EDD22FDC10}">
      <dsp:nvSpPr>
        <dsp:cNvPr id="0" name=""/>
        <dsp:cNvSpPr/>
      </dsp:nvSpPr>
      <dsp:spPr>
        <a:xfrm rot="5400000">
          <a:off x="-176886" y="2246322"/>
          <a:ext cx="1179240" cy="8254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bg2"/>
              </a:solidFill>
            </a:rPr>
            <a:t>Programar</a:t>
          </a:r>
        </a:p>
      </dsp:txBody>
      <dsp:txXfrm rot="-5400000">
        <a:off x="0" y="2482170"/>
        <a:ext cx="825468" cy="353772"/>
      </dsp:txXfrm>
    </dsp:sp>
    <dsp:sp modelId="{9C71DE29-586B-4FE1-9CE0-F5657683AD93}">
      <dsp:nvSpPr>
        <dsp:cNvPr id="0" name=""/>
        <dsp:cNvSpPr/>
      </dsp:nvSpPr>
      <dsp:spPr>
        <a:xfrm rot="5400000">
          <a:off x="3338466" y="-443561"/>
          <a:ext cx="766506" cy="5792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Realizar el itinerario con fechas, tiempos y orden de las actividades</a:t>
          </a:r>
        </a:p>
      </dsp:txBody>
      <dsp:txXfrm rot="-5400000">
        <a:off x="825469" y="2106854"/>
        <a:ext cx="5755083" cy="691670"/>
      </dsp:txXfrm>
    </dsp:sp>
    <dsp:sp modelId="{46704BC8-1ECC-4F21-9F86-58BBFE02F14F}">
      <dsp:nvSpPr>
        <dsp:cNvPr id="0" name=""/>
        <dsp:cNvSpPr/>
      </dsp:nvSpPr>
      <dsp:spPr>
        <a:xfrm rot="5400000">
          <a:off x="-176886" y="3278185"/>
          <a:ext cx="1179240" cy="825468"/>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bg2"/>
              </a:solidFill>
            </a:rPr>
            <a:t>Estudio de Marketing para la difusión </a:t>
          </a:r>
        </a:p>
      </dsp:txBody>
      <dsp:txXfrm rot="-5400000">
        <a:off x="0" y="3514033"/>
        <a:ext cx="825468" cy="353772"/>
      </dsp:txXfrm>
    </dsp:sp>
    <dsp:sp modelId="{93C5A793-87A8-4841-A452-765DDBB46EDA}">
      <dsp:nvSpPr>
        <dsp:cNvPr id="0" name=""/>
        <dsp:cNvSpPr/>
      </dsp:nvSpPr>
      <dsp:spPr>
        <a:xfrm rot="5400000">
          <a:off x="3338466" y="588301"/>
          <a:ext cx="766506" cy="5792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 Hacer un estudio de marketing </a:t>
          </a:r>
        </a:p>
      </dsp:txBody>
      <dsp:txXfrm rot="-5400000">
        <a:off x="825469" y="3138716"/>
        <a:ext cx="5755083" cy="6916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59b1520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59b1520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54cc493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54cc493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54cc4950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54cc495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54cc4950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54cc4950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54cc4950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54cc4950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54cc4950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54cc4950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54cc4950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154cc4950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54cc4950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154cc4950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54cc4950c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54cc4950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59b15209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159b15209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59beb157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59beb157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54cc493a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154cc493a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54cc4950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154cc4950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54cc4950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154cc4950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54cc4950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54cc4950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54cc4950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154cc4950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54cc4950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54cc4950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59b15209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159b15209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5a69260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5a69260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5a69260f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5a69260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5a69260f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5a69260f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59beb157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59beb157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5a69260f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5a69260f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54cc493a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54cc493a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54cc493a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54cc493a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15a69260f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15a69260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5a69260f2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15a69260f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5a69260f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15a69260f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54cc493a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54cc493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154cc4950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154cc4950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154cc4950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154cc4950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54cc4950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54cc4950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59beb157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59beb157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59b1520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59b1520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59b15209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59b15209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59b15209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59b1520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5a69260f2_1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5a69260f2_1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59b152091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59b15209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24"/>
        <p:cNvGrpSpPr/>
        <p:nvPr/>
      </p:nvGrpSpPr>
      <p:grpSpPr>
        <a:xfrm>
          <a:off x="0" y="0"/>
          <a:ext cx="0" cy="0"/>
          <a:chOff x="0" y="0"/>
          <a:chExt cx="0" cy="0"/>
        </a:xfrm>
      </p:grpSpPr>
      <p:cxnSp>
        <p:nvCxnSpPr>
          <p:cNvPr id="125" name="Google Shape;125;p13"/>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26" name="Google Shape;126;p13"/>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7" name="Google Shape;127;p13"/>
          <p:cNvGrpSpPr/>
          <p:nvPr/>
        </p:nvGrpSpPr>
        <p:grpSpPr>
          <a:xfrm>
            <a:off x="1004144" y="1022025"/>
            <a:ext cx="7136668" cy="152400"/>
            <a:chOff x="1346429" y="1011300"/>
            <a:chExt cx="6452100" cy="152400"/>
          </a:xfrm>
        </p:grpSpPr>
        <p:cxnSp>
          <p:nvCxnSpPr>
            <p:cNvPr id="128" name="Google Shape;128;p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29" name="Google Shape;129;p13"/>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30" name="Google Shape;130;p13"/>
          <p:cNvGrpSpPr/>
          <p:nvPr/>
        </p:nvGrpSpPr>
        <p:grpSpPr>
          <a:xfrm>
            <a:off x="1004151" y="3969100"/>
            <a:ext cx="7136668" cy="152400"/>
            <a:chOff x="1346435" y="3969088"/>
            <a:chExt cx="6452100" cy="152400"/>
          </a:xfrm>
        </p:grpSpPr>
        <p:cxnSp>
          <p:nvCxnSpPr>
            <p:cNvPr id="131" name="Google Shape;131;p13"/>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32" name="Google Shape;132;p13"/>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33" name="Google Shape;133;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34" name="Google Shape;134;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5" name="Google Shape;13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771175" y="1137875"/>
            <a:ext cx="7688100" cy="509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 sz="2500" b="0" dirty="0">
                <a:latin typeface="Arial"/>
                <a:ea typeface="Arial"/>
                <a:cs typeface="Arial"/>
                <a:sym typeface="Arial"/>
              </a:rPr>
              <a:t>Universidad de las Fuerzas Armadas- ESPE</a:t>
            </a:r>
            <a:endParaRPr sz="2500" b="0" dirty="0">
              <a:latin typeface="Arial"/>
              <a:ea typeface="Arial"/>
              <a:cs typeface="Arial"/>
              <a:sym typeface="Arial"/>
            </a:endParaRPr>
          </a:p>
        </p:txBody>
      </p:sp>
      <p:sp>
        <p:nvSpPr>
          <p:cNvPr id="141" name="Google Shape;141;p14"/>
          <p:cNvSpPr txBox="1">
            <a:spLocks noGrp="1"/>
          </p:cNvSpPr>
          <p:nvPr>
            <p:ph type="subTitle" idx="1"/>
          </p:nvPr>
        </p:nvSpPr>
        <p:spPr>
          <a:xfrm>
            <a:off x="727950" y="1712950"/>
            <a:ext cx="7688100" cy="8286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s" sz="1900" dirty="0">
                <a:latin typeface="Arial"/>
                <a:ea typeface="Arial"/>
                <a:cs typeface="Arial"/>
                <a:sym typeface="Arial"/>
              </a:rPr>
              <a:t>Departamento de Ciencias Económicas, Administrativas y del Comercio</a:t>
            </a:r>
            <a:endParaRPr sz="1900" dirty="0">
              <a:latin typeface="Arial"/>
              <a:ea typeface="Arial"/>
              <a:cs typeface="Arial"/>
              <a:sym typeface="Arial"/>
            </a:endParaRPr>
          </a:p>
        </p:txBody>
      </p:sp>
      <p:pic>
        <p:nvPicPr>
          <p:cNvPr id="142" name="Google Shape;142;p14"/>
          <p:cNvPicPr preferRelativeResize="0"/>
          <p:nvPr/>
        </p:nvPicPr>
        <p:blipFill>
          <a:blip r:embed="rId3">
            <a:alphaModFix/>
          </a:blip>
          <a:stretch>
            <a:fillRect/>
          </a:stretch>
        </p:blipFill>
        <p:spPr>
          <a:xfrm>
            <a:off x="3302325" y="172800"/>
            <a:ext cx="2484450" cy="685700"/>
          </a:xfrm>
          <a:prstGeom prst="rect">
            <a:avLst/>
          </a:prstGeom>
          <a:noFill/>
          <a:ln>
            <a:noFill/>
          </a:ln>
        </p:spPr>
      </p:pic>
      <p:sp>
        <p:nvSpPr>
          <p:cNvPr id="143" name="Google Shape;143;p14"/>
          <p:cNvSpPr txBox="1">
            <a:spLocks noGrp="1"/>
          </p:cNvSpPr>
          <p:nvPr>
            <p:ph type="subTitle" idx="1"/>
          </p:nvPr>
        </p:nvSpPr>
        <p:spPr>
          <a:xfrm>
            <a:off x="771175" y="2455238"/>
            <a:ext cx="7688100" cy="404400"/>
          </a:xfrm>
          <a:prstGeom prst="rect">
            <a:avLst/>
          </a:prstGeom>
        </p:spPr>
        <p:txBody>
          <a:bodyPr spcFirstLastPara="1" wrap="square" lIns="91425" tIns="91425" rIns="91425" bIns="91425" anchor="t" anchorCtr="0">
            <a:normAutofit/>
          </a:bodyPr>
          <a:lstStyle/>
          <a:p>
            <a:pPr marL="0" lvl="0" indent="0" algn="ctr" rtl="0">
              <a:lnSpc>
                <a:spcPct val="70000"/>
              </a:lnSpc>
              <a:spcBef>
                <a:spcPts val="0"/>
              </a:spcBef>
              <a:spcAft>
                <a:spcPts val="0"/>
              </a:spcAft>
              <a:buNone/>
            </a:pPr>
            <a:r>
              <a:rPr lang="es" sz="1900" dirty="0">
                <a:latin typeface="Arial"/>
                <a:ea typeface="Arial"/>
                <a:cs typeface="Arial"/>
                <a:sym typeface="Arial"/>
              </a:rPr>
              <a:t>Carrera de Administración Turística y Hotelera</a:t>
            </a:r>
            <a:endParaRPr sz="1900" dirty="0">
              <a:latin typeface="Arial"/>
              <a:ea typeface="Arial"/>
              <a:cs typeface="Arial"/>
              <a:sym typeface="Arial"/>
            </a:endParaRPr>
          </a:p>
        </p:txBody>
      </p:sp>
      <p:sp>
        <p:nvSpPr>
          <p:cNvPr id="144" name="Google Shape;144;p14"/>
          <p:cNvSpPr txBox="1"/>
          <p:nvPr/>
        </p:nvSpPr>
        <p:spPr>
          <a:xfrm>
            <a:off x="727950" y="2927575"/>
            <a:ext cx="7633200" cy="99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 sz="1600" b="1" dirty="0"/>
              <a:t>Turismo gastronómico vivencial como factor impulsador en la preservación de la riqueza culinaria y el desarrollo turístico local del cantón Tena, provincia de Napo. </a:t>
            </a:r>
            <a:endParaRPr sz="1600" b="1" dirty="0"/>
          </a:p>
        </p:txBody>
      </p:sp>
      <p:sp>
        <p:nvSpPr>
          <p:cNvPr id="145" name="Google Shape;145;p14"/>
          <p:cNvSpPr txBox="1">
            <a:spLocks noGrp="1"/>
          </p:cNvSpPr>
          <p:nvPr>
            <p:ph type="subTitle" idx="1"/>
          </p:nvPr>
        </p:nvSpPr>
        <p:spPr>
          <a:xfrm>
            <a:off x="727950" y="4151575"/>
            <a:ext cx="7688100" cy="828600"/>
          </a:xfrm>
          <a:prstGeom prst="rect">
            <a:avLst/>
          </a:prstGeom>
        </p:spPr>
        <p:txBody>
          <a:bodyPr spcFirstLastPara="1" wrap="square" lIns="91425" tIns="91425" rIns="91425" bIns="91425" anchor="t" anchorCtr="0">
            <a:normAutofit fontScale="47500" lnSpcReduction="20000"/>
          </a:bodyPr>
          <a:lstStyle/>
          <a:p>
            <a:pPr marL="0" lvl="0" indent="0" algn="ctr" rtl="0">
              <a:lnSpc>
                <a:spcPct val="200000"/>
              </a:lnSpc>
              <a:spcBef>
                <a:spcPts val="0"/>
              </a:spcBef>
              <a:spcAft>
                <a:spcPts val="0"/>
              </a:spcAft>
              <a:buNone/>
            </a:pPr>
            <a:r>
              <a:rPr lang="es" dirty="0">
                <a:latin typeface="Arial"/>
                <a:ea typeface="Arial"/>
                <a:cs typeface="Arial"/>
                <a:sym typeface="Arial"/>
              </a:rPr>
              <a:t>Simbaña Angélica </a:t>
            </a:r>
            <a:endParaRPr dirty="0">
              <a:latin typeface="Arial"/>
              <a:ea typeface="Arial"/>
              <a:cs typeface="Arial"/>
              <a:sym typeface="Arial"/>
            </a:endParaRPr>
          </a:p>
          <a:p>
            <a:pPr marL="0" lvl="0" indent="0" algn="ctr" rtl="0">
              <a:lnSpc>
                <a:spcPct val="200000"/>
              </a:lnSpc>
              <a:spcBef>
                <a:spcPts val="0"/>
              </a:spcBef>
              <a:spcAft>
                <a:spcPts val="0"/>
              </a:spcAft>
              <a:buNone/>
            </a:pPr>
            <a:r>
              <a:rPr lang="es" dirty="0">
                <a:latin typeface="Arial"/>
                <a:ea typeface="Arial"/>
                <a:cs typeface="Arial"/>
                <a:sym typeface="Arial"/>
              </a:rPr>
              <a:t>Tituaña Nicole</a:t>
            </a: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0" y="2463925"/>
            <a:ext cx="37323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dirty="0">
                <a:latin typeface="+mj-lt"/>
              </a:rPr>
              <a:t>Tipología de la investigación </a:t>
            </a:r>
            <a:endParaRPr dirty="0">
              <a:latin typeface="+mj-lt"/>
            </a:endParaRPr>
          </a:p>
        </p:txBody>
      </p:sp>
      <p:sp>
        <p:nvSpPr>
          <p:cNvPr id="231" name="Google Shape;231;p23"/>
          <p:cNvSpPr txBox="1">
            <a:spLocks noGrp="1"/>
          </p:cNvSpPr>
          <p:nvPr>
            <p:ph type="body" idx="1"/>
          </p:nvPr>
        </p:nvSpPr>
        <p:spPr>
          <a:xfrm>
            <a:off x="3594200" y="768425"/>
            <a:ext cx="2714400" cy="6198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1200"/>
              </a:spcAft>
              <a:buNone/>
            </a:pPr>
            <a:r>
              <a:rPr lang="es"/>
              <a:t>POR SU FINALIDAD:  APLICADA</a:t>
            </a:r>
            <a:endParaRPr/>
          </a:p>
        </p:txBody>
      </p:sp>
      <p:sp>
        <p:nvSpPr>
          <p:cNvPr id="232" name="Google Shape;232;p23"/>
          <p:cNvSpPr txBox="1">
            <a:spLocks noGrp="1"/>
          </p:cNvSpPr>
          <p:nvPr>
            <p:ph type="body" idx="1"/>
          </p:nvPr>
        </p:nvSpPr>
        <p:spPr>
          <a:xfrm>
            <a:off x="3594200" y="1616175"/>
            <a:ext cx="2714400" cy="6198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1200"/>
              </a:spcAft>
              <a:buNone/>
            </a:pPr>
            <a:r>
              <a:rPr lang="es"/>
              <a:t>POR LAS FUENTES DE INFORMACIÓN </a:t>
            </a:r>
            <a:endParaRPr/>
          </a:p>
        </p:txBody>
      </p:sp>
      <p:sp>
        <p:nvSpPr>
          <p:cNvPr id="233" name="Google Shape;233;p23"/>
          <p:cNvSpPr txBox="1">
            <a:spLocks noGrp="1"/>
          </p:cNvSpPr>
          <p:nvPr>
            <p:ph type="body" idx="1"/>
          </p:nvPr>
        </p:nvSpPr>
        <p:spPr>
          <a:xfrm>
            <a:off x="3594200" y="2412400"/>
            <a:ext cx="2714400" cy="619800"/>
          </a:xfrm>
          <a:prstGeom prst="rect">
            <a:avLst/>
          </a:prstGeom>
          <a:solidFill>
            <a:srgbClr val="C9DAF8"/>
          </a:solidFill>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s"/>
              <a:t>POR EL CONTROL DE VARIABLES: NO EXPERIMENTAL  </a:t>
            </a:r>
            <a:endParaRPr/>
          </a:p>
        </p:txBody>
      </p:sp>
      <p:sp>
        <p:nvSpPr>
          <p:cNvPr id="234" name="Google Shape;234;p23"/>
          <p:cNvSpPr txBox="1">
            <a:spLocks noGrp="1"/>
          </p:cNvSpPr>
          <p:nvPr>
            <p:ph type="body" idx="1"/>
          </p:nvPr>
        </p:nvSpPr>
        <p:spPr>
          <a:xfrm>
            <a:off x="3594200" y="3202075"/>
            <a:ext cx="2714400" cy="6198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1200"/>
              </a:spcAft>
              <a:buNone/>
            </a:pPr>
            <a:r>
              <a:rPr lang="es"/>
              <a:t>POR EL ALCANCE: EXPLORATORIO </a:t>
            </a:r>
            <a:endParaRPr/>
          </a:p>
        </p:txBody>
      </p:sp>
      <p:sp>
        <p:nvSpPr>
          <p:cNvPr id="235" name="Google Shape;235;p23"/>
          <p:cNvSpPr txBox="1">
            <a:spLocks noGrp="1"/>
          </p:cNvSpPr>
          <p:nvPr>
            <p:ph type="body" idx="1"/>
          </p:nvPr>
        </p:nvSpPr>
        <p:spPr>
          <a:xfrm>
            <a:off x="3594200" y="3991750"/>
            <a:ext cx="2714400" cy="619800"/>
          </a:xfrm>
          <a:prstGeom prst="rect">
            <a:avLst/>
          </a:prstGeom>
          <a:solidFill>
            <a:srgbClr val="C9DAF8"/>
          </a:solidFill>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s"/>
              <a:t>POR LAS UNIDADES DE ANÁLISIS:  DE CAMPO </a:t>
            </a:r>
            <a:endParaRPr/>
          </a:p>
        </p:txBody>
      </p:sp>
      <p:cxnSp>
        <p:nvCxnSpPr>
          <p:cNvPr id="236" name="Google Shape;236;p23"/>
          <p:cNvCxnSpPr>
            <a:endCxn id="231" idx="1"/>
          </p:cNvCxnSpPr>
          <p:nvPr/>
        </p:nvCxnSpPr>
        <p:spPr>
          <a:xfrm rot="10800000" flipH="1">
            <a:off x="2987000" y="1078325"/>
            <a:ext cx="607200" cy="1772400"/>
          </a:xfrm>
          <a:prstGeom prst="straightConnector1">
            <a:avLst/>
          </a:prstGeom>
          <a:noFill/>
          <a:ln w="9525" cap="flat" cmpd="sng">
            <a:solidFill>
              <a:schemeClr val="dk2"/>
            </a:solidFill>
            <a:prstDash val="solid"/>
            <a:round/>
            <a:headEnd type="none" w="med" len="med"/>
            <a:tailEnd type="triangle" w="med" len="med"/>
          </a:ln>
        </p:spPr>
      </p:cxnSp>
      <p:cxnSp>
        <p:nvCxnSpPr>
          <p:cNvPr id="237" name="Google Shape;237;p23"/>
          <p:cNvCxnSpPr>
            <a:endCxn id="232" idx="1"/>
          </p:cNvCxnSpPr>
          <p:nvPr/>
        </p:nvCxnSpPr>
        <p:spPr>
          <a:xfrm rot="10800000" flipH="1">
            <a:off x="3024200" y="1926075"/>
            <a:ext cx="570000" cy="936900"/>
          </a:xfrm>
          <a:prstGeom prst="straightConnector1">
            <a:avLst/>
          </a:prstGeom>
          <a:noFill/>
          <a:ln w="9525" cap="flat" cmpd="sng">
            <a:solidFill>
              <a:schemeClr val="dk2"/>
            </a:solidFill>
            <a:prstDash val="solid"/>
            <a:round/>
            <a:headEnd type="none" w="med" len="med"/>
            <a:tailEnd type="triangle" w="med" len="med"/>
          </a:ln>
        </p:spPr>
      </p:cxnSp>
      <p:cxnSp>
        <p:nvCxnSpPr>
          <p:cNvPr id="238" name="Google Shape;238;p23"/>
          <p:cNvCxnSpPr>
            <a:endCxn id="233" idx="1"/>
          </p:cNvCxnSpPr>
          <p:nvPr/>
        </p:nvCxnSpPr>
        <p:spPr>
          <a:xfrm rot="10800000" flipH="1">
            <a:off x="3011600" y="2722300"/>
            <a:ext cx="582600" cy="190200"/>
          </a:xfrm>
          <a:prstGeom prst="straightConnector1">
            <a:avLst/>
          </a:prstGeom>
          <a:noFill/>
          <a:ln w="9525" cap="flat" cmpd="sng">
            <a:solidFill>
              <a:schemeClr val="dk2"/>
            </a:solidFill>
            <a:prstDash val="solid"/>
            <a:round/>
            <a:headEnd type="none" w="med" len="med"/>
            <a:tailEnd type="triangle" w="med" len="med"/>
          </a:ln>
        </p:spPr>
      </p:cxnSp>
      <p:cxnSp>
        <p:nvCxnSpPr>
          <p:cNvPr id="239" name="Google Shape;239;p23"/>
          <p:cNvCxnSpPr>
            <a:endCxn id="234" idx="1"/>
          </p:cNvCxnSpPr>
          <p:nvPr/>
        </p:nvCxnSpPr>
        <p:spPr>
          <a:xfrm>
            <a:off x="3048800" y="2962075"/>
            <a:ext cx="545400" cy="549900"/>
          </a:xfrm>
          <a:prstGeom prst="straightConnector1">
            <a:avLst/>
          </a:prstGeom>
          <a:noFill/>
          <a:ln w="9525" cap="flat" cmpd="sng">
            <a:solidFill>
              <a:schemeClr val="dk2"/>
            </a:solidFill>
            <a:prstDash val="solid"/>
            <a:round/>
            <a:headEnd type="none" w="med" len="med"/>
            <a:tailEnd type="triangle" w="med" len="med"/>
          </a:ln>
        </p:spPr>
      </p:cxnSp>
      <p:cxnSp>
        <p:nvCxnSpPr>
          <p:cNvPr id="240" name="Google Shape;240;p23"/>
          <p:cNvCxnSpPr>
            <a:endCxn id="235" idx="1"/>
          </p:cNvCxnSpPr>
          <p:nvPr/>
        </p:nvCxnSpPr>
        <p:spPr>
          <a:xfrm>
            <a:off x="3048800" y="2987050"/>
            <a:ext cx="545400" cy="1314600"/>
          </a:xfrm>
          <a:prstGeom prst="straightConnector1">
            <a:avLst/>
          </a:prstGeom>
          <a:noFill/>
          <a:ln w="9525" cap="flat" cmpd="sng">
            <a:solidFill>
              <a:schemeClr val="dk2"/>
            </a:solidFill>
            <a:prstDash val="solid"/>
            <a:round/>
            <a:headEnd type="none" w="med" len="med"/>
            <a:tailEnd type="triangle" w="med" len="med"/>
          </a:ln>
        </p:spPr>
      </p:cxnSp>
      <p:pic>
        <p:nvPicPr>
          <p:cNvPr id="241" name="Google Shape;241;p23"/>
          <p:cNvPicPr preferRelativeResize="0"/>
          <p:nvPr/>
        </p:nvPicPr>
        <p:blipFill>
          <a:blip r:embed="rId3">
            <a:alphaModFix/>
          </a:blip>
          <a:stretch>
            <a:fillRect/>
          </a:stretch>
        </p:blipFill>
        <p:spPr>
          <a:xfrm>
            <a:off x="6485775" y="1552100"/>
            <a:ext cx="2530600" cy="253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805650" y="7852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Herramientas de la investigación</a:t>
            </a:r>
            <a:endParaRPr>
              <a:latin typeface="Arial"/>
              <a:ea typeface="Arial"/>
              <a:cs typeface="Arial"/>
              <a:sym typeface="Arial"/>
            </a:endParaRPr>
          </a:p>
        </p:txBody>
      </p:sp>
      <p:sp>
        <p:nvSpPr>
          <p:cNvPr id="247" name="Google Shape;247;p24"/>
          <p:cNvSpPr txBox="1">
            <a:spLocks noGrp="1"/>
          </p:cNvSpPr>
          <p:nvPr>
            <p:ph type="body" idx="1"/>
          </p:nvPr>
        </p:nvSpPr>
        <p:spPr>
          <a:xfrm>
            <a:off x="3993600" y="1988275"/>
            <a:ext cx="2904300" cy="39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s" sz="1400" b="1">
                <a:latin typeface="Arial"/>
                <a:ea typeface="Arial"/>
                <a:cs typeface="Arial"/>
                <a:sym typeface="Arial"/>
              </a:rPr>
              <a:t>Revisión bibliográfica</a:t>
            </a:r>
            <a:endParaRPr sz="1400" b="1">
              <a:latin typeface="Arial"/>
              <a:ea typeface="Arial"/>
              <a:cs typeface="Arial"/>
              <a:sym typeface="Arial"/>
            </a:endParaRPr>
          </a:p>
        </p:txBody>
      </p:sp>
      <p:sp>
        <p:nvSpPr>
          <p:cNvPr id="248" name="Google Shape;248;p24"/>
          <p:cNvSpPr/>
          <p:nvPr/>
        </p:nvSpPr>
        <p:spPr>
          <a:xfrm>
            <a:off x="825375" y="1988275"/>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Técnicas primarias</a:t>
            </a:r>
            <a:endParaRPr b="1"/>
          </a:p>
        </p:txBody>
      </p:sp>
      <p:sp>
        <p:nvSpPr>
          <p:cNvPr id="249" name="Google Shape;249;p24"/>
          <p:cNvSpPr txBox="1">
            <a:spLocks noGrp="1"/>
          </p:cNvSpPr>
          <p:nvPr>
            <p:ph type="body" idx="1"/>
          </p:nvPr>
        </p:nvSpPr>
        <p:spPr>
          <a:xfrm>
            <a:off x="4046675" y="3039375"/>
            <a:ext cx="2958900" cy="1649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1400" b="1">
                <a:latin typeface="Arial"/>
                <a:ea typeface="Arial"/>
                <a:cs typeface="Arial"/>
                <a:sym typeface="Arial"/>
              </a:rPr>
              <a:t>Entrevista</a:t>
            </a:r>
            <a:endParaRPr sz="1400" b="1">
              <a:latin typeface="Arial"/>
              <a:ea typeface="Arial"/>
              <a:cs typeface="Arial"/>
              <a:sym typeface="Arial"/>
            </a:endParaRPr>
          </a:p>
          <a:p>
            <a:pPr marL="0" lvl="0" indent="0" algn="l" rtl="0">
              <a:spcBef>
                <a:spcPts val="1200"/>
              </a:spcBef>
              <a:spcAft>
                <a:spcPts val="0"/>
              </a:spcAft>
              <a:buNone/>
            </a:pPr>
            <a:endParaRPr sz="1400" b="1">
              <a:latin typeface="Arial"/>
              <a:ea typeface="Arial"/>
              <a:cs typeface="Arial"/>
              <a:sym typeface="Arial"/>
            </a:endParaRPr>
          </a:p>
          <a:p>
            <a:pPr marL="0" lvl="0" indent="0" algn="l" rtl="0">
              <a:spcBef>
                <a:spcPts val="1200"/>
              </a:spcBef>
              <a:spcAft>
                <a:spcPts val="0"/>
              </a:spcAft>
              <a:buNone/>
            </a:pPr>
            <a:endParaRPr sz="1400" b="1">
              <a:latin typeface="Arial"/>
              <a:ea typeface="Arial"/>
              <a:cs typeface="Arial"/>
              <a:sym typeface="Arial"/>
            </a:endParaRPr>
          </a:p>
          <a:p>
            <a:pPr marL="0" lvl="0" indent="0" algn="l" rtl="0">
              <a:spcBef>
                <a:spcPts val="1200"/>
              </a:spcBef>
              <a:spcAft>
                <a:spcPts val="1200"/>
              </a:spcAft>
              <a:buNone/>
            </a:pPr>
            <a:r>
              <a:rPr lang="es" sz="1400" b="1">
                <a:latin typeface="Arial"/>
                <a:ea typeface="Arial"/>
                <a:cs typeface="Arial"/>
                <a:sym typeface="Arial"/>
              </a:rPr>
              <a:t>Encuesta</a:t>
            </a:r>
            <a:endParaRPr sz="1400" b="1">
              <a:latin typeface="Arial"/>
              <a:ea typeface="Arial"/>
              <a:cs typeface="Arial"/>
              <a:sym typeface="Arial"/>
            </a:endParaRPr>
          </a:p>
        </p:txBody>
      </p:sp>
      <p:sp>
        <p:nvSpPr>
          <p:cNvPr id="250" name="Google Shape;250;p24"/>
          <p:cNvSpPr/>
          <p:nvPr/>
        </p:nvSpPr>
        <p:spPr>
          <a:xfrm>
            <a:off x="825375" y="3679675"/>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Técnicas secundarias</a:t>
            </a:r>
            <a:endParaRPr b="1"/>
          </a:p>
        </p:txBody>
      </p:sp>
      <p:cxnSp>
        <p:nvCxnSpPr>
          <p:cNvPr id="251" name="Google Shape;251;p24"/>
          <p:cNvCxnSpPr>
            <a:stCxn id="248" idx="3"/>
            <a:endCxn id="247" idx="1"/>
          </p:cNvCxnSpPr>
          <p:nvPr/>
        </p:nvCxnSpPr>
        <p:spPr>
          <a:xfrm>
            <a:off x="3080175" y="2184625"/>
            <a:ext cx="913500" cy="0"/>
          </a:xfrm>
          <a:prstGeom prst="straightConnector1">
            <a:avLst/>
          </a:prstGeom>
          <a:noFill/>
          <a:ln w="9525" cap="flat" cmpd="sng">
            <a:solidFill>
              <a:schemeClr val="dk2"/>
            </a:solidFill>
            <a:prstDash val="solid"/>
            <a:round/>
            <a:headEnd type="none" w="med" len="med"/>
            <a:tailEnd type="triangle" w="med" len="med"/>
          </a:ln>
        </p:spPr>
      </p:cxnSp>
      <p:pic>
        <p:nvPicPr>
          <p:cNvPr id="252" name="Google Shape;252;p24"/>
          <p:cNvPicPr preferRelativeResize="0"/>
          <p:nvPr/>
        </p:nvPicPr>
        <p:blipFill>
          <a:blip r:embed="rId3">
            <a:alphaModFix/>
          </a:blip>
          <a:stretch>
            <a:fillRect/>
          </a:stretch>
        </p:blipFill>
        <p:spPr>
          <a:xfrm>
            <a:off x="6013375" y="3992900"/>
            <a:ext cx="2709575" cy="893950"/>
          </a:xfrm>
          <a:prstGeom prst="rect">
            <a:avLst/>
          </a:prstGeom>
          <a:noFill/>
          <a:ln>
            <a:noFill/>
          </a:ln>
        </p:spPr>
      </p:pic>
      <p:pic>
        <p:nvPicPr>
          <p:cNvPr id="253" name="Google Shape;253;p24"/>
          <p:cNvPicPr preferRelativeResize="0"/>
          <p:nvPr/>
        </p:nvPicPr>
        <p:blipFill>
          <a:blip r:embed="rId4">
            <a:alphaModFix/>
          </a:blip>
          <a:stretch>
            <a:fillRect/>
          </a:stretch>
        </p:blipFill>
        <p:spPr>
          <a:xfrm>
            <a:off x="5970728" y="2716500"/>
            <a:ext cx="1589900" cy="1158625"/>
          </a:xfrm>
          <a:prstGeom prst="rect">
            <a:avLst/>
          </a:prstGeom>
          <a:noFill/>
          <a:ln>
            <a:noFill/>
          </a:ln>
        </p:spPr>
      </p:pic>
      <p:cxnSp>
        <p:nvCxnSpPr>
          <p:cNvPr id="254" name="Google Shape;254;p24"/>
          <p:cNvCxnSpPr/>
          <p:nvPr/>
        </p:nvCxnSpPr>
        <p:spPr>
          <a:xfrm rot="10800000" flipH="1">
            <a:off x="5123375" y="3240975"/>
            <a:ext cx="704700" cy="10200"/>
          </a:xfrm>
          <a:prstGeom prst="straightConnector1">
            <a:avLst/>
          </a:prstGeom>
          <a:noFill/>
          <a:ln w="9525" cap="flat" cmpd="sng">
            <a:solidFill>
              <a:schemeClr val="dk2"/>
            </a:solidFill>
            <a:prstDash val="solid"/>
            <a:round/>
            <a:headEnd type="none" w="med" len="med"/>
            <a:tailEnd type="triangle" w="med" len="med"/>
          </a:ln>
        </p:spPr>
      </p:cxnSp>
      <p:cxnSp>
        <p:nvCxnSpPr>
          <p:cNvPr id="255" name="Google Shape;255;p24"/>
          <p:cNvCxnSpPr/>
          <p:nvPr/>
        </p:nvCxnSpPr>
        <p:spPr>
          <a:xfrm rot="10800000" flipH="1">
            <a:off x="5123375" y="4434775"/>
            <a:ext cx="704700" cy="10200"/>
          </a:xfrm>
          <a:prstGeom prst="straightConnector1">
            <a:avLst/>
          </a:prstGeom>
          <a:noFill/>
          <a:ln w="9525" cap="flat" cmpd="sng">
            <a:solidFill>
              <a:schemeClr val="dk2"/>
            </a:solidFill>
            <a:prstDash val="solid"/>
            <a:round/>
            <a:headEnd type="none" w="med" len="med"/>
            <a:tailEnd type="triangle" w="med" len="med"/>
          </a:ln>
        </p:spPr>
      </p:cxnSp>
      <p:cxnSp>
        <p:nvCxnSpPr>
          <p:cNvPr id="256" name="Google Shape;256;p24"/>
          <p:cNvCxnSpPr/>
          <p:nvPr/>
        </p:nvCxnSpPr>
        <p:spPr>
          <a:xfrm rot="10800000" flipH="1">
            <a:off x="3080175" y="3231025"/>
            <a:ext cx="956100" cy="6450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57" name="Google Shape;257;p24"/>
          <p:cNvCxnSpPr>
            <a:stCxn id="250" idx="3"/>
          </p:cNvCxnSpPr>
          <p:nvPr/>
        </p:nvCxnSpPr>
        <p:spPr>
          <a:xfrm>
            <a:off x="3080175" y="3876025"/>
            <a:ext cx="946200" cy="603300"/>
          </a:xfrm>
          <a:prstGeom prst="bent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729450" y="618375"/>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dirty="0">
                <a:latin typeface="Arial"/>
                <a:ea typeface="Arial"/>
                <a:cs typeface="Arial"/>
                <a:sym typeface="Arial"/>
              </a:rPr>
              <a:t>Modelo de la encuesta</a:t>
            </a:r>
            <a:endParaRPr dirty="0">
              <a:latin typeface="Arial"/>
              <a:ea typeface="Arial"/>
              <a:cs typeface="Arial"/>
              <a:sym typeface="Arial"/>
            </a:endParaRPr>
          </a:p>
        </p:txBody>
      </p:sp>
      <p:sp>
        <p:nvSpPr>
          <p:cNvPr id="263" name="Google Shape;263;p25"/>
          <p:cNvSpPr txBox="1">
            <a:spLocks noGrp="1"/>
          </p:cNvSpPr>
          <p:nvPr>
            <p:ph type="body" idx="1"/>
          </p:nvPr>
        </p:nvSpPr>
        <p:spPr>
          <a:xfrm>
            <a:off x="500850" y="1814625"/>
            <a:ext cx="8238900" cy="2965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None/>
            </a:pPr>
            <a:r>
              <a:rPr lang="es" sz="1200" i="1">
                <a:solidFill>
                  <a:srgbClr val="000000"/>
                </a:solidFill>
                <a:highlight>
                  <a:srgbClr val="FFFFFF"/>
                </a:highlight>
                <a:latin typeface="Arial"/>
                <a:ea typeface="Arial"/>
                <a:cs typeface="Arial"/>
                <a:sym typeface="Arial"/>
              </a:rPr>
              <a:t>                                                                                                         </a:t>
            </a:r>
            <a:r>
              <a:rPr lang="es" sz="1200">
                <a:solidFill>
                  <a:srgbClr val="000000"/>
                </a:solidFill>
                <a:highlight>
                  <a:srgbClr val="FFFFFF"/>
                </a:highlight>
                <a:latin typeface="Arial"/>
                <a:ea typeface="Arial"/>
                <a:cs typeface="Arial"/>
                <a:sym typeface="Arial"/>
              </a:rPr>
              <a:t>   No._____</a:t>
            </a:r>
            <a:endParaRPr sz="1200">
              <a:solidFill>
                <a:srgbClr val="000000"/>
              </a:solidFill>
              <a:highlight>
                <a:srgbClr val="FFFFFF"/>
              </a:highlight>
              <a:latin typeface="Arial"/>
              <a:ea typeface="Arial"/>
              <a:cs typeface="Arial"/>
              <a:sym typeface="Arial"/>
            </a:endParaRPr>
          </a:p>
          <a:p>
            <a:pPr marL="0" lvl="0" indent="0" algn="ctr" rtl="0">
              <a:lnSpc>
                <a:spcPct val="95000"/>
              </a:lnSpc>
              <a:spcBef>
                <a:spcPts val="0"/>
              </a:spcBef>
              <a:spcAft>
                <a:spcPts val="0"/>
              </a:spcAft>
              <a:buNone/>
            </a:pPr>
            <a:endParaRPr sz="1200">
              <a:solidFill>
                <a:srgbClr val="000000"/>
              </a:solidFill>
              <a:highlight>
                <a:srgbClr val="FFFFFF"/>
              </a:highlight>
              <a:latin typeface="Arial"/>
              <a:ea typeface="Arial"/>
              <a:cs typeface="Arial"/>
              <a:sym typeface="Arial"/>
            </a:endParaRPr>
          </a:p>
          <a:p>
            <a:pPr marL="0" lvl="0" indent="0" algn="ctr"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LICENCIATURA EN ADMINISTRACIÓN TURÍSTICA Y HOTELERA</a:t>
            </a:r>
            <a:endParaRPr sz="1200" b="1">
              <a:solidFill>
                <a:srgbClr val="000000"/>
              </a:solidFill>
              <a:highlight>
                <a:srgbClr val="FFFFFF"/>
              </a:highlight>
              <a:latin typeface="Arial"/>
              <a:ea typeface="Arial"/>
              <a:cs typeface="Arial"/>
              <a:sym typeface="Arial"/>
            </a:endParaRPr>
          </a:p>
          <a:p>
            <a:pPr marL="0" lvl="0" indent="0" algn="ctr"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ENCUESTA</a:t>
            </a:r>
            <a:endParaRPr sz="1200" b="1">
              <a:solidFill>
                <a:srgbClr val="000000"/>
              </a:solidFill>
              <a:highlight>
                <a:srgbClr val="FFFFFF"/>
              </a:highlight>
              <a:latin typeface="Arial"/>
              <a:ea typeface="Arial"/>
              <a:cs typeface="Arial"/>
              <a:sym typeface="Arial"/>
            </a:endParaRPr>
          </a:p>
          <a:p>
            <a:pPr marL="0" lvl="0" indent="0" algn="ctr" rtl="0">
              <a:lnSpc>
                <a:spcPct val="95000"/>
              </a:lnSpc>
              <a:spcBef>
                <a:spcPts val="0"/>
              </a:spcBef>
              <a:spcAft>
                <a:spcPts val="0"/>
              </a:spcAft>
              <a:buNone/>
            </a:pPr>
            <a:endParaRPr sz="1200" b="1">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Tema:</a:t>
            </a:r>
            <a:r>
              <a:rPr lang="es" sz="1200">
                <a:solidFill>
                  <a:srgbClr val="000000"/>
                </a:solidFill>
                <a:highlight>
                  <a:srgbClr val="FFFFFF"/>
                </a:highlight>
                <a:latin typeface="Arial"/>
                <a:ea typeface="Arial"/>
                <a:cs typeface="Arial"/>
                <a:sym typeface="Arial"/>
              </a:rPr>
              <a:t> Turismo gastronómico vivencial como factor impulsador en la preservación de la riqueza culinaria y el desarrollo turístico local del cantón Tena, provincia de Napo.</a:t>
            </a:r>
            <a:endParaRPr sz="1200">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Turismo gastronómico vivencial:</a:t>
            </a:r>
            <a:r>
              <a:rPr lang="es" sz="1200">
                <a:solidFill>
                  <a:srgbClr val="000000"/>
                </a:solidFill>
                <a:highlight>
                  <a:srgbClr val="FFFFFF"/>
                </a:highlight>
                <a:latin typeface="Arial"/>
                <a:ea typeface="Arial"/>
                <a:cs typeface="Arial"/>
                <a:sym typeface="Arial"/>
              </a:rPr>
              <a:t> en este tipo de turismo los visitantes van a participar de los rituales, costumbres y preparación de platos típicos de la provincia que se visita, compartiendo experiencias únicas de sentirse parte del lugar y sumergirse en las diversas culturas. (Arévalo et. Al, 2018)</a:t>
            </a:r>
            <a:endParaRPr sz="1200">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Objetivo: </a:t>
            </a:r>
            <a:r>
              <a:rPr lang="es" sz="1200">
                <a:solidFill>
                  <a:srgbClr val="000000"/>
                </a:solidFill>
                <a:highlight>
                  <a:srgbClr val="FFFFFF"/>
                </a:highlight>
                <a:latin typeface="Arial"/>
                <a:ea typeface="Arial"/>
                <a:cs typeface="Arial"/>
                <a:sym typeface="Arial"/>
              </a:rPr>
              <a:t>la presente encuesta se realiza con el objetivo de conocer su opinión sobre el turismo gastronómico vivencial en el cantón Tena, provincia de Napo.</a:t>
            </a:r>
            <a:endParaRPr sz="1200">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sz="1200" b="1">
                <a:solidFill>
                  <a:srgbClr val="000000"/>
                </a:solidFill>
                <a:highlight>
                  <a:srgbClr val="FFFFFF"/>
                </a:highlight>
                <a:latin typeface="Arial"/>
                <a:ea typeface="Arial"/>
                <a:cs typeface="Arial"/>
                <a:sym typeface="Arial"/>
              </a:rPr>
              <a:t>Instrucciones:</a:t>
            </a:r>
            <a:r>
              <a:rPr lang="es" sz="1200">
                <a:solidFill>
                  <a:srgbClr val="000000"/>
                </a:solidFill>
                <a:highlight>
                  <a:srgbClr val="FFFFFF"/>
                </a:highlight>
                <a:latin typeface="Arial"/>
                <a:ea typeface="Arial"/>
                <a:cs typeface="Arial"/>
                <a:sym typeface="Arial"/>
              </a:rPr>
              <a:t> lea detenidamente cada pregunta. Seleccione (colocando una X) o escriba la respuesta de acuerdo a su criterio. Se requiere su absoluta sinceridad al momento de responder ya que de esto dependerá el éxito de la investigación.</a:t>
            </a:r>
            <a:endParaRPr sz="1200">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sz="1200">
                <a:solidFill>
                  <a:srgbClr val="000000"/>
                </a:solidFill>
                <a:highlight>
                  <a:srgbClr val="FFFFFF"/>
                </a:highlight>
                <a:latin typeface="Arial"/>
                <a:ea typeface="Arial"/>
                <a:cs typeface="Arial"/>
                <a:sym typeface="Arial"/>
              </a:rPr>
              <a:t>Tiempo de duración: 2 -3 minutos</a:t>
            </a:r>
            <a:endParaRPr sz="1400"/>
          </a:p>
        </p:txBody>
      </p:sp>
      <p:pic>
        <p:nvPicPr>
          <p:cNvPr id="264" name="Google Shape;264;p25"/>
          <p:cNvPicPr preferRelativeResize="0"/>
          <p:nvPr/>
        </p:nvPicPr>
        <p:blipFill>
          <a:blip r:embed="rId3">
            <a:alphaModFix/>
          </a:blip>
          <a:stretch>
            <a:fillRect/>
          </a:stretch>
        </p:blipFill>
        <p:spPr>
          <a:xfrm>
            <a:off x="3663700" y="1392150"/>
            <a:ext cx="1816602" cy="498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719250" y="496200"/>
            <a:ext cx="7705500" cy="3961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1.</a:t>
            </a:r>
            <a:r>
              <a:rPr lang="es">
                <a:solidFill>
                  <a:srgbClr val="000000"/>
                </a:solidFill>
                <a:latin typeface="Arial"/>
                <a:ea typeface="Arial"/>
                <a:cs typeface="Arial"/>
                <a:sym typeface="Arial"/>
              </a:rPr>
              <a:t> </a:t>
            </a:r>
            <a:r>
              <a:rPr lang="es" b="1">
                <a:solidFill>
                  <a:srgbClr val="000000"/>
                </a:solidFill>
                <a:latin typeface="Arial"/>
                <a:ea typeface="Arial"/>
                <a:cs typeface="Arial"/>
                <a:sym typeface="Arial"/>
              </a:rPr>
              <a:t>Datos Generales</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highlight>
                  <a:srgbClr val="FFFFFF"/>
                </a:highlight>
                <a:latin typeface="Arial"/>
                <a:ea typeface="Arial"/>
                <a:cs typeface="Arial"/>
                <a:sym typeface="Arial"/>
              </a:rPr>
              <a:t>Edad: ______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highlight>
                  <a:srgbClr val="FFFFFF"/>
                </a:highlight>
                <a:latin typeface="Arial"/>
                <a:ea typeface="Arial"/>
                <a:cs typeface="Arial"/>
                <a:sym typeface="Arial"/>
              </a:rPr>
              <a:t>Sexo: Femenino _____  	  Masculino _____ 	    	Otro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highlight>
                  <a:srgbClr val="FFFFFF"/>
                </a:highlight>
                <a:latin typeface="Arial"/>
                <a:ea typeface="Arial"/>
                <a:cs typeface="Arial"/>
                <a:sym typeface="Arial"/>
              </a:rPr>
              <a:t>Nacionalidad: Ecuatoriano/a _____                   Extranjero _____</a:t>
            </a:r>
            <a:endParaRPr>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2.</a:t>
            </a:r>
            <a:r>
              <a:rPr lang="es">
                <a:solidFill>
                  <a:srgbClr val="000000"/>
                </a:solidFill>
                <a:latin typeface="Arial"/>
                <a:ea typeface="Arial"/>
                <a:cs typeface="Arial"/>
                <a:sym typeface="Arial"/>
              </a:rPr>
              <a:t> </a:t>
            </a:r>
            <a:r>
              <a:rPr lang="es" b="1">
                <a:solidFill>
                  <a:srgbClr val="000000"/>
                </a:solidFill>
                <a:highlight>
                  <a:srgbClr val="FFFFFF"/>
                </a:highlight>
                <a:latin typeface="Arial"/>
                <a:ea typeface="Arial"/>
                <a:cs typeface="Arial"/>
                <a:sym typeface="Arial"/>
              </a:rPr>
              <a:t>De las siguientes opciones, ¿cuál es su motivación para visitar el cantón Tena?</a:t>
            </a:r>
            <a:endParaRPr b="1">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a:t>
            </a:r>
            <a:r>
              <a:rPr lang="es">
                <a:solidFill>
                  <a:srgbClr val="000000"/>
                </a:solidFill>
                <a:highlight>
                  <a:srgbClr val="FFFFFF"/>
                </a:highlight>
                <a:latin typeface="Arial"/>
                <a:ea typeface="Arial"/>
                <a:cs typeface="Arial"/>
                <a:sym typeface="Arial"/>
              </a:rPr>
              <a:t>Ocio y recreación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a:t>
            </a:r>
            <a:r>
              <a:rPr lang="es">
                <a:solidFill>
                  <a:srgbClr val="000000"/>
                </a:solidFill>
                <a:highlight>
                  <a:srgbClr val="FFFFFF"/>
                </a:highlight>
                <a:latin typeface="Arial"/>
                <a:ea typeface="Arial"/>
                <a:cs typeface="Arial"/>
                <a:sym typeface="Arial"/>
              </a:rPr>
              <a:t>Gastronomía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c. </a:t>
            </a:r>
            <a:r>
              <a:rPr lang="es">
                <a:solidFill>
                  <a:srgbClr val="000000"/>
                </a:solidFill>
                <a:highlight>
                  <a:srgbClr val="FFFFFF"/>
                </a:highlight>
                <a:latin typeface="Arial"/>
                <a:ea typeface="Arial"/>
                <a:cs typeface="Arial"/>
                <a:sym typeface="Arial"/>
              </a:rPr>
              <a:t>Familia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d. </a:t>
            </a:r>
            <a:r>
              <a:rPr lang="es">
                <a:solidFill>
                  <a:srgbClr val="000000"/>
                </a:solidFill>
                <a:highlight>
                  <a:srgbClr val="FFFFFF"/>
                </a:highlight>
                <a:latin typeface="Arial"/>
                <a:ea typeface="Arial"/>
                <a:cs typeface="Arial"/>
                <a:sym typeface="Arial"/>
              </a:rPr>
              <a:t>Recomendaciones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e. </a:t>
            </a:r>
            <a:r>
              <a:rPr lang="es">
                <a:solidFill>
                  <a:srgbClr val="000000"/>
                </a:solidFill>
                <a:highlight>
                  <a:srgbClr val="FFFFFF"/>
                </a:highlight>
                <a:latin typeface="Arial"/>
                <a:ea typeface="Arial"/>
                <a:cs typeface="Arial"/>
                <a:sym typeface="Arial"/>
              </a:rPr>
              <a:t>Negocios 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f. </a:t>
            </a:r>
            <a:r>
              <a:rPr lang="es">
                <a:solidFill>
                  <a:srgbClr val="000000"/>
                </a:solidFill>
                <a:highlight>
                  <a:srgbClr val="FFFFFF"/>
                </a:highlight>
                <a:latin typeface="Arial"/>
                <a:ea typeface="Arial"/>
                <a:cs typeface="Arial"/>
                <a:sym typeface="Arial"/>
              </a:rPr>
              <a:t>Investigación _____</a:t>
            </a:r>
            <a:endParaRPr>
              <a:solidFill>
                <a:srgbClr val="000000"/>
              </a:solidFill>
              <a:highlight>
                <a:srgbClr val="FFFFFF"/>
              </a:highlight>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3.</a:t>
            </a:r>
            <a:r>
              <a:rPr lang="es">
                <a:solidFill>
                  <a:srgbClr val="000000"/>
                </a:solidFill>
                <a:latin typeface="Arial"/>
                <a:ea typeface="Arial"/>
                <a:cs typeface="Arial"/>
                <a:sym typeface="Arial"/>
              </a:rPr>
              <a:t> </a:t>
            </a:r>
            <a:r>
              <a:rPr lang="es" b="1">
                <a:solidFill>
                  <a:srgbClr val="000000"/>
                </a:solidFill>
                <a:latin typeface="Arial"/>
                <a:ea typeface="Arial"/>
                <a:cs typeface="Arial"/>
                <a:sym typeface="Arial"/>
              </a:rPr>
              <a:t>Indique el número de días que permanece normalmente en el cantón.</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Menos de 1 día </a:t>
            </a:r>
            <a:r>
              <a:rPr lang="es">
                <a:solidFill>
                  <a:srgbClr val="000000"/>
                </a:solidFill>
                <a:highlight>
                  <a:srgbClr val="FFFFFF"/>
                </a:highlight>
                <a:latin typeface="Arial"/>
                <a:ea typeface="Arial"/>
                <a:cs typeface="Arial"/>
                <a:sym typeface="Arial"/>
              </a:rPr>
              <a:t>_____</a:t>
            </a:r>
            <a:endParaRPr>
              <a:solidFill>
                <a:srgbClr val="000000"/>
              </a:solidFill>
              <a:highlight>
                <a:srgbClr val="FFFFFF"/>
              </a:highlight>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1-3 días ______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c. 4-7 días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d. 8-13 días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c. 14 días o más</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4.</a:t>
            </a:r>
            <a:r>
              <a:rPr lang="es">
                <a:solidFill>
                  <a:srgbClr val="000000"/>
                </a:solidFill>
                <a:latin typeface="Arial"/>
                <a:ea typeface="Arial"/>
                <a:cs typeface="Arial"/>
                <a:sym typeface="Arial"/>
              </a:rPr>
              <a:t> </a:t>
            </a:r>
            <a:r>
              <a:rPr lang="es" b="1">
                <a:solidFill>
                  <a:srgbClr val="000000"/>
                </a:solidFill>
                <a:highlight>
                  <a:srgbClr val="FFFFFF"/>
                </a:highlight>
                <a:latin typeface="Arial"/>
                <a:ea typeface="Arial"/>
                <a:cs typeface="Arial"/>
                <a:sym typeface="Arial"/>
              </a:rPr>
              <a:t>¿</a:t>
            </a:r>
            <a:r>
              <a:rPr lang="es" b="1">
                <a:solidFill>
                  <a:srgbClr val="000000"/>
                </a:solidFill>
                <a:latin typeface="Arial"/>
                <a:ea typeface="Arial"/>
                <a:cs typeface="Arial"/>
                <a:sym typeface="Arial"/>
              </a:rPr>
              <a:t>Considera que la gastronomía local puede ser un factor decisivo al momento de visitar el cantón Tena?</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Si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No _____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body" idx="1"/>
          </p:nvPr>
        </p:nvSpPr>
        <p:spPr>
          <a:xfrm>
            <a:off x="499350" y="431125"/>
            <a:ext cx="8219700" cy="3759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5.</a:t>
            </a:r>
            <a:r>
              <a:rPr lang="es">
                <a:solidFill>
                  <a:srgbClr val="000000"/>
                </a:solidFill>
                <a:latin typeface="Arial"/>
                <a:ea typeface="Arial"/>
                <a:cs typeface="Arial"/>
                <a:sym typeface="Arial"/>
              </a:rPr>
              <a:t> </a:t>
            </a:r>
            <a:r>
              <a:rPr lang="es" b="1">
                <a:solidFill>
                  <a:srgbClr val="000000"/>
                </a:solidFill>
                <a:latin typeface="Arial"/>
                <a:ea typeface="Arial"/>
                <a:cs typeface="Arial"/>
                <a:sym typeface="Arial"/>
              </a:rPr>
              <a:t>¿Qué tipo de comida prefiere consumir en el cantón Tena?</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Comida popular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Comida tradicional local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c. Fast Food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d. Comida casera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e. Comida gourmet _____</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6.</a:t>
            </a:r>
            <a:r>
              <a:rPr lang="es">
                <a:solidFill>
                  <a:srgbClr val="000000"/>
                </a:solidFill>
                <a:latin typeface="Arial"/>
                <a:ea typeface="Arial"/>
                <a:cs typeface="Arial"/>
                <a:sym typeface="Arial"/>
              </a:rPr>
              <a:t> </a:t>
            </a:r>
            <a:r>
              <a:rPr lang="es" b="1">
                <a:solidFill>
                  <a:srgbClr val="000000"/>
                </a:solidFill>
                <a:latin typeface="Arial"/>
                <a:ea typeface="Arial"/>
                <a:cs typeface="Arial"/>
                <a:sym typeface="Arial"/>
              </a:rPr>
              <a:t>¿Considera usted que el Cantón Tena se destaca por su gastronomía local?</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Sí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No _____</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7.</a:t>
            </a:r>
            <a:r>
              <a:rPr lang="es">
                <a:solidFill>
                  <a:srgbClr val="000000"/>
                </a:solidFill>
                <a:latin typeface="Arial"/>
                <a:ea typeface="Arial"/>
                <a:cs typeface="Arial"/>
                <a:sym typeface="Arial"/>
              </a:rPr>
              <a:t> </a:t>
            </a:r>
            <a:r>
              <a:rPr lang="es" b="1">
                <a:solidFill>
                  <a:srgbClr val="000000"/>
                </a:solidFill>
                <a:latin typeface="Arial"/>
                <a:ea typeface="Arial"/>
                <a:cs typeface="Arial"/>
                <a:sym typeface="Arial"/>
              </a:rPr>
              <a:t>¿Cuál de estas preparaciones tradicionales es la que más llama su atención?</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Maito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Ayampaco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c. Chontacuros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d. Chucula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e. Chicha de chonta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f. Infusión de Guayusa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g. Otros: ……………………….</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None/>
            </a:pPr>
            <a:r>
              <a:rPr lang="es" b="1">
                <a:solidFill>
                  <a:srgbClr val="000000"/>
                </a:solidFill>
                <a:latin typeface="Arial"/>
                <a:ea typeface="Arial"/>
                <a:cs typeface="Arial"/>
                <a:sym typeface="Arial"/>
              </a:rPr>
              <a:t>8. ¿Cree usted que la Gastronomía Tradicional del cantón se ha ido perdiendo con el transcurso del tiempo?</a:t>
            </a:r>
            <a:endParaRPr b="1">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a. Sí _____</a:t>
            </a:r>
            <a:endParaRPr>
              <a:solidFill>
                <a:srgbClr val="000000"/>
              </a:solidFill>
              <a:latin typeface="Arial"/>
              <a:ea typeface="Arial"/>
              <a:cs typeface="Arial"/>
              <a:sym typeface="Arial"/>
            </a:endParaRPr>
          </a:p>
          <a:p>
            <a:pPr marL="457200" lvl="0" indent="0" algn="l" rtl="0">
              <a:lnSpc>
                <a:spcPct val="95000"/>
              </a:lnSpc>
              <a:spcBef>
                <a:spcPts val="0"/>
              </a:spcBef>
              <a:spcAft>
                <a:spcPts val="0"/>
              </a:spcAft>
              <a:buNone/>
            </a:pPr>
            <a:r>
              <a:rPr lang="es">
                <a:solidFill>
                  <a:srgbClr val="000000"/>
                </a:solidFill>
                <a:latin typeface="Arial"/>
                <a:ea typeface="Arial"/>
                <a:cs typeface="Arial"/>
                <a:sym typeface="Arial"/>
              </a:rPr>
              <a:t>b. No _____</a:t>
            </a:r>
            <a:endParaRPr>
              <a:solidFill>
                <a:srgbClr val="000000"/>
              </a:solidFill>
              <a:latin typeface="Arial"/>
              <a:ea typeface="Arial"/>
              <a:cs typeface="Arial"/>
              <a:sym typeface="Arial"/>
            </a:endParaRPr>
          </a:p>
          <a:p>
            <a:pPr marL="0" lvl="0" indent="0" algn="l" rtl="0">
              <a:lnSpc>
                <a:spcPct val="95000"/>
              </a:lnSpc>
              <a:spcBef>
                <a:spcPts val="0"/>
              </a:spcBef>
              <a:spcAft>
                <a:spcPts val="0"/>
              </a:spcAft>
              <a:buNone/>
            </a:pP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body" idx="1"/>
          </p:nvPr>
        </p:nvSpPr>
        <p:spPr>
          <a:xfrm>
            <a:off x="559825" y="557600"/>
            <a:ext cx="7877400" cy="3470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s" sz="1235" b="1">
                <a:solidFill>
                  <a:srgbClr val="000000"/>
                </a:solidFill>
                <a:latin typeface="Arial"/>
                <a:ea typeface="Arial"/>
                <a:cs typeface="Arial"/>
                <a:sym typeface="Arial"/>
              </a:rPr>
              <a:t>9. Si su respuesta a la pregunta anterior fue Sí, enumere del 1 al 6 los motivos por los cuales cree la gastronomía tradicional local que se ha ido debilitando con el tiempo. Siendo 1 el más importante y 6 el menos importante.</a:t>
            </a:r>
            <a:endParaRPr sz="1235" b="1">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a. Aumento de residentes extranjeros (Transculturación)</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b. Aculturación (Pérdida de cultura)</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c. Introducción de establecimientos de fast food</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d. Preferencia por gastronomía internacional</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e. Modernización de indumentaria gastronómica</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f. Globalización</a:t>
            </a:r>
            <a:endParaRPr sz="1235">
              <a:solidFill>
                <a:srgbClr val="000000"/>
              </a:solidFill>
              <a:latin typeface="Arial"/>
              <a:ea typeface="Arial"/>
              <a:cs typeface="Arial"/>
              <a:sym typeface="Arial"/>
            </a:endParaRPr>
          </a:p>
          <a:p>
            <a:pPr marL="0" lvl="0" indent="0" algn="l" rtl="0">
              <a:lnSpc>
                <a:spcPct val="115000"/>
              </a:lnSpc>
              <a:spcBef>
                <a:spcPts val="0"/>
              </a:spcBef>
              <a:spcAft>
                <a:spcPts val="0"/>
              </a:spcAft>
              <a:buSzPts val="935"/>
              <a:buNone/>
            </a:pPr>
            <a:r>
              <a:rPr lang="es" sz="1235" b="1">
                <a:solidFill>
                  <a:srgbClr val="000000"/>
                </a:solidFill>
                <a:latin typeface="Arial"/>
                <a:ea typeface="Arial"/>
                <a:cs typeface="Arial"/>
                <a:sym typeface="Arial"/>
              </a:rPr>
              <a:t>10. ¿Le gustaría participar en la preparación de los platillos tradicionales del Cantón Tena?</a:t>
            </a:r>
            <a:endParaRPr sz="1235" b="1">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a. Si _____</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b. No _____ ¿Por qué? …………………………………………………</a:t>
            </a:r>
            <a:endParaRPr sz="1235">
              <a:solidFill>
                <a:srgbClr val="000000"/>
              </a:solidFill>
              <a:latin typeface="Arial"/>
              <a:ea typeface="Arial"/>
              <a:cs typeface="Arial"/>
              <a:sym typeface="Arial"/>
            </a:endParaRPr>
          </a:p>
          <a:p>
            <a:pPr marL="0" lvl="0" indent="0" algn="l" rtl="0">
              <a:lnSpc>
                <a:spcPct val="115000"/>
              </a:lnSpc>
              <a:spcBef>
                <a:spcPts val="0"/>
              </a:spcBef>
              <a:spcAft>
                <a:spcPts val="0"/>
              </a:spcAft>
              <a:buSzPts val="935"/>
              <a:buNone/>
            </a:pPr>
            <a:r>
              <a:rPr lang="es" sz="1235" b="1">
                <a:solidFill>
                  <a:srgbClr val="000000"/>
                </a:solidFill>
                <a:latin typeface="Arial"/>
                <a:ea typeface="Arial"/>
                <a:cs typeface="Arial"/>
                <a:sym typeface="Arial"/>
              </a:rPr>
              <a:t>11. ¿Cuánto tiempo estaría dispuesto a emplear para participar en la preparación de un plato tradicional local del cantón Tena?</a:t>
            </a:r>
            <a:endParaRPr sz="1235" b="1">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a. 1-3 horas</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b. 3-6 horas</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c. 6-12 horas</a:t>
            </a:r>
            <a:endParaRPr sz="1235">
              <a:solidFill>
                <a:srgbClr val="000000"/>
              </a:solidFill>
              <a:latin typeface="Arial"/>
              <a:ea typeface="Arial"/>
              <a:cs typeface="Arial"/>
              <a:sym typeface="Arial"/>
            </a:endParaRPr>
          </a:p>
          <a:p>
            <a:pPr marL="457200" lvl="0" indent="0" algn="l" rtl="0">
              <a:lnSpc>
                <a:spcPct val="115000"/>
              </a:lnSpc>
              <a:spcBef>
                <a:spcPts val="0"/>
              </a:spcBef>
              <a:spcAft>
                <a:spcPts val="0"/>
              </a:spcAft>
              <a:buSzPts val="935"/>
              <a:buNone/>
            </a:pPr>
            <a:r>
              <a:rPr lang="es" sz="1235">
                <a:solidFill>
                  <a:srgbClr val="000000"/>
                </a:solidFill>
                <a:latin typeface="Arial"/>
                <a:ea typeface="Arial"/>
                <a:cs typeface="Arial"/>
                <a:sym typeface="Arial"/>
              </a:rPr>
              <a:t>d. 12 a 24 horas</a:t>
            </a:r>
            <a:endParaRPr sz="1235">
              <a:solidFill>
                <a:srgbClr val="000000"/>
              </a:solidFill>
              <a:latin typeface="Arial"/>
              <a:ea typeface="Arial"/>
              <a:cs typeface="Arial"/>
              <a:sym typeface="Arial"/>
            </a:endParaRPr>
          </a:p>
          <a:p>
            <a:pPr marL="0" lvl="0" indent="0" algn="l" rtl="0">
              <a:lnSpc>
                <a:spcPct val="115000"/>
              </a:lnSpc>
              <a:spcBef>
                <a:spcPts val="0"/>
              </a:spcBef>
              <a:spcAft>
                <a:spcPts val="0"/>
              </a:spcAft>
              <a:buSzPts val="935"/>
              <a:buNone/>
            </a:pPr>
            <a:endParaRPr sz="1235">
              <a:solidFill>
                <a:srgbClr val="000000"/>
              </a:solidFill>
              <a:latin typeface="Arial"/>
              <a:ea typeface="Arial"/>
              <a:cs typeface="Arial"/>
              <a:sym typeface="Arial"/>
            </a:endParaRPr>
          </a:p>
          <a:p>
            <a:pPr marL="0" lvl="0" indent="0" algn="l" rtl="0">
              <a:lnSpc>
                <a:spcPct val="115000"/>
              </a:lnSpc>
              <a:spcBef>
                <a:spcPts val="0"/>
              </a:spcBef>
              <a:spcAft>
                <a:spcPts val="1200"/>
              </a:spcAft>
              <a:buSzPts val="935"/>
              <a:buNone/>
            </a:pPr>
            <a:endParaRPr sz="140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body" idx="1"/>
          </p:nvPr>
        </p:nvSpPr>
        <p:spPr>
          <a:xfrm>
            <a:off x="637550" y="638325"/>
            <a:ext cx="7739100" cy="335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s" sz="1370" b="1">
                <a:solidFill>
                  <a:srgbClr val="000000"/>
                </a:solidFill>
                <a:latin typeface="Arial"/>
                <a:ea typeface="Arial"/>
                <a:cs typeface="Arial"/>
                <a:sym typeface="Arial"/>
              </a:rPr>
              <a:t>12. ¿Cuánto estaría dispuesto a pagar por aprender, preparar y consumir alimentos tradicionales del cantón Tena?</a:t>
            </a:r>
            <a:endParaRPr sz="1370" b="1">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a.   $10 - $19,99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b.  $20 - $29,99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c.   $30 - $39,99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d.  $40 - $40,99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e.  $50 o más    _____</a:t>
            </a:r>
            <a:endParaRPr sz="1370">
              <a:solidFill>
                <a:srgbClr val="000000"/>
              </a:solidFill>
              <a:latin typeface="Arial"/>
              <a:ea typeface="Arial"/>
              <a:cs typeface="Arial"/>
              <a:sym typeface="Arial"/>
            </a:endParaRPr>
          </a:p>
          <a:p>
            <a:pPr marL="0" lvl="0" indent="0" algn="l" rtl="0">
              <a:lnSpc>
                <a:spcPct val="95000"/>
              </a:lnSpc>
              <a:spcBef>
                <a:spcPts val="0"/>
              </a:spcBef>
              <a:spcAft>
                <a:spcPts val="0"/>
              </a:spcAft>
              <a:buSzPts val="770"/>
              <a:buNone/>
            </a:pPr>
            <a:r>
              <a:rPr lang="es" sz="1370" b="1">
                <a:solidFill>
                  <a:srgbClr val="000000"/>
                </a:solidFill>
                <a:latin typeface="Arial"/>
                <a:ea typeface="Arial"/>
                <a:cs typeface="Arial"/>
                <a:sym typeface="Arial"/>
              </a:rPr>
              <a:t>13. ¿Recomendaría estas actividades a otras personas?</a:t>
            </a:r>
            <a:endParaRPr sz="1370" b="1">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a.   Sí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b.   No _____</a:t>
            </a:r>
            <a:endParaRPr sz="1370">
              <a:solidFill>
                <a:srgbClr val="000000"/>
              </a:solidFill>
              <a:latin typeface="Arial"/>
              <a:ea typeface="Arial"/>
              <a:cs typeface="Arial"/>
              <a:sym typeface="Arial"/>
            </a:endParaRPr>
          </a:p>
          <a:p>
            <a:pPr marL="0" lvl="0" indent="0" algn="l" rtl="0">
              <a:lnSpc>
                <a:spcPct val="95000"/>
              </a:lnSpc>
              <a:spcBef>
                <a:spcPts val="0"/>
              </a:spcBef>
              <a:spcAft>
                <a:spcPts val="0"/>
              </a:spcAft>
              <a:buSzPts val="770"/>
              <a:buNone/>
            </a:pPr>
            <a:r>
              <a:rPr lang="es" sz="1370" b="1">
                <a:solidFill>
                  <a:srgbClr val="000000"/>
                </a:solidFill>
                <a:latin typeface="Arial"/>
                <a:ea typeface="Arial"/>
                <a:cs typeface="Arial"/>
                <a:sym typeface="Arial"/>
              </a:rPr>
              <a:t>14.</a:t>
            </a:r>
            <a:r>
              <a:rPr lang="es" sz="1370">
                <a:solidFill>
                  <a:srgbClr val="000000"/>
                </a:solidFill>
                <a:latin typeface="Arial"/>
                <a:ea typeface="Arial"/>
                <a:cs typeface="Arial"/>
                <a:sym typeface="Arial"/>
              </a:rPr>
              <a:t> </a:t>
            </a:r>
            <a:r>
              <a:rPr lang="es" sz="1370" b="1">
                <a:solidFill>
                  <a:srgbClr val="000000"/>
                </a:solidFill>
                <a:latin typeface="Arial"/>
                <a:ea typeface="Arial"/>
                <a:cs typeface="Arial"/>
                <a:sym typeface="Arial"/>
              </a:rPr>
              <a:t>¿A través de qué medios le gustaría recibir información sobre este tipo de actividades?</a:t>
            </a:r>
            <a:endParaRPr sz="1370" b="1">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a.   Redes Sociales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b.  Televisión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c.   Radio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d.   Volantes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e.   Correo electrónico _____</a:t>
            </a:r>
            <a:endParaRPr sz="1370">
              <a:solidFill>
                <a:srgbClr val="000000"/>
              </a:solidFill>
              <a:latin typeface="Arial"/>
              <a:ea typeface="Arial"/>
              <a:cs typeface="Arial"/>
              <a:sym typeface="Arial"/>
            </a:endParaRPr>
          </a:p>
          <a:p>
            <a:pPr marL="457200" lvl="0" indent="0" algn="l" rtl="0">
              <a:lnSpc>
                <a:spcPct val="95000"/>
              </a:lnSpc>
              <a:spcBef>
                <a:spcPts val="0"/>
              </a:spcBef>
              <a:spcAft>
                <a:spcPts val="0"/>
              </a:spcAft>
              <a:buSzPts val="770"/>
              <a:buNone/>
            </a:pPr>
            <a:r>
              <a:rPr lang="es" sz="1370">
                <a:solidFill>
                  <a:srgbClr val="000000"/>
                </a:solidFill>
                <a:latin typeface="Arial"/>
                <a:ea typeface="Arial"/>
                <a:cs typeface="Arial"/>
                <a:sym typeface="Arial"/>
              </a:rPr>
              <a:t>f.   Pancartas _____</a:t>
            </a:r>
            <a:endParaRPr sz="1370">
              <a:solidFill>
                <a:srgbClr val="000000"/>
              </a:solidFill>
              <a:latin typeface="Arial"/>
              <a:ea typeface="Arial"/>
              <a:cs typeface="Arial"/>
              <a:sym typeface="Arial"/>
            </a:endParaRPr>
          </a:p>
          <a:p>
            <a:pPr marL="0" lvl="0" indent="0" algn="ctr" rtl="0">
              <a:lnSpc>
                <a:spcPct val="95000"/>
              </a:lnSpc>
              <a:spcBef>
                <a:spcPts val="0"/>
              </a:spcBef>
              <a:spcAft>
                <a:spcPts val="0"/>
              </a:spcAft>
              <a:buSzPts val="770"/>
              <a:buNone/>
            </a:pPr>
            <a:endParaRPr sz="1370">
              <a:solidFill>
                <a:srgbClr val="000000"/>
              </a:solidFill>
              <a:latin typeface="Arial"/>
              <a:ea typeface="Arial"/>
              <a:cs typeface="Arial"/>
              <a:sym typeface="Arial"/>
            </a:endParaRPr>
          </a:p>
          <a:p>
            <a:pPr marL="0" lvl="0" indent="0" algn="ctr" rtl="0">
              <a:lnSpc>
                <a:spcPct val="95000"/>
              </a:lnSpc>
              <a:spcBef>
                <a:spcPts val="0"/>
              </a:spcBef>
              <a:spcAft>
                <a:spcPts val="0"/>
              </a:spcAft>
              <a:buSzPts val="770"/>
              <a:buNone/>
            </a:pPr>
            <a:r>
              <a:rPr lang="es" sz="1370">
                <a:solidFill>
                  <a:srgbClr val="000000"/>
                </a:solidFill>
                <a:latin typeface="Arial"/>
                <a:ea typeface="Arial"/>
                <a:cs typeface="Arial"/>
                <a:sym typeface="Arial"/>
              </a:rPr>
              <a:t>¡Gracias por su participación!</a:t>
            </a:r>
            <a:endParaRPr sz="1370">
              <a:solidFill>
                <a:srgbClr val="000000"/>
              </a:solidFill>
              <a:latin typeface="Arial"/>
              <a:ea typeface="Arial"/>
              <a:cs typeface="Arial"/>
              <a:sym typeface="Arial"/>
            </a:endParaRPr>
          </a:p>
          <a:p>
            <a:pPr marL="0" lvl="0" indent="0" algn="l" rtl="0">
              <a:lnSpc>
                <a:spcPct val="95000"/>
              </a:lnSpc>
              <a:spcBef>
                <a:spcPts val="0"/>
              </a:spcBef>
              <a:spcAft>
                <a:spcPts val="0"/>
              </a:spcAft>
              <a:buSzPts val="770"/>
              <a:buNone/>
            </a:pPr>
            <a:endParaRPr sz="151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729450" y="4804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Modelo de entrevista</a:t>
            </a:r>
            <a:endParaRPr>
              <a:latin typeface="Arial"/>
              <a:ea typeface="Arial"/>
              <a:cs typeface="Arial"/>
              <a:sym typeface="Arial"/>
            </a:endParaRPr>
          </a:p>
        </p:txBody>
      </p:sp>
      <p:sp>
        <p:nvSpPr>
          <p:cNvPr id="290" name="Google Shape;290;p30"/>
          <p:cNvSpPr txBox="1">
            <a:spLocks noGrp="1"/>
          </p:cNvSpPr>
          <p:nvPr>
            <p:ph type="body" idx="1"/>
          </p:nvPr>
        </p:nvSpPr>
        <p:spPr>
          <a:xfrm>
            <a:off x="452550" y="1475400"/>
            <a:ext cx="8311500" cy="3120300"/>
          </a:xfrm>
          <a:prstGeom prst="rect">
            <a:avLst/>
          </a:prstGeom>
        </p:spPr>
        <p:txBody>
          <a:bodyPr spcFirstLastPara="1" wrap="square" lIns="91425" tIns="91425" rIns="91425" bIns="91425" anchor="t" anchorCtr="0">
            <a:normAutofit lnSpcReduction="10000"/>
          </a:bodyPr>
          <a:lstStyle/>
          <a:p>
            <a:pPr marL="6400800" lvl="0" indent="0" algn="ctr" rtl="0">
              <a:lnSpc>
                <a:spcPct val="115000"/>
              </a:lnSpc>
              <a:spcBef>
                <a:spcPts val="0"/>
              </a:spcBef>
              <a:spcAft>
                <a:spcPts val="0"/>
              </a:spcAft>
              <a:buNone/>
            </a:pPr>
            <a:r>
              <a:rPr lang="es" sz="1200">
                <a:solidFill>
                  <a:srgbClr val="000000"/>
                </a:solidFill>
                <a:highlight>
                  <a:srgbClr val="FFFFFF"/>
                </a:highlight>
                <a:latin typeface="Arial"/>
                <a:ea typeface="Arial"/>
                <a:cs typeface="Arial"/>
                <a:sym typeface="Arial"/>
              </a:rPr>
              <a:t>No.____</a:t>
            </a:r>
            <a:endParaRPr sz="1200">
              <a:solidFill>
                <a:srgbClr val="000000"/>
              </a:solidFill>
              <a:highlight>
                <a:srgbClr val="FFFFFF"/>
              </a:highlight>
              <a:latin typeface="Arial"/>
              <a:ea typeface="Arial"/>
              <a:cs typeface="Arial"/>
              <a:sym typeface="Arial"/>
            </a:endParaRPr>
          </a:p>
          <a:p>
            <a:pPr marL="0" lvl="0" indent="0" algn="ctr" rtl="0">
              <a:lnSpc>
                <a:spcPct val="115000"/>
              </a:lnSpc>
              <a:spcBef>
                <a:spcPts val="0"/>
              </a:spcBef>
              <a:spcAft>
                <a:spcPts val="0"/>
              </a:spcAft>
              <a:buNone/>
            </a:pPr>
            <a:r>
              <a:rPr lang="es" sz="1200" b="1">
                <a:solidFill>
                  <a:srgbClr val="000000"/>
                </a:solidFill>
                <a:highlight>
                  <a:srgbClr val="FFFFFF"/>
                </a:highlight>
                <a:latin typeface="Arial"/>
                <a:ea typeface="Arial"/>
                <a:cs typeface="Arial"/>
                <a:sym typeface="Arial"/>
              </a:rPr>
              <a:t>LICENCIATURA EN ADMINISTRACIÓN TURÍSTICA Y HOTELERA</a:t>
            </a:r>
            <a:endParaRPr sz="1200" b="1">
              <a:solidFill>
                <a:srgbClr val="000000"/>
              </a:solidFill>
              <a:highlight>
                <a:srgbClr val="FFFFFF"/>
              </a:highlight>
              <a:latin typeface="Arial"/>
              <a:ea typeface="Arial"/>
              <a:cs typeface="Arial"/>
              <a:sym typeface="Arial"/>
            </a:endParaRPr>
          </a:p>
          <a:p>
            <a:pPr marL="0" lvl="0" indent="0" algn="ctr" rtl="0">
              <a:lnSpc>
                <a:spcPct val="115000"/>
              </a:lnSpc>
              <a:spcBef>
                <a:spcPts val="0"/>
              </a:spcBef>
              <a:spcAft>
                <a:spcPts val="0"/>
              </a:spcAft>
              <a:buNone/>
            </a:pPr>
            <a:r>
              <a:rPr lang="es" sz="1200" b="1">
                <a:solidFill>
                  <a:srgbClr val="000000"/>
                </a:solidFill>
                <a:highlight>
                  <a:srgbClr val="FFFFFF"/>
                </a:highlight>
                <a:latin typeface="Arial"/>
                <a:ea typeface="Arial"/>
                <a:cs typeface="Arial"/>
                <a:sym typeface="Arial"/>
              </a:rPr>
              <a:t>Tema: Turismo</a:t>
            </a:r>
            <a:r>
              <a:rPr lang="es" sz="1200" b="1">
                <a:solidFill>
                  <a:srgbClr val="000000"/>
                </a:solidFill>
                <a:latin typeface="Arial"/>
                <a:ea typeface="Arial"/>
                <a:cs typeface="Arial"/>
                <a:sym typeface="Arial"/>
              </a:rPr>
              <a:t> gastronómico vivencial como factor impulsador en la preservación de la riqueza culinaria y el desarrollo turístico local del cantón Tena, provincia de Napo</a:t>
            </a:r>
            <a:endParaRPr sz="1200" b="1">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s" sz="1200" b="1">
                <a:solidFill>
                  <a:srgbClr val="000000"/>
                </a:solidFill>
                <a:highlight>
                  <a:srgbClr val="FFFFFF"/>
                </a:highlight>
                <a:latin typeface="Arial"/>
                <a:ea typeface="Arial"/>
                <a:cs typeface="Arial"/>
                <a:sym typeface="Arial"/>
              </a:rPr>
              <a:t>ENTREVISTA DIRIGIDA A LOS PROPIETARIOS DE LOS ESTABLECIMIENTOS DE COMIDA TRADICIONAL LOCAL DEL CANTÓN TENA</a:t>
            </a:r>
            <a:endParaRPr sz="1200" b="1">
              <a:solidFill>
                <a:srgbClr val="000000"/>
              </a:solidFill>
              <a:highlight>
                <a:srgbClr val="FFFFFF"/>
              </a:highlight>
              <a:latin typeface="Arial"/>
              <a:ea typeface="Arial"/>
              <a:cs typeface="Arial"/>
              <a:sym typeface="Arial"/>
            </a:endParaRPr>
          </a:p>
          <a:p>
            <a:pPr marL="0" lvl="0" indent="0" algn="ctr" rtl="0">
              <a:lnSpc>
                <a:spcPct val="115000"/>
              </a:lnSpc>
              <a:spcBef>
                <a:spcPts val="0"/>
              </a:spcBef>
              <a:spcAft>
                <a:spcPts val="0"/>
              </a:spcAft>
              <a:buNone/>
            </a:pPr>
            <a:endParaRPr sz="12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s" sz="1200" b="1">
                <a:solidFill>
                  <a:srgbClr val="000000"/>
                </a:solidFill>
                <a:highlight>
                  <a:srgbClr val="FFFFFF"/>
                </a:highlight>
                <a:latin typeface="Arial"/>
                <a:ea typeface="Arial"/>
                <a:cs typeface="Arial"/>
                <a:sym typeface="Arial"/>
              </a:rPr>
              <a:t>Objetivo: </a:t>
            </a:r>
            <a:r>
              <a:rPr lang="es" sz="1200">
                <a:solidFill>
                  <a:srgbClr val="000000"/>
                </a:solidFill>
                <a:highlight>
                  <a:srgbClr val="FFFFFF"/>
                </a:highlight>
                <a:latin typeface="Arial"/>
                <a:ea typeface="Arial"/>
                <a:cs typeface="Arial"/>
                <a:sym typeface="Arial"/>
              </a:rPr>
              <a:t>Conocer la situación actual sobre la gastronomía tradicional del cantón Tena y el interés hacia el turismo gastronómico vivencial por parte de los propietarios de los establecimientos de A &amp; B. </a:t>
            </a:r>
            <a:endParaRPr sz="12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s" sz="1200" b="1">
                <a:solidFill>
                  <a:srgbClr val="000000"/>
                </a:solidFill>
                <a:highlight>
                  <a:srgbClr val="FFFFFF"/>
                </a:highlight>
                <a:latin typeface="Arial"/>
                <a:ea typeface="Arial"/>
                <a:cs typeface="Arial"/>
                <a:sym typeface="Arial"/>
              </a:rPr>
              <a:t>Tiempo: </a:t>
            </a:r>
            <a:r>
              <a:rPr lang="es" sz="1200">
                <a:solidFill>
                  <a:srgbClr val="000000"/>
                </a:solidFill>
                <a:highlight>
                  <a:srgbClr val="FFFFFF"/>
                </a:highlight>
                <a:latin typeface="Arial"/>
                <a:ea typeface="Arial"/>
                <a:cs typeface="Arial"/>
                <a:sym typeface="Arial"/>
              </a:rPr>
              <a:t>Inicio: .............         	Final…………                               	</a:t>
            </a:r>
            <a:r>
              <a:rPr lang="es" sz="1200" b="1">
                <a:solidFill>
                  <a:srgbClr val="000000"/>
                </a:solidFill>
                <a:highlight>
                  <a:srgbClr val="FFFFFF"/>
                </a:highlight>
                <a:latin typeface="Arial"/>
                <a:ea typeface="Arial"/>
                <a:cs typeface="Arial"/>
                <a:sym typeface="Arial"/>
              </a:rPr>
              <a:t>Duración: </a:t>
            </a:r>
            <a:r>
              <a:rPr lang="es" sz="1200">
                <a:solidFill>
                  <a:srgbClr val="000000"/>
                </a:solidFill>
                <a:highlight>
                  <a:srgbClr val="FFFFFF"/>
                </a:highlight>
                <a:latin typeface="Arial"/>
                <a:ea typeface="Arial"/>
                <a:cs typeface="Arial"/>
                <a:sym typeface="Arial"/>
              </a:rPr>
              <a:t>…………</a:t>
            </a:r>
            <a:endParaRPr sz="12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s" sz="1200">
                <a:solidFill>
                  <a:srgbClr val="000000"/>
                </a:solidFill>
                <a:highlight>
                  <a:srgbClr val="FFFFFF"/>
                </a:highlight>
                <a:latin typeface="Arial"/>
                <a:ea typeface="Arial"/>
                <a:cs typeface="Arial"/>
                <a:sym typeface="Arial"/>
              </a:rPr>
              <a:t>Preguntas.</a:t>
            </a:r>
            <a:endParaRPr sz="1200">
              <a:solidFill>
                <a:srgbClr val="000000"/>
              </a:solidFill>
              <a:highlight>
                <a:srgbClr val="FFFFFF"/>
              </a:highlight>
              <a:latin typeface="Arial"/>
              <a:ea typeface="Arial"/>
              <a:cs typeface="Arial"/>
              <a:sym typeface="Arial"/>
            </a:endParaRPr>
          </a:p>
          <a:p>
            <a:pPr marL="685800" lvl="0" indent="-228600" algn="l" rtl="0">
              <a:lnSpc>
                <a:spcPct val="115000"/>
              </a:lnSpc>
              <a:spcBef>
                <a:spcPts val="0"/>
              </a:spcBef>
              <a:spcAft>
                <a:spcPts val="0"/>
              </a:spcAft>
              <a:buNone/>
            </a:pPr>
            <a:r>
              <a:rPr lang="es" sz="1200">
                <a:solidFill>
                  <a:srgbClr val="000000"/>
                </a:solidFill>
                <a:highlight>
                  <a:srgbClr val="FFFFFF"/>
                </a:highlight>
                <a:latin typeface="Arial"/>
                <a:ea typeface="Arial"/>
                <a:cs typeface="Arial"/>
                <a:sym typeface="Arial"/>
              </a:rPr>
              <a:t>1. ¿Considera que los visitantes prefieren la comida rápida antes que la gastronomía tradicional del cantón?</a:t>
            </a:r>
            <a:endParaRPr sz="1400"/>
          </a:p>
        </p:txBody>
      </p:sp>
      <p:pic>
        <p:nvPicPr>
          <p:cNvPr id="291" name="Google Shape;291;p30"/>
          <p:cNvPicPr preferRelativeResize="0"/>
          <p:nvPr/>
        </p:nvPicPr>
        <p:blipFill>
          <a:blip r:embed="rId3">
            <a:alphaModFix/>
          </a:blip>
          <a:stretch>
            <a:fillRect/>
          </a:stretch>
        </p:blipFill>
        <p:spPr>
          <a:xfrm>
            <a:off x="3904437" y="1184300"/>
            <a:ext cx="1309548" cy="367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body" idx="1"/>
          </p:nvPr>
        </p:nvSpPr>
        <p:spPr>
          <a:xfrm>
            <a:off x="727650" y="510575"/>
            <a:ext cx="7808100" cy="3563100"/>
          </a:xfrm>
          <a:prstGeom prst="rect">
            <a:avLst/>
          </a:prstGeom>
        </p:spPr>
        <p:txBody>
          <a:bodyPr spcFirstLastPara="1" wrap="square" lIns="91425" tIns="91425" rIns="91425" bIns="91425" anchor="t" anchorCtr="0">
            <a:noAutofit/>
          </a:bodyPr>
          <a:lstStyle/>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2. ¿Cuáles son los platos tradicionales más consumidos del cantón?</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3. ¿Cree usted que las técnicas tradicionales de preparación de los platos del cantón Tena han sido modificadas o se mantienen?</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4. ¿Qué estrategias considera que se podrían utilizar para rescatar o impulsar la comida tradicional?</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5. ¿Ha escuchado hablar del turismo gastronómico vivencial?</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6. ¿Considera que esta propuesta de turismo podría impulsar su emprendimiento y a la vez ayudar a fortalecer la gastronomía tradicional del cantón Tena?</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7. ¿Cree usted que la población estaría dispuesta a participar en actividades relacionadas al turismo gastronómico vivencial?</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8. ¿Qué opina sobre los nuevos proyectos enfocados a impulsar nuevas modalidades de turismo?</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9. ¿Considera que estos proyectos pueden ayudar a mejorar la calidad de vida de los habitantes del cantón?</a:t>
            </a:r>
            <a:endParaRPr sz="1500">
              <a:solidFill>
                <a:srgbClr val="000000"/>
              </a:solidFill>
              <a:highlight>
                <a:srgbClr val="FFFFFF"/>
              </a:highlight>
              <a:latin typeface="Arial"/>
              <a:ea typeface="Arial"/>
              <a:cs typeface="Arial"/>
              <a:sym typeface="Arial"/>
            </a:endParaRPr>
          </a:p>
          <a:p>
            <a:pPr marL="228600" lvl="0" indent="-228600" algn="l" rtl="0">
              <a:lnSpc>
                <a:spcPct val="105000"/>
              </a:lnSpc>
              <a:spcBef>
                <a:spcPts val="0"/>
              </a:spcBef>
              <a:spcAft>
                <a:spcPts val="0"/>
              </a:spcAft>
              <a:buNone/>
            </a:pPr>
            <a:r>
              <a:rPr lang="es" sz="1500">
                <a:solidFill>
                  <a:srgbClr val="000000"/>
                </a:solidFill>
                <a:highlight>
                  <a:srgbClr val="FFFFFF"/>
                </a:highlight>
                <a:latin typeface="Arial"/>
                <a:ea typeface="Arial"/>
                <a:cs typeface="Arial"/>
                <a:sym typeface="Arial"/>
              </a:rPr>
              <a:t>10. ¿Estaría dispuesto a modificar la oferta gastronómica de su establecimiento por una gastronomía más propia y tradicional?</a:t>
            </a:r>
            <a:endParaRPr sz="1500">
              <a:solidFill>
                <a:srgbClr val="000000"/>
              </a:solidFill>
              <a:highlight>
                <a:srgbClr val="FFFFFF"/>
              </a:highlight>
              <a:latin typeface="Arial"/>
              <a:ea typeface="Arial"/>
              <a:cs typeface="Arial"/>
              <a:sym typeface="Arial"/>
            </a:endParaRPr>
          </a:p>
          <a:p>
            <a:pPr marL="0" lvl="0" indent="0" algn="l" rtl="0">
              <a:lnSpc>
                <a:spcPct val="105000"/>
              </a:lnSpc>
              <a:spcBef>
                <a:spcPts val="0"/>
              </a:spcBef>
              <a:spcAft>
                <a:spcPts val="1200"/>
              </a:spcAft>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dirty="0">
                <a:latin typeface="+mj-lt"/>
              </a:rPr>
              <a:t>Muestra </a:t>
            </a:r>
            <a:endParaRPr dirty="0">
              <a:latin typeface="+mj-lt"/>
            </a:endParaRPr>
          </a:p>
        </p:txBody>
      </p:sp>
      <p:sp>
        <p:nvSpPr>
          <p:cNvPr id="302" name="Google Shape;302;p32"/>
          <p:cNvSpPr txBox="1">
            <a:spLocks noGrp="1"/>
          </p:cNvSpPr>
          <p:nvPr>
            <p:ph type="body" idx="1"/>
          </p:nvPr>
        </p:nvSpPr>
        <p:spPr>
          <a:xfrm>
            <a:off x="622860" y="2030540"/>
            <a:ext cx="4798200" cy="22611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rmAutofit fontScale="25000" lnSpcReduction="20000"/>
          </a:bodyPr>
          <a:lstStyle/>
          <a:p>
            <a:pPr marL="0" lvl="0" indent="457200" algn="l" rtl="0">
              <a:lnSpc>
                <a:spcPct val="200000"/>
              </a:lnSpc>
              <a:spcBef>
                <a:spcPts val="1200"/>
              </a:spcBef>
              <a:spcAft>
                <a:spcPts val="0"/>
              </a:spcAft>
              <a:buNone/>
            </a:pPr>
            <a:r>
              <a:rPr lang="es" sz="5200" dirty="0">
                <a:solidFill>
                  <a:srgbClr val="000000"/>
                </a:solidFill>
                <a:highlight>
                  <a:srgbClr val="FFFFFF"/>
                </a:highlight>
                <a:latin typeface="Arial"/>
                <a:ea typeface="Arial"/>
                <a:cs typeface="Arial"/>
                <a:sym typeface="Arial"/>
              </a:rPr>
              <a:t>Nivel de confianza: 90%= 1.65</a:t>
            </a:r>
            <a:endParaRPr sz="5200" dirty="0">
              <a:solidFill>
                <a:srgbClr val="000000"/>
              </a:solidFill>
              <a:highlight>
                <a:srgbClr val="FFFFFF"/>
              </a:highlight>
              <a:latin typeface="Arial"/>
              <a:ea typeface="Arial"/>
              <a:cs typeface="Arial"/>
              <a:sym typeface="Arial"/>
            </a:endParaRPr>
          </a:p>
          <a:p>
            <a:pPr marL="0" lvl="0" indent="457200" algn="l" rtl="0">
              <a:lnSpc>
                <a:spcPct val="200000"/>
              </a:lnSpc>
              <a:spcBef>
                <a:spcPts val="1200"/>
              </a:spcBef>
              <a:spcAft>
                <a:spcPts val="0"/>
              </a:spcAft>
              <a:buNone/>
            </a:pPr>
            <a:r>
              <a:rPr lang="es" sz="5200" dirty="0">
                <a:solidFill>
                  <a:srgbClr val="000000"/>
                </a:solidFill>
                <a:highlight>
                  <a:srgbClr val="FFFFFF"/>
                </a:highlight>
                <a:latin typeface="Arial"/>
                <a:ea typeface="Arial"/>
                <a:cs typeface="Arial"/>
                <a:sym typeface="Arial"/>
              </a:rPr>
              <a:t>Margen de error: 8% = 0.08</a:t>
            </a:r>
            <a:endParaRPr sz="5200" dirty="0">
              <a:solidFill>
                <a:srgbClr val="000000"/>
              </a:solidFill>
              <a:highlight>
                <a:srgbClr val="FFFFFF"/>
              </a:highlight>
              <a:latin typeface="Arial"/>
              <a:ea typeface="Arial"/>
              <a:cs typeface="Arial"/>
              <a:sym typeface="Arial"/>
            </a:endParaRPr>
          </a:p>
          <a:p>
            <a:pPr marL="0" lvl="0" indent="457200" algn="l" rtl="0">
              <a:lnSpc>
                <a:spcPct val="200000"/>
              </a:lnSpc>
              <a:spcBef>
                <a:spcPts val="1200"/>
              </a:spcBef>
              <a:spcAft>
                <a:spcPts val="0"/>
              </a:spcAft>
              <a:buNone/>
            </a:pPr>
            <a:r>
              <a:rPr lang="es" sz="5200" dirty="0">
                <a:solidFill>
                  <a:srgbClr val="000000"/>
                </a:solidFill>
                <a:highlight>
                  <a:srgbClr val="FFFFFF"/>
                </a:highlight>
                <a:latin typeface="Arial"/>
                <a:ea typeface="Arial"/>
                <a:cs typeface="Arial"/>
                <a:sym typeface="Arial"/>
              </a:rPr>
              <a:t>Varianza: p: 50% (Probabilidad que ocurra el evento)                                                                                              </a:t>
            </a:r>
            <a:endParaRPr sz="5200" dirty="0">
              <a:solidFill>
                <a:srgbClr val="000000"/>
              </a:solidFill>
              <a:highlight>
                <a:srgbClr val="FFFFFF"/>
              </a:highlight>
              <a:latin typeface="Arial"/>
              <a:ea typeface="Arial"/>
              <a:cs typeface="Arial"/>
              <a:sym typeface="Arial"/>
            </a:endParaRPr>
          </a:p>
          <a:p>
            <a:pPr marL="0" lvl="0" indent="457200" algn="l" rtl="0">
              <a:lnSpc>
                <a:spcPct val="200000"/>
              </a:lnSpc>
              <a:spcBef>
                <a:spcPts val="1200"/>
              </a:spcBef>
              <a:spcAft>
                <a:spcPts val="0"/>
              </a:spcAft>
              <a:buNone/>
            </a:pPr>
            <a:r>
              <a:rPr lang="es" sz="5200" dirty="0">
                <a:solidFill>
                  <a:srgbClr val="000000"/>
                </a:solidFill>
                <a:highlight>
                  <a:srgbClr val="FFFFFF"/>
                </a:highlight>
                <a:latin typeface="Arial"/>
                <a:ea typeface="Arial"/>
                <a:cs typeface="Arial"/>
                <a:sym typeface="Arial"/>
              </a:rPr>
              <a:t>                q: (1-p)</a:t>
            </a:r>
            <a:endParaRPr sz="5200" dirty="0">
              <a:solidFill>
                <a:srgbClr val="000000"/>
              </a:solidFill>
              <a:highlight>
                <a:srgbClr val="FFFFFF"/>
              </a:highlight>
              <a:latin typeface="Arial"/>
              <a:ea typeface="Arial"/>
              <a:cs typeface="Arial"/>
              <a:sym typeface="Arial"/>
            </a:endParaRPr>
          </a:p>
          <a:p>
            <a:pPr marL="0" lvl="0" indent="457200" algn="l" rtl="0">
              <a:lnSpc>
                <a:spcPct val="200000"/>
              </a:lnSpc>
              <a:spcBef>
                <a:spcPts val="1200"/>
              </a:spcBef>
              <a:spcAft>
                <a:spcPts val="0"/>
              </a:spcAft>
              <a:buNone/>
            </a:pPr>
            <a:endParaRPr sz="1986" dirty="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endParaRPr dirty="0"/>
          </a:p>
        </p:txBody>
      </p:sp>
      <p:pic>
        <p:nvPicPr>
          <p:cNvPr id="303" name="Google Shape;303;p32"/>
          <p:cNvPicPr preferRelativeResize="0"/>
          <p:nvPr/>
        </p:nvPicPr>
        <p:blipFill>
          <a:blip r:embed="rId3">
            <a:alphaModFix/>
          </a:blip>
          <a:stretch>
            <a:fillRect/>
          </a:stretch>
        </p:blipFill>
        <p:spPr>
          <a:xfrm>
            <a:off x="6159257" y="1915775"/>
            <a:ext cx="2258892" cy="1224825"/>
          </a:xfrm>
          <a:prstGeom prst="rect">
            <a:avLst/>
          </a:prstGeom>
          <a:noFill/>
          <a:ln>
            <a:noFill/>
          </a:ln>
        </p:spPr>
      </p:pic>
      <p:pic>
        <p:nvPicPr>
          <p:cNvPr id="304" name="Google Shape;304;p32"/>
          <p:cNvPicPr preferRelativeResize="0"/>
          <p:nvPr/>
        </p:nvPicPr>
        <p:blipFill>
          <a:blip r:embed="rId4">
            <a:alphaModFix/>
          </a:blip>
          <a:stretch>
            <a:fillRect/>
          </a:stretch>
        </p:blipFill>
        <p:spPr>
          <a:xfrm>
            <a:off x="5552268" y="3027290"/>
            <a:ext cx="3125050" cy="165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819150" y="7694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dirty="0">
                <a:latin typeface="Arial"/>
                <a:ea typeface="Arial"/>
                <a:cs typeface="Arial"/>
                <a:sym typeface="Arial"/>
              </a:rPr>
              <a:t>Planteamiento del problema</a:t>
            </a:r>
            <a:endParaRPr dirty="0">
              <a:latin typeface="Arial"/>
              <a:ea typeface="Arial"/>
              <a:cs typeface="Arial"/>
              <a:sym typeface="Arial"/>
            </a:endParaRPr>
          </a:p>
        </p:txBody>
      </p:sp>
      <p:sp>
        <p:nvSpPr>
          <p:cNvPr id="151" name="Google Shape;151;p15"/>
          <p:cNvSpPr/>
          <p:nvPr/>
        </p:nvSpPr>
        <p:spPr>
          <a:xfrm>
            <a:off x="827050" y="2015415"/>
            <a:ext cx="2855100" cy="475800"/>
          </a:xfrm>
          <a:prstGeom prst="rect">
            <a:avLst/>
          </a:prstGeom>
          <a:solidFill>
            <a:srgbClr val="D0E0E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a:t>Desarrollo de nuevas tecnologías</a:t>
            </a:r>
            <a:endParaRPr/>
          </a:p>
        </p:txBody>
      </p:sp>
      <p:sp>
        <p:nvSpPr>
          <p:cNvPr id="152" name="Google Shape;152;p15"/>
          <p:cNvSpPr/>
          <p:nvPr/>
        </p:nvSpPr>
        <p:spPr>
          <a:xfrm>
            <a:off x="827050" y="2983528"/>
            <a:ext cx="2855100" cy="475800"/>
          </a:xfrm>
          <a:prstGeom prst="rect">
            <a:avLst/>
          </a:prstGeom>
          <a:solidFill>
            <a:srgbClr val="D0E0E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dirty="0"/>
              <a:t>Cultura global unificada</a:t>
            </a:r>
            <a:endParaRPr dirty="0"/>
          </a:p>
        </p:txBody>
      </p:sp>
      <p:sp>
        <p:nvSpPr>
          <p:cNvPr id="153" name="Google Shape;153;p15"/>
          <p:cNvSpPr/>
          <p:nvPr/>
        </p:nvSpPr>
        <p:spPr>
          <a:xfrm>
            <a:off x="827050" y="3951640"/>
            <a:ext cx="2855100" cy="475800"/>
          </a:xfrm>
          <a:prstGeom prst="rect">
            <a:avLst/>
          </a:prstGeom>
          <a:solidFill>
            <a:srgbClr val="D0E0E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a:t>Globalización</a:t>
            </a:r>
            <a:endParaRPr/>
          </a:p>
        </p:txBody>
      </p:sp>
      <p:sp>
        <p:nvSpPr>
          <p:cNvPr id="154" name="Google Shape;154;p15"/>
          <p:cNvSpPr/>
          <p:nvPr/>
        </p:nvSpPr>
        <p:spPr>
          <a:xfrm>
            <a:off x="4515250" y="2924170"/>
            <a:ext cx="2260800" cy="606600"/>
          </a:xfrm>
          <a:prstGeom prst="rect">
            <a:avLst/>
          </a:prstGeom>
          <a:solidFill>
            <a:srgbClr val="D0E0E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a:t>Deterioro de la identidad gastronómica </a:t>
            </a:r>
            <a:endParaRPr/>
          </a:p>
        </p:txBody>
      </p:sp>
      <p:cxnSp>
        <p:nvCxnSpPr>
          <p:cNvPr id="155" name="Google Shape;155;p15"/>
          <p:cNvCxnSpPr>
            <a:cxnSpLocks/>
            <a:stCxn id="151" idx="3"/>
          </p:cNvCxnSpPr>
          <p:nvPr/>
        </p:nvCxnSpPr>
        <p:spPr>
          <a:xfrm>
            <a:off x="3682150" y="2253315"/>
            <a:ext cx="833100" cy="9627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56" name="Google Shape;156;p15"/>
          <p:cNvCxnSpPr>
            <a:cxnSpLocks/>
            <a:stCxn id="152" idx="3"/>
          </p:cNvCxnSpPr>
          <p:nvPr/>
        </p:nvCxnSpPr>
        <p:spPr>
          <a:xfrm rot="10800000" flipH="1">
            <a:off x="3682150" y="3216028"/>
            <a:ext cx="833100" cy="5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57" name="Google Shape;157;p15"/>
          <p:cNvCxnSpPr>
            <a:cxnSpLocks/>
            <a:stCxn id="153" idx="3"/>
          </p:cNvCxnSpPr>
          <p:nvPr/>
        </p:nvCxnSpPr>
        <p:spPr>
          <a:xfrm rot="10800000" flipH="1">
            <a:off x="3682150" y="3216040"/>
            <a:ext cx="833100" cy="973500"/>
          </a:xfrm>
          <a:prstGeom prst="bentConnector3">
            <a:avLst>
              <a:gd name="adj1" fmla="val 50000"/>
            </a:avLst>
          </a:prstGeom>
          <a:noFill/>
          <a:ln w="9525" cap="flat" cmpd="sng">
            <a:solidFill>
              <a:schemeClr val="dk2"/>
            </a:solidFill>
            <a:prstDash val="solid"/>
            <a:round/>
            <a:headEnd type="none" w="med" len="med"/>
            <a:tailEnd type="none" w="med" len="med"/>
          </a:ln>
        </p:spPr>
      </p:cxnSp>
      <p:pic>
        <p:nvPicPr>
          <p:cNvPr id="158" name="Google Shape;158;p15"/>
          <p:cNvPicPr preferRelativeResize="0"/>
          <p:nvPr/>
        </p:nvPicPr>
        <p:blipFill>
          <a:blip r:embed="rId3">
            <a:alphaModFix/>
          </a:blip>
          <a:stretch>
            <a:fillRect/>
          </a:stretch>
        </p:blipFill>
        <p:spPr>
          <a:xfrm>
            <a:off x="6860475" y="2205405"/>
            <a:ext cx="1986950" cy="1986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3"/>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Resultados de la encuesta</a:t>
            </a:r>
            <a:endParaRPr>
              <a:latin typeface="Arial"/>
              <a:ea typeface="Arial"/>
              <a:cs typeface="Arial"/>
              <a:sym typeface="Arial"/>
            </a:endParaRPr>
          </a:p>
        </p:txBody>
      </p:sp>
      <p:pic>
        <p:nvPicPr>
          <p:cNvPr id="310" name="Google Shape;310;p33"/>
          <p:cNvPicPr preferRelativeResize="0"/>
          <p:nvPr/>
        </p:nvPicPr>
        <p:blipFill>
          <a:blip r:embed="rId3">
            <a:alphaModFix/>
          </a:blip>
          <a:stretch>
            <a:fillRect/>
          </a:stretch>
        </p:blipFill>
        <p:spPr>
          <a:xfrm>
            <a:off x="313375" y="2252400"/>
            <a:ext cx="2102350" cy="2005400"/>
          </a:xfrm>
          <a:prstGeom prst="rect">
            <a:avLst/>
          </a:prstGeom>
          <a:noFill/>
          <a:ln>
            <a:noFill/>
          </a:ln>
        </p:spPr>
      </p:pic>
      <p:pic>
        <p:nvPicPr>
          <p:cNvPr id="311" name="Google Shape;311;p33"/>
          <p:cNvPicPr preferRelativeResize="0"/>
          <p:nvPr/>
        </p:nvPicPr>
        <p:blipFill>
          <a:blip r:embed="rId4">
            <a:alphaModFix/>
          </a:blip>
          <a:stretch>
            <a:fillRect/>
          </a:stretch>
        </p:blipFill>
        <p:spPr>
          <a:xfrm>
            <a:off x="2659525" y="2868775"/>
            <a:ext cx="1460875" cy="1246700"/>
          </a:xfrm>
          <a:prstGeom prst="rect">
            <a:avLst/>
          </a:prstGeom>
          <a:noFill/>
          <a:ln>
            <a:noFill/>
          </a:ln>
        </p:spPr>
      </p:pic>
      <p:sp>
        <p:nvSpPr>
          <p:cNvPr id="312" name="Google Shape;312;p33"/>
          <p:cNvSpPr txBox="1"/>
          <p:nvPr/>
        </p:nvSpPr>
        <p:spPr>
          <a:xfrm>
            <a:off x="5123400" y="1924650"/>
            <a:ext cx="3634200" cy="3540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1200"/>
              </a:spcBef>
              <a:spcAft>
                <a:spcPts val="1200"/>
              </a:spcAft>
              <a:buNone/>
            </a:pPr>
            <a:endParaRPr sz="1100">
              <a:highlight>
                <a:srgbClr val="FFFFFF"/>
              </a:highlight>
            </a:endParaRPr>
          </a:p>
        </p:txBody>
      </p:sp>
      <p:sp>
        <p:nvSpPr>
          <p:cNvPr id="313" name="Google Shape;313;p33"/>
          <p:cNvSpPr/>
          <p:nvPr/>
        </p:nvSpPr>
        <p:spPr>
          <a:xfrm>
            <a:off x="271100" y="124125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2. </a:t>
            </a:r>
            <a:r>
              <a:rPr lang="es" sz="1300"/>
              <a:t>De las siguientes opciones, ¿Cuál es su principal motivación para visitar el cantón Tena?</a:t>
            </a:r>
            <a:endParaRPr/>
          </a:p>
        </p:txBody>
      </p:sp>
      <p:sp>
        <p:nvSpPr>
          <p:cNvPr id="314" name="Google Shape;314;p33"/>
          <p:cNvSpPr/>
          <p:nvPr/>
        </p:nvSpPr>
        <p:spPr>
          <a:xfrm>
            <a:off x="4721375" y="126195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3. </a:t>
            </a:r>
            <a:r>
              <a:rPr lang="es" sz="1300"/>
              <a:t>Indique el número de días que permanece normalmente en el cantón.</a:t>
            </a:r>
            <a:endParaRPr/>
          </a:p>
        </p:txBody>
      </p:sp>
      <p:pic>
        <p:nvPicPr>
          <p:cNvPr id="315" name="Google Shape;315;p33"/>
          <p:cNvPicPr preferRelativeResize="0"/>
          <p:nvPr/>
        </p:nvPicPr>
        <p:blipFill>
          <a:blip r:embed="rId5">
            <a:alphaModFix/>
          </a:blip>
          <a:stretch>
            <a:fillRect/>
          </a:stretch>
        </p:blipFill>
        <p:spPr>
          <a:xfrm>
            <a:off x="4691225" y="2345350"/>
            <a:ext cx="1990300" cy="1804875"/>
          </a:xfrm>
          <a:prstGeom prst="rect">
            <a:avLst/>
          </a:prstGeom>
          <a:noFill/>
          <a:ln>
            <a:noFill/>
          </a:ln>
        </p:spPr>
      </p:pic>
      <p:pic>
        <p:nvPicPr>
          <p:cNvPr id="316" name="Google Shape;316;p33"/>
          <p:cNvPicPr preferRelativeResize="0"/>
          <p:nvPr/>
        </p:nvPicPr>
        <p:blipFill>
          <a:blip r:embed="rId6">
            <a:alphaModFix/>
          </a:blip>
          <a:stretch>
            <a:fillRect/>
          </a:stretch>
        </p:blipFill>
        <p:spPr>
          <a:xfrm>
            <a:off x="6970200" y="2794071"/>
            <a:ext cx="1371250" cy="1197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p:nvPr/>
        </p:nvSpPr>
        <p:spPr>
          <a:xfrm>
            <a:off x="347300" y="72309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4. </a:t>
            </a:r>
            <a:r>
              <a:rPr lang="es" sz="1300" dirty="0"/>
              <a:t>¿Considera que la gastronomía local puede ser un factor decisivo al momento de visitar el cantón Tena?</a:t>
            </a:r>
            <a:endParaRPr sz="1300" b="1" dirty="0"/>
          </a:p>
        </p:txBody>
      </p:sp>
      <p:sp>
        <p:nvSpPr>
          <p:cNvPr id="322" name="Google Shape;322;p34"/>
          <p:cNvSpPr/>
          <p:nvPr/>
        </p:nvSpPr>
        <p:spPr>
          <a:xfrm>
            <a:off x="4873775" y="69779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5.</a:t>
            </a:r>
            <a:r>
              <a:rPr lang="es" sz="1300" dirty="0"/>
              <a:t> ¿Qué tipo de comida prefiere consumir en el cantón Tena?</a:t>
            </a:r>
            <a:endParaRPr sz="1300" b="1" dirty="0"/>
          </a:p>
        </p:txBody>
      </p:sp>
      <p:pic>
        <p:nvPicPr>
          <p:cNvPr id="323" name="Google Shape;323;p34"/>
          <p:cNvPicPr preferRelativeResize="0"/>
          <p:nvPr/>
        </p:nvPicPr>
        <p:blipFill>
          <a:blip r:embed="rId3">
            <a:alphaModFix/>
          </a:blip>
          <a:stretch>
            <a:fillRect/>
          </a:stretch>
        </p:blipFill>
        <p:spPr>
          <a:xfrm>
            <a:off x="457200" y="2262440"/>
            <a:ext cx="2132675" cy="2039050"/>
          </a:xfrm>
          <a:prstGeom prst="rect">
            <a:avLst/>
          </a:prstGeom>
          <a:noFill/>
          <a:ln>
            <a:noFill/>
          </a:ln>
        </p:spPr>
      </p:pic>
      <p:pic>
        <p:nvPicPr>
          <p:cNvPr id="324" name="Google Shape;324;p34"/>
          <p:cNvPicPr preferRelativeResize="0"/>
          <p:nvPr/>
        </p:nvPicPr>
        <p:blipFill>
          <a:blip r:embed="rId4">
            <a:alphaModFix/>
          </a:blip>
          <a:stretch>
            <a:fillRect/>
          </a:stretch>
        </p:blipFill>
        <p:spPr>
          <a:xfrm>
            <a:off x="2867375" y="2700905"/>
            <a:ext cx="580775" cy="643900"/>
          </a:xfrm>
          <a:prstGeom prst="rect">
            <a:avLst/>
          </a:prstGeom>
          <a:noFill/>
          <a:ln>
            <a:noFill/>
          </a:ln>
        </p:spPr>
      </p:pic>
      <p:pic>
        <p:nvPicPr>
          <p:cNvPr id="325" name="Google Shape;325;p34"/>
          <p:cNvPicPr preferRelativeResize="0"/>
          <p:nvPr/>
        </p:nvPicPr>
        <p:blipFill>
          <a:blip r:embed="rId5">
            <a:alphaModFix/>
          </a:blip>
          <a:stretch>
            <a:fillRect/>
          </a:stretch>
        </p:blipFill>
        <p:spPr>
          <a:xfrm>
            <a:off x="4729300" y="2260870"/>
            <a:ext cx="2066375" cy="1950750"/>
          </a:xfrm>
          <a:prstGeom prst="rect">
            <a:avLst/>
          </a:prstGeom>
          <a:noFill/>
          <a:ln>
            <a:noFill/>
          </a:ln>
        </p:spPr>
      </p:pic>
      <p:pic>
        <p:nvPicPr>
          <p:cNvPr id="326" name="Google Shape;326;p34"/>
          <p:cNvPicPr preferRelativeResize="0"/>
          <p:nvPr/>
        </p:nvPicPr>
        <p:blipFill>
          <a:blip r:embed="rId6">
            <a:alphaModFix/>
          </a:blip>
          <a:stretch>
            <a:fillRect/>
          </a:stretch>
        </p:blipFill>
        <p:spPr>
          <a:xfrm>
            <a:off x="7020075" y="2712275"/>
            <a:ext cx="1779200" cy="11476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p:nvPr/>
        </p:nvSpPr>
        <p:spPr>
          <a:xfrm>
            <a:off x="423500" y="106599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6.</a:t>
            </a:r>
            <a:r>
              <a:rPr lang="es" sz="1300"/>
              <a:t> ¿Considera usted que el Cantón Tena se destaca por su gastronomía local?</a:t>
            </a:r>
            <a:endParaRPr sz="1300" b="1"/>
          </a:p>
        </p:txBody>
      </p:sp>
      <p:sp>
        <p:nvSpPr>
          <p:cNvPr id="332" name="Google Shape;332;p35"/>
          <p:cNvSpPr/>
          <p:nvPr/>
        </p:nvSpPr>
        <p:spPr>
          <a:xfrm>
            <a:off x="4949975" y="106355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7.</a:t>
            </a:r>
            <a:r>
              <a:rPr lang="es" sz="1300"/>
              <a:t> ¿Cuál de estas preparaciones tradicionales es la que más llama su atención?</a:t>
            </a:r>
            <a:endParaRPr sz="1300" b="1"/>
          </a:p>
        </p:txBody>
      </p:sp>
      <p:pic>
        <p:nvPicPr>
          <p:cNvPr id="333" name="Google Shape;333;p35"/>
          <p:cNvPicPr preferRelativeResize="0"/>
          <p:nvPr/>
        </p:nvPicPr>
        <p:blipFill>
          <a:blip r:embed="rId3">
            <a:alphaModFix/>
          </a:blip>
          <a:stretch>
            <a:fillRect/>
          </a:stretch>
        </p:blipFill>
        <p:spPr>
          <a:xfrm>
            <a:off x="4847250" y="2415000"/>
            <a:ext cx="1964125" cy="1938975"/>
          </a:xfrm>
          <a:prstGeom prst="rect">
            <a:avLst/>
          </a:prstGeom>
          <a:noFill/>
          <a:ln>
            <a:noFill/>
          </a:ln>
        </p:spPr>
      </p:pic>
      <p:pic>
        <p:nvPicPr>
          <p:cNvPr id="334" name="Google Shape;334;p35"/>
          <p:cNvPicPr preferRelativeResize="0"/>
          <p:nvPr/>
        </p:nvPicPr>
        <p:blipFill>
          <a:blip r:embed="rId4">
            <a:alphaModFix/>
          </a:blip>
          <a:stretch>
            <a:fillRect/>
          </a:stretch>
        </p:blipFill>
        <p:spPr>
          <a:xfrm>
            <a:off x="6952725" y="2647950"/>
            <a:ext cx="1750750" cy="1503575"/>
          </a:xfrm>
          <a:prstGeom prst="rect">
            <a:avLst/>
          </a:prstGeom>
          <a:noFill/>
          <a:ln>
            <a:noFill/>
          </a:ln>
        </p:spPr>
      </p:pic>
      <p:sp>
        <p:nvSpPr>
          <p:cNvPr id="335" name="Google Shape;335;p35"/>
          <p:cNvSpPr txBox="1"/>
          <p:nvPr/>
        </p:nvSpPr>
        <p:spPr>
          <a:xfrm>
            <a:off x="1441150" y="2571750"/>
            <a:ext cx="81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a:solidFill>
                  <a:schemeClr val="lt1"/>
                </a:solidFill>
                <a:latin typeface="Lato"/>
                <a:ea typeface="Lato"/>
                <a:cs typeface="Lato"/>
                <a:sym typeface="Lato"/>
              </a:rPr>
              <a:t>5,9%</a:t>
            </a:r>
            <a:endParaRPr sz="900">
              <a:solidFill>
                <a:schemeClr val="lt1"/>
              </a:solidFill>
              <a:latin typeface="Lato"/>
              <a:ea typeface="Lato"/>
              <a:cs typeface="Lato"/>
              <a:sym typeface="Lato"/>
            </a:endParaRPr>
          </a:p>
        </p:txBody>
      </p:sp>
      <p:pic>
        <p:nvPicPr>
          <p:cNvPr id="336" name="Google Shape;336;p35"/>
          <p:cNvPicPr preferRelativeResize="0"/>
          <p:nvPr/>
        </p:nvPicPr>
        <p:blipFill>
          <a:blip r:embed="rId5">
            <a:alphaModFix/>
          </a:blip>
          <a:stretch>
            <a:fillRect/>
          </a:stretch>
        </p:blipFill>
        <p:spPr>
          <a:xfrm>
            <a:off x="423500" y="2345350"/>
            <a:ext cx="2262801" cy="2104499"/>
          </a:xfrm>
          <a:prstGeom prst="rect">
            <a:avLst/>
          </a:prstGeom>
          <a:noFill/>
          <a:ln>
            <a:noFill/>
          </a:ln>
        </p:spPr>
      </p:pic>
      <p:pic>
        <p:nvPicPr>
          <p:cNvPr id="337" name="Google Shape;337;p35"/>
          <p:cNvPicPr preferRelativeResize="0"/>
          <p:nvPr/>
        </p:nvPicPr>
        <p:blipFill>
          <a:blip r:embed="rId6">
            <a:alphaModFix/>
          </a:blip>
          <a:stretch>
            <a:fillRect/>
          </a:stretch>
        </p:blipFill>
        <p:spPr>
          <a:xfrm>
            <a:off x="2914900" y="2692050"/>
            <a:ext cx="563300" cy="516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p:nvPr/>
        </p:nvSpPr>
        <p:spPr>
          <a:xfrm>
            <a:off x="423500" y="90597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8.</a:t>
            </a:r>
            <a:r>
              <a:rPr lang="es" sz="1300" dirty="0"/>
              <a:t> ¿Cree usted que la Gastronomía Tradicional del cantón se ha ido perdiendo con el transcurso del tiempo?</a:t>
            </a:r>
            <a:endParaRPr sz="1300" b="1" dirty="0"/>
          </a:p>
        </p:txBody>
      </p:sp>
      <p:sp>
        <p:nvSpPr>
          <p:cNvPr id="343" name="Google Shape;343;p36"/>
          <p:cNvSpPr/>
          <p:nvPr/>
        </p:nvSpPr>
        <p:spPr>
          <a:xfrm>
            <a:off x="4721375" y="914960"/>
            <a:ext cx="3925500" cy="90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9.</a:t>
            </a:r>
            <a:r>
              <a:rPr lang="es" sz="1300"/>
              <a:t>Enumere del 1 al 6 los motivos por los cuales cree la gastronomía tradicional local que se ha ido debilitando con el tiempo. Siendo 1 el más importante y 6 el menos importante.</a:t>
            </a:r>
            <a:endParaRPr sz="1300" b="1"/>
          </a:p>
        </p:txBody>
      </p:sp>
      <p:pic>
        <p:nvPicPr>
          <p:cNvPr id="344" name="Google Shape;344;p36"/>
          <p:cNvPicPr preferRelativeResize="0"/>
          <p:nvPr/>
        </p:nvPicPr>
        <p:blipFill>
          <a:blip r:embed="rId3">
            <a:alphaModFix/>
          </a:blip>
          <a:stretch>
            <a:fillRect/>
          </a:stretch>
        </p:blipFill>
        <p:spPr>
          <a:xfrm>
            <a:off x="423500" y="2502825"/>
            <a:ext cx="2232201" cy="2008626"/>
          </a:xfrm>
          <a:prstGeom prst="rect">
            <a:avLst/>
          </a:prstGeom>
          <a:noFill/>
          <a:ln>
            <a:noFill/>
          </a:ln>
        </p:spPr>
      </p:pic>
      <p:pic>
        <p:nvPicPr>
          <p:cNvPr id="345" name="Google Shape;345;p36"/>
          <p:cNvPicPr preferRelativeResize="0"/>
          <p:nvPr/>
        </p:nvPicPr>
        <p:blipFill>
          <a:blip r:embed="rId4">
            <a:alphaModFix/>
          </a:blip>
          <a:stretch>
            <a:fillRect/>
          </a:stretch>
        </p:blipFill>
        <p:spPr>
          <a:xfrm>
            <a:off x="3036700" y="2667625"/>
            <a:ext cx="668550" cy="600900"/>
          </a:xfrm>
          <a:prstGeom prst="rect">
            <a:avLst/>
          </a:prstGeom>
          <a:noFill/>
          <a:ln>
            <a:noFill/>
          </a:ln>
        </p:spPr>
      </p:pic>
      <p:pic>
        <p:nvPicPr>
          <p:cNvPr id="346" name="Google Shape;346;p36"/>
          <p:cNvPicPr preferRelativeResize="0"/>
          <p:nvPr/>
        </p:nvPicPr>
        <p:blipFill>
          <a:blip r:embed="rId5">
            <a:alphaModFix/>
          </a:blip>
          <a:stretch>
            <a:fillRect/>
          </a:stretch>
        </p:blipFill>
        <p:spPr>
          <a:xfrm>
            <a:off x="4730000" y="2403950"/>
            <a:ext cx="3925500" cy="23607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p:nvPr/>
        </p:nvSpPr>
        <p:spPr>
          <a:xfrm>
            <a:off x="423500" y="100884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10.</a:t>
            </a:r>
            <a:r>
              <a:rPr lang="es" sz="1300" dirty="0"/>
              <a:t> ¿Le gustaría participar en la preparación de los platillos tradicionales del Cantón Tena?</a:t>
            </a:r>
            <a:endParaRPr sz="1300" b="1" dirty="0"/>
          </a:p>
        </p:txBody>
      </p:sp>
      <p:sp>
        <p:nvSpPr>
          <p:cNvPr id="352" name="Google Shape;352;p37"/>
          <p:cNvSpPr/>
          <p:nvPr/>
        </p:nvSpPr>
        <p:spPr>
          <a:xfrm>
            <a:off x="4721375" y="1006400"/>
            <a:ext cx="3925500" cy="90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11. </a:t>
            </a:r>
            <a:r>
              <a:rPr lang="es" sz="1300" dirty="0"/>
              <a:t>¿Cuánto tiempo estaría dispuesto a emplear para participar en la preparación de un plato tradicional local del cantón Tena?</a:t>
            </a:r>
            <a:endParaRPr sz="1300" b="1" dirty="0"/>
          </a:p>
        </p:txBody>
      </p:sp>
      <p:pic>
        <p:nvPicPr>
          <p:cNvPr id="353" name="Google Shape;353;p37"/>
          <p:cNvPicPr preferRelativeResize="0"/>
          <p:nvPr/>
        </p:nvPicPr>
        <p:blipFill>
          <a:blip r:embed="rId3">
            <a:alphaModFix/>
          </a:blip>
          <a:stretch>
            <a:fillRect/>
          </a:stretch>
        </p:blipFill>
        <p:spPr>
          <a:xfrm>
            <a:off x="304800" y="2463450"/>
            <a:ext cx="2446926" cy="2021075"/>
          </a:xfrm>
          <a:prstGeom prst="rect">
            <a:avLst/>
          </a:prstGeom>
          <a:noFill/>
          <a:ln>
            <a:noFill/>
          </a:ln>
        </p:spPr>
      </p:pic>
      <p:pic>
        <p:nvPicPr>
          <p:cNvPr id="354" name="Google Shape;354;p37"/>
          <p:cNvPicPr preferRelativeResize="0"/>
          <p:nvPr/>
        </p:nvPicPr>
        <p:blipFill>
          <a:blip r:embed="rId4">
            <a:alphaModFix/>
          </a:blip>
          <a:stretch>
            <a:fillRect/>
          </a:stretch>
        </p:blipFill>
        <p:spPr>
          <a:xfrm>
            <a:off x="3007150" y="2658225"/>
            <a:ext cx="676600" cy="685625"/>
          </a:xfrm>
          <a:prstGeom prst="rect">
            <a:avLst/>
          </a:prstGeom>
          <a:noFill/>
          <a:ln>
            <a:noFill/>
          </a:ln>
        </p:spPr>
      </p:pic>
      <p:pic>
        <p:nvPicPr>
          <p:cNvPr id="355" name="Google Shape;355;p37"/>
          <p:cNvPicPr preferRelativeResize="0"/>
          <p:nvPr/>
        </p:nvPicPr>
        <p:blipFill>
          <a:blip r:embed="rId5">
            <a:alphaModFix/>
          </a:blip>
          <a:stretch>
            <a:fillRect/>
          </a:stretch>
        </p:blipFill>
        <p:spPr>
          <a:xfrm>
            <a:off x="4645300" y="2582025"/>
            <a:ext cx="2057425" cy="1904750"/>
          </a:xfrm>
          <a:prstGeom prst="rect">
            <a:avLst/>
          </a:prstGeom>
          <a:noFill/>
          <a:ln>
            <a:noFill/>
          </a:ln>
        </p:spPr>
      </p:pic>
      <p:pic>
        <p:nvPicPr>
          <p:cNvPr id="356" name="Google Shape;356;p37"/>
          <p:cNvPicPr preferRelativeResize="0"/>
          <p:nvPr/>
        </p:nvPicPr>
        <p:blipFill>
          <a:blip r:embed="rId6">
            <a:alphaModFix/>
          </a:blip>
          <a:stretch>
            <a:fillRect/>
          </a:stretch>
        </p:blipFill>
        <p:spPr>
          <a:xfrm>
            <a:off x="7083725" y="2727950"/>
            <a:ext cx="1067176" cy="902400"/>
          </a:xfrm>
          <a:prstGeom prst="rect">
            <a:avLst/>
          </a:prstGeom>
          <a:noFill/>
          <a:ln>
            <a:noFill/>
          </a:ln>
        </p:spPr>
      </p:pic>
      <p:sp>
        <p:nvSpPr>
          <p:cNvPr id="357" name="Google Shape;357;p37"/>
          <p:cNvSpPr txBox="1"/>
          <p:nvPr/>
        </p:nvSpPr>
        <p:spPr>
          <a:xfrm>
            <a:off x="6350325" y="3200150"/>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2%</a:t>
            </a:r>
            <a:endParaRPr sz="800">
              <a:solidFill>
                <a:schemeClr val="lt1"/>
              </a:solidFill>
              <a:latin typeface="Lato"/>
              <a:ea typeface="Lato"/>
              <a:cs typeface="Lato"/>
              <a:sym typeface="Lato"/>
            </a:endParaRPr>
          </a:p>
        </p:txBody>
      </p:sp>
      <p:sp>
        <p:nvSpPr>
          <p:cNvPr id="358" name="Google Shape;358;p37"/>
          <p:cNvSpPr txBox="1"/>
          <p:nvPr/>
        </p:nvSpPr>
        <p:spPr>
          <a:xfrm>
            <a:off x="6371375" y="3320088"/>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2,5%</a:t>
            </a:r>
            <a:endParaRPr sz="800">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p:nvPr/>
        </p:nvSpPr>
        <p:spPr>
          <a:xfrm>
            <a:off x="423500" y="88311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dirty="0"/>
              <a:t>Pregunta 12.</a:t>
            </a:r>
            <a:r>
              <a:rPr lang="es" sz="1300" dirty="0"/>
              <a:t> ¿Cuánto estaría dispuesto a pagar (por persona) para aprender, preparar y consumir alimentos tradicionales del cantón Tena?</a:t>
            </a:r>
            <a:endParaRPr sz="1500" b="1" dirty="0"/>
          </a:p>
        </p:txBody>
      </p:sp>
      <p:sp>
        <p:nvSpPr>
          <p:cNvPr id="364" name="Google Shape;364;p38"/>
          <p:cNvSpPr/>
          <p:nvPr/>
        </p:nvSpPr>
        <p:spPr>
          <a:xfrm>
            <a:off x="4721375" y="892100"/>
            <a:ext cx="3925500" cy="76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300" b="1"/>
              <a:t>Pregunta 14.</a:t>
            </a:r>
            <a:r>
              <a:rPr lang="es" sz="1300"/>
              <a:t> ¿A través de qué medios le gustaría recibir información sobre este tipo de actividades?</a:t>
            </a:r>
            <a:endParaRPr sz="1300" b="1"/>
          </a:p>
        </p:txBody>
      </p:sp>
      <p:pic>
        <p:nvPicPr>
          <p:cNvPr id="365" name="Google Shape;365;p38"/>
          <p:cNvPicPr preferRelativeResize="0"/>
          <p:nvPr/>
        </p:nvPicPr>
        <p:blipFill>
          <a:blip r:embed="rId3">
            <a:alphaModFix/>
          </a:blip>
          <a:stretch>
            <a:fillRect/>
          </a:stretch>
        </p:blipFill>
        <p:spPr>
          <a:xfrm>
            <a:off x="152400" y="2491900"/>
            <a:ext cx="2425900" cy="2042000"/>
          </a:xfrm>
          <a:prstGeom prst="rect">
            <a:avLst/>
          </a:prstGeom>
          <a:noFill/>
          <a:ln>
            <a:noFill/>
          </a:ln>
        </p:spPr>
      </p:pic>
      <p:pic>
        <p:nvPicPr>
          <p:cNvPr id="366" name="Google Shape;366;p38"/>
          <p:cNvPicPr preferRelativeResize="0"/>
          <p:nvPr/>
        </p:nvPicPr>
        <p:blipFill>
          <a:blip r:embed="rId4">
            <a:alphaModFix/>
          </a:blip>
          <a:stretch>
            <a:fillRect/>
          </a:stretch>
        </p:blipFill>
        <p:spPr>
          <a:xfrm>
            <a:off x="2806900" y="2804150"/>
            <a:ext cx="1228450" cy="1368450"/>
          </a:xfrm>
          <a:prstGeom prst="rect">
            <a:avLst/>
          </a:prstGeom>
          <a:noFill/>
          <a:ln>
            <a:noFill/>
          </a:ln>
        </p:spPr>
      </p:pic>
      <p:sp>
        <p:nvSpPr>
          <p:cNvPr id="367" name="Google Shape;367;p38"/>
          <p:cNvSpPr txBox="1"/>
          <p:nvPr/>
        </p:nvSpPr>
        <p:spPr>
          <a:xfrm>
            <a:off x="1985750" y="3076238"/>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4,5%</a:t>
            </a:r>
            <a:endParaRPr sz="800">
              <a:solidFill>
                <a:schemeClr val="lt1"/>
              </a:solidFill>
              <a:latin typeface="Lato"/>
              <a:ea typeface="Lato"/>
              <a:cs typeface="Lato"/>
              <a:sym typeface="Lato"/>
            </a:endParaRPr>
          </a:p>
        </p:txBody>
      </p:sp>
      <p:sp>
        <p:nvSpPr>
          <p:cNvPr id="368" name="Google Shape;368;p38"/>
          <p:cNvSpPr txBox="1"/>
          <p:nvPr/>
        </p:nvSpPr>
        <p:spPr>
          <a:xfrm>
            <a:off x="2161375" y="3263463"/>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2%</a:t>
            </a:r>
            <a:endParaRPr sz="800">
              <a:solidFill>
                <a:schemeClr val="lt1"/>
              </a:solidFill>
              <a:latin typeface="Lato"/>
              <a:ea typeface="Lato"/>
              <a:cs typeface="Lato"/>
              <a:sym typeface="Lato"/>
            </a:endParaRPr>
          </a:p>
        </p:txBody>
      </p:sp>
      <p:sp>
        <p:nvSpPr>
          <p:cNvPr id="369" name="Google Shape;369;p38"/>
          <p:cNvSpPr txBox="1"/>
          <p:nvPr/>
        </p:nvSpPr>
        <p:spPr>
          <a:xfrm>
            <a:off x="2286925" y="3137213"/>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dk2"/>
                </a:solidFill>
                <a:latin typeface="Lato"/>
                <a:ea typeface="Lato"/>
                <a:cs typeface="Lato"/>
                <a:sym typeface="Lato"/>
              </a:rPr>
              <a:t>0.5%</a:t>
            </a:r>
            <a:endParaRPr sz="800">
              <a:solidFill>
                <a:schemeClr val="dk2"/>
              </a:solidFill>
              <a:latin typeface="Lato"/>
              <a:ea typeface="Lato"/>
              <a:cs typeface="Lato"/>
              <a:sym typeface="Lato"/>
            </a:endParaRPr>
          </a:p>
        </p:txBody>
      </p:sp>
      <p:pic>
        <p:nvPicPr>
          <p:cNvPr id="370" name="Google Shape;370;p38"/>
          <p:cNvPicPr preferRelativeResize="0"/>
          <p:nvPr/>
        </p:nvPicPr>
        <p:blipFill>
          <a:blip r:embed="rId5">
            <a:alphaModFix/>
          </a:blip>
          <a:stretch>
            <a:fillRect/>
          </a:stretch>
        </p:blipFill>
        <p:spPr>
          <a:xfrm>
            <a:off x="4653800" y="2439525"/>
            <a:ext cx="2208075" cy="2170575"/>
          </a:xfrm>
          <a:prstGeom prst="rect">
            <a:avLst/>
          </a:prstGeom>
          <a:noFill/>
          <a:ln>
            <a:noFill/>
          </a:ln>
        </p:spPr>
      </p:pic>
      <p:sp>
        <p:nvSpPr>
          <p:cNvPr id="371" name="Google Shape;371;p38"/>
          <p:cNvSpPr txBox="1"/>
          <p:nvPr/>
        </p:nvSpPr>
        <p:spPr>
          <a:xfrm>
            <a:off x="6365875" y="3008038"/>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7,4%</a:t>
            </a:r>
            <a:endParaRPr sz="800">
              <a:solidFill>
                <a:schemeClr val="lt1"/>
              </a:solidFill>
              <a:latin typeface="Lato"/>
              <a:ea typeface="Lato"/>
              <a:cs typeface="Lato"/>
              <a:sym typeface="Lato"/>
            </a:endParaRPr>
          </a:p>
        </p:txBody>
      </p:sp>
      <p:sp>
        <p:nvSpPr>
          <p:cNvPr id="372" name="Google Shape;372;p38"/>
          <p:cNvSpPr txBox="1"/>
          <p:nvPr/>
        </p:nvSpPr>
        <p:spPr>
          <a:xfrm>
            <a:off x="6442075" y="3263463"/>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3,5%</a:t>
            </a:r>
            <a:endParaRPr sz="800">
              <a:solidFill>
                <a:schemeClr val="lt1"/>
              </a:solidFill>
              <a:latin typeface="Lato"/>
              <a:ea typeface="Lato"/>
              <a:cs typeface="Lato"/>
              <a:sym typeface="Lato"/>
            </a:endParaRPr>
          </a:p>
        </p:txBody>
      </p:sp>
      <p:sp>
        <p:nvSpPr>
          <p:cNvPr id="373" name="Google Shape;373;p38"/>
          <p:cNvSpPr txBox="1"/>
          <p:nvPr/>
        </p:nvSpPr>
        <p:spPr>
          <a:xfrm>
            <a:off x="6213475" y="2730063"/>
            <a:ext cx="801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lt1"/>
                </a:solidFill>
                <a:latin typeface="Lato"/>
                <a:ea typeface="Lato"/>
                <a:cs typeface="Lato"/>
                <a:sym typeface="Lato"/>
              </a:rPr>
              <a:t>3,5%</a:t>
            </a:r>
            <a:endParaRPr sz="800">
              <a:solidFill>
                <a:schemeClr val="lt1"/>
              </a:solidFill>
              <a:latin typeface="Lato"/>
              <a:ea typeface="Lato"/>
              <a:cs typeface="Lato"/>
              <a:sym typeface="Lato"/>
            </a:endParaRPr>
          </a:p>
        </p:txBody>
      </p:sp>
      <p:pic>
        <p:nvPicPr>
          <p:cNvPr id="374" name="Google Shape;374;p38"/>
          <p:cNvPicPr preferRelativeResize="0"/>
          <p:nvPr/>
        </p:nvPicPr>
        <p:blipFill>
          <a:blip r:embed="rId6">
            <a:alphaModFix/>
          </a:blip>
          <a:stretch>
            <a:fillRect/>
          </a:stretch>
        </p:blipFill>
        <p:spPr>
          <a:xfrm>
            <a:off x="7070324" y="2806274"/>
            <a:ext cx="1545251" cy="1442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9"/>
          <p:cNvSpPr txBox="1"/>
          <p:nvPr/>
        </p:nvSpPr>
        <p:spPr>
          <a:xfrm>
            <a:off x="403500" y="660100"/>
            <a:ext cx="3054900" cy="8313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Entrevista 1.</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Biólogo Maximiliano Rivadeneira Comunidad Shiripuno </a:t>
            </a:r>
            <a:endParaRPr>
              <a:latin typeface="Lato"/>
              <a:ea typeface="Lato"/>
              <a:cs typeface="Lato"/>
              <a:sym typeface="Lato"/>
            </a:endParaRPr>
          </a:p>
        </p:txBody>
      </p:sp>
      <p:sp>
        <p:nvSpPr>
          <p:cNvPr id="380" name="Google Shape;380;p39"/>
          <p:cNvSpPr txBox="1"/>
          <p:nvPr/>
        </p:nvSpPr>
        <p:spPr>
          <a:xfrm>
            <a:off x="372450" y="1656000"/>
            <a:ext cx="3086100" cy="8313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Entrevista 2.</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Glenda Andy </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Dueña del restaurante Mishki Maito </a:t>
            </a:r>
            <a:endParaRPr>
              <a:latin typeface="Lato"/>
              <a:ea typeface="Lato"/>
              <a:cs typeface="Lato"/>
              <a:sym typeface="Lato"/>
            </a:endParaRPr>
          </a:p>
        </p:txBody>
      </p:sp>
      <p:sp>
        <p:nvSpPr>
          <p:cNvPr id="381" name="Google Shape;381;p39"/>
          <p:cNvSpPr txBox="1"/>
          <p:nvPr/>
        </p:nvSpPr>
        <p:spPr>
          <a:xfrm>
            <a:off x="372450" y="2651900"/>
            <a:ext cx="3086100" cy="10467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Entrevista 3.</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Elsa Chiguango </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Encargada de los restaurantes dentro del complejo Laguna Azul </a:t>
            </a:r>
            <a:endParaRPr>
              <a:latin typeface="Lato"/>
              <a:ea typeface="Lato"/>
              <a:cs typeface="Lato"/>
              <a:sym typeface="Lato"/>
            </a:endParaRPr>
          </a:p>
        </p:txBody>
      </p:sp>
      <p:sp>
        <p:nvSpPr>
          <p:cNvPr id="382" name="Google Shape;382;p39"/>
          <p:cNvSpPr txBox="1"/>
          <p:nvPr/>
        </p:nvSpPr>
        <p:spPr>
          <a:xfrm>
            <a:off x="403500" y="3863200"/>
            <a:ext cx="3054900" cy="10467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Entrevista 4.</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Daniel Gangita </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Dueño de un Restaurante dentro del complejo turístico Puka Urku </a:t>
            </a:r>
            <a:endParaRPr>
              <a:latin typeface="Lato"/>
              <a:ea typeface="Lato"/>
              <a:cs typeface="Lato"/>
              <a:sym typeface="Lato"/>
            </a:endParaRPr>
          </a:p>
        </p:txBody>
      </p:sp>
      <p:sp>
        <p:nvSpPr>
          <p:cNvPr id="383" name="Google Shape;383;p39"/>
          <p:cNvSpPr/>
          <p:nvPr/>
        </p:nvSpPr>
        <p:spPr>
          <a:xfrm>
            <a:off x="3530400" y="838450"/>
            <a:ext cx="947100" cy="32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p:nvPr/>
        </p:nvSpPr>
        <p:spPr>
          <a:xfrm>
            <a:off x="3565800" y="1846700"/>
            <a:ext cx="1028700" cy="32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565800" y="2937375"/>
            <a:ext cx="1028700" cy="32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3565800" y="4104250"/>
            <a:ext cx="1028700" cy="32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txBox="1"/>
          <p:nvPr/>
        </p:nvSpPr>
        <p:spPr>
          <a:xfrm>
            <a:off x="4730825" y="640825"/>
            <a:ext cx="41391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Las Capacitaciones son un factor importante al momento de ofertar algo nuevo. </a:t>
            </a:r>
            <a:endParaRPr>
              <a:latin typeface="Lato"/>
              <a:ea typeface="Lato"/>
              <a:cs typeface="Lato"/>
              <a:sym typeface="Lato"/>
            </a:endParaRPr>
          </a:p>
        </p:txBody>
      </p:sp>
      <p:sp>
        <p:nvSpPr>
          <p:cNvPr id="388" name="Google Shape;388;p39"/>
          <p:cNvSpPr txBox="1"/>
          <p:nvPr/>
        </p:nvSpPr>
        <p:spPr>
          <a:xfrm>
            <a:off x="4731050" y="1563150"/>
            <a:ext cx="4139100" cy="8313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En el centro de Tena predomina restaurantes de comida no tradicional, existen dos mercados donde se encuentra comida tradicional.</a:t>
            </a:r>
            <a:endParaRPr>
              <a:latin typeface="Lato"/>
              <a:ea typeface="Lato"/>
              <a:cs typeface="Lato"/>
              <a:sym typeface="Lato"/>
            </a:endParaRPr>
          </a:p>
        </p:txBody>
      </p:sp>
      <p:sp>
        <p:nvSpPr>
          <p:cNvPr id="389" name="Google Shape;389;p39"/>
          <p:cNvSpPr txBox="1"/>
          <p:nvPr/>
        </p:nvSpPr>
        <p:spPr>
          <a:xfrm>
            <a:off x="4731050" y="2611475"/>
            <a:ext cx="4139100" cy="8313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Señala que es importante que los nuevos proyectos turísticos no modifiquen lo autóctono por innovar, que no se pierda la esencia de las culturas. </a:t>
            </a:r>
            <a:endParaRPr>
              <a:latin typeface="Lato"/>
              <a:ea typeface="Lato"/>
              <a:cs typeface="Lato"/>
              <a:sym typeface="Lato"/>
            </a:endParaRPr>
          </a:p>
        </p:txBody>
      </p:sp>
      <p:sp>
        <p:nvSpPr>
          <p:cNvPr id="390" name="Google Shape;390;p39"/>
          <p:cNvSpPr txBox="1"/>
          <p:nvPr/>
        </p:nvSpPr>
        <p:spPr>
          <a:xfrm>
            <a:off x="4730900" y="3794875"/>
            <a:ext cx="4139400" cy="1046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Los extranjeros son los que más valoran su gastronomía y tienen más interés. Se ven obligados a modificar su oferta de comida debido al turista nacional que prefiere la comida rápida.</a:t>
            </a:r>
            <a:endParaRPr>
              <a:latin typeface="Lato"/>
              <a:ea typeface="Lato"/>
              <a:cs typeface="Lato"/>
              <a:sym typeface="Lato"/>
            </a:endParaRPr>
          </a:p>
        </p:txBody>
      </p:sp>
      <p:sp>
        <p:nvSpPr>
          <p:cNvPr id="391" name="Google Shape;391;p39"/>
          <p:cNvSpPr txBox="1">
            <a:spLocks noGrp="1"/>
          </p:cNvSpPr>
          <p:nvPr>
            <p:ph type="title"/>
          </p:nvPr>
        </p:nvSpPr>
        <p:spPr>
          <a:xfrm>
            <a:off x="727650" y="6060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Resultados entrevistas </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727650" y="12011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4740">
                <a:latin typeface="Arial"/>
                <a:ea typeface="Arial"/>
                <a:cs typeface="Arial"/>
                <a:sym typeface="Arial"/>
              </a:rPr>
              <a:t>PROPUESTA</a:t>
            </a:r>
            <a:endParaRPr sz="4740">
              <a:latin typeface="Arial"/>
              <a:ea typeface="Arial"/>
              <a:cs typeface="Arial"/>
              <a:sym typeface="Arial"/>
            </a:endParaRPr>
          </a:p>
        </p:txBody>
      </p:sp>
      <p:pic>
        <p:nvPicPr>
          <p:cNvPr id="397" name="Google Shape;397;p40"/>
          <p:cNvPicPr preferRelativeResize="0"/>
          <p:nvPr/>
        </p:nvPicPr>
        <p:blipFill>
          <a:blip r:embed="rId3">
            <a:alphaModFix/>
          </a:blip>
          <a:stretch>
            <a:fillRect/>
          </a:stretch>
        </p:blipFill>
        <p:spPr>
          <a:xfrm>
            <a:off x="2312625" y="2429050"/>
            <a:ext cx="4486950" cy="2243475"/>
          </a:xfrm>
          <a:prstGeom prst="rect">
            <a:avLst/>
          </a:prstGeom>
          <a:noFill/>
          <a:ln>
            <a:noFill/>
          </a:ln>
        </p:spPr>
      </p:pic>
      <p:pic>
        <p:nvPicPr>
          <p:cNvPr id="398" name="Google Shape;398;p40"/>
          <p:cNvPicPr preferRelativeResize="0"/>
          <p:nvPr/>
        </p:nvPicPr>
        <p:blipFill>
          <a:blip r:embed="rId4">
            <a:alphaModFix/>
          </a:blip>
          <a:stretch>
            <a:fillRect/>
          </a:stretch>
        </p:blipFill>
        <p:spPr>
          <a:xfrm rot="-1577936">
            <a:off x="1268049" y="947521"/>
            <a:ext cx="1088396" cy="10884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a:t>INTRODUCCIÓN</a:t>
            </a:r>
            <a:endParaRPr/>
          </a:p>
        </p:txBody>
      </p:sp>
      <p:sp>
        <p:nvSpPr>
          <p:cNvPr id="404" name="Google Shape;404;p41"/>
          <p:cNvSpPr txBox="1"/>
          <p:nvPr/>
        </p:nvSpPr>
        <p:spPr>
          <a:xfrm>
            <a:off x="729450" y="2069800"/>
            <a:ext cx="8033100" cy="2493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t>La propuesta de estrategias consta de 5 partes que se detallan a continuación:</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s" sz="1500"/>
              <a:t>●	Información del Cantón Tena</a:t>
            </a:r>
            <a:endParaRPr sz="1500"/>
          </a:p>
          <a:p>
            <a:pPr marL="0" lvl="0" indent="0" algn="l" rtl="0">
              <a:spcBef>
                <a:spcPts val="0"/>
              </a:spcBef>
              <a:spcAft>
                <a:spcPts val="0"/>
              </a:spcAft>
              <a:buNone/>
            </a:pPr>
            <a:r>
              <a:rPr lang="es" sz="1500"/>
              <a:t>●	Fichas técnicas de las preparaciones tradicionales más relevantes del Cantón Tena</a:t>
            </a:r>
            <a:endParaRPr sz="1500"/>
          </a:p>
          <a:p>
            <a:pPr marL="0" lvl="0" indent="0" algn="l" rtl="0">
              <a:spcBef>
                <a:spcPts val="0"/>
              </a:spcBef>
              <a:spcAft>
                <a:spcPts val="0"/>
              </a:spcAft>
              <a:buNone/>
            </a:pPr>
            <a:r>
              <a:rPr lang="es" sz="1500"/>
              <a:t>●	Formato de capacitación sobre Turismo Gastronómico vivencial, hospitalidad y servicio.</a:t>
            </a:r>
            <a:endParaRPr sz="1500"/>
          </a:p>
          <a:p>
            <a:pPr marL="0" lvl="0" indent="0" algn="l" rtl="0">
              <a:spcBef>
                <a:spcPts val="0"/>
              </a:spcBef>
              <a:spcAft>
                <a:spcPts val="0"/>
              </a:spcAft>
              <a:buNone/>
            </a:pPr>
            <a:r>
              <a:rPr lang="es" sz="1500"/>
              <a:t>●	Definición, importancia, beneficios y pasos para desarrollar una ruta turística gastronómica vivencial.</a:t>
            </a:r>
            <a:endParaRPr sz="1500"/>
          </a:p>
          <a:p>
            <a:pPr marL="0" lvl="0" indent="0" algn="l" rtl="0">
              <a:spcBef>
                <a:spcPts val="0"/>
              </a:spcBef>
              <a:spcAft>
                <a:spcPts val="0"/>
              </a:spcAft>
              <a:buNone/>
            </a:pPr>
            <a:r>
              <a:rPr lang="es" sz="1500"/>
              <a:t>●	Medios de difusión</a:t>
            </a:r>
            <a:endParaRPr sz="1500"/>
          </a:p>
          <a:p>
            <a:pPr marL="0" lvl="0" indent="0" algn="l" rtl="0">
              <a:spcBef>
                <a:spcPts val="0"/>
              </a:spcBef>
              <a:spcAft>
                <a:spcPts val="0"/>
              </a:spcAft>
              <a:buNone/>
            </a:pP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2"/>
          <p:cNvSpPr txBox="1">
            <a:spLocks noGrp="1"/>
          </p:cNvSpPr>
          <p:nvPr>
            <p:ph type="title"/>
          </p:nvPr>
        </p:nvSpPr>
        <p:spPr>
          <a:xfrm>
            <a:off x="580725" y="2232125"/>
            <a:ext cx="2691300" cy="974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Información del Cantón Tena </a:t>
            </a:r>
            <a:endParaRPr>
              <a:latin typeface="Arial"/>
              <a:ea typeface="Arial"/>
              <a:cs typeface="Arial"/>
              <a:sym typeface="Arial"/>
            </a:endParaRPr>
          </a:p>
        </p:txBody>
      </p:sp>
      <p:sp>
        <p:nvSpPr>
          <p:cNvPr id="410" name="Google Shape;410;p42"/>
          <p:cNvSpPr txBox="1"/>
          <p:nvPr/>
        </p:nvSpPr>
        <p:spPr>
          <a:xfrm>
            <a:off x="4118375" y="952500"/>
            <a:ext cx="18432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Factor Geográfico</a:t>
            </a:r>
            <a:r>
              <a:rPr lang="es">
                <a:latin typeface="Lato"/>
                <a:ea typeface="Lato"/>
                <a:cs typeface="Lato"/>
                <a:sym typeface="Lato"/>
              </a:rPr>
              <a:t> </a:t>
            </a:r>
            <a:endParaRPr>
              <a:latin typeface="Lato"/>
              <a:ea typeface="Lato"/>
              <a:cs typeface="Lato"/>
              <a:sym typeface="Lato"/>
            </a:endParaRPr>
          </a:p>
        </p:txBody>
      </p:sp>
      <p:sp>
        <p:nvSpPr>
          <p:cNvPr id="411" name="Google Shape;411;p42"/>
          <p:cNvSpPr txBox="1"/>
          <p:nvPr/>
        </p:nvSpPr>
        <p:spPr>
          <a:xfrm>
            <a:off x="4118375" y="1653900"/>
            <a:ext cx="18432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Clima </a:t>
            </a:r>
            <a:endParaRPr/>
          </a:p>
        </p:txBody>
      </p:sp>
      <p:sp>
        <p:nvSpPr>
          <p:cNvPr id="412" name="Google Shape;412;p42"/>
          <p:cNvSpPr txBox="1"/>
          <p:nvPr/>
        </p:nvSpPr>
        <p:spPr>
          <a:xfrm>
            <a:off x="4118375" y="2279100"/>
            <a:ext cx="18432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Factor Económico</a:t>
            </a:r>
            <a:endParaRPr/>
          </a:p>
        </p:txBody>
      </p:sp>
      <p:sp>
        <p:nvSpPr>
          <p:cNvPr id="413" name="Google Shape;413;p42"/>
          <p:cNvSpPr txBox="1"/>
          <p:nvPr/>
        </p:nvSpPr>
        <p:spPr>
          <a:xfrm>
            <a:off x="6717675" y="2171400"/>
            <a:ext cx="22182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Principales actividades económicas productivas </a:t>
            </a:r>
            <a:endParaRPr/>
          </a:p>
        </p:txBody>
      </p:sp>
      <p:sp>
        <p:nvSpPr>
          <p:cNvPr id="414" name="Google Shape;414;p42"/>
          <p:cNvSpPr txBox="1"/>
          <p:nvPr/>
        </p:nvSpPr>
        <p:spPr>
          <a:xfrm>
            <a:off x="4118375" y="3015850"/>
            <a:ext cx="18432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Factor Social </a:t>
            </a:r>
            <a:endParaRPr/>
          </a:p>
        </p:txBody>
      </p:sp>
      <p:sp>
        <p:nvSpPr>
          <p:cNvPr id="415" name="Google Shape;415;p42"/>
          <p:cNvSpPr txBox="1"/>
          <p:nvPr/>
        </p:nvSpPr>
        <p:spPr>
          <a:xfrm>
            <a:off x="4118375" y="3761325"/>
            <a:ext cx="18432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Factor Turístico </a:t>
            </a:r>
            <a:endParaRPr/>
          </a:p>
        </p:txBody>
      </p:sp>
      <p:sp>
        <p:nvSpPr>
          <p:cNvPr id="416" name="Google Shape;416;p42"/>
          <p:cNvSpPr/>
          <p:nvPr/>
        </p:nvSpPr>
        <p:spPr>
          <a:xfrm>
            <a:off x="6046425" y="2379650"/>
            <a:ext cx="595200" cy="192000"/>
          </a:xfrm>
          <a:prstGeom prst="rightArrow">
            <a:avLst>
              <a:gd name="adj1" fmla="val 48359"/>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7" name="Google Shape;417;p42"/>
          <p:cNvCxnSpPr>
            <a:stCxn id="409" idx="3"/>
            <a:endCxn id="410" idx="1"/>
          </p:cNvCxnSpPr>
          <p:nvPr/>
        </p:nvCxnSpPr>
        <p:spPr>
          <a:xfrm rot="10800000" flipH="1">
            <a:off x="3272025" y="1152725"/>
            <a:ext cx="846300" cy="1566600"/>
          </a:xfrm>
          <a:prstGeom prst="straightConnector1">
            <a:avLst/>
          </a:prstGeom>
          <a:noFill/>
          <a:ln w="9525" cap="flat" cmpd="sng">
            <a:solidFill>
              <a:schemeClr val="dk2"/>
            </a:solidFill>
            <a:prstDash val="solid"/>
            <a:round/>
            <a:headEnd type="none" w="med" len="med"/>
            <a:tailEnd type="triangle" w="med" len="med"/>
          </a:ln>
        </p:spPr>
      </p:cxnSp>
      <p:cxnSp>
        <p:nvCxnSpPr>
          <p:cNvPr id="418" name="Google Shape;418;p42"/>
          <p:cNvCxnSpPr>
            <a:stCxn id="409" idx="3"/>
            <a:endCxn id="411" idx="1"/>
          </p:cNvCxnSpPr>
          <p:nvPr/>
        </p:nvCxnSpPr>
        <p:spPr>
          <a:xfrm rot="10800000" flipH="1">
            <a:off x="3272025" y="1854125"/>
            <a:ext cx="846300" cy="865200"/>
          </a:xfrm>
          <a:prstGeom prst="straightConnector1">
            <a:avLst/>
          </a:prstGeom>
          <a:noFill/>
          <a:ln w="9525" cap="flat" cmpd="sng">
            <a:solidFill>
              <a:schemeClr val="dk2"/>
            </a:solidFill>
            <a:prstDash val="solid"/>
            <a:round/>
            <a:headEnd type="none" w="med" len="med"/>
            <a:tailEnd type="triangle" w="med" len="med"/>
          </a:ln>
        </p:spPr>
      </p:cxnSp>
      <p:cxnSp>
        <p:nvCxnSpPr>
          <p:cNvPr id="419" name="Google Shape;419;p42"/>
          <p:cNvCxnSpPr>
            <a:stCxn id="409" idx="3"/>
            <a:endCxn id="412" idx="1"/>
          </p:cNvCxnSpPr>
          <p:nvPr/>
        </p:nvCxnSpPr>
        <p:spPr>
          <a:xfrm rot="10800000" flipH="1">
            <a:off x="3272025" y="2479325"/>
            <a:ext cx="846300" cy="240000"/>
          </a:xfrm>
          <a:prstGeom prst="straightConnector1">
            <a:avLst/>
          </a:prstGeom>
          <a:noFill/>
          <a:ln w="9525" cap="flat" cmpd="sng">
            <a:solidFill>
              <a:schemeClr val="dk2"/>
            </a:solidFill>
            <a:prstDash val="solid"/>
            <a:round/>
            <a:headEnd type="none" w="med" len="med"/>
            <a:tailEnd type="triangle" w="med" len="med"/>
          </a:ln>
        </p:spPr>
      </p:cxnSp>
      <p:cxnSp>
        <p:nvCxnSpPr>
          <p:cNvPr id="420" name="Google Shape;420;p42"/>
          <p:cNvCxnSpPr>
            <a:stCxn id="409" idx="3"/>
            <a:endCxn id="414" idx="1"/>
          </p:cNvCxnSpPr>
          <p:nvPr/>
        </p:nvCxnSpPr>
        <p:spPr>
          <a:xfrm>
            <a:off x="3272025" y="2719325"/>
            <a:ext cx="846300" cy="496500"/>
          </a:xfrm>
          <a:prstGeom prst="straightConnector1">
            <a:avLst/>
          </a:prstGeom>
          <a:noFill/>
          <a:ln w="9525" cap="flat" cmpd="sng">
            <a:solidFill>
              <a:schemeClr val="dk2"/>
            </a:solidFill>
            <a:prstDash val="solid"/>
            <a:round/>
            <a:headEnd type="none" w="med" len="med"/>
            <a:tailEnd type="triangle" w="med" len="med"/>
          </a:ln>
        </p:spPr>
      </p:cxnSp>
      <p:cxnSp>
        <p:nvCxnSpPr>
          <p:cNvPr id="421" name="Google Shape;421;p42"/>
          <p:cNvCxnSpPr>
            <a:stCxn id="409" idx="3"/>
            <a:endCxn id="415" idx="1"/>
          </p:cNvCxnSpPr>
          <p:nvPr/>
        </p:nvCxnSpPr>
        <p:spPr>
          <a:xfrm>
            <a:off x="3272025" y="2719325"/>
            <a:ext cx="846300" cy="1242000"/>
          </a:xfrm>
          <a:prstGeom prst="straightConnector1">
            <a:avLst/>
          </a:prstGeom>
          <a:noFill/>
          <a:ln w="9525" cap="flat" cmpd="sng">
            <a:solidFill>
              <a:schemeClr val="dk2"/>
            </a:solidFill>
            <a:prstDash val="solid"/>
            <a:round/>
            <a:headEnd type="none" w="med" len="med"/>
            <a:tailEnd type="triangle" w="med" len="med"/>
          </a:ln>
        </p:spPr>
      </p:cxnSp>
      <p:pic>
        <p:nvPicPr>
          <p:cNvPr id="422" name="Google Shape;422;p42"/>
          <p:cNvPicPr preferRelativeResize="0"/>
          <p:nvPr/>
        </p:nvPicPr>
        <p:blipFill>
          <a:blip r:embed="rId3">
            <a:alphaModFix/>
          </a:blip>
          <a:stretch>
            <a:fillRect/>
          </a:stretch>
        </p:blipFill>
        <p:spPr>
          <a:xfrm>
            <a:off x="673699" y="3206525"/>
            <a:ext cx="2598325" cy="1617459"/>
          </a:xfrm>
          <a:prstGeom prst="rect">
            <a:avLst/>
          </a:prstGeom>
          <a:noFill/>
          <a:ln>
            <a:noFill/>
          </a:ln>
        </p:spPr>
      </p:pic>
      <p:pic>
        <p:nvPicPr>
          <p:cNvPr id="423" name="Google Shape;423;p42"/>
          <p:cNvPicPr preferRelativeResize="0"/>
          <p:nvPr/>
        </p:nvPicPr>
        <p:blipFill>
          <a:blip r:embed="rId4">
            <a:alphaModFix/>
          </a:blip>
          <a:stretch>
            <a:fillRect/>
          </a:stretch>
        </p:blipFill>
        <p:spPr>
          <a:xfrm>
            <a:off x="771700" y="1081800"/>
            <a:ext cx="2179218" cy="1089600"/>
          </a:xfrm>
          <a:prstGeom prst="rect">
            <a:avLst/>
          </a:prstGeom>
          <a:noFill/>
          <a:ln>
            <a:noFill/>
          </a:ln>
        </p:spPr>
      </p:pic>
      <p:pic>
        <p:nvPicPr>
          <p:cNvPr id="424" name="Google Shape;424;p42"/>
          <p:cNvPicPr preferRelativeResize="0"/>
          <p:nvPr/>
        </p:nvPicPr>
        <p:blipFill>
          <a:blip r:embed="rId5">
            <a:alphaModFix/>
          </a:blip>
          <a:stretch>
            <a:fillRect/>
          </a:stretch>
        </p:blipFill>
        <p:spPr>
          <a:xfrm>
            <a:off x="6717675" y="2863450"/>
            <a:ext cx="2043400" cy="19048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dirty="0">
                <a:latin typeface="Arial"/>
                <a:ea typeface="Arial"/>
                <a:cs typeface="Arial"/>
                <a:sym typeface="Arial"/>
              </a:rPr>
              <a:t>Objetivo General</a:t>
            </a:r>
            <a:endParaRPr dirty="0">
              <a:latin typeface="Arial"/>
              <a:ea typeface="Arial"/>
              <a:cs typeface="Arial"/>
              <a:sym typeface="Arial"/>
            </a:endParaRPr>
          </a:p>
        </p:txBody>
      </p:sp>
      <p:sp>
        <p:nvSpPr>
          <p:cNvPr id="164" name="Google Shape;164;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457200" algn="ctr" rtl="0">
              <a:lnSpc>
                <a:spcPct val="150000"/>
              </a:lnSpc>
              <a:spcBef>
                <a:spcPts val="1200"/>
              </a:spcBef>
              <a:spcAft>
                <a:spcPts val="0"/>
              </a:spcAft>
              <a:buNone/>
            </a:pPr>
            <a:r>
              <a:rPr lang="es" sz="2200" dirty="0">
                <a:latin typeface="+mn-lt"/>
              </a:rPr>
              <a:t>Determinar la influencia del turismo gastronómico vivencial como factor impulsador en la preservación de la riqueza culinaria y el desarrollo turístico local del cantón Tena, provincia de Napo.</a:t>
            </a:r>
            <a:endParaRPr sz="2200" dirty="0">
              <a:latin typeface="+mn-lt"/>
            </a:endParaRPr>
          </a:p>
          <a:p>
            <a:pPr marL="0" lvl="0" indent="0" algn="ctr" rtl="0">
              <a:lnSpc>
                <a:spcPct val="150000"/>
              </a:lnSpc>
              <a:spcBef>
                <a:spcPts val="1200"/>
              </a:spcBef>
              <a:spcAft>
                <a:spcPts val="1200"/>
              </a:spcAft>
              <a:buNone/>
            </a:pPr>
            <a:endParaRPr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3"/>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Identificación y caracterización de los platos tradicionales más demandados del Cantón Tena</a:t>
            </a:r>
            <a:endParaRPr>
              <a:latin typeface="Arial"/>
              <a:ea typeface="Arial"/>
              <a:cs typeface="Arial"/>
              <a:sym typeface="Arial"/>
            </a:endParaRPr>
          </a:p>
        </p:txBody>
      </p:sp>
      <p:sp>
        <p:nvSpPr>
          <p:cNvPr id="430" name="Google Shape;430;p43"/>
          <p:cNvSpPr txBox="1"/>
          <p:nvPr/>
        </p:nvSpPr>
        <p:spPr>
          <a:xfrm>
            <a:off x="502200" y="2938725"/>
            <a:ext cx="1871400" cy="400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FICHAS TÉCNICAS </a:t>
            </a:r>
            <a:endParaRPr/>
          </a:p>
        </p:txBody>
      </p:sp>
      <p:sp>
        <p:nvSpPr>
          <p:cNvPr id="431" name="Google Shape;431;p43"/>
          <p:cNvSpPr txBox="1"/>
          <p:nvPr/>
        </p:nvSpPr>
        <p:spPr>
          <a:xfrm>
            <a:off x="3117325" y="2034000"/>
            <a:ext cx="1685700" cy="40020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MAITO </a:t>
            </a:r>
            <a:endParaRPr>
              <a:latin typeface="Lato"/>
              <a:ea typeface="Lato"/>
              <a:cs typeface="Lato"/>
              <a:sym typeface="Lato"/>
            </a:endParaRPr>
          </a:p>
        </p:txBody>
      </p:sp>
      <p:sp>
        <p:nvSpPr>
          <p:cNvPr id="432" name="Google Shape;432;p43"/>
          <p:cNvSpPr txBox="1"/>
          <p:nvPr/>
        </p:nvSpPr>
        <p:spPr>
          <a:xfrm>
            <a:off x="3117300" y="2824425"/>
            <a:ext cx="2437680" cy="63765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PINCHO DE CHONTACURO </a:t>
            </a:r>
            <a:endParaRPr>
              <a:latin typeface="Lato"/>
              <a:ea typeface="Lato"/>
              <a:cs typeface="Lato"/>
              <a:sym typeface="Lato"/>
            </a:endParaRPr>
          </a:p>
        </p:txBody>
      </p:sp>
      <p:sp>
        <p:nvSpPr>
          <p:cNvPr id="433" name="Google Shape;433;p43"/>
          <p:cNvSpPr txBox="1"/>
          <p:nvPr/>
        </p:nvSpPr>
        <p:spPr>
          <a:xfrm>
            <a:off x="3117325" y="3767800"/>
            <a:ext cx="1685700" cy="40020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AYAMPACO </a:t>
            </a:r>
            <a:endParaRPr>
              <a:latin typeface="Lato"/>
              <a:ea typeface="Lato"/>
              <a:cs typeface="Lato"/>
              <a:sym typeface="Lato"/>
            </a:endParaRPr>
          </a:p>
        </p:txBody>
      </p:sp>
      <p:cxnSp>
        <p:nvCxnSpPr>
          <p:cNvPr id="434" name="Google Shape;434;p43"/>
          <p:cNvCxnSpPr>
            <a:stCxn id="430" idx="3"/>
            <a:endCxn id="431" idx="1"/>
          </p:cNvCxnSpPr>
          <p:nvPr/>
        </p:nvCxnSpPr>
        <p:spPr>
          <a:xfrm rot="10800000" flipH="1">
            <a:off x="2373600" y="2234025"/>
            <a:ext cx="743700" cy="9048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p43"/>
          <p:cNvCxnSpPr>
            <a:cxnSpLocks/>
            <a:stCxn id="430" idx="3"/>
            <a:endCxn id="432" idx="1"/>
          </p:cNvCxnSpPr>
          <p:nvPr/>
        </p:nvCxnSpPr>
        <p:spPr>
          <a:xfrm>
            <a:off x="2373600" y="3138825"/>
            <a:ext cx="743700" cy="4425"/>
          </a:xfrm>
          <a:prstGeom prst="straightConnector1">
            <a:avLst/>
          </a:prstGeom>
          <a:noFill/>
          <a:ln w="9525" cap="flat" cmpd="sng">
            <a:solidFill>
              <a:schemeClr val="dk2"/>
            </a:solidFill>
            <a:prstDash val="solid"/>
            <a:round/>
            <a:headEnd type="none" w="med" len="med"/>
            <a:tailEnd type="triangle" w="med" len="med"/>
          </a:ln>
        </p:spPr>
      </p:cxnSp>
      <p:cxnSp>
        <p:nvCxnSpPr>
          <p:cNvPr id="436" name="Google Shape;436;p43"/>
          <p:cNvCxnSpPr>
            <a:stCxn id="430" idx="3"/>
            <a:endCxn id="433" idx="1"/>
          </p:cNvCxnSpPr>
          <p:nvPr/>
        </p:nvCxnSpPr>
        <p:spPr>
          <a:xfrm>
            <a:off x="2373600" y="3138825"/>
            <a:ext cx="743700" cy="829200"/>
          </a:xfrm>
          <a:prstGeom prst="straightConnector1">
            <a:avLst/>
          </a:prstGeom>
          <a:noFill/>
          <a:ln w="9525" cap="flat" cmpd="sng">
            <a:solidFill>
              <a:schemeClr val="dk2"/>
            </a:solidFill>
            <a:prstDash val="solid"/>
            <a:round/>
            <a:headEnd type="none" w="med" len="med"/>
            <a:tailEnd type="triangle" w="med" len="med"/>
          </a:ln>
        </p:spPr>
      </p:cxnSp>
      <p:pic>
        <p:nvPicPr>
          <p:cNvPr id="437" name="Google Shape;437;p43"/>
          <p:cNvPicPr preferRelativeResize="0"/>
          <p:nvPr/>
        </p:nvPicPr>
        <p:blipFill>
          <a:blip r:embed="rId3">
            <a:alphaModFix/>
          </a:blip>
          <a:stretch>
            <a:fillRect/>
          </a:stretch>
        </p:blipFill>
        <p:spPr>
          <a:xfrm>
            <a:off x="6052900" y="1807137"/>
            <a:ext cx="1429400" cy="1072025"/>
          </a:xfrm>
          <a:prstGeom prst="rect">
            <a:avLst/>
          </a:prstGeom>
          <a:noFill/>
          <a:ln>
            <a:noFill/>
          </a:ln>
        </p:spPr>
      </p:pic>
      <p:pic>
        <p:nvPicPr>
          <p:cNvPr id="438" name="Google Shape;438;p43"/>
          <p:cNvPicPr preferRelativeResize="0"/>
          <p:nvPr/>
        </p:nvPicPr>
        <p:blipFill>
          <a:blip r:embed="rId4">
            <a:alphaModFix/>
          </a:blip>
          <a:stretch>
            <a:fillRect/>
          </a:stretch>
        </p:blipFill>
        <p:spPr>
          <a:xfrm>
            <a:off x="6052900" y="3678850"/>
            <a:ext cx="1429400" cy="1150216"/>
          </a:xfrm>
          <a:prstGeom prst="rect">
            <a:avLst/>
          </a:prstGeom>
          <a:noFill/>
          <a:ln>
            <a:noFill/>
          </a:ln>
        </p:spPr>
      </p:pic>
      <p:pic>
        <p:nvPicPr>
          <p:cNvPr id="439" name="Google Shape;439;p43"/>
          <p:cNvPicPr preferRelativeResize="0"/>
          <p:nvPr/>
        </p:nvPicPr>
        <p:blipFill>
          <a:blip r:embed="rId5">
            <a:alphaModFix/>
          </a:blip>
          <a:stretch>
            <a:fillRect/>
          </a:stretch>
        </p:blipFill>
        <p:spPr>
          <a:xfrm>
            <a:off x="7643425" y="2495550"/>
            <a:ext cx="1189650" cy="14747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4"/>
          <p:cNvSpPr txBox="1">
            <a:spLocks noGrp="1"/>
          </p:cNvSpPr>
          <p:nvPr>
            <p:ph type="title"/>
          </p:nvPr>
        </p:nvSpPr>
        <p:spPr>
          <a:xfrm>
            <a:off x="729450" y="7090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Capacitación</a:t>
            </a:r>
            <a:endParaRPr/>
          </a:p>
        </p:txBody>
      </p:sp>
      <p:sp>
        <p:nvSpPr>
          <p:cNvPr id="445" name="Google Shape;445;p44"/>
          <p:cNvSpPr/>
          <p:nvPr/>
        </p:nvSpPr>
        <p:spPr>
          <a:xfrm>
            <a:off x="825375" y="1835875"/>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Grupo de enfoque</a:t>
            </a:r>
            <a:endParaRPr b="1"/>
          </a:p>
        </p:txBody>
      </p:sp>
      <p:sp>
        <p:nvSpPr>
          <p:cNvPr id="446" name="Google Shape;446;p44"/>
          <p:cNvSpPr/>
          <p:nvPr/>
        </p:nvSpPr>
        <p:spPr>
          <a:xfrm>
            <a:off x="3774575" y="1790563"/>
            <a:ext cx="5103300" cy="48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Dueños de establecimientos de comida típica local</a:t>
            </a:r>
            <a:endParaRPr/>
          </a:p>
        </p:txBody>
      </p:sp>
      <p:sp>
        <p:nvSpPr>
          <p:cNvPr id="447" name="Google Shape;447;p44"/>
          <p:cNvSpPr/>
          <p:nvPr/>
        </p:nvSpPr>
        <p:spPr>
          <a:xfrm>
            <a:off x="825375" y="2622425"/>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Grupo de enfoque</a:t>
            </a:r>
            <a:endParaRPr b="1"/>
          </a:p>
        </p:txBody>
      </p:sp>
      <p:sp>
        <p:nvSpPr>
          <p:cNvPr id="448" name="Google Shape;448;p44"/>
          <p:cNvSpPr/>
          <p:nvPr/>
        </p:nvSpPr>
        <p:spPr>
          <a:xfrm>
            <a:off x="3764525" y="2476125"/>
            <a:ext cx="5103300" cy="128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Preparar a los dueños de establecimientos de comida típica local y miembros de la comunidad que deseen implementar este tipo de proyectos para que puedan brindar una atención adecuada, generando confianza y satisfacción en los visitantes que llegan al cantón Tena con la finalidad de aprender más sobre su cultura y gastronomía. </a:t>
            </a:r>
            <a:endParaRPr/>
          </a:p>
        </p:txBody>
      </p:sp>
      <p:sp>
        <p:nvSpPr>
          <p:cNvPr id="449" name="Google Shape;449;p44"/>
          <p:cNvSpPr/>
          <p:nvPr/>
        </p:nvSpPr>
        <p:spPr>
          <a:xfrm>
            <a:off x="825375" y="4121875"/>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Espacio</a:t>
            </a:r>
            <a:endParaRPr b="1"/>
          </a:p>
        </p:txBody>
      </p:sp>
      <p:sp>
        <p:nvSpPr>
          <p:cNvPr id="450" name="Google Shape;450;p44"/>
          <p:cNvSpPr/>
          <p:nvPr/>
        </p:nvSpPr>
        <p:spPr>
          <a:xfrm>
            <a:off x="3774575" y="4031675"/>
            <a:ext cx="5103300" cy="709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Casas barriales de las parroquias del cantón Tena seleccionadas. Transmisión a través de Zoom y Google Meets.</a:t>
            </a:r>
            <a:endParaRPr/>
          </a:p>
        </p:txBody>
      </p:sp>
      <p:cxnSp>
        <p:nvCxnSpPr>
          <p:cNvPr id="451" name="Google Shape;451;p44"/>
          <p:cNvCxnSpPr>
            <a:stCxn id="445" idx="3"/>
            <a:endCxn id="446" idx="1"/>
          </p:cNvCxnSpPr>
          <p:nvPr/>
        </p:nvCxnSpPr>
        <p:spPr>
          <a:xfrm>
            <a:off x="3080175" y="2032225"/>
            <a:ext cx="694500" cy="0"/>
          </a:xfrm>
          <a:prstGeom prst="straightConnector1">
            <a:avLst/>
          </a:prstGeom>
          <a:noFill/>
          <a:ln w="9525" cap="flat" cmpd="sng">
            <a:solidFill>
              <a:schemeClr val="dk2"/>
            </a:solidFill>
            <a:prstDash val="solid"/>
            <a:round/>
            <a:headEnd type="none" w="med" len="med"/>
            <a:tailEnd type="triangle" w="med" len="med"/>
          </a:ln>
        </p:spPr>
      </p:cxnSp>
      <p:cxnSp>
        <p:nvCxnSpPr>
          <p:cNvPr id="452" name="Google Shape;452;p44"/>
          <p:cNvCxnSpPr>
            <a:stCxn id="447" idx="3"/>
          </p:cNvCxnSpPr>
          <p:nvPr/>
        </p:nvCxnSpPr>
        <p:spPr>
          <a:xfrm rot="10800000" flipH="1">
            <a:off x="3080175" y="2818475"/>
            <a:ext cx="644100" cy="300"/>
          </a:xfrm>
          <a:prstGeom prst="straightConnector1">
            <a:avLst/>
          </a:prstGeom>
          <a:noFill/>
          <a:ln w="9525" cap="flat" cmpd="sng">
            <a:solidFill>
              <a:schemeClr val="dk2"/>
            </a:solidFill>
            <a:prstDash val="solid"/>
            <a:round/>
            <a:headEnd type="none" w="med" len="med"/>
            <a:tailEnd type="triangle" w="med" len="med"/>
          </a:ln>
        </p:spPr>
      </p:cxnSp>
      <p:cxnSp>
        <p:nvCxnSpPr>
          <p:cNvPr id="453" name="Google Shape;453;p44"/>
          <p:cNvCxnSpPr/>
          <p:nvPr/>
        </p:nvCxnSpPr>
        <p:spPr>
          <a:xfrm rot="10800000" flipH="1">
            <a:off x="3080175" y="4342475"/>
            <a:ext cx="644100" cy="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5"/>
          <p:cNvSpPr/>
          <p:nvPr/>
        </p:nvSpPr>
        <p:spPr>
          <a:xfrm>
            <a:off x="261700" y="589250"/>
            <a:ext cx="2254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Temario</a:t>
            </a:r>
            <a:endParaRPr b="1"/>
          </a:p>
        </p:txBody>
      </p:sp>
      <p:sp>
        <p:nvSpPr>
          <p:cNvPr id="459" name="Google Shape;459;p45"/>
          <p:cNvSpPr/>
          <p:nvPr/>
        </p:nvSpPr>
        <p:spPr>
          <a:xfrm>
            <a:off x="201300" y="1417700"/>
            <a:ext cx="2096100" cy="34338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100" b="1"/>
              <a:t>Módulo I: Cultura de servicio</a:t>
            </a:r>
            <a:endParaRPr sz="1100" b="1"/>
          </a:p>
          <a:p>
            <a:pPr marL="0" lvl="0" indent="0" algn="l" rtl="0">
              <a:lnSpc>
                <a:spcPct val="115000"/>
              </a:lnSpc>
              <a:spcBef>
                <a:spcPts val="1200"/>
              </a:spcBef>
              <a:spcAft>
                <a:spcPts val="0"/>
              </a:spcAft>
              <a:buNone/>
            </a:pPr>
            <a:r>
              <a:rPr lang="es" sz="1100" b="1"/>
              <a:t>Lección 1: </a:t>
            </a:r>
            <a:r>
              <a:rPr lang="es" sz="1100"/>
              <a:t>Qué es el servicio.</a:t>
            </a:r>
            <a:endParaRPr sz="1100"/>
          </a:p>
          <a:p>
            <a:pPr marL="0" lvl="0" indent="0" algn="l" rtl="0">
              <a:lnSpc>
                <a:spcPct val="115000"/>
              </a:lnSpc>
              <a:spcBef>
                <a:spcPts val="0"/>
              </a:spcBef>
              <a:spcAft>
                <a:spcPts val="0"/>
              </a:spcAft>
              <a:buNone/>
            </a:pPr>
            <a:r>
              <a:rPr lang="es" sz="1100" b="1"/>
              <a:t>Lección 2: </a:t>
            </a:r>
            <a:r>
              <a:rPr lang="es" sz="1100"/>
              <a:t>Claves para lograr un buen servicio</a:t>
            </a:r>
            <a:endParaRPr sz="1100"/>
          </a:p>
          <a:p>
            <a:pPr marL="0" lvl="0" indent="0" algn="l" rtl="0">
              <a:lnSpc>
                <a:spcPct val="115000"/>
              </a:lnSpc>
              <a:spcBef>
                <a:spcPts val="0"/>
              </a:spcBef>
              <a:spcAft>
                <a:spcPts val="0"/>
              </a:spcAft>
              <a:buNone/>
            </a:pPr>
            <a:r>
              <a:rPr lang="es" sz="1100" b="1"/>
              <a:t>Lección 3: </a:t>
            </a:r>
            <a:r>
              <a:rPr lang="es" sz="1100"/>
              <a:t>Importancia del servicio</a:t>
            </a:r>
            <a:endParaRPr sz="1100"/>
          </a:p>
          <a:p>
            <a:pPr marL="0" lvl="0" indent="0" algn="l" rtl="0">
              <a:lnSpc>
                <a:spcPct val="115000"/>
              </a:lnSpc>
              <a:spcBef>
                <a:spcPts val="0"/>
              </a:spcBef>
              <a:spcAft>
                <a:spcPts val="0"/>
              </a:spcAft>
              <a:buNone/>
            </a:pPr>
            <a:r>
              <a:rPr lang="es" sz="1100" b="1"/>
              <a:t>Lección 4:</a:t>
            </a:r>
            <a:r>
              <a:rPr lang="es" sz="1100"/>
              <a:t> Tipos de momentos de verdad en el servicio.                                         </a:t>
            </a:r>
            <a:r>
              <a:rPr lang="es" sz="1100" b="1"/>
              <a:t>Lección 5:</a:t>
            </a:r>
            <a:r>
              <a:rPr lang="es" sz="1100"/>
              <a:t> La importancia de la retroalimentación después del servicio.</a:t>
            </a:r>
            <a:endParaRPr sz="1100"/>
          </a:p>
          <a:p>
            <a:pPr marL="0" lvl="0" indent="0" algn="l" rtl="0">
              <a:lnSpc>
                <a:spcPct val="115000"/>
              </a:lnSpc>
              <a:spcBef>
                <a:spcPts val="0"/>
              </a:spcBef>
              <a:spcAft>
                <a:spcPts val="0"/>
              </a:spcAft>
              <a:buNone/>
            </a:pPr>
            <a:r>
              <a:rPr lang="es" sz="1100" b="1"/>
              <a:t>Lección 6:</a:t>
            </a:r>
            <a:r>
              <a:rPr lang="es" sz="1100"/>
              <a:t> Resolución de conflictos y escucha activa al momento del servicio</a:t>
            </a: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p:txBody>
      </p:sp>
      <p:sp>
        <p:nvSpPr>
          <p:cNvPr id="460" name="Google Shape;460;p45"/>
          <p:cNvSpPr/>
          <p:nvPr/>
        </p:nvSpPr>
        <p:spPr>
          <a:xfrm>
            <a:off x="2364979" y="1417700"/>
            <a:ext cx="2096100" cy="34338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sz="1100" b="1"/>
              <a:t>Módulo II: Comunicación con los visitantes</a:t>
            </a:r>
            <a:endParaRPr sz="1100" b="1"/>
          </a:p>
          <a:p>
            <a:pPr marL="0" marR="0" lvl="0" indent="0" algn="l" rtl="0">
              <a:lnSpc>
                <a:spcPct val="115000"/>
              </a:lnSpc>
              <a:spcBef>
                <a:spcPts val="0"/>
              </a:spcBef>
              <a:spcAft>
                <a:spcPts val="0"/>
              </a:spcAft>
              <a:buNone/>
            </a:pPr>
            <a:endParaRPr sz="1100"/>
          </a:p>
          <a:p>
            <a:pPr marL="0" marR="0" lvl="0" indent="0" algn="l" rtl="0">
              <a:lnSpc>
                <a:spcPct val="115000"/>
              </a:lnSpc>
              <a:spcBef>
                <a:spcPts val="0"/>
              </a:spcBef>
              <a:spcAft>
                <a:spcPts val="0"/>
              </a:spcAft>
              <a:buNone/>
            </a:pPr>
            <a:r>
              <a:rPr lang="es" sz="1100" b="1"/>
              <a:t>Lección 1:</a:t>
            </a:r>
            <a:r>
              <a:rPr lang="es" sz="1100"/>
              <a:t> El proceso de la comunicación</a:t>
            </a:r>
            <a:endParaRPr sz="1100"/>
          </a:p>
          <a:p>
            <a:pPr marL="0" marR="0" lvl="0" indent="0" algn="l" rtl="0">
              <a:lnSpc>
                <a:spcPct val="115000"/>
              </a:lnSpc>
              <a:spcBef>
                <a:spcPts val="0"/>
              </a:spcBef>
              <a:spcAft>
                <a:spcPts val="0"/>
              </a:spcAft>
              <a:buNone/>
            </a:pPr>
            <a:r>
              <a:rPr lang="es" sz="1100" b="1"/>
              <a:t>Lección 2:</a:t>
            </a:r>
            <a:r>
              <a:rPr lang="es" sz="1100"/>
              <a:t> Técnicas de comunicación</a:t>
            </a:r>
            <a:endParaRPr sz="1100"/>
          </a:p>
          <a:p>
            <a:pPr marL="0" marR="0" lvl="0" indent="0" algn="l" rtl="0">
              <a:lnSpc>
                <a:spcPct val="115000"/>
              </a:lnSpc>
              <a:spcBef>
                <a:spcPts val="0"/>
              </a:spcBef>
              <a:spcAft>
                <a:spcPts val="0"/>
              </a:spcAft>
              <a:buNone/>
            </a:pPr>
            <a:r>
              <a:rPr lang="es" sz="1100" b="1"/>
              <a:t>Lección 3:</a:t>
            </a:r>
            <a:r>
              <a:rPr lang="es" sz="1100"/>
              <a:t> Comunicación oral</a:t>
            </a:r>
            <a:endParaRPr sz="1100"/>
          </a:p>
          <a:p>
            <a:pPr marL="0" marR="0" lvl="0" indent="0" algn="l" rtl="0">
              <a:lnSpc>
                <a:spcPct val="115000"/>
              </a:lnSpc>
              <a:spcBef>
                <a:spcPts val="0"/>
              </a:spcBef>
              <a:spcAft>
                <a:spcPts val="0"/>
              </a:spcAft>
              <a:buNone/>
            </a:pPr>
            <a:r>
              <a:rPr lang="es" sz="1100" b="1"/>
              <a:t>Lección 4: </a:t>
            </a:r>
            <a:r>
              <a:rPr lang="es" sz="1100"/>
              <a:t>Comunicación telefónica</a:t>
            </a:r>
            <a:endParaRPr sz="1100"/>
          </a:p>
          <a:p>
            <a:pPr marL="0" marR="0" lvl="0" indent="0" algn="l" rtl="0">
              <a:lnSpc>
                <a:spcPct val="115000"/>
              </a:lnSpc>
              <a:spcBef>
                <a:spcPts val="0"/>
              </a:spcBef>
              <a:spcAft>
                <a:spcPts val="0"/>
              </a:spcAft>
              <a:buNone/>
            </a:pPr>
            <a:r>
              <a:rPr lang="es" sz="1100" b="1"/>
              <a:t>Lección 5:</a:t>
            </a:r>
            <a:r>
              <a:rPr lang="es" sz="1100"/>
              <a:t> Comunicación escrita, comunicación a través de medios sociales.</a:t>
            </a:r>
            <a:endParaRPr sz="1100"/>
          </a:p>
          <a:p>
            <a:pPr marL="0" lvl="0" indent="0" algn="l" rtl="0">
              <a:lnSpc>
                <a:spcPct val="115000"/>
              </a:lnSpc>
              <a:spcBef>
                <a:spcPts val="0"/>
              </a:spcBef>
              <a:spcAft>
                <a:spcPts val="0"/>
              </a:spcAft>
              <a:buNone/>
            </a:pPr>
            <a:r>
              <a:rPr lang="es" sz="1100" b="1"/>
              <a:t>Lección 6:</a:t>
            </a:r>
            <a:r>
              <a:rPr lang="es" sz="1100"/>
              <a:t> Habilidades personales y sociales</a:t>
            </a:r>
            <a:r>
              <a:rPr lang="es" sz="1100" b="1">
                <a:highlight>
                  <a:srgbClr val="FFFFFF"/>
                </a:highlight>
              </a:rPr>
              <a:t>          </a:t>
            </a:r>
            <a:endParaRPr/>
          </a:p>
        </p:txBody>
      </p:sp>
      <p:sp>
        <p:nvSpPr>
          <p:cNvPr id="461" name="Google Shape;461;p45"/>
          <p:cNvSpPr/>
          <p:nvPr/>
        </p:nvSpPr>
        <p:spPr>
          <a:xfrm>
            <a:off x="4528658" y="1417700"/>
            <a:ext cx="2096100" cy="34338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sz="1100" b="1"/>
              <a:t>Módulo III: Manipulación y control de alimentos</a:t>
            </a:r>
            <a:endParaRPr sz="1100" b="1"/>
          </a:p>
          <a:p>
            <a:pPr marL="0" marR="0" lvl="0" indent="0" algn="l" rtl="0">
              <a:lnSpc>
                <a:spcPct val="115000"/>
              </a:lnSpc>
              <a:spcBef>
                <a:spcPts val="0"/>
              </a:spcBef>
              <a:spcAft>
                <a:spcPts val="0"/>
              </a:spcAft>
              <a:buNone/>
            </a:pPr>
            <a:endParaRPr sz="1100"/>
          </a:p>
          <a:p>
            <a:pPr marL="0" marR="0" lvl="0" indent="0" algn="l" rtl="0">
              <a:lnSpc>
                <a:spcPct val="115000"/>
              </a:lnSpc>
              <a:spcBef>
                <a:spcPts val="0"/>
              </a:spcBef>
              <a:spcAft>
                <a:spcPts val="0"/>
              </a:spcAft>
              <a:buNone/>
            </a:pPr>
            <a:r>
              <a:rPr lang="es" sz="1100" b="1"/>
              <a:t>Lección 1: </a:t>
            </a:r>
            <a:r>
              <a:rPr lang="es" sz="1100"/>
              <a:t>Cadena alimentaria</a:t>
            </a:r>
            <a:endParaRPr sz="1100"/>
          </a:p>
          <a:p>
            <a:pPr marL="0" marR="0" lvl="0" indent="0" algn="l" rtl="0">
              <a:lnSpc>
                <a:spcPct val="115000"/>
              </a:lnSpc>
              <a:spcBef>
                <a:spcPts val="0"/>
              </a:spcBef>
              <a:spcAft>
                <a:spcPts val="0"/>
              </a:spcAft>
              <a:buNone/>
            </a:pPr>
            <a:r>
              <a:rPr lang="es" sz="1100" b="1"/>
              <a:t>Lección 2:</a:t>
            </a:r>
            <a:r>
              <a:rPr lang="es" sz="1100"/>
              <a:t> Enfermedades transmitidas por alimentos</a:t>
            </a:r>
            <a:endParaRPr sz="1100"/>
          </a:p>
          <a:p>
            <a:pPr marL="0" marR="0" lvl="0" indent="0" algn="l" rtl="0">
              <a:lnSpc>
                <a:spcPct val="115000"/>
              </a:lnSpc>
              <a:spcBef>
                <a:spcPts val="0"/>
              </a:spcBef>
              <a:spcAft>
                <a:spcPts val="0"/>
              </a:spcAft>
              <a:buNone/>
            </a:pPr>
            <a:r>
              <a:rPr lang="es" sz="1100" b="1"/>
              <a:t>Lección 3: </a:t>
            </a:r>
            <a:r>
              <a:rPr lang="es" sz="1100"/>
              <a:t>Medidas higiénicas para prevenir la contaminación de alimentos</a:t>
            </a:r>
            <a:endParaRPr sz="1100"/>
          </a:p>
          <a:p>
            <a:pPr marL="0" marR="0" lvl="0" indent="0" algn="l" rtl="0">
              <a:lnSpc>
                <a:spcPct val="115000"/>
              </a:lnSpc>
              <a:spcBef>
                <a:spcPts val="0"/>
              </a:spcBef>
              <a:spcAft>
                <a:spcPts val="0"/>
              </a:spcAft>
              <a:buNone/>
            </a:pPr>
            <a:r>
              <a:rPr lang="es" sz="1100" b="1"/>
              <a:t>Lección 4:</a:t>
            </a:r>
            <a:r>
              <a:rPr lang="es" sz="1100"/>
              <a:t> Condiciones de los lugares donde se preparan alimentos</a:t>
            </a:r>
            <a:endParaRPr sz="1100"/>
          </a:p>
          <a:p>
            <a:pPr marL="0" marR="0" lvl="0" indent="0" algn="l" rtl="0">
              <a:lnSpc>
                <a:spcPct val="115000"/>
              </a:lnSpc>
              <a:spcBef>
                <a:spcPts val="0"/>
              </a:spcBef>
              <a:spcAft>
                <a:spcPts val="0"/>
              </a:spcAft>
              <a:buNone/>
            </a:pPr>
            <a:r>
              <a:rPr lang="es" sz="1100" b="1"/>
              <a:t>Lección 5:</a:t>
            </a:r>
            <a:r>
              <a:rPr lang="es" sz="1100"/>
              <a:t> Técnicas de almacenamiento de alimentos</a:t>
            </a:r>
            <a:endParaRPr sz="1100">
              <a:highlight>
                <a:srgbClr val="FFFFFF"/>
              </a:highlight>
            </a:endParaRPr>
          </a:p>
          <a:p>
            <a:pPr marL="0" lvl="0" indent="0" algn="l" rtl="0">
              <a:spcBef>
                <a:spcPts val="0"/>
              </a:spcBef>
              <a:spcAft>
                <a:spcPts val="0"/>
              </a:spcAft>
              <a:buNone/>
            </a:pPr>
            <a:endParaRPr/>
          </a:p>
        </p:txBody>
      </p:sp>
      <p:sp>
        <p:nvSpPr>
          <p:cNvPr id="462" name="Google Shape;462;p45"/>
          <p:cNvSpPr/>
          <p:nvPr/>
        </p:nvSpPr>
        <p:spPr>
          <a:xfrm>
            <a:off x="6692351" y="1417700"/>
            <a:ext cx="2151000" cy="34338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 sz="1000" b="1"/>
              <a:t>Módulo IV: Introducción al turismo gastronómico vivencial</a:t>
            </a:r>
            <a:endParaRPr sz="1000" b="1"/>
          </a:p>
          <a:p>
            <a:pPr marL="0" marR="0" lvl="0" indent="0" algn="l" rtl="0">
              <a:lnSpc>
                <a:spcPct val="115000"/>
              </a:lnSpc>
              <a:spcBef>
                <a:spcPts val="0"/>
              </a:spcBef>
              <a:spcAft>
                <a:spcPts val="0"/>
              </a:spcAft>
              <a:buNone/>
            </a:pPr>
            <a:endParaRPr sz="1100"/>
          </a:p>
          <a:p>
            <a:pPr marL="0" marR="0" lvl="0" indent="0" algn="l" rtl="0">
              <a:lnSpc>
                <a:spcPct val="115000"/>
              </a:lnSpc>
              <a:spcBef>
                <a:spcPts val="0"/>
              </a:spcBef>
              <a:spcAft>
                <a:spcPts val="0"/>
              </a:spcAft>
              <a:buNone/>
            </a:pPr>
            <a:r>
              <a:rPr lang="es" sz="1100" b="1"/>
              <a:t>Lección 1:</a:t>
            </a:r>
            <a:r>
              <a:rPr lang="es" sz="1100"/>
              <a:t> Qué es el turismo gastronómico vivencial</a:t>
            </a:r>
            <a:endParaRPr sz="1100"/>
          </a:p>
          <a:p>
            <a:pPr marL="0" marR="0" lvl="0" indent="0" algn="l" rtl="0">
              <a:lnSpc>
                <a:spcPct val="115000"/>
              </a:lnSpc>
              <a:spcBef>
                <a:spcPts val="0"/>
              </a:spcBef>
              <a:spcAft>
                <a:spcPts val="0"/>
              </a:spcAft>
              <a:buNone/>
            </a:pPr>
            <a:r>
              <a:rPr lang="es" sz="1100" b="1"/>
              <a:t>Lección 2:</a:t>
            </a:r>
            <a:r>
              <a:rPr lang="es" sz="1100"/>
              <a:t> Importancia del turismo gastronómico vivencial en la conservación de la gastronomía tradicional local.</a:t>
            </a:r>
            <a:endParaRPr sz="1100"/>
          </a:p>
          <a:p>
            <a:pPr marL="0" marR="0" lvl="0" indent="0" algn="l" rtl="0">
              <a:lnSpc>
                <a:spcPct val="115000"/>
              </a:lnSpc>
              <a:spcBef>
                <a:spcPts val="0"/>
              </a:spcBef>
              <a:spcAft>
                <a:spcPts val="0"/>
              </a:spcAft>
              <a:buNone/>
            </a:pPr>
            <a:r>
              <a:rPr lang="es" sz="1100" b="1"/>
              <a:t>Lección 3:</a:t>
            </a:r>
            <a:r>
              <a:rPr lang="es" sz="1100"/>
              <a:t> Qué esperan recibir los visitantes al realizar turismo gastronómico vivencial</a:t>
            </a:r>
            <a:endParaRPr sz="1100"/>
          </a:p>
          <a:p>
            <a:pPr marL="0" marR="0" lvl="0" indent="0" algn="l" rtl="0">
              <a:lnSpc>
                <a:spcPct val="115000"/>
              </a:lnSpc>
              <a:spcBef>
                <a:spcPts val="0"/>
              </a:spcBef>
              <a:spcAft>
                <a:spcPts val="0"/>
              </a:spcAft>
              <a:buNone/>
            </a:pPr>
            <a:r>
              <a:rPr lang="es" sz="1100" b="1"/>
              <a:t>Lección 4: </a:t>
            </a:r>
            <a:r>
              <a:rPr lang="es" sz="1100"/>
              <a:t>Pautas para la puesta en marcha del turismo gastronómico vivencial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6"/>
          <p:cNvSpPr txBox="1">
            <a:spLocks noGrp="1"/>
          </p:cNvSpPr>
          <p:nvPr>
            <p:ph type="title"/>
          </p:nvPr>
        </p:nvSpPr>
        <p:spPr>
          <a:xfrm>
            <a:off x="727650" y="59980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Proceso para elaborar una ruta turística gastronómica vivencial</a:t>
            </a:r>
            <a:endParaRPr>
              <a:latin typeface="Arial"/>
              <a:ea typeface="Arial"/>
              <a:cs typeface="Arial"/>
              <a:sym typeface="Arial"/>
            </a:endParaRPr>
          </a:p>
        </p:txBody>
      </p:sp>
      <p:sp>
        <p:nvSpPr>
          <p:cNvPr id="468" name="Google Shape;468;p46"/>
          <p:cNvSpPr txBox="1"/>
          <p:nvPr/>
        </p:nvSpPr>
        <p:spPr>
          <a:xfrm>
            <a:off x="966750" y="2571750"/>
            <a:ext cx="16980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t>Definición</a:t>
            </a:r>
            <a:endParaRPr/>
          </a:p>
        </p:txBody>
      </p:sp>
      <p:sp>
        <p:nvSpPr>
          <p:cNvPr id="469" name="Google Shape;469;p46"/>
          <p:cNvSpPr/>
          <p:nvPr/>
        </p:nvSpPr>
        <p:spPr>
          <a:xfrm>
            <a:off x="2887825" y="2639850"/>
            <a:ext cx="1227000" cy="26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txBox="1"/>
          <p:nvPr/>
        </p:nvSpPr>
        <p:spPr>
          <a:xfrm>
            <a:off x="4337900" y="1660825"/>
            <a:ext cx="4078500" cy="2339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Recorrido que permite  conocer y disfrutar de forma organizada la cultura gastronómica de una zona o región por medio de un itinerario, tomando en cuenta que en este tipo de modalidad de gastronomía vivencial el turista o viajero forma parte desde la cosecha hasta la preparación de los alimentos con el fin de vivir de cerca la experiencia cultural gastronómica de algunos pueblos que resultan atractivos para todo aquel que los visita.</a:t>
            </a:r>
            <a:endParaRPr/>
          </a:p>
        </p:txBody>
      </p:sp>
      <p:pic>
        <p:nvPicPr>
          <p:cNvPr id="471" name="Google Shape;471;p46"/>
          <p:cNvPicPr preferRelativeResize="0"/>
          <p:nvPr/>
        </p:nvPicPr>
        <p:blipFill>
          <a:blip r:embed="rId3">
            <a:alphaModFix/>
          </a:blip>
          <a:stretch>
            <a:fillRect/>
          </a:stretch>
        </p:blipFill>
        <p:spPr>
          <a:xfrm>
            <a:off x="828400" y="3253075"/>
            <a:ext cx="1974700" cy="1109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7"/>
          <p:cNvSpPr txBox="1"/>
          <p:nvPr/>
        </p:nvSpPr>
        <p:spPr>
          <a:xfrm>
            <a:off x="471000" y="868125"/>
            <a:ext cx="16980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t>Utilidad </a:t>
            </a:r>
            <a:endParaRPr/>
          </a:p>
        </p:txBody>
      </p:sp>
      <p:sp>
        <p:nvSpPr>
          <p:cNvPr id="477" name="Google Shape;477;p47"/>
          <p:cNvSpPr/>
          <p:nvPr/>
        </p:nvSpPr>
        <p:spPr>
          <a:xfrm>
            <a:off x="2299150" y="936225"/>
            <a:ext cx="799200" cy="26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7"/>
          <p:cNvSpPr txBox="1"/>
          <p:nvPr/>
        </p:nvSpPr>
        <p:spPr>
          <a:xfrm>
            <a:off x="3569500" y="437175"/>
            <a:ext cx="4932900" cy="12621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Las rutas gastronómicas son de gran utilidad para poner en práctica estrategias de desarrollo territorial, debido a que fomentan las relaciones entre agentes públicos y privados y así como consecuencia obtener un beneficio económico para todos los involucrados.</a:t>
            </a:r>
            <a:endParaRPr/>
          </a:p>
        </p:txBody>
      </p:sp>
      <p:sp>
        <p:nvSpPr>
          <p:cNvPr id="479" name="Google Shape;479;p47"/>
          <p:cNvSpPr txBox="1"/>
          <p:nvPr/>
        </p:nvSpPr>
        <p:spPr>
          <a:xfrm>
            <a:off x="471000" y="2171550"/>
            <a:ext cx="16980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t>Importancia </a:t>
            </a:r>
            <a:endParaRPr/>
          </a:p>
        </p:txBody>
      </p:sp>
      <p:sp>
        <p:nvSpPr>
          <p:cNvPr id="480" name="Google Shape;480;p47"/>
          <p:cNvSpPr/>
          <p:nvPr/>
        </p:nvSpPr>
        <p:spPr>
          <a:xfrm>
            <a:off x="2299150" y="2239650"/>
            <a:ext cx="799200" cy="26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7"/>
          <p:cNvSpPr txBox="1"/>
          <p:nvPr/>
        </p:nvSpPr>
        <p:spPr>
          <a:xfrm>
            <a:off x="3569500" y="1958175"/>
            <a:ext cx="4932900" cy="8313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Son una herramienta para dar a conocer el patrimonio cultural de una zona o región en este caso la gastronomía tradicional de los lugares que la componen.</a:t>
            </a:r>
            <a:endParaRPr/>
          </a:p>
        </p:txBody>
      </p:sp>
      <p:sp>
        <p:nvSpPr>
          <p:cNvPr id="482" name="Google Shape;482;p47"/>
          <p:cNvSpPr txBox="1"/>
          <p:nvPr/>
        </p:nvSpPr>
        <p:spPr>
          <a:xfrm>
            <a:off x="471000" y="3642400"/>
            <a:ext cx="16980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t>Beneficios  </a:t>
            </a:r>
            <a:endParaRPr/>
          </a:p>
        </p:txBody>
      </p:sp>
      <p:sp>
        <p:nvSpPr>
          <p:cNvPr id="483" name="Google Shape;483;p47"/>
          <p:cNvSpPr/>
          <p:nvPr/>
        </p:nvSpPr>
        <p:spPr>
          <a:xfrm>
            <a:off x="2249550" y="3710500"/>
            <a:ext cx="799200" cy="26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7"/>
          <p:cNvSpPr txBox="1"/>
          <p:nvPr/>
        </p:nvSpPr>
        <p:spPr>
          <a:xfrm>
            <a:off x="3569500" y="3048375"/>
            <a:ext cx="4932900" cy="16932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	Creación de una imagen gastronómica de cierto destino o zona.</a:t>
            </a:r>
            <a:endParaRPr/>
          </a:p>
          <a:p>
            <a:pPr marL="0" lvl="0" indent="0" algn="l" rtl="0">
              <a:spcBef>
                <a:spcPts val="0"/>
              </a:spcBef>
              <a:spcAft>
                <a:spcPts val="0"/>
              </a:spcAft>
              <a:buNone/>
            </a:pPr>
            <a:r>
              <a:rPr lang="es"/>
              <a:t>●	Beneficio económico para todos los involucrados</a:t>
            </a:r>
            <a:endParaRPr/>
          </a:p>
          <a:p>
            <a:pPr marL="0" lvl="0" indent="0" algn="l" rtl="0">
              <a:spcBef>
                <a:spcPts val="0"/>
              </a:spcBef>
              <a:spcAft>
                <a:spcPts val="0"/>
              </a:spcAft>
              <a:buNone/>
            </a:pPr>
            <a:r>
              <a:rPr lang="es"/>
              <a:t>●	Resaltar y conservar la identidad gastronómica de la zona </a:t>
            </a:r>
            <a:endParaRPr/>
          </a:p>
          <a:p>
            <a:pPr marL="0" lvl="0" indent="0" algn="l" rtl="0">
              <a:spcBef>
                <a:spcPts val="0"/>
              </a:spcBef>
              <a:spcAft>
                <a:spcPts val="0"/>
              </a:spcAft>
              <a:buNone/>
            </a:pPr>
            <a:r>
              <a:rPr lang="es"/>
              <a:t>●	Promoción y desarrollo local del lugar</a:t>
            </a:r>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8"/>
          <p:cNvSpPr txBox="1">
            <a:spLocks noGrp="1"/>
          </p:cNvSpPr>
          <p:nvPr>
            <p:ph type="title"/>
          </p:nvPr>
        </p:nvSpPr>
        <p:spPr>
          <a:xfrm>
            <a:off x="373380" y="155515"/>
            <a:ext cx="823341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2400" dirty="0">
                <a:latin typeface="Arial"/>
                <a:ea typeface="Arial"/>
                <a:cs typeface="Arial"/>
                <a:sym typeface="Arial"/>
              </a:rPr>
              <a:t>Pasos para elaborar una ruta turística gastronómica vivencial</a:t>
            </a:r>
            <a:endParaRPr sz="2400" dirty="0">
              <a:latin typeface="Arial"/>
              <a:ea typeface="Arial"/>
              <a:cs typeface="Arial"/>
              <a:sym typeface="Arial"/>
            </a:endParaRPr>
          </a:p>
        </p:txBody>
      </p:sp>
      <p:graphicFrame>
        <p:nvGraphicFramePr>
          <p:cNvPr id="2" name="Diagrama 1">
            <a:extLst>
              <a:ext uri="{FF2B5EF4-FFF2-40B4-BE49-F238E27FC236}">
                <a16:creationId xmlns:a16="http://schemas.microsoft.com/office/drawing/2014/main" id="{765AC8DC-CE2A-4A46-A7E7-401CD67DD70F}"/>
              </a:ext>
            </a:extLst>
          </p:cNvPr>
          <p:cNvGraphicFramePr/>
          <p:nvPr>
            <p:extLst>
              <p:ext uri="{D42A27DB-BD31-4B8C-83A1-F6EECF244321}">
                <p14:modId xmlns:p14="http://schemas.microsoft.com/office/powerpoint/2010/main" val="193275637"/>
              </p:ext>
            </p:extLst>
          </p:nvPr>
        </p:nvGraphicFramePr>
        <p:xfrm>
          <a:off x="819150" y="994410"/>
          <a:ext cx="6800850" cy="4112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BE851DDA-8A02-4D44-ACDC-1AAE39BAC4CA}"/>
              </a:ext>
            </a:extLst>
          </p:cNvPr>
          <p:cNvGraphicFramePr/>
          <p:nvPr>
            <p:extLst>
              <p:ext uri="{D42A27DB-BD31-4B8C-83A1-F6EECF244321}">
                <p14:modId xmlns:p14="http://schemas.microsoft.com/office/powerpoint/2010/main" val="1942989620"/>
              </p:ext>
            </p:extLst>
          </p:nvPr>
        </p:nvGraphicFramePr>
        <p:xfrm>
          <a:off x="1234440" y="491490"/>
          <a:ext cx="661797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02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9"/>
          <p:cNvSpPr txBox="1">
            <a:spLocks noGrp="1"/>
          </p:cNvSpPr>
          <p:nvPr>
            <p:ph type="title"/>
          </p:nvPr>
        </p:nvSpPr>
        <p:spPr>
          <a:xfrm>
            <a:off x="729450" y="10138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Difusión</a:t>
            </a:r>
            <a:endParaRPr/>
          </a:p>
        </p:txBody>
      </p:sp>
      <p:sp>
        <p:nvSpPr>
          <p:cNvPr id="495" name="Google Shape;495;p49"/>
          <p:cNvSpPr/>
          <p:nvPr/>
        </p:nvSpPr>
        <p:spPr>
          <a:xfrm>
            <a:off x="392550" y="1771550"/>
            <a:ext cx="2194200" cy="146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Del total de personas encuestadas, el 83,7% indicó que le gustaría recibir información a través de redes sociales. </a:t>
            </a:r>
            <a:endParaRPr/>
          </a:p>
        </p:txBody>
      </p:sp>
      <p:pic>
        <p:nvPicPr>
          <p:cNvPr id="496" name="Google Shape;496;p49"/>
          <p:cNvPicPr preferRelativeResize="0"/>
          <p:nvPr/>
        </p:nvPicPr>
        <p:blipFill>
          <a:blip r:embed="rId3">
            <a:alphaModFix/>
          </a:blip>
          <a:stretch>
            <a:fillRect/>
          </a:stretch>
        </p:blipFill>
        <p:spPr>
          <a:xfrm>
            <a:off x="3262575" y="1839650"/>
            <a:ext cx="2726025" cy="1316600"/>
          </a:xfrm>
          <a:prstGeom prst="rect">
            <a:avLst/>
          </a:prstGeom>
          <a:noFill/>
          <a:ln>
            <a:noFill/>
          </a:ln>
        </p:spPr>
      </p:pic>
      <p:cxnSp>
        <p:nvCxnSpPr>
          <p:cNvPr id="497" name="Google Shape;497;p49"/>
          <p:cNvCxnSpPr>
            <a:stCxn id="495" idx="3"/>
            <a:endCxn id="496" idx="1"/>
          </p:cNvCxnSpPr>
          <p:nvPr/>
        </p:nvCxnSpPr>
        <p:spPr>
          <a:xfrm rot="10800000" flipH="1">
            <a:off x="2586750" y="2498000"/>
            <a:ext cx="675900" cy="8400"/>
          </a:xfrm>
          <a:prstGeom prst="straightConnector1">
            <a:avLst/>
          </a:prstGeom>
          <a:noFill/>
          <a:ln w="9525" cap="flat" cmpd="sng">
            <a:solidFill>
              <a:schemeClr val="dk2"/>
            </a:solidFill>
            <a:prstDash val="solid"/>
            <a:round/>
            <a:headEnd type="none" w="med" len="med"/>
            <a:tailEnd type="triangle" w="med" len="med"/>
          </a:ln>
        </p:spPr>
      </p:cxnSp>
      <p:sp>
        <p:nvSpPr>
          <p:cNvPr id="498" name="Google Shape;498;p49"/>
          <p:cNvSpPr/>
          <p:nvPr/>
        </p:nvSpPr>
        <p:spPr>
          <a:xfrm>
            <a:off x="6743925" y="1831925"/>
            <a:ext cx="2123700" cy="284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100"/>
              <a:t>●</a:t>
            </a:r>
            <a:r>
              <a:rPr lang="es" sz="700"/>
              <a:t>       </a:t>
            </a:r>
            <a:r>
              <a:rPr lang="es" sz="1100"/>
              <a:t>Foto de perfil con el logo del producto</a:t>
            </a:r>
            <a:endParaRPr sz="1100"/>
          </a:p>
          <a:p>
            <a:pPr marL="0" lvl="0" indent="0" algn="l" rtl="0">
              <a:lnSpc>
                <a:spcPct val="115000"/>
              </a:lnSpc>
              <a:spcBef>
                <a:spcPts val="1200"/>
              </a:spcBef>
              <a:spcAft>
                <a:spcPts val="0"/>
              </a:spcAft>
              <a:buNone/>
            </a:pPr>
            <a:r>
              <a:rPr lang="es" sz="1100"/>
              <a:t>●</a:t>
            </a:r>
            <a:r>
              <a:rPr lang="es" sz="700"/>
              <a:t>       </a:t>
            </a:r>
            <a:r>
              <a:rPr lang="es" sz="1100"/>
              <a:t>Nombre del proyecto</a:t>
            </a:r>
            <a:endParaRPr sz="1100"/>
          </a:p>
          <a:p>
            <a:pPr marL="0" lvl="0" indent="0" algn="l" rtl="0">
              <a:lnSpc>
                <a:spcPct val="115000"/>
              </a:lnSpc>
              <a:spcBef>
                <a:spcPts val="1200"/>
              </a:spcBef>
              <a:spcAft>
                <a:spcPts val="0"/>
              </a:spcAft>
              <a:buNone/>
            </a:pPr>
            <a:r>
              <a:rPr lang="es" sz="1100"/>
              <a:t>●</a:t>
            </a:r>
            <a:r>
              <a:rPr lang="es" sz="700"/>
              <a:t>       </a:t>
            </a:r>
            <a:r>
              <a:rPr lang="es" sz="1100"/>
              <a:t>Descripción del proyecto</a:t>
            </a:r>
            <a:endParaRPr sz="1100"/>
          </a:p>
          <a:p>
            <a:pPr marL="0" lvl="0" indent="0" algn="l" rtl="0">
              <a:lnSpc>
                <a:spcPct val="115000"/>
              </a:lnSpc>
              <a:spcBef>
                <a:spcPts val="1200"/>
              </a:spcBef>
              <a:spcAft>
                <a:spcPts val="0"/>
              </a:spcAft>
              <a:buNone/>
            </a:pPr>
            <a:r>
              <a:rPr lang="es" sz="1100"/>
              <a:t>●</a:t>
            </a:r>
            <a:r>
              <a:rPr lang="es" sz="700"/>
              <a:t>       </a:t>
            </a:r>
            <a:r>
              <a:rPr lang="es" sz="1100"/>
              <a:t>Ubicación del proyecto</a:t>
            </a:r>
            <a:endParaRPr sz="1100"/>
          </a:p>
          <a:p>
            <a:pPr marL="0" lvl="0" indent="0" algn="l" rtl="0">
              <a:lnSpc>
                <a:spcPct val="115000"/>
              </a:lnSpc>
              <a:spcBef>
                <a:spcPts val="1200"/>
              </a:spcBef>
              <a:spcAft>
                <a:spcPts val="0"/>
              </a:spcAft>
              <a:buNone/>
            </a:pPr>
            <a:r>
              <a:rPr lang="es" sz="1100"/>
              <a:t>●</a:t>
            </a:r>
            <a:r>
              <a:rPr lang="es" sz="700"/>
              <a:t>       </a:t>
            </a:r>
            <a:r>
              <a:rPr lang="es" sz="1100"/>
              <a:t>Contactos</a:t>
            </a:r>
            <a:endParaRPr sz="1100"/>
          </a:p>
          <a:p>
            <a:pPr marL="0" lvl="0" indent="0" algn="l" rtl="0">
              <a:lnSpc>
                <a:spcPct val="115000"/>
              </a:lnSpc>
              <a:spcBef>
                <a:spcPts val="1200"/>
              </a:spcBef>
              <a:spcAft>
                <a:spcPts val="1200"/>
              </a:spcAft>
              <a:buNone/>
            </a:pPr>
            <a:r>
              <a:rPr lang="es" sz="1100"/>
              <a:t>●</a:t>
            </a:r>
            <a:r>
              <a:rPr lang="es" sz="700"/>
              <a:t>       </a:t>
            </a:r>
            <a:r>
              <a:rPr lang="es" sz="1100"/>
              <a:t>Fotos referenciales de las actividades que se llevan a cabo</a:t>
            </a:r>
            <a:endParaRPr sz="1100"/>
          </a:p>
        </p:txBody>
      </p:sp>
      <p:cxnSp>
        <p:nvCxnSpPr>
          <p:cNvPr id="499" name="Google Shape;499;p49"/>
          <p:cNvCxnSpPr>
            <a:stCxn id="496" idx="3"/>
          </p:cNvCxnSpPr>
          <p:nvPr/>
        </p:nvCxnSpPr>
        <p:spPr>
          <a:xfrm rot="10800000" flipH="1">
            <a:off x="5988600" y="2486250"/>
            <a:ext cx="735300" cy="11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50"/>
          <p:cNvPicPr preferRelativeResize="0"/>
          <p:nvPr/>
        </p:nvPicPr>
        <p:blipFill>
          <a:blip r:embed="rId3">
            <a:alphaModFix/>
          </a:blip>
          <a:stretch>
            <a:fillRect/>
          </a:stretch>
        </p:blipFill>
        <p:spPr>
          <a:xfrm>
            <a:off x="1770275" y="1416425"/>
            <a:ext cx="5212826" cy="3340351"/>
          </a:xfrm>
          <a:prstGeom prst="rect">
            <a:avLst/>
          </a:prstGeom>
          <a:noFill/>
          <a:ln>
            <a:noFill/>
          </a:ln>
        </p:spPr>
      </p:pic>
      <p:sp>
        <p:nvSpPr>
          <p:cNvPr id="505" name="Google Shape;505;p50"/>
          <p:cNvSpPr/>
          <p:nvPr/>
        </p:nvSpPr>
        <p:spPr>
          <a:xfrm>
            <a:off x="517650" y="697075"/>
            <a:ext cx="2632800" cy="392700"/>
          </a:xfrm>
          <a:prstGeom prst="rect">
            <a:avLst/>
          </a:prstGeom>
          <a:solidFill>
            <a:srgbClr val="DD7E6B"/>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 b="1"/>
              <a:t>Otros tipos de publicidad</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1"/>
          <p:cNvSpPr txBox="1">
            <a:spLocks noGrp="1"/>
          </p:cNvSpPr>
          <p:nvPr>
            <p:ph type="title"/>
          </p:nvPr>
        </p:nvSpPr>
        <p:spPr>
          <a:xfrm>
            <a:off x="727650" y="51200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Conclusiones</a:t>
            </a:r>
            <a:endParaRPr>
              <a:latin typeface="Arial"/>
              <a:ea typeface="Arial"/>
              <a:cs typeface="Arial"/>
              <a:sym typeface="Arial"/>
            </a:endParaRPr>
          </a:p>
        </p:txBody>
      </p:sp>
      <p:sp>
        <p:nvSpPr>
          <p:cNvPr id="511" name="Google Shape;511;p51"/>
          <p:cNvSpPr txBox="1">
            <a:spLocks noGrp="1"/>
          </p:cNvSpPr>
          <p:nvPr>
            <p:ph type="body" idx="1"/>
          </p:nvPr>
        </p:nvSpPr>
        <p:spPr>
          <a:xfrm>
            <a:off x="-62725" y="1159100"/>
            <a:ext cx="9144000" cy="31551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1200"/>
              </a:spcBef>
              <a:spcAft>
                <a:spcPts val="0"/>
              </a:spcAft>
              <a:buNone/>
            </a:pPr>
            <a:r>
              <a:rPr lang="es" sz="1200">
                <a:solidFill>
                  <a:srgbClr val="000000"/>
                </a:solidFill>
                <a:highlight>
                  <a:srgbClr val="FFFFFF"/>
                </a:highlight>
                <a:latin typeface="Arial"/>
                <a:ea typeface="Arial"/>
                <a:cs typeface="Arial"/>
                <a:sym typeface="Arial"/>
              </a:rPr>
              <a:t>●</a:t>
            </a:r>
            <a:r>
              <a:rPr lang="es" sz="800">
                <a:solidFill>
                  <a:srgbClr val="000000"/>
                </a:solidFill>
                <a:highlight>
                  <a:srgbClr val="FFFFFF"/>
                </a:highlight>
                <a:latin typeface="Arial"/>
                <a:ea typeface="Arial"/>
                <a:cs typeface="Arial"/>
                <a:sym typeface="Arial"/>
              </a:rPr>
              <a:t>   	</a:t>
            </a:r>
            <a:r>
              <a:rPr lang="es" sz="1200">
                <a:solidFill>
                  <a:srgbClr val="000000"/>
                </a:solidFill>
                <a:highlight>
                  <a:srgbClr val="FFFFFF"/>
                </a:highlight>
                <a:latin typeface="Arial"/>
                <a:ea typeface="Arial"/>
                <a:cs typeface="Arial"/>
                <a:sym typeface="Arial"/>
              </a:rPr>
              <a:t>Después de haber realizado esta investigación se concluyó que el turismo gastronómico vivencial es una modalidad de turismo que aún no ha sido explotada en nuestro país y puede ser un punto referencial para cambiar la manera de presentar productos turísticos, conectando más a los visitantes con las comunidades y su cultura.</a:t>
            </a:r>
            <a:endParaRPr sz="1200">
              <a:solidFill>
                <a:srgbClr val="000000"/>
              </a:solidFill>
              <a:highlight>
                <a:srgbClr val="FFFFFF"/>
              </a:highlight>
              <a:latin typeface="Arial"/>
              <a:ea typeface="Arial"/>
              <a:cs typeface="Arial"/>
              <a:sym typeface="Arial"/>
            </a:endParaRPr>
          </a:p>
          <a:p>
            <a:pPr marL="457200" lvl="0" indent="-228600" algn="l" rtl="0">
              <a:lnSpc>
                <a:spcPct val="115000"/>
              </a:lnSpc>
              <a:spcBef>
                <a:spcPts val="1200"/>
              </a:spcBef>
              <a:spcAft>
                <a:spcPts val="0"/>
              </a:spcAft>
              <a:buNone/>
            </a:pPr>
            <a:r>
              <a:rPr lang="es" sz="1200">
                <a:solidFill>
                  <a:srgbClr val="000000"/>
                </a:solidFill>
                <a:highlight>
                  <a:srgbClr val="FFFFFF"/>
                </a:highlight>
                <a:latin typeface="Arial"/>
                <a:ea typeface="Arial"/>
                <a:cs typeface="Arial"/>
                <a:sym typeface="Arial"/>
              </a:rPr>
              <a:t>●</a:t>
            </a:r>
            <a:r>
              <a:rPr lang="es" sz="800">
                <a:solidFill>
                  <a:srgbClr val="000000"/>
                </a:solidFill>
                <a:highlight>
                  <a:srgbClr val="FFFFFF"/>
                </a:highlight>
                <a:latin typeface="Arial"/>
                <a:ea typeface="Arial"/>
                <a:cs typeface="Arial"/>
                <a:sym typeface="Arial"/>
              </a:rPr>
              <a:t>   	</a:t>
            </a:r>
            <a:r>
              <a:rPr lang="es" sz="1200">
                <a:solidFill>
                  <a:srgbClr val="000000"/>
                </a:solidFill>
                <a:highlight>
                  <a:srgbClr val="FFFFFF"/>
                </a:highlight>
                <a:latin typeface="Arial"/>
                <a:ea typeface="Arial"/>
                <a:cs typeface="Arial"/>
                <a:sym typeface="Arial"/>
              </a:rPr>
              <a:t>A pesar de que el cantón Tena recibe un alto número de visitantes debido a la gran cantidad de atractivos naturales y culturales con los que cuenta, la comunidad de este cantón necesita enfocarse en mejorar el ámbito de técnicas de hospitalidad y servicio al cliente ya que estas forman parte importante de la experiencia del turista y su percepción acerca del lugar de destino y lo que este tiene que ofrecer.</a:t>
            </a:r>
            <a:endParaRPr sz="1200">
              <a:solidFill>
                <a:srgbClr val="000000"/>
              </a:solidFill>
              <a:highlight>
                <a:srgbClr val="FFFFFF"/>
              </a:highlight>
              <a:latin typeface="Arial"/>
              <a:ea typeface="Arial"/>
              <a:cs typeface="Arial"/>
              <a:sym typeface="Arial"/>
            </a:endParaRPr>
          </a:p>
          <a:p>
            <a:pPr marL="457200" marR="0" lvl="0" indent="-228600" algn="l" rtl="0">
              <a:lnSpc>
                <a:spcPct val="115000"/>
              </a:lnSpc>
              <a:spcBef>
                <a:spcPts val="1200"/>
              </a:spcBef>
              <a:spcAft>
                <a:spcPts val="0"/>
              </a:spcAft>
              <a:buNone/>
            </a:pPr>
            <a:r>
              <a:rPr lang="es" sz="1200">
                <a:solidFill>
                  <a:srgbClr val="000000"/>
                </a:solidFill>
                <a:highlight>
                  <a:srgbClr val="FFFFFF"/>
                </a:highlight>
                <a:latin typeface="Arial"/>
                <a:ea typeface="Arial"/>
                <a:cs typeface="Arial"/>
                <a:sym typeface="Arial"/>
              </a:rPr>
              <a:t>●   	La metodología de investigación y el levantamiento de información demostró que, si existe aceptación e interés por parte de turistas en participar de una modalidad vivencial y de igual manera si existe predisposición por parte de nativos y dueños de establecimientos de A&amp;B para ofertar esta nueva modalidad, dando como resultado viabilidad en proyectos enfocados a Turismo Gastronómico vivencial.</a:t>
            </a:r>
            <a:endParaRPr sz="1200">
              <a:solidFill>
                <a:srgbClr val="000000"/>
              </a:solidFill>
              <a:highlight>
                <a:srgbClr val="FFFFFF"/>
              </a:highlight>
              <a:latin typeface="Arial"/>
              <a:ea typeface="Arial"/>
              <a:cs typeface="Arial"/>
              <a:sym typeface="Arial"/>
            </a:endParaRPr>
          </a:p>
          <a:p>
            <a:pPr marL="457200" marR="0" lvl="0" indent="-228600" algn="l" rtl="0">
              <a:lnSpc>
                <a:spcPct val="115000"/>
              </a:lnSpc>
              <a:spcBef>
                <a:spcPts val="1200"/>
              </a:spcBef>
              <a:spcAft>
                <a:spcPts val="1200"/>
              </a:spcAft>
              <a:buNone/>
            </a:pPr>
            <a:r>
              <a:rPr lang="es" sz="1200">
                <a:solidFill>
                  <a:srgbClr val="000000"/>
                </a:solidFill>
                <a:highlight>
                  <a:srgbClr val="FFFFFF"/>
                </a:highlight>
                <a:latin typeface="Arial"/>
                <a:ea typeface="Arial"/>
                <a:cs typeface="Arial"/>
                <a:sym typeface="Arial"/>
              </a:rPr>
              <a:t>●    Una vez culminado el trabajo de investigación se puede determinar que la gastronomía tradicional en el cantón Tena es un ícono de identidad cultural de varias comunidades asentadas en la zona por varios años y su importancia en el desarrollo turístico local con el fin de concientizar a la sociedad sobre el valor de conservar y preservar la riqueza culinaria.</a:t>
            </a: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Objetivos específicos</a:t>
            </a:r>
            <a:endParaRPr/>
          </a:p>
        </p:txBody>
      </p:sp>
      <p:sp>
        <p:nvSpPr>
          <p:cNvPr id="170" name="Google Shape;170;p17"/>
          <p:cNvSpPr txBox="1">
            <a:spLocks noGrp="1"/>
          </p:cNvSpPr>
          <p:nvPr>
            <p:ph type="body" idx="1"/>
          </p:nvPr>
        </p:nvSpPr>
        <p:spPr>
          <a:xfrm>
            <a:off x="729450" y="1301635"/>
            <a:ext cx="7688700" cy="2951400"/>
          </a:xfrm>
          <a:prstGeom prst="rect">
            <a:avLst/>
          </a:prstGeom>
        </p:spPr>
        <p:txBody>
          <a:bodyPr spcFirstLastPara="1" wrap="square" lIns="91425" tIns="91425" rIns="91425" bIns="91425" anchor="t" anchorCtr="0">
            <a:noAutofit/>
          </a:bodyPr>
          <a:lstStyle/>
          <a:p>
            <a:pPr marL="457200" lvl="0" indent="-228600" algn="l" rtl="0">
              <a:lnSpc>
                <a:spcPct val="95000"/>
              </a:lnSpc>
              <a:spcBef>
                <a:spcPts val="1200"/>
              </a:spcBef>
              <a:spcAft>
                <a:spcPts val="0"/>
              </a:spcAft>
              <a:buNone/>
            </a:pPr>
            <a:r>
              <a:rPr lang="es" sz="1600" dirty="0">
                <a:solidFill>
                  <a:srgbClr val="000000"/>
                </a:solidFill>
                <a:latin typeface="Arial"/>
                <a:ea typeface="Arial"/>
                <a:cs typeface="Arial"/>
                <a:sym typeface="Arial"/>
              </a:rPr>
              <a:t>●</a:t>
            </a:r>
            <a:r>
              <a:rPr lang="es" sz="1200" dirty="0">
                <a:solidFill>
                  <a:srgbClr val="000000"/>
                </a:solidFill>
                <a:latin typeface="Arial"/>
                <a:ea typeface="Arial"/>
                <a:cs typeface="Arial"/>
                <a:sym typeface="Arial"/>
              </a:rPr>
              <a:t>   </a:t>
            </a:r>
            <a:r>
              <a:rPr lang="es" sz="1600" dirty="0">
                <a:solidFill>
                  <a:srgbClr val="000000"/>
                </a:solidFill>
                <a:latin typeface="Arial"/>
                <a:ea typeface="Arial"/>
                <a:cs typeface="Arial"/>
                <a:sym typeface="Arial"/>
              </a:rPr>
              <a:t>Recolectar información y teorías relevantes que fundamenten y sirvan de base para el desarrollo de la investigación por medio de una recopilación literaria.</a:t>
            </a:r>
            <a:endParaRPr sz="1600" dirty="0">
              <a:solidFill>
                <a:srgbClr val="000000"/>
              </a:solidFill>
              <a:latin typeface="Arial"/>
              <a:ea typeface="Arial"/>
              <a:cs typeface="Arial"/>
              <a:sym typeface="Arial"/>
            </a:endParaRPr>
          </a:p>
          <a:p>
            <a:pPr marL="457200" lvl="0" indent="-228600" algn="l" rtl="0">
              <a:lnSpc>
                <a:spcPct val="95000"/>
              </a:lnSpc>
              <a:spcBef>
                <a:spcPts val="1200"/>
              </a:spcBef>
              <a:spcAft>
                <a:spcPts val="0"/>
              </a:spcAft>
              <a:buNone/>
            </a:pPr>
            <a:r>
              <a:rPr lang="es" sz="1600" dirty="0">
                <a:solidFill>
                  <a:srgbClr val="000000"/>
                </a:solidFill>
                <a:latin typeface="Arial"/>
                <a:ea typeface="Arial"/>
                <a:cs typeface="Arial"/>
                <a:sym typeface="Arial"/>
              </a:rPr>
              <a:t>●</a:t>
            </a:r>
            <a:r>
              <a:rPr lang="es" sz="1200" dirty="0">
                <a:solidFill>
                  <a:srgbClr val="000000"/>
                </a:solidFill>
                <a:latin typeface="Arial"/>
                <a:ea typeface="Arial"/>
                <a:cs typeface="Arial"/>
                <a:sym typeface="Arial"/>
              </a:rPr>
              <a:t>   </a:t>
            </a:r>
            <a:r>
              <a:rPr lang="es" sz="1600" dirty="0">
                <a:solidFill>
                  <a:srgbClr val="000000"/>
                </a:solidFill>
                <a:latin typeface="Arial"/>
                <a:ea typeface="Arial"/>
                <a:cs typeface="Arial"/>
                <a:sym typeface="Arial"/>
              </a:rPr>
              <a:t>Analizar la situación actual del turismo gastronómico vivencial para conocer la realidad de este mercado.</a:t>
            </a:r>
            <a:endParaRPr sz="1600" dirty="0">
              <a:solidFill>
                <a:srgbClr val="000000"/>
              </a:solidFill>
              <a:latin typeface="Arial"/>
              <a:ea typeface="Arial"/>
              <a:cs typeface="Arial"/>
              <a:sym typeface="Arial"/>
            </a:endParaRPr>
          </a:p>
          <a:p>
            <a:pPr marL="457200" lvl="0" indent="-228600" algn="l" rtl="0">
              <a:lnSpc>
                <a:spcPct val="95000"/>
              </a:lnSpc>
              <a:spcBef>
                <a:spcPts val="1200"/>
              </a:spcBef>
              <a:spcAft>
                <a:spcPts val="0"/>
              </a:spcAft>
              <a:buNone/>
            </a:pPr>
            <a:r>
              <a:rPr lang="es" sz="1600" dirty="0">
                <a:solidFill>
                  <a:srgbClr val="000000"/>
                </a:solidFill>
                <a:highlight>
                  <a:srgbClr val="FFFFFF"/>
                </a:highlight>
                <a:latin typeface="Arial"/>
                <a:ea typeface="Arial"/>
                <a:cs typeface="Arial"/>
                <a:sym typeface="Arial"/>
              </a:rPr>
              <a:t>●</a:t>
            </a:r>
            <a:r>
              <a:rPr lang="es" sz="1200" dirty="0">
                <a:solidFill>
                  <a:srgbClr val="000000"/>
                </a:solidFill>
                <a:highlight>
                  <a:srgbClr val="FFFFFF"/>
                </a:highlight>
                <a:latin typeface="Arial"/>
                <a:ea typeface="Arial"/>
                <a:cs typeface="Arial"/>
                <a:sym typeface="Arial"/>
              </a:rPr>
              <a:t>   </a:t>
            </a:r>
            <a:r>
              <a:rPr lang="es" sz="1600" dirty="0">
                <a:solidFill>
                  <a:srgbClr val="000000"/>
                </a:solidFill>
                <a:highlight>
                  <a:srgbClr val="FFFFFF"/>
                </a:highlight>
                <a:latin typeface="Arial"/>
                <a:ea typeface="Arial"/>
                <a:cs typeface="Arial"/>
                <a:sym typeface="Arial"/>
              </a:rPr>
              <a:t>Realizar un estudio de mercado para determinar la percepción que tienen los visitantes y residentes sobre la gastronomía local por medio del uso de herramientas de investigación.</a:t>
            </a:r>
            <a:endParaRPr sz="1600" dirty="0">
              <a:solidFill>
                <a:srgbClr val="000000"/>
              </a:solidFill>
              <a:highlight>
                <a:srgbClr val="FFFFFF"/>
              </a:highlight>
              <a:latin typeface="Arial"/>
              <a:ea typeface="Arial"/>
              <a:cs typeface="Arial"/>
              <a:sym typeface="Arial"/>
            </a:endParaRPr>
          </a:p>
          <a:p>
            <a:pPr marL="457200" lvl="0" indent="-228600" algn="l" rtl="0">
              <a:lnSpc>
                <a:spcPct val="95000"/>
              </a:lnSpc>
              <a:spcBef>
                <a:spcPts val="1200"/>
              </a:spcBef>
              <a:spcAft>
                <a:spcPts val="0"/>
              </a:spcAft>
              <a:buNone/>
            </a:pPr>
            <a:r>
              <a:rPr lang="es" sz="1600" dirty="0">
                <a:solidFill>
                  <a:srgbClr val="000000"/>
                </a:solidFill>
                <a:latin typeface="Arial"/>
                <a:ea typeface="Arial"/>
                <a:cs typeface="Arial"/>
                <a:sym typeface="Arial"/>
              </a:rPr>
              <a:t>●</a:t>
            </a:r>
            <a:r>
              <a:rPr lang="es" sz="1200" dirty="0">
                <a:solidFill>
                  <a:srgbClr val="000000"/>
                </a:solidFill>
                <a:latin typeface="Arial"/>
                <a:ea typeface="Arial"/>
                <a:cs typeface="Arial"/>
                <a:sym typeface="Arial"/>
              </a:rPr>
              <a:t>   </a:t>
            </a:r>
            <a:r>
              <a:rPr lang="es" sz="1600" dirty="0">
                <a:solidFill>
                  <a:srgbClr val="000000"/>
                </a:solidFill>
                <a:latin typeface="Arial"/>
                <a:ea typeface="Arial"/>
                <a:cs typeface="Arial"/>
                <a:sym typeface="Arial"/>
              </a:rPr>
              <a:t>Impulsar el desarrollo turístico local del cantón Tena mediante la propuesta de un plan de estrategias que sirvan de base para la implementación de futuros proyectos enfocados en el turismo gastronómico vivencial en esta zona.</a:t>
            </a:r>
            <a:endParaRPr sz="1600" dirty="0">
              <a:solidFill>
                <a:srgbClr val="000000"/>
              </a:solidFill>
              <a:latin typeface="Arial"/>
              <a:ea typeface="Arial"/>
              <a:cs typeface="Arial"/>
              <a:sym typeface="Arial"/>
            </a:endParaRPr>
          </a:p>
          <a:p>
            <a:pPr marL="0" lvl="0" indent="0" algn="l" rtl="0">
              <a:lnSpc>
                <a:spcPct val="95000"/>
              </a:lnSpc>
              <a:spcBef>
                <a:spcPts val="1200"/>
              </a:spcBef>
              <a:spcAft>
                <a:spcPts val="1200"/>
              </a:spcAft>
              <a:buNone/>
            </a:pPr>
            <a:endParaRP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727650" y="603025"/>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t>Recomendaciones</a:t>
            </a:r>
            <a:endParaRPr/>
          </a:p>
        </p:txBody>
      </p:sp>
      <p:sp>
        <p:nvSpPr>
          <p:cNvPr id="517" name="Google Shape;517;p52"/>
          <p:cNvSpPr txBox="1">
            <a:spLocks noGrp="1"/>
          </p:cNvSpPr>
          <p:nvPr>
            <p:ph type="body" idx="1"/>
          </p:nvPr>
        </p:nvSpPr>
        <p:spPr>
          <a:xfrm>
            <a:off x="135575" y="1246400"/>
            <a:ext cx="8742300" cy="3432300"/>
          </a:xfrm>
          <a:prstGeom prst="rect">
            <a:avLst/>
          </a:prstGeom>
        </p:spPr>
        <p:txBody>
          <a:bodyPr spcFirstLastPara="1" wrap="square" lIns="91425" tIns="91425" rIns="91425" bIns="91425" anchor="t" anchorCtr="0">
            <a:noAutofit/>
          </a:bodyPr>
          <a:lstStyle/>
          <a:p>
            <a:pPr marL="457200" lvl="0" indent="-228600" algn="l" rtl="0">
              <a:lnSpc>
                <a:spcPct val="95000"/>
              </a:lnSpc>
              <a:spcBef>
                <a:spcPts val="1200"/>
              </a:spcBef>
              <a:spcAft>
                <a:spcPts val="0"/>
              </a:spcAft>
              <a:buNone/>
            </a:pPr>
            <a:r>
              <a:rPr lang="es" sz="1408">
                <a:solidFill>
                  <a:srgbClr val="000000"/>
                </a:solidFill>
                <a:highlight>
                  <a:srgbClr val="FFFFFF"/>
                </a:highlight>
                <a:latin typeface="Arial"/>
                <a:ea typeface="Arial"/>
                <a:cs typeface="Arial"/>
                <a:sym typeface="Arial"/>
              </a:rPr>
              <a:t>●</a:t>
            </a:r>
            <a:r>
              <a:rPr lang="es" sz="1008">
                <a:solidFill>
                  <a:srgbClr val="000000"/>
                </a:solidFill>
                <a:highlight>
                  <a:srgbClr val="FFFFFF"/>
                </a:highlight>
                <a:latin typeface="Arial"/>
                <a:ea typeface="Arial"/>
                <a:cs typeface="Arial"/>
                <a:sym typeface="Arial"/>
              </a:rPr>
              <a:t>   	</a:t>
            </a:r>
            <a:r>
              <a:rPr lang="es" sz="1408">
                <a:solidFill>
                  <a:srgbClr val="000000"/>
                </a:solidFill>
                <a:highlight>
                  <a:srgbClr val="FFFFFF"/>
                </a:highlight>
                <a:latin typeface="Arial"/>
                <a:ea typeface="Arial"/>
                <a:cs typeface="Arial"/>
                <a:sym typeface="Arial"/>
              </a:rPr>
              <a:t>Antes de emprender cualquier proyecto de investigación se recomienda conocer la situación actual de la zona de estudio por medio de un primer acercamiento, esto permitirá al investigador conocer un panorama más real y proponer estrategias oportunas conforme al problema y las necesidades detectadas.</a:t>
            </a:r>
            <a:endParaRPr sz="1408">
              <a:solidFill>
                <a:srgbClr val="000000"/>
              </a:solidFill>
              <a:highlight>
                <a:srgbClr val="FFFFFF"/>
              </a:highlight>
              <a:latin typeface="Arial"/>
              <a:ea typeface="Arial"/>
              <a:cs typeface="Arial"/>
              <a:sym typeface="Arial"/>
            </a:endParaRPr>
          </a:p>
          <a:p>
            <a:pPr marL="457200" lvl="0" indent="-228600" algn="l" rtl="0">
              <a:lnSpc>
                <a:spcPct val="95000"/>
              </a:lnSpc>
              <a:spcBef>
                <a:spcPts val="1200"/>
              </a:spcBef>
              <a:spcAft>
                <a:spcPts val="0"/>
              </a:spcAft>
              <a:buNone/>
            </a:pPr>
            <a:r>
              <a:rPr lang="es" sz="1408">
                <a:solidFill>
                  <a:srgbClr val="000000"/>
                </a:solidFill>
                <a:highlight>
                  <a:srgbClr val="FFFFFF"/>
                </a:highlight>
                <a:latin typeface="Arial"/>
                <a:ea typeface="Arial"/>
                <a:cs typeface="Arial"/>
                <a:sym typeface="Arial"/>
              </a:rPr>
              <a:t>●</a:t>
            </a:r>
            <a:r>
              <a:rPr lang="es" sz="1008">
                <a:solidFill>
                  <a:srgbClr val="000000"/>
                </a:solidFill>
                <a:highlight>
                  <a:srgbClr val="FFFFFF"/>
                </a:highlight>
                <a:latin typeface="Arial"/>
                <a:ea typeface="Arial"/>
                <a:cs typeface="Arial"/>
                <a:sym typeface="Arial"/>
              </a:rPr>
              <a:t>   	</a:t>
            </a:r>
            <a:r>
              <a:rPr lang="es" sz="1408">
                <a:solidFill>
                  <a:srgbClr val="000000"/>
                </a:solidFill>
                <a:highlight>
                  <a:srgbClr val="FFFFFF"/>
                </a:highlight>
                <a:latin typeface="Arial"/>
                <a:ea typeface="Arial"/>
                <a:cs typeface="Arial"/>
                <a:sym typeface="Arial"/>
              </a:rPr>
              <a:t>Para investigaciones futuras se recomienda tomar en cuenta el desarrollo de rutas turísticas gastronómicas vivenciales, las cuales permitan conocer la riqueza gastronómica tradicional que posee el cantón y su importancia en la preservación de las técnicas culinarias tradicionales.</a:t>
            </a:r>
            <a:endParaRPr sz="1408">
              <a:solidFill>
                <a:srgbClr val="000000"/>
              </a:solidFill>
              <a:highlight>
                <a:srgbClr val="FFFFFF"/>
              </a:highlight>
              <a:latin typeface="Arial"/>
              <a:ea typeface="Arial"/>
              <a:cs typeface="Arial"/>
              <a:sym typeface="Arial"/>
            </a:endParaRPr>
          </a:p>
          <a:p>
            <a:pPr marL="457200" lvl="0" indent="-228600" algn="l" rtl="0">
              <a:lnSpc>
                <a:spcPct val="95000"/>
              </a:lnSpc>
              <a:spcBef>
                <a:spcPts val="1200"/>
              </a:spcBef>
              <a:spcAft>
                <a:spcPts val="0"/>
              </a:spcAft>
              <a:buNone/>
            </a:pPr>
            <a:r>
              <a:rPr lang="es" sz="1408">
                <a:solidFill>
                  <a:srgbClr val="000000"/>
                </a:solidFill>
                <a:highlight>
                  <a:srgbClr val="FFFFFF"/>
                </a:highlight>
                <a:latin typeface="Arial"/>
                <a:ea typeface="Arial"/>
                <a:cs typeface="Arial"/>
                <a:sym typeface="Arial"/>
              </a:rPr>
              <a:t>●</a:t>
            </a:r>
            <a:r>
              <a:rPr lang="es" sz="1008">
                <a:solidFill>
                  <a:srgbClr val="000000"/>
                </a:solidFill>
                <a:highlight>
                  <a:srgbClr val="FFFFFF"/>
                </a:highlight>
                <a:latin typeface="Arial"/>
                <a:ea typeface="Arial"/>
                <a:cs typeface="Arial"/>
                <a:sym typeface="Arial"/>
              </a:rPr>
              <a:t>   	</a:t>
            </a:r>
            <a:r>
              <a:rPr lang="es" sz="1408">
                <a:solidFill>
                  <a:srgbClr val="000000"/>
                </a:solidFill>
                <a:highlight>
                  <a:srgbClr val="FFFFFF"/>
                </a:highlight>
                <a:latin typeface="Arial"/>
                <a:ea typeface="Arial"/>
                <a:cs typeface="Arial"/>
                <a:sym typeface="Arial"/>
              </a:rPr>
              <a:t>El trabajo de investigación busca preservar la riqueza culinaria por medio del turismo gastronómico vivencial, por lo que se recomienda el uso adecuado de este documento como herramienta de apoyo para futuras investigación acorde a la línea de investigación y la zona estudiada.</a:t>
            </a:r>
            <a:endParaRPr sz="1408">
              <a:solidFill>
                <a:srgbClr val="000000"/>
              </a:solidFill>
              <a:highlight>
                <a:srgbClr val="FFFFFF"/>
              </a:highlight>
              <a:latin typeface="Arial"/>
              <a:ea typeface="Arial"/>
              <a:cs typeface="Arial"/>
              <a:sym typeface="Arial"/>
            </a:endParaRPr>
          </a:p>
          <a:p>
            <a:pPr marL="457200" lvl="0" indent="-228600" algn="l" rtl="0">
              <a:lnSpc>
                <a:spcPct val="95000"/>
              </a:lnSpc>
              <a:spcBef>
                <a:spcPts val="1200"/>
              </a:spcBef>
              <a:spcAft>
                <a:spcPts val="0"/>
              </a:spcAft>
              <a:buNone/>
            </a:pPr>
            <a:r>
              <a:rPr lang="es" sz="1408">
                <a:solidFill>
                  <a:srgbClr val="000000"/>
                </a:solidFill>
                <a:highlight>
                  <a:srgbClr val="FFFFFF"/>
                </a:highlight>
                <a:latin typeface="Arial"/>
                <a:ea typeface="Arial"/>
                <a:cs typeface="Arial"/>
                <a:sym typeface="Arial"/>
              </a:rPr>
              <a:t>●</a:t>
            </a:r>
            <a:r>
              <a:rPr lang="es" sz="1008">
                <a:solidFill>
                  <a:srgbClr val="000000"/>
                </a:solidFill>
                <a:highlight>
                  <a:srgbClr val="FFFFFF"/>
                </a:highlight>
                <a:latin typeface="Arial"/>
                <a:ea typeface="Arial"/>
                <a:cs typeface="Arial"/>
                <a:sym typeface="Arial"/>
              </a:rPr>
              <a:t>    </a:t>
            </a:r>
            <a:r>
              <a:rPr lang="es" sz="1408">
                <a:solidFill>
                  <a:srgbClr val="000000"/>
                </a:solidFill>
                <a:highlight>
                  <a:srgbClr val="FFFFFF"/>
                </a:highlight>
                <a:latin typeface="Arial"/>
                <a:ea typeface="Arial"/>
                <a:cs typeface="Arial"/>
                <a:sym typeface="Arial"/>
              </a:rPr>
              <a:t>Se recomienda que más investigadores centren sus estudios en la conservación de la riqueza culinaria y técnicas ancestrales de zonas, debido a que con el pasar del tiempo la globalización y modernización de indumentaria gastronómica va debilitando este tipo de cocina autóctona y aún más donde la gastronomía es la imagen cultural de muchas comunidades o pueblos. </a:t>
            </a:r>
            <a:endParaRPr sz="1408">
              <a:solidFill>
                <a:srgbClr val="000000"/>
              </a:solidFill>
              <a:highlight>
                <a:srgbClr val="FFFFFF"/>
              </a:highlight>
              <a:latin typeface="Arial"/>
              <a:ea typeface="Arial"/>
              <a:cs typeface="Arial"/>
              <a:sym typeface="Arial"/>
            </a:endParaRPr>
          </a:p>
          <a:p>
            <a:pPr marL="0" lvl="0" indent="0" algn="l" rtl="0">
              <a:lnSpc>
                <a:spcPct val="95000"/>
              </a:lnSpc>
              <a:spcBef>
                <a:spcPts val="1200"/>
              </a:spcBef>
              <a:spcAft>
                <a:spcPts val="1200"/>
              </a:spcAft>
              <a:buNone/>
            </a:pP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729450" y="574575"/>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dirty="0">
                <a:latin typeface="+mj-lt"/>
              </a:rPr>
              <a:t>Marco Teórico </a:t>
            </a:r>
            <a:endParaRPr dirty="0">
              <a:latin typeface="+mj-lt"/>
            </a:endParaRPr>
          </a:p>
        </p:txBody>
      </p:sp>
      <p:sp>
        <p:nvSpPr>
          <p:cNvPr id="176" name="Google Shape;176;p18"/>
          <p:cNvSpPr txBox="1">
            <a:spLocks noGrp="1"/>
          </p:cNvSpPr>
          <p:nvPr>
            <p:ph type="body" idx="1"/>
          </p:nvPr>
        </p:nvSpPr>
        <p:spPr>
          <a:xfrm>
            <a:off x="500850" y="1102688"/>
            <a:ext cx="4314900" cy="67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s" sz="4242" dirty="0">
                <a:solidFill>
                  <a:schemeClr val="dk2"/>
                </a:solidFill>
                <a:latin typeface="Arial"/>
                <a:ea typeface="Arial"/>
                <a:cs typeface="Arial"/>
                <a:sym typeface="Arial"/>
              </a:rPr>
              <a:t>Teoría del flow </a:t>
            </a:r>
            <a:endParaRPr sz="4242" dirty="0">
              <a:solidFill>
                <a:schemeClr val="dk2"/>
              </a:solidFill>
              <a:latin typeface="Arial"/>
              <a:ea typeface="Arial"/>
              <a:cs typeface="Arial"/>
              <a:sym typeface="Arial"/>
            </a:endParaRPr>
          </a:p>
          <a:p>
            <a:pPr marL="0" lvl="0" indent="0" algn="ctr" rtl="0">
              <a:spcBef>
                <a:spcPts val="1200"/>
              </a:spcBef>
              <a:spcAft>
                <a:spcPts val="1200"/>
              </a:spcAft>
              <a:buNone/>
            </a:pPr>
            <a:endParaRPr dirty="0"/>
          </a:p>
        </p:txBody>
      </p:sp>
      <p:pic>
        <p:nvPicPr>
          <p:cNvPr id="177" name="Google Shape;177;p18"/>
          <p:cNvPicPr preferRelativeResize="0"/>
          <p:nvPr/>
        </p:nvPicPr>
        <p:blipFill>
          <a:blip r:embed="rId3">
            <a:alphaModFix/>
          </a:blip>
          <a:stretch>
            <a:fillRect/>
          </a:stretch>
        </p:blipFill>
        <p:spPr>
          <a:xfrm>
            <a:off x="5395050" y="1671450"/>
            <a:ext cx="2936150" cy="2936150"/>
          </a:xfrm>
          <a:prstGeom prst="rect">
            <a:avLst/>
          </a:prstGeom>
          <a:noFill/>
          <a:ln>
            <a:noFill/>
          </a:ln>
        </p:spPr>
      </p:pic>
      <p:sp>
        <p:nvSpPr>
          <p:cNvPr id="178" name="Google Shape;178;p18"/>
          <p:cNvSpPr txBox="1"/>
          <p:nvPr/>
        </p:nvSpPr>
        <p:spPr>
          <a:xfrm>
            <a:off x="965750" y="1748925"/>
            <a:ext cx="3420900" cy="1046700"/>
          </a:xfrm>
          <a:prstGeom prst="rect">
            <a:avLst/>
          </a:prstGeom>
          <a:solidFill>
            <a:srgbClr val="E6B8A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La teoría del flujo, también llamada teoría del flow o teoría de la experiencia óptima fue desarrollada por el Doctor en psicología Mihaly  en 1975</a:t>
            </a:r>
            <a:endParaRPr/>
          </a:p>
        </p:txBody>
      </p:sp>
      <p:sp>
        <p:nvSpPr>
          <p:cNvPr id="179" name="Google Shape;179;p18"/>
          <p:cNvSpPr txBox="1"/>
          <p:nvPr/>
        </p:nvSpPr>
        <p:spPr>
          <a:xfrm>
            <a:off x="965750" y="2981450"/>
            <a:ext cx="3420900" cy="1693200"/>
          </a:xfrm>
          <a:prstGeom prst="rect">
            <a:avLst/>
          </a:prstGeom>
          <a:solidFill>
            <a:srgbClr val="E6B8A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dirty="0"/>
              <a:t>“Estado en el que la persona se encuentra completamente absorta en una actividad para su propio placer y disfrute, durante la cual el tiempo vuela y las acciones, pensamientos y movimientos se suceden unas a otras sin pausa”</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729450" y="1155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a:p>
            <a:pPr marL="0" lvl="0" indent="0" algn="ctr" rtl="0">
              <a:spcBef>
                <a:spcPts val="0"/>
              </a:spcBef>
              <a:spcAft>
                <a:spcPts val="0"/>
              </a:spcAft>
              <a:buNone/>
            </a:pPr>
            <a:r>
              <a:rPr lang="es" dirty="0">
                <a:latin typeface="+mj-lt"/>
              </a:rPr>
              <a:t>El Turismo vivencial entendido desde la Teoría del flow</a:t>
            </a:r>
            <a:endParaRPr dirty="0">
              <a:latin typeface="+mj-lt"/>
            </a:endParaRPr>
          </a:p>
          <a:p>
            <a:pPr marL="0" lvl="0" indent="0" algn="l" rtl="0">
              <a:spcBef>
                <a:spcPts val="0"/>
              </a:spcBef>
              <a:spcAft>
                <a:spcPts val="0"/>
              </a:spcAft>
              <a:buNone/>
            </a:pPr>
            <a:endParaRPr dirty="0"/>
          </a:p>
        </p:txBody>
      </p:sp>
      <p:sp>
        <p:nvSpPr>
          <p:cNvPr id="185" name="Google Shape;185;p19"/>
          <p:cNvSpPr txBox="1">
            <a:spLocks noGrp="1"/>
          </p:cNvSpPr>
          <p:nvPr>
            <p:ph type="body" idx="1"/>
          </p:nvPr>
        </p:nvSpPr>
        <p:spPr>
          <a:xfrm>
            <a:off x="641400" y="1718100"/>
            <a:ext cx="3930600" cy="945300"/>
          </a:xfrm>
          <a:prstGeom prst="rect">
            <a:avLst/>
          </a:prstGeom>
          <a:solidFill>
            <a:srgbClr val="EFEFEF"/>
          </a:solidFill>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s">
                <a:solidFill>
                  <a:schemeClr val="dk2"/>
                </a:solidFill>
                <a:latin typeface="Arial"/>
                <a:ea typeface="Arial"/>
                <a:cs typeface="Arial"/>
                <a:sym typeface="Arial"/>
              </a:rPr>
              <a:t>Este es uno de los tipos de turismo que se deben cubrir el 100% de las expectativas de los visitantes.</a:t>
            </a:r>
            <a:endParaRPr>
              <a:solidFill>
                <a:schemeClr val="dk2"/>
              </a:solidFill>
              <a:latin typeface="Arial"/>
              <a:ea typeface="Arial"/>
              <a:cs typeface="Arial"/>
              <a:sym typeface="Arial"/>
            </a:endParaRPr>
          </a:p>
        </p:txBody>
      </p:sp>
      <p:pic>
        <p:nvPicPr>
          <p:cNvPr id="186" name="Google Shape;186;p19"/>
          <p:cNvPicPr preferRelativeResize="0"/>
          <p:nvPr/>
        </p:nvPicPr>
        <p:blipFill>
          <a:blip r:embed="rId3">
            <a:alphaModFix/>
          </a:blip>
          <a:stretch>
            <a:fillRect/>
          </a:stretch>
        </p:blipFill>
        <p:spPr>
          <a:xfrm>
            <a:off x="5437675" y="1647200"/>
            <a:ext cx="2707800" cy="1805200"/>
          </a:xfrm>
          <a:prstGeom prst="rect">
            <a:avLst/>
          </a:prstGeom>
          <a:noFill/>
          <a:ln>
            <a:noFill/>
          </a:ln>
        </p:spPr>
      </p:pic>
      <p:pic>
        <p:nvPicPr>
          <p:cNvPr id="187" name="Google Shape;187;p19"/>
          <p:cNvPicPr preferRelativeResize="0"/>
          <p:nvPr/>
        </p:nvPicPr>
        <p:blipFill>
          <a:blip r:embed="rId4">
            <a:alphaModFix/>
          </a:blip>
          <a:stretch>
            <a:fillRect/>
          </a:stretch>
        </p:blipFill>
        <p:spPr>
          <a:xfrm>
            <a:off x="5437675" y="3440970"/>
            <a:ext cx="2707800" cy="1301375"/>
          </a:xfrm>
          <a:prstGeom prst="rect">
            <a:avLst/>
          </a:prstGeom>
          <a:noFill/>
          <a:ln>
            <a:noFill/>
          </a:ln>
        </p:spPr>
      </p:pic>
      <p:sp>
        <p:nvSpPr>
          <p:cNvPr id="188" name="Google Shape;188;p19"/>
          <p:cNvSpPr txBox="1">
            <a:spLocks noGrp="1"/>
          </p:cNvSpPr>
          <p:nvPr>
            <p:ph type="body" idx="1"/>
          </p:nvPr>
        </p:nvSpPr>
        <p:spPr>
          <a:xfrm>
            <a:off x="641400" y="2910563"/>
            <a:ext cx="3930600" cy="1462200"/>
          </a:xfrm>
          <a:prstGeom prst="rect">
            <a:avLst/>
          </a:prstGeom>
          <a:solidFill>
            <a:srgbClr val="F3F3F3"/>
          </a:solidFill>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s" dirty="0">
                <a:solidFill>
                  <a:schemeClr val="dk2"/>
                </a:solidFill>
                <a:latin typeface="Arial"/>
                <a:ea typeface="Arial"/>
                <a:cs typeface="Arial"/>
                <a:sym typeface="Arial"/>
              </a:rPr>
              <a:t>El turismo vivencial debe identificar motivaciones, cumplir expectativas, analizar habilidades del cliente, promover emociones positivas y son esos elementos psicológicos los que la Teoría del Flow estudia</a:t>
            </a:r>
            <a:endParaRPr dirty="0">
              <a:solidFill>
                <a:schemeClr val="dk2"/>
              </a:solidFill>
              <a:latin typeface="Arial"/>
              <a:ea typeface="Arial"/>
              <a:cs typeface="Arial"/>
              <a:sym typeface="Arial"/>
            </a:endParaRPr>
          </a:p>
        </p:txBody>
      </p:sp>
      <p:cxnSp>
        <p:nvCxnSpPr>
          <p:cNvPr id="189" name="Google Shape;189;p19"/>
          <p:cNvCxnSpPr>
            <a:stCxn id="185" idx="2"/>
            <a:endCxn id="188" idx="0"/>
          </p:cNvCxnSpPr>
          <p:nvPr/>
        </p:nvCxnSpPr>
        <p:spPr>
          <a:xfrm>
            <a:off x="2606700" y="2663400"/>
            <a:ext cx="0" cy="247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819150" y="6741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dirty="0">
                <a:latin typeface="+mj-lt"/>
              </a:rPr>
              <a:t>Teoría del desarrollo local territorial </a:t>
            </a:r>
            <a:endParaRPr dirty="0">
              <a:latin typeface="+mj-lt"/>
            </a:endParaRPr>
          </a:p>
        </p:txBody>
      </p:sp>
      <p:sp>
        <p:nvSpPr>
          <p:cNvPr id="195" name="Google Shape;195;p20"/>
          <p:cNvSpPr txBox="1">
            <a:spLocks noGrp="1"/>
          </p:cNvSpPr>
          <p:nvPr>
            <p:ph type="body" idx="1"/>
          </p:nvPr>
        </p:nvSpPr>
        <p:spPr>
          <a:xfrm>
            <a:off x="729450" y="2597575"/>
            <a:ext cx="3521700" cy="1341900"/>
          </a:xfrm>
          <a:prstGeom prst="rect">
            <a:avLst/>
          </a:prstGeom>
          <a:solidFill>
            <a:srgbClr val="FCE5CD"/>
          </a:solidFill>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s" sz="3250">
                <a:solidFill>
                  <a:schemeClr val="dk2"/>
                </a:solidFill>
                <a:latin typeface="Arial"/>
                <a:ea typeface="Arial"/>
                <a:cs typeface="Arial"/>
                <a:sym typeface="Arial"/>
              </a:rPr>
              <a:t>Permite la integración de la planificación tradicional a nivel de los destinos turísticos para lograr el desarrollo de la región y mejorar la calidad de vida de los habitantes.</a:t>
            </a:r>
            <a:endParaRPr sz="3250"/>
          </a:p>
          <a:p>
            <a:pPr marL="0" lvl="0" indent="0" algn="l" rtl="0">
              <a:spcBef>
                <a:spcPts val="1200"/>
              </a:spcBef>
              <a:spcAft>
                <a:spcPts val="1200"/>
              </a:spcAft>
              <a:buNone/>
            </a:pPr>
            <a:endParaRPr/>
          </a:p>
        </p:txBody>
      </p:sp>
      <p:sp>
        <p:nvSpPr>
          <p:cNvPr id="196" name="Google Shape;196;p20"/>
          <p:cNvSpPr txBox="1"/>
          <p:nvPr/>
        </p:nvSpPr>
        <p:spPr>
          <a:xfrm>
            <a:off x="5478125" y="1970650"/>
            <a:ext cx="2825700" cy="400200"/>
          </a:xfrm>
          <a:prstGeom prst="rect">
            <a:avLst/>
          </a:prstGeom>
          <a:solidFill>
            <a:srgbClr val="D0E0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ECONÓMICO </a:t>
            </a:r>
            <a:endParaRPr>
              <a:latin typeface="Lato"/>
              <a:ea typeface="Lato"/>
              <a:cs typeface="Lato"/>
              <a:sym typeface="Lato"/>
            </a:endParaRPr>
          </a:p>
        </p:txBody>
      </p:sp>
      <p:sp>
        <p:nvSpPr>
          <p:cNvPr id="197" name="Google Shape;197;p20"/>
          <p:cNvSpPr txBox="1"/>
          <p:nvPr/>
        </p:nvSpPr>
        <p:spPr>
          <a:xfrm>
            <a:off x="5478125" y="3409388"/>
            <a:ext cx="2825700" cy="400200"/>
          </a:xfrm>
          <a:prstGeom prst="rect">
            <a:avLst/>
          </a:prstGeom>
          <a:solidFill>
            <a:srgbClr val="D0E0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CULTURAL </a:t>
            </a:r>
            <a:endParaRPr>
              <a:latin typeface="Lato"/>
              <a:ea typeface="Lato"/>
              <a:cs typeface="Lato"/>
              <a:sym typeface="Lato"/>
            </a:endParaRPr>
          </a:p>
        </p:txBody>
      </p:sp>
      <p:cxnSp>
        <p:nvCxnSpPr>
          <p:cNvPr id="198" name="Google Shape;198;p20"/>
          <p:cNvCxnSpPr>
            <a:stCxn id="195" idx="3"/>
            <a:endCxn id="196" idx="1"/>
          </p:cNvCxnSpPr>
          <p:nvPr/>
        </p:nvCxnSpPr>
        <p:spPr>
          <a:xfrm rot="10800000" flipH="1">
            <a:off x="4251150" y="2170825"/>
            <a:ext cx="1227000" cy="1097700"/>
          </a:xfrm>
          <a:prstGeom prst="straightConnector1">
            <a:avLst/>
          </a:prstGeom>
          <a:noFill/>
          <a:ln w="9525" cap="flat" cmpd="sng">
            <a:solidFill>
              <a:schemeClr val="dk2"/>
            </a:solidFill>
            <a:prstDash val="solid"/>
            <a:round/>
            <a:headEnd type="none" w="med" len="med"/>
            <a:tailEnd type="triangle" w="med" len="med"/>
          </a:ln>
        </p:spPr>
      </p:cxnSp>
      <p:cxnSp>
        <p:nvCxnSpPr>
          <p:cNvPr id="199" name="Google Shape;199;p20"/>
          <p:cNvCxnSpPr>
            <a:stCxn id="195" idx="3"/>
            <a:endCxn id="197" idx="1"/>
          </p:cNvCxnSpPr>
          <p:nvPr/>
        </p:nvCxnSpPr>
        <p:spPr>
          <a:xfrm>
            <a:off x="4251150" y="3268525"/>
            <a:ext cx="1227000" cy="341100"/>
          </a:xfrm>
          <a:prstGeom prst="straightConnector1">
            <a:avLst/>
          </a:prstGeom>
          <a:noFill/>
          <a:ln w="9525" cap="flat" cmpd="sng">
            <a:solidFill>
              <a:schemeClr val="dk2"/>
            </a:solidFill>
            <a:prstDash val="solid"/>
            <a:round/>
            <a:headEnd type="none" w="med" len="med"/>
            <a:tailEnd type="triangle" w="med" len="med"/>
          </a:ln>
        </p:spPr>
      </p:cxnSp>
      <p:sp>
        <p:nvSpPr>
          <p:cNvPr id="200" name="Google Shape;200;p20"/>
          <p:cNvSpPr txBox="1"/>
          <p:nvPr/>
        </p:nvSpPr>
        <p:spPr>
          <a:xfrm>
            <a:off x="5478125" y="2655774"/>
            <a:ext cx="2825700" cy="400200"/>
          </a:xfrm>
          <a:prstGeom prst="rect">
            <a:avLst/>
          </a:prstGeom>
          <a:solidFill>
            <a:srgbClr val="D0E0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SOCIAL</a:t>
            </a:r>
            <a:endParaRPr>
              <a:latin typeface="Lato"/>
              <a:ea typeface="Lato"/>
              <a:cs typeface="Lato"/>
              <a:sym typeface="Lato"/>
            </a:endParaRPr>
          </a:p>
        </p:txBody>
      </p:sp>
      <p:sp>
        <p:nvSpPr>
          <p:cNvPr id="201" name="Google Shape;201;p20"/>
          <p:cNvSpPr txBox="1"/>
          <p:nvPr/>
        </p:nvSpPr>
        <p:spPr>
          <a:xfrm>
            <a:off x="5478125" y="4163000"/>
            <a:ext cx="2825700" cy="400200"/>
          </a:xfrm>
          <a:prstGeom prst="rect">
            <a:avLst/>
          </a:prstGeom>
          <a:solidFill>
            <a:srgbClr val="D0E0E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a:latin typeface="Lato"/>
                <a:ea typeface="Lato"/>
                <a:cs typeface="Lato"/>
                <a:sym typeface="Lato"/>
              </a:rPr>
              <a:t>POLÍTICO </a:t>
            </a:r>
            <a:endParaRPr>
              <a:latin typeface="Lato"/>
              <a:ea typeface="Lato"/>
              <a:cs typeface="Lato"/>
              <a:sym typeface="Lato"/>
            </a:endParaRPr>
          </a:p>
        </p:txBody>
      </p:sp>
      <p:cxnSp>
        <p:nvCxnSpPr>
          <p:cNvPr id="202" name="Google Shape;202;p20"/>
          <p:cNvCxnSpPr>
            <a:stCxn id="195" idx="3"/>
            <a:endCxn id="200" idx="1"/>
          </p:cNvCxnSpPr>
          <p:nvPr/>
        </p:nvCxnSpPr>
        <p:spPr>
          <a:xfrm rot="10800000" flipH="1">
            <a:off x="4251150" y="2855725"/>
            <a:ext cx="1227000" cy="412800"/>
          </a:xfrm>
          <a:prstGeom prst="straightConnector1">
            <a:avLst/>
          </a:prstGeom>
          <a:noFill/>
          <a:ln w="9525" cap="flat" cmpd="sng">
            <a:solidFill>
              <a:schemeClr val="dk2"/>
            </a:solidFill>
            <a:prstDash val="solid"/>
            <a:round/>
            <a:headEnd type="none" w="med" len="med"/>
            <a:tailEnd type="triangle" w="med" len="med"/>
          </a:ln>
        </p:spPr>
      </p:cxnSp>
      <p:cxnSp>
        <p:nvCxnSpPr>
          <p:cNvPr id="203" name="Google Shape;203;p20"/>
          <p:cNvCxnSpPr>
            <a:stCxn id="195" idx="3"/>
            <a:endCxn id="201" idx="1"/>
          </p:cNvCxnSpPr>
          <p:nvPr/>
        </p:nvCxnSpPr>
        <p:spPr>
          <a:xfrm>
            <a:off x="4251150" y="3268525"/>
            <a:ext cx="1227000" cy="109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819150" y="580715"/>
            <a:ext cx="7505700" cy="580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Marco Legal</a:t>
            </a:r>
            <a:endParaRPr>
              <a:latin typeface="Arial"/>
              <a:ea typeface="Arial"/>
              <a:cs typeface="Arial"/>
              <a:sym typeface="Arial"/>
            </a:endParaRPr>
          </a:p>
        </p:txBody>
      </p:sp>
      <p:sp>
        <p:nvSpPr>
          <p:cNvPr id="209" name="Google Shape;209;p21"/>
          <p:cNvSpPr/>
          <p:nvPr/>
        </p:nvSpPr>
        <p:spPr>
          <a:xfrm>
            <a:off x="475475" y="1365825"/>
            <a:ext cx="3924600" cy="145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400"/>
              </a:spcBef>
              <a:spcAft>
                <a:spcPts val="0"/>
              </a:spcAft>
              <a:buNone/>
            </a:pPr>
            <a:r>
              <a:rPr lang="es" sz="1200" b="1"/>
              <a:t>CONSTITUCIÓN DE LA REPÚBLICA DEL ECUADOR</a:t>
            </a:r>
            <a:endParaRPr sz="1200" b="1"/>
          </a:p>
          <a:p>
            <a:pPr marL="0" lvl="0" indent="0" algn="l" rtl="0">
              <a:lnSpc>
                <a:spcPct val="115000"/>
              </a:lnSpc>
              <a:spcBef>
                <a:spcPts val="400"/>
              </a:spcBef>
              <a:spcAft>
                <a:spcPts val="0"/>
              </a:spcAft>
              <a:buNone/>
            </a:pPr>
            <a:r>
              <a:rPr lang="es" sz="1100" b="1" i="1"/>
              <a:t>Título l: Elementos constitutivos del estado</a:t>
            </a:r>
            <a:endParaRPr sz="1100" b="1" i="1"/>
          </a:p>
          <a:p>
            <a:pPr marL="0" lvl="0" indent="0" algn="l" rtl="0">
              <a:lnSpc>
                <a:spcPct val="115000"/>
              </a:lnSpc>
              <a:spcBef>
                <a:spcPts val="0"/>
              </a:spcBef>
              <a:spcAft>
                <a:spcPts val="0"/>
              </a:spcAft>
              <a:buNone/>
            </a:pPr>
            <a:r>
              <a:rPr lang="es" sz="1100"/>
              <a:t>Capítulo primero</a:t>
            </a:r>
            <a:endParaRPr sz="1100"/>
          </a:p>
          <a:p>
            <a:pPr marL="0" lvl="0" indent="0" algn="l" rtl="0">
              <a:lnSpc>
                <a:spcPct val="115000"/>
              </a:lnSpc>
              <a:spcBef>
                <a:spcPts val="0"/>
              </a:spcBef>
              <a:spcAft>
                <a:spcPts val="0"/>
              </a:spcAft>
              <a:buNone/>
            </a:pPr>
            <a:r>
              <a:rPr lang="es" sz="1100"/>
              <a:t>Principios fundamentales</a:t>
            </a:r>
            <a:endParaRPr sz="1100"/>
          </a:p>
          <a:p>
            <a:pPr marL="0" lvl="0" indent="0" algn="l" rtl="0">
              <a:lnSpc>
                <a:spcPct val="115000"/>
              </a:lnSpc>
              <a:spcBef>
                <a:spcPts val="0"/>
              </a:spcBef>
              <a:spcAft>
                <a:spcPts val="0"/>
              </a:spcAft>
              <a:buNone/>
            </a:pPr>
            <a:r>
              <a:rPr lang="es" sz="1100" b="1"/>
              <a:t>Art. 3.-</a:t>
            </a:r>
            <a:r>
              <a:rPr lang="es" sz="1100"/>
              <a:t> Son deberes primordiales del Estado:</a:t>
            </a:r>
            <a:endParaRPr sz="1100"/>
          </a:p>
          <a:p>
            <a:pPr marL="0" lvl="0" indent="0" algn="l" rtl="0">
              <a:lnSpc>
                <a:spcPct val="115000"/>
              </a:lnSpc>
              <a:spcBef>
                <a:spcPts val="0"/>
              </a:spcBef>
              <a:spcAft>
                <a:spcPts val="0"/>
              </a:spcAft>
              <a:buNone/>
            </a:pPr>
            <a:r>
              <a:rPr lang="es" sz="1100"/>
              <a:t>7. Proteger el patrimonio natural y cultural del país. </a:t>
            </a:r>
            <a:endParaRPr sz="1100"/>
          </a:p>
          <a:p>
            <a:pPr marL="0" lvl="0" indent="0" algn="l" rtl="0">
              <a:lnSpc>
                <a:spcPct val="115000"/>
              </a:lnSpc>
              <a:spcBef>
                <a:spcPts val="0"/>
              </a:spcBef>
              <a:spcAft>
                <a:spcPts val="0"/>
              </a:spcAft>
              <a:buNone/>
            </a:pPr>
            <a:endParaRPr/>
          </a:p>
        </p:txBody>
      </p:sp>
      <p:sp>
        <p:nvSpPr>
          <p:cNvPr id="210" name="Google Shape;210;p21"/>
          <p:cNvSpPr/>
          <p:nvPr/>
        </p:nvSpPr>
        <p:spPr>
          <a:xfrm>
            <a:off x="4659450" y="1365825"/>
            <a:ext cx="3924600" cy="296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100" b="1" i="1"/>
              <a:t>Título II: Derechos</a:t>
            </a:r>
            <a:endParaRPr sz="1100" b="1" i="1"/>
          </a:p>
          <a:p>
            <a:pPr marL="0" lvl="0" indent="0" algn="l" rtl="0">
              <a:lnSpc>
                <a:spcPct val="115000"/>
              </a:lnSpc>
              <a:spcBef>
                <a:spcPts val="0"/>
              </a:spcBef>
              <a:spcAft>
                <a:spcPts val="0"/>
              </a:spcAft>
              <a:buNone/>
            </a:pPr>
            <a:r>
              <a:rPr lang="es" sz="1100" i="1"/>
              <a:t>Capítulo segundo</a:t>
            </a:r>
            <a:endParaRPr sz="1100" i="1"/>
          </a:p>
          <a:p>
            <a:pPr marL="0" lvl="0" indent="0" algn="l" rtl="0">
              <a:lnSpc>
                <a:spcPct val="115000"/>
              </a:lnSpc>
              <a:spcBef>
                <a:spcPts val="0"/>
              </a:spcBef>
              <a:spcAft>
                <a:spcPts val="0"/>
              </a:spcAft>
              <a:buNone/>
            </a:pPr>
            <a:r>
              <a:rPr lang="es" sz="1100"/>
              <a:t>Derechos del Buen Vivir</a:t>
            </a:r>
            <a:endParaRPr sz="1100"/>
          </a:p>
          <a:p>
            <a:pPr marL="0" lvl="0" indent="0" algn="l" rtl="0">
              <a:lnSpc>
                <a:spcPct val="115000"/>
              </a:lnSpc>
              <a:spcBef>
                <a:spcPts val="0"/>
              </a:spcBef>
              <a:spcAft>
                <a:spcPts val="0"/>
              </a:spcAft>
              <a:buNone/>
            </a:pPr>
            <a:r>
              <a:rPr lang="es" sz="1100" u="sng"/>
              <a:t>Sección primera: Agua y Alimentación</a:t>
            </a:r>
            <a:endParaRPr sz="1100" u="sng"/>
          </a:p>
          <a:p>
            <a:pPr marL="0" lvl="0" indent="0" algn="l" rtl="0">
              <a:lnSpc>
                <a:spcPct val="115000"/>
              </a:lnSpc>
              <a:spcBef>
                <a:spcPts val="0"/>
              </a:spcBef>
              <a:spcAft>
                <a:spcPts val="0"/>
              </a:spcAft>
              <a:buNone/>
            </a:pPr>
            <a:r>
              <a:rPr lang="es" sz="1100" b="1"/>
              <a:t>Art. 13.-</a:t>
            </a:r>
            <a:r>
              <a:rPr lang="es" sz="1100"/>
              <a:t> Soberanía alimentaria</a:t>
            </a:r>
            <a:endParaRPr sz="1100"/>
          </a:p>
          <a:p>
            <a:pPr marL="0" lvl="0" indent="0" algn="l" rtl="0">
              <a:lnSpc>
                <a:spcPct val="115000"/>
              </a:lnSpc>
              <a:spcBef>
                <a:spcPts val="0"/>
              </a:spcBef>
              <a:spcAft>
                <a:spcPts val="0"/>
              </a:spcAft>
              <a:buNone/>
            </a:pPr>
            <a:r>
              <a:rPr lang="es" sz="1100" u="sng"/>
              <a:t>Sección cuarta: Cultura y ciencia</a:t>
            </a:r>
            <a:endParaRPr sz="1100" u="sng"/>
          </a:p>
          <a:p>
            <a:pPr marL="0" lvl="0" indent="0" algn="l" rtl="0">
              <a:lnSpc>
                <a:spcPct val="115000"/>
              </a:lnSpc>
              <a:spcBef>
                <a:spcPts val="0"/>
              </a:spcBef>
              <a:spcAft>
                <a:spcPts val="0"/>
              </a:spcAft>
              <a:buNone/>
            </a:pPr>
            <a:r>
              <a:rPr lang="es" sz="1100" b="1"/>
              <a:t>Art. 21.- </a:t>
            </a:r>
            <a:r>
              <a:rPr lang="es" sz="1100"/>
              <a:t>Identidad cultural</a:t>
            </a:r>
            <a:endParaRPr sz="1100"/>
          </a:p>
          <a:p>
            <a:pPr marL="0" lvl="0" indent="0" algn="l" rtl="0">
              <a:lnSpc>
                <a:spcPct val="115000"/>
              </a:lnSpc>
              <a:spcBef>
                <a:spcPts val="0"/>
              </a:spcBef>
              <a:spcAft>
                <a:spcPts val="0"/>
              </a:spcAft>
              <a:buNone/>
            </a:pPr>
            <a:r>
              <a:rPr lang="es" sz="1100" b="1"/>
              <a:t>Art. 22.-</a:t>
            </a:r>
            <a:r>
              <a:rPr lang="es" sz="1100"/>
              <a:t> Ejercicio digno de actividades culturales</a:t>
            </a:r>
            <a:endParaRPr sz="1100"/>
          </a:p>
          <a:p>
            <a:pPr marL="0" lvl="0" indent="0" algn="l" rtl="0">
              <a:lnSpc>
                <a:spcPct val="115000"/>
              </a:lnSpc>
              <a:spcBef>
                <a:spcPts val="0"/>
              </a:spcBef>
              <a:spcAft>
                <a:spcPts val="0"/>
              </a:spcAft>
              <a:buNone/>
            </a:pPr>
            <a:r>
              <a:rPr lang="es" sz="1100" b="1"/>
              <a:t>Art. 23.- </a:t>
            </a:r>
            <a:r>
              <a:rPr lang="es" sz="1100"/>
              <a:t>Derecho a difundir las expresiones culturales</a:t>
            </a:r>
            <a:endParaRPr sz="1100"/>
          </a:p>
          <a:p>
            <a:pPr marL="0" lvl="0" indent="0" algn="l" rtl="0">
              <a:lnSpc>
                <a:spcPct val="115000"/>
              </a:lnSpc>
              <a:spcBef>
                <a:spcPts val="0"/>
              </a:spcBef>
              <a:spcAft>
                <a:spcPts val="0"/>
              </a:spcAft>
              <a:buNone/>
            </a:pPr>
            <a:r>
              <a:rPr lang="es" sz="1100" i="1"/>
              <a:t>Capítulo cuarto</a:t>
            </a:r>
            <a:endParaRPr sz="1100" i="1"/>
          </a:p>
          <a:p>
            <a:pPr marL="0" lvl="0" indent="0" algn="l" rtl="0">
              <a:lnSpc>
                <a:spcPct val="115000"/>
              </a:lnSpc>
              <a:spcBef>
                <a:spcPts val="0"/>
              </a:spcBef>
              <a:spcAft>
                <a:spcPts val="0"/>
              </a:spcAft>
              <a:buNone/>
            </a:pPr>
            <a:r>
              <a:rPr lang="es" sz="1100"/>
              <a:t>Derechos de las comunidades, pueblos y nacionalidades</a:t>
            </a:r>
            <a:endParaRPr sz="1100"/>
          </a:p>
          <a:p>
            <a:pPr marL="0" lvl="0" indent="0" algn="l" rtl="0">
              <a:lnSpc>
                <a:spcPct val="115000"/>
              </a:lnSpc>
              <a:spcBef>
                <a:spcPts val="0"/>
              </a:spcBef>
              <a:spcAft>
                <a:spcPts val="0"/>
              </a:spcAft>
              <a:buNone/>
            </a:pPr>
            <a:r>
              <a:rPr lang="es" sz="1100"/>
              <a:t>Art. 56.- Comunidades forman parte del Estado Ecuatoriano.</a:t>
            </a:r>
            <a:endParaRPr sz="1100"/>
          </a:p>
          <a:p>
            <a:pPr marL="0" lvl="0" indent="0" algn="l" rtl="0">
              <a:lnSpc>
                <a:spcPct val="115000"/>
              </a:lnSpc>
              <a:spcBef>
                <a:spcPts val="0"/>
              </a:spcBef>
              <a:spcAft>
                <a:spcPts val="0"/>
              </a:spcAft>
              <a:buNone/>
            </a:pPr>
            <a:r>
              <a:rPr lang="es" sz="1100"/>
              <a:t>Art. 57.- Garantías reconocidas para las comunidades.</a:t>
            </a:r>
            <a:endParaRPr sz="1100"/>
          </a:p>
          <a:p>
            <a:pPr marL="0" lvl="0" indent="0" algn="l" rtl="0">
              <a:lnSpc>
                <a:spcPct val="115000"/>
              </a:lnSpc>
              <a:spcBef>
                <a:spcPts val="0"/>
              </a:spcBef>
              <a:spcAft>
                <a:spcPts val="0"/>
              </a:spcAft>
              <a:buNone/>
            </a:pPr>
            <a:endParaRPr sz="1100"/>
          </a:p>
        </p:txBody>
      </p:sp>
      <p:sp>
        <p:nvSpPr>
          <p:cNvPr id="211" name="Google Shape;211;p21"/>
          <p:cNvSpPr/>
          <p:nvPr/>
        </p:nvSpPr>
        <p:spPr>
          <a:xfrm>
            <a:off x="510025" y="2895925"/>
            <a:ext cx="3890100" cy="177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b="1"/>
              <a:t>LEY DE TURISMO</a:t>
            </a:r>
            <a:endParaRPr sz="1200" b="1"/>
          </a:p>
          <a:p>
            <a:pPr marL="0" lvl="0" indent="0" algn="l" rtl="0">
              <a:lnSpc>
                <a:spcPct val="115000"/>
              </a:lnSpc>
              <a:spcBef>
                <a:spcPts val="0"/>
              </a:spcBef>
              <a:spcAft>
                <a:spcPts val="0"/>
              </a:spcAft>
              <a:buNone/>
            </a:pPr>
            <a:r>
              <a:rPr lang="es" sz="1100" b="1" i="1"/>
              <a:t>Capítulo l</a:t>
            </a:r>
            <a:endParaRPr sz="1100" b="1" i="1"/>
          </a:p>
          <a:p>
            <a:pPr marL="0" lvl="0" indent="0" algn="l" rtl="0">
              <a:lnSpc>
                <a:spcPct val="115000"/>
              </a:lnSpc>
              <a:spcBef>
                <a:spcPts val="0"/>
              </a:spcBef>
              <a:spcAft>
                <a:spcPts val="0"/>
              </a:spcAft>
              <a:buNone/>
            </a:pPr>
            <a:r>
              <a:rPr lang="es" sz="1100"/>
              <a:t>Generalidades</a:t>
            </a:r>
            <a:endParaRPr sz="1200" b="1"/>
          </a:p>
          <a:p>
            <a:pPr marL="0" lvl="0" indent="0" algn="l" rtl="0">
              <a:lnSpc>
                <a:spcPct val="115000"/>
              </a:lnSpc>
              <a:spcBef>
                <a:spcPts val="0"/>
              </a:spcBef>
              <a:spcAft>
                <a:spcPts val="0"/>
              </a:spcAft>
              <a:buNone/>
            </a:pPr>
            <a:r>
              <a:rPr lang="es" sz="1100" b="1"/>
              <a:t>Art. 2.- </a:t>
            </a:r>
            <a:r>
              <a:rPr lang="es" sz="1100"/>
              <a:t>Definición de Turismo</a:t>
            </a:r>
            <a:endParaRPr sz="1100"/>
          </a:p>
          <a:p>
            <a:pPr marL="0" lvl="0" indent="0" algn="l" rtl="0">
              <a:lnSpc>
                <a:spcPct val="115000"/>
              </a:lnSpc>
              <a:spcBef>
                <a:spcPts val="0"/>
              </a:spcBef>
              <a:spcAft>
                <a:spcPts val="0"/>
              </a:spcAft>
              <a:buNone/>
            </a:pPr>
            <a:r>
              <a:rPr lang="es" sz="1100"/>
              <a:t>Art. 3.- Principios de la actividad turística.</a:t>
            </a:r>
            <a:endParaRPr sz="1100"/>
          </a:p>
          <a:p>
            <a:pPr marL="0" lvl="0" indent="0" algn="l" rtl="0">
              <a:lnSpc>
                <a:spcPct val="115000"/>
              </a:lnSpc>
              <a:spcBef>
                <a:spcPts val="0"/>
              </a:spcBef>
              <a:spcAft>
                <a:spcPts val="0"/>
              </a:spcAft>
              <a:buNone/>
            </a:pPr>
            <a:r>
              <a:rPr lang="es" sz="1100"/>
              <a:t>Art. 12.- Comunidades locales organizadas recibirán facilidades para llevar a cabo la actividad Turística.</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2"/>
          <p:cNvSpPr txBox="1">
            <a:spLocks noGrp="1"/>
          </p:cNvSpPr>
          <p:nvPr>
            <p:ph type="title"/>
          </p:nvPr>
        </p:nvSpPr>
        <p:spPr>
          <a:xfrm>
            <a:off x="729450" y="861450"/>
            <a:ext cx="7688700" cy="535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
                <a:latin typeface="Arial"/>
                <a:ea typeface="Arial"/>
                <a:cs typeface="Arial"/>
                <a:sym typeface="Arial"/>
              </a:rPr>
              <a:t>Enfoque de la investigación</a:t>
            </a:r>
            <a:endParaRPr>
              <a:latin typeface="Arial"/>
              <a:ea typeface="Arial"/>
              <a:cs typeface="Arial"/>
              <a:sym typeface="Arial"/>
            </a:endParaRPr>
          </a:p>
        </p:txBody>
      </p:sp>
      <p:sp>
        <p:nvSpPr>
          <p:cNvPr id="217" name="Google Shape;217;p22"/>
          <p:cNvSpPr/>
          <p:nvPr/>
        </p:nvSpPr>
        <p:spPr>
          <a:xfrm>
            <a:off x="513350" y="2952750"/>
            <a:ext cx="2143800" cy="598800"/>
          </a:xfrm>
          <a:prstGeom prst="rect">
            <a:avLst/>
          </a:prstGeom>
          <a:solidFill>
            <a:srgbClr val="E6B8A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200"/>
              </a:spcAft>
              <a:buNone/>
            </a:pPr>
            <a:r>
              <a:rPr lang="es" sz="2000">
                <a:solidFill>
                  <a:schemeClr val="dk2"/>
                </a:solidFill>
              </a:rPr>
              <a:t>Enfoque mixto</a:t>
            </a:r>
            <a:endParaRPr sz="2000">
              <a:solidFill>
                <a:schemeClr val="dk2"/>
              </a:solidFill>
            </a:endParaRPr>
          </a:p>
        </p:txBody>
      </p:sp>
      <p:sp>
        <p:nvSpPr>
          <p:cNvPr id="218" name="Google Shape;218;p22"/>
          <p:cNvSpPr/>
          <p:nvPr/>
        </p:nvSpPr>
        <p:spPr>
          <a:xfrm>
            <a:off x="3478350" y="3584775"/>
            <a:ext cx="2424300" cy="956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Visión subjetiva (Inv. cualitativa)</a:t>
            </a:r>
            <a:endParaRPr/>
          </a:p>
        </p:txBody>
      </p:sp>
      <p:sp>
        <p:nvSpPr>
          <p:cNvPr id="219" name="Google Shape;219;p22"/>
          <p:cNvSpPr/>
          <p:nvPr/>
        </p:nvSpPr>
        <p:spPr>
          <a:xfrm>
            <a:off x="3484075" y="2086475"/>
            <a:ext cx="2424300" cy="901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Visión objetiva (Inv. cuantitativa)</a:t>
            </a:r>
            <a:endParaRPr/>
          </a:p>
        </p:txBody>
      </p:sp>
      <p:sp>
        <p:nvSpPr>
          <p:cNvPr id="220" name="Google Shape;220;p22"/>
          <p:cNvSpPr/>
          <p:nvPr/>
        </p:nvSpPr>
        <p:spPr>
          <a:xfrm>
            <a:off x="6603000" y="2187125"/>
            <a:ext cx="1399200" cy="67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Cifras</a:t>
            </a:r>
            <a:endParaRPr/>
          </a:p>
          <a:p>
            <a:pPr marL="0" lvl="0" indent="0" algn="l" rtl="0">
              <a:spcBef>
                <a:spcPts val="0"/>
              </a:spcBef>
              <a:spcAft>
                <a:spcPts val="0"/>
              </a:spcAft>
              <a:buNone/>
            </a:pPr>
            <a:r>
              <a:rPr lang="es"/>
              <a:t>Datos</a:t>
            </a:r>
            <a:endParaRPr/>
          </a:p>
        </p:txBody>
      </p:sp>
      <p:sp>
        <p:nvSpPr>
          <p:cNvPr id="221" name="Google Shape;221;p22"/>
          <p:cNvSpPr/>
          <p:nvPr/>
        </p:nvSpPr>
        <p:spPr>
          <a:xfrm>
            <a:off x="6603000" y="3703950"/>
            <a:ext cx="1399200" cy="674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Opiniones</a:t>
            </a:r>
            <a:endParaRPr/>
          </a:p>
        </p:txBody>
      </p:sp>
      <p:cxnSp>
        <p:nvCxnSpPr>
          <p:cNvPr id="222" name="Google Shape;222;p22"/>
          <p:cNvCxnSpPr>
            <a:stCxn id="217" idx="3"/>
            <a:endCxn id="219" idx="2"/>
          </p:cNvCxnSpPr>
          <p:nvPr/>
        </p:nvCxnSpPr>
        <p:spPr>
          <a:xfrm rot="10800000" flipH="1">
            <a:off x="2657150" y="2537250"/>
            <a:ext cx="826800" cy="714900"/>
          </a:xfrm>
          <a:prstGeom prst="bentConnector3">
            <a:avLst>
              <a:gd name="adj1" fmla="val 50008"/>
            </a:avLst>
          </a:prstGeom>
          <a:noFill/>
          <a:ln w="9525" cap="flat" cmpd="sng">
            <a:solidFill>
              <a:schemeClr val="dk2"/>
            </a:solidFill>
            <a:prstDash val="solid"/>
            <a:round/>
            <a:headEnd type="none" w="med" len="med"/>
            <a:tailEnd type="none" w="med" len="med"/>
          </a:ln>
        </p:spPr>
      </p:cxnSp>
      <p:cxnSp>
        <p:nvCxnSpPr>
          <p:cNvPr id="223" name="Google Shape;223;p22"/>
          <p:cNvCxnSpPr>
            <a:stCxn id="217" idx="3"/>
            <a:endCxn id="218" idx="2"/>
          </p:cNvCxnSpPr>
          <p:nvPr/>
        </p:nvCxnSpPr>
        <p:spPr>
          <a:xfrm>
            <a:off x="2657150" y="3252150"/>
            <a:ext cx="821100" cy="8106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224" name="Google Shape;224;p22"/>
          <p:cNvCxnSpPr>
            <a:stCxn id="219" idx="6"/>
            <a:endCxn id="220" idx="1"/>
          </p:cNvCxnSpPr>
          <p:nvPr/>
        </p:nvCxnSpPr>
        <p:spPr>
          <a:xfrm rot="10800000" flipH="1">
            <a:off x="5908375" y="2524175"/>
            <a:ext cx="694500" cy="13200"/>
          </a:xfrm>
          <a:prstGeom prst="straightConnector1">
            <a:avLst/>
          </a:prstGeom>
          <a:noFill/>
          <a:ln w="9525" cap="flat" cmpd="sng">
            <a:solidFill>
              <a:schemeClr val="dk2"/>
            </a:solidFill>
            <a:prstDash val="solid"/>
            <a:round/>
            <a:headEnd type="none" w="med" len="med"/>
            <a:tailEnd type="triangle" w="med" len="med"/>
          </a:ln>
        </p:spPr>
      </p:cxnSp>
      <p:cxnSp>
        <p:nvCxnSpPr>
          <p:cNvPr id="225" name="Google Shape;225;p22"/>
          <p:cNvCxnSpPr>
            <a:stCxn id="218" idx="6"/>
            <a:endCxn id="221" idx="1"/>
          </p:cNvCxnSpPr>
          <p:nvPr/>
        </p:nvCxnSpPr>
        <p:spPr>
          <a:xfrm rot="10800000" flipH="1">
            <a:off x="5902650" y="4041225"/>
            <a:ext cx="700500" cy="21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3391</Words>
  <Application>Microsoft Office PowerPoint</Application>
  <PresentationFormat>Presentación en pantalla (16:9)</PresentationFormat>
  <Paragraphs>331</Paragraphs>
  <Slides>40</Slides>
  <Notes>39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Lato</vt:lpstr>
      <vt:lpstr>Nunito</vt:lpstr>
      <vt:lpstr>Calibri</vt:lpstr>
      <vt:lpstr>Shift</vt:lpstr>
      <vt:lpstr>Universidad de las Fuerzas Armadas- ESPE</vt:lpstr>
      <vt:lpstr>Planteamiento del problema</vt:lpstr>
      <vt:lpstr>Objetivo General</vt:lpstr>
      <vt:lpstr>Objetivos específicos</vt:lpstr>
      <vt:lpstr>Marco Teórico </vt:lpstr>
      <vt:lpstr> El Turismo vivencial entendido desde la Teoría del flow </vt:lpstr>
      <vt:lpstr>Teoría del desarrollo local territorial </vt:lpstr>
      <vt:lpstr>Marco Legal</vt:lpstr>
      <vt:lpstr>Enfoque de la investigación</vt:lpstr>
      <vt:lpstr>Tipología de la investigación </vt:lpstr>
      <vt:lpstr>Herramientas de la investigación</vt:lpstr>
      <vt:lpstr>Modelo de la encuesta</vt:lpstr>
      <vt:lpstr>Presentación de PowerPoint</vt:lpstr>
      <vt:lpstr>Presentación de PowerPoint</vt:lpstr>
      <vt:lpstr>Presentación de PowerPoint</vt:lpstr>
      <vt:lpstr>Presentación de PowerPoint</vt:lpstr>
      <vt:lpstr>Modelo de entrevista</vt:lpstr>
      <vt:lpstr>Presentación de PowerPoint</vt:lpstr>
      <vt:lpstr>Muestra </vt:lpstr>
      <vt:lpstr>Resultados de la encuesta</vt:lpstr>
      <vt:lpstr>Presentación de PowerPoint</vt:lpstr>
      <vt:lpstr>Presentación de PowerPoint</vt:lpstr>
      <vt:lpstr>Presentación de PowerPoint</vt:lpstr>
      <vt:lpstr>Presentación de PowerPoint</vt:lpstr>
      <vt:lpstr>Presentación de PowerPoint</vt:lpstr>
      <vt:lpstr>Resultados entrevistas </vt:lpstr>
      <vt:lpstr>PROPUESTA</vt:lpstr>
      <vt:lpstr>INTRODUCCIÓN</vt:lpstr>
      <vt:lpstr>Información del Cantón Tena </vt:lpstr>
      <vt:lpstr>Identificación y caracterización de los platos tradicionales más demandados del Cantón Tena</vt:lpstr>
      <vt:lpstr>Capacitación</vt:lpstr>
      <vt:lpstr>Presentación de PowerPoint</vt:lpstr>
      <vt:lpstr>Proceso para elaborar una ruta turística gastronómica vivencial</vt:lpstr>
      <vt:lpstr>Presentación de PowerPoint</vt:lpstr>
      <vt:lpstr>Pasos para elaborar una ruta turística gastronómica vivencial</vt:lpstr>
      <vt:lpstr>Presentación de PowerPoint</vt:lpstr>
      <vt:lpstr>Difusión</vt:lpstr>
      <vt:lpstr>Presentación de PowerPoint</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cp:lastModifiedBy>Ange</cp:lastModifiedBy>
  <cp:revision>2</cp:revision>
  <dcterms:modified xsi:type="dcterms:W3CDTF">2022-02-21T15:48:23Z</dcterms:modified>
</cp:coreProperties>
</file>