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rawing7.xml" ContentType="application/vnd.ms-office.drawingml.diagramDrawing+xml"/>
  <Default Extension="xlsx" ContentType="application/vnd.openxmlformats-officedocument.spreadsheetml.sheet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Default Extension="bin" ContentType="application/vnd.openxmlformats-officedocument.oleObject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drawing8.xml" ContentType="application/vnd.ms-office.drawingml.diagramDrawing+xml"/>
  <Default Extension="vml" ContentType="application/vnd.openxmlformats-officedocument.vmlDrawing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8" r:id="rId3"/>
    <p:sldId id="291" r:id="rId4"/>
    <p:sldId id="297" r:id="rId5"/>
    <p:sldId id="298" r:id="rId6"/>
    <p:sldId id="301" r:id="rId7"/>
    <p:sldId id="306" r:id="rId8"/>
    <p:sldId id="310" r:id="rId9"/>
    <p:sldId id="312" r:id="rId10"/>
    <p:sldId id="315" r:id="rId11"/>
    <p:sldId id="316" r:id="rId12"/>
    <p:sldId id="317" r:id="rId13"/>
    <p:sldId id="259" r:id="rId14"/>
    <p:sldId id="260" r:id="rId15"/>
    <p:sldId id="261" r:id="rId16"/>
    <p:sldId id="262" r:id="rId17"/>
    <p:sldId id="263" r:id="rId18"/>
    <p:sldId id="267" r:id="rId19"/>
    <p:sldId id="268" r:id="rId20"/>
    <p:sldId id="269" r:id="rId21"/>
    <p:sldId id="270" r:id="rId22"/>
    <p:sldId id="271" r:id="rId23"/>
    <p:sldId id="273" r:id="rId24"/>
    <p:sldId id="276" r:id="rId25"/>
    <p:sldId id="275" r:id="rId26"/>
    <p:sldId id="277" r:id="rId27"/>
    <p:sldId id="279" r:id="rId28"/>
    <p:sldId id="280" r:id="rId29"/>
    <p:sldId id="283" r:id="rId30"/>
    <p:sldId id="282" r:id="rId31"/>
    <p:sldId id="285" r:id="rId32"/>
    <p:sldId id="287" r:id="rId33"/>
    <p:sldId id="318" r:id="rId3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sonal\Desktop\ESPE\DECIMO\ING%20FINANCIERA\INDICES%20MACROECONOMICOS%20GRAFIC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sonal\Desktop\ESPE\DECIMO\ING%20FINANCIERA\INDICES%20MACROECONOMICOS%20GRAFIC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sonal\Desktop\ESPE\DECIMO\ING%20FINANCIERA\INDICES%20MACROECONOMICOS%20GRAFIC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sonal\Desktop\ESPE\DECIMO\ING%20FINANCIERA\INDICES%20MACROECONOMICOS%20GRAFIC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ESPE\CURSO%20TALLER\B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ESPE\CURSO%20TALLER\Tabulaci&#243;n%20Encuest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ESPE\CURSO%20TALLER\Tabulaci&#243;n%20Encuest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8"/>
  <c:chart>
    <c:title>
      <c:tx>
        <c:rich>
          <a:bodyPr/>
          <a:lstStyle/>
          <a:p>
            <a:pPr>
              <a:defRPr/>
            </a:pPr>
            <a:r>
              <a:rPr lang="en-US"/>
              <a:t>PRODUCTO INTERNO BRUTO 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Hoja1!$B$3</c:f>
              <c:strCache>
                <c:ptCount val="1"/>
                <c:pt idx="0">
                  <c:v>PIB MILLONES USD </c:v>
                </c:pt>
              </c:strCache>
            </c:strRef>
          </c:tx>
          <c:dLbls>
            <c:numFmt formatCode="#,##0" sourceLinked="0"/>
            <c:dLblPos val="b"/>
            <c:showVal val="1"/>
          </c:dLbls>
          <c:cat>
            <c:numRef>
              <c:f>Hoja1!$A$4:$A$13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Hoja1!$B$4:$B$13</c:f>
              <c:numCache>
                <c:formatCode>_-* #,##0.00\ _€_-;\-* #,##0.00\ _€_-;_-* "-"??\ _€_-;_-@_-</c:formatCode>
                <c:ptCount val="10"/>
                <c:pt idx="0">
                  <c:v>15934</c:v>
                </c:pt>
                <c:pt idx="1">
                  <c:v>21250</c:v>
                </c:pt>
                <c:pt idx="2">
                  <c:v>24718</c:v>
                </c:pt>
                <c:pt idx="3">
                  <c:v>28409</c:v>
                </c:pt>
                <c:pt idx="4">
                  <c:v>32646</c:v>
                </c:pt>
                <c:pt idx="5">
                  <c:v>36942</c:v>
                </c:pt>
                <c:pt idx="6">
                  <c:v>41705</c:v>
                </c:pt>
                <c:pt idx="7">
                  <c:v>45504</c:v>
                </c:pt>
                <c:pt idx="8">
                  <c:v>54686</c:v>
                </c:pt>
                <c:pt idx="9">
                  <c:v>51386</c:v>
                </c:pt>
              </c:numCache>
            </c:numRef>
          </c:val>
        </c:ser>
        <c:dLbls>
          <c:showVal val="1"/>
        </c:dLbls>
        <c:marker val="1"/>
        <c:axId val="170412672"/>
        <c:axId val="171753856"/>
      </c:lineChart>
      <c:catAx>
        <c:axId val="170412672"/>
        <c:scaling>
          <c:orientation val="minMax"/>
        </c:scaling>
        <c:axPos val="b"/>
        <c:numFmt formatCode="General" sourceLinked="1"/>
        <c:majorTickMark val="none"/>
        <c:tickLblPos val="nextTo"/>
        <c:crossAx val="171753856"/>
        <c:crosses val="autoZero"/>
        <c:auto val="1"/>
        <c:lblAlgn val="ctr"/>
        <c:lblOffset val="100"/>
      </c:catAx>
      <c:valAx>
        <c:axId val="171753856"/>
        <c:scaling>
          <c:orientation val="minMax"/>
        </c:scaling>
        <c:delete val="1"/>
        <c:axPos val="l"/>
        <c:numFmt formatCode="_-* #,##0.00\ _€_-;\-* #,##0.00\ _€_-;_-* &quot;-&quot;??\ _€_-;_-@_-" sourceLinked="1"/>
        <c:majorTickMark val="none"/>
        <c:tickLblPos val="none"/>
        <c:crossAx val="170412672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dk1"/>
    </a:solidFill>
    <a:ln w="38100" cap="flat" cmpd="sng" algn="ctr">
      <a:solidFill>
        <a:schemeClr val="lt1"/>
      </a:solidFill>
      <a:prstDash val="solid"/>
    </a:ln>
    <a:effectLst>
      <a:glow rad="63500">
        <a:schemeClr val="dk1">
          <a:alpha val="45000"/>
          <a:satMod val="120000"/>
        </a:schemeClr>
      </a:glow>
    </a:effectLst>
  </c:spPr>
  <c:txPr>
    <a:bodyPr/>
    <a:lstStyle/>
    <a:p>
      <a:pPr>
        <a:defRPr sz="900">
          <a:solidFill>
            <a:schemeClr val="lt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14"/>
  <c:chart>
    <c:title>
      <c:tx>
        <c:rich>
          <a:bodyPr/>
          <a:lstStyle/>
          <a:p>
            <a:pPr>
              <a:defRPr/>
            </a:pPr>
            <a:r>
              <a:rPr lang="en-US"/>
              <a:t>INFLACION ANUAL</a:t>
            </a:r>
          </a:p>
          <a:p>
            <a:pPr>
              <a:defRPr/>
            </a:pPr>
            <a:r>
              <a:rPr lang="en-US"/>
              <a:t>en porcentajes 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Hoja1!$B$20</c:f>
              <c:strCache>
                <c:ptCount val="1"/>
                <c:pt idx="0">
                  <c:v>% INFLACION ANUAL </c:v>
                </c:pt>
              </c:strCache>
            </c:strRef>
          </c:tx>
          <c:cat>
            <c:numRef>
              <c:f>Hoja1!$A$21:$A$30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Hoja1!$B$21:$B$30</c:f>
              <c:numCache>
                <c:formatCode>0.00%</c:formatCode>
                <c:ptCount val="10"/>
                <c:pt idx="0">
                  <c:v>0.96000000000000063</c:v>
                </c:pt>
                <c:pt idx="1">
                  <c:v>0.38000000000000411</c:v>
                </c:pt>
                <c:pt idx="2">
                  <c:v>0.12000000000000002</c:v>
                </c:pt>
                <c:pt idx="3">
                  <c:v>8.0000000000000127E-2</c:v>
                </c:pt>
                <c:pt idx="4">
                  <c:v>3.0000000000000051E-2</c:v>
                </c:pt>
                <c:pt idx="5">
                  <c:v>2.0000000000000032E-2</c:v>
                </c:pt>
                <c:pt idx="6">
                  <c:v>3.0000000000000051E-2</c:v>
                </c:pt>
                <c:pt idx="7">
                  <c:v>2.0000000000000032E-2</c:v>
                </c:pt>
                <c:pt idx="8">
                  <c:v>8.0000000000000127E-2</c:v>
                </c:pt>
                <c:pt idx="9">
                  <c:v>4.3100000000000006E-2</c:v>
                </c:pt>
              </c:numCache>
            </c:numRef>
          </c:val>
        </c:ser>
        <c:marker val="1"/>
        <c:axId val="172708992"/>
        <c:axId val="172710912"/>
      </c:lineChart>
      <c:catAx>
        <c:axId val="172708992"/>
        <c:scaling>
          <c:orientation val="minMax"/>
        </c:scaling>
        <c:axPos val="b"/>
        <c:numFmt formatCode="General" sourceLinked="1"/>
        <c:majorTickMark val="none"/>
        <c:tickLblPos val="nextTo"/>
        <c:crossAx val="172710912"/>
        <c:crosses val="autoZero"/>
        <c:auto val="1"/>
        <c:lblAlgn val="ctr"/>
        <c:lblOffset val="100"/>
      </c:catAx>
      <c:valAx>
        <c:axId val="172710912"/>
        <c:scaling>
          <c:orientation val="minMax"/>
          <c:max val="1.2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Variación </a:t>
                </a:r>
              </a:p>
            </c:rich>
          </c:tx>
          <c:layout/>
        </c:title>
        <c:numFmt formatCode="0.00%" sourceLinked="1"/>
        <c:majorTickMark val="none"/>
        <c:tickLblPos val="nextTo"/>
        <c:crossAx val="172708992"/>
        <c:crosses val="autoZero"/>
        <c:crossBetween val="between"/>
        <c:majorUnit val="0.2"/>
        <c:minorUnit val="4.0000000000000084E-2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chemeClr val="dk1"/>
    </a:solidFill>
    <a:ln w="38100" cap="flat" cmpd="sng" algn="ctr">
      <a:solidFill>
        <a:schemeClr val="lt1"/>
      </a:solidFill>
      <a:prstDash val="solid"/>
    </a:ln>
    <a:effectLst>
      <a:glow rad="63500">
        <a:schemeClr val="dk1">
          <a:alpha val="45000"/>
          <a:satMod val="120000"/>
        </a:schemeClr>
      </a:glow>
    </a:effectLst>
  </c:spPr>
  <c:txPr>
    <a:bodyPr/>
    <a:lstStyle/>
    <a:p>
      <a:pPr>
        <a:defRPr sz="800">
          <a:solidFill>
            <a:schemeClr val="lt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12"/>
  <c:chart>
    <c:title>
      <c:tx>
        <c:rich>
          <a:bodyPr/>
          <a:lstStyle/>
          <a:p>
            <a:pPr>
              <a:defRPr/>
            </a:pPr>
            <a:r>
              <a:rPr lang="en-US"/>
              <a:t>TASA ACTIVA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Hoja1!$B$67</c:f>
              <c:strCache>
                <c:ptCount val="1"/>
                <c:pt idx="0">
                  <c:v>TASA ACTIVA REFERENCIAL </c:v>
                </c:pt>
              </c:strCache>
            </c:strRef>
          </c:tx>
          <c:dLbls>
            <c:dLblPos val="t"/>
            <c:showVal val="1"/>
          </c:dLbls>
          <c:xVal>
            <c:numRef>
              <c:f>Hoja1!$A$68:$A$77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xVal>
          <c:yVal>
            <c:numRef>
              <c:f>Hoja1!$B$68:$B$77</c:f>
              <c:numCache>
                <c:formatCode>0.00%</c:formatCode>
                <c:ptCount val="10"/>
                <c:pt idx="0">
                  <c:v>0.14520000000000041</c:v>
                </c:pt>
                <c:pt idx="1">
                  <c:v>0.15100000000000041</c:v>
                </c:pt>
                <c:pt idx="2">
                  <c:v>0.12770000000000001</c:v>
                </c:pt>
                <c:pt idx="3">
                  <c:v>0.1119</c:v>
                </c:pt>
                <c:pt idx="4">
                  <c:v>8.0300000000000024E-2</c:v>
                </c:pt>
                <c:pt idx="5">
                  <c:v>8.9900000000000063E-2</c:v>
                </c:pt>
                <c:pt idx="6">
                  <c:v>9.8600000000000798E-2</c:v>
                </c:pt>
                <c:pt idx="7">
                  <c:v>0.10720000000000079</c:v>
                </c:pt>
                <c:pt idx="8">
                  <c:v>9.1400000000000009E-2</c:v>
                </c:pt>
                <c:pt idx="9">
                  <c:v>9.1900000000000023E-2</c:v>
                </c:pt>
              </c:numCache>
            </c:numRef>
          </c:yVal>
        </c:ser>
        <c:dLbls>
          <c:showVal val="1"/>
        </c:dLbls>
        <c:axId val="177298432"/>
        <c:axId val="183106560"/>
      </c:scatterChart>
      <c:valAx>
        <c:axId val="1772984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s-EC"/>
          </a:p>
        </c:txPr>
        <c:crossAx val="183106560"/>
        <c:crosses val="autoZero"/>
        <c:crossBetween val="midCat"/>
      </c:valAx>
      <c:valAx>
        <c:axId val="183106560"/>
        <c:scaling>
          <c:orientation val="minMax"/>
        </c:scaling>
        <c:delete val="1"/>
        <c:axPos val="l"/>
        <c:numFmt formatCode="0.00%" sourceLinked="1"/>
        <c:tickLblPos val="none"/>
        <c:crossAx val="177298432"/>
        <c:crosses val="autoZero"/>
        <c:crossBetween val="midCat"/>
      </c:valAx>
    </c:plotArea>
    <c:legend>
      <c:legendPos val="t"/>
      <c:layout/>
    </c:legend>
    <c:plotVisOnly val="1"/>
  </c:chart>
  <c:spPr>
    <a:solidFill>
      <a:schemeClr val="dk1"/>
    </a:solidFill>
    <a:ln w="38100" cap="flat" cmpd="sng" algn="ctr">
      <a:solidFill>
        <a:schemeClr val="lt1"/>
      </a:solidFill>
      <a:prstDash val="solid"/>
    </a:ln>
    <a:effectLst>
      <a:glow rad="63500">
        <a:schemeClr val="dk1">
          <a:alpha val="45000"/>
          <a:satMod val="120000"/>
        </a:schemeClr>
      </a:glow>
    </a:effectLst>
  </c:spPr>
  <c:txPr>
    <a:bodyPr/>
    <a:lstStyle/>
    <a:p>
      <a:pPr>
        <a:defRPr sz="800">
          <a:solidFill>
            <a:schemeClr val="lt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13"/>
  <c:chart>
    <c:title>
      <c:tx>
        <c:rich>
          <a:bodyPr/>
          <a:lstStyle/>
          <a:p>
            <a:pPr>
              <a:defRPr/>
            </a:pPr>
            <a:r>
              <a:rPr lang="en-US"/>
              <a:t>TASA PASIVA 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Hoja1!$B$50</c:f>
              <c:strCache>
                <c:ptCount val="1"/>
                <c:pt idx="0">
                  <c:v>TASA PASIVA REFERENCIAL </c:v>
                </c:pt>
              </c:strCache>
            </c:strRef>
          </c:tx>
          <c:dLbls>
            <c:dLblPos val="b"/>
            <c:showVal val="1"/>
          </c:dLbls>
          <c:xVal>
            <c:numRef>
              <c:f>Hoja1!$A$51:$A$60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xVal>
          <c:yVal>
            <c:numRef>
              <c:f>Hoja1!$B$51:$B$60</c:f>
              <c:numCache>
                <c:formatCode>0.00%</c:formatCode>
                <c:ptCount val="10"/>
                <c:pt idx="0">
                  <c:v>7.6999999999999999E-2</c:v>
                </c:pt>
                <c:pt idx="1">
                  <c:v>5.0500000000000003E-2</c:v>
                </c:pt>
                <c:pt idx="2">
                  <c:v>4.9700000000000133E-2</c:v>
                </c:pt>
                <c:pt idx="3">
                  <c:v>5.5100000000000003E-2</c:v>
                </c:pt>
                <c:pt idx="4">
                  <c:v>3.9699999999999999E-2</c:v>
                </c:pt>
                <c:pt idx="5">
                  <c:v>4.3000000000000003E-2</c:v>
                </c:pt>
                <c:pt idx="6">
                  <c:v>4.5699999999999998E-2</c:v>
                </c:pt>
                <c:pt idx="7">
                  <c:v>5.6400000000000013E-2</c:v>
                </c:pt>
                <c:pt idx="8">
                  <c:v>5.0900000000000001E-2</c:v>
                </c:pt>
                <c:pt idx="9">
                  <c:v>5.2400000000000023E-2</c:v>
                </c:pt>
              </c:numCache>
            </c:numRef>
          </c:yVal>
        </c:ser>
        <c:dLbls>
          <c:showVal val="1"/>
        </c:dLbls>
        <c:axId val="197607808"/>
        <c:axId val="197609344"/>
      </c:scatterChart>
      <c:valAx>
        <c:axId val="197607808"/>
        <c:scaling>
          <c:orientation val="minMax"/>
        </c:scaling>
        <c:axPos val="b"/>
        <c:numFmt formatCode="General" sourceLinked="1"/>
        <c:majorTickMark val="none"/>
        <c:tickLblPos val="nextTo"/>
        <c:crossAx val="197609344"/>
        <c:crosses val="autoZero"/>
        <c:crossBetween val="midCat"/>
      </c:valAx>
      <c:valAx>
        <c:axId val="197609344"/>
        <c:scaling>
          <c:orientation val="minMax"/>
        </c:scaling>
        <c:delete val="1"/>
        <c:axPos val="l"/>
        <c:numFmt formatCode="0.00%" sourceLinked="1"/>
        <c:tickLblPos val="none"/>
        <c:crossAx val="197607808"/>
        <c:crosses val="autoZero"/>
        <c:crossBetween val="midCat"/>
      </c:valAx>
    </c:plotArea>
    <c:legend>
      <c:legendPos val="t"/>
      <c:layout/>
    </c:legend>
    <c:plotVisOnly val="1"/>
  </c:chart>
  <c:spPr>
    <a:solidFill>
      <a:schemeClr val="dk1"/>
    </a:solidFill>
    <a:ln w="38100" cap="flat" cmpd="sng" algn="ctr">
      <a:solidFill>
        <a:schemeClr val="lt1"/>
      </a:solidFill>
      <a:prstDash val="solid"/>
    </a:ln>
    <a:effectLst>
      <a:glow rad="63500">
        <a:schemeClr val="dk1">
          <a:alpha val="45000"/>
          <a:satMod val="120000"/>
        </a:schemeClr>
      </a:glow>
    </a:effectLst>
  </c:spPr>
  <c:txPr>
    <a:bodyPr/>
    <a:lstStyle/>
    <a:p>
      <a:pPr>
        <a:defRPr sz="800">
          <a:solidFill>
            <a:schemeClr val="lt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/>
            </a:pPr>
            <a:r>
              <a:rPr lang="en-US"/>
              <a:t>PRODUCCIÓN POR PROVINCIA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'Producción Provincias'!$C$2</c:f>
              <c:strCache>
                <c:ptCount val="1"/>
                <c:pt idx="0">
                  <c:v>PARTICIPACIÓN PROVINCIAL</c:v>
                </c:pt>
              </c:strCache>
            </c:strRef>
          </c:tx>
          <c:explosion val="25"/>
          <c:cat>
            <c:strRef>
              <c:f>'Producción Provincias'!$B$3:$B$25</c:f>
              <c:strCache>
                <c:ptCount val="23"/>
                <c:pt idx="0">
                  <c:v>Azuay</c:v>
                </c:pt>
                <c:pt idx="1">
                  <c:v>Bolivar </c:v>
                </c:pt>
                <c:pt idx="2">
                  <c:v>Cañar</c:v>
                </c:pt>
                <c:pt idx="3">
                  <c:v>Carchi</c:v>
                </c:pt>
                <c:pt idx="4">
                  <c:v>Chimborazo</c:v>
                </c:pt>
                <c:pt idx="5">
                  <c:v>Cotopaxi</c:v>
                </c:pt>
                <c:pt idx="6">
                  <c:v>El Oro</c:v>
                </c:pt>
                <c:pt idx="7">
                  <c:v> Esmeraldas</c:v>
                </c:pt>
                <c:pt idx="8">
                  <c:v>Galápagos</c:v>
                </c:pt>
                <c:pt idx="9">
                  <c:v>Guayas </c:v>
                </c:pt>
                <c:pt idx="10">
                  <c:v>Imbabura </c:v>
                </c:pt>
                <c:pt idx="11">
                  <c:v>Loja</c:v>
                </c:pt>
                <c:pt idx="12">
                  <c:v>Los Ríos</c:v>
                </c:pt>
                <c:pt idx="13">
                  <c:v>Manabí</c:v>
                </c:pt>
                <c:pt idx="14">
                  <c:v>Morona Santiago</c:v>
                </c:pt>
                <c:pt idx="15">
                  <c:v>Napo</c:v>
                </c:pt>
                <c:pt idx="16">
                  <c:v>Orellana</c:v>
                </c:pt>
                <c:pt idx="17">
                  <c:v>Pastaza</c:v>
                </c:pt>
                <c:pt idx="18">
                  <c:v>Pichincha</c:v>
                </c:pt>
                <c:pt idx="19">
                  <c:v>Sucumbíos</c:v>
                </c:pt>
                <c:pt idx="20">
                  <c:v>Tungurahua</c:v>
                </c:pt>
                <c:pt idx="21">
                  <c:v>Zamora Chinchipe</c:v>
                </c:pt>
                <c:pt idx="22">
                  <c:v>Zonas no asignadas</c:v>
                </c:pt>
              </c:strCache>
            </c:strRef>
          </c:cat>
          <c:val>
            <c:numRef>
              <c:f>'Producción Provincias'!$C$3:$C$25</c:f>
              <c:numCache>
                <c:formatCode>0.00%</c:formatCode>
                <c:ptCount val="23"/>
                <c:pt idx="0">
                  <c:v>8.0000000000000043E-2</c:v>
                </c:pt>
                <c:pt idx="1">
                  <c:v>4.5000000000000012E-2</c:v>
                </c:pt>
                <c:pt idx="2">
                  <c:v>4.5000000000000012E-2</c:v>
                </c:pt>
                <c:pt idx="3">
                  <c:v>0.05</c:v>
                </c:pt>
                <c:pt idx="4">
                  <c:v>7.5000000000000011E-2</c:v>
                </c:pt>
                <c:pt idx="5">
                  <c:v>8.0000000000000043E-2</c:v>
                </c:pt>
                <c:pt idx="6">
                  <c:v>2.0000000000000011E-2</c:v>
                </c:pt>
                <c:pt idx="7">
                  <c:v>2.0000000000000011E-2</c:v>
                </c:pt>
                <c:pt idx="8">
                  <c:v>5.0000000000000114E-3</c:v>
                </c:pt>
                <c:pt idx="9">
                  <c:v>4.0000000000000022E-2</c:v>
                </c:pt>
                <c:pt idx="10">
                  <c:v>3.0000000000000002E-2</c:v>
                </c:pt>
                <c:pt idx="11">
                  <c:v>0.05</c:v>
                </c:pt>
                <c:pt idx="12">
                  <c:v>1.0000000000000005E-2</c:v>
                </c:pt>
                <c:pt idx="13">
                  <c:v>9.0000000000000024E-2</c:v>
                </c:pt>
                <c:pt idx="14">
                  <c:v>3.0000000000000002E-2</c:v>
                </c:pt>
                <c:pt idx="15">
                  <c:v>7.5000000000000275E-3</c:v>
                </c:pt>
                <c:pt idx="16">
                  <c:v>1.0000000000000005E-2</c:v>
                </c:pt>
                <c:pt idx="17">
                  <c:v>7.5000000000000275E-3</c:v>
                </c:pt>
                <c:pt idx="18">
                  <c:v>0.2</c:v>
                </c:pt>
                <c:pt idx="19">
                  <c:v>1.0000000000000005E-2</c:v>
                </c:pt>
                <c:pt idx="20">
                  <c:v>6.0000000000000032E-2</c:v>
                </c:pt>
                <c:pt idx="21">
                  <c:v>2.5000000000000001E-2</c:v>
                </c:pt>
                <c:pt idx="22">
                  <c:v>1.0000000000000005E-2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>
            <a:defRPr sz="1200"/>
          </a:pPr>
          <a:endParaRPr lang="es-EC"/>
        </a:p>
      </c:txPr>
    </c:legend>
    <c:plotVisOnly val="1"/>
  </c:chart>
  <c:txPr>
    <a:bodyPr/>
    <a:lstStyle/>
    <a:p>
      <a:pPr>
        <a:defRPr sz="1800"/>
      </a:pPr>
      <a:endParaRPr lang="es-EC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style val="37"/>
  <c:chart>
    <c:title/>
    <c:plotArea>
      <c:layout/>
      <c:ofPieChart>
        <c:ofPieType val="bar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Cantón Cayambe 2010</c:v>
                </c:pt>
              </c:strCache>
            </c:strRef>
          </c:tx>
          <c:dLbls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es-EC"/>
                </a:p>
              </c:txPr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PEA </a:t>
                    </a:r>
                    <a:r>
                      <a:rPr lang="en-US" dirty="0"/>
                      <a:t>56076</a:t>
                    </a:r>
                  </a:p>
                </c:rich>
              </c:tx>
              <c:dLblPos val="bestFit"/>
              <c:showVal val="1"/>
              <c:showCatName val="1"/>
            </c:dLbl>
            <c:dLblPos val="bestFit"/>
            <c:showVal val="1"/>
            <c:showCatName val="1"/>
            <c:showLeaderLines val="1"/>
          </c:dLbls>
          <c:cat>
            <c:strRef>
              <c:f>Hoja1!$A$2:$A$5</c:f>
              <c:strCache>
                <c:ptCount val="4"/>
                <c:pt idx="0">
                  <c:v>Urbana</c:v>
                </c:pt>
                <c:pt idx="1">
                  <c:v>Rural</c:v>
                </c:pt>
                <c:pt idx="2">
                  <c:v>PEA Urbana</c:v>
                </c:pt>
                <c:pt idx="3">
                  <c:v>PEA Rural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36919</c:v>
                </c:pt>
                <c:pt idx="1">
                  <c:v>47469</c:v>
                </c:pt>
                <c:pt idx="2">
                  <c:v>24533</c:v>
                </c:pt>
                <c:pt idx="3">
                  <c:v>31543</c:v>
                </c:pt>
              </c:numCache>
            </c:numRef>
          </c:val>
        </c:ser>
        <c:dLbls>
          <c:showVal val="1"/>
          <c:showCatName val="1"/>
        </c:dLbls>
        <c:gapWidth val="100"/>
        <c:secondPieSize val="75"/>
        <c:serLines/>
      </c:ofPieChart>
    </c:plotArea>
    <c:plotVisOnly val="1"/>
  </c:chart>
  <c:spPr>
    <a:noFill/>
    <a:ln>
      <a:noFill/>
    </a:ln>
  </c:spPr>
  <c:txPr>
    <a:bodyPr/>
    <a:lstStyle/>
    <a:p>
      <a:pPr>
        <a:defRPr sz="1400"/>
      </a:pPr>
      <a:endParaRPr lang="es-EC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10"/>
  <c:chart>
    <c:title>
      <c:tx>
        <c:rich>
          <a:bodyPr/>
          <a:lstStyle/>
          <a:p>
            <a:pPr>
              <a:defRPr sz="1600"/>
            </a:pPr>
            <a:r>
              <a:rPr lang="es-EC" sz="1600" dirty="0" smtClean="0"/>
              <a:t>Estaría interesado en adquirir financiamiento a través de una CAC?</a:t>
            </a:r>
            <a:endParaRPr lang="es-EC" sz="1600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CCA62">
                  <a:lumMod val="75000"/>
                </a:srgb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s-EC"/>
              </a:p>
            </c:txPr>
            <c:showPercent val="1"/>
          </c:dLbls>
          <c:cat>
            <c:strRef>
              <c:f>Hoja1!$B$71:$B$72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Hoja1!$EJ$71:$EJ$72</c:f>
              <c:numCache>
                <c:formatCode>General</c:formatCode>
                <c:ptCount val="2"/>
                <c:pt idx="0">
                  <c:v>126</c:v>
                </c:pt>
                <c:pt idx="1">
                  <c:v>11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14"/>
  <c:chart>
    <c:title>
      <c:tx>
        <c:rich>
          <a:bodyPr/>
          <a:lstStyle/>
          <a:p>
            <a:pPr>
              <a:defRPr/>
            </a:pPr>
            <a:r>
              <a:rPr lang="es-EC"/>
              <a:t>Para que utilizaría el dinero obtenido como microcrédito?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9.463718123460535E-2"/>
          <c:w val="0.96625978755983699"/>
          <c:h val="0.76650426375389258"/>
        </c:manualLayout>
      </c:layout>
      <c:bar3DChart>
        <c:barDir val="col"/>
        <c:grouping val="standard"/>
        <c:ser>
          <c:idx val="0"/>
          <c:order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Hoja1!$B$82:$B$89</c:f>
              <c:strCache>
                <c:ptCount val="8"/>
                <c:pt idx="0">
                  <c:v>Adquisición de ganado vacuno</c:v>
                </c:pt>
                <c:pt idx="1">
                  <c:v>Compra de alimentos balanceados</c:v>
                </c:pt>
                <c:pt idx="2">
                  <c:v>Obtención de insumos veterinarios</c:v>
                </c:pt>
                <c:pt idx="3">
                  <c:v>Compra de pastos y fertilizantes</c:v>
                </c:pt>
                <c:pt idx="4">
                  <c:v>Adquisición de sistemas de riego</c:v>
                </c:pt>
                <c:pt idx="5">
                  <c:v>Incursión en la horticultura</c:v>
                </c:pt>
                <c:pt idx="6">
                  <c:v>Crianza de animales</c:v>
                </c:pt>
                <c:pt idx="7">
                  <c:v>Otro</c:v>
                </c:pt>
              </c:strCache>
            </c:strRef>
          </c:cat>
          <c:val>
            <c:numRef>
              <c:f>Hoja1!$EJ$82:$EJ$89</c:f>
              <c:numCache>
                <c:formatCode>General</c:formatCode>
                <c:ptCount val="8"/>
                <c:pt idx="0">
                  <c:v>45</c:v>
                </c:pt>
                <c:pt idx="1">
                  <c:v>3</c:v>
                </c:pt>
                <c:pt idx="2">
                  <c:v>0</c:v>
                </c:pt>
                <c:pt idx="3">
                  <c:v>36</c:v>
                </c:pt>
                <c:pt idx="4">
                  <c:v>4</c:v>
                </c:pt>
                <c:pt idx="5">
                  <c:v>3</c:v>
                </c:pt>
                <c:pt idx="6">
                  <c:v>20</c:v>
                </c:pt>
                <c:pt idx="7">
                  <c:v>19</c:v>
                </c:pt>
              </c:numCache>
            </c:numRef>
          </c:val>
        </c:ser>
        <c:dLbls>
          <c:showVal val="1"/>
        </c:dLbls>
        <c:shape val="pyramid"/>
        <c:axId val="211705856"/>
        <c:axId val="211707392"/>
        <c:axId val="179344704"/>
      </c:bar3DChart>
      <c:catAx>
        <c:axId val="211705856"/>
        <c:scaling>
          <c:orientation val="minMax"/>
        </c:scaling>
        <c:axPos val="b"/>
        <c:majorTickMark val="none"/>
        <c:tickLblPos val="nextTo"/>
        <c:txPr>
          <a:bodyPr rot="0" vert="horz"/>
          <a:lstStyle/>
          <a:p>
            <a:pPr>
              <a:defRPr sz="1050"/>
            </a:pPr>
            <a:endParaRPr lang="es-EC"/>
          </a:p>
        </c:txPr>
        <c:crossAx val="211707392"/>
        <c:crosses val="autoZero"/>
        <c:auto val="1"/>
        <c:lblAlgn val="ctr"/>
        <c:lblOffset val="100"/>
      </c:catAx>
      <c:valAx>
        <c:axId val="211707392"/>
        <c:scaling>
          <c:orientation val="minMax"/>
        </c:scaling>
        <c:delete val="1"/>
        <c:axPos val="l"/>
        <c:numFmt formatCode="General" sourceLinked="1"/>
        <c:tickLblPos val="none"/>
        <c:crossAx val="211705856"/>
        <c:crosses val="autoZero"/>
        <c:crossBetween val="between"/>
      </c:valAx>
      <c:serAx>
        <c:axId val="179344704"/>
        <c:scaling>
          <c:orientation val="minMax"/>
        </c:scaling>
        <c:delete val="1"/>
        <c:axPos val="b"/>
        <c:tickLblPos val="none"/>
        <c:crossAx val="211707392"/>
        <c:crosses val="autoZero"/>
      </c:serAx>
    </c:plotArea>
    <c:plotVisOnly val="1"/>
  </c:chart>
  <c:txPr>
    <a:bodyPr/>
    <a:lstStyle/>
    <a:p>
      <a:pPr>
        <a:defRPr sz="1400"/>
      </a:pPr>
      <a:endParaRPr lang="es-EC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/>
            </a:pPr>
            <a:r>
              <a:rPr lang="es-EC"/>
              <a:t>Acceso al crédito Cayambe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Hoja1!$C$1453:$C$1454</c:f>
              <c:strCache>
                <c:ptCount val="2"/>
                <c:pt idx="0">
                  <c:v>Con acceso al crédito</c:v>
                </c:pt>
                <c:pt idx="1">
                  <c:v>Sin acceso al crédito</c:v>
                </c:pt>
              </c:strCache>
            </c:strRef>
          </c:cat>
          <c:val>
            <c:numRef>
              <c:f>Hoja1!$D$1453:$D$1454</c:f>
              <c:numCache>
                <c:formatCode>General</c:formatCode>
                <c:ptCount val="2"/>
                <c:pt idx="0">
                  <c:v>178</c:v>
                </c:pt>
                <c:pt idx="1">
                  <c:v>1272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400"/>
      </a:pPr>
      <a:endParaRPr lang="es-EC"/>
    </a:p>
  </c:txPr>
  <c:externalData r:id="rId1"/>
</c:chartSpace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707E4-49DB-4C74-83E5-45120ED86CC0}" type="doc">
      <dgm:prSet loTypeId="urn:microsoft.com/office/officeart/2005/8/layout/h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C5AD0DFA-689F-471F-BE96-7C15E32F1903}">
      <dgm:prSet phldrT="[Texto]"/>
      <dgm:spPr/>
      <dgm:t>
        <a:bodyPr/>
        <a:lstStyle/>
        <a:p>
          <a:r>
            <a:rPr lang="es-EC" dirty="0" smtClean="0"/>
            <a:t>Los microcréditos son instrumentos utilizados por los gobiernos para el alivio de la pobreza.</a:t>
          </a:r>
          <a:endParaRPr lang="es-EC" dirty="0"/>
        </a:p>
      </dgm:t>
    </dgm:pt>
    <dgm:pt modelId="{4F64D793-248A-4FEC-AB08-86C4F2FE45AE}" type="sibTrans" cxnId="{67FD57E7-29F8-4E1E-81BA-27F64F850D73}">
      <dgm:prSet/>
      <dgm:spPr/>
      <dgm:t>
        <a:bodyPr/>
        <a:lstStyle/>
        <a:p>
          <a:endParaRPr lang="es-EC"/>
        </a:p>
      </dgm:t>
    </dgm:pt>
    <dgm:pt modelId="{52485FF2-023C-44ED-AF08-DB2814A1303A}" type="parTrans" cxnId="{67FD57E7-29F8-4E1E-81BA-27F64F850D73}">
      <dgm:prSet/>
      <dgm:spPr/>
      <dgm:t>
        <a:bodyPr/>
        <a:lstStyle/>
        <a:p>
          <a:endParaRPr lang="es-EC"/>
        </a:p>
      </dgm:t>
    </dgm:pt>
    <dgm:pt modelId="{4D003100-E5CD-4F96-918E-13C915F7ABBF}">
      <dgm:prSet phldrT="[Texto]"/>
      <dgm:spPr/>
      <dgm:t>
        <a:bodyPr/>
        <a:lstStyle/>
        <a:p>
          <a:r>
            <a:rPr lang="es-EC" dirty="0" smtClean="0"/>
            <a:t>La producción y comercialización lechera es un sector importante en la economía ecuatoriana. La participación del sector agrícola, ganadero y pecuario en el PIB ha sido del 10%.</a:t>
          </a:r>
          <a:endParaRPr lang="es-EC" dirty="0"/>
        </a:p>
      </dgm:t>
    </dgm:pt>
    <dgm:pt modelId="{2581A79C-DFAA-46E8-8323-C226A238CCCE}" type="parTrans" cxnId="{F8A0D1F7-F52D-470E-B444-A83EA3837A55}">
      <dgm:prSet/>
      <dgm:spPr/>
      <dgm:t>
        <a:bodyPr/>
        <a:lstStyle/>
        <a:p>
          <a:endParaRPr lang="es-EC"/>
        </a:p>
      </dgm:t>
    </dgm:pt>
    <dgm:pt modelId="{5D287DD1-1D55-4A16-AE14-C5553A6B512A}" type="sibTrans" cxnId="{F8A0D1F7-F52D-470E-B444-A83EA3837A55}">
      <dgm:prSet/>
      <dgm:spPr/>
      <dgm:t>
        <a:bodyPr/>
        <a:lstStyle/>
        <a:p>
          <a:endParaRPr lang="es-EC"/>
        </a:p>
      </dgm:t>
    </dgm:pt>
    <dgm:pt modelId="{8462547B-DAE2-4F3D-9A5B-FB6353F0BE00}">
      <dgm:prSet phldrT="[Texto]"/>
      <dgm:spPr/>
      <dgm:t>
        <a:bodyPr/>
        <a:lstStyle/>
        <a:p>
          <a:r>
            <a:rPr lang="es-EC" dirty="0" smtClean="0"/>
            <a:t>En Pichincha sólo el 12% tienen oportunidad a productos financieros , de ellos una pequeña parte se constituyen como microcréditos.</a:t>
          </a:r>
          <a:endParaRPr lang="es-EC" dirty="0"/>
        </a:p>
      </dgm:t>
    </dgm:pt>
    <dgm:pt modelId="{6BE4AF52-83F2-4F56-9049-F183E09E714A}" type="parTrans" cxnId="{4291FAE0-A997-4999-9243-496DE51BF4F7}">
      <dgm:prSet/>
      <dgm:spPr/>
      <dgm:t>
        <a:bodyPr/>
        <a:lstStyle/>
        <a:p>
          <a:endParaRPr lang="es-EC"/>
        </a:p>
      </dgm:t>
    </dgm:pt>
    <dgm:pt modelId="{E76D6D88-D5F0-4EA7-AEC7-3CA2778D2B90}" type="sibTrans" cxnId="{4291FAE0-A997-4999-9243-496DE51BF4F7}">
      <dgm:prSet/>
      <dgm:spPr/>
      <dgm:t>
        <a:bodyPr/>
        <a:lstStyle/>
        <a:p>
          <a:endParaRPr lang="es-EC"/>
        </a:p>
      </dgm:t>
    </dgm:pt>
    <dgm:pt modelId="{828286A1-EEC2-46B4-A11C-48AE46046E21}" type="pres">
      <dgm:prSet presAssocID="{A69707E4-49DB-4C74-83E5-45120ED86C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5689DC8-1EEE-44FB-AAE3-2B83094D1A2B}" type="pres">
      <dgm:prSet presAssocID="{C5AD0DFA-689F-471F-BE96-7C15E32F19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87E3D5-42CE-477A-8834-7CBC22797EB3}" type="pres">
      <dgm:prSet presAssocID="{4F64D793-248A-4FEC-AB08-86C4F2FE45AE}" presName="sibTrans" presStyleCnt="0"/>
      <dgm:spPr/>
    </dgm:pt>
    <dgm:pt modelId="{5F8767DD-F1DC-4CAE-8E50-C5AFD344A4AE}" type="pres">
      <dgm:prSet presAssocID="{4D003100-E5CD-4F96-918E-13C915F7AB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08EDE1-B7F2-46B6-BB6C-D16C31EB10B9}" type="pres">
      <dgm:prSet presAssocID="{5D287DD1-1D55-4A16-AE14-C5553A6B512A}" presName="sibTrans" presStyleCnt="0"/>
      <dgm:spPr/>
    </dgm:pt>
    <dgm:pt modelId="{1756652E-FF24-4E08-9BD1-C4E40A2C9F8F}" type="pres">
      <dgm:prSet presAssocID="{8462547B-DAE2-4F3D-9A5B-FB6353F0BE0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D0EAB6A-93FF-40D1-BB94-E00A26DFD2AD}" type="presOf" srcId="{A69707E4-49DB-4C74-83E5-45120ED86CC0}" destId="{828286A1-EEC2-46B4-A11C-48AE46046E21}" srcOrd="0" destOrd="0" presId="urn:microsoft.com/office/officeart/2005/8/layout/hList6"/>
    <dgm:cxn modelId="{3D900975-8FEF-43EE-8E56-E865B7D60938}" type="presOf" srcId="{8462547B-DAE2-4F3D-9A5B-FB6353F0BE00}" destId="{1756652E-FF24-4E08-9BD1-C4E40A2C9F8F}" srcOrd="0" destOrd="0" presId="urn:microsoft.com/office/officeart/2005/8/layout/hList6"/>
    <dgm:cxn modelId="{67FD57E7-29F8-4E1E-81BA-27F64F850D73}" srcId="{A69707E4-49DB-4C74-83E5-45120ED86CC0}" destId="{C5AD0DFA-689F-471F-BE96-7C15E32F1903}" srcOrd="0" destOrd="0" parTransId="{52485FF2-023C-44ED-AF08-DB2814A1303A}" sibTransId="{4F64D793-248A-4FEC-AB08-86C4F2FE45AE}"/>
    <dgm:cxn modelId="{9EE8A569-5747-47EB-BBD1-A3CD702A38F1}" type="presOf" srcId="{C5AD0DFA-689F-471F-BE96-7C15E32F1903}" destId="{25689DC8-1EEE-44FB-AAE3-2B83094D1A2B}" srcOrd="0" destOrd="0" presId="urn:microsoft.com/office/officeart/2005/8/layout/hList6"/>
    <dgm:cxn modelId="{7322C620-BFE5-4CF1-AE0F-23D9C4CBB853}" type="presOf" srcId="{4D003100-E5CD-4F96-918E-13C915F7ABBF}" destId="{5F8767DD-F1DC-4CAE-8E50-C5AFD344A4AE}" srcOrd="0" destOrd="0" presId="urn:microsoft.com/office/officeart/2005/8/layout/hList6"/>
    <dgm:cxn modelId="{4291FAE0-A997-4999-9243-496DE51BF4F7}" srcId="{A69707E4-49DB-4C74-83E5-45120ED86CC0}" destId="{8462547B-DAE2-4F3D-9A5B-FB6353F0BE00}" srcOrd="2" destOrd="0" parTransId="{6BE4AF52-83F2-4F56-9049-F183E09E714A}" sibTransId="{E76D6D88-D5F0-4EA7-AEC7-3CA2778D2B90}"/>
    <dgm:cxn modelId="{F8A0D1F7-F52D-470E-B444-A83EA3837A55}" srcId="{A69707E4-49DB-4C74-83E5-45120ED86CC0}" destId="{4D003100-E5CD-4F96-918E-13C915F7ABBF}" srcOrd="1" destOrd="0" parTransId="{2581A79C-DFAA-46E8-8323-C226A238CCCE}" sibTransId="{5D287DD1-1D55-4A16-AE14-C5553A6B512A}"/>
    <dgm:cxn modelId="{3A952A28-FCD3-4156-A37D-0004690E53C1}" type="presParOf" srcId="{828286A1-EEC2-46B4-A11C-48AE46046E21}" destId="{25689DC8-1EEE-44FB-AAE3-2B83094D1A2B}" srcOrd="0" destOrd="0" presId="urn:microsoft.com/office/officeart/2005/8/layout/hList6"/>
    <dgm:cxn modelId="{E339D0AE-77C1-4A43-9A79-07B91594AD96}" type="presParOf" srcId="{828286A1-EEC2-46B4-A11C-48AE46046E21}" destId="{7C87E3D5-42CE-477A-8834-7CBC22797EB3}" srcOrd="1" destOrd="0" presId="urn:microsoft.com/office/officeart/2005/8/layout/hList6"/>
    <dgm:cxn modelId="{8E90362A-67D7-496F-B7B9-8356771E9442}" type="presParOf" srcId="{828286A1-EEC2-46B4-A11C-48AE46046E21}" destId="{5F8767DD-F1DC-4CAE-8E50-C5AFD344A4AE}" srcOrd="2" destOrd="0" presId="urn:microsoft.com/office/officeart/2005/8/layout/hList6"/>
    <dgm:cxn modelId="{90956DA7-0AB7-4399-9EE3-19F5A0B97A68}" type="presParOf" srcId="{828286A1-EEC2-46B4-A11C-48AE46046E21}" destId="{4708EDE1-B7F2-46B6-BB6C-D16C31EB10B9}" srcOrd="3" destOrd="0" presId="urn:microsoft.com/office/officeart/2005/8/layout/hList6"/>
    <dgm:cxn modelId="{86BFA187-66B4-4781-BEA5-DE075C744D23}" type="presParOf" srcId="{828286A1-EEC2-46B4-A11C-48AE46046E21}" destId="{1756652E-FF24-4E08-9BD1-C4E40A2C9F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7708BC-6143-4C56-A8CB-BF4FC6044ED4}" type="doc">
      <dgm:prSet loTypeId="urn:microsoft.com/office/officeart/2005/8/layout/hProcess7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0CA1D1F8-9A19-4D1E-BD21-F66CF2FD3554}">
      <dgm:prSet phldrT="[Texto]"/>
      <dgm:spPr/>
      <dgm:t>
        <a:bodyPr/>
        <a:lstStyle/>
        <a:p>
          <a:r>
            <a:rPr lang="es-EC" b="1" dirty="0" smtClean="0"/>
            <a:t>MACROLOCALIZACIÓN</a:t>
          </a:r>
          <a:endParaRPr lang="es-EC" b="1" dirty="0"/>
        </a:p>
      </dgm:t>
    </dgm:pt>
    <dgm:pt modelId="{7E08E5DF-0404-45BA-9B44-24D56132A4E0}" type="parTrans" cxnId="{E42DBF4D-05A2-4091-885A-F048638580DB}">
      <dgm:prSet/>
      <dgm:spPr/>
      <dgm:t>
        <a:bodyPr/>
        <a:lstStyle/>
        <a:p>
          <a:endParaRPr lang="es-EC"/>
        </a:p>
      </dgm:t>
    </dgm:pt>
    <dgm:pt modelId="{6318E315-25F3-4F28-B122-BBF9EB46F54B}" type="sibTrans" cxnId="{E42DBF4D-05A2-4091-885A-F048638580DB}">
      <dgm:prSet/>
      <dgm:spPr/>
      <dgm:t>
        <a:bodyPr/>
        <a:lstStyle/>
        <a:p>
          <a:endParaRPr lang="es-EC"/>
        </a:p>
      </dgm:t>
    </dgm:pt>
    <dgm:pt modelId="{4A07E2BF-2F2E-4D76-9FEC-6EB7B26678FF}">
      <dgm:prSet phldrT="[Texto]"/>
      <dgm:spPr/>
      <dgm:t>
        <a:bodyPr/>
        <a:lstStyle/>
        <a:p>
          <a:r>
            <a:rPr lang="es-EC" dirty="0" smtClean="0"/>
            <a:t>La zona de influencia macro de la caja, se encuentra en la provincia de Pichincha, cantón Cayambe.</a:t>
          </a:r>
          <a:endParaRPr lang="es-EC" dirty="0"/>
        </a:p>
      </dgm:t>
    </dgm:pt>
    <dgm:pt modelId="{293ABD6A-A4E2-4D4C-A260-0E93FEB9B102}" type="parTrans" cxnId="{DDE4A629-E2AB-4815-BD65-BC97B956D860}">
      <dgm:prSet/>
      <dgm:spPr/>
      <dgm:t>
        <a:bodyPr/>
        <a:lstStyle/>
        <a:p>
          <a:endParaRPr lang="es-EC"/>
        </a:p>
      </dgm:t>
    </dgm:pt>
    <dgm:pt modelId="{5C069361-9E2C-46FB-8AC8-BEB1AFAC92E6}" type="sibTrans" cxnId="{DDE4A629-E2AB-4815-BD65-BC97B956D860}">
      <dgm:prSet/>
      <dgm:spPr/>
      <dgm:t>
        <a:bodyPr/>
        <a:lstStyle/>
        <a:p>
          <a:endParaRPr lang="es-EC"/>
        </a:p>
      </dgm:t>
    </dgm:pt>
    <dgm:pt modelId="{380B5CB4-4B96-4A93-8446-1468E29AA37B}">
      <dgm:prSet phldrT="[Texto]"/>
      <dgm:spPr/>
      <dgm:t>
        <a:bodyPr/>
        <a:lstStyle/>
        <a:p>
          <a:r>
            <a:rPr lang="es-EC" b="1" dirty="0" smtClean="0"/>
            <a:t>MICROLOCALIZACIÓN</a:t>
          </a:r>
          <a:endParaRPr lang="es-EC" b="1" dirty="0"/>
        </a:p>
      </dgm:t>
    </dgm:pt>
    <dgm:pt modelId="{FFCC1A2D-9A47-4518-BD47-76D6BE50EAB3}" type="parTrans" cxnId="{5450E421-5B87-48B8-A69B-17B9CF9D88E3}">
      <dgm:prSet/>
      <dgm:spPr/>
      <dgm:t>
        <a:bodyPr/>
        <a:lstStyle/>
        <a:p>
          <a:endParaRPr lang="es-EC"/>
        </a:p>
      </dgm:t>
    </dgm:pt>
    <dgm:pt modelId="{B2DD678B-3654-4B54-ABDD-574FD7BF7D29}" type="sibTrans" cxnId="{5450E421-5B87-48B8-A69B-17B9CF9D88E3}">
      <dgm:prSet/>
      <dgm:spPr/>
      <dgm:t>
        <a:bodyPr/>
        <a:lstStyle/>
        <a:p>
          <a:endParaRPr lang="es-EC"/>
        </a:p>
      </dgm:t>
    </dgm:pt>
    <dgm:pt modelId="{64058276-8D04-4C25-9777-60A100002B2C}">
      <dgm:prSet phldrT="[Texto]"/>
      <dgm:spPr/>
      <dgm:t>
        <a:bodyPr/>
        <a:lstStyle/>
        <a:p>
          <a:r>
            <a:rPr lang="es-EC" dirty="0" smtClean="0"/>
            <a:t>Iniciará sus funciones en la comunidad de Cariacu, ubicada dentro de la parroquia Ayora.</a:t>
          </a:r>
          <a:endParaRPr lang="es-EC" dirty="0"/>
        </a:p>
      </dgm:t>
    </dgm:pt>
    <dgm:pt modelId="{8D513A9E-AC04-4C25-B3DF-F7DAA7E69BCB}" type="parTrans" cxnId="{F51BF4EB-79DB-4FEE-BC27-791FDA9A175C}">
      <dgm:prSet/>
      <dgm:spPr/>
      <dgm:t>
        <a:bodyPr/>
        <a:lstStyle/>
        <a:p>
          <a:endParaRPr lang="es-EC"/>
        </a:p>
      </dgm:t>
    </dgm:pt>
    <dgm:pt modelId="{C40A83FF-C4A4-4FE3-B9AF-00B1E0EC6261}" type="sibTrans" cxnId="{F51BF4EB-79DB-4FEE-BC27-791FDA9A175C}">
      <dgm:prSet/>
      <dgm:spPr/>
      <dgm:t>
        <a:bodyPr/>
        <a:lstStyle/>
        <a:p>
          <a:endParaRPr lang="es-EC"/>
        </a:p>
      </dgm:t>
    </dgm:pt>
    <dgm:pt modelId="{2C60605F-3247-4A68-B497-090A8F88BE09}" type="pres">
      <dgm:prSet presAssocID="{627708BC-6143-4C56-A8CB-BF4FC6044E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8D369B-F7A9-4F62-AA27-F5F25E1FEEA2}" type="pres">
      <dgm:prSet presAssocID="{0CA1D1F8-9A19-4D1E-BD21-F66CF2FD3554}" presName="compositeNode" presStyleCnt="0">
        <dgm:presLayoutVars>
          <dgm:bulletEnabled val="1"/>
        </dgm:presLayoutVars>
      </dgm:prSet>
      <dgm:spPr/>
    </dgm:pt>
    <dgm:pt modelId="{D9009AFD-B03F-4088-A0D6-E8A7D804D9DA}" type="pres">
      <dgm:prSet presAssocID="{0CA1D1F8-9A19-4D1E-BD21-F66CF2FD3554}" presName="bgRect" presStyleLbl="node1" presStyleIdx="0" presStyleCnt="2"/>
      <dgm:spPr/>
      <dgm:t>
        <a:bodyPr/>
        <a:lstStyle/>
        <a:p>
          <a:endParaRPr lang="es-EC"/>
        </a:p>
      </dgm:t>
    </dgm:pt>
    <dgm:pt modelId="{8005721D-F53B-4157-B7C1-8A1A1E9B2C3E}" type="pres">
      <dgm:prSet presAssocID="{0CA1D1F8-9A19-4D1E-BD21-F66CF2FD3554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A776F5-5857-46AF-8250-6044DB8A504A}" type="pres">
      <dgm:prSet presAssocID="{0CA1D1F8-9A19-4D1E-BD21-F66CF2FD355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4CEE0D-2232-4E5E-A50B-7CA12F0EAE48}" type="pres">
      <dgm:prSet presAssocID="{6318E315-25F3-4F28-B122-BBF9EB46F54B}" presName="hSp" presStyleCnt="0"/>
      <dgm:spPr/>
    </dgm:pt>
    <dgm:pt modelId="{005A383A-0F61-47C1-8612-E0448E926DFE}" type="pres">
      <dgm:prSet presAssocID="{6318E315-25F3-4F28-B122-BBF9EB46F54B}" presName="vProcSp" presStyleCnt="0"/>
      <dgm:spPr/>
    </dgm:pt>
    <dgm:pt modelId="{49D80CAD-D329-47D3-B374-4A1244507870}" type="pres">
      <dgm:prSet presAssocID="{6318E315-25F3-4F28-B122-BBF9EB46F54B}" presName="vSp1" presStyleCnt="0"/>
      <dgm:spPr/>
    </dgm:pt>
    <dgm:pt modelId="{9FE5AA47-52E2-459E-9D93-779F634C8364}" type="pres">
      <dgm:prSet presAssocID="{6318E315-25F3-4F28-B122-BBF9EB46F54B}" presName="simulatedConn" presStyleLbl="solidFgAcc1" presStyleIdx="0" presStyleCnt="1"/>
      <dgm:spPr/>
    </dgm:pt>
    <dgm:pt modelId="{44DAAC74-67DC-41B8-A56C-DCB0068DAB04}" type="pres">
      <dgm:prSet presAssocID="{6318E315-25F3-4F28-B122-BBF9EB46F54B}" presName="vSp2" presStyleCnt="0"/>
      <dgm:spPr/>
    </dgm:pt>
    <dgm:pt modelId="{89BC28AD-2BEC-422B-B452-EBD13DE254FD}" type="pres">
      <dgm:prSet presAssocID="{6318E315-25F3-4F28-B122-BBF9EB46F54B}" presName="sibTrans" presStyleCnt="0"/>
      <dgm:spPr/>
    </dgm:pt>
    <dgm:pt modelId="{AE8FE7B9-AE34-46B3-9DB9-28BDAC356E92}" type="pres">
      <dgm:prSet presAssocID="{380B5CB4-4B96-4A93-8446-1468E29AA37B}" presName="compositeNode" presStyleCnt="0">
        <dgm:presLayoutVars>
          <dgm:bulletEnabled val="1"/>
        </dgm:presLayoutVars>
      </dgm:prSet>
      <dgm:spPr/>
    </dgm:pt>
    <dgm:pt modelId="{4C96E311-BB27-4354-9954-0DB2208DF718}" type="pres">
      <dgm:prSet presAssocID="{380B5CB4-4B96-4A93-8446-1468E29AA37B}" presName="bgRect" presStyleLbl="node1" presStyleIdx="1" presStyleCnt="2"/>
      <dgm:spPr/>
      <dgm:t>
        <a:bodyPr/>
        <a:lstStyle/>
        <a:p>
          <a:endParaRPr lang="es-EC"/>
        </a:p>
      </dgm:t>
    </dgm:pt>
    <dgm:pt modelId="{CDBA160E-A819-4632-8C13-6FCBF82CC5E8}" type="pres">
      <dgm:prSet presAssocID="{380B5CB4-4B96-4A93-8446-1468E29AA37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A8CB505-8392-4C5F-83A0-8A9EBCE94512}" type="pres">
      <dgm:prSet presAssocID="{380B5CB4-4B96-4A93-8446-1468E29AA37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DE4A629-E2AB-4815-BD65-BC97B956D860}" srcId="{0CA1D1F8-9A19-4D1E-BD21-F66CF2FD3554}" destId="{4A07E2BF-2F2E-4D76-9FEC-6EB7B26678FF}" srcOrd="0" destOrd="0" parTransId="{293ABD6A-A4E2-4D4C-A260-0E93FEB9B102}" sibTransId="{5C069361-9E2C-46FB-8AC8-BEB1AFAC92E6}"/>
    <dgm:cxn modelId="{5450E421-5B87-48B8-A69B-17B9CF9D88E3}" srcId="{627708BC-6143-4C56-A8CB-BF4FC6044ED4}" destId="{380B5CB4-4B96-4A93-8446-1468E29AA37B}" srcOrd="1" destOrd="0" parTransId="{FFCC1A2D-9A47-4518-BD47-76D6BE50EAB3}" sibTransId="{B2DD678B-3654-4B54-ABDD-574FD7BF7D29}"/>
    <dgm:cxn modelId="{765B6C43-09B0-481B-ADDB-55FADF03C603}" type="presOf" srcId="{380B5CB4-4B96-4A93-8446-1468E29AA37B}" destId="{4C96E311-BB27-4354-9954-0DB2208DF718}" srcOrd="0" destOrd="0" presId="urn:microsoft.com/office/officeart/2005/8/layout/hProcess7"/>
    <dgm:cxn modelId="{F51BF4EB-79DB-4FEE-BC27-791FDA9A175C}" srcId="{380B5CB4-4B96-4A93-8446-1468E29AA37B}" destId="{64058276-8D04-4C25-9777-60A100002B2C}" srcOrd="0" destOrd="0" parTransId="{8D513A9E-AC04-4C25-B3DF-F7DAA7E69BCB}" sibTransId="{C40A83FF-C4A4-4FE3-B9AF-00B1E0EC6261}"/>
    <dgm:cxn modelId="{65AB8F04-7C5D-47B5-B6BB-68AFC6E94FD0}" type="presOf" srcId="{627708BC-6143-4C56-A8CB-BF4FC6044ED4}" destId="{2C60605F-3247-4A68-B497-090A8F88BE09}" srcOrd="0" destOrd="0" presId="urn:microsoft.com/office/officeart/2005/8/layout/hProcess7"/>
    <dgm:cxn modelId="{3D9D82DB-9863-4FE6-9F2E-D4367ACA3201}" type="presOf" srcId="{64058276-8D04-4C25-9777-60A100002B2C}" destId="{DA8CB505-8392-4C5F-83A0-8A9EBCE94512}" srcOrd="0" destOrd="0" presId="urn:microsoft.com/office/officeart/2005/8/layout/hProcess7"/>
    <dgm:cxn modelId="{E42DBF4D-05A2-4091-885A-F048638580DB}" srcId="{627708BC-6143-4C56-A8CB-BF4FC6044ED4}" destId="{0CA1D1F8-9A19-4D1E-BD21-F66CF2FD3554}" srcOrd="0" destOrd="0" parTransId="{7E08E5DF-0404-45BA-9B44-24D56132A4E0}" sibTransId="{6318E315-25F3-4F28-B122-BBF9EB46F54B}"/>
    <dgm:cxn modelId="{6C5FCFF8-15E9-492E-9090-CE5209867466}" type="presOf" srcId="{0CA1D1F8-9A19-4D1E-BD21-F66CF2FD3554}" destId="{D9009AFD-B03F-4088-A0D6-E8A7D804D9DA}" srcOrd="0" destOrd="0" presId="urn:microsoft.com/office/officeart/2005/8/layout/hProcess7"/>
    <dgm:cxn modelId="{8A7D7440-D416-4229-B47A-1D9626D04166}" type="presOf" srcId="{0CA1D1F8-9A19-4D1E-BD21-F66CF2FD3554}" destId="{8005721D-F53B-4157-B7C1-8A1A1E9B2C3E}" srcOrd="1" destOrd="0" presId="urn:microsoft.com/office/officeart/2005/8/layout/hProcess7"/>
    <dgm:cxn modelId="{8003FE91-0539-4EC8-9D83-8F35DFBAEEB5}" type="presOf" srcId="{380B5CB4-4B96-4A93-8446-1468E29AA37B}" destId="{CDBA160E-A819-4632-8C13-6FCBF82CC5E8}" srcOrd="1" destOrd="0" presId="urn:microsoft.com/office/officeart/2005/8/layout/hProcess7"/>
    <dgm:cxn modelId="{AD393DDC-9199-4AB1-9C94-25FA9E529AF7}" type="presOf" srcId="{4A07E2BF-2F2E-4D76-9FEC-6EB7B26678FF}" destId="{E1A776F5-5857-46AF-8250-6044DB8A504A}" srcOrd="0" destOrd="0" presId="urn:microsoft.com/office/officeart/2005/8/layout/hProcess7"/>
    <dgm:cxn modelId="{B51B7F65-9DDA-44FD-99C3-C021433FE9D3}" type="presParOf" srcId="{2C60605F-3247-4A68-B497-090A8F88BE09}" destId="{0A8D369B-F7A9-4F62-AA27-F5F25E1FEEA2}" srcOrd="0" destOrd="0" presId="urn:microsoft.com/office/officeart/2005/8/layout/hProcess7"/>
    <dgm:cxn modelId="{F2AB80E8-CF25-41D6-BEBE-EBAB726DE808}" type="presParOf" srcId="{0A8D369B-F7A9-4F62-AA27-F5F25E1FEEA2}" destId="{D9009AFD-B03F-4088-A0D6-E8A7D804D9DA}" srcOrd="0" destOrd="0" presId="urn:microsoft.com/office/officeart/2005/8/layout/hProcess7"/>
    <dgm:cxn modelId="{632B7414-26DF-4F9A-9659-8F363D4ABDB8}" type="presParOf" srcId="{0A8D369B-F7A9-4F62-AA27-F5F25E1FEEA2}" destId="{8005721D-F53B-4157-B7C1-8A1A1E9B2C3E}" srcOrd="1" destOrd="0" presId="urn:microsoft.com/office/officeart/2005/8/layout/hProcess7"/>
    <dgm:cxn modelId="{876FBD81-A37F-4757-9D75-1B373D231F1E}" type="presParOf" srcId="{0A8D369B-F7A9-4F62-AA27-F5F25E1FEEA2}" destId="{E1A776F5-5857-46AF-8250-6044DB8A504A}" srcOrd="2" destOrd="0" presId="urn:microsoft.com/office/officeart/2005/8/layout/hProcess7"/>
    <dgm:cxn modelId="{60855985-00F4-4D7C-B245-2F2EB5066D86}" type="presParOf" srcId="{2C60605F-3247-4A68-B497-090A8F88BE09}" destId="{024CEE0D-2232-4E5E-A50B-7CA12F0EAE48}" srcOrd="1" destOrd="0" presId="urn:microsoft.com/office/officeart/2005/8/layout/hProcess7"/>
    <dgm:cxn modelId="{1235577E-EA7F-4D50-B7DA-CC89BC7866AD}" type="presParOf" srcId="{2C60605F-3247-4A68-B497-090A8F88BE09}" destId="{005A383A-0F61-47C1-8612-E0448E926DFE}" srcOrd="2" destOrd="0" presId="urn:microsoft.com/office/officeart/2005/8/layout/hProcess7"/>
    <dgm:cxn modelId="{079B0025-7467-44F5-9BBB-F62D982A6973}" type="presParOf" srcId="{005A383A-0F61-47C1-8612-E0448E926DFE}" destId="{49D80CAD-D329-47D3-B374-4A1244507870}" srcOrd="0" destOrd="0" presId="urn:microsoft.com/office/officeart/2005/8/layout/hProcess7"/>
    <dgm:cxn modelId="{6686A403-0035-405A-87AB-1B437941B770}" type="presParOf" srcId="{005A383A-0F61-47C1-8612-E0448E926DFE}" destId="{9FE5AA47-52E2-459E-9D93-779F634C8364}" srcOrd="1" destOrd="0" presId="urn:microsoft.com/office/officeart/2005/8/layout/hProcess7"/>
    <dgm:cxn modelId="{64AAFCB1-C35D-412F-B75E-90853B8E2EC8}" type="presParOf" srcId="{005A383A-0F61-47C1-8612-E0448E926DFE}" destId="{44DAAC74-67DC-41B8-A56C-DCB0068DAB04}" srcOrd="2" destOrd="0" presId="urn:microsoft.com/office/officeart/2005/8/layout/hProcess7"/>
    <dgm:cxn modelId="{45016D30-FE96-4B08-AF4D-89597A1CA7DB}" type="presParOf" srcId="{2C60605F-3247-4A68-B497-090A8F88BE09}" destId="{89BC28AD-2BEC-422B-B452-EBD13DE254FD}" srcOrd="3" destOrd="0" presId="urn:microsoft.com/office/officeart/2005/8/layout/hProcess7"/>
    <dgm:cxn modelId="{4DC1B733-E8A6-4A1C-A536-A162E4FE03BE}" type="presParOf" srcId="{2C60605F-3247-4A68-B497-090A8F88BE09}" destId="{AE8FE7B9-AE34-46B3-9DB9-28BDAC356E92}" srcOrd="4" destOrd="0" presId="urn:microsoft.com/office/officeart/2005/8/layout/hProcess7"/>
    <dgm:cxn modelId="{C51AD9F5-C250-4BA7-BBB8-12C9D9E96BA7}" type="presParOf" srcId="{AE8FE7B9-AE34-46B3-9DB9-28BDAC356E92}" destId="{4C96E311-BB27-4354-9954-0DB2208DF718}" srcOrd="0" destOrd="0" presId="urn:microsoft.com/office/officeart/2005/8/layout/hProcess7"/>
    <dgm:cxn modelId="{7A8259FA-7DA3-4B5E-B230-78EB840B3429}" type="presParOf" srcId="{AE8FE7B9-AE34-46B3-9DB9-28BDAC356E92}" destId="{CDBA160E-A819-4632-8C13-6FCBF82CC5E8}" srcOrd="1" destOrd="0" presId="urn:microsoft.com/office/officeart/2005/8/layout/hProcess7"/>
    <dgm:cxn modelId="{F5C3AE56-A784-4054-AE81-7958A911E8C6}" type="presParOf" srcId="{AE8FE7B9-AE34-46B3-9DB9-28BDAC356E92}" destId="{DA8CB505-8392-4C5F-83A0-8A9EBCE9451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3792A4-5D63-4F44-8FF5-528E2EEFA19A}" type="doc">
      <dgm:prSet loTypeId="urn:microsoft.com/office/officeart/2005/8/layout/vList6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AE49A2ED-9D2F-4D30-B8CD-150EE5367D53}">
      <dgm:prSet phldrT="[Texto]" custT="1"/>
      <dgm:spPr/>
      <dgm:t>
        <a:bodyPr/>
        <a:lstStyle/>
        <a:p>
          <a:r>
            <a:rPr lang="es-EC" sz="1600" b="1" dirty="0" smtClean="0"/>
            <a:t>Microcrédito de Mejoramiento</a:t>
          </a:r>
          <a:endParaRPr lang="es-EC" sz="1600" b="1" dirty="0"/>
        </a:p>
      </dgm:t>
    </dgm:pt>
    <dgm:pt modelId="{0B374529-D005-4707-A319-829EF945D5C9}" type="parTrans" cxnId="{A1D39279-3303-4172-9090-7D808D03F79E}">
      <dgm:prSet/>
      <dgm:spPr/>
      <dgm:t>
        <a:bodyPr/>
        <a:lstStyle/>
        <a:p>
          <a:endParaRPr lang="es-EC"/>
        </a:p>
      </dgm:t>
    </dgm:pt>
    <dgm:pt modelId="{5A857F79-BE68-4B50-AA03-62F6351BFF6F}" type="sibTrans" cxnId="{A1D39279-3303-4172-9090-7D808D03F79E}">
      <dgm:prSet/>
      <dgm:spPr/>
      <dgm:t>
        <a:bodyPr/>
        <a:lstStyle/>
        <a:p>
          <a:endParaRPr lang="es-EC"/>
        </a:p>
      </dgm:t>
    </dgm:pt>
    <dgm:pt modelId="{15BF83F5-A817-4E33-B374-B9C3060FBDC6}">
      <dgm:prSet phldrT="[Texto]"/>
      <dgm:spPr/>
      <dgm:t>
        <a:bodyPr/>
        <a:lstStyle/>
        <a:p>
          <a:r>
            <a:rPr lang="es-EC" dirty="0" smtClean="0"/>
            <a:t>Monto máximo de 500 dólares.</a:t>
          </a:r>
          <a:endParaRPr lang="es-EC" dirty="0"/>
        </a:p>
      </dgm:t>
    </dgm:pt>
    <dgm:pt modelId="{351F5D00-E96B-4A48-8857-61DBF7CD6168}" type="parTrans" cxnId="{D8E32C61-6D57-4FE9-A382-DA3D998F94EB}">
      <dgm:prSet/>
      <dgm:spPr/>
      <dgm:t>
        <a:bodyPr/>
        <a:lstStyle/>
        <a:p>
          <a:endParaRPr lang="es-EC"/>
        </a:p>
      </dgm:t>
    </dgm:pt>
    <dgm:pt modelId="{5F47744F-3D96-44C4-B715-ABA50EDE9B12}" type="sibTrans" cxnId="{D8E32C61-6D57-4FE9-A382-DA3D998F94EB}">
      <dgm:prSet/>
      <dgm:spPr/>
      <dgm:t>
        <a:bodyPr/>
        <a:lstStyle/>
        <a:p>
          <a:endParaRPr lang="es-EC"/>
        </a:p>
      </dgm:t>
    </dgm:pt>
    <dgm:pt modelId="{051F1798-1B32-4C93-BD3B-10D90A8C2FB2}">
      <dgm:prSet phldrT="[Texto]"/>
      <dgm:spPr/>
      <dgm:t>
        <a:bodyPr/>
        <a:lstStyle/>
        <a:p>
          <a:r>
            <a:rPr lang="es-EC" dirty="0" smtClean="0"/>
            <a:t>Tasa de interés del 10%.</a:t>
          </a:r>
          <a:endParaRPr lang="es-EC" dirty="0"/>
        </a:p>
      </dgm:t>
    </dgm:pt>
    <dgm:pt modelId="{C4D10C1C-8D1C-4E57-8B3E-8E3B04523CEE}" type="parTrans" cxnId="{17E19208-3BF3-460F-9DAA-E62917AEFC21}">
      <dgm:prSet/>
      <dgm:spPr/>
      <dgm:t>
        <a:bodyPr/>
        <a:lstStyle/>
        <a:p>
          <a:endParaRPr lang="es-EC"/>
        </a:p>
      </dgm:t>
    </dgm:pt>
    <dgm:pt modelId="{946A4A32-E8A2-47C5-907B-843F35A3422A}" type="sibTrans" cxnId="{17E19208-3BF3-460F-9DAA-E62917AEFC21}">
      <dgm:prSet/>
      <dgm:spPr/>
      <dgm:t>
        <a:bodyPr/>
        <a:lstStyle/>
        <a:p>
          <a:endParaRPr lang="es-EC"/>
        </a:p>
      </dgm:t>
    </dgm:pt>
    <dgm:pt modelId="{45145400-9D2A-4BF4-934E-778A033BD066}">
      <dgm:prSet phldrT="[Texto]" custT="1"/>
      <dgm:spPr/>
      <dgm:t>
        <a:bodyPr/>
        <a:lstStyle/>
        <a:p>
          <a:r>
            <a:rPr lang="es-EC" sz="1600" b="1" dirty="0" smtClean="0"/>
            <a:t>Microcrédito de Incremento Productivo</a:t>
          </a:r>
          <a:endParaRPr lang="es-EC" sz="1600" b="1" dirty="0"/>
        </a:p>
      </dgm:t>
    </dgm:pt>
    <dgm:pt modelId="{D93DA65B-6646-455A-B39E-168F5988B02F}" type="parTrans" cxnId="{53A50C80-F591-4E7E-8F02-35CAE19881C0}">
      <dgm:prSet/>
      <dgm:spPr/>
      <dgm:t>
        <a:bodyPr/>
        <a:lstStyle/>
        <a:p>
          <a:endParaRPr lang="es-EC"/>
        </a:p>
      </dgm:t>
    </dgm:pt>
    <dgm:pt modelId="{0FC49013-6E61-421C-B734-C0E591613531}" type="sibTrans" cxnId="{53A50C80-F591-4E7E-8F02-35CAE19881C0}">
      <dgm:prSet/>
      <dgm:spPr/>
      <dgm:t>
        <a:bodyPr/>
        <a:lstStyle/>
        <a:p>
          <a:endParaRPr lang="es-EC"/>
        </a:p>
      </dgm:t>
    </dgm:pt>
    <dgm:pt modelId="{7F8D5F9D-62F9-47A9-8EC4-1DF11254BA50}">
      <dgm:prSet phldrT="[Texto]"/>
      <dgm:spPr/>
      <dgm:t>
        <a:bodyPr/>
        <a:lstStyle/>
        <a:p>
          <a:r>
            <a:rPr lang="es-EC" dirty="0" smtClean="0"/>
            <a:t>Monto de hasta 2.000 dólares.</a:t>
          </a:r>
          <a:endParaRPr lang="es-EC" dirty="0"/>
        </a:p>
      </dgm:t>
    </dgm:pt>
    <dgm:pt modelId="{500C8EDE-2237-4A1F-84BC-AFDA4EB8CE7B}" type="parTrans" cxnId="{9C284930-FE8E-44A5-B20E-D1EDD442B63D}">
      <dgm:prSet/>
      <dgm:spPr/>
      <dgm:t>
        <a:bodyPr/>
        <a:lstStyle/>
        <a:p>
          <a:endParaRPr lang="es-EC"/>
        </a:p>
      </dgm:t>
    </dgm:pt>
    <dgm:pt modelId="{5EFE127E-AD4E-446A-8BE7-78DAA9ACC537}" type="sibTrans" cxnId="{9C284930-FE8E-44A5-B20E-D1EDD442B63D}">
      <dgm:prSet/>
      <dgm:spPr/>
      <dgm:t>
        <a:bodyPr/>
        <a:lstStyle/>
        <a:p>
          <a:endParaRPr lang="es-EC"/>
        </a:p>
      </dgm:t>
    </dgm:pt>
    <dgm:pt modelId="{610F4507-4A3E-4C8F-A2DD-563DF4561552}">
      <dgm:prSet phldrT="[Texto]"/>
      <dgm:spPr/>
      <dgm:t>
        <a:bodyPr/>
        <a:lstStyle/>
        <a:p>
          <a:r>
            <a:rPr lang="es-EC" dirty="0" smtClean="0"/>
            <a:t>Tasa de interés del 12%.</a:t>
          </a:r>
          <a:endParaRPr lang="es-EC" dirty="0"/>
        </a:p>
      </dgm:t>
    </dgm:pt>
    <dgm:pt modelId="{72718E5E-6F8C-4812-828B-CD3EE94DF66D}" type="parTrans" cxnId="{CB3267AC-DD4A-41BD-AA3C-211C21990C83}">
      <dgm:prSet/>
      <dgm:spPr/>
      <dgm:t>
        <a:bodyPr/>
        <a:lstStyle/>
        <a:p>
          <a:endParaRPr lang="es-EC"/>
        </a:p>
      </dgm:t>
    </dgm:pt>
    <dgm:pt modelId="{6CB97A75-776A-454B-BA7B-EEB565A5988E}" type="sibTrans" cxnId="{CB3267AC-DD4A-41BD-AA3C-211C21990C83}">
      <dgm:prSet/>
      <dgm:spPr/>
      <dgm:t>
        <a:bodyPr/>
        <a:lstStyle/>
        <a:p>
          <a:endParaRPr lang="es-EC"/>
        </a:p>
      </dgm:t>
    </dgm:pt>
    <dgm:pt modelId="{32A2E27F-A61A-4693-9565-6D1EA8A70B59}">
      <dgm:prSet phldrT="[Texto]" custT="1"/>
      <dgm:spPr/>
      <dgm:t>
        <a:bodyPr/>
        <a:lstStyle/>
        <a:p>
          <a:r>
            <a:rPr lang="es-EC" sz="1600" b="1" dirty="0" smtClean="0"/>
            <a:t>Microcrédito de Desarrollo</a:t>
          </a:r>
          <a:endParaRPr lang="es-EC" sz="1600" b="1" dirty="0"/>
        </a:p>
      </dgm:t>
    </dgm:pt>
    <dgm:pt modelId="{6EA50EBE-6C42-4BEE-8D46-26370554F466}" type="parTrans" cxnId="{9728C212-3486-4C5A-9212-65312AB24E4E}">
      <dgm:prSet/>
      <dgm:spPr/>
      <dgm:t>
        <a:bodyPr/>
        <a:lstStyle/>
        <a:p>
          <a:endParaRPr lang="es-EC"/>
        </a:p>
      </dgm:t>
    </dgm:pt>
    <dgm:pt modelId="{4D56CCBA-FCBE-456B-ABD6-25270D874716}" type="sibTrans" cxnId="{9728C212-3486-4C5A-9212-65312AB24E4E}">
      <dgm:prSet/>
      <dgm:spPr/>
      <dgm:t>
        <a:bodyPr/>
        <a:lstStyle/>
        <a:p>
          <a:endParaRPr lang="es-EC"/>
        </a:p>
      </dgm:t>
    </dgm:pt>
    <dgm:pt modelId="{48EE248D-438D-47B0-8944-DD76E5CA6FF4}">
      <dgm:prSet phldrT="[Texto]"/>
      <dgm:spPr/>
      <dgm:t>
        <a:bodyPr/>
        <a:lstStyle/>
        <a:p>
          <a:r>
            <a:rPr lang="es-EC" dirty="0" smtClean="0"/>
            <a:t>Plazo de hasta seis meses.</a:t>
          </a:r>
          <a:endParaRPr lang="es-EC" dirty="0"/>
        </a:p>
      </dgm:t>
    </dgm:pt>
    <dgm:pt modelId="{EF593C6D-F679-45AB-9034-D4EB81B8CCF6}" type="parTrans" cxnId="{E13CA142-4582-485F-A588-FCA222C9CE30}">
      <dgm:prSet/>
      <dgm:spPr/>
      <dgm:t>
        <a:bodyPr/>
        <a:lstStyle/>
        <a:p>
          <a:endParaRPr lang="es-EC"/>
        </a:p>
      </dgm:t>
    </dgm:pt>
    <dgm:pt modelId="{5E1B02E9-3853-489B-A32D-36AF0708BFE2}" type="sibTrans" cxnId="{E13CA142-4582-485F-A588-FCA222C9CE30}">
      <dgm:prSet/>
      <dgm:spPr/>
      <dgm:t>
        <a:bodyPr/>
        <a:lstStyle/>
        <a:p>
          <a:endParaRPr lang="es-EC"/>
        </a:p>
      </dgm:t>
    </dgm:pt>
    <dgm:pt modelId="{519A8DF1-8743-43F1-9AA7-BBED56C389D6}">
      <dgm:prSet phldrT="[Texto]"/>
      <dgm:spPr/>
      <dgm:t>
        <a:bodyPr/>
        <a:lstStyle/>
        <a:p>
          <a:r>
            <a:rPr lang="es-EC" dirty="0" smtClean="0"/>
            <a:t>Plazo de hasta dos años.</a:t>
          </a:r>
          <a:endParaRPr lang="es-EC" dirty="0"/>
        </a:p>
      </dgm:t>
    </dgm:pt>
    <dgm:pt modelId="{B14930BE-FB14-42F4-BE24-CAB0C06B2FF7}" type="parTrans" cxnId="{F2D8FBFA-3040-42A5-994F-70A46D2FD7D8}">
      <dgm:prSet/>
      <dgm:spPr/>
      <dgm:t>
        <a:bodyPr/>
        <a:lstStyle/>
        <a:p>
          <a:endParaRPr lang="es-EC"/>
        </a:p>
      </dgm:t>
    </dgm:pt>
    <dgm:pt modelId="{89D6D970-6274-4F0A-A45F-47A53B1DDC74}" type="sibTrans" cxnId="{F2D8FBFA-3040-42A5-994F-70A46D2FD7D8}">
      <dgm:prSet/>
      <dgm:spPr/>
      <dgm:t>
        <a:bodyPr/>
        <a:lstStyle/>
        <a:p>
          <a:endParaRPr lang="es-EC"/>
        </a:p>
      </dgm:t>
    </dgm:pt>
    <dgm:pt modelId="{1475AE9B-2E20-4CBF-BD1E-CB1D92025A40}">
      <dgm:prSet phldrT="[Texto]"/>
      <dgm:spPr/>
      <dgm:t>
        <a:bodyPr/>
        <a:lstStyle/>
        <a:p>
          <a:r>
            <a:rPr lang="es-EC" b="0" dirty="0" smtClean="0"/>
            <a:t>Monto máximo de hasta 4.000 dólares.</a:t>
          </a:r>
          <a:endParaRPr lang="es-EC" b="0" dirty="0"/>
        </a:p>
      </dgm:t>
    </dgm:pt>
    <dgm:pt modelId="{5EB85346-F7FC-4FF2-8989-9476BFD50C8B}" type="parTrans" cxnId="{5EF27C1A-868D-4CB2-9F38-98C061A98712}">
      <dgm:prSet/>
      <dgm:spPr/>
      <dgm:t>
        <a:bodyPr/>
        <a:lstStyle/>
        <a:p>
          <a:endParaRPr lang="es-EC"/>
        </a:p>
      </dgm:t>
    </dgm:pt>
    <dgm:pt modelId="{2E46BD10-F14B-4AB5-943B-2E3527940782}" type="sibTrans" cxnId="{5EF27C1A-868D-4CB2-9F38-98C061A98712}">
      <dgm:prSet/>
      <dgm:spPr/>
      <dgm:t>
        <a:bodyPr/>
        <a:lstStyle/>
        <a:p>
          <a:endParaRPr lang="es-EC"/>
        </a:p>
      </dgm:t>
    </dgm:pt>
    <dgm:pt modelId="{E553B78D-066E-4E9A-BE78-6463475D1C6C}">
      <dgm:prSet phldrT="[Texto]"/>
      <dgm:spPr/>
      <dgm:t>
        <a:bodyPr/>
        <a:lstStyle/>
        <a:p>
          <a:r>
            <a:rPr lang="es-EC" b="0" dirty="0" smtClean="0"/>
            <a:t>Tasa de interés del 12%.</a:t>
          </a:r>
          <a:endParaRPr lang="es-EC" b="0" dirty="0"/>
        </a:p>
      </dgm:t>
    </dgm:pt>
    <dgm:pt modelId="{347CE04C-21EB-471F-ACA9-721CFC3F5090}" type="parTrans" cxnId="{F771ACD9-ECEA-4F0D-9F38-C4503CBCBB02}">
      <dgm:prSet/>
      <dgm:spPr/>
      <dgm:t>
        <a:bodyPr/>
        <a:lstStyle/>
        <a:p>
          <a:endParaRPr lang="es-EC"/>
        </a:p>
      </dgm:t>
    </dgm:pt>
    <dgm:pt modelId="{8C10294C-5963-43A8-BA0C-F4595E037ED6}" type="sibTrans" cxnId="{F771ACD9-ECEA-4F0D-9F38-C4503CBCBB02}">
      <dgm:prSet/>
      <dgm:spPr/>
      <dgm:t>
        <a:bodyPr/>
        <a:lstStyle/>
        <a:p>
          <a:endParaRPr lang="es-EC"/>
        </a:p>
      </dgm:t>
    </dgm:pt>
    <dgm:pt modelId="{5A9E7403-6A42-4B04-8064-B9B389BF0DD0}">
      <dgm:prSet phldrT="[Texto]"/>
      <dgm:spPr/>
      <dgm:t>
        <a:bodyPr/>
        <a:lstStyle/>
        <a:p>
          <a:r>
            <a:rPr lang="es-EC" b="0" dirty="0" smtClean="0"/>
            <a:t>Plazo de dos años.</a:t>
          </a:r>
          <a:endParaRPr lang="es-EC" b="0" dirty="0"/>
        </a:p>
      </dgm:t>
    </dgm:pt>
    <dgm:pt modelId="{E071DFE8-2020-4E85-8E55-830BC147D4F3}" type="parTrans" cxnId="{6AF18E7A-8D7B-4ED8-BDD7-6868D096187F}">
      <dgm:prSet/>
      <dgm:spPr/>
      <dgm:t>
        <a:bodyPr/>
        <a:lstStyle/>
        <a:p>
          <a:endParaRPr lang="es-EC"/>
        </a:p>
      </dgm:t>
    </dgm:pt>
    <dgm:pt modelId="{59D57186-DCE5-4E02-AE00-975083FD1572}" type="sibTrans" cxnId="{6AF18E7A-8D7B-4ED8-BDD7-6868D096187F}">
      <dgm:prSet/>
      <dgm:spPr/>
      <dgm:t>
        <a:bodyPr/>
        <a:lstStyle/>
        <a:p>
          <a:endParaRPr lang="es-EC"/>
        </a:p>
      </dgm:t>
    </dgm:pt>
    <dgm:pt modelId="{8B296D40-D98C-4A03-B15C-6C9CE0A7629B}" type="pres">
      <dgm:prSet presAssocID="{1D3792A4-5D63-4F44-8FF5-528E2EEFA1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71D62148-558E-4802-A228-676493148A4C}" type="pres">
      <dgm:prSet presAssocID="{AE49A2ED-9D2F-4D30-B8CD-150EE5367D53}" presName="linNode" presStyleCnt="0"/>
      <dgm:spPr/>
    </dgm:pt>
    <dgm:pt modelId="{1F58BDCF-8AFE-4D70-948E-F7DE111B5925}" type="pres">
      <dgm:prSet presAssocID="{AE49A2ED-9D2F-4D30-B8CD-150EE5367D5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AA5726-3489-4258-B6CE-1DE633821B9C}" type="pres">
      <dgm:prSet presAssocID="{AE49A2ED-9D2F-4D30-B8CD-150EE5367D5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7ECDDE-697B-47E9-82FA-C0799B3FA4C3}" type="pres">
      <dgm:prSet presAssocID="{5A857F79-BE68-4B50-AA03-62F6351BFF6F}" presName="spacing" presStyleCnt="0"/>
      <dgm:spPr/>
    </dgm:pt>
    <dgm:pt modelId="{4C28C8F2-6BDD-4512-A422-6A1D18E58DF5}" type="pres">
      <dgm:prSet presAssocID="{45145400-9D2A-4BF4-934E-778A033BD066}" presName="linNode" presStyleCnt="0"/>
      <dgm:spPr/>
    </dgm:pt>
    <dgm:pt modelId="{006D7A90-7833-4C0C-B0F7-03CDF4775E61}" type="pres">
      <dgm:prSet presAssocID="{45145400-9D2A-4BF4-934E-778A033BD066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11122A-22A5-452A-90F5-57834923DE6A}" type="pres">
      <dgm:prSet presAssocID="{45145400-9D2A-4BF4-934E-778A033BD06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E75F7E-2F40-4D03-9A4B-1547E8CD1955}" type="pres">
      <dgm:prSet presAssocID="{0FC49013-6E61-421C-B734-C0E591613531}" presName="spacing" presStyleCnt="0"/>
      <dgm:spPr/>
    </dgm:pt>
    <dgm:pt modelId="{6675278A-5A91-4EF0-A22E-9C191C4E9A05}" type="pres">
      <dgm:prSet presAssocID="{32A2E27F-A61A-4693-9565-6D1EA8A70B59}" presName="linNode" presStyleCnt="0"/>
      <dgm:spPr/>
    </dgm:pt>
    <dgm:pt modelId="{ACBD12E0-949A-4031-9DCE-22E71AC55B23}" type="pres">
      <dgm:prSet presAssocID="{32A2E27F-A61A-4693-9565-6D1EA8A70B5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8630A1-C98A-478B-B684-4F3E9E37734E}" type="pres">
      <dgm:prSet presAssocID="{32A2E27F-A61A-4693-9565-6D1EA8A70B5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13CA142-4582-485F-A588-FCA222C9CE30}" srcId="{AE49A2ED-9D2F-4D30-B8CD-150EE5367D53}" destId="{48EE248D-438D-47B0-8944-DD76E5CA6FF4}" srcOrd="2" destOrd="0" parTransId="{EF593C6D-F679-45AB-9034-D4EB81B8CCF6}" sibTransId="{5E1B02E9-3853-489B-A32D-36AF0708BFE2}"/>
    <dgm:cxn modelId="{A1D39279-3303-4172-9090-7D808D03F79E}" srcId="{1D3792A4-5D63-4F44-8FF5-528E2EEFA19A}" destId="{AE49A2ED-9D2F-4D30-B8CD-150EE5367D53}" srcOrd="0" destOrd="0" parTransId="{0B374529-D005-4707-A319-829EF945D5C9}" sibTransId="{5A857F79-BE68-4B50-AA03-62F6351BFF6F}"/>
    <dgm:cxn modelId="{D8E32C61-6D57-4FE9-A382-DA3D998F94EB}" srcId="{AE49A2ED-9D2F-4D30-B8CD-150EE5367D53}" destId="{15BF83F5-A817-4E33-B374-B9C3060FBDC6}" srcOrd="0" destOrd="0" parTransId="{351F5D00-E96B-4A48-8857-61DBF7CD6168}" sibTransId="{5F47744F-3D96-44C4-B715-ABA50EDE9B12}"/>
    <dgm:cxn modelId="{731A41A0-7811-46D8-9F7A-64342A7711B2}" type="presOf" srcId="{15BF83F5-A817-4E33-B374-B9C3060FBDC6}" destId="{7DAA5726-3489-4258-B6CE-1DE633821B9C}" srcOrd="0" destOrd="0" presId="urn:microsoft.com/office/officeart/2005/8/layout/vList6"/>
    <dgm:cxn modelId="{9728C212-3486-4C5A-9212-65312AB24E4E}" srcId="{1D3792A4-5D63-4F44-8FF5-528E2EEFA19A}" destId="{32A2E27F-A61A-4693-9565-6D1EA8A70B59}" srcOrd="2" destOrd="0" parTransId="{6EA50EBE-6C42-4BEE-8D46-26370554F466}" sibTransId="{4D56CCBA-FCBE-456B-ABD6-25270D874716}"/>
    <dgm:cxn modelId="{98D8F7C7-E299-4A5B-B24C-0116FCF89712}" type="presOf" srcId="{1475AE9B-2E20-4CBF-BD1E-CB1D92025A40}" destId="{8C8630A1-C98A-478B-B684-4F3E9E37734E}" srcOrd="0" destOrd="0" presId="urn:microsoft.com/office/officeart/2005/8/layout/vList6"/>
    <dgm:cxn modelId="{FEE0163A-72C2-4EEA-A041-05DF21907012}" type="presOf" srcId="{519A8DF1-8743-43F1-9AA7-BBED56C389D6}" destId="{B211122A-22A5-452A-90F5-57834923DE6A}" srcOrd="0" destOrd="2" presId="urn:microsoft.com/office/officeart/2005/8/layout/vList6"/>
    <dgm:cxn modelId="{F771ACD9-ECEA-4F0D-9F38-C4503CBCBB02}" srcId="{32A2E27F-A61A-4693-9565-6D1EA8A70B59}" destId="{E553B78D-066E-4E9A-BE78-6463475D1C6C}" srcOrd="1" destOrd="0" parTransId="{347CE04C-21EB-471F-ACA9-721CFC3F5090}" sibTransId="{8C10294C-5963-43A8-BA0C-F4595E037ED6}"/>
    <dgm:cxn modelId="{DB8F21F5-7D5D-46CD-9FC2-F82AC78B948F}" type="presOf" srcId="{E553B78D-066E-4E9A-BE78-6463475D1C6C}" destId="{8C8630A1-C98A-478B-B684-4F3E9E37734E}" srcOrd="0" destOrd="1" presId="urn:microsoft.com/office/officeart/2005/8/layout/vList6"/>
    <dgm:cxn modelId="{2F05867F-78FB-4A97-8590-B612E6C1E86F}" type="presOf" srcId="{7F8D5F9D-62F9-47A9-8EC4-1DF11254BA50}" destId="{B211122A-22A5-452A-90F5-57834923DE6A}" srcOrd="0" destOrd="0" presId="urn:microsoft.com/office/officeart/2005/8/layout/vList6"/>
    <dgm:cxn modelId="{1B5C7B8E-5EF8-41C4-ADD7-A172E947C401}" type="presOf" srcId="{45145400-9D2A-4BF4-934E-778A033BD066}" destId="{006D7A90-7833-4C0C-B0F7-03CDF4775E61}" srcOrd="0" destOrd="0" presId="urn:microsoft.com/office/officeart/2005/8/layout/vList6"/>
    <dgm:cxn modelId="{9C284930-FE8E-44A5-B20E-D1EDD442B63D}" srcId="{45145400-9D2A-4BF4-934E-778A033BD066}" destId="{7F8D5F9D-62F9-47A9-8EC4-1DF11254BA50}" srcOrd="0" destOrd="0" parTransId="{500C8EDE-2237-4A1F-84BC-AFDA4EB8CE7B}" sibTransId="{5EFE127E-AD4E-446A-8BE7-78DAA9ACC537}"/>
    <dgm:cxn modelId="{C533105E-0D76-4DB7-96D0-104ABCD454F5}" type="presOf" srcId="{AE49A2ED-9D2F-4D30-B8CD-150EE5367D53}" destId="{1F58BDCF-8AFE-4D70-948E-F7DE111B5925}" srcOrd="0" destOrd="0" presId="urn:microsoft.com/office/officeart/2005/8/layout/vList6"/>
    <dgm:cxn modelId="{CB3267AC-DD4A-41BD-AA3C-211C21990C83}" srcId="{45145400-9D2A-4BF4-934E-778A033BD066}" destId="{610F4507-4A3E-4C8F-A2DD-563DF4561552}" srcOrd="1" destOrd="0" parTransId="{72718E5E-6F8C-4812-828B-CD3EE94DF66D}" sibTransId="{6CB97A75-776A-454B-BA7B-EEB565A5988E}"/>
    <dgm:cxn modelId="{A6092CD1-D30D-4AFB-B5B1-CF59B8C085D3}" type="presOf" srcId="{610F4507-4A3E-4C8F-A2DD-563DF4561552}" destId="{B211122A-22A5-452A-90F5-57834923DE6A}" srcOrd="0" destOrd="1" presId="urn:microsoft.com/office/officeart/2005/8/layout/vList6"/>
    <dgm:cxn modelId="{17E19208-3BF3-460F-9DAA-E62917AEFC21}" srcId="{AE49A2ED-9D2F-4D30-B8CD-150EE5367D53}" destId="{051F1798-1B32-4C93-BD3B-10D90A8C2FB2}" srcOrd="1" destOrd="0" parTransId="{C4D10C1C-8D1C-4E57-8B3E-8E3B04523CEE}" sibTransId="{946A4A32-E8A2-47C5-907B-843F35A3422A}"/>
    <dgm:cxn modelId="{F2D8FBFA-3040-42A5-994F-70A46D2FD7D8}" srcId="{45145400-9D2A-4BF4-934E-778A033BD066}" destId="{519A8DF1-8743-43F1-9AA7-BBED56C389D6}" srcOrd="2" destOrd="0" parTransId="{B14930BE-FB14-42F4-BE24-CAB0C06B2FF7}" sibTransId="{89D6D970-6274-4F0A-A45F-47A53B1DDC74}"/>
    <dgm:cxn modelId="{6E6C7EE9-234A-476E-9570-8DB15B033CAA}" type="presOf" srcId="{48EE248D-438D-47B0-8944-DD76E5CA6FF4}" destId="{7DAA5726-3489-4258-B6CE-1DE633821B9C}" srcOrd="0" destOrd="2" presId="urn:microsoft.com/office/officeart/2005/8/layout/vList6"/>
    <dgm:cxn modelId="{7B786C9A-844F-4997-9CD1-F1ABE2817262}" type="presOf" srcId="{5A9E7403-6A42-4B04-8064-B9B389BF0DD0}" destId="{8C8630A1-C98A-478B-B684-4F3E9E37734E}" srcOrd="0" destOrd="2" presId="urn:microsoft.com/office/officeart/2005/8/layout/vList6"/>
    <dgm:cxn modelId="{6AF18E7A-8D7B-4ED8-BDD7-6868D096187F}" srcId="{32A2E27F-A61A-4693-9565-6D1EA8A70B59}" destId="{5A9E7403-6A42-4B04-8064-B9B389BF0DD0}" srcOrd="2" destOrd="0" parTransId="{E071DFE8-2020-4E85-8E55-830BC147D4F3}" sibTransId="{59D57186-DCE5-4E02-AE00-975083FD1572}"/>
    <dgm:cxn modelId="{FB6FF939-ACD6-46DB-BB4E-0AE06F33ACEA}" type="presOf" srcId="{32A2E27F-A61A-4693-9565-6D1EA8A70B59}" destId="{ACBD12E0-949A-4031-9DCE-22E71AC55B23}" srcOrd="0" destOrd="0" presId="urn:microsoft.com/office/officeart/2005/8/layout/vList6"/>
    <dgm:cxn modelId="{5EF27C1A-868D-4CB2-9F38-98C061A98712}" srcId="{32A2E27F-A61A-4693-9565-6D1EA8A70B59}" destId="{1475AE9B-2E20-4CBF-BD1E-CB1D92025A40}" srcOrd="0" destOrd="0" parTransId="{5EB85346-F7FC-4FF2-8989-9476BFD50C8B}" sibTransId="{2E46BD10-F14B-4AB5-943B-2E3527940782}"/>
    <dgm:cxn modelId="{53A50C80-F591-4E7E-8F02-35CAE19881C0}" srcId="{1D3792A4-5D63-4F44-8FF5-528E2EEFA19A}" destId="{45145400-9D2A-4BF4-934E-778A033BD066}" srcOrd="1" destOrd="0" parTransId="{D93DA65B-6646-455A-B39E-168F5988B02F}" sibTransId="{0FC49013-6E61-421C-B734-C0E591613531}"/>
    <dgm:cxn modelId="{E56A5069-A321-4F28-8B2C-80DDE78D242D}" type="presOf" srcId="{051F1798-1B32-4C93-BD3B-10D90A8C2FB2}" destId="{7DAA5726-3489-4258-B6CE-1DE633821B9C}" srcOrd="0" destOrd="1" presId="urn:microsoft.com/office/officeart/2005/8/layout/vList6"/>
    <dgm:cxn modelId="{59EC89FF-7665-4DC0-AE8C-3A7A95412204}" type="presOf" srcId="{1D3792A4-5D63-4F44-8FF5-528E2EEFA19A}" destId="{8B296D40-D98C-4A03-B15C-6C9CE0A7629B}" srcOrd="0" destOrd="0" presId="urn:microsoft.com/office/officeart/2005/8/layout/vList6"/>
    <dgm:cxn modelId="{A3052D84-D086-4DDA-9E98-6D942F763F78}" type="presParOf" srcId="{8B296D40-D98C-4A03-B15C-6C9CE0A7629B}" destId="{71D62148-558E-4802-A228-676493148A4C}" srcOrd="0" destOrd="0" presId="urn:microsoft.com/office/officeart/2005/8/layout/vList6"/>
    <dgm:cxn modelId="{7E96928B-5CBD-4FCB-8706-6EBD73BE3C9A}" type="presParOf" srcId="{71D62148-558E-4802-A228-676493148A4C}" destId="{1F58BDCF-8AFE-4D70-948E-F7DE111B5925}" srcOrd="0" destOrd="0" presId="urn:microsoft.com/office/officeart/2005/8/layout/vList6"/>
    <dgm:cxn modelId="{719742FE-CBB4-4E40-A608-7FB7A520E284}" type="presParOf" srcId="{71D62148-558E-4802-A228-676493148A4C}" destId="{7DAA5726-3489-4258-B6CE-1DE633821B9C}" srcOrd="1" destOrd="0" presId="urn:microsoft.com/office/officeart/2005/8/layout/vList6"/>
    <dgm:cxn modelId="{A3DD6794-5439-4B2F-A09B-DBCBEC779167}" type="presParOf" srcId="{8B296D40-D98C-4A03-B15C-6C9CE0A7629B}" destId="{1B7ECDDE-697B-47E9-82FA-C0799B3FA4C3}" srcOrd="1" destOrd="0" presId="urn:microsoft.com/office/officeart/2005/8/layout/vList6"/>
    <dgm:cxn modelId="{D75EFE49-FB9E-407C-AD19-236B6BF95BA2}" type="presParOf" srcId="{8B296D40-D98C-4A03-B15C-6C9CE0A7629B}" destId="{4C28C8F2-6BDD-4512-A422-6A1D18E58DF5}" srcOrd="2" destOrd="0" presId="urn:microsoft.com/office/officeart/2005/8/layout/vList6"/>
    <dgm:cxn modelId="{2A571CFE-CCB3-4026-A67A-55902CCAE8E7}" type="presParOf" srcId="{4C28C8F2-6BDD-4512-A422-6A1D18E58DF5}" destId="{006D7A90-7833-4C0C-B0F7-03CDF4775E61}" srcOrd="0" destOrd="0" presId="urn:microsoft.com/office/officeart/2005/8/layout/vList6"/>
    <dgm:cxn modelId="{69CAB4AF-ADB4-40A2-B014-D694C45DEA24}" type="presParOf" srcId="{4C28C8F2-6BDD-4512-A422-6A1D18E58DF5}" destId="{B211122A-22A5-452A-90F5-57834923DE6A}" srcOrd="1" destOrd="0" presId="urn:microsoft.com/office/officeart/2005/8/layout/vList6"/>
    <dgm:cxn modelId="{09E13EF2-B913-4FCA-BBA7-2497C8795067}" type="presParOf" srcId="{8B296D40-D98C-4A03-B15C-6C9CE0A7629B}" destId="{CFE75F7E-2F40-4D03-9A4B-1547E8CD1955}" srcOrd="3" destOrd="0" presId="urn:microsoft.com/office/officeart/2005/8/layout/vList6"/>
    <dgm:cxn modelId="{810766BE-C696-4611-ABBD-3F1DD2C5BFBE}" type="presParOf" srcId="{8B296D40-D98C-4A03-B15C-6C9CE0A7629B}" destId="{6675278A-5A91-4EF0-A22E-9C191C4E9A05}" srcOrd="4" destOrd="0" presId="urn:microsoft.com/office/officeart/2005/8/layout/vList6"/>
    <dgm:cxn modelId="{1C4A447B-C930-402C-A583-3A7C19CFBD70}" type="presParOf" srcId="{6675278A-5A91-4EF0-A22E-9C191C4E9A05}" destId="{ACBD12E0-949A-4031-9DCE-22E71AC55B23}" srcOrd="0" destOrd="0" presId="urn:microsoft.com/office/officeart/2005/8/layout/vList6"/>
    <dgm:cxn modelId="{26321C4E-B337-4A38-84CB-052B3977E7C1}" type="presParOf" srcId="{6675278A-5A91-4EF0-A22E-9C191C4E9A05}" destId="{8C8630A1-C98A-478B-B684-4F3E9E3773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F49FD3-5AE3-4420-9C16-8B4AD115CABA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5D0CD49E-4694-4775-BB63-4630490BE730}">
      <dgm:prSet phldrT="[Texto]"/>
      <dgm:spPr/>
      <dgm:t>
        <a:bodyPr/>
        <a:lstStyle/>
        <a:p>
          <a:r>
            <a:rPr lang="es-EC" b="1" dirty="0" smtClean="0"/>
            <a:t>Mejoramiento</a:t>
          </a:r>
          <a:endParaRPr lang="es-EC" b="1" dirty="0"/>
        </a:p>
      </dgm:t>
    </dgm:pt>
    <dgm:pt modelId="{8B44F6A6-D3A5-4571-B361-6215F6CCD8CA}" type="parTrans" cxnId="{B2764E4F-F3CA-4F93-AAAD-66487AE2C899}">
      <dgm:prSet/>
      <dgm:spPr/>
      <dgm:t>
        <a:bodyPr/>
        <a:lstStyle/>
        <a:p>
          <a:endParaRPr lang="es-EC"/>
        </a:p>
      </dgm:t>
    </dgm:pt>
    <dgm:pt modelId="{BFC34BE1-5245-4955-A832-FDB0407E24B2}" type="sibTrans" cxnId="{B2764E4F-F3CA-4F93-AAAD-66487AE2C899}">
      <dgm:prSet/>
      <dgm:spPr/>
      <dgm:t>
        <a:bodyPr/>
        <a:lstStyle/>
        <a:p>
          <a:endParaRPr lang="es-EC"/>
        </a:p>
      </dgm:t>
    </dgm:pt>
    <dgm:pt modelId="{56EC6652-61CD-41DA-BBC5-CFBD49A1BD8E}">
      <dgm:prSet phldrT="[Texto]"/>
      <dgm:spPr/>
      <dgm:t>
        <a:bodyPr/>
        <a:lstStyle/>
        <a:p>
          <a:r>
            <a:rPr lang="es-EC" b="1" dirty="0" smtClean="0"/>
            <a:t>Incremento Productivo</a:t>
          </a:r>
          <a:endParaRPr lang="es-EC" b="1" dirty="0"/>
        </a:p>
      </dgm:t>
    </dgm:pt>
    <dgm:pt modelId="{B808ECA2-3D36-4BAA-89F7-97CA21F26049}" type="parTrans" cxnId="{597A7458-552C-4DC9-BC58-C96D9881D54F}">
      <dgm:prSet/>
      <dgm:spPr/>
      <dgm:t>
        <a:bodyPr/>
        <a:lstStyle/>
        <a:p>
          <a:endParaRPr lang="es-EC"/>
        </a:p>
      </dgm:t>
    </dgm:pt>
    <dgm:pt modelId="{4C243556-7E8D-447E-A8C8-9BBC619B6D04}" type="sibTrans" cxnId="{597A7458-552C-4DC9-BC58-C96D9881D54F}">
      <dgm:prSet/>
      <dgm:spPr/>
      <dgm:t>
        <a:bodyPr/>
        <a:lstStyle/>
        <a:p>
          <a:endParaRPr lang="es-EC"/>
        </a:p>
      </dgm:t>
    </dgm:pt>
    <dgm:pt modelId="{943ACF1C-D001-496D-A9F3-995A3F0BA6F9}">
      <dgm:prSet phldrT="[Texto]"/>
      <dgm:spPr/>
      <dgm:t>
        <a:bodyPr/>
        <a:lstStyle/>
        <a:p>
          <a:r>
            <a:rPr lang="es-EC" b="1" dirty="0" smtClean="0"/>
            <a:t>Desarrollo</a:t>
          </a:r>
          <a:endParaRPr lang="es-EC" b="1" dirty="0"/>
        </a:p>
      </dgm:t>
    </dgm:pt>
    <dgm:pt modelId="{A4D8D393-D5E6-44EB-ACAE-51E141C59CF1}" type="parTrans" cxnId="{422CD1BA-6D8A-41F3-95B9-DD25F8B51A3B}">
      <dgm:prSet/>
      <dgm:spPr/>
      <dgm:t>
        <a:bodyPr/>
        <a:lstStyle/>
        <a:p>
          <a:endParaRPr lang="es-EC"/>
        </a:p>
      </dgm:t>
    </dgm:pt>
    <dgm:pt modelId="{2D0016E5-1C08-46E0-8709-9142A9DB6BA2}" type="sibTrans" cxnId="{422CD1BA-6D8A-41F3-95B9-DD25F8B51A3B}">
      <dgm:prSet/>
      <dgm:spPr/>
      <dgm:t>
        <a:bodyPr/>
        <a:lstStyle/>
        <a:p>
          <a:endParaRPr lang="es-EC"/>
        </a:p>
      </dgm:t>
    </dgm:pt>
    <dgm:pt modelId="{1B837321-095D-4223-B1BF-497B4C06E0C2}">
      <dgm:prSet phldrT="[Texto]"/>
      <dgm:spPr/>
      <dgm:t>
        <a:bodyPr/>
        <a:lstStyle/>
        <a:p>
          <a:r>
            <a:rPr lang="es-EC" dirty="0" smtClean="0"/>
            <a:t>2011: 17%</a:t>
          </a:r>
          <a:endParaRPr lang="es-EC" dirty="0"/>
        </a:p>
      </dgm:t>
    </dgm:pt>
    <dgm:pt modelId="{9F193580-3C12-41D0-B73D-956F17A9A334}" type="parTrans" cxnId="{11B96B8B-BECE-4AB6-A0DC-0DEA5F8B504D}">
      <dgm:prSet/>
      <dgm:spPr/>
      <dgm:t>
        <a:bodyPr/>
        <a:lstStyle/>
        <a:p>
          <a:endParaRPr lang="es-EC"/>
        </a:p>
      </dgm:t>
    </dgm:pt>
    <dgm:pt modelId="{19FE0BA2-28D2-4FF2-9616-186AE28A3244}" type="sibTrans" cxnId="{11B96B8B-BECE-4AB6-A0DC-0DEA5F8B504D}">
      <dgm:prSet/>
      <dgm:spPr/>
      <dgm:t>
        <a:bodyPr/>
        <a:lstStyle/>
        <a:p>
          <a:endParaRPr lang="es-EC"/>
        </a:p>
      </dgm:t>
    </dgm:pt>
    <dgm:pt modelId="{0E43CBB7-15F8-4775-A6B2-214108CD935A}">
      <dgm:prSet phldrT="[Texto]"/>
      <dgm:spPr/>
      <dgm:t>
        <a:bodyPr/>
        <a:lstStyle/>
        <a:p>
          <a:r>
            <a:rPr lang="es-EC" dirty="0" smtClean="0"/>
            <a:t>2011: 44%</a:t>
          </a:r>
          <a:endParaRPr lang="es-EC" dirty="0"/>
        </a:p>
      </dgm:t>
    </dgm:pt>
    <dgm:pt modelId="{0611AE8D-09DF-4627-AB12-5EE61C209367}" type="parTrans" cxnId="{D3CD4ACC-E706-4C5E-83B1-577C3A084B0C}">
      <dgm:prSet/>
      <dgm:spPr/>
      <dgm:t>
        <a:bodyPr/>
        <a:lstStyle/>
        <a:p>
          <a:endParaRPr lang="es-EC"/>
        </a:p>
      </dgm:t>
    </dgm:pt>
    <dgm:pt modelId="{B8AACDFE-63B3-4A2B-A81D-26E59D650C9A}" type="sibTrans" cxnId="{D3CD4ACC-E706-4C5E-83B1-577C3A084B0C}">
      <dgm:prSet/>
      <dgm:spPr/>
      <dgm:t>
        <a:bodyPr/>
        <a:lstStyle/>
        <a:p>
          <a:endParaRPr lang="es-EC"/>
        </a:p>
      </dgm:t>
    </dgm:pt>
    <dgm:pt modelId="{8ABA20EC-0120-4BA7-96A5-EE310A02C9A9}">
      <dgm:prSet phldrT="[Texto]"/>
      <dgm:spPr/>
      <dgm:t>
        <a:bodyPr/>
        <a:lstStyle/>
        <a:p>
          <a:r>
            <a:rPr lang="es-EC" dirty="0" smtClean="0"/>
            <a:t>2011: 42%</a:t>
          </a:r>
          <a:endParaRPr lang="es-EC" dirty="0"/>
        </a:p>
      </dgm:t>
    </dgm:pt>
    <dgm:pt modelId="{5C8DFB74-5FA4-4F91-8515-341D923BAE05}" type="parTrans" cxnId="{FAC6ECAB-DFEC-458D-8EC2-5FAC4385EE50}">
      <dgm:prSet/>
      <dgm:spPr/>
      <dgm:t>
        <a:bodyPr/>
        <a:lstStyle/>
        <a:p>
          <a:endParaRPr lang="es-EC"/>
        </a:p>
      </dgm:t>
    </dgm:pt>
    <dgm:pt modelId="{E5C61B2A-1463-4679-8A22-DB1215E49EED}" type="sibTrans" cxnId="{FAC6ECAB-DFEC-458D-8EC2-5FAC4385EE50}">
      <dgm:prSet/>
      <dgm:spPr/>
      <dgm:t>
        <a:bodyPr/>
        <a:lstStyle/>
        <a:p>
          <a:endParaRPr lang="es-EC"/>
        </a:p>
      </dgm:t>
    </dgm:pt>
    <dgm:pt modelId="{6080E376-97CB-4CED-A9B9-86834E4E367A}">
      <dgm:prSet phldrT="[Texto]"/>
      <dgm:spPr/>
      <dgm:t>
        <a:bodyPr/>
        <a:lstStyle/>
        <a:p>
          <a:r>
            <a:rPr lang="es-EC" dirty="0" smtClean="0"/>
            <a:t>2012: 36%</a:t>
          </a:r>
          <a:endParaRPr lang="es-EC" dirty="0"/>
        </a:p>
      </dgm:t>
    </dgm:pt>
    <dgm:pt modelId="{479BCE8A-5FDE-4E2C-8714-1ED161E2F57A}" type="parTrans" cxnId="{E3CF1501-14F5-406D-BB2C-3E278587B746}">
      <dgm:prSet/>
      <dgm:spPr/>
      <dgm:t>
        <a:bodyPr/>
        <a:lstStyle/>
        <a:p>
          <a:endParaRPr lang="es-EC"/>
        </a:p>
      </dgm:t>
    </dgm:pt>
    <dgm:pt modelId="{EA0076A0-9FD4-45ED-A431-E16F815EBBDD}" type="sibTrans" cxnId="{E3CF1501-14F5-406D-BB2C-3E278587B746}">
      <dgm:prSet/>
      <dgm:spPr/>
      <dgm:t>
        <a:bodyPr/>
        <a:lstStyle/>
        <a:p>
          <a:endParaRPr lang="es-EC"/>
        </a:p>
      </dgm:t>
    </dgm:pt>
    <dgm:pt modelId="{0A8C5F3F-8BEB-4D3F-B6FF-3E245944F20E}">
      <dgm:prSet phldrT="[Texto]"/>
      <dgm:spPr/>
      <dgm:t>
        <a:bodyPr/>
        <a:lstStyle/>
        <a:p>
          <a:r>
            <a:rPr lang="es-EC" dirty="0" smtClean="0"/>
            <a:t>2013: 44%</a:t>
          </a:r>
          <a:endParaRPr lang="es-EC" dirty="0"/>
        </a:p>
      </dgm:t>
    </dgm:pt>
    <dgm:pt modelId="{3A4B9B5A-DEDB-46BF-B22E-BD0B8AB9794F}" type="parTrans" cxnId="{23D897EF-C0B9-44E9-8099-EDED0C079727}">
      <dgm:prSet/>
      <dgm:spPr/>
      <dgm:t>
        <a:bodyPr/>
        <a:lstStyle/>
        <a:p>
          <a:endParaRPr lang="es-EC"/>
        </a:p>
      </dgm:t>
    </dgm:pt>
    <dgm:pt modelId="{B26A7322-9D47-4008-91B7-16DCFBC9DC51}" type="sibTrans" cxnId="{23D897EF-C0B9-44E9-8099-EDED0C079727}">
      <dgm:prSet/>
      <dgm:spPr/>
      <dgm:t>
        <a:bodyPr/>
        <a:lstStyle/>
        <a:p>
          <a:endParaRPr lang="es-EC"/>
        </a:p>
      </dgm:t>
    </dgm:pt>
    <dgm:pt modelId="{65065962-D115-41AC-9994-872D5EC21918}">
      <dgm:prSet phldrT="[Texto]"/>
      <dgm:spPr/>
      <dgm:t>
        <a:bodyPr/>
        <a:lstStyle/>
        <a:p>
          <a:r>
            <a:rPr lang="es-EC" dirty="0" smtClean="0"/>
            <a:t>2012: 44%</a:t>
          </a:r>
          <a:endParaRPr lang="es-EC" dirty="0"/>
        </a:p>
      </dgm:t>
    </dgm:pt>
    <dgm:pt modelId="{5FB9415C-049F-46BB-816E-C115F4472A9C}" type="parTrans" cxnId="{47FB3978-13FC-49E6-8296-1752DB120F16}">
      <dgm:prSet/>
      <dgm:spPr/>
      <dgm:t>
        <a:bodyPr/>
        <a:lstStyle/>
        <a:p>
          <a:endParaRPr lang="es-EC"/>
        </a:p>
      </dgm:t>
    </dgm:pt>
    <dgm:pt modelId="{2ADD3410-0DC8-465A-8500-88B4FFCEAAE5}" type="sibTrans" cxnId="{47FB3978-13FC-49E6-8296-1752DB120F16}">
      <dgm:prSet/>
      <dgm:spPr/>
      <dgm:t>
        <a:bodyPr/>
        <a:lstStyle/>
        <a:p>
          <a:endParaRPr lang="es-EC"/>
        </a:p>
      </dgm:t>
    </dgm:pt>
    <dgm:pt modelId="{85783520-DE37-4CDE-8E62-882027262565}">
      <dgm:prSet phldrT="[Texto]"/>
      <dgm:spPr/>
      <dgm:t>
        <a:bodyPr/>
        <a:lstStyle/>
        <a:p>
          <a:r>
            <a:rPr lang="es-EC" dirty="0" smtClean="0"/>
            <a:t>2013: 31%</a:t>
          </a:r>
          <a:endParaRPr lang="es-EC" dirty="0"/>
        </a:p>
      </dgm:t>
    </dgm:pt>
    <dgm:pt modelId="{3F84B6D9-EDE3-469F-A579-30C5091495CD}" type="parTrans" cxnId="{AB228B55-D0A2-4D0F-88AD-628DACA20171}">
      <dgm:prSet/>
      <dgm:spPr/>
      <dgm:t>
        <a:bodyPr/>
        <a:lstStyle/>
        <a:p>
          <a:endParaRPr lang="es-EC"/>
        </a:p>
      </dgm:t>
    </dgm:pt>
    <dgm:pt modelId="{06AAD59F-1EDE-4564-A675-D9804EC98A69}" type="sibTrans" cxnId="{AB228B55-D0A2-4D0F-88AD-628DACA20171}">
      <dgm:prSet/>
      <dgm:spPr/>
      <dgm:t>
        <a:bodyPr/>
        <a:lstStyle/>
        <a:p>
          <a:endParaRPr lang="es-EC"/>
        </a:p>
      </dgm:t>
    </dgm:pt>
    <dgm:pt modelId="{889DC144-57F2-490A-9548-53A66B7506B7}">
      <dgm:prSet phldrT="[Texto]"/>
      <dgm:spPr/>
      <dgm:t>
        <a:bodyPr/>
        <a:lstStyle/>
        <a:p>
          <a:r>
            <a:rPr lang="es-EC" dirty="0" smtClean="0"/>
            <a:t>2012: 50%</a:t>
          </a:r>
          <a:endParaRPr lang="es-EC" dirty="0"/>
        </a:p>
      </dgm:t>
    </dgm:pt>
    <dgm:pt modelId="{E7083D97-98D3-4E23-98B1-ABBBEDA09D69}" type="parTrans" cxnId="{3C98EE12-DDEA-4B98-A2B7-3B52C36CA8C5}">
      <dgm:prSet/>
      <dgm:spPr/>
      <dgm:t>
        <a:bodyPr/>
        <a:lstStyle/>
        <a:p>
          <a:endParaRPr lang="es-EC"/>
        </a:p>
      </dgm:t>
    </dgm:pt>
    <dgm:pt modelId="{F306B37E-A7C9-4FF3-AA35-64C5991BE3BC}" type="sibTrans" cxnId="{3C98EE12-DDEA-4B98-A2B7-3B52C36CA8C5}">
      <dgm:prSet/>
      <dgm:spPr/>
      <dgm:t>
        <a:bodyPr/>
        <a:lstStyle/>
        <a:p>
          <a:endParaRPr lang="es-EC"/>
        </a:p>
      </dgm:t>
    </dgm:pt>
    <dgm:pt modelId="{438AA52E-B189-4E2C-9CCC-E8742F021DC0}">
      <dgm:prSet phldrT="[Texto]"/>
      <dgm:spPr/>
      <dgm:t>
        <a:bodyPr/>
        <a:lstStyle/>
        <a:p>
          <a:r>
            <a:rPr lang="es-EC" dirty="0" smtClean="0"/>
            <a:t>2013: 55%</a:t>
          </a:r>
          <a:endParaRPr lang="es-EC" dirty="0"/>
        </a:p>
      </dgm:t>
    </dgm:pt>
    <dgm:pt modelId="{340B8A89-81C0-43F1-BE4F-3DB1BE0671CF}" type="parTrans" cxnId="{4BD34A78-D631-47E9-A125-EFFE76922841}">
      <dgm:prSet/>
      <dgm:spPr/>
      <dgm:t>
        <a:bodyPr/>
        <a:lstStyle/>
        <a:p>
          <a:endParaRPr lang="es-EC"/>
        </a:p>
      </dgm:t>
    </dgm:pt>
    <dgm:pt modelId="{F6FA9CC2-BABE-4E24-8A9D-C5B1C0F1EC89}" type="sibTrans" cxnId="{4BD34A78-D631-47E9-A125-EFFE76922841}">
      <dgm:prSet/>
      <dgm:spPr/>
      <dgm:t>
        <a:bodyPr/>
        <a:lstStyle/>
        <a:p>
          <a:endParaRPr lang="es-EC"/>
        </a:p>
      </dgm:t>
    </dgm:pt>
    <dgm:pt modelId="{27040A14-4B55-41D5-8D7C-6556FF64EA5E}" type="pres">
      <dgm:prSet presAssocID="{5FF49FD3-5AE3-4420-9C16-8B4AD115CAB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A140C49-B9E7-4209-A2F9-A803EBF53142}" type="pres">
      <dgm:prSet presAssocID="{5FF49FD3-5AE3-4420-9C16-8B4AD115CABA}" presName="arrow" presStyleLbl="bgShp" presStyleIdx="0" presStyleCnt="1"/>
      <dgm:spPr/>
    </dgm:pt>
    <dgm:pt modelId="{D4968B19-A9C1-49B7-B4E8-594DD23D867C}" type="pres">
      <dgm:prSet presAssocID="{5FF49FD3-5AE3-4420-9C16-8B4AD115CABA}" presName="linearProcess" presStyleCnt="0"/>
      <dgm:spPr/>
    </dgm:pt>
    <dgm:pt modelId="{59505AD4-664A-43DB-96EC-53C422133A34}" type="pres">
      <dgm:prSet presAssocID="{5D0CD49E-4694-4775-BB63-4630490BE7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A56614-7E3E-4A7D-B693-6818DD54087F}" type="pres">
      <dgm:prSet presAssocID="{BFC34BE1-5245-4955-A832-FDB0407E24B2}" presName="sibTrans" presStyleCnt="0"/>
      <dgm:spPr/>
    </dgm:pt>
    <dgm:pt modelId="{18A64671-F7C1-41A5-9A11-D57F9F1B69B4}" type="pres">
      <dgm:prSet presAssocID="{56EC6652-61CD-41DA-BBC5-CFBD49A1BD8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5348B6-A66C-40D8-942E-ED1F39C407D8}" type="pres">
      <dgm:prSet presAssocID="{4C243556-7E8D-447E-A8C8-9BBC619B6D04}" presName="sibTrans" presStyleCnt="0"/>
      <dgm:spPr/>
    </dgm:pt>
    <dgm:pt modelId="{C4635AA2-54AE-43EF-B4CD-B603C66183E6}" type="pres">
      <dgm:prSet presAssocID="{943ACF1C-D001-496D-A9F3-995A3F0BA6F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3D897EF-C0B9-44E9-8099-EDED0C079727}" srcId="{5D0CD49E-4694-4775-BB63-4630490BE730}" destId="{0A8C5F3F-8BEB-4D3F-B6FF-3E245944F20E}" srcOrd="2" destOrd="0" parTransId="{3A4B9B5A-DEDB-46BF-B22E-BD0B8AB9794F}" sibTransId="{B26A7322-9D47-4008-91B7-16DCFBC9DC51}"/>
    <dgm:cxn modelId="{370FEC3F-EEB9-4F65-BDBB-8553946619EF}" type="presOf" srcId="{0A8C5F3F-8BEB-4D3F-B6FF-3E245944F20E}" destId="{59505AD4-664A-43DB-96EC-53C422133A34}" srcOrd="0" destOrd="3" presId="urn:microsoft.com/office/officeart/2005/8/layout/hProcess9"/>
    <dgm:cxn modelId="{B6FF9FB6-3D15-4DD7-B16C-ABBB6118583C}" type="presOf" srcId="{8ABA20EC-0120-4BA7-96A5-EE310A02C9A9}" destId="{C4635AA2-54AE-43EF-B4CD-B603C66183E6}" srcOrd="0" destOrd="1" presId="urn:microsoft.com/office/officeart/2005/8/layout/hProcess9"/>
    <dgm:cxn modelId="{A10863C1-B817-4EF5-B31D-3D916C97AC45}" type="presOf" srcId="{889DC144-57F2-490A-9548-53A66B7506B7}" destId="{C4635AA2-54AE-43EF-B4CD-B603C66183E6}" srcOrd="0" destOrd="2" presId="urn:microsoft.com/office/officeart/2005/8/layout/hProcess9"/>
    <dgm:cxn modelId="{FAC6ECAB-DFEC-458D-8EC2-5FAC4385EE50}" srcId="{943ACF1C-D001-496D-A9F3-995A3F0BA6F9}" destId="{8ABA20EC-0120-4BA7-96A5-EE310A02C9A9}" srcOrd="0" destOrd="0" parTransId="{5C8DFB74-5FA4-4F91-8515-341D923BAE05}" sibTransId="{E5C61B2A-1463-4679-8A22-DB1215E49EED}"/>
    <dgm:cxn modelId="{B2764E4F-F3CA-4F93-AAAD-66487AE2C899}" srcId="{5FF49FD3-5AE3-4420-9C16-8B4AD115CABA}" destId="{5D0CD49E-4694-4775-BB63-4630490BE730}" srcOrd="0" destOrd="0" parTransId="{8B44F6A6-D3A5-4571-B361-6215F6CCD8CA}" sibTransId="{BFC34BE1-5245-4955-A832-FDB0407E24B2}"/>
    <dgm:cxn modelId="{B6343498-ECDA-4A6E-9D56-9FF42AB09DA3}" type="presOf" srcId="{85783520-DE37-4CDE-8E62-882027262565}" destId="{18A64671-F7C1-41A5-9A11-D57F9F1B69B4}" srcOrd="0" destOrd="3" presId="urn:microsoft.com/office/officeart/2005/8/layout/hProcess9"/>
    <dgm:cxn modelId="{14C9A792-C357-4E97-9811-55F79311B3BF}" type="presOf" srcId="{0E43CBB7-15F8-4775-A6B2-214108CD935A}" destId="{18A64671-F7C1-41A5-9A11-D57F9F1B69B4}" srcOrd="0" destOrd="1" presId="urn:microsoft.com/office/officeart/2005/8/layout/hProcess9"/>
    <dgm:cxn modelId="{11B96B8B-BECE-4AB6-A0DC-0DEA5F8B504D}" srcId="{5D0CD49E-4694-4775-BB63-4630490BE730}" destId="{1B837321-095D-4223-B1BF-497B4C06E0C2}" srcOrd="0" destOrd="0" parTransId="{9F193580-3C12-41D0-B73D-956F17A9A334}" sibTransId="{19FE0BA2-28D2-4FF2-9616-186AE28A3244}"/>
    <dgm:cxn modelId="{D3CD4ACC-E706-4C5E-83B1-577C3A084B0C}" srcId="{56EC6652-61CD-41DA-BBC5-CFBD49A1BD8E}" destId="{0E43CBB7-15F8-4775-A6B2-214108CD935A}" srcOrd="0" destOrd="0" parTransId="{0611AE8D-09DF-4627-AB12-5EE61C209367}" sibTransId="{B8AACDFE-63B3-4A2B-A81D-26E59D650C9A}"/>
    <dgm:cxn modelId="{422CD1BA-6D8A-41F3-95B9-DD25F8B51A3B}" srcId="{5FF49FD3-5AE3-4420-9C16-8B4AD115CABA}" destId="{943ACF1C-D001-496D-A9F3-995A3F0BA6F9}" srcOrd="2" destOrd="0" parTransId="{A4D8D393-D5E6-44EB-ACAE-51E141C59CF1}" sibTransId="{2D0016E5-1C08-46E0-8709-9142A9DB6BA2}"/>
    <dgm:cxn modelId="{D8181210-976D-43A6-85C7-3AB4A6045B4F}" type="presOf" srcId="{943ACF1C-D001-496D-A9F3-995A3F0BA6F9}" destId="{C4635AA2-54AE-43EF-B4CD-B603C66183E6}" srcOrd="0" destOrd="0" presId="urn:microsoft.com/office/officeart/2005/8/layout/hProcess9"/>
    <dgm:cxn modelId="{E3CF1501-14F5-406D-BB2C-3E278587B746}" srcId="{5D0CD49E-4694-4775-BB63-4630490BE730}" destId="{6080E376-97CB-4CED-A9B9-86834E4E367A}" srcOrd="1" destOrd="0" parTransId="{479BCE8A-5FDE-4E2C-8714-1ED161E2F57A}" sibTransId="{EA0076A0-9FD4-45ED-A431-E16F815EBBDD}"/>
    <dgm:cxn modelId="{3C98EE12-DDEA-4B98-A2B7-3B52C36CA8C5}" srcId="{943ACF1C-D001-496D-A9F3-995A3F0BA6F9}" destId="{889DC144-57F2-490A-9548-53A66B7506B7}" srcOrd="1" destOrd="0" parTransId="{E7083D97-98D3-4E23-98B1-ABBBEDA09D69}" sibTransId="{F306B37E-A7C9-4FF3-AA35-64C5991BE3BC}"/>
    <dgm:cxn modelId="{AB228B55-D0A2-4D0F-88AD-628DACA20171}" srcId="{56EC6652-61CD-41DA-BBC5-CFBD49A1BD8E}" destId="{85783520-DE37-4CDE-8E62-882027262565}" srcOrd="2" destOrd="0" parTransId="{3F84B6D9-EDE3-469F-A579-30C5091495CD}" sibTransId="{06AAD59F-1EDE-4564-A675-D9804EC98A69}"/>
    <dgm:cxn modelId="{9FE0250A-DDEC-48A9-BB2C-C5C1A28E1E9C}" type="presOf" srcId="{65065962-D115-41AC-9994-872D5EC21918}" destId="{18A64671-F7C1-41A5-9A11-D57F9F1B69B4}" srcOrd="0" destOrd="2" presId="urn:microsoft.com/office/officeart/2005/8/layout/hProcess9"/>
    <dgm:cxn modelId="{2CBA8AAD-7B66-4F5C-9C21-5556F274FDAC}" type="presOf" srcId="{1B837321-095D-4223-B1BF-497B4C06E0C2}" destId="{59505AD4-664A-43DB-96EC-53C422133A34}" srcOrd="0" destOrd="1" presId="urn:microsoft.com/office/officeart/2005/8/layout/hProcess9"/>
    <dgm:cxn modelId="{4B51BE69-DD33-4367-BB13-F51ADE20639F}" type="presOf" srcId="{5D0CD49E-4694-4775-BB63-4630490BE730}" destId="{59505AD4-664A-43DB-96EC-53C422133A34}" srcOrd="0" destOrd="0" presId="urn:microsoft.com/office/officeart/2005/8/layout/hProcess9"/>
    <dgm:cxn modelId="{14D4EEEE-2771-4D70-8537-1AD7F34A567A}" type="presOf" srcId="{438AA52E-B189-4E2C-9CCC-E8742F021DC0}" destId="{C4635AA2-54AE-43EF-B4CD-B603C66183E6}" srcOrd="0" destOrd="3" presId="urn:microsoft.com/office/officeart/2005/8/layout/hProcess9"/>
    <dgm:cxn modelId="{47FB3978-13FC-49E6-8296-1752DB120F16}" srcId="{56EC6652-61CD-41DA-BBC5-CFBD49A1BD8E}" destId="{65065962-D115-41AC-9994-872D5EC21918}" srcOrd="1" destOrd="0" parTransId="{5FB9415C-049F-46BB-816E-C115F4472A9C}" sibTransId="{2ADD3410-0DC8-465A-8500-88B4FFCEAAE5}"/>
    <dgm:cxn modelId="{597A7458-552C-4DC9-BC58-C96D9881D54F}" srcId="{5FF49FD3-5AE3-4420-9C16-8B4AD115CABA}" destId="{56EC6652-61CD-41DA-BBC5-CFBD49A1BD8E}" srcOrd="1" destOrd="0" parTransId="{B808ECA2-3D36-4BAA-89F7-97CA21F26049}" sibTransId="{4C243556-7E8D-447E-A8C8-9BBC619B6D04}"/>
    <dgm:cxn modelId="{5BD20ABE-A857-49E5-8445-C60DE4A1645D}" type="presOf" srcId="{5FF49FD3-5AE3-4420-9C16-8B4AD115CABA}" destId="{27040A14-4B55-41D5-8D7C-6556FF64EA5E}" srcOrd="0" destOrd="0" presId="urn:microsoft.com/office/officeart/2005/8/layout/hProcess9"/>
    <dgm:cxn modelId="{5BBB1221-2D5C-4A52-88B3-C8E9DE022A0C}" type="presOf" srcId="{6080E376-97CB-4CED-A9B9-86834E4E367A}" destId="{59505AD4-664A-43DB-96EC-53C422133A34}" srcOrd="0" destOrd="2" presId="urn:microsoft.com/office/officeart/2005/8/layout/hProcess9"/>
    <dgm:cxn modelId="{8CE836D5-657F-4040-A487-FA3CCDA04E86}" type="presOf" srcId="{56EC6652-61CD-41DA-BBC5-CFBD49A1BD8E}" destId="{18A64671-F7C1-41A5-9A11-D57F9F1B69B4}" srcOrd="0" destOrd="0" presId="urn:microsoft.com/office/officeart/2005/8/layout/hProcess9"/>
    <dgm:cxn modelId="{4BD34A78-D631-47E9-A125-EFFE76922841}" srcId="{943ACF1C-D001-496D-A9F3-995A3F0BA6F9}" destId="{438AA52E-B189-4E2C-9CCC-E8742F021DC0}" srcOrd="2" destOrd="0" parTransId="{340B8A89-81C0-43F1-BE4F-3DB1BE0671CF}" sibTransId="{F6FA9CC2-BABE-4E24-8A9D-C5B1C0F1EC89}"/>
    <dgm:cxn modelId="{1E3B4289-AD35-46E6-8F1B-9CA57A9404EA}" type="presParOf" srcId="{27040A14-4B55-41D5-8D7C-6556FF64EA5E}" destId="{4A140C49-B9E7-4209-A2F9-A803EBF53142}" srcOrd="0" destOrd="0" presId="urn:microsoft.com/office/officeart/2005/8/layout/hProcess9"/>
    <dgm:cxn modelId="{FCF7BCAD-58DF-4247-9C66-E0ECD0B2B0E0}" type="presParOf" srcId="{27040A14-4B55-41D5-8D7C-6556FF64EA5E}" destId="{D4968B19-A9C1-49B7-B4E8-594DD23D867C}" srcOrd="1" destOrd="0" presId="urn:microsoft.com/office/officeart/2005/8/layout/hProcess9"/>
    <dgm:cxn modelId="{8EFEDA8C-7CDD-42FB-927E-CA6A2BC9A8D2}" type="presParOf" srcId="{D4968B19-A9C1-49B7-B4E8-594DD23D867C}" destId="{59505AD4-664A-43DB-96EC-53C422133A34}" srcOrd="0" destOrd="0" presId="urn:microsoft.com/office/officeart/2005/8/layout/hProcess9"/>
    <dgm:cxn modelId="{A15415D5-F4DD-4437-8719-11886EA096AD}" type="presParOf" srcId="{D4968B19-A9C1-49B7-B4E8-594DD23D867C}" destId="{8FA56614-7E3E-4A7D-B693-6818DD54087F}" srcOrd="1" destOrd="0" presId="urn:microsoft.com/office/officeart/2005/8/layout/hProcess9"/>
    <dgm:cxn modelId="{3317BBD9-FE72-464E-8447-631C3ED52A00}" type="presParOf" srcId="{D4968B19-A9C1-49B7-B4E8-594DD23D867C}" destId="{18A64671-F7C1-41A5-9A11-D57F9F1B69B4}" srcOrd="2" destOrd="0" presId="urn:microsoft.com/office/officeart/2005/8/layout/hProcess9"/>
    <dgm:cxn modelId="{950D8C51-69DE-4CA1-B5D8-C1F414B4FD79}" type="presParOf" srcId="{D4968B19-A9C1-49B7-B4E8-594DD23D867C}" destId="{345348B6-A66C-40D8-942E-ED1F39C407D8}" srcOrd="3" destOrd="0" presId="urn:microsoft.com/office/officeart/2005/8/layout/hProcess9"/>
    <dgm:cxn modelId="{E6EAC9FD-BF52-4FC9-B63E-E53E09CDCCC2}" type="presParOf" srcId="{D4968B19-A9C1-49B7-B4E8-594DD23D867C}" destId="{C4635AA2-54AE-43EF-B4CD-B603C66183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681A3D-CC43-4E5C-BC91-CE1829C844BF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2ECCA563-9A6B-4C19-8B18-9A2632FA1920}">
      <dgm:prSet phldrT="[Texto]"/>
      <dgm:spPr/>
      <dgm:t>
        <a:bodyPr/>
        <a:lstStyle/>
        <a:p>
          <a:r>
            <a:rPr lang="es-EC" dirty="0" smtClean="0"/>
            <a:t>La producción de leche, es una de las actividades económicas que genera un ingreso seguro y creciente en los últimos años para los pequeños productores de la región andina. </a:t>
          </a:r>
          <a:endParaRPr lang="es-EC" dirty="0"/>
        </a:p>
      </dgm:t>
    </dgm:pt>
    <dgm:pt modelId="{935B4467-A9C6-4A64-928E-4D0132D9D35C}" type="parTrans" cxnId="{2FE9FF5F-2C51-41B3-B4DC-2F2797B042F9}">
      <dgm:prSet/>
      <dgm:spPr/>
      <dgm:t>
        <a:bodyPr/>
        <a:lstStyle/>
        <a:p>
          <a:endParaRPr lang="es-EC"/>
        </a:p>
      </dgm:t>
    </dgm:pt>
    <dgm:pt modelId="{8642030B-BF04-414F-9799-F29B2D7F6E5B}" type="sibTrans" cxnId="{2FE9FF5F-2C51-41B3-B4DC-2F2797B042F9}">
      <dgm:prSet/>
      <dgm:spPr/>
      <dgm:t>
        <a:bodyPr/>
        <a:lstStyle/>
        <a:p>
          <a:endParaRPr lang="es-EC"/>
        </a:p>
      </dgm:t>
    </dgm:pt>
    <dgm:pt modelId="{ECB0EEDB-38B0-4D33-9330-4FE20F20611B}">
      <dgm:prSet phldrT="[Texto]"/>
      <dgm:spPr/>
      <dgm:t>
        <a:bodyPr/>
        <a:lstStyle/>
        <a:p>
          <a:r>
            <a:rPr lang="es-ES" dirty="0" smtClean="0"/>
            <a:t>Existe una elevada demanda insatisfecha de financiamiento principalmente para los pequeños productores de leche del sector norte del cantón Cayambe</a:t>
          </a:r>
          <a:endParaRPr lang="es-EC" dirty="0"/>
        </a:p>
      </dgm:t>
    </dgm:pt>
    <dgm:pt modelId="{480BC74B-5088-4E8B-B11C-212862B9BA12}" type="parTrans" cxnId="{1CC37A9D-3A3A-415A-B9F9-7956950F40BF}">
      <dgm:prSet/>
      <dgm:spPr/>
      <dgm:t>
        <a:bodyPr/>
        <a:lstStyle/>
        <a:p>
          <a:endParaRPr lang="es-EC"/>
        </a:p>
      </dgm:t>
    </dgm:pt>
    <dgm:pt modelId="{83326870-DFE7-4232-9300-16180CC8A7A5}" type="sibTrans" cxnId="{1CC37A9D-3A3A-415A-B9F9-7956950F40BF}">
      <dgm:prSet/>
      <dgm:spPr/>
      <dgm:t>
        <a:bodyPr/>
        <a:lstStyle/>
        <a:p>
          <a:endParaRPr lang="es-EC"/>
        </a:p>
      </dgm:t>
    </dgm:pt>
    <dgm:pt modelId="{F8118E6E-4FDB-4AA0-BA80-2CDFDC8DE3B9}">
      <dgm:prSet phldrT="[Texto]"/>
      <dgm:spPr/>
      <dgm:t>
        <a:bodyPr/>
        <a:lstStyle/>
        <a:p>
          <a:r>
            <a:rPr lang="es-EC" dirty="0" smtClean="0"/>
            <a:t>El crédito a corto plazo es la necesidad más apremiante, se ha determinado que gran parte de los pequeños productores de leche necesitan de efectivo principalmente para la adquisición de insumos agropecuarios.</a:t>
          </a:r>
          <a:endParaRPr lang="es-EC" dirty="0"/>
        </a:p>
      </dgm:t>
    </dgm:pt>
    <dgm:pt modelId="{A4BA9D02-5A47-40F8-B5C9-04429AB0F652}" type="parTrans" cxnId="{15E4ED72-3BD6-4806-B2FC-E9A1D10C9A0A}">
      <dgm:prSet/>
      <dgm:spPr/>
      <dgm:t>
        <a:bodyPr/>
        <a:lstStyle/>
        <a:p>
          <a:endParaRPr lang="es-EC"/>
        </a:p>
      </dgm:t>
    </dgm:pt>
    <dgm:pt modelId="{06E2F85C-C88D-4D15-BFAA-5531B8E41C63}" type="sibTrans" cxnId="{15E4ED72-3BD6-4806-B2FC-E9A1D10C9A0A}">
      <dgm:prSet/>
      <dgm:spPr/>
      <dgm:t>
        <a:bodyPr/>
        <a:lstStyle/>
        <a:p>
          <a:endParaRPr lang="es-EC"/>
        </a:p>
      </dgm:t>
    </dgm:pt>
    <dgm:pt modelId="{EC66E5F7-3AF4-48A0-A8D7-ADCA68AA774D}" type="pres">
      <dgm:prSet presAssocID="{59681A3D-CC43-4E5C-BC91-CE1829C844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BDC5FDD-E130-4C4A-8327-72F1A1DB7868}" type="pres">
      <dgm:prSet presAssocID="{2ECCA563-9A6B-4C19-8B18-9A2632FA19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84BECA-B97B-47C2-B69D-ED6BCBBDE4AD}" type="pres">
      <dgm:prSet presAssocID="{8642030B-BF04-414F-9799-F29B2D7F6E5B}" presName="sibTrans" presStyleCnt="0"/>
      <dgm:spPr/>
      <dgm:t>
        <a:bodyPr/>
        <a:lstStyle/>
        <a:p>
          <a:endParaRPr lang="es-EC"/>
        </a:p>
      </dgm:t>
    </dgm:pt>
    <dgm:pt modelId="{BD484875-7CFA-46D3-B175-E245A3FE9479}" type="pres">
      <dgm:prSet presAssocID="{ECB0EEDB-38B0-4D33-9330-4FE20F2061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A2E460-83E2-460A-8360-286892D0C05D}" type="pres">
      <dgm:prSet presAssocID="{83326870-DFE7-4232-9300-16180CC8A7A5}" presName="sibTrans" presStyleCnt="0"/>
      <dgm:spPr/>
      <dgm:t>
        <a:bodyPr/>
        <a:lstStyle/>
        <a:p>
          <a:endParaRPr lang="es-EC"/>
        </a:p>
      </dgm:t>
    </dgm:pt>
    <dgm:pt modelId="{D9386C04-953A-4E07-A979-A36EDDC23F1E}" type="pres">
      <dgm:prSet presAssocID="{F8118E6E-4FDB-4AA0-BA80-2CDFDC8DE3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123835C-5D78-4CD8-89E8-33917EE7F2E3}" type="presOf" srcId="{F8118E6E-4FDB-4AA0-BA80-2CDFDC8DE3B9}" destId="{D9386C04-953A-4E07-A979-A36EDDC23F1E}" srcOrd="0" destOrd="0" presId="urn:microsoft.com/office/officeart/2005/8/layout/hList6"/>
    <dgm:cxn modelId="{55C227C9-8D8F-4A7E-A57C-48D131FC3B46}" type="presOf" srcId="{ECB0EEDB-38B0-4D33-9330-4FE20F20611B}" destId="{BD484875-7CFA-46D3-B175-E245A3FE9479}" srcOrd="0" destOrd="0" presId="urn:microsoft.com/office/officeart/2005/8/layout/hList6"/>
    <dgm:cxn modelId="{2FE9FF5F-2C51-41B3-B4DC-2F2797B042F9}" srcId="{59681A3D-CC43-4E5C-BC91-CE1829C844BF}" destId="{2ECCA563-9A6B-4C19-8B18-9A2632FA1920}" srcOrd="0" destOrd="0" parTransId="{935B4467-A9C6-4A64-928E-4D0132D9D35C}" sibTransId="{8642030B-BF04-414F-9799-F29B2D7F6E5B}"/>
    <dgm:cxn modelId="{15E4ED72-3BD6-4806-B2FC-E9A1D10C9A0A}" srcId="{59681A3D-CC43-4E5C-BC91-CE1829C844BF}" destId="{F8118E6E-4FDB-4AA0-BA80-2CDFDC8DE3B9}" srcOrd="2" destOrd="0" parTransId="{A4BA9D02-5A47-40F8-B5C9-04429AB0F652}" sibTransId="{06E2F85C-C88D-4D15-BFAA-5531B8E41C63}"/>
    <dgm:cxn modelId="{6DE71104-B594-4C54-A9E3-649A3E03F850}" type="presOf" srcId="{2ECCA563-9A6B-4C19-8B18-9A2632FA1920}" destId="{DBDC5FDD-E130-4C4A-8327-72F1A1DB7868}" srcOrd="0" destOrd="0" presId="urn:microsoft.com/office/officeart/2005/8/layout/hList6"/>
    <dgm:cxn modelId="{1CC37A9D-3A3A-415A-B9F9-7956950F40BF}" srcId="{59681A3D-CC43-4E5C-BC91-CE1829C844BF}" destId="{ECB0EEDB-38B0-4D33-9330-4FE20F20611B}" srcOrd="1" destOrd="0" parTransId="{480BC74B-5088-4E8B-B11C-212862B9BA12}" sibTransId="{83326870-DFE7-4232-9300-16180CC8A7A5}"/>
    <dgm:cxn modelId="{DB3929A6-927A-4BD9-AAEE-93F5E45C42A8}" type="presOf" srcId="{59681A3D-CC43-4E5C-BC91-CE1829C844BF}" destId="{EC66E5F7-3AF4-48A0-A8D7-ADCA68AA774D}" srcOrd="0" destOrd="0" presId="urn:microsoft.com/office/officeart/2005/8/layout/hList6"/>
    <dgm:cxn modelId="{7749AC5E-55C7-4F43-9FCD-42EA434CBDB9}" type="presParOf" srcId="{EC66E5F7-3AF4-48A0-A8D7-ADCA68AA774D}" destId="{DBDC5FDD-E130-4C4A-8327-72F1A1DB7868}" srcOrd="0" destOrd="0" presId="urn:microsoft.com/office/officeart/2005/8/layout/hList6"/>
    <dgm:cxn modelId="{C4F9266F-C840-42B8-B4DE-5187114086BA}" type="presParOf" srcId="{EC66E5F7-3AF4-48A0-A8D7-ADCA68AA774D}" destId="{BE84BECA-B97B-47C2-B69D-ED6BCBBDE4AD}" srcOrd="1" destOrd="0" presId="urn:microsoft.com/office/officeart/2005/8/layout/hList6"/>
    <dgm:cxn modelId="{31062816-E677-4D44-A1CF-4C5EB1E1FF9D}" type="presParOf" srcId="{EC66E5F7-3AF4-48A0-A8D7-ADCA68AA774D}" destId="{BD484875-7CFA-46D3-B175-E245A3FE9479}" srcOrd="2" destOrd="0" presId="urn:microsoft.com/office/officeart/2005/8/layout/hList6"/>
    <dgm:cxn modelId="{5C397E67-39F7-4FED-8C07-48CAEB5C7CA4}" type="presParOf" srcId="{EC66E5F7-3AF4-48A0-A8D7-ADCA68AA774D}" destId="{29A2E460-83E2-460A-8360-286892D0C05D}" srcOrd="3" destOrd="0" presId="urn:microsoft.com/office/officeart/2005/8/layout/hList6"/>
    <dgm:cxn modelId="{357CB969-82CA-4B51-9EBD-25C6327A6C26}" type="presParOf" srcId="{EC66E5F7-3AF4-48A0-A8D7-ADCA68AA774D}" destId="{D9386C04-953A-4E07-A979-A36EDDC23F1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681A3D-CC43-4E5C-BC91-CE1829C844BF}" type="doc">
      <dgm:prSet loTypeId="urn:microsoft.com/office/officeart/2005/8/layout/h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2ECCA563-9A6B-4C19-8B18-9A2632FA1920}">
      <dgm:prSet phldrT="[Texto]"/>
      <dgm:spPr/>
      <dgm:t>
        <a:bodyPr/>
        <a:lstStyle/>
        <a:p>
          <a:r>
            <a:rPr lang="es-EC" dirty="0" smtClean="0"/>
            <a:t>Efectuar las operaciones de la Caja Solidaria de Ahorro y Crédito “EL PROGRESO DE CARIACU” que cubra con las necesidades de financiamiento del sector. </a:t>
          </a:r>
          <a:endParaRPr lang="es-EC" dirty="0"/>
        </a:p>
      </dgm:t>
    </dgm:pt>
    <dgm:pt modelId="{935B4467-A9C6-4A64-928E-4D0132D9D35C}" type="parTrans" cxnId="{2FE9FF5F-2C51-41B3-B4DC-2F2797B042F9}">
      <dgm:prSet/>
      <dgm:spPr/>
      <dgm:t>
        <a:bodyPr/>
        <a:lstStyle/>
        <a:p>
          <a:endParaRPr lang="es-EC"/>
        </a:p>
      </dgm:t>
    </dgm:pt>
    <dgm:pt modelId="{8642030B-BF04-414F-9799-F29B2D7F6E5B}" type="sibTrans" cxnId="{2FE9FF5F-2C51-41B3-B4DC-2F2797B042F9}">
      <dgm:prSet/>
      <dgm:spPr/>
      <dgm:t>
        <a:bodyPr/>
        <a:lstStyle/>
        <a:p>
          <a:endParaRPr lang="es-EC"/>
        </a:p>
      </dgm:t>
    </dgm:pt>
    <dgm:pt modelId="{ECB0EEDB-38B0-4D33-9330-4FE20F20611B}">
      <dgm:prSet phldrT="[Texto]"/>
      <dgm:spPr/>
      <dgm:t>
        <a:bodyPr/>
        <a:lstStyle/>
        <a:p>
          <a:r>
            <a:rPr lang="es-EC" dirty="0" smtClean="0"/>
            <a:t>Incorporar el mayor número de socios en la comunidad, implementar proyectos de desarrollo integral y de esta manera obtener el apoyo de organizaciones no gubernamentales o de instituciones públicas</a:t>
          </a:r>
          <a:endParaRPr lang="es-EC" dirty="0"/>
        </a:p>
      </dgm:t>
    </dgm:pt>
    <dgm:pt modelId="{480BC74B-5088-4E8B-B11C-212862B9BA12}" type="parTrans" cxnId="{1CC37A9D-3A3A-415A-B9F9-7956950F40BF}">
      <dgm:prSet/>
      <dgm:spPr/>
      <dgm:t>
        <a:bodyPr/>
        <a:lstStyle/>
        <a:p>
          <a:endParaRPr lang="es-EC"/>
        </a:p>
      </dgm:t>
    </dgm:pt>
    <dgm:pt modelId="{83326870-DFE7-4232-9300-16180CC8A7A5}" type="sibTrans" cxnId="{1CC37A9D-3A3A-415A-B9F9-7956950F40BF}">
      <dgm:prSet/>
      <dgm:spPr/>
      <dgm:t>
        <a:bodyPr/>
        <a:lstStyle/>
        <a:p>
          <a:endParaRPr lang="es-EC"/>
        </a:p>
      </dgm:t>
    </dgm:pt>
    <dgm:pt modelId="{F8118E6E-4FDB-4AA0-BA80-2CDFDC8DE3B9}">
      <dgm:prSet phldrT="[Texto]"/>
      <dgm:spPr/>
      <dgm:t>
        <a:bodyPr/>
        <a:lstStyle/>
        <a:p>
          <a:r>
            <a:rPr lang="es-EC" dirty="0" smtClean="0"/>
            <a:t>Implementar el proyecto en el sentido de que en la caja se incorporen las tres líneas de microcrédito propuestas: de mejoramiento, de incremento productivo y de desarrollo, debido a que todas generan beneficios y rentabilidad.</a:t>
          </a:r>
          <a:endParaRPr lang="es-EC" dirty="0"/>
        </a:p>
      </dgm:t>
    </dgm:pt>
    <dgm:pt modelId="{A4BA9D02-5A47-40F8-B5C9-04429AB0F652}" type="parTrans" cxnId="{15E4ED72-3BD6-4806-B2FC-E9A1D10C9A0A}">
      <dgm:prSet/>
      <dgm:spPr/>
      <dgm:t>
        <a:bodyPr/>
        <a:lstStyle/>
        <a:p>
          <a:endParaRPr lang="es-EC"/>
        </a:p>
      </dgm:t>
    </dgm:pt>
    <dgm:pt modelId="{06E2F85C-C88D-4D15-BFAA-5531B8E41C63}" type="sibTrans" cxnId="{15E4ED72-3BD6-4806-B2FC-E9A1D10C9A0A}">
      <dgm:prSet/>
      <dgm:spPr/>
      <dgm:t>
        <a:bodyPr/>
        <a:lstStyle/>
        <a:p>
          <a:endParaRPr lang="es-EC"/>
        </a:p>
      </dgm:t>
    </dgm:pt>
    <dgm:pt modelId="{EC66E5F7-3AF4-48A0-A8D7-ADCA68AA774D}" type="pres">
      <dgm:prSet presAssocID="{59681A3D-CC43-4E5C-BC91-CE1829C844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BDC5FDD-E130-4C4A-8327-72F1A1DB7868}" type="pres">
      <dgm:prSet presAssocID="{2ECCA563-9A6B-4C19-8B18-9A2632FA19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84BECA-B97B-47C2-B69D-ED6BCBBDE4AD}" type="pres">
      <dgm:prSet presAssocID="{8642030B-BF04-414F-9799-F29B2D7F6E5B}" presName="sibTrans" presStyleCnt="0"/>
      <dgm:spPr/>
    </dgm:pt>
    <dgm:pt modelId="{BD484875-7CFA-46D3-B175-E245A3FE9479}" type="pres">
      <dgm:prSet presAssocID="{ECB0EEDB-38B0-4D33-9330-4FE20F2061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A2E460-83E2-460A-8360-286892D0C05D}" type="pres">
      <dgm:prSet presAssocID="{83326870-DFE7-4232-9300-16180CC8A7A5}" presName="sibTrans" presStyleCnt="0"/>
      <dgm:spPr/>
    </dgm:pt>
    <dgm:pt modelId="{D9386C04-953A-4E07-A979-A36EDDC23F1E}" type="pres">
      <dgm:prSet presAssocID="{F8118E6E-4FDB-4AA0-BA80-2CDFDC8DE3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C65747A-F5A7-49AE-A3FA-C69B04F36E7C}" type="presOf" srcId="{59681A3D-CC43-4E5C-BC91-CE1829C844BF}" destId="{EC66E5F7-3AF4-48A0-A8D7-ADCA68AA774D}" srcOrd="0" destOrd="0" presId="urn:microsoft.com/office/officeart/2005/8/layout/hList6"/>
    <dgm:cxn modelId="{B8004A3F-01D4-46A8-8D75-DDBE4340A694}" type="presOf" srcId="{F8118E6E-4FDB-4AA0-BA80-2CDFDC8DE3B9}" destId="{D9386C04-953A-4E07-A979-A36EDDC23F1E}" srcOrd="0" destOrd="0" presId="urn:microsoft.com/office/officeart/2005/8/layout/hList6"/>
    <dgm:cxn modelId="{E70757D4-9646-4BE1-8AB6-B425505939C2}" type="presOf" srcId="{2ECCA563-9A6B-4C19-8B18-9A2632FA1920}" destId="{DBDC5FDD-E130-4C4A-8327-72F1A1DB7868}" srcOrd="0" destOrd="0" presId="urn:microsoft.com/office/officeart/2005/8/layout/hList6"/>
    <dgm:cxn modelId="{FB65F860-5928-40C9-B92D-4D0512D00BA4}" type="presOf" srcId="{ECB0EEDB-38B0-4D33-9330-4FE20F20611B}" destId="{BD484875-7CFA-46D3-B175-E245A3FE9479}" srcOrd="0" destOrd="0" presId="urn:microsoft.com/office/officeart/2005/8/layout/hList6"/>
    <dgm:cxn modelId="{2FE9FF5F-2C51-41B3-B4DC-2F2797B042F9}" srcId="{59681A3D-CC43-4E5C-BC91-CE1829C844BF}" destId="{2ECCA563-9A6B-4C19-8B18-9A2632FA1920}" srcOrd="0" destOrd="0" parTransId="{935B4467-A9C6-4A64-928E-4D0132D9D35C}" sibTransId="{8642030B-BF04-414F-9799-F29B2D7F6E5B}"/>
    <dgm:cxn modelId="{15E4ED72-3BD6-4806-B2FC-E9A1D10C9A0A}" srcId="{59681A3D-CC43-4E5C-BC91-CE1829C844BF}" destId="{F8118E6E-4FDB-4AA0-BA80-2CDFDC8DE3B9}" srcOrd="2" destOrd="0" parTransId="{A4BA9D02-5A47-40F8-B5C9-04429AB0F652}" sibTransId="{06E2F85C-C88D-4D15-BFAA-5531B8E41C63}"/>
    <dgm:cxn modelId="{1CC37A9D-3A3A-415A-B9F9-7956950F40BF}" srcId="{59681A3D-CC43-4E5C-BC91-CE1829C844BF}" destId="{ECB0EEDB-38B0-4D33-9330-4FE20F20611B}" srcOrd="1" destOrd="0" parTransId="{480BC74B-5088-4E8B-B11C-212862B9BA12}" sibTransId="{83326870-DFE7-4232-9300-16180CC8A7A5}"/>
    <dgm:cxn modelId="{29F27CEF-EBEF-4F40-878B-EF26E80ABA84}" type="presParOf" srcId="{EC66E5F7-3AF4-48A0-A8D7-ADCA68AA774D}" destId="{DBDC5FDD-E130-4C4A-8327-72F1A1DB7868}" srcOrd="0" destOrd="0" presId="urn:microsoft.com/office/officeart/2005/8/layout/hList6"/>
    <dgm:cxn modelId="{FA941CB6-6706-48D3-BAAB-1087CD13057F}" type="presParOf" srcId="{EC66E5F7-3AF4-48A0-A8D7-ADCA68AA774D}" destId="{BE84BECA-B97B-47C2-B69D-ED6BCBBDE4AD}" srcOrd="1" destOrd="0" presId="urn:microsoft.com/office/officeart/2005/8/layout/hList6"/>
    <dgm:cxn modelId="{202F30D0-02F6-46F7-AAB4-2A6EB03431D8}" type="presParOf" srcId="{EC66E5F7-3AF4-48A0-A8D7-ADCA68AA774D}" destId="{BD484875-7CFA-46D3-B175-E245A3FE9479}" srcOrd="2" destOrd="0" presId="urn:microsoft.com/office/officeart/2005/8/layout/hList6"/>
    <dgm:cxn modelId="{E940B8B6-ABD9-422C-B52B-97F1F5C5DEBA}" type="presParOf" srcId="{EC66E5F7-3AF4-48A0-A8D7-ADCA68AA774D}" destId="{29A2E460-83E2-460A-8360-286892D0C05D}" srcOrd="3" destOrd="0" presId="urn:microsoft.com/office/officeart/2005/8/layout/hList6"/>
    <dgm:cxn modelId="{C4C070D5-060B-4235-882A-220BBAA4F8B0}" type="presParOf" srcId="{EC66E5F7-3AF4-48A0-A8D7-ADCA68AA774D}" destId="{D9386C04-953A-4E07-A979-A36EDDC23F1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707E4-49DB-4C74-83E5-45120ED86CC0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74A24DA0-5C2F-4DEF-BFD5-F92A084EDB9A}">
      <dgm:prSet phldrT="[Texto]"/>
      <dgm:spPr/>
      <dgm:t>
        <a:bodyPr/>
        <a:lstStyle/>
        <a:p>
          <a:r>
            <a:rPr lang="es-EC" dirty="0" smtClean="0"/>
            <a:t>A partir de 1950 Cayambe se profundiza en la producción lechera en la mayoría de haciendas.</a:t>
          </a:r>
          <a:endParaRPr lang="es-EC" dirty="0"/>
        </a:p>
      </dgm:t>
    </dgm:pt>
    <dgm:pt modelId="{35DA7674-854C-4B5E-8BF6-A484335DA12D}" type="parTrans" cxnId="{394F505E-E5B7-4307-B9B4-1987E8BFEA35}">
      <dgm:prSet/>
      <dgm:spPr/>
      <dgm:t>
        <a:bodyPr/>
        <a:lstStyle/>
        <a:p>
          <a:endParaRPr lang="es-EC"/>
        </a:p>
      </dgm:t>
    </dgm:pt>
    <dgm:pt modelId="{E5FED2EA-F425-423E-B283-F91A540C8E24}" type="sibTrans" cxnId="{394F505E-E5B7-4307-B9B4-1987E8BFEA35}">
      <dgm:prSet/>
      <dgm:spPr/>
      <dgm:t>
        <a:bodyPr/>
        <a:lstStyle/>
        <a:p>
          <a:endParaRPr lang="es-EC"/>
        </a:p>
      </dgm:t>
    </dgm:pt>
    <dgm:pt modelId="{B8C5ECC3-D65F-4D9D-A113-DC30FBA21146}">
      <dgm:prSet phldrT="[Texto]"/>
      <dgm:spPr/>
      <dgm:t>
        <a:bodyPr/>
        <a:lstStyle/>
        <a:p>
          <a:r>
            <a:rPr lang="es-EC" dirty="0" smtClean="0"/>
            <a:t>Alrededor de 1980 desaparecen las “Cooperativas” debido a la intervención del </a:t>
          </a:r>
          <a:r>
            <a:rPr lang="es-EC" dirty="0" smtClean="0"/>
            <a:t>IERAC </a:t>
          </a:r>
          <a:r>
            <a:rPr lang="es-EC" dirty="0" smtClean="0"/>
            <a:t>y a la reforma agraria.</a:t>
          </a:r>
          <a:endParaRPr lang="es-EC" dirty="0"/>
        </a:p>
      </dgm:t>
    </dgm:pt>
    <dgm:pt modelId="{CE6ED26C-1F8E-446E-9983-EC8A97E070A5}" type="parTrans" cxnId="{1E4B8DEE-1716-4EDC-AF9C-50B193B33800}">
      <dgm:prSet/>
      <dgm:spPr/>
      <dgm:t>
        <a:bodyPr/>
        <a:lstStyle/>
        <a:p>
          <a:endParaRPr lang="es-EC"/>
        </a:p>
      </dgm:t>
    </dgm:pt>
    <dgm:pt modelId="{A41CCDD0-65AE-435E-8818-D2A527BFDC9B}" type="sibTrans" cxnId="{1E4B8DEE-1716-4EDC-AF9C-50B193B33800}">
      <dgm:prSet/>
      <dgm:spPr/>
      <dgm:t>
        <a:bodyPr/>
        <a:lstStyle/>
        <a:p>
          <a:endParaRPr lang="es-EC"/>
        </a:p>
      </dgm:t>
    </dgm:pt>
    <dgm:pt modelId="{B2BE662F-8EBC-4FF1-9631-EA825047AE90}">
      <dgm:prSet phldrT="[Texto]"/>
      <dgm:spPr/>
      <dgm:t>
        <a:bodyPr/>
        <a:lstStyle/>
        <a:p>
          <a:r>
            <a:rPr lang="es-EC" dirty="0" smtClean="0"/>
            <a:t>Inicia la producción agrícola  y ganadera de manera empírica.</a:t>
          </a:r>
          <a:endParaRPr lang="es-EC" dirty="0"/>
        </a:p>
      </dgm:t>
    </dgm:pt>
    <dgm:pt modelId="{23720F64-CBC9-4E61-BA82-26C77D58559D}" type="parTrans" cxnId="{5EE4A0AD-B173-4336-A80B-244657B56407}">
      <dgm:prSet/>
      <dgm:spPr/>
      <dgm:t>
        <a:bodyPr/>
        <a:lstStyle/>
        <a:p>
          <a:endParaRPr lang="es-EC"/>
        </a:p>
      </dgm:t>
    </dgm:pt>
    <dgm:pt modelId="{678175A1-EDB3-406C-9600-E826196A115C}" type="sibTrans" cxnId="{5EE4A0AD-B173-4336-A80B-244657B56407}">
      <dgm:prSet/>
      <dgm:spPr/>
      <dgm:t>
        <a:bodyPr/>
        <a:lstStyle/>
        <a:p>
          <a:endParaRPr lang="es-EC"/>
        </a:p>
      </dgm:t>
    </dgm:pt>
    <dgm:pt modelId="{D1CE8D65-F146-48E0-8543-EB75DFC9B75B}">
      <dgm:prSet/>
      <dgm:spPr/>
      <dgm:t>
        <a:bodyPr/>
        <a:lstStyle/>
        <a:p>
          <a:r>
            <a:rPr lang="es-EC" dirty="0" smtClean="0"/>
            <a:t>La Asociación de Productores Agropecuarios inicia con el Apoyo de industrias “El Ordeño”.</a:t>
          </a:r>
          <a:endParaRPr lang="es-EC" dirty="0"/>
        </a:p>
      </dgm:t>
    </dgm:pt>
    <dgm:pt modelId="{59799F3D-1465-412A-97B7-5FBAACA7F72A}" type="parTrans" cxnId="{D4FED9CA-DCD8-4D69-8121-4CC588E3E889}">
      <dgm:prSet/>
      <dgm:spPr/>
      <dgm:t>
        <a:bodyPr/>
        <a:lstStyle/>
        <a:p>
          <a:endParaRPr lang="es-EC"/>
        </a:p>
      </dgm:t>
    </dgm:pt>
    <dgm:pt modelId="{C2E0966D-7241-46B1-BB1F-969914D13CD8}" type="sibTrans" cxnId="{D4FED9CA-DCD8-4D69-8121-4CC588E3E889}">
      <dgm:prSet/>
      <dgm:spPr/>
      <dgm:t>
        <a:bodyPr/>
        <a:lstStyle/>
        <a:p>
          <a:endParaRPr lang="es-EC"/>
        </a:p>
      </dgm:t>
    </dgm:pt>
    <dgm:pt modelId="{7D8451CA-0323-4960-B9CE-1AD895F341A1}" type="pres">
      <dgm:prSet presAssocID="{A69707E4-49DB-4C74-83E5-45120ED86CC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5BCF858-BBD5-476B-B294-6F73A12D3D43}" type="pres">
      <dgm:prSet presAssocID="{A69707E4-49DB-4C74-83E5-45120ED86CC0}" presName="arrow" presStyleLbl="bgShp" presStyleIdx="0" presStyleCnt="1"/>
      <dgm:spPr/>
    </dgm:pt>
    <dgm:pt modelId="{C0592F0A-E961-4E0E-ABFD-775F710D8506}" type="pres">
      <dgm:prSet presAssocID="{A69707E4-49DB-4C74-83E5-45120ED86CC0}" presName="linearProcess" presStyleCnt="0"/>
      <dgm:spPr/>
    </dgm:pt>
    <dgm:pt modelId="{BFE9FA8D-FF99-4D22-8A22-057E63535729}" type="pres">
      <dgm:prSet presAssocID="{74A24DA0-5C2F-4DEF-BFD5-F92A084EDB9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02967D-2003-4AD8-B9E3-8B6BC6F81AFD}" type="pres">
      <dgm:prSet presAssocID="{E5FED2EA-F425-423E-B283-F91A540C8E24}" presName="sibTrans" presStyleCnt="0"/>
      <dgm:spPr/>
    </dgm:pt>
    <dgm:pt modelId="{42EE10E1-A67A-4025-99F5-786880058E4A}" type="pres">
      <dgm:prSet presAssocID="{B8C5ECC3-D65F-4D9D-A113-DC30FBA2114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EDA2C6-54EF-4ADF-8A4F-CE476EC0AAF3}" type="pres">
      <dgm:prSet presAssocID="{A41CCDD0-65AE-435E-8818-D2A527BFDC9B}" presName="sibTrans" presStyleCnt="0"/>
      <dgm:spPr/>
    </dgm:pt>
    <dgm:pt modelId="{8B6713A8-8D66-4C38-967F-99F8252F332F}" type="pres">
      <dgm:prSet presAssocID="{B2BE662F-8EBC-4FF1-9631-EA825047AE9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2839EA-B55A-4970-A1EE-540D28A7B226}" type="pres">
      <dgm:prSet presAssocID="{678175A1-EDB3-406C-9600-E826196A115C}" presName="sibTrans" presStyleCnt="0"/>
      <dgm:spPr/>
    </dgm:pt>
    <dgm:pt modelId="{7B18DDFF-EA57-47AA-B1E0-B460DF40F6C8}" type="pres">
      <dgm:prSet presAssocID="{D1CE8D65-F146-48E0-8543-EB75DFC9B75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78E9DCB-4BEA-4868-8DA9-5A4EEDEC0D13}" type="presOf" srcId="{A69707E4-49DB-4C74-83E5-45120ED86CC0}" destId="{7D8451CA-0323-4960-B9CE-1AD895F341A1}" srcOrd="0" destOrd="0" presId="urn:microsoft.com/office/officeart/2005/8/layout/hProcess9"/>
    <dgm:cxn modelId="{1E4B8DEE-1716-4EDC-AF9C-50B193B33800}" srcId="{A69707E4-49DB-4C74-83E5-45120ED86CC0}" destId="{B8C5ECC3-D65F-4D9D-A113-DC30FBA21146}" srcOrd="1" destOrd="0" parTransId="{CE6ED26C-1F8E-446E-9983-EC8A97E070A5}" sibTransId="{A41CCDD0-65AE-435E-8818-D2A527BFDC9B}"/>
    <dgm:cxn modelId="{D4FED9CA-DCD8-4D69-8121-4CC588E3E889}" srcId="{A69707E4-49DB-4C74-83E5-45120ED86CC0}" destId="{D1CE8D65-F146-48E0-8543-EB75DFC9B75B}" srcOrd="3" destOrd="0" parTransId="{59799F3D-1465-412A-97B7-5FBAACA7F72A}" sibTransId="{C2E0966D-7241-46B1-BB1F-969914D13CD8}"/>
    <dgm:cxn modelId="{394F505E-E5B7-4307-B9B4-1987E8BFEA35}" srcId="{A69707E4-49DB-4C74-83E5-45120ED86CC0}" destId="{74A24DA0-5C2F-4DEF-BFD5-F92A084EDB9A}" srcOrd="0" destOrd="0" parTransId="{35DA7674-854C-4B5E-8BF6-A484335DA12D}" sibTransId="{E5FED2EA-F425-423E-B283-F91A540C8E24}"/>
    <dgm:cxn modelId="{77A157C2-244F-47ED-8B4E-7A2D27A4AAA2}" type="presOf" srcId="{B2BE662F-8EBC-4FF1-9631-EA825047AE90}" destId="{8B6713A8-8D66-4C38-967F-99F8252F332F}" srcOrd="0" destOrd="0" presId="urn:microsoft.com/office/officeart/2005/8/layout/hProcess9"/>
    <dgm:cxn modelId="{0E44B223-CEFF-49E9-999D-11CB3EFB1758}" type="presOf" srcId="{74A24DA0-5C2F-4DEF-BFD5-F92A084EDB9A}" destId="{BFE9FA8D-FF99-4D22-8A22-057E63535729}" srcOrd="0" destOrd="0" presId="urn:microsoft.com/office/officeart/2005/8/layout/hProcess9"/>
    <dgm:cxn modelId="{4AAFDDC7-26F0-4C33-80F5-33065760D370}" type="presOf" srcId="{B8C5ECC3-D65F-4D9D-A113-DC30FBA21146}" destId="{42EE10E1-A67A-4025-99F5-786880058E4A}" srcOrd="0" destOrd="0" presId="urn:microsoft.com/office/officeart/2005/8/layout/hProcess9"/>
    <dgm:cxn modelId="{5EE4A0AD-B173-4336-A80B-244657B56407}" srcId="{A69707E4-49DB-4C74-83E5-45120ED86CC0}" destId="{B2BE662F-8EBC-4FF1-9631-EA825047AE90}" srcOrd="2" destOrd="0" parTransId="{23720F64-CBC9-4E61-BA82-26C77D58559D}" sibTransId="{678175A1-EDB3-406C-9600-E826196A115C}"/>
    <dgm:cxn modelId="{05F140C2-5060-4898-B619-61FF760AEBCA}" type="presOf" srcId="{D1CE8D65-F146-48E0-8543-EB75DFC9B75B}" destId="{7B18DDFF-EA57-47AA-B1E0-B460DF40F6C8}" srcOrd="0" destOrd="0" presId="urn:microsoft.com/office/officeart/2005/8/layout/hProcess9"/>
    <dgm:cxn modelId="{BBEBEC38-2D8C-4550-AC46-13BD0EC58B6D}" type="presParOf" srcId="{7D8451CA-0323-4960-B9CE-1AD895F341A1}" destId="{D5BCF858-BBD5-476B-B294-6F73A12D3D43}" srcOrd="0" destOrd="0" presId="urn:microsoft.com/office/officeart/2005/8/layout/hProcess9"/>
    <dgm:cxn modelId="{D666D327-0F1F-4E9C-9C98-A2916D7168BB}" type="presParOf" srcId="{7D8451CA-0323-4960-B9CE-1AD895F341A1}" destId="{C0592F0A-E961-4E0E-ABFD-775F710D8506}" srcOrd="1" destOrd="0" presId="urn:microsoft.com/office/officeart/2005/8/layout/hProcess9"/>
    <dgm:cxn modelId="{B3C700CD-0BC7-4B35-9BB7-68A4FCA9F09B}" type="presParOf" srcId="{C0592F0A-E961-4E0E-ABFD-775F710D8506}" destId="{BFE9FA8D-FF99-4D22-8A22-057E63535729}" srcOrd="0" destOrd="0" presId="urn:microsoft.com/office/officeart/2005/8/layout/hProcess9"/>
    <dgm:cxn modelId="{2C1A5C9B-C584-4991-BF63-F720ACF9F9FA}" type="presParOf" srcId="{C0592F0A-E961-4E0E-ABFD-775F710D8506}" destId="{DE02967D-2003-4AD8-B9E3-8B6BC6F81AFD}" srcOrd="1" destOrd="0" presId="urn:microsoft.com/office/officeart/2005/8/layout/hProcess9"/>
    <dgm:cxn modelId="{383C21B6-BB4C-4F70-8EE3-E50D603BC3D3}" type="presParOf" srcId="{C0592F0A-E961-4E0E-ABFD-775F710D8506}" destId="{42EE10E1-A67A-4025-99F5-786880058E4A}" srcOrd="2" destOrd="0" presId="urn:microsoft.com/office/officeart/2005/8/layout/hProcess9"/>
    <dgm:cxn modelId="{7265B60E-50A8-4652-AA3E-F3064A39BBD2}" type="presParOf" srcId="{C0592F0A-E961-4E0E-ABFD-775F710D8506}" destId="{47EDA2C6-54EF-4ADF-8A4F-CE476EC0AAF3}" srcOrd="3" destOrd="0" presId="urn:microsoft.com/office/officeart/2005/8/layout/hProcess9"/>
    <dgm:cxn modelId="{48095383-F0BA-4E35-996B-B65FF2B94AC5}" type="presParOf" srcId="{C0592F0A-E961-4E0E-ABFD-775F710D8506}" destId="{8B6713A8-8D66-4C38-967F-99F8252F332F}" srcOrd="4" destOrd="0" presId="urn:microsoft.com/office/officeart/2005/8/layout/hProcess9"/>
    <dgm:cxn modelId="{7E33FED6-4EE2-4C07-8658-E937D064E059}" type="presParOf" srcId="{C0592F0A-E961-4E0E-ABFD-775F710D8506}" destId="{B82839EA-B55A-4970-A1EE-540D28A7B226}" srcOrd="5" destOrd="0" presId="urn:microsoft.com/office/officeart/2005/8/layout/hProcess9"/>
    <dgm:cxn modelId="{BB677DCD-1146-4715-A0D3-9C12720CFF59}" type="presParOf" srcId="{C0592F0A-E961-4E0E-ABFD-775F710D8506}" destId="{7B18DDFF-EA57-47AA-B1E0-B460DF40F6C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AF4E42-A5F4-48A7-988E-E0468A4D34D5}" type="doc">
      <dgm:prSet loTypeId="urn:microsoft.com/office/officeart/2005/8/layout/lProcess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EC9E89EA-A053-40E0-ADDC-90EF625A9A6E}">
      <dgm:prSet phldrT="[Texto]" custT="1"/>
      <dgm:spPr/>
      <dgm:t>
        <a:bodyPr/>
        <a:lstStyle/>
        <a:p>
          <a:r>
            <a:rPr lang="es-EC" sz="1600" dirty="0" smtClean="0"/>
            <a:t>Constitución Política del Ecuador</a:t>
          </a:r>
          <a:endParaRPr lang="es-EC" sz="1600" dirty="0"/>
        </a:p>
      </dgm:t>
    </dgm:pt>
    <dgm:pt modelId="{90017836-D5FB-4B3F-AEFF-A74F810CAC26}" type="parTrans" cxnId="{F3526FA6-BC85-4F6A-BB25-6DABCD837BBD}">
      <dgm:prSet/>
      <dgm:spPr/>
      <dgm:t>
        <a:bodyPr/>
        <a:lstStyle/>
        <a:p>
          <a:endParaRPr lang="es-EC" sz="1200"/>
        </a:p>
      </dgm:t>
    </dgm:pt>
    <dgm:pt modelId="{8F6DE934-89D2-49E5-A6D0-25B8DC164022}" type="sibTrans" cxnId="{F3526FA6-BC85-4F6A-BB25-6DABCD837BBD}">
      <dgm:prSet/>
      <dgm:spPr/>
      <dgm:t>
        <a:bodyPr/>
        <a:lstStyle/>
        <a:p>
          <a:endParaRPr lang="es-EC" sz="1200"/>
        </a:p>
      </dgm:t>
    </dgm:pt>
    <dgm:pt modelId="{FBFC3C7E-2EC5-41F7-8BA2-83C8A9D7B0BB}">
      <dgm:prSet phldrT="[Texto]" custT="1"/>
      <dgm:spPr/>
      <dgm:t>
        <a:bodyPr/>
        <a:lstStyle/>
        <a:p>
          <a:r>
            <a:rPr lang="es-EC" sz="1400" dirty="0" smtClean="0"/>
            <a:t>Reconoce la realidad económica del país</a:t>
          </a:r>
          <a:endParaRPr lang="es-EC" sz="1400" dirty="0"/>
        </a:p>
      </dgm:t>
    </dgm:pt>
    <dgm:pt modelId="{97796AAE-72AE-4028-81EA-942CDEDC80FB}" type="parTrans" cxnId="{D7BD19D4-5A92-483D-ADDD-B8295E03205C}">
      <dgm:prSet/>
      <dgm:spPr/>
      <dgm:t>
        <a:bodyPr/>
        <a:lstStyle/>
        <a:p>
          <a:endParaRPr lang="es-EC" sz="1200"/>
        </a:p>
      </dgm:t>
    </dgm:pt>
    <dgm:pt modelId="{D9C4606C-0FD6-4A91-9F7E-8698BD8E93C2}" type="sibTrans" cxnId="{D7BD19D4-5A92-483D-ADDD-B8295E03205C}">
      <dgm:prSet/>
      <dgm:spPr/>
      <dgm:t>
        <a:bodyPr/>
        <a:lstStyle/>
        <a:p>
          <a:endParaRPr lang="es-EC" sz="1200"/>
        </a:p>
      </dgm:t>
    </dgm:pt>
    <dgm:pt modelId="{9304C4DB-92E6-435F-91C7-18748771B898}">
      <dgm:prSet phldrT="[Texto]" custT="1"/>
      <dgm:spPr/>
      <dgm:t>
        <a:bodyPr/>
        <a:lstStyle/>
        <a:p>
          <a:r>
            <a:rPr lang="es-EC" sz="1400" dirty="0" smtClean="0"/>
            <a:t>Propone un sistema económico diferente </a:t>
          </a:r>
          <a:endParaRPr lang="es-EC" sz="1400" dirty="0"/>
        </a:p>
      </dgm:t>
    </dgm:pt>
    <dgm:pt modelId="{515714B1-F355-4FB7-B54A-3F59C36CAE96}" type="parTrans" cxnId="{B0D6530F-8F5E-4252-9784-E68A7ACB63D0}">
      <dgm:prSet/>
      <dgm:spPr/>
      <dgm:t>
        <a:bodyPr/>
        <a:lstStyle/>
        <a:p>
          <a:endParaRPr lang="es-EC" sz="1200"/>
        </a:p>
      </dgm:t>
    </dgm:pt>
    <dgm:pt modelId="{8C237527-1CF2-4FBF-B85D-777DF93D8D3C}" type="sibTrans" cxnId="{B0D6530F-8F5E-4252-9784-E68A7ACB63D0}">
      <dgm:prSet/>
      <dgm:spPr/>
      <dgm:t>
        <a:bodyPr/>
        <a:lstStyle/>
        <a:p>
          <a:endParaRPr lang="es-EC" sz="1200"/>
        </a:p>
      </dgm:t>
    </dgm:pt>
    <dgm:pt modelId="{287B5ACB-0679-46CC-A258-977DA58024BE}">
      <dgm:prSet phldrT="[Texto]" custT="1"/>
      <dgm:spPr/>
      <dgm:t>
        <a:bodyPr/>
        <a:lstStyle/>
        <a:p>
          <a:r>
            <a:rPr lang="es-EC" sz="1600" dirty="0" smtClean="0"/>
            <a:t>Código Orgánico de la Producción</a:t>
          </a:r>
          <a:endParaRPr lang="es-EC" sz="1600" dirty="0"/>
        </a:p>
      </dgm:t>
    </dgm:pt>
    <dgm:pt modelId="{1D537522-DBC3-4984-A33F-D4DE8FF680AA}" type="parTrans" cxnId="{83244532-D582-46C8-8F84-187859188F32}">
      <dgm:prSet/>
      <dgm:spPr/>
      <dgm:t>
        <a:bodyPr/>
        <a:lstStyle/>
        <a:p>
          <a:endParaRPr lang="es-EC" sz="1200"/>
        </a:p>
      </dgm:t>
    </dgm:pt>
    <dgm:pt modelId="{B943C7F2-A033-4B5E-91ED-761FB492810A}" type="sibTrans" cxnId="{83244532-D582-46C8-8F84-187859188F32}">
      <dgm:prSet/>
      <dgm:spPr/>
      <dgm:t>
        <a:bodyPr/>
        <a:lstStyle/>
        <a:p>
          <a:endParaRPr lang="es-EC" sz="1200"/>
        </a:p>
      </dgm:t>
    </dgm:pt>
    <dgm:pt modelId="{B00C485F-BAB6-464E-9009-3723F202F9C1}">
      <dgm:prSet phldrT="[Texto]" custT="1"/>
      <dgm:spPr/>
      <dgm:t>
        <a:bodyPr/>
        <a:lstStyle/>
        <a:p>
          <a:r>
            <a:rPr lang="es-EC" sz="1400" dirty="0" smtClean="0"/>
            <a:t>Generalizar el acceso a los factores de producción.</a:t>
          </a:r>
          <a:endParaRPr lang="es-EC" sz="1400" dirty="0"/>
        </a:p>
      </dgm:t>
    </dgm:pt>
    <dgm:pt modelId="{C13859B6-296F-4D83-918D-8DB4CA25138E}" type="parTrans" cxnId="{99CC192E-3BFD-43BE-BCD8-73E97D890819}">
      <dgm:prSet/>
      <dgm:spPr/>
      <dgm:t>
        <a:bodyPr/>
        <a:lstStyle/>
        <a:p>
          <a:endParaRPr lang="es-EC" sz="1200"/>
        </a:p>
      </dgm:t>
    </dgm:pt>
    <dgm:pt modelId="{DA37E73E-32E9-499E-96F8-0D95C3392DA7}" type="sibTrans" cxnId="{99CC192E-3BFD-43BE-BCD8-73E97D890819}">
      <dgm:prSet/>
      <dgm:spPr/>
      <dgm:t>
        <a:bodyPr/>
        <a:lstStyle/>
        <a:p>
          <a:endParaRPr lang="es-EC" sz="1200"/>
        </a:p>
      </dgm:t>
    </dgm:pt>
    <dgm:pt modelId="{1EBB37C4-E8C4-4F9D-9FC5-656D93FD0692}">
      <dgm:prSet phldrT="[Texto]" custT="1"/>
      <dgm:spPr/>
      <dgm:t>
        <a:bodyPr/>
        <a:lstStyle/>
        <a:p>
          <a:r>
            <a:rPr lang="es-EC" sz="1400" dirty="0" smtClean="0"/>
            <a:t>Que faciliten el acceso al financiamiento.</a:t>
          </a:r>
          <a:endParaRPr lang="es-EC" sz="1400" dirty="0"/>
        </a:p>
      </dgm:t>
    </dgm:pt>
    <dgm:pt modelId="{88E3A736-AD3A-49FC-810F-6E805123147B}" type="parTrans" cxnId="{3DC6E4E7-8BD0-489E-B875-B05581CB6DE6}">
      <dgm:prSet/>
      <dgm:spPr/>
      <dgm:t>
        <a:bodyPr/>
        <a:lstStyle/>
        <a:p>
          <a:endParaRPr lang="es-EC" sz="1200"/>
        </a:p>
      </dgm:t>
    </dgm:pt>
    <dgm:pt modelId="{838475F0-E0E9-4C1A-BC82-42969697EE12}" type="sibTrans" cxnId="{3DC6E4E7-8BD0-489E-B875-B05581CB6DE6}">
      <dgm:prSet/>
      <dgm:spPr/>
      <dgm:t>
        <a:bodyPr/>
        <a:lstStyle/>
        <a:p>
          <a:endParaRPr lang="es-EC" sz="1200"/>
        </a:p>
      </dgm:t>
    </dgm:pt>
    <dgm:pt modelId="{A6A01656-A980-4D51-8956-BF41F021A678}" type="pres">
      <dgm:prSet presAssocID="{3FAF4E42-A5F4-48A7-988E-E0468A4D34D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C72F81-32A0-4A00-9BEC-D1A771D7B2A2}" type="pres">
      <dgm:prSet presAssocID="{EC9E89EA-A053-40E0-ADDC-90EF625A9A6E}" presName="compNode" presStyleCnt="0"/>
      <dgm:spPr/>
    </dgm:pt>
    <dgm:pt modelId="{08299589-2645-4A31-AE94-28FC2C86578D}" type="pres">
      <dgm:prSet presAssocID="{EC9E89EA-A053-40E0-ADDC-90EF625A9A6E}" presName="aNode" presStyleLbl="bgShp" presStyleIdx="0" presStyleCnt="2"/>
      <dgm:spPr/>
      <dgm:t>
        <a:bodyPr/>
        <a:lstStyle/>
        <a:p>
          <a:endParaRPr lang="es-EC"/>
        </a:p>
      </dgm:t>
    </dgm:pt>
    <dgm:pt modelId="{4D06A1AD-92C8-4464-951C-6B579F7F44AF}" type="pres">
      <dgm:prSet presAssocID="{EC9E89EA-A053-40E0-ADDC-90EF625A9A6E}" presName="textNode" presStyleLbl="bgShp" presStyleIdx="0" presStyleCnt="2"/>
      <dgm:spPr/>
      <dgm:t>
        <a:bodyPr/>
        <a:lstStyle/>
        <a:p>
          <a:endParaRPr lang="es-EC"/>
        </a:p>
      </dgm:t>
    </dgm:pt>
    <dgm:pt modelId="{03F2AE72-A7B1-433B-82DB-C9B349259C32}" type="pres">
      <dgm:prSet presAssocID="{EC9E89EA-A053-40E0-ADDC-90EF625A9A6E}" presName="compChildNode" presStyleCnt="0"/>
      <dgm:spPr/>
    </dgm:pt>
    <dgm:pt modelId="{74A651C9-3053-4490-BBED-D21A48BE5404}" type="pres">
      <dgm:prSet presAssocID="{EC9E89EA-A053-40E0-ADDC-90EF625A9A6E}" presName="theInnerList" presStyleCnt="0"/>
      <dgm:spPr/>
    </dgm:pt>
    <dgm:pt modelId="{E34AE475-B060-4A8A-886B-372C314BC8B0}" type="pres">
      <dgm:prSet presAssocID="{FBFC3C7E-2EC5-41F7-8BA2-83C8A9D7B0BB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337D85-9389-4FA2-A9D2-C08D3DA3E544}" type="pres">
      <dgm:prSet presAssocID="{FBFC3C7E-2EC5-41F7-8BA2-83C8A9D7B0BB}" presName="aSpace2" presStyleCnt="0"/>
      <dgm:spPr/>
    </dgm:pt>
    <dgm:pt modelId="{CD4D19B4-54EC-4B56-BAD2-4F499B97BE1C}" type="pres">
      <dgm:prSet presAssocID="{9304C4DB-92E6-435F-91C7-18748771B898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641D5E-8D08-4155-AFAC-044D11F74565}" type="pres">
      <dgm:prSet presAssocID="{EC9E89EA-A053-40E0-ADDC-90EF625A9A6E}" presName="aSpace" presStyleCnt="0"/>
      <dgm:spPr/>
    </dgm:pt>
    <dgm:pt modelId="{4C408EDE-C62A-42EC-B910-DEFB003FE233}" type="pres">
      <dgm:prSet presAssocID="{287B5ACB-0679-46CC-A258-977DA58024BE}" presName="compNode" presStyleCnt="0"/>
      <dgm:spPr/>
    </dgm:pt>
    <dgm:pt modelId="{BCB4F14B-6C56-45A7-85D9-C2C7B440C34B}" type="pres">
      <dgm:prSet presAssocID="{287B5ACB-0679-46CC-A258-977DA58024BE}" presName="aNode" presStyleLbl="bgShp" presStyleIdx="1" presStyleCnt="2"/>
      <dgm:spPr/>
      <dgm:t>
        <a:bodyPr/>
        <a:lstStyle/>
        <a:p>
          <a:endParaRPr lang="es-EC"/>
        </a:p>
      </dgm:t>
    </dgm:pt>
    <dgm:pt modelId="{2E687F65-6A87-4BB0-9CB8-9B36CD87E7CC}" type="pres">
      <dgm:prSet presAssocID="{287B5ACB-0679-46CC-A258-977DA58024BE}" presName="textNode" presStyleLbl="bgShp" presStyleIdx="1" presStyleCnt="2"/>
      <dgm:spPr/>
      <dgm:t>
        <a:bodyPr/>
        <a:lstStyle/>
        <a:p>
          <a:endParaRPr lang="es-EC"/>
        </a:p>
      </dgm:t>
    </dgm:pt>
    <dgm:pt modelId="{F9250A4C-517A-4A89-9E72-18FA23E71423}" type="pres">
      <dgm:prSet presAssocID="{287B5ACB-0679-46CC-A258-977DA58024BE}" presName="compChildNode" presStyleCnt="0"/>
      <dgm:spPr/>
    </dgm:pt>
    <dgm:pt modelId="{662A4F4A-385C-47E7-AFBF-F37E3F599497}" type="pres">
      <dgm:prSet presAssocID="{287B5ACB-0679-46CC-A258-977DA58024BE}" presName="theInnerList" presStyleCnt="0"/>
      <dgm:spPr/>
    </dgm:pt>
    <dgm:pt modelId="{41779E45-F9B1-4671-8DF3-C1F3094DD445}" type="pres">
      <dgm:prSet presAssocID="{B00C485F-BAB6-464E-9009-3723F202F9C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E61607-8012-40A9-AC81-22C781594665}" type="pres">
      <dgm:prSet presAssocID="{B00C485F-BAB6-464E-9009-3723F202F9C1}" presName="aSpace2" presStyleCnt="0"/>
      <dgm:spPr/>
    </dgm:pt>
    <dgm:pt modelId="{DA08B60A-1D5A-4B45-869C-8C0AC674C4D3}" type="pres">
      <dgm:prSet presAssocID="{1EBB37C4-E8C4-4F9D-9FC5-656D93FD06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7BD19D4-5A92-483D-ADDD-B8295E03205C}" srcId="{EC9E89EA-A053-40E0-ADDC-90EF625A9A6E}" destId="{FBFC3C7E-2EC5-41F7-8BA2-83C8A9D7B0BB}" srcOrd="0" destOrd="0" parTransId="{97796AAE-72AE-4028-81EA-942CDEDC80FB}" sibTransId="{D9C4606C-0FD6-4A91-9F7E-8698BD8E93C2}"/>
    <dgm:cxn modelId="{B0D6530F-8F5E-4252-9784-E68A7ACB63D0}" srcId="{EC9E89EA-A053-40E0-ADDC-90EF625A9A6E}" destId="{9304C4DB-92E6-435F-91C7-18748771B898}" srcOrd="1" destOrd="0" parTransId="{515714B1-F355-4FB7-B54A-3F59C36CAE96}" sibTransId="{8C237527-1CF2-4FBF-B85D-777DF93D8D3C}"/>
    <dgm:cxn modelId="{384CEC3C-DDD4-4C66-8A18-C21606AC2EE4}" type="presOf" srcId="{FBFC3C7E-2EC5-41F7-8BA2-83C8A9D7B0BB}" destId="{E34AE475-B060-4A8A-886B-372C314BC8B0}" srcOrd="0" destOrd="0" presId="urn:microsoft.com/office/officeart/2005/8/layout/lProcess2"/>
    <dgm:cxn modelId="{32591D44-4A94-46B9-AB1B-7FDAFFCD636B}" type="presOf" srcId="{B00C485F-BAB6-464E-9009-3723F202F9C1}" destId="{41779E45-F9B1-4671-8DF3-C1F3094DD445}" srcOrd="0" destOrd="0" presId="urn:microsoft.com/office/officeart/2005/8/layout/lProcess2"/>
    <dgm:cxn modelId="{8D7C7E5C-A66C-4419-8EA2-CA5A58D33289}" type="presOf" srcId="{EC9E89EA-A053-40E0-ADDC-90EF625A9A6E}" destId="{08299589-2645-4A31-AE94-28FC2C86578D}" srcOrd="0" destOrd="0" presId="urn:microsoft.com/office/officeart/2005/8/layout/lProcess2"/>
    <dgm:cxn modelId="{37A57085-E2D6-49A3-BC36-A97F7C078252}" type="presOf" srcId="{1EBB37C4-E8C4-4F9D-9FC5-656D93FD0692}" destId="{DA08B60A-1D5A-4B45-869C-8C0AC674C4D3}" srcOrd="0" destOrd="0" presId="urn:microsoft.com/office/officeart/2005/8/layout/lProcess2"/>
    <dgm:cxn modelId="{99CC192E-3BFD-43BE-BCD8-73E97D890819}" srcId="{287B5ACB-0679-46CC-A258-977DA58024BE}" destId="{B00C485F-BAB6-464E-9009-3723F202F9C1}" srcOrd="0" destOrd="0" parTransId="{C13859B6-296F-4D83-918D-8DB4CA25138E}" sibTransId="{DA37E73E-32E9-499E-96F8-0D95C3392DA7}"/>
    <dgm:cxn modelId="{D70936E0-6C90-45AF-ACD4-8237FC887C53}" type="presOf" srcId="{9304C4DB-92E6-435F-91C7-18748771B898}" destId="{CD4D19B4-54EC-4B56-BAD2-4F499B97BE1C}" srcOrd="0" destOrd="0" presId="urn:microsoft.com/office/officeart/2005/8/layout/lProcess2"/>
    <dgm:cxn modelId="{1C6A0EE8-BBFD-4C56-AB28-A4B02AAF2EF8}" type="presOf" srcId="{287B5ACB-0679-46CC-A258-977DA58024BE}" destId="{2E687F65-6A87-4BB0-9CB8-9B36CD87E7CC}" srcOrd="1" destOrd="0" presId="urn:microsoft.com/office/officeart/2005/8/layout/lProcess2"/>
    <dgm:cxn modelId="{FCF5BE8A-2733-4E0D-9D29-E2BFA388D206}" type="presOf" srcId="{EC9E89EA-A053-40E0-ADDC-90EF625A9A6E}" destId="{4D06A1AD-92C8-4464-951C-6B579F7F44AF}" srcOrd="1" destOrd="0" presId="urn:microsoft.com/office/officeart/2005/8/layout/lProcess2"/>
    <dgm:cxn modelId="{D912E376-FA33-4560-8612-8D348C6829DC}" type="presOf" srcId="{3FAF4E42-A5F4-48A7-988E-E0468A4D34D5}" destId="{A6A01656-A980-4D51-8956-BF41F021A678}" srcOrd="0" destOrd="0" presId="urn:microsoft.com/office/officeart/2005/8/layout/lProcess2"/>
    <dgm:cxn modelId="{D9981A07-E322-40DA-B068-6CDCF084F1BF}" type="presOf" srcId="{287B5ACB-0679-46CC-A258-977DA58024BE}" destId="{BCB4F14B-6C56-45A7-85D9-C2C7B440C34B}" srcOrd="0" destOrd="0" presId="urn:microsoft.com/office/officeart/2005/8/layout/lProcess2"/>
    <dgm:cxn modelId="{F3526FA6-BC85-4F6A-BB25-6DABCD837BBD}" srcId="{3FAF4E42-A5F4-48A7-988E-E0468A4D34D5}" destId="{EC9E89EA-A053-40E0-ADDC-90EF625A9A6E}" srcOrd="0" destOrd="0" parTransId="{90017836-D5FB-4B3F-AEFF-A74F810CAC26}" sibTransId="{8F6DE934-89D2-49E5-A6D0-25B8DC164022}"/>
    <dgm:cxn modelId="{83244532-D582-46C8-8F84-187859188F32}" srcId="{3FAF4E42-A5F4-48A7-988E-E0468A4D34D5}" destId="{287B5ACB-0679-46CC-A258-977DA58024BE}" srcOrd="1" destOrd="0" parTransId="{1D537522-DBC3-4984-A33F-D4DE8FF680AA}" sibTransId="{B943C7F2-A033-4B5E-91ED-761FB492810A}"/>
    <dgm:cxn modelId="{3DC6E4E7-8BD0-489E-B875-B05581CB6DE6}" srcId="{287B5ACB-0679-46CC-A258-977DA58024BE}" destId="{1EBB37C4-E8C4-4F9D-9FC5-656D93FD0692}" srcOrd="1" destOrd="0" parTransId="{88E3A736-AD3A-49FC-810F-6E805123147B}" sibTransId="{838475F0-E0E9-4C1A-BC82-42969697EE12}"/>
    <dgm:cxn modelId="{BD305DB6-C34E-4DD0-9559-FD30DCE6480E}" type="presParOf" srcId="{A6A01656-A980-4D51-8956-BF41F021A678}" destId="{92C72F81-32A0-4A00-9BEC-D1A771D7B2A2}" srcOrd="0" destOrd="0" presId="urn:microsoft.com/office/officeart/2005/8/layout/lProcess2"/>
    <dgm:cxn modelId="{D7702C6C-3EEC-46CD-9731-4583E9224482}" type="presParOf" srcId="{92C72F81-32A0-4A00-9BEC-D1A771D7B2A2}" destId="{08299589-2645-4A31-AE94-28FC2C86578D}" srcOrd="0" destOrd="0" presId="urn:microsoft.com/office/officeart/2005/8/layout/lProcess2"/>
    <dgm:cxn modelId="{9DF42D44-B0B4-434C-AE31-9842C2FCA80F}" type="presParOf" srcId="{92C72F81-32A0-4A00-9BEC-D1A771D7B2A2}" destId="{4D06A1AD-92C8-4464-951C-6B579F7F44AF}" srcOrd="1" destOrd="0" presId="urn:microsoft.com/office/officeart/2005/8/layout/lProcess2"/>
    <dgm:cxn modelId="{1AE4BD7B-9780-43EF-AECA-5A6A14A266C9}" type="presParOf" srcId="{92C72F81-32A0-4A00-9BEC-D1A771D7B2A2}" destId="{03F2AE72-A7B1-433B-82DB-C9B349259C32}" srcOrd="2" destOrd="0" presId="urn:microsoft.com/office/officeart/2005/8/layout/lProcess2"/>
    <dgm:cxn modelId="{067796A0-CF6D-4E6F-8A95-F52E1F638FEA}" type="presParOf" srcId="{03F2AE72-A7B1-433B-82DB-C9B349259C32}" destId="{74A651C9-3053-4490-BBED-D21A48BE5404}" srcOrd="0" destOrd="0" presId="urn:microsoft.com/office/officeart/2005/8/layout/lProcess2"/>
    <dgm:cxn modelId="{7CB47DCA-1E89-4A11-BAAB-2F62E3A25750}" type="presParOf" srcId="{74A651C9-3053-4490-BBED-D21A48BE5404}" destId="{E34AE475-B060-4A8A-886B-372C314BC8B0}" srcOrd="0" destOrd="0" presId="urn:microsoft.com/office/officeart/2005/8/layout/lProcess2"/>
    <dgm:cxn modelId="{0CA99C63-BCE5-421C-B486-57709620AB04}" type="presParOf" srcId="{74A651C9-3053-4490-BBED-D21A48BE5404}" destId="{45337D85-9389-4FA2-A9D2-C08D3DA3E544}" srcOrd="1" destOrd="0" presId="urn:microsoft.com/office/officeart/2005/8/layout/lProcess2"/>
    <dgm:cxn modelId="{613778C4-CFEE-4C2B-BBEA-36EAD1271D87}" type="presParOf" srcId="{74A651C9-3053-4490-BBED-D21A48BE5404}" destId="{CD4D19B4-54EC-4B56-BAD2-4F499B97BE1C}" srcOrd="2" destOrd="0" presId="urn:microsoft.com/office/officeart/2005/8/layout/lProcess2"/>
    <dgm:cxn modelId="{16FAF241-9145-4DA4-A932-2ED88DC5C936}" type="presParOf" srcId="{A6A01656-A980-4D51-8956-BF41F021A678}" destId="{F0641D5E-8D08-4155-AFAC-044D11F74565}" srcOrd="1" destOrd="0" presId="urn:microsoft.com/office/officeart/2005/8/layout/lProcess2"/>
    <dgm:cxn modelId="{BAEA48A6-C971-4634-81F0-76868DD58D82}" type="presParOf" srcId="{A6A01656-A980-4D51-8956-BF41F021A678}" destId="{4C408EDE-C62A-42EC-B910-DEFB003FE233}" srcOrd="2" destOrd="0" presId="urn:microsoft.com/office/officeart/2005/8/layout/lProcess2"/>
    <dgm:cxn modelId="{B535EF24-5FF1-4F1E-B12B-2DB3ACA465ED}" type="presParOf" srcId="{4C408EDE-C62A-42EC-B910-DEFB003FE233}" destId="{BCB4F14B-6C56-45A7-85D9-C2C7B440C34B}" srcOrd="0" destOrd="0" presId="urn:microsoft.com/office/officeart/2005/8/layout/lProcess2"/>
    <dgm:cxn modelId="{1A279CF8-D956-448C-ACB7-1637A913343B}" type="presParOf" srcId="{4C408EDE-C62A-42EC-B910-DEFB003FE233}" destId="{2E687F65-6A87-4BB0-9CB8-9B36CD87E7CC}" srcOrd="1" destOrd="0" presId="urn:microsoft.com/office/officeart/2005/8/layout/lProcess2"/>
    <dgm:cxn modelId="{1E015E80-C536-42A2-90C9-4794D2354D66}" type="presParOf" srcId="{4C408EDE-C62A-42EC-B910-DEFB003FE233}" destId="{F9250A4C-517A-4A89-9E72-18FA23E71423}" srcOrd="2" destOrd="0" presId="urn:microsoft.com/office/officeart/2005/8/layout/lProcess2"/>
    <dgm:cxn modelId="{A19106C8-290E-45C6-9FBD-AAAB162EA2AA}" type="presParOf" srcId="{F9250A4C-517A-4A89-9E72-18FA23E71423}" destId="{662A4F4A-385C-47E7-AFBF-F37E3F599497}" srcOrd="0" destOrd="0" presId="urn:microsoft.com/office/officeart/2005/8/layout/lProcess2"/>
    <dgm:cxn modelId="{412FC743-E859-45BE-A930-57CA31D82E60}" type="presParOf" srcId="{662A4F4A-385C-47E7-AFBF-F37E3F599497}" destId="{41779E45-F9B1-4671-8DF3-C1F3094DD445}" srcOrd="0" destOrd="0" presId="urn:microsoft.com/office/officeart/2005/8/layout/lProcess2"/>
    <dgm:cxn modelId="{AB1DB102-CA6C-4516-AF7E-AA0FE4E93158}" type="presParOf" srcId="{662A4F4A-385C-47E7-AFBF-F37E3F599497}" destId="{46E61607-8012-40A9-AC81-22C781594665}" srcOrd="1" destOrd="0" presId="urn:microsoft.com/office/officeart/2005/8/layout/lProcess2"/>
    <dgm:cxn modelId="{EB2B71B8-4C91-4DF2-8154-1B501BBA5579}" type="presParOf" srcId="{662A4F4A-385C-47E7-AFBF-F37E3F599497}" destId="{DA08B60A-1D5A-4B45-869C-8C0AC674C4D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F7786-7649-441F-B936-7A8C71C1B1DE}" type="doc">
      <dgm:prSet loTypeId="urn:microsoft.com/office/officeart/2005/8/layout/target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D55A07EC-C679-4B2F-9B23-D09514BD1917}">
      <dgm:prSet phldrT="[Texto]" custT="1"/>
      <dgm:spPr/>
      <dgm:t>
        <a:bodyPr/>
        <a:lstStyle/>
        <a:p>
          <a:r>
            <a:rPr lang="es-EC" sz="1400" dirty="0" smtClean="0"/>
            <a:t>Leche cruda</a:t>
          </a:r>
          <a:endParaRPr lang="es-EC" sz="1400" dirty="0"/>
        </a:p>
      </dgm:t>
    </dgm:pt>
    <dgm:pt modelId="{48837ECC-7AB9-4822-8D98-ECEFB48F0527}" type="parTrans" cxnId="{273D0DEC-E8A1-4EAC-B846-C6D8A616EC3B}">
      <dgm:prSet/>
      <dgm:spPr/>
      <dgm:t>
        <a:bodyPr/>
        <a:lstStyle/>
        <a:p>
          <a:endParaRPr lang="es-EC" sz="1600"/>
        </a:p>
      </dgm:t>
    </dgm:pt>
    <dgm:pt modelId="{88A39BC4-DA9D-4EC6-ACF6-2BD68AD1FDD0}" type="sibTrans" cxnId="{273D0DEC-E8A1-4EAC-B846-C6D8A616EC3B}">
      <dgm:prSet/>
      <dgm:spPr/>
      <dgm:t>
        <a:bodyPr/>
        <a:lstStyle/>
        <a:p>
          <a:endParaRPr lang="es-EC" sz="1600"/>
        </a:p>
      </dgm:t>
    </dgm:pt>
    <dgm:pt modelId="{58BE126B-467E-4CDD-8EB7-52E2D60A1448}">
      <dgm:prSet phldrT="[Texto]" custT="1"/>
      <dgm:spPr/>
      <dgm:t>
        <a:bodyPr/>
        <a:lstStyle/>
        <a:p>
          <a:r>
            <a:rPr lang="es-EC" sz="1400" dirty="0" smtClean="0"/>
            <a:t>Alimentos Balanceados</a:t>
          </a:r>
          <a:endParaRPr lang="es-EC" sz="1400" dirty="0"/>
        </a:p>
      </dgm:t>
    </dgm:pt>
    <dgm:pt modelId="{1878E61E-5CA5-4C8A-8E5D-471B9F153A25}" type="parTrans" cxnId="{0AF5DFFE-0B7C-4269-8585-D66A9C8ED35C}">
      <dgm:prSet/>
      <dgm:spPr/>
      <dgm:t>
        <a:bodyPr/>
        <a:lstStyle/>
        <a:p>
          <a:endParaRPr lang="es-EC" sz="1600"/>
        </a:p>
      </dgm:t>
    </dgm:pt>
    <dgm:pt modelId="{DBCCB705-96C1-44CA-A6DD-E84F2E89279C}" type="sibTrans" cxnId="{0AF5DFFE-0B7C-4269-8585-D66A9C8ED35C}">
      <dgm:prSet/>
      <dgm:spPr/>
      <dgm:t>
        <a:bodyPr/>
        <a:lstStyle/>
        <a:p>
          <a:endParaRPr lang="es-EC" sz="1600"/>
        </a:p>
      </dgm:t>
    </dgm:pt>
    <dgm:pt modelId="{A6F04DA6-A233-4D48-9BF7-EC8DFCBAA503}">
      <dgm:prSet phldrT="[Texto]" custT="1"/>
      <dgm:spPr/>
      <dgm:t>
        <a:bodyPr/>
        <a:lstStyle/>
        <a:p>
          <a:r>
            <a:rPr lang="es-EC" sz="1400" dirty="0" smtClean="0"/>
            <a:t>Insumos veterinarios</a:t>
          </a:r>
          <a:endParaRPr lang="es-EC" sz="1400" dirty="0"/>
        </a:p>
      </dgm:t>
    </dgm:pt>
    <dgm:pt modelId="{B6194637-ED3E-439E-B7F4-6073838F8B43}" type="parTrans" cxnId="{B0F70F18-1F6A-4515-91FE-CE0D272E4F83}">
      <dgm:prSet/>
      <dgm:spPr/>
      <dgm:t>
        <a:bodyPr/>
        <a:lstStyle/>
        <a:p>
          <a:endParaRPr lang="es-EC" sz="1600"/>
        </a:p>
      </dgm:t>
    </dgm:pt>
    <dgm:pt modelId="{9F5FA123-F0BF-460C-ABFA-2F74DF9004C2}" type="sibTrans" cxnId="{B0F70F18-1F6A-4515-91FE-CE0D272E4F83}">
      <dgm:prSet/>
      <dgm:spPr/>
      <dgm:t>
        <a:bodyPr/>
        <a:lstStyle/>
        <a:p>
          <a:endParaRPr lang="es-EC" sz="1600"/>
        </a:p>
      </dgm:t>
    </dgm:pt>
    <dgm:pt modelId="{7ADE4460-F13A-4F72-91B0-85C018002813}">
      <dgm:prSet phldrT="[Texto]" custT="1"/>
      <dgm:spPr/>
      <dgm:t>
        <a:bodyPr/>
        <a:lstStyle/>
        <a:p>
          <a:r>
            <a:rPr lang="es-EC" sz="1400" dirty="0" smtClean="0"/>
            <a:t>Pastos</a:t>
          </a:r>
          <a:endParaRPr lang="es-EC" sz="1400" dirty="0"/>
        </a:p>
      </dgm:t>
    </dgm:pt>
    <dgm:pt modelId="{B554378A-7CE6-4CA7-BC76-C2198EB38D42}" type="parTrans" cxnId="{59153BF1-AFFF-4636-9DD8-DC8116C5F260}">
      <dgm:prSet/>
      <dgm:spPr/>
      <dgm:t>
        <a:bodyPr/>
        <a:lstStyle/>
        <a:p>
          <a:endParaRPr lang="es-EC" sz="1600"/>
        </a:p>
      </dgm:t>
    </dgm:pt>
    <dgm:pt modelId="{CB3CCDED-859B-49EE-939A-D3989E1FED42}" type="sibTrans" cxnId="{59153BF1-AFFF-4636-9DD8-DC8116C5F260}">
      <dgm:prSet/>
      <dgm:spPr/>
      <dgm:t>
        <a:bodyPr/>
        <a:lstStyle/>
        <a:p>
          <a:endParaRPr lang="es-EC" sz="1600"/>
        </a:p>
      </dgm:t>
    </dgm:pt>
    <dgm:pt modelId="{8CC4B265-793A-456F-95C4-42068761348C}">
      <dgm:prSet phldrT="[Texto]" custT="1"/>
      <dgm:spPr/>
      <dgm:t>
        <a:bodyPr/>
        <a:lstStyle/>
        <a:p>
          <a:r>
            <a:rPr lang="es-EC" sz="1600" dirty="0" smtClean="0"/>
            <a:t>Externos</a:t>
          </a:r>
          <a:endParaRPr lang="es-EC" sz="1600" dirty="0"/>
        </a:p>
      </dgm:t>
    </dgm:pt>
    <dgm:pt modelId="{21E95212-B131-4AB1-9C1A-D73D9BC1631B}" type="parTrans" cxnId="{8A9A2BCF-8822-4286-B936-D0BA27D855CC}">
      <dgm:prSet/>
      <dgm:spPr/>
      <dgm:t>
        <a:bodyPr/>
        <a:lstStyle/>
        <a:p>
          <a:endParaRPr lang="es-EC" sz="1600"/>
        </a:p>
      </dgm:t>
    </dgm:pt>
    <dgm:pt modelId="{DE5533FD-0EF8-404F-AEC7-48D5E8F42EF4}" type="sibTrans" cxnId="{8A9A2BCF-8822-4286-B936-D0BA27D855CC}">
      <dgm:prSet/>
      <dgm:spPr/>
      <dgm:t>
        <a:bodyPr/>
        <a:lstStyle/>
        <a:p>
          <a:endParaRPr lang="es-EC" sz="1600"/>
        </a:p>
      </dgm:t>
    </dgm:pt>
    <dgm:pt modelId="{8F67C73B-B7D6-4F6E-B992-C20FC0755AC4}">
      <dgm:prSet phldrT="[Texto]" custT="1"/>
      <dgm:spPr/>
      <dgm:t>
        <a:bodyPr/>
        <a:lstStyle/>
        <a:p>
          <a:r>
            <a:rPr lang="es-EC" sz="1600" dirty="0" smtClean="0"/>
            <a:t>Internos</a:t>
          </a:r>
          <a:endParaRPr lang="es-EC" sz="1600" dirty="0"/>
        </a:p>
      </dgm:t>
    </dgm:pt>
    <dgm:pt modelId="{910DCE6C-BFC5-4C2D-9881-03516BDCD582}" type="parTrans" cxnId="{41610612-E0C1-48DB-80AB-3F5B0A116CB9}">
      <dgm:prSet/>
      <dgm:spPr/>
      <dgm:t>
        <a:bodyPr/>
        <a:lstStyle/>
        <a:p>
          <a:endParaRPr lang="es-EC" sz="1600"/>
        </a:p>
      </dgm:t>
    </dgm:pt>
    <dgm:pt modelId="{5C826F84-2C7A-49C3-9DC9-1860F60E7575}" type="sibTrans" cxnId="{41610612-E0C1-48DB-80AB-3F5B0A116CB9}">
      <dgm:prSet/>
      <dgm:spPr/>
      <dgm:t>
        <a:bodyPr/>
        <a:lstStyle/>
        <a:p>
          <a:endParaRPr lang="es-EC" sz="1600"/>
        </a:p>
      </dgm:t>
    </dgm:pt>
    <dgm:pt modelId="{434E6289-25E7-4652-AD2C-BC2D6F6781B4}" type="pres">
      <dgm:prSet presAssocID="{F01F7786-7649-441F-B936-7A8C71C1B1D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480ACA3B-9D84-44B8-BDDA-03139E6D3B7A}" type="pres">
      <dgm:prSet presAssocID="{F01F7786-7649-441F-B936-7A8C71C1B1DE}" presName="outerBox" presStyleCnt="0"/>
      <dgm:spPr/>
    </dgm:pt>
    <dgm:pt modelId="{0D506F00-2FE9-488B-9FD4-E1EA96C3B2BF}" type="pres">
      <dgm:prSet presAssocID="{F01F7786-7649-441F-B936-7A8C71C1B1DE}" presName="outerBoxParent" presStyleLbl="node1" presStyleIdx="0" presStyleCnt="2"/>
      <dgm:spPr/>
      <dgm:t>
        <a:bodyPr/>
        <a:lstStyle/>
        <a:p>
          <a:endParaRPr lang="es-EC"/>
        </a:p>
      </dgm:t>
    </dgm:pt>
    <dgm:pt modelId="{1B01C07C-5D20-4B23-8D68-08C8F7F73310}" type="pres">
      <dgm:prSet presAssocID="{F01F7786-7649-441F-B936-7A8C71C1B1DE}" presName="outerBoxChildren" presStyleCnt="0"/>
      <dgm:spPr/>
    </dgm:pt>
    <dgm:pt modelId="{C681CAA9-4BD2-471F-90EC-BFE36D3CE546}" type="pres">
      <dgm:prSet presAssocID="{D55A07EC-C679-4B2F-9B23-D09514BD1917}" presName="oChild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C88B1E-68E4-46F9-AC7F-0B648E0E7E50}" type="pres">
      <dgm:prSet presAssocID="{F01F7786-7649-441F-B936-7A8C71C1B1DE}" presName="middleBox" presStyleCnt="0"/>
      <dgm:spPr/>
    </dgm:pt>
    <dgm:pt modelId="{CC3D47F6-56DC-4E83-935A-85598FE47CDA}" type="pres">
      <dgm:prSet presAssocID="{F01F7786-7649-441F-B936-7A8C71C1B1DE}" presName="middleBoxParent" presStyleLbl="node1" presStyleIdx="1" presStyleCnt="2"/>
      <dgm:spPr/>
      <dgm:t>
        <a:bodyPr/>
        <a:lstStyle/>
        <a:p>
          <a:endParaRPr lang="es-EC"/>
        </a:p>
      </dgm:t>
    </dgm:pt>
    <dgm:pt modelId="{AFFB1840-2A7B-4E63-AEB1-A45BB7A88C8B}" type="pres">
      <dgm:prSet presAssocID="{F01F7786-7649-441F-B936-7A8C71C1B1DE}" presName="middleBoxChildren" presStyleCnt="0"/>
      <dgm:spPr/>
    </dgm:pt>
    <dgm:pt modelId="{590FC5E6-62F7-4A89-9E2D-9A0AB00D9D03}" type="pres">
      <dgm:prSet presAssocID="{58BE126B-467E-4CDD-8EB7-52E2D60A1448}" presName="mChild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99AAF8-6174-418F-B54B-423AC112C8EE}" type="pres">
      <dgm:prSet presAssocID="{DBCCB705-96C1-44CA-A6DD-E84F2E89279C}" presName="middleSibTrans" presStyleCnt="0"/>
      <dgm:spPr/>
    </dgm:pt>
    <dgm:pt modelId="{FA28F429-ECA3-473F-A857-0A3B63315968}" type="pres">
      <dgm:prSet presAssocID="{A6F04DA6-A233-4D48-9BF7-EC8DFCBAA503}" presName="mChild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1D52E7-8F32-44C3-B58C-9BC65AE39034}" type="pres">
      <dgm:prSet presAssocID="{9F5FA123-F0BF-460C-ABFA-2F74DF9004C2}" presName="middleSibTrans" presStyleCnt="0"/>
      <dgm:spPr/>
    </dgm:pt>
    <dgm:pt modelId="{B30AA822-0D32-4F64-A1E3-E5A9A6D7CF88}" type="pres">
      <dgm:prSet presAssocID="{7ADE4460-F13A-4F72-91B0-85C018002813}" presName="mChild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1ECC7BB-44E3-4820-99B4-7127C7F9F0F2}" type="presOf" srcId="{7ADE4460-F13A-4F72-91B0-85C018002813}" destId="{B30AA822-0D32-4F64-A1E3-E5A9A6D7CF88}" srcOrd="0" destOrd="0" presId="urn:microsoft.com/office/officeart/2005/8/layout/target2"/>
    <dgm:cxn modelId="{B0F70F18-1F6A-4515-91FE-CE0D272E4F83}" srcId="{8F67C73B-B7D6-4F6E-B992-C20FC0755AC4}" destId="{A6F04DA6-A233-4D48-9BF7-EC8DFCBAA503}" srcOrd="1" destOrd="0" parTransId="{B6194637-ED3E-439E-B7F4-6073838F8B43}" sibTransId="{9F5FA123-F0BF-460C-ABFA-2F74DF9004C2}"/>
    <dgm:cxn modelId="{E540FA43-6CC9-46CE-A8F0-15DB102C84D0}" type="presOf" srcId="{8F67C73B-B7D6-4F6E-B992-C20FC0755AC4}" destId="{CC3D47F6-56DC-4E83-935A-85598FE47CDA}" srcOrd="0" destOrd="0" presId="urn:microsoft.com/office/officeart/2005/8/layout/target2"/>
    <dgm:cxn modelId="{EA28257A-410C-472E-8E5A-F4137B49D01E}" type="presOf" srcId="{58BE126B-467E-4CDD-8EB7-52E2D60A1448}" destId="{590FC5E6-62F7-4A89-9E2D-9A0AB00D9D03}" srcOrd="0" destOrd="0" presId="urn:microsoft.com/office/officeart/2005/8/layout/target2"/>
    <dgm:cxn modelId="{038B2CE3-AD96-49BF-AF8E-FFD41F02CE0D}" type="presOf" srcId="{8CC4B265-793A-456F-95C4-42068761348C}" destId="{0D506F00-2FE9-488B-9FD4-E1EA96C3B2BF}" srcOrd="0" destOrd="0" presId="urn:microsoft.com/office/officeart/2005/8/layout/target2"/>
    <dgm:cxn modelId="{273D0DEC-E8A1-4EAC-B846-C6D8A616EC3B}" srcId="{8CC4B265-793A-456F-95C4-42068761348C}" destId="{D55A07EC-C679-4B2F-9B23-D09514BD1917}" srcOrd="0" destOrd="0" parTransId="{48837ECC-7AB9-4822-8D98-ECEFB48F0527}" sibTransId="{88A39BC4-DA9D-4EC6-ACF6-2BD68AD1FDD0}"/>
    <dgm:cxn modelId="{0AF5DFFE-0B7C-4269-8585-D66A9C8ED35C}" srcId="{8F67C73B-B7D6-4F6E-B992-C20FC0755AC4}" destId="{58BE126B-467E-4CDD-8EB7-52E2D60A1448}" srcOrd="0" destOrd="0" parTransId="{1878E61E-5CA5-4C8A-8E5D-471B9F153A25}" sibTransId="{DBCCB705-96C1-44CA-A6DD-E84F2E89279C}"/>
    <dgm:cxn modelId="{4BFE001F-BF7C-4476-BE92-6F32CC97C46A}" type="presOf" srcId="{D55A07EC-C679-4B2F-9B23-D09514BD1917}" destId="{C681CAA9-4BD2-471F-90EC-BFE36D3CE546}" srcOrd="0" destOrd="0" presId="urn:microsoft.com/office/officeart/2005/8/layout/target2"/>
    <dgm:cxn modelId="{41610612-E0C1-48DB-80AB-3F5B0A116CB9}" srcId="{F01F7786-7649-441F-B936-7A8C71C1B1DE}" destId="{8F67C73B-B7D6-4F6E-B992-C20FC0755AC4}" srcOrd="1" destOrd="0" parTransId="{910DCE6C-BFC5-4C2D-9881-03516BDCD582}" sibTransId="{5C826F84-2C7A-49C3-9DC9-1860F60E7575}"/>
    <dgm:cxn modelId="{8A9A2BCF-8822-4286-B936-D0BA27D855CC}" srcId="{F01F7786-7649-441F-B936-7A8C71C1B1DE}" destId="{8CC4B265-793A-456F-95C4-42068761348C}" srcOrd="0" destOrd="0" parTransId="{21E95212-B131-4AB1-9C1A-D73D9BC1631B}" sibTransId="{DE5533FD-0EF8-404F-AEC7-48D5E8F42EF4}"/>
    <dgm:cxn modelId="{59153BF1-AFFF-4636-9DD8-DC8116C5F260}" srcId="{8F67C73B-B7D6-4F6E-B992-C20FC0755AC4}" destId="{7ADE4460-F13A-4F72-91B0-85C018002813}" srcOrd="2" destOrd="0" parTransId="{B554378A-7CE6-4CA7-BC76-C2198EB38D42}" sibTransId="{CB3CCDED-859B-49EE-939A-D3989E1FED42}"/>
    <dgm:cxn modelId="{3A441CC4-80F5-431C-8C56-8A18BA1086CF}" type="presOf" srcId="{A6F04DA6-A233-4D48-9BF7-EC8DFCBAA503}" destId="{FA28F429-ECA3-473F-A857-0A3B63315968}" srcOrd="0" destOrd="0" presId="urn:microsoft.com/office/officeart/2005/8/layout/target2"/>
    <dgm:cxn modelId="{ACA61957-FEAA-4554-BE72-D2AD54D0FF25}" type="presOf" srcId="{F01F7786-7649-441F-B936-7A8C71C1B1DE}" destId="{434E6289-25E7-4652-AD2C-BC2D6F6781B4}" srcOrd="0" destOrd="0" presId="urn:microsoft.com/office/officeart/2005/8/layout/target2"/>
    <dgm:cxn modelId="{9FED0524-F210-46CD-BEC9-3CC4A4918650}" type="presParOf" srcId="{434E6289-25E7-4652-AD2C-BC2D6F6781B4}" destId="{480ACA3B-9D84-44B8-BDDA-03139E6D3B7A}" srcOrd="0" destOrd="0" presId="urn:microsoft.com/office/officeart/2005/8/layout/target2"/>
    <dgm:cxn modelId="{15BE6AE7-97B8-483A-9FE5-28C8F27CB53D}" type="presParOf" srcId="{480ACA3B-9D84-44B8-BDDA-03139E6D3B7A}" destId="{0D506F00-2FE9-488B-9FD4-E1EA96C3B2BF}" srcOrd="0" destOrd="0" presId="urn:microsoft.com/office/officeart/2005/8/layout/target2"/>
    <dgm:cxn modelId="{651A914D-434D-4EC3-8D02-48956D0D55D5}" type="presParOf" srcId="{480ACA3B-9D84-44B8-BDDA-03139E6D3B7A}" destId="{1B01C07C-5D20-4B23-8D68-08C8F7F73310}" srcOrd="1" destOrd="0" presId="urn:microsoft.com/office/officeart/2005/8/layout/target2"/>
    <dgm:cxn modelId="{E60D3315-34E9-40DC-923C-451BC2C077F1}" type="presParOf" srcId="{1B01C07C-5D20-4B23-8D68-08C8F7F73310}" destId="{C681CAA9-4BD2-471F-90EC-BFE36D3CE546}" srcOrd="0" destOrd="0" presId="urn:microsoft.com/office/officeart/2005/8/layout/target2"/>
    <dgm:cxn modelId="{6B2E83C7-AEB7-482B-AD98-388BF2FBAFDC}" type="presParOf" srcId="{434E6289-25E7-4652-AD2C-BC2D6F6781B4}" destId="{80C88B1E-68E4-46F9-AC7F-0B648E0E7E50}" srcOrd="1" destOrd="0" presId="urn:microsoft.com/office/officeart/2005/8/layout/target2"/>
    <dgm:cxn modelId="{7A527B12-5668-48B1-A237-F08EA4C3C80C}" type="presParOf" srcId="{80C88B1E-68E4-46F9-AC7F-0B648E0E7E50}" destId="{CC3D47F6-56DC-4E83-935A-85598FE47CDA}" srcOrd="0" destOrd="0" presId="urn:microsoft.com/office/officeart/2005/8/layout/target2"/>
    <dgm:cxn modelId="{617C6231-D218-4406-9B9A-AB8285E8DB2F}" type="presParOf" srcId="{80C88B1E-68E4-46F9-AC7F-0B648E0E7E50}" destId="{AFFB1840-2A7B-4E63-AEB1-A45BB7A88C8B}" srcOrd="1" destOrd="0" presId="urn:microsoft.com/office/officeart/2005/8/layout/target2"/>
    <dgm:cxn modelId="{B6EE9395-0E51-4C4C-8D13-95B6CFF41ACB}" type="presParOf" srcId="{AFFB1840-2A7B-4E63-AEB1-A45BB7A88C8B}" destId="{590FC5E6-62F7-4A89-9E2D-9A0AB00D9D03}" srcOrd="0" destOrd="0" presId="urn:microsoft.com/office/officeart/2005/8/layout/target2"/>
    <dgm:cxn modelId="{F6CE47D6-BD80-4901-AE6D-C92B33B14CBD}" type="presParOf" srcId="{AFFB1840-2A7B-4E63-AEB1-A45BB7A88C8B}" destId="{BF99AAF8-6174-418F-B54B-423AC112C8EE}" srcOrd="1" destOrd="0" presId="urn:microsoft.com/office/officeart/2005/8/layout/target2"/>
    <dgm:cxn modelId="{B23537FC-4A44-4BC6-8ADD-04513C8A86F5}" type="presParOf" srcId="{AFFB1840-2A7B-4E63-AEB1-A45BB7A88C8B}" destId="{FA28F429-ECA3-473F-A857-0A3B63315968}" srcOrd="2" destOrd="0" presId="urn:microsoft.com/office/officeart/2005/8/layout/target2"/>
    <dgm:cxn modelId="{6FF64CDB-8554-4A0E-BBC9-DCE866D25F1E}" type="presParOf" srcId="{AFFB1840-2A7B-4E63-AEB1-A45BB7A88C8B}" destId="{771D52E7-8F32-44C3-B58C-9BC65AE39034}" srcOrd="3" destOrd="0" presId="urn:microsoft.com/office/officeart/2005/8/layout/target2"/>
    <dgm:cxn modelId="{7939C04C-2326-48D9-9DFF-5ABE488F7680}" type="presParOf" srcId="{AFFB1840-2A7B-4E63-AEB1-A45BB7A88C8B}" destId="{B30AA822-0D32-4F64-A1E3-E5A9A6D7CF88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64BE91-D17E-42FC-A7CE-E8983FA652FF}" type="doc">
      <dgm:prSet loTypeId="urn:microsoft.com/office/officeart/2005/8/layout/cycle4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3E1FE007-6492-43CB-AA2E-B629C001EC6A}">
      <dgm:prSet phldrT="[Texto]"/>
      <dgm:spPr/>
      <dgm:t>
        <a:bodyPr/>
        <a:lstStyle/>
        <a:p>
          <a:r>
            <a:rPr lang="es-EC" dirty="0" smtClean="0"/>
            <a:t>Alianzas comerciales e infraestructura.</a:t>
          </a:r>
          <a:endParaRPr lang="es-EC" dirty="0"/>
        </a:p>
      </dgm:t>
    </dgm:pt>
    <dgm:pt modelId="{D62D7145-18AB-4A38-BB57-C484D027F3DD}" type="parTrans" cxnId="{CD9E6BF6-8824-4497-84F7-75CC0AE33387}">
      <dgm:prSet/>
      <dgm:spPr/>
      <dgm:t>
        <a:bodyPr/>
        <a:lstStyle/>
        <a:p>
          <a:endParaRPr lang="es-EC"/>
        </a:p>
      </dgm:t>
    </dgm:pt>
    <dgm:pt modelId="{BE112C1A-FE25-46DD-BC4F-C7FD1EE89DAB}" type="sibTrans" cxnId="{CD9E6BF6-8824-4497-84F7-75CC0AE33387}">
      <dgm:prSet/>
      <dgm:spPr/>
      <dgm:t>
        <a:bodyPr/>
        <a:lstStyle/>
        <a:p>
          <a:endParaRPr lang="es-EC"/>
        </a:p>
      </dgm:t>
    </dgm:pt>
    <dgm:pt modelId="{2413FB10-480D-4D73-9C12-FB7400994F7D}">
      <dgm:prSet phldrT="[Texto]"/>
      <dgm:spPr/>
      <dgm:t>
        <a:bodyPr/>
        <a:lstStyle/>
        <a:p>
          <a:r>
            <a:rPr lang="es-EC" b="1" dirty="0" smtClean="0"/>
            <a:t>Barreras de Entrada</a:t>
          </a:r>
          <a:endParaRPr lang="es-EC" b="1" dirty="0"/>
        </a:p>
      </dgm:t>
    </dgm:pt>
    <dgm:pt modelId="{C5BE00FA-77EA-4140-8900-D65038D43965}" type="parTrans" cxnId="{535B9F8F-1C79-4E59-BA2F-160167C5F06B}">
      <dgm:prSet/>
      <dgm:spPr/>
      <dgm:t>
        <a:bodyPr/>
        <a:lstStyle/>
        <a:p>
          <a:endParaRPr lang="es-EC"/>
        </a:p>
      </dgm:t>
    </dgm:pt>
    <dgm:pt modelId="{56039439-D7B3-4E3F-960F-62A637E88FC7}" type="sibTrans" cxnId="{535B9F8F-1C79-4E59-BA2F-160167C5F06B}">
      <dgm:prSet/>
      <dgm:spPr/>
      <dgm:t>
        <a:bodyPr/>
        <a:lstStyle/>
        <a:p>
          <a:endParaRPr lang="es-EC"/>
        </a:p>
      </dgm:t>
    </dgm:pt>
    <dgm:pt modelId="{415D91FC-8EE8-499D-803E-BF38B32D2E7B}">
      <dgm:prSet phldrT="[Texto]"/>
      <dgm:spPr/>
      <dgm:t>
        <a:bodyPr/>
        <a:lstStyle/>
        <a:p>
          <a:r>
            <a:rPr lang="es-EC" dirty="0" smtClean="0"/>
            <a:t>Asociación rey Leche.</a:t>
          </a:r>
          <a:endParaRPr lang="es-EC" dirty="0"/>
        </a:p>
      </dgm:t>
    </dgm:pt>
    <dgm:pt modelId="{EFDCA94F-9B5A-4AE2-B4B1-95B640B3647F}" type="parTrans" cxnId="{297CCE5D-B5E1-4310-9FA1-947EB011C427}">
      <dgm:prSet/>
      <dgm:spPr/>
      <dgm:t>
        <a:bodyPr/>
        <a:lstStyle/>
        <a:p>
          <a:endParaRPr lang="es-EC"/>
        </a:p>
      </dgm:t>
    </dgm:pt>
    <dgm:pt modelId="{F7F05B91-69D7-43D6-8EE7-477F7E2B66C4}" type="sibTrans" cxnId="{297CCE5D-B5E1-4310-9FA1-947EB011C427}">
      <dgm:prSet/>
      <dgm:spPr/>
      <dgm:t>
        <a:bodyPr/>
        <a:lstStyle/>
        <a:p>
          <a:endParaRPr lang="es-EC"/>
        </a:p>
      </dgm:t>
    </dgm:pt>
    <dgm:pt modelId="{EA402E53-BD23-4019-B03A-A645A45420BE}">
      <dgm:prSet phldrT="[Texto]"/>
      <dgm:spPr/>
      <dgm:t>
        <a:bodyPr/>
        <a:lstStyle/>
        <a:p>
          <a:r>
            <a:rPr lang="es-EC" b="1" dirty="0" smtClean="0"/>
            <a:t>Rivalidad entre competidores</a:t>
          </a:r>
          <a:endParaRPr lang="es-EC" b="1" dirty="0"/>
        </a:p>
      </dgm:t>
    </dgm:pt>
    <dgm:pt modelId="{C77CF828-9A81-40E4-84D6-C51037586E07}" type="parTrans" cxnId="{8DB9AAE9-28F6-4282-A56C-37816C1FFF26}">
      <dgm:prSet/>
      <dgm:spPr/>
      <dgm:t>
        <a:bodyPr/>
        <a:lstStyle/>
        <a:p>
          <a:endParaRPr lang="es-EC"/>
        </a:p>
      </dgm:t>
    </dgm:pt>
    <dgm:pt modelId="{3038EC75-59D0-403F-BD51-B7494E8D59C4}" type="sibTrans" cxnId="{8DB9AAE9-28F6-4282-A56C-37816C1FFF26}">
      <dgm:prSet/>
      <dgm:spPr/>
      <dgm:t>
        <a:bodyPr/>
        <a:lstStyle/>
        <a:p>
          <a:endParaRPr lang="es-EC"/>
        </a:p>
      </dgm:t>
    </dgm:pt>
    <dgm:pt modelId="{0CE81A35-1334-4947-9273-F8E55550F2CD}">
      <dgm:prSet phldrT="[Texto]"/>
      <dgm:spPr/>
      <dgm:t>
        <a:bodyPr/>
        <a:lstStyle/>
        <a:p>
          <a:r>
            <a:rPr lang="es-EC" dirty="0" smtClean="0"/>
            <a:t>Limitada negociación en el precio.</a:t>
          </a:r>
          <a:endParaRPr lang="es-EC" dirty="0"/>
        </a:p>
      </dgm:t>
    </dgm:pt>
    <dgm:pt modelId="{5ADF3602-CFF8-48AA-BF6D-C6278112CE26}" type="parTrans" cxnId="{58068CE9-EB64-43C0-8B30-97142AB718F5}">
      <dgm:prSet/>
      <dgm:spPr/>
      <dgm:t>
        <a:bodyPr/>
        <a:lstStyle/>
        <a:p>
          <a:endParaRPr lang="es-EC"/>
        </a:p>
      </dgm:t>
    </dgm:pt>
    <dgm:pt modelId="{EF6E8DED-435A-4D2E-AA7D-5AE773291281}" type="sibTrans" cxnId="{58068CE9-EB64-43C0-8B30-97142AB718F5}">
      <dgm:prSet/>
      <dgm:spPr/>
      <dgm:t>
        <a:bodyPr/>
        <a:lstStyle/>
        <a:p>
          <a:endParaRPr lang="es-EC"/>
        </a:p>
      </dgm:t>
    </dgm:pt>
    <dgm:pt modelId="{AE158E15-C948-4A8A-B906-ADF97B468F50}">
      <dgm:prSet phldrT="[Texto]"/>
      <dgm:spPr/>
      <dgm:t>
        <a:bodyPr/>
        <a:lstStyle/>
        <a:p>
          <a:r>
            <a:rPr lang="es-EC" b="1" dirty="0" smtClean="0"/>
            <a:t>Poder de negociación de Proveedores</a:t>
          </a:r>
          <a:endParaRPr lang="es-EC" b="1" dirty="0"/>
        </a:p>
      </dgm:t>
    </dgm:pt>
    <dgm:pt modelId="{C0BFD0E1-7A6A-477C-8A87-D40C224E2E13}" type="parTrans" cxnId="{230C5A3E-BE09-4C0C-A7C5-2736CA7E2C84}">
      <dgm:prSet/>
      <dgm:spPr/>
      <dgm:t>
        <a:bodyPr/>
        <a:lstStyle/>
        <a:p>
          <a:endParaRPr lang="es-EC"/>
        </a:p>
      </dgm:t>
    </dgm:pt>
    <dgm:pt modelId="{FCA13363-2074-4B86-8C51-76DF2A0D5156}" type="sibTrans" cxnId="{230C5A3E-BE09-4C0C-A7C5-2736CA7E2C84}">
      <dgm:prSet/>
      <dgm:spPr/>
      <dgm:t>
        <a:bodyPr/>
        <a:lstStyle/>
        <a:p>
          <a:endParaRPr lang="es-EC"/>
        </a:p>
      </dgm:t>
    </dgm:pt>
    <dgm:pt modelId="{5EF599BB-8ACA-4363-A0C4-56CEDF4C2706}">
      <dgm:prSet phldrT="[Texto]"/>
      <dgm:spPr/>
      <dgm:t>
        <a:bodyPr/>
        <a:lstStyle/>
        <a:p>
          <a:r>
            <a:rPr lang="es-EC" dirty="0" smtClean="0"/>
            <a:t>Fijación del nivel de precios de acuerdo al ciclo </a:t>
          </a:r>
          <a:r>
            <a:rPr lang="es-EC" dirty="0" err="1" smtClean="0"/>
            <a:t>product</a:t>
          </a:r>
          <a:r>
            <a:rPr lang="es-EC" dirty="0" smtClean="0"/>
            <a:t>.</a:t>
          </a:r>
          <a:endParaRPr lang="es-EC" dirty="0"/>
        </a:p>
      </dgm:t>
    </dgm:pt>
    <dgm:pt modelId="{50508C03-D6D5-4D4D-9555-9CF2369156B2}" type="parTrans" cxnId="{FD7D20E4-2D66-4A6A-911E-A37E3E55025C}">
      <dgm:prSet/>
      <dgm:spPr/>
      <dgm:t>
        <a:bodyPr/>
        <a:lstStyle/>
        <a:p>
          <a:endParaRPr lang="es-EC"/>
        </a:p>
      </dgm:t>
    </dgm:pt>
    <dgm:pt modelId="{1B6D5F1E-CDAC-4737-B3D5-C51089686C20}" type="sibTrans" cxnId="{FD7D20E4-2D66-4A6A-911E-A37E3E55025C}">
      <dgm:prSet/>
      <dgm:spPr/>
      <dgm:t>
        <a:bodyPr/>
        <a:lstStyle/>
        <a:p>
          <a:endParaRPr lang="es-EC"/>
        </a:p>
      </dgm:t>
    </dgm:pt>
    <dgm:pt modelId="{38A01D71-E042-414B-B1B7-9FACE2C101D3}">
      <dgm:prSet phldrT="[Texto]"/>
      <dgm:spPr/>
      <dgm:t>
        <a:bodyPr/>
        <a:lstStyle/>
        <a:p>
          <a:r>
            <a:rPr lang="es-EC" b="1" dirty="0" smtClean="0"/>
            <a:t>Poder de Negociación de Clientes</a:t>
          </a:r>
          <a:endParaRPr lang="es-EC" b="1" dirty="0"/>
        </a:p>
      </dgm:t>
    </dgm:pt>
    <dgm:pt modelId="{DCC9050C-CE67-4A1D-8284-5C20B1FA72BB}" type="parTrans" cxnId="{400F333C-BBD1-40CC-A196-0EC2A81B81C1}">
      <dgm:prSet/>
      <dgm:spPr/>
      <dgm:t>
        <a:bodyPr/>
        <a:lstStyle/>
        <a:p>
          <a:endParaRPr lang="es-EC"/>
        </a:p>
      </dgm:t>
    </dgm:pt>
    <dgm:pt modelId="{C845B31F-1E0D-449D-A00F-1132C62DB43F}" type="sibTrans" cxnId="{400F333C-BBD1-40CC-A196-0EC2A81B81C1}">
      <dgm:prSet/>
      <dgm:spPr/>
      <dgm:t>
        <a:bodyPr/>
        <a:lstStyle/>
        <a:p>
          <a:endParaRPr lang="es-EC"/>
        </a:p>
      </dgm:t>
    </dgm:pt>
    <dgm:pt modelId="{C3C9CA78-53CE-440D-A76D-D2CF3C367054}" type="pres">
      <dgm:prSet presAssocID="{9264BE91-D17E-42FC-A7CE-E8983FA652F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25B32E6-2241-49A7-9B1B-016E91EDE05E}" type="pres">
      <dgm:prSet presAssocID="{9264BE91-D17E-42FC-A7CE-E8983FA652FF}" presName="children" presStyleCnt="0"/>
      <dgm:spPr/>
      <dgm:t>
        <a:bodyPr/>
        <a:lstStyle/>
        <a:p>
          <a:endParaRPr lang="es-EC"/>
        </a:p>
      </dgm:t>
    </dgm:pt>
    <dgm:pt modelId="{904D6A76-8DBD-46C7-8CA2-87F18E4AE56A}" type="pres">
      <dgm:prSet presAssocID="{9264BE91-D17E-42FC-A7CE-E8983FA652FF}" presName="child1group" presStyleCnt="0"/>
      <dgm:spPr/>
      <dgm:t>
        <a:bodyPr/>
        <a:lstStyle/>
        <a:p>
          <a:endParaRPr lang="es-EC"/>
        </a:p>
      </dgm:t>
    </dgm:pt>
    <dgm:pt modelId="{81E3C986-759E-4507-BCDF-91F57E74D5E7}" type="pres">
      <dgm:prSet presAssocID="{9264BE91-D17E-42FC-A7CE-E8983FA652FF}" presName="child1" presStyleLbl="bgAcc1" presStyleIdx="0" presStyleCnt="4"/>
      <dgm:spPr/>
      <dgm:t>
        <a:bodyPr/>
        <a:lstStyle/>
        <a:p>
          <a:endParaRPr lang="es-EC"/>
        </a:p>
      </dgm:t>
    </dgm:pt>
    <dgm:pt modelId="{FBB5EF49-2CE9-45F3-9DB7-C9ED0E88C416}" type="pres">
      <dgm:prSet presAssocID="{9264BE91-D17E-42FC-A7CE-E8983FA652F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CB933F-159C-4249-B157-A3AE72F8F57D}" type="pres">
      <dgm:prSet presAssocID="{9264BE91-D17E-42FC-A7CE-E8983FA652FF}" presName="child2group" presStyleCnt="0"/>
      <dgm:spPr/>
      <dgm:t>
        <a:bodyPr/>
        <a:lstStyle/>
        <a:p>
          <a:endParaRPr lang="es-EC"/>
        </a:p>
      </dgm:t>
    </dgm:pt>
    <dgm:pt modelId="{8BA8E905-F3A0-4615-84E7-1440D0136E14}" type="pres">
      <dgm:prSet presAssocID="{9264BE91-D17E-42FC-A7CE-E8983FA652FF}" presName="child2" presStyleLbl="bgAcc1" presStyleIdx="1" presStyleCnt="4"/>
      <dgm:spPr/>
      <dgm:t>
        <a:bodyPr/>
        <a:lstStyle/>
        <a:p>
          <a:endParaRPr lang="es-EC"/>
        </a:p>
      </dgm:t>
    </dgm:pt>
    <dgm:pt modelId="{5F3CC13A-DCD4-4913-B5F6-4A8284A0A5D0}" type="pres">
      <dgm:prSet presAssocID="{9264BE91-D17E-42FC-A7CE-E8983FA652F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076452-8031-4AB7-8DB0-A5C72308A22C}" type="pres">
      <dgm:prSet presAssocID="{9264BE91-D17E-42FC-A7CE-E8983FA652FF}" presName="child3group" presStyleCnt="0"/>
      <dgm:spPr/>
      <dgm:t>
        <a:bodyPr/>
        <a:lstStyle/>
        <a:p>
          <a:endParaRPr lang="es-EC"/>
        </a:p>
      </dgm:t>
    </dgm:pt>
    <dgm:pt modelId="{4875A183-7030-419D-8522-8EEDE6AF6EC3}" type="pres">
      <dgm:prSet presAssocID="{9264BE91-D17E-42FC-A7CE-E8983FA652FF}" presName="child3" presStyleLbl="bgAcc1" presStyleIdx="2" presStyleCnt="4"/>
      <dgm:spPr/>
      <dgm:t>
        <a:bodyPr/>
        <a:lstStyle/>
        <a:p>
          <a:endParaRPr lang="es-EC"/>
        </a:p>
      </dgm:t>
    </dgm:pt>
    <dgm:pt modelId="{AFB33738-EA4A-4931-9582-2A403463CA39}" type="pres">
      <dgm:prSet presAssocID="{9264BE91-D17E-42FC-A7CE-E8983FA652F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9AC368-9923-4CE6-BED0-D5208739D384}" type="pres">
      <dgm:prSet presAssocID="{9264BE91-D17E-42FC-A7CE-E8983FA652FF}" presName="child4group" presStyleCnt="0"/>
      <dgm:spPr/>
      <dgm:t>
        <a:bodyPr/>
        <a:lstStyle/>
        <a:p>
          <a:endParaRPr lang="es-EC"/>
        </a:p>
      </dgm:t>
    </dgm:pt>
    <dgm:pt modelId="{7A31158E-9317-412A-AD09-B33463881E30}" type="pres">
      <dgm:prSet presAssocID="{9264BE91-D17E-42FC-A7CE-E8983FA652FF}" presName="child4" presStyleLbl="bgAcc1" presStyleIdx="3" presStyleCnt="4"/>
      <dgm:spPr/>
      <dgm:t>
        <a:bodyPr/>
        <a:lstStyle/>
        <a:p>
          <a:endParaRPr lang="es-EC"/>
        </a:p>
      </dgm:t>
    </dgm:pt>
    <dgm:pt modelId="{B8349DC1-5363-47B1-AEF0-8EA921A9FB4B}" type="pres">
      <dgm:prSet presAssocID="{9264BE91-D17E-42FC-A7CE-E8983FA652F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C415F5-E4AA-4553-90A9-66F1CE71F98F}" type="pres">
      <dgm:prSet presAssocID="{9264BE91-D17E-42FC-A7CE-E8983FA652FF}" presName="childPlaceholder" presStyleCnt="0"/>
      <dgm:spPr/>
      <dgm:t>
        <a:bodyPr/>
        <a:lstStyle/>
        <a:p>
          <a:endParaRPr lang="es-EC"/>
        </a:p>
      </dgm:t>
    </dgm:pt>
    <dgm:pt modelId="{3ED432BE-86E6-4203-8200-DCAAAC170B42}" type="pres">
      <dgm:prSet presAssocID="{9264BE91-D17E-42FC-A7CE-E8983FA652FF}" presName="circle" presStyleCnt="0"/>
      <dgm:spPr/>
      <dgm:t>
        <a:bodyPr/>
        <a:lstStyle/>
        <a:p>
          <a:endParaRPr lang="es-EC"/>
        </a:p>
      </dgm:t>
    </dgm:pt>
    <dgm:pt modelId="{23AEC586-7A8A-4849-8B04-7FD6AC82C301}" type="pres">
      <dgm:prSet presAssocID="{9264BE91-D17E-42FC-A7CE-E8983FA652F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C5D06B-A7AA-40E3-85D1-215EA4A7B835}" type="pres">
      <dgm:prSet presAssocID="{9264BE91-D17E-42FC-A7CE-E8983FA652F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695A74-CFBB-4177-A705-53999ACAA25A}" type="pres">
      <dgm:prSet presAssocID="{9264BE91-D17E-42FC-A7CE-E8983FA652F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E27D7C0-D571-45F0-B953-B7588031CDF9}" type="pres">
      <dgm:prSet presAssocID="{9264BE91-D17E-42FC-A7CE-E8983FA652F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1C0149-2206-4249-8802-154A3D3A7865}" type="pres">
      <dgm:prSet presAssocID="{9264BE91-D17E-42FC-A7CE-E8983FA652FF}" presName="quadrantPlaceholder" presStyleCnt="0"/>
      <dgm:spPr/>
      <dgm:t>
        <a:bodyPr/>
        <a:lstStyle/>
        <a:p>
          <a:endParaRPr lang="es-EC"/>
        </a:p>
      </dgm:t>
    </dgm:pt>
    <dgm:pt modelId="{D2CB252D-E8B8-4A10-9163-ED73F6A9BC2B}" type="pres">
      <dgm:prSet presAssocID="{9264BE91-D17E-42FC-A7CE-E8983FA652FF}" presName="center1" presStyleLbl="fgShp" presStyleIdx="0" presStyleCnt="2"/>
      <dgm:spPr/>
      <dgm:t>
        <a:bodyPr/>
        <a:lstStyle/>
        <a:p>
          <a:endParaRPr lang="es-EC"/>
        </a:p>
      </dgm:t>
    </dgm:pt>
    <dgm:pt modelId="{ECCFB337-7AED-4B49-9613-BC2F0F9D618B}" type="pres">
      <dgm:prSet presAssocID="{9264BE91-D17E-42FC-A7CE-E8983FA652FF}" presName="center2" presStyleLbl="fgShp" presStyleIdx="1" presStyleCnt="2"/>
      <dgm:spPr/>
      <dgm:t>
        <a:bodyPr/>
        <a:lstStyle/>
        <a:p>
          <a:endParaRPr lang="es-EC"/>
        </a:p>
      </dgm:t>
    </dgm:pt>
  </dgm:ptLst>
  <dgm:cxnLst>
    <dgm:cxn modelId="{B3A54F8E-AB6C-4F09-9D62-BABC2D6EACD5}" type="presOf" srcId="{415D91FC-8EE8-499D-803E-BF38B32D2E7B}" destId="{39C5D06B-A7AA-40E3-85D1-215EA4A7B835}" srcOrd="0" destOrd="0" presId="urn:microsoft.com/office/officeart/2005/8/layout/cycle4"/>
    <dgm:cxn modelId="{DB443CA4-2DF9-4BD8-B255-2C004EE0761A}" type="presOf" srcId="{EA402E53-BD23-4019-B03A-A645A45420BE}" destId="{8BA8E905-F3A0-4615-84E7-1440D0136E14}" srcOrd="0" destOrd="0" presId="urn:microsoft.com/office/officeart/2005/8/layout/cycle4"/>
    <dgm:cxn modelId="{CD9E6BF6-8824-4497-84F7-75CC0AE33387}" srcId="{9264BE91-D17E-42FC-A7CE-E8983FA652FF}" destId="{3E1FE007-6492-43CB-AA2E-B629C001EC6A}" srcOrd="0" destOrd="0" parTransId="{D62D7145-18AB-4A38-BB57-C484D027F3DD}" sibTransId="{BE112C1A-FE25-46DD-BC4F-C7FD1EE89DAB}"/>
    <dgm:cxn modelId="{FD7D20E4-2D66-4A6A-911E-A37E3E55025C}" srcId="{9264BE91-D17E-42FC-A7CE-E8983FA652FF}" destId="{5EF599BB-8ACA-4363-A0C4-56CEDF4C2706}" srcOrd="3" destOrd="0" parTransId="{50508C03-D6D5-4D4D-9555-9CF2369156B2}" sibTransId="{1B6D5F1E-CDAC-4737-B3D5-C51089686C20}"/>
    <dgm:cxn modelId="{58068CE9-EB64-43C0-8B30-97142AB718F5}" srcId="{9264BE91-D17E-42FC-A7CE-E8983FA652FF}" destId="{0CE81A35-1334-4947-9273-F8E55550F2CD}" srcOrd="2" destOrd="0" parTransId="{5ADF3602-CFF8-48AA-BF6D-C6278112CE26}" sibTransId="{EF6E8DED-435A-4D2E-AA7D-5AE773291281}"/>
    <dgm:cxn modelId="{0D0C4537-1512-42EC-91E2-BD61FCF72D85}" type="presOf" srcId="{9264BE91-D17E-42FC-A7CE-E8983FA652FF}" destId="{C3C9CA78-53CE-440D-A76D-D2CF3C367054}" srcOrd="0" destOrd="0" presId="urn:microsoft.com/office/officeart/2005/8/layout/cycle4"/>
    <dgm:cxn modelId="{3339F6C4-425F-4B95-A9C2-8C814D478CBC}" type="presOf" srcId="{38A01D71-E042-414B-B1B7-9FACE2C101D3}" destId="{B8349DC1-5363-47B1-AEF0-8EA921A9FB4B}" srcOrd="1" destOrd="0" presId="urn:microsoft.com/office/officeart/2005/8/layout/cycle4"/>
    <dgm:cxn modelId="{297CCE5D-B5E1-4310-9FA1-947EB011C427}" srcId="{9264BE91-D17E-42FC-A7CE-E8983FA652FF}" destId="{415D91FC-8EE8-499D-803E-BF38B32D2E7B}" srcOrd="1" destOrd="0" parTransId="{EFDCA94F-9B5A-4AE2-B4B1-95B640B3647F}" sibTransId="{F7F05B91-69D7-43D6-8EE7-477F7E2B66C4}"/>
    <dgm:cxn modelId="{38447220-5A63-490F-897D-E000E82E2095}" type="presOf" srcId="{5EF599BB-8ACA-4363-A0C4-56CEDF4C2706}" destId="{3E27D7C0-D571-45F0-B953-B7588031CDF9}" srcOrd="0" destOrd="0" presId="urn:microsoft.com/office/officeart/2005/8/layout/cycle4"/>
    <dgm:cxn modelId="{D0187478-2D5D-428F-98E4-2AB0E75469B4}" type="presOf" srcId="{2413FB10-480D-4D73-9C12-FB7400994F7D}" destId="{FBB5EF49-2CE9-45F3-9DB7-C9ED0E88C416}" srcOrd="1" destOrd="0" presId="urn:microsoft.com/office/officeart/2005/8/layout/cycle4"/>
    <dgm:cxn modelId="{8DB9AAE9-28F6-4282-A56C-37816C1FFF26}" srcId="{415D91FC-8EE8-499D-803E-BF38B32D2E7B}" destId="{EA402E53-BD23-4019-B03A-A645A45420BE}" srcOrd="0" destOrd="0" parTransId="{C77CF828-9A81-40E4-84D6-C51037586E07}" sibTransId="{3038EC75-59D0-403F-BD51-B7494E8D59C4}"/>
    <dgm:cxn modelId="{B4B10D86-06BD-4254-AE49-58A85FE33CB2}" type="presOf" srcId="{AE158E15-C948-4A8A-B906-ADF97B468F50}" destId="{4875A183-7030-419D-8522-8EEDE6AF6EC3}" srcOrd="0" destOrd="0" presId="urn:microsoft.com/office/officeart/2005/8/layout/cycle4"/>
    <dgm:cxn modelId="{535B9F8F-1C79-4E59-BA2F-160167C5F06B}" srcId="{3E1FE007-6492-43CB-AA2E-B629C001EC6A}" destId="{2413FB10-480D-4D73-9C12-FB7400994F7D}" srcOrd="0" destOrd="0" parTransId="{C5BE00FA-77EA-4140-8900-D65038D43965}" sibTransId="{56039439-D7B3-4E3F-960F-62A637E88FC7}"/>
    <dgm:cxn modelId="{D1D92AF4-9016-46C2-8C1B-DE137477AFB9}" type="presOf" srcId="{2413FB10-480D-4D73-9C12-FB7400994F7D}" destId="{81E3C986-759E-4507-BCDF-91F57E74D5E7}" srcOrd="0" destOrd="0" presId="urn:microsoft.com/office/officeart/2005/8/layout/cycle4"/>
    <dgm:cxn modelId="{45990B99-3773-44CA-8B4A-3BF8E667779A}" type="presOf" srcId="{38A01D71-E042-414B-B1B7-9FACE2C101D3}" destId="{7A31158E-9317-412A-AD09-B33463881E30}" srcOrd="0" destOrd="0" presId="urn:microsoft.com/office/officeart/2005/8/layout/cycle4"/>
    <dgm:cxn modelId="{230C5A3E-BE09-4C0C-A7C5-2736CA7E2C84}" srcId="{0CE81A35-1334-4947-9273-F8E55550F2CD}" destId="{AE158E15-C948-4A8A-B906-ADF97B468F50}" srcOrd="0" destOrd="0" parTransId="{C0BFD0E1-7A6A-477C-8A87-D40C224E2E13}" sibTransId="{FCA13363-2074-4B86-8C51-76DF2A0D5156}"/>
    <dgm:cxn modelId="{798E4AF6-E8BE-4EC3-8933-38FE86911767}" type="presOf" srcId="{3E1FE007-6492-43CB-AA2E-B629C001EC6A}" destId="{23AEC586-7A8A-4849-8B04-7FD6AC82C301}" srcOrd="0" destOrd="0" presId="urn:microsoft.com/office/officeart/2005/8/layout/cycle4"/>
    <dgm:cxn modelId="{8566D544-949E-41EF-AAA5-735BFE778D7E}" type="presOf" srcId="{EA402E53-BD23-4019-B03A-A645A45420BE}" destId="{5F3CC13A-DCD4-4913-B5F6-4A8284A0A5D0}" srcOrd="1" destOrd="0" presId="urn:microsoft.com/office/officeart/2005/8/layout/cycle4"/>
    <dgm:cxn modelId="{FE2A6C67-93F4-4712-B938-167DD26F1C4A}" type="presOf" srcId="{0CE81A35-1334-4947-9273-F8E55550F2CD}" destId="{E6695A74-CFBB-4177-A705-53999ACAA25A}" srcOrd="0" destOrd="0" presId="urn:microsoft.com/office/officeart/2005/8/layout/cycle4"/>
    <dgm:cxn modelId="{3316EF5A-0790-4F19-9225-B761B59092CD}" type="presOf" srcId="{AE158E15-C948-4A8A-B906-ADF97B468F50}" destId="{AFB33738-EA4A-4931-9582-2A403463CA39}" srcOrd="1" destOrd="0" presId="urn:microsoft.com/office/officeart/2005/8/layout/cycle4"/>
    <dgm:cxn modelId="{400F333C-BBD1-40CC-A196-0EC2A81B81C1}" srcId="{5EF599BB-8ACA-4363-A0C4-56CEDF4C2706}" destId="{38A01D71-E042-414B-B1B7-9FACE2C101D3}" srcOrd="0" destOrd="0" parTransId="{DCC9050C-CE67-4A1D-8284-5C20B1FA72BB}" sibTransId="{C845B31F-1E0D-449D-A00F-1132C62DB43F}"/>
    <dgm:cxn modelId="{13970E50-82E9-4401-B3D2-61BB661F79A7}" type="presParOf" srcId="{C3C9CA78-53CE-440D-A76D-D2CF3C367054}" destId="{725B32E6-2241-49A7-9B1B-016E91EDE05E}" srcOrd="0" destOrd="0" presId="urn:microsoft.com/office/officeart/2005/8/layout/cycle4"/>
    <dgm:cxn modelId="{EEF2C2FE-F42D-4658-AD21-ABD0311E8466}" type="presParOf" srcId="{725B32E6-2241-49A7-9B1B-016E91EDE05E}" destId="{904D6A76-8DBD-46C7-8CA2-87F18E4AE56A}" srcOrd="0" destOrd="0" presId="urn:microsoft.com/office/officeart/2005/8/layout/cycle4"/>
    <dgm:cxn modelId="{8DDD6079-25CF-45EC-828B-15F4BB9E225E}" type="presParOf" srcId="{904D6A76-8DBD-46C7-8CA2-87F18E4AE56A}" destId="{81E3C986-759E-4507-BCDF-91F57E74D5E7}" srcOrd="0" destOrd="0" presId="urn:microsoft.com/office/officeart/2005/8/layout/cycle4"/>
    <dgm:cxn modelId="{13FD8806-55E6-429A-B66D-6BC2D51ED9DE}" type="presParOf" srcId="{904D6A76-8DBD-46C7-8CA2-87F18E4AE56A}" destId="{FBB5EF49-2CE9-45F3-9DB7-C9ED0E88C416}" srcOrd="1" destOrd="0" presId="urn:microsoft.com/office/officeart/2005/8/layout/cycle4"/>
    <dgm:cxn modelId="{A403C572-3598-48F2-B3D3-46E3491980D5}" type="presParOf" srcId="{725B32E6-2241-49A7-9B1B-016E91EDE05E}" destId="{7ECB933F-159C-4249-B157-A3AE72F8F57D}" srcOrd="1" destOrd="0" presId="urn:microsoft.com/office/officeart/2005/8/layout/cycle4"/>
    <dgm:cxn modelId="{70933B19-1C0E-49EF-BD43-0DB639F7A6D4}" type="presParOf" srcId="{7ECB933F-159C-4249-B157-A3AE72F8F57D}" destId="{8BA8E905-F3A0-4615-84E7-1440D0136E14}" srcOrd="0" destOrd="0" presId="urn:microsoft.com/office/officeart/2005/8/layout/cycle4"/>
    <dgm:cxn modelId="{F202E495-27A1-4FA0-B0D9-1D5188CEC221}" type="presParOf" srcId="{7ECB933F-159C-4249-B157-A3AE72F8F57D}" destId="{5F3CC13A-DCD4-4913-B5F6-4A8284A0A5D0}" srcOrd="1" destOrd="0" presId="urn:microsoft.com/office/officeart/2005/8/layout/cycle4"/>
    <dgm:cxn modelId="{30160C74-4240-4601-90B7-C04E899A8A6F}" type="presParOf" srcId="{725B32E6-2241-49A7-9B1B-016E91EDE05E}" destId="{B3076452-8031-4AB7-8DB0-A5C72308A22C}" srcOrd="2" destOrd="0" presId="urn:microsoft.com/office/officeart/2005/8/layout/cycle4"/>
    <dgm:cxn modelId="{73869ABC-3C51-4F5B-B82D-601EB0836367}" type="presParOf" srcId="{B3076452-8031-4AB7-8DB0-A5C72308A22C}" destId="{4875A183-7030-419D-8522-8EEDE6AF6EC3}" srcOrd="0" destOrd="0" presId="urn:microsoft.com/office/officeart/2005/8/layout/cycle4"/>
    <dgm:cxn modelId="{B464544B-47F1-4BAF-A06A-38B9C48104AC}" type="presParOf" srcId="{B3076452-8031-4AB7-8DB0-A5C72308A22C}" destId="{AFB33738-EA4A-4931-9582-2A403463CA39}" srcOrd="1" destOrd="0" presId="urn:microsoft.com/office/officeart/2005/8/layout/cycle4"/>
    <dgm:cxn modelId="{1A5FD539-1BF8-496C-8EEE-7CA45FA93C99}" type="presParOf" srcId="{725B32E6-2241-49A7-9B1B-016E91EDE05E}" destId="{7E9AC368-9923-4CE6-BED0-D5208739D384}" srcOrd="3" destOrd="0" presId="urn:microsoft.com/office/officeart/2005/8/layout/cycle4"/>
    <dgm:cxn modelId="{8A3CBD7B-A9C6-41E7-A3C1-319A055A38D0}" type="presParOf" srcId="{7E9AC368-9923-4CE6-BED0-D5208739D384}" destId="{7A31158E-9317-412A-AD09-B33463881E30}" srcOrd="0" destOrd="0" presId="urn:microsoft.com/office/officeart/2005/8/layout/cycle4"/>
    <dgm:cxn modelId="{64A78E8C-1E9B-480B-8D8B-DCE20C4E33B0}" type="presParOf" srcId="{7E9AC368-9923-4CE6-BED0-D5208739D384}" destId="{B8349DC1-5363-47B1-AEF0-8EA921A9FB4B}" srcOrd="1" destOrd="0" presId="urn:microsoft.com/office/officeart/2005/8/layout/cycle4"/>
    <dgm:cxn modelId="{A82AF71D-F78D-4DD7-B164-87B459B1A950}" type="presParOf" srcId="{725B32E6-2241-49A7-9B1B-016E91EDE05E}" destId="{B0C415F5-E4AA-4553-90A9-66F1CE71F98F}" srcOrd="4" destOrd="0" presId="urn:microsoft.com/office/officeart/2005/8/layout/cycle4"/>
    <dgm:cxn modelId="{9C61AEFE-73BB-4CEA-9313-A5CE13E2FCC2}" type="presParOf" srcId="{C3C9CA78-53CE-440D-A76D-D2CF3C367054}" destId="{3ED432BE-86E6-4203-8200-DCAAAC170B42}" srcOrd="1" destOrd="0" presId="urn:microsoft.com/office/officeart/2005/8/layout/cycle4"/>
    <dgm:cxn modelId="{F1958D8E-E578-4E42-AD94-076CB3031704}" type="presParOf" srcId="{3ED432BE-86E6-4203-8200-DCAAAC170B42}" destId="{23AEC586-7A8A-4849-8B04-7FD6AC82C301}" srcOrd="0" destOrd="0" presId="urn:microsoft.com/office/officeart/2005/8/layout/cycle4"/>
    <dgm:cxn modelId="{5BE1167D-60C9-42EC-9CA7-EEB514E581BE}" type="presParOf" srcId="{3ED432BE-86E6-4203-8200-DCAAAC170B42}" destId="{39C5D06B-A7AA-40E3-85D1-215EA4A7B835}" srcOrd="1" destOrd="0" presId="urn:microsoft.com/office/officeart/2005/8/layout/cycle4"/>
    <dgm:cxn modelId="{9BEDB002-3F12-45EB-A5D4-BD8B9D77DC5F}" type="presParOf" srcId="{3ED432BE-86E6-4203-8200-DCAAAC170B42}" destId="{E6695A74-CFBB-4177-A705-53999ACAA25A}" srcOrd="2" destOrd="0" presId="urn:microsoft.com/office/officeart/2005/8/layout/cycle4"/>
    <dgm:cxn modelId="{7D0FBA6D-BC98-4AEE-B610-8962528BC89A}" type="presParOf" srcId="{3ED432BE-86E6-4203-8200-DCAAAC170B42}" destId="{3E27D7C0-D571-45F0-B953-B7588031CDF9}" srcOrd="3" destOrd="0" presId="urn:microsoft.com/office/officeart/2005/8/layout/cycle4"/>
    <dgm:cxn modelId="{D555E3F8-24BB-45B1-8408-F8776DE7E939}" type="presParOf" srcId="{3ED432BE-86E6-4203-8200-DCAAAC170B42}" destId="{B91C0149-2206-4249-8802-154A3D3A7865}" srcOrd="4" destOrd="0" presId="urn:microsoft.com/office/officeart/2005/8/layout/cycle4"/>
    <dgm:cxn modelId="{D9C6865C-0873-4BA2-9525-1282A61432D3}" type="presParOf" srcId="{C3C9CA78-53CE-440D-A76D-D2CF3C367054}" destId="{D2CB252D-E8B8-4A10-9163-ED73F6A9BC2B}" srcOrd="2" destOrd="0" presId="urn:microsoft.com/office/officeart/2005/8/layout/cycle4"/>
    <dgm:cxn modelId="{8E7D0C82-341E-4820-AEB8-7FEAFA21DD0B}" type="presParOf" srcId="{C3C9CA78-53CE-440D-A76D-D2CF3C367054}" destId="{ECCFB337-7AED-4B49-9613-BC2F0F9D618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2B66A3-CC46-4DDF-8381-870238250F6D}" type="doc">
      <dgm:prSet loTypeId="urn:microsoft.com/office/officeart/2005/8/layout/cycle8" loCatId="cycle" qsTypeId="urn:microsoft.com/office/officeart/2005/8/quickstyle/simple3" qsCatId="simple" csTypeId="urn:microsoft.com/office/officeart/2005/8/colors/colorful2" csCatId="colorful" phldr="1"/>
      <dgm:spPr/>
    </dgm:pt>
    <dgm:pt modelId="{9206CAFC-37A6-4769-9EF8-27F99E7128E7}">
      <dgm:prSet phldrT="[Texto]"/>
      <dgm:spPr/>
      <dgm:t>
        <a:bodyPr/>
        <a:lstStyle/>
        <a:p>
          <a:r>
            <a:rPr lang="es-EC" dirty="0" smtClean="0"/>
            <a:t>Equipos adecuados para mantener una capacidad de 4.000 litros diarios</a:t>
          </a:r>
          <a:endParaRPr lang="es-EC" dirty="0"/>
        </a:p>
      </dgm:t>
    </dgm:pt>
    <dgm:pt modelId="{0F14E327-7C55-4010-9C05-606EADFCAE15}" type="parTrans" cxnId="{35063194-8733-40A7-A1FE-2179BEB183F1}">
      <dgm:prSet/>
      <dgm:spPr/>
      <dgm:t>
        <a:bodyPr/>
        <a:lstStyle/>
        <a:p>
          <a:endParaRPr lang="es-EC"/>
        </a:p>
      </dgm:t>
    </dgm:pt>
    <dgm:pt modelId="{7AB3D6B9-7384-43E6-9C2A-4C8F6A259E94}" type="sibTrans" cxnId="{35063194-8733-40A7-A1FE-2179BEB183F1}">
      <dgm:prSet/>
      <dgm:spPr/>
      <dgm:t>
        <a:bodyPr/>
        <a:lstStyle/>
        <a:p>
          <a:endParaRPr lang="es-EC"/>
        </a:p>
      </dgm:t>
    </dgm:pt>
    <dgm:pt modelId="{9848AE96-B99B-4616-9EE5-D599A9F466D4}">
      <dgm:prSet phldrT="[Texto]"/>
      <dgm:spPr/>
      <dgm:t>
        <a:bodyPr/>
        <a:lstStyle/>
        <a:p>
          <a:r>
            <a:rPr lang="es-EC" dirty="0" smtClean="0"/>
            <a:t>Óptima evaluación financiera.</a:t>
          </a:r>
          <a:endParaRPr lang="es-EC" dirty="0"/>
        </a:p>
      </dgm:t>
    </dgm:pt>
    <dgm:pt modelId="{992559A2-C8A5-4EBB-9F7B-3947FB64197E}" type="parTrans" cxnId="{E73EEB43-A865-4E13-9E5C-16DB37EA09B7}">
      <dgm:prSet/>
      <dgm:spPr/>
      <dgm:t>
        <a:bodyPr/>
        <a:lstStyle/>
        <a:p>
          <a:endParaRPr lang="es-EC"/>
        </a:p>
      </dgm:t>
    </dgm:pt>
    <dgm:pt modelId="{1FDE1297-2A49-4E07-B241-E2A272D2014D}" type="sibTrans" cxnId="{E73EEB43-A865-4E13-9E5C-16DB37EA09B7}">
      <dgm:prSet/>
      <dgm:spPr/>
      <dgm:t>
        <a:bodyPr/>
        <a:lstStyle/>
        <a:p>
          <a:endParaRPr lang="es-EC"/>
        </a:p>
      </dgm:t>
    </dgm:pt>
    <dgm:pt modelId="{D545C70C-1936-4115-A4B5-A312119A26AB}">
      <dgm:prSet phldrT="[Texto]"/>
      <dgm:spPr/>
      <dgm:t>
        <a:bodyPr/>
        <a:lstStyle/>
        <a:p>
          <a:r>
            <a:rPr lang="es-EC" dirty="0" smtClean="0"/>
            <a:t>Especialización en la extracción de leche.</a:t>
          </a:r>
          <a:endParaRPr lang="es-EC" dirty="0"/>
        </a:p>
      </dgm:t>
    </dgm:pt>
    <dgm:pt modelId="{23775043-BC83-4376-910B-4C7125B30DBC}" type="parTrans" cxnId="{94914AC5-3130-4484-B195-BC1A3F41E78F}">
      <dgm:prSet/>
      <dgm:spPr/>
      <dgm:t>
        <a:bodyPr/>
        <a:lstStyle/>
        <a:p>
          <a:endParaRPr lang="es-EC"/>
        </a:p>
      </dgm:t>
    </dgm:pt>
    <dgm:pt modelId="{23B2EAB5-842B-4F81-AD4B-358D2E3B1195}" type="sibTrans" cxnId="{94914AC5-3130-4484-B195-BC1A3F41E78F}">
      <dgm:prSet/>
      <dgm:spPr/>
      <dgm:t>
        <a:bodyPr/>
        <a:lstStyle/>
        <a:p>
          <a:endParaRPr lang="es-EC"/>
        </a:p>
      </dgm:t>
    </dgm:pt>
    <dgm:pt modelId="{18343C6F-4DCC-40ED-AA44-8DFFBB1152C0}">
      <dgm:prSet phldrT="[Texto]"/>
      <dgm:spPr/>
      <dgm:t>
        <a:bodyPr/>
        <a:lstStyle/>
        <a:p>
          <a:r>
            <a:rPr lang="es-EC" dirty="0" smtClean="0"/>
            <a:t>Mano de obra calificada y con experiencia en su labor</a:t>
          </a:r>
          <a:endParaRPr lang="es-EC" dirty="0"/>
        </a:p>
      </dgm:t>
    </dgm:pt>
    <dgm:pt modelId="{8C8AAA80-A151-4861-BCB0-3116A290A19A}" type="parTrans" cxnId="{3C4369DE-8271-4F64-B9AB-63FA69A0E389}">
      <dgm:prSet/>
      <dgm:spPr/>
      <dgm:t>
        <a:bodyPr/>
        <a:lstStyle/>
        <a:p>
          <a:endParaRPr lang="es-EC"/>
        </a:p>
      </dgm:t>
    </dgm:pt>
    <dgm:pt modelId="{9D26B8B5-DBBC-4DB8-83AF-75DB6C1ABB60}" type="sibTrans" cxnId="{3C4369DE-8271-4F64-B9AB-63FA69A0E389}">
      <dgm:prSet/>
      <dgm:spPr/>
      <dgm:t>
        <a:bodyPr/>
        <a:lstStyle/>
        <a:p>
          <a:endParaRPr lang="es-EC"/>
        </a:p>
      </dgm:t>
    </dgm:pt>
    <dgm:pt modelId="{9DC64762-F7CD-472E-A4D5-C34C2C06FF08}" type="pres">
      <dgm:prSet presAssocID="{0F2B66A3-CC46-4DDF-8381-870238250F6D}" presName="compositeShape" presStyleCnt="0">
        <dgm:presLayoutVars>
          <dgm:chMax val="7"/>
          <dgm:dir/>
          <dgm:resizeHandles val="exact"/>
        </dgm:presLayoutVars>
      </dgm:prSet>
      <dgm:spPr/>
    </dgm:pt>
    <dgm:pt modelId="{19B20437-944F-42B8-BDDE-1BA98FE1F483}" type="pres">
      <dgm:prSet presAssocID="{0F2B66A3-CC46-4DDF-8381-870238250F6D}" presName="wedge1" presStyleLbl="node1" presStyleIdx="0" presStyleCnt="4"/>
      <dgm:spPr/>
      <dgm:t>
        <a:bodyPr/>
        <a:lstStyle/>
        <a:p>
          <a:endParaRPr lang="es-EC"/>
        </a:p>
      </dgm:t>
    </dgm:pt>
    <dgm:pt modelId="{6AB659CC-6B8D-4FEF-9400-FDE04C265DDC}" type="pres">
      <dgm:prSet presAssocID="{0F2B66A3-CC46-4DDF-8381-870238250F6D}" presName="dummy1a" presStyleCnt="0"/>
      <dgm:spPr/>
    </dgm:pt>
    <dgm:pt modelId="{504460C3-6CB6-4730-B017-517374E1AA4C}" type="pres">
      <dgm:prSet presAssocID="{0F2B66A3-CC46-4DDF-8381-870238250F6D}" presName="dummy1b" presStyleCnt="0"/>
      <dgm:spPr/>
    </dgm:pt>
    <dgm:pt modelId="{C416AA06-77EC-4FDF-BC95-B00903816F47}" type="pres">
      <dgm:prSet presAssocID="{0F2B66A3-CC46-4DDF-8381-870238250F6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03A4F2-8B70-46FE-B977-E788D943A83E}" type="pres">
      <dgm:prSet presAssocID="{0F2B66A3-CC46-4DDF-8381-870238250F6D}" presName="wedge2" presStyleLbl="node1" presStyleIdx="1" presStyleCnt="4"/>
      <dgm:spPr/>
      <dgm:t>
        <a:bodyPr/>
        <a:lstStyle/>
        <a:p>
          <a:endParaRPr lang="es-EC"/>
        </a:p>
      </dgm:t>
    </dgm:pt>
    <dgm:pt modelId="{9C513EEC-66A9-4504-A734-017F20D88A7B}" type="pres">
      <dgm:prSet presAssocID="{0F2B66A3-CC46-4DDF-8381-870238250F6D}" presName="dummy2a" presStyleCnt="0"/>
      <dgm:spPr/>
    </dgm:pt>
    <dgm:pt modelId="{C4C8332B-9980-4A4D-AF7D-B869381DBD4D}" type="pres">
      <dgm:prSet presAssocID="{0F2B66A3-CC46-4DDF-8381-870238250F6D}" presName="dummy2b" presStyleCnt="0"/>
      <dgm:spPr/>
    </dgm:pt>
    <dgm:pt modelId="{E0A59855-3654-47CE-B357-B5386C11B27E}" type="pres">
      <dgm:prSet presAssocID="{0F2B66A3-CC46-4DDF-8381-870238250F6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C1DD46-6362-4DB8-9459-C7728CD9F412}" type="pres">
      <dgm:prSet presAssocID="{0F2B66A3-CC46-4DDF-8381-870238250F6D}" presName="wedge3" presStyleLbl="node1" presStyleIdx="2" presStyleCnt="4"/>
      <dgm:spPr/>
      <dgm:t>
        <a:bodyPr/>
        <a:lstStyle/>
        <a:p>
          <a:endParaRPr lang="es-EC"/>
        </a:p>
      </dgm:t>
    </dgm:pt>
    <dgm:pt modelId="{2373DC2A-88AC-4D0F-ACF3-3D2A65045F7D}" type="pres">
      <dgm:prSet presAssocID="{0F2B66A3-CC46-4DDF-8381-870238250F6D}" presName="dummy3a" presStyleCnt="0"/>
      <dgm:spPr/>
    </dgm:pt>
    <dgm:pt modelId="{B327C927-4952-451E-88AE-B90578230BCD}" type="pres">
      <dgm:prSet presAssocID="{0F2B66A3-CC46-4DDF-8381-870238250F6D}" presName="dummy3b" presStyleCnt="0"/>
      <dgm:spPr/>
    </dgm:pt>
    <dgm:pt modelId="{DB03D8CF-E81F-4CE7-BCDA-F1A010DDA833}" type="pres">
      <dgm:prSet presAssocID="{0F2B66A3-CC46-4DDF-8381-870238250F6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D6C452-0506-4729-B064-8E7A16FE6163}" type="pres">
      <dgm:prSet presAssocID="{0F2B66A3-CC46-4DDF-8381-870238250F6D}" presName="wedge4" presStyleLbl="node1" presStyleIdx="3" presStyleCnt="4"/>
      <dgm:spPr/>
      <dgm:t>
        <a:bodyPr/>
        <a:lstStyle/>
        <a:p>
          <a:endParaRPr lang="es-EC"/>
        </a:p>
      </dgm:t>
    </dgm:pt>
    <dgm:pt modelId="{65781891-02D9-4F22-B219-33865FF9980A}" type="pres">
      <dgm:prSet presAssocID="{0F2B66A3-CC46-4DDF-8381-870238250F6D}" presName="dummy4a" presStyleCnt="0"/>
      <dgm:spPr/>
    </dgm:pt>
    <dgm:pt modelId="{4F13F7BA-D5C3-49FD-A5D3-D4C2A8DA5EC5}" type="pres">
      <dgm:prSet presAssocID="{0F2B66A3-CC46-4DDF-8381-870238250F6D}" presName="dummy4b" presStyleCnt="0"/>
      <dgm:spPr/>
    </dgm:pt>
    <dgm:pt modelId="{C84BC55D-92F4-422F-8FF6-EBB4008FBA75}" type="pres">
      <dgm:prSet presAssocID="{0F2B66A3-CC46-4DDF-8381-870238250F6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6CB0F1-255F-4471-9905-D634464AC552}" type="pres">
      <dgm:prSet presAssocID="{7AB3D6B9-7384-43E6-9C2A-4C8F6A259E94}" presName="arrowWedge1" presStyleLbl="fgSibTrans2D1" presStyleIdx="0" presStyleCnt="4"/>
      <dgm:spPr/>
    </dgm:pt>
    <dgm:pt modelId="{9F356690-B11F-4E0F-BB53-01F0BA602FB1}" type="pres">
      <dgm:prSet presAssocID="{1FDE1297-2A49-4E07-B241-E2A272D2014D}" presName="arrowWedge2" presStyleLbl="fgSibTrans2D1" presStyleIdx="1" presStyleCnt="4"/>
      <dgm:spPr/>
    </dgm:pt>
    <dgm:pt modelId="{481B00E9-69D0-45A9-B7A0-C2422E6B95B6}" type="pres">
      <dgm:prSet presAssocID="{9D26B8B5-DBBC-4DB8-83AF-75DB6C1ABB60}" presName="arrowWedge3" presStyleLbl="fgSibTrans2D1" presStyleIdx="2" presStyleCnt="4"/>
      <dgm:spPr/>
    </dgm:pt>
    <dgm:pt modelId="{33606789-1420-4940-B240-25E50F895430}" type="pres">
      <dgm:prSet presAssocID="{23B2EAB5-842B-4F81-AD4B-358D2E3B1195}" presName="arrowWedge4" presStyleLbl="fgSibTrans2D1" presStyleIdx="3" presStyleCnt="4"/>
      <dgm:spPr/>
    </dgm:pt>
  </dgm:ptLst>
  <dgm:cxnLst>
    <dgm:cxn modelId="{CEE02631-8F0A-4327-AC3A-5CDA0F30C195}" type="presOf" srcId="{18343C6F-4DCC-40ED-AA44-8DFFBB1152C0}" destId="{E1C1DD46-6362-4DB8-9459-C7728CD9F412}" srcOrd="0" destOrd="0" presId="urn:microsoft.com/office/officeart/2005/8/layout/cycle8"/>
    <dgm:cxn modelId="{C921AD03-A466-412B-98D1-DEE1B48B50D5}" type="presOf" srcId="{D545C70C-1936-4115-A4B5-A312119A26AB}" destId="{C84BC55D-92F4-422F-8FF6-EBB4008FBA75}" srcOrd="1" destOrd="0" presId="urn:microsoft.com/office/officeart/2005/8/layout/cycle8"/>
    <dgm:cxn modelId="{C395F484-F379-473B-9D2F-AF4117757B21}" type="presOf" srcId="{18343C6F-4DCC-40ED-AA44-8DFFBB1152C0}" destId="{DB03D8CF-E81F-4CE7-BCDA-F1A010DDA833}" srcOrd="1" destOrd="0" presId="urn:microsoft.com/office/officeart/2005/8/layout/cycle8"/>
    <dgm:cxn modelId="{94914AC5-3130-4484-B195-BC1A3F41E78F}" srcId="{0F2B66A3-CC46-4DDF-8381-870238250F6D}" destId="{D545C70C-1936-4115-A4B5-A312119A26AB}" srcOrd="3" destOrd="0" parTransId="{23775043-BC83-4376-910B-4C7125B30DBC}" sibTransId="{23B2EAB5-842B-4F81-AD4B-358D2E3B1195}"/>
    <dgm:cxn modelId="{E73EEB43-A865-4E13-9E5C-16DB37EA09B7}" srcId="{0F2B66A3-CC46-4DDF-8381-870238250F6D}" destId="{9848AE96-B99B-4616-9EE5-D599A9F466D4}" srcOrd="1" destOrd="0" parTransId="{992559A2-C8A5-4EBB-9F7B-3947FB64197E}" sibTransId="{1FDE1297-2A49-4E07-B241-E2A272D2014D}"/>
    <dgm:cxn modelId="{BEFC0FF1-37B7-4242-84F0-C99AB95448BE}" type="presOf" srcId="{9848AE96-B99B-4616-9EE5-D599A9F466D4}" destId="{4003A4F2-8B70-46FE-B977-E788D943A83E}" srcOrd="0" destOrd="0" presId="urn:microsoft.com/office/officeart/2005/8/layout/cycle8"/>
    <dgm:cxn modelId="{E2DCCA3B-17C8-4636-8C84-CC25F15C094B}" type="presOf" srcId="{0F2B66A3-CC46-4DDF-8381-870238250F6D}" destId="{9DC64762-F7CD-472E-A4D5-C34C2C06FF08}" srcOrd="0" destOrd="0" presId="urn:microsoft.com/office/officeart/2005/8/layout/cycle8"/>
    <dgm:cxn modelId="{45938262-DC80-43A4-A942-E32AB4148240}" type="presOf" srcId="{9206CAFC-37A6-4769-9EF8-27F99E7128E7}" destId="{C416AA06-77EC-4FDF-BC95-B00903816F47}" srcOrd="1" destOrd="0" presId="urn:microsoft.com/office/officeart/2005/8/layout/cycle8"/>
    <dgm:cxn modelId="{A8A57101-C388-458C-BB4E-E10204C8E2BA}" type="presOf" srcId="{D545C70C-1936-4115-A4B5-A312119A26AB}" destId="{E6D6C452-0506-4729-B064-8E7A16FE6163}" srcOrd="0" destOrd="0" presId="urn:microsoft.com/office/officeart/2005/8/layout/cycle8"/>
    <dgm:cxn modelId="{3886CA6E-4AE1-45E7-8323-E54A0B33CEB8}" type="presOf" srcId="{9206CAFC-37A6-4769-9EF8-27F99E7128E7}" destId="{19B20437-944F-42B8-BDDE-1BA98FE1F483}" srcOrd="0" destOrd="0" presId="urn:microsoft.com/office/officeart/2005/8/layout/cycle8"/>
    <dgm:cxn modelId="{3C4369DE-8271-4F64-B9AB-63FA69A0E389}" srcId="{0F2B66A3-CC46-4DDF-8381-870238250F6D}" destId="{18343C6F-4DCC-40ED-AA44-8DFFBB1152C0}" srcOrd="2" destOrd="0" parTransId="{8C8AAA80-A151-4861-BCB0-3116A290A19A}" sibTransId="{9D26B8B5-DBBC-4DB8-83AF-75DB6C1ABB60}"/>
    <dgm:cxn modelId="{35063194-8733-40A7-A1FE-2179BEB183F1}" srcId="{0F2B66A3-CC46-4DDF-8381-870238250F6D}" destId="{9206CAFC-37A6-4769-9EF8-27F99E7128E7}" srcOrd="0" destOrd="0" parTransId="{0F14E327-7C55-4010-9C05-606EADFCAE15}" sibTransId="{7AB3D6B9-7384-43E6-9C2A-4C8F6A259E94}"/>
    <dgm:cxn modelId="{91DEB75E-5DB4-4464-B79D-90E3EB447A91}" type="presOf" srcId="{9848AE96-B99B-4616-9EE5-D599A9F466D4}" destId="{E0A59855-3654-47CE-B357-B5386C11B27E}" srcOrd="1" destOrd="0" presId="urn:microsoft.com/office/officeart/2005/8/layout/cycle8"/>
    <dgm:cxn modelId="{6223D26E-DADE-4DCB-BBE7-84BC58CD37DC}" type="presParOf" srcId="{9DC64762-F7CD-472E-A4D5-C34C2C06FF08}" destId="{19B20437-944F-42B8-BDDE-1BA98FE1F483}" srcOrd="0" destOrd="0" presId="urn:microsoft.com/office/officeart/2005/8/layout/cycle8"/>
    <dgm:cxn modelId="{78CEABFB-ED1B-438F-A81D-9ABEA355FF72}" type="presParOf" srcId="{9DC64762-F7CD-472E-A4D5-C34C2C06FF08}" destId="{6AB659CC-6B8D-4FEF-9400-FDE04C265DDC}" srcOrd="1" destOrd="0" presId="urn:microsoft.com/office/officeart/2005/8/layout/cycle8"/>
    <dgm:cxn modelId="{56D1CBE0-267D-4EEF-8217-A8B0662DE621}" type="presParOf" srcId="{9DC64762-F7CD-472E-A4D5-C34C2C06FF08}" destId="{504460C3-6CB6-4730-B017-517374E1AA4C}" srcOrd="2" destOrd="0" presId="urn:microsoft.com/office/officeart/2005/8/layout/cycle8"/>
    <dgm:cxn modelId="{0E4722BD-0819-4282-829F-5F9EE3097957}" type="presParOf" srcId="{9DC64762-F7CD-472E-A4D5-C34C2C06FF08}" destId="{C416AA06-77EC-4FDF-BC95-B00903816F47}" srcOrd="3" destOrd="0" presId="urn:microsoft.com/office/officeart/2005/8/layout/cycle8"/>
    <dgm:cxn modelId="{790E4058-475D-4303-8845-9258ABBBA082}" type="presParOf" srcId="{9DC64762-F7CD-472E-A4D5-C34C2C06FF08}" destId="{4003A4F2-8B70-46FE-B977-E788D943A83E}" srcOrd="4" destOrd="0" presId="urn:microsoft.com/office/officeart/2005/8/layout/cycle8"/>
    <dgm:cxn modelId="{B838398F-88BD-4C0F-9790-2021382BC74D}" type="presParOf" srcId="{9DC64762-F7CD-472E-A4D5-C34C2C06FF08}" destId="{9C513EEC-66A9-4504-A734-017F20D88A7B}" srcOrd="5" destOrd="0" presId="urn:microsoft.com/office/officeart/2005/8/layout/cycle8"/>
    <dgm:cxn modelId="{83C85D56-7AC4-4171-9B32-4D5278EC05C0}" type="presParOf" srcId="{9DC64762-F7CD-472E-A4D5-C34C2C06FF08}" destId="{C4C8332B-9980-4A4D-AF7D-B869381DBD4D}" srcOrd="6" destOrd="0" presId="urn:microsoft.com/office/officeart/2005/8/layout/cycle8"/>
    <dgm:cxn modelId="{A26E032C-2D69-47FF-B306-319B65EB7DD3}" type="presParOf" srcId="{9DC64762-F7CD-472E-A4D5-C34C2C06FF08}" destId="{E0A59855-3654-47CE-B357-B5386C11B27E}" srcOrd="7" destOrd="0" presId="urn:microsoft.com/office/officeart/2005/8/layout/cycle8"/>
    <dgm:cxn modelId="{0497BC0F-A551-4F27-A5AB-F9DE0DBDB70E}" type="presParOf" srcId="{9DC64762-F7CD-472E-A4D5-C34C2C06FF08}" destId="{E1C1DD46-6362-4DB8-9459-C7728CD9F412}" srcOrd="8" destOrd="0" presId="urn:microsoft.com/office/officeart/2005/8/layout/cycle8"/>
    <dgm:cxn modelId="{D081170B-30A4-444E-ABB2-8D1A659AC17B}" type="presParOf" srcId="{9DC64762-F7CD-472E-A4D5-C34C2C06FF08}" destId="{2373DC2A-88AC-4D0F-ACF3-3D2A65045F7D}" srcOrd="9" destOrd="0" presId="urn:microsoft.com/office/officeart/2005/8/layout/cycle8"/>
    <dgm:cxn modelId="{DFFD5F88-34AB-4C44-97C6-16238B5B5D0E}" type="presParOf" srcId="{9DC64762-F7CD-472E-A4D5-C34C2C06FF08}" destId="{B327C927-4952-451E-88AE-B90578230BCD}" srcOrd="10" destOrd="0" presId="urn:microsoft.com/office/officeart/2005/8/layout/cycle8"/>
    <dgm:cxn modelId="{609E01D7-3564-450F-AB99-25373BF82155}" type="presParOf" srcId="{9DC64762-F7CD-472E-A4D5-C34C2C06FF08}" destId="{DB03D8CF-E81F-4CE7-BCDA-F1A010DDA833}" srcOrd="11" destOrd="0" presId="urn:microsoft.com/office/officeart/2005/8/layout/cycle8"/>
    <dgm:cxn modelId="{3D29311F-3D75-49A2-8347-3298EEEF6085}" type="presParOf" srcId="{9DC64762-F7CD-472E-A4D5-C34C2C06FF08}" destId="{E6D6C452-0506-4729-B064-8E7A16FE6163}" srcOrd="12" destOrd="0" presId="urn:microsoft.com/office/officeart/2005/8/layout/cycle8"/>
    <dgm:cxn modelId="{CE813687-55F1-401D-9D1B-272E2DDC1798}" type="presParOf" srcId="{9DC64762-F7CD-472E-A4D5-C34C2C06FF08}" destId="{65781891-02D9-4F22-B219-33865FF9980A}" srcOrd="13" destOrd="0" presId="urn:microsoft.com/office/officeart/2005/8/layout/cycle8"/>
    <dgm:cxn modelId="{877B25A0-006A-4FD8-8062-54432E2236F5}" type="presParOf" srcId="{9DC64762-F7CD-472E-A4D5-C34C2C06FF08}" destId="{4F13F7BA-D5C3-49FD-A5D3-D4C2A8DA5EC5}" srcOrd="14" destOrd="0" presId="urn:microsoft.com/office/officeart/2005/8/layout/cycle8"/>
    <dgm:cxn modelId="{CEBBE185-4E29-4AEE-837D-A06A09122F17}" type="presParOf" srcId="{9DC64762-F7CD-472E-A4D5-C34C2C06FF08}" destId="{C84BC55D-92F4-422F-8FF6-EBB4008FBA75}" srcOrd="15" destOrd="0" presId="urn:microsoft.com/office/officeart/2005/8/layout/cycle8"/>
    <dgm:cxn modelId="{53D1CB18-7193-4049-8899-7686D5071B5E}" type="presParOf" srcId="{9DC64762-F7CD-472E-A4D5-C34C2C06FF08}" destId="{316CB0F1-255F-4471-9905-D634464AC552}" srcOrd="16" destOrd="0" presId="urn:microsoft.com/office/officeart/2005/8/layout/cycle8"/>
    <dgm:cxn modelId="{04C4987C-D450-49B5-842F-C7D9F1F52C2C}" type="presParOf" srcId="{9DC64762-F7CD-472E-A4D5-C34C2C06FF08}" destId="{9F356690-B11F-4E0F-BB53-01F0BA602FB1}" srcOrd="17" destOrd="0" presId="urn:microsoft.com/office/officeart/2005/8/layout/cycle8"/>
    <dgm:cxn modelId="{3A0C49A2-0F58-4A48-9379-B90AB0733254}" type="presParOf" srcId="{9DC64762-F7CD-472E-A4D5-C34C2C06FF08}" destId="{481B00E9-69D0-45A9-B7A0-C2422E6B95B6}" srcOrd="18" destOrd="0" presId="urn:microsoft.com/office/officeart/2005/8/layout/cycle8"/>
    <dgm:cxn modelId="{CF1F220D-BECA-4D88-A617-563FF923C50A}" type="presParOf" srcId="{9DC64762-F7CD-472E-A4D5-C34C2C06FF08}" destId="{33606789-1420-4940-B240-25E50F89543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AA0175-10B5-4073-A2C9-DBA5D6AD213A}" type="doc">
      <dgm:prSet loTypeId="urn:microsoft.com/office/officeart/2005/8/layout/h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59EE0C89-3E95-475B-8280-AB9B3028AC0C}">
      <dgm:prSet phldrT="[Texto]"/>
      <dgm:spPr/>
      <dgm:t>
        <a:bodyPr/>
        <a:lstStyle/>
        <a:p>
          <a:r>
            <a:rPr lang="es-EC" dirty="0" smtClean="0"/>
            <a:t>Identificación  del Servicio</a:t>
          </a:r>
          <a:endParaRPr lang="es-EC" dirty="0"/>
        </a:p>
      </dgm:t>
    </dgm:pt>
    <dgm:pt modelId="{C742405B-3216-4CC3-96A9-ADD9CEADB5AA}" type="parTrans" cxnId="{C63B90B3-18B8-4AA4-8A1A-818D2E5381B0}">
      <dgm:prSet/>
      <dgm:spPr/>
      <dgm:t>
        <a:bodyPr/>
        <a:lstStyle/>
        <a:p>
          <a:endParaRPr lang="es-EC"/>
        </a:p>
      </dgm:t>
    </dgm:pt>
    <dgm:pt modelId="{5D5AFF31-166C-4AA6-84FE-80EF862DB53B}" type="sibTrans" cxnId="{C63B90B3-18B8-4AA4-8A1A-818D2E5381B0}">
      <dgm:prSet/>
      <dgm:spPr/>
      <dgm:t>
        <a:bodyPr/>
        <a:lstStyle/>
        <a:p>
          <a:endParaRPr lang="es-EC"/>
        </a:p>
      </dgm:t>
    </dgm:pt>
    <dgm:pt modelId="{7D79ABB5-63FF-446A-84D8-EE85906FBBC6}">
      <dgm:prSet phldrT="[Texto]" custT="1"/>
      <dgm:spPr/>
      <dgm:t>
        <a:bodyPr/>
        <a:lstStyle/>
        <a:p>
          <a:r>
            <a:rPr lang="es-EC" sz="1300" dirty="0" smtClean="0"/>
            <a:t>Financiamiento de actividades a pequeña escala por montos inferiores a los 20 mil dólares </a:t>
          </a:r>
          <a:r>
            <a:rPr lang="es-EC" sz="1000" dirty="0" smtClean="0"/>
            <a:t>(Codificación de Regulaciones BCE)</a:t>
          </a:r>
          <a:endParaRPr lang="es-EC" sz="1300" dirty="0"/>
        </a:p>
      </dgm:t>
    </dgm:pt>
    <dgm:pt modelId="{4E273ADA-B1E6-4AFE-A6FF-C0577B04E050}" type="parTrans" cxnId="{F57AC867-B0D3-4391-9BAF-3D43ECD52DED}">
      <dgm:prSet/>
      <dgm:spPr/>
      <dgm:t>
        <a:bodyPr/>
        <a:lstStyle/>
        <a:p>
          <a:endParaRPr lang="es-EC"/>
        </a:p>
      </dgm:t>
    </dgm:pt>
    <dgm:pt modelId="{CAF84001-F059-49AE-B711-E1BFE39A360B}" type="sibTrans" cxnId="{F57AC867-B0D3-4391-9BAF-3D43ECD52DED}">
      <dgm:prSet/>
      <dgm:spPr/>
      <dgm:t>
        <a:bodyPr/>
        <a:lstStyle/>
        <a:p>
          <a:endParaRPr lang="es-EC"/>
        </a:p>
      </dgm:t>
    </dgm:pt>
    <dgm:pt modelId="{71C75C76-CE01-40A0-BAD0-1D3FECACD006}">
      <dgm:prSet phldrT="[Texto]"/>
      <dgm:spPr/>
      <dgm:t>
        <a:bodyPr/>
        <a:lstStyle/>
        <a:p>
          <a:r>
            <a:rPr lang="es-EC" dirty="0" smtClean="0"/>
            <a:t>Servicios Sustitutos</a:t>
          </a:r>
          <a:endParaRPr lang="es-EC" dirty="0"/>
        </a:p>
      </dgm:t>
    </dgm:pt>
    <dgm:pt modelId="{BA6D974C-53BC-4F70-8ECB-EE7225F12311}" type="parTrans" cxnId="{CD3F94F8-B5E1-46BF-9AF0-264B7AA9C33E}">
      <dgm:prSet/>
      <dgm:spPr/>
      <dgm:t>
        <a:bodyPr/>
        <a:lstStyle/>
        <a:p>
          <a:endParaRPr lang="es-EC"/>
        </a:p>
      </dgm:t>
    </dgm:pt>
    <dgm:pt modelId="{80EFE3F2-A951-4C73-B787-521C488406A0}" type="sibTrans" cxnId="{CD3F94F8-B5E1-46BF-9AF0-264B7AA9C33E}">
      <dgm:prSet/>
      <dgm:spPr/>
      <dgm:t>
        <a:bodyPr/>
        <a:lstStyle/>
        <a:p>
          <a:endParaRPr lang="es-EC"/>
        </a:p>
      </dgm:t>
    </dgm:pt>
    <dgm:pt modelId="{104D5AE5-C4D9-4C4F-B66D-8B2B7253DEDE}">
      <dgm:prSet phldrT="[Texto]"/>
      <dgm:spPr/>
      <dgm:t>
        <a:bodyPr/>
        <a:lstStyle/>
        <a:p>
          <a:r>
            <a:rPr lang="es-EC" dirty="0" smtClean="0"/>
            <a:t>Crédito ofertado por instituciones públicas o privadas del cantón.</a:t>
          </a:r>
          <a:endParaRPr lang="es-EC" dirty="0"/>
        </a:p>
      </dgm:t>
    </dgm:pt>
    <dgm:pt modelId="{9196143A-B256-4B2F-983C-EF83ED59AA60}" type="parTrans" cxnId="{464DBF90-7E61-4F1B-A162-04465B1021C3}">
      <dgm:prSet/>
      <dgm:spPr/>
      <dgm:t>
        <a:bodyPr/>
        <a:lstStyle/>
        <a:p>
          <a:endParaRPr lang="es-EC"/>
        </a:p>
      </dgm:t>
    </dgm:pt>
    <dgm:pt modelId="{9DE7D9E2-0EE9-4346-B6AE-054929447FFA}" type="sibTrans" cxnId="{464DBF90-7E61-4F1B-A162-04465B1021C3}">
      <dgm:prSet/>
      <dgm:spPr/>
      <dgm:t>
        <a:bodyPr/>
        <a:lstStyle/>
        <a:p>
          <a:endParaRPr lang="es-EC"/>
        </a:p>
      </dgm:t>
    </dgm:pt>
    <dgm:pt modelId="{5397D2E8-3331-4A78-9195-FE2B402BB197}">
      <dgm:prSet phldrT="[Texto]"/>
      <dgm:spPr/>
      <dgm:t>
        <a:bodyPr/>
        <a:lstStyle/>
        <a:p>
          <a:r>
            <a:rPr lang="es-EC" dirty="0" smtClean="0"/>
            <a:t>Servicios Complementarios</a:t>
          </a:r>
          <a:endParaRPr lang="es-EC" dirty="0"/>
        </a:p>
      </dgm:t>
    </dgm:pt>
    <dgm:pt modelId="{482E609D-8C5F-4B65-B8A4-E97DC4E28EF3}" type="parTrans" cxnId="{379E34DD-7694-4E21-ABDC-6526C30067F5}">
      <dgm:prSet/>
      <dgm:spPr/>
      <dgm:t>
        <a:bodyPr/>
        <a:lstStyle/>
        <a:p>
          <a:endParaRPr lang="es-EC"/>
        </a:p>
      </dgm:t>
    </dgm:pt>
    <dgm:pt modelId="{26042E7E-AA21-4C94-AB2D-6CCEE745FAFD}" type="sibTrans" cxnId="{379E34DD-7694-4E21-ABDC-6526C30067F5}">
      <dgm:prSet/>
      <dgm:spPr/>
      <dgm:t>
        <a:bodyPr/>
        <a:lstStyle/>
        <a:p>
          <a:endParaRPr lang="es-EC"/>
        </a:p>
      </dgm:t>
    </dgm:pt>
    <dgm:pt modelId="{2425874D-7524-4825-B803-8260582D55C0}">
      <dgm:prSet phldrT="[Texto]"/>
      <dgm:spPr/>
      <dgm:t>
        <a:bodyPr/>
        <a:lstStyle/>
        <a:p>
          <a:r>
            <a:rPr lang="es-EC" dirty="0" smtClean="0"/>
            <a:t>Asistencia Técnica:</a:t>
          </a:r>
          <a:endParaRPr lang="es-EC" dirty="0"/>
        </a:p>
      </dgm:t>
    </dgm:pt>
    <dgm:pt modelId="{AE5D8F5B-B370-4A4F-BC20-3601D4DDDA6B}" type="parTrans" cxnId="{94FE17B8-BD79-4202-A5B3-293AFEBA8F2F}">
      <dgm:prSet/>
      <dgm:spPr/>
      <dgm:t>
        <a:bodyPr/>
        <a:lstStyle/>
        <a:p>
          <a:endParaRPr lang="es-EC"/>
        </a:p>
      </dgm:t>
    </dgm:pt>
    <dgm:pt modelId="{B9AD178E-7778-46C1-A0EC-BCE14A4984B9}" type="sibTrans" cxnId="{94FE17B8-BD79-4202-A5B3-293AFEBA8F2F}">
      <dgm:prSet/>
      <dgm:spPr/>
      <dgm:t>
        <a:bodyPr/>
        <a:lstStyle/>
        <a:p>
          <a:endParaRPr lang="es-EC"/>
        </a:p>
      </dgm:t>
    </dgm:pt>
    <dgm:pt modelId="{9202462E-743A-40B3-9EFC-8735CD181B1C}">
      <dgm:prSet phldrT="[Texto]"/>
      <dgm:spPr/>
      <dgm:t>
        <a:bodyPr/>
        <a:lstStyle/>
        <a:p>
          <a:r>
            <a:rPr lang="es-EC" dirty="0" smtClean="0"/>
            <a:t>Asesoría en el mejoramiento genético del ganado, pastos  </a:t>
          </a:r>
          <a:endParaRPr lang="es-EC" dirty="0"/>
        </a:p>
      </dgm:t>
    </dgm:pt>
    <dgm:pt modelId="{5F0E6645-241F-4F10-9779-F04AC781A1E8}" type="parTrans" cxnId="{BB53E5A1-6EC4-40AE-8069-F351727DF63B}">
      <dgm:prSet/>
      <dgm:spPr/>
      <dgm:t>
        <a:bodyPr/>
        <a:lstStyle/>
        <a:p>
          <a:endParaRPr lang="es-EC"/>
        </a:p>
      </dgm:t>
    </dgm:pt>
    <dgm:pt modelId="{3DAC3278-4C3C-44AF-970B-E74F1404D0AB}" type="sibTrans" cxnId="{BB53E5A1-6EC4-40AE-8069-F351727DF63B}">
      <dgm:prSet/>
      <dgm:spPr/>
      <dgm:t>
        <a:bodyPr/>
        <a:lstStyle/>
        <a:p>
          <a:endParaRPr lang="es-EC"/>
        </a:p>
      </dgm:t>
    </dgm:pt>
    <dgm:pt modelId="{2EC6EB51-2EA1-4A30-86CD-BA174D5A0E25}">
      <dgm:prSet phldrT="[Texto]"/>
      <dgm:spPr/>
      <dgm:t>
        <a:bodyPr/>
        <a:lstStyle/>
        <a:p>
          <a:endParaRPr lang="es-EC" dirty="0"/>
        </a:p>
      </dgm:t>
    </dgm:pt>
    <dgm:pt modelId="{EAAE19F2-249C-4040-A50A-02448226B530}" type="parTrans" cxnId="{1085C1D6-CD7D-453E-9A63-C65E4C6D0552}">
      <dgm:prSet/>
      <dgm:spPr/>
      <dgm:t>
        <a:bodyPr/>
        <a:lstStyle/>
        <a:p>
          <a:endParaRPr lang="es-EC"/>
        </a:p>
      </dgm:t>
    </dgm:pt>
    <dgm:pt modelId="{E92259B3-DBB7-47CD-AFE4-D467C9F999A8}" type="sibTrans" cxnId="{1085C1D6-CD7D-453E-9A63-C65E4C6D0552}">
      <dgm:prSet/>
      <dgm:spPr/>
      <dgm:t>
        <a:bodyPr/>
        <a:lstStyle/>
        <a:p>
          <a:endParaRPr lang="es-EC"/>
        </a:p>
      </dgm:t>
    </dgm:pt>
    <dgm:pt modelId="{0640C0AE-7BC5-4D8E-946D-8E3A6A8B2095}" type="pres">
      <dgm:prSet presAssocID="{DDAA0175-10B5-4073-A2C9-DBA5D6AD21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9D6ACF-7312-4C9D-B8AE-EB8348857D1D}" type="pres">
      <dgm:prSet presAssocID="{59EE0C89-3E95-475B-8280-AB9B3028AC0C}" presName="composite" presStyleCnt="0"/>
      <dgm:spPr/>
    </dgm:pt>
    <dgm:pt modelId="{BB7F7307-2DBF-4174-9AD0-C78F865662B4}" type="pres">
      <dgm:prSet presAssocID="{59EE0C89-3E95-475B-8280-AB9B3028AC0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02350C-5044-4121-AC25-F6276721D150}" type="pres">
      <dgm:prSet presAssocID="{59EE0C89-3E95-475B-8280-AB9B3028AC0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6218B6-ECBA-4D53-AD18-DC0F640050FB}" type="pres">
      <dgm:prSet presAssocID="{5D5AFF31-166C-4AA6-84FE-80EF862DB53B}" presName="space" presStyleCnt="0"/>
      <dgm:spPr/>
    </dgm:pt>
    <dgm:pt modelId="{D0B1F2AD-27FD-4936-B51B-532A7633FBF4}" type="pres">
      <dgm:prSet presAssocID="{71C75C76-CE01-40A0-BAD0-1D3FECACD006}" presName="composite" presStyleCnt="0"/>
      <dgm:spPr/>
    </dgm:pt>
    <dgm:pt modelId="{6917D5B8-3AA7-43B0-BD25-475B3053B748}" type="pres">
      <dgm:prSet presAssocID="{71C75C76-CE01-40A0-BAD0-1D3FECACD00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E994B3-6686-4F32-99C4-96D19FB4FD4A}" type="pres">
      <dgm:prSet presAssocID="{71C75C76-CE01-40A0-BAD0-1D3FECACD00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D31152-8587-471F-B6B5-6AC05B54CBA7}" type="pres">
      <dgm:prSet presAssocID="{80EFE3F2-A951-4C73-B787-521C488406A0}" presName="space" presStyleCnt="0"/>
      <dgm:spPr/>
    </dgm:pt>
    <dgm:pt modelId="{8169998B-D899-4DB2-83E2-FA0BFD1B00F1}" type="pres">
      <dgm:prSet presAssocID="{5397D2E8-3331-4A78-9195-FE2B402BB197}" presName="composite" presStyleCnt="0"/>
      <dgm:spPr/>
    </dgm:pt>
    <dgm:pt modelId="{14C5203F-2F76-4D71-A85C-7564FE0723CF}" type="pres">
      <dgm:prSet presAssocID="{5397D2E8-3331-4A78-9195-FE2B402BB19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9BA290-A099-40D7-B2F9-D4DDCF8574F9}" type="pres">
      <dgm:prSet presAssocID="{5397D2E8-3331-4A78-9195-FE2B402BB19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37BAD40-DA35-4E36-B7CB-8FF65BA1D986}" type="presOf" srcId="{7D79ABB5-63FF-446A-84D8-EE85906FBBC6}" destId="{CB02350C-5044-4121-AC25-F6276721D150}" srcOrd="0" destOrd="0" presId="urn:microsoft.com/office/officeart/2005/8/layout/hList1"/>
    <dgm:cxn modelId="{BB53E5A1-6EC4-40AE-8069-F351727DF63B}" srcId="{2425874D-7524-4825-B803-8260582D55C0}" destId="{9202462E-743A-40B3-9EFC-8735CD181B1C}" srcOrd="0" destOrd="0" parTransId="{5F0E6645-241F-4F10-9779-F04AC781A1E8}" sibTransId="{3DAC3278-4C3C-44AF-970B-E74F1404D0AB}"/>
    <dgm:cxn modelId="{464DBF90-7E61-4F1B-A162-04465B1021C3}" srcId="{71C75C76-CE01-40A0-BAD0-1D3FECACD006}" destId="{104D5AE5-C4D9-4C4F-B66D-8B2B7253DEDE}" srcOrd="0" destOrd="0" parTransId="{9196143A-B256-4B2F-983C-EF83ED59AA60}" sibTransId="{9DE7D9E2-0EE9-4346-B6AE-054929447FFA}"/>
    <dgm:cxn modelId="{E3AD2400-B810-4318-8CF4-5D8E15D48284}" type="presOf" srcId="{DDAA0175-10B5-4073-A2C9-DBA5D6AD213A}" destId="{0640C0AE-7BC5-4D8E-946D-8E3A6A8B2095}" srcOrd="0" destOrd="0" presId="urn:microsoft.com/office/officeart/2005/8/layout/hList1"/>
    <dgm:cxn modelId="{94FE17B8-BD79-4202-A5B3-293AFEBA8F2F}" srcId="{5397D2E8-3331-4A78-9195-FE2B402BB197}" destId="{2425874D-7524-4825-B803-8260582D55C0}" srcOrd="0" destOrd="0" parTransId="{AE5D8F5B-B370-4A4F-BC20-3601D4DDDA6B}" sibTransId="{B9AD178E-7778-46C1-A0EC-BCE14A4984B9}"/>
    <dgm:cxn modelId="{2341FD16-A5E0-4C5D-9BDE-CE24F7206A6E}" type="presOf" srcId="{5397D2E8-3331-4A78-9195-FE2B402BB197}" destId="{14C5203F-2F76-4D71-A85C-7564FE0723CF}" srcOrd="0" destOrd="0" presId="urn:microsoft.com/office/officeart/2005/8/layout/hList1"/>
    <dgm:cxn modelId="{F57AC867-B0D3-4391-9BAF-3D43ECD52DED}" srcId="{59EE0C89-3E95-475B-8280-AB9B3028AC0C}" destId="{7D79ABB5-63FF-446A-84D8-EE85906FBBC6}" srcOrd="0" destOrd="0" parTransId="{4E273ADA-B1E6-4AFE-A6FF-C0577B04E050}" sibTransId="{CAF84001-F059-49AE-B711-E1BFE39A360B}"/>
    <dgm:cxn modelId="{354E47B4-1597-4AFE-BAA8-913D04E66B0E}" type="presOf" srcId="{9202462E-743A-40B3-9EFC-8735CD181B1C}" destId="{229BA290-A099-40D7-B2F9-D4DDCF8574F9}" srcOrd="0" destOrd="1" presId="urn:microsoft.com/office/officeart/2005/8/layout/hList1"/>
    <dgm:cxn modelId="{C63B90B3-18B8-4AA4-8A1A-818D2E5381B0}" srcId="{DDAA0175-10B5-4073-A2C9-DBA5D6AD213A}" destId="{59EE0C89-3E95-475B-8280-AB9B3028AC0C}" srcOrd="0" destOrd="0" parTransId="{C742405B-3216-4CC3-96A9-ADD9CEADB5AA}" sibTransId="{5D5AFF31-166C-4AA6-84FE-80EF862DB53B}"/>
    <dgm:cxn modelId="{E87510A0-1551-4007-A905-88D5DAC04DF4}" type="presOf" srcId="{104D5AE5-C4D9-4C4F-B66D-8B2B7253DEDE}" destId="{69E994B3-6686-4F32-99C4-96D19FB4FD4A}" srcOrd="0" destOrd="0" presId="urn:microsoft.com/office/officeart/2005/8/layout/hList1"/>
    <dgm:cxn modelId="{9957EDA6-EB1E-4039-BF07-992D3F8AB6DE}" type="presOf" srcId="{2425874D-7524-4825-B803-8260582D55C0}" destId="{229BA290-A099-40D7-B2F9-D4DDCF8574F9}" srcOrd="0" destOrd="0" presId="urn:microsoft.com/office/officeart/2005/8/layout/hList1"/>
    <dgm:cxn modelId="{A9876A6F-2F95-4269-BF37-251F56938E22}" type="presOf" srcId="{2EC6EB51-2EA1-4A30-86CD-BA174D5A0E25}" destId="{229BA290-A099-40D7-B2F9-D4DDCF8574F9}" srcOrd="0" destOrd="2" presId="urn:microsoft.com/office/officeart/2005/8/layout/hList1"/>
    <dgm:cxn modelId="{CD3F94F8-B5E1-46BF-9AF0-264B7AA9C33E}" srcId="{DDAA0175-10B5-4073-A2C9-DBA5D6AD213A}" destId="{71C75C76-CE01-40A0-BAD0-1D3FECACD006}" srcOrd="1" destOrd="0" parTransId="{BA6D974C-53BC-4F70-8ECB-EE7225F12311}" sibTransId="{80EFE3F2-A951-4C73-B787-521C488406A0}"/>
    <dgm:cxn modelId="{F503C405-9B37-43F4-A48C-5A2289B66124}" type="presOf" srcId="{59EE0C89-3E95-475B-8280-AB9B3028AC0C}" destId="{BB7F7307-2DBF-4174-9AD0-C78F865662B4}" srcOrd="0" destOrd="0" presId="urn:microsoft.com/office/officeart/2005/8/layout/hList1"/>
    <dgm:cxn modelId="{379E34DD-7694-4E21-ABDC-6526C30067F5}" srcId="{DDAA0175-10B5-4073-A2C9-DBA5D6AD213A}" destId="{5397D2E8-3331-4A78-9195-FE2B402BB197}" srcOrd="2" destOrd="0" parTransId="{482E609D-8C5F-4B65-B8A4-E97DC4E28EF3}" sibTransId="{26042E7E-AA21-4C94-AB2D-6CCEE745FAFD}"/>
    <dgm:cxn modelId="{1085C1D6-CD7D-453E-9A63-C65E4C6D0552}" srcId="{5397D2E8-3331-4A78-9195-FE2B402BB197}" destId="{2EC6EB51-2EA1-4A30-86CD-BA174D5A0E25}" srcOrd="1" destOrd="0" parTransId="{EAAE19F2-249C-4040-A50A-02448226B530}" sibTransId="{E92259B3-DBB7-47CD-AFE4-D467C9F999A8}"/>
    <dgm:cxn modelId="{28BBEA82-C915-4431-A85A-89B639105D3D}" type="presOf" srcId="{71C75C76-CE01-40A0-BAD0-1D3FECACD006}" destId="{6917D5B8-3AA7-43B0-BD25-475B3053B748}" srcOrd="0" destOrd="0" presId="urn:microsoft.com/office/officeart/2005/8/layout/hList1"/>
    <dgm:cxn modelId="{6DBB9442-634E-42F3-8E9B-38816E135808}" type="presParOf" srcId="{0640C0AE-7BC5-4D8E-946D-8E3A6A8B2095}" destId="{929D6ACF-7312-4C9D-B8AE-EB8348857D1D}" srcOrd="0" destOrd="0" presId="urn:microsoft.com/office/officeart/2005/8/layout/hList1"/>
    <dgm:cxn modelId="{EC0241F1-01CF-4D14-B8F9-BA5B860B61ED}" type="presParOf" srcId="{929D6ACF-7312-4C9D-B8AE-EB8348857D1D}" destId="{BB7F7307-2DBF-4174-9AD0-C78F865662B4}" srcOrd="0" destOrd="0" presId="urn:microsoft.com/office/officeart/2005/8/layout/hList1"/>
    <dgm:cxn modelId="{6CB7A5F7-66E3-4C3A-8F84-34054C4CDF85}" type="presParOf" srcId="{929D6ACF-7312-4C9D-B8AE-EB8348857D1D}" destId="{CB02350C-5044-4121-AC25-F6276721D150}" srcOrd="1" destOrd="0" presId="urn:microsoft.com/office/officeart/2005/8/layout/hList1"/>
    <dgm:cxn modelId="{07B071DD-12B1-4470-9B8C-4B8CD7F8CD67}" type="presParOf" srcId="{0640C0AE-7BC5-4D8E-946D-8E3A6A8B2095}" destId="{6D6218B6-ECBA-4D53-AD18-DC0F640050FB}" srcOrd="1" destOrd="0" presId="urn:microsoft.com/office/officeart/2005/8/layout/hList1"/>
    <dgm:cxn modelId="{B91F6801-4E27-4947-9D38-1167BEDEC420}" type="presParOf" srcId="{0640C0AE-7BC5-4D8E-946D-8E3A6A8B2095}" destId="{D0B1F2AD-27FD-4936-B51B-532A7633FBF4}" srcOrd="2" destOrd="0" presId="urn:microsoft.com/office/officeart/2005/8/layout/hList1"/>
    <dgm:cxn modelId="{CA349687-EF74-42C4-95E3-E618652F065F}" type="presParOf" srcId="{D0B1F2AD-27FD-4936-B51B-532A7633FBF4}" destId="{6917D5B8-3AA7-43B0-BD25-475B3053B748}" srcOrd="0" destOrd="0" presId="urn:microsoft.com/office/officeart/2005/8/layout/hList1"/>
    <dgm:cxn modelId="{591BD2B7-BE2B-4751-AE3A-9DEC5605DA59}" type="presParOf" srcId="{D0B1F2AD-27FD-4936-B51B-532A7633FBF4}" destId="{69E994B3-6686-4F32-99C4-96D19FB4FD4A}" srcOrd="1" destOrd="0" presId="urn:microsoft.com/office/officeart/2005/8/layout/hList1"/>
    <dgm:cxn modelId="{B4493210-6461-4930-BD97-2AD80F16D5E4}" type="presParOf" srcId="{0640C0AE-7BC5-4D8E-946D-8E3A6A8B2095}" destId="{38D31152-8587-471F-B6B5-6AC05B54CBA7}" srcOrd="3" destOrd="0" presId="urn:microsoft.com/office/officeart/2005/8/layout/hList1"/>
    <dgm:cxn modelId="{35DCB331-A24E-4267-9347-714769DE0461}" type="presParOf" srcId="{0640C0AE-7BC5-4D8E-946D-8E3A6A8B2095}" destId="{8169998B-D899-4DB2-83E2-FA0BFD1B00F1}" srcOrd="4" destOrd="0" presId="urn:microsoft.com/office/officeart/2005/8/layout/hList1"/>
    <dgm:cxn modelId="{3CF7D8DC-C7F8-4B6C-8C9A-22C785339938}" type="presParOf" srcId="{8169998B-D899-4DB2-83E2-FA0BFD1B00F1}" destId="{14C5203F-2F76-4D71-A85C-7564FE0723CF}" srcOrd="0" destOrd="0" presId="urn:microsoft.com/office/officeart/2005/8/layout/hList1"/>
    <dgm:cxn modelId="{9347904B-F83A-467F-8701-0A1FC21BBC57}" type="presParOf" srcId="{8169998B-D899-4DB2-83E2-FA0BFD1B00F1}" destId="{229BA290-A099-40D7-B2F9-D4DDCF8574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E16AA1-4AB2-4A04-8239-9BD84536C8D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72AAAB51-544F-4D1E-B1FD-969FC209DD29}">
      <dgm:prSet phldrT="[Texto]"/>
      <dgm:spPr/>
      <dgm:t>
        <a:bodyPr/>
        <a:lstStyle/>
        <a:p>
          <a:r>
            <a:rPr lang="es-EC" dirty="0" smtClean="0"/>
            <a:t>Oferta de Microcréditos</a:t>
          </a:r>
          <a:endParaRPr lang="es-EC" dirty="0"/>
        </a:p>
      </dgm:t>
    </dgm:pt>
    <dgm:pt modelId="{CF486407-792A-4C2D-A17D-B24508E815A1}" type="parTrans" cxnId="{35BCE67B-D7F3-442A-9182-AAFFA3D8B3ED}">
      <dgm:prSet/>
      <dgm:spPr/>
      <dgm:t>
        <a:bodyPr/>
        <a:lstStyle/>
        <a:p>
          <a:endParaRPr lang="es-EC"/>
        </a:p>
      </dgm:t>
    </dgm:pt>
    <dgm:pt modelId="{9FDE2858-E9A8-4651-B6D4-757078F7DA50}" type="sibTrans" cxnId="{35BCE67B-D7F3-442A-9182-AAFFA3D8B3ED}">
      <dgm:prSet/>
      <dgm:spPr/>
      <dgm:t>
        <a:bodyPr/>
        <a:lstStyle/>
        <a:p>
          <a:endParaRPr lang="es-EC"/>
        </a:p>
      </dgm:t>
    </dgm:pt>
    <dgm:pt modelId="{FD53DC51-4A6A-46EC-8148-353ED1F01D93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640FCF48-D838-4B0B-919A-F575684D2452}" type="parTrans" cxnId="{C47A9F3B-845B-47F0-9DA0-AD0BF1DCE1CE}">
      <dgm:prSet/>
      <dgm:spPr/>
      <dgm:t>
        <a:bodyPr/>
        <a:lstStyle/>
        <a:p>
          <a:endParaRPr lang="es-EC"/>
        </a:p>
      </dgm:t>
    </dgm:pt>
    <dgm:pt modelId="{CB4CAED2-A279-40FE-85F7-6ECB6219802D}" type="sibTrans" cxnId="{C47A9F3B-845B-47F0-9DA0-AD0BF1DCE1CE}">
      <dgm:prSet/>
      <dgm:spPr/>
      <dgm:t>
        <a:bodyPr/>
        <a:lstStyle/>
        <a:p>
          <a:endParaRPr lang="es-EC"/>
        </a:p>
      </dgm:t>
    </dgm:pt>
    <dgm:pt modelId="{A812A00B-4E48-4EEC-A040-C5A724956ABD}">
      <dgm:prSet phldrT="[Texto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C1C25847-26BF-445B-BC69-724722BFAFCF}" type="parTrans" cxnId="{0C15D661-EF6B-4DD3-A8F9-2659B13796E5}">
      <dgm:prSet/>
      <dgm:spPr/>
      <dgm:t>
        <a:bodyPr/>
        <a:lstStyle/>
        <a:p>
          <a:endParaRPr lang="es-EC"/>
        </a:p>
      </dgm:t>
    </dgm:pt>
    <dgm:pt modelId="{2824903C-FC8F-4C72-93BB-3E3C252498E0}" type="sibTrans" cxnId="{0C15D661-EF6B-4DD3-A8F9-2659B13796E5}">
      <dgm:prSet/>
      <dgm:spPr/>
      <dgm:t>
        <a:bodyPr/>
        <a:lstStyle/>
        <a:p>
          <a:endParaRPr lang="es-EC"/>
        </a:p>
      </dgm:t>
    </dgm:pt>
    <dgm:pt modelId="{39A3CCAC-3006-41CD-8E34-2F441C29DE9A}">
      <dgm:prSet phldrT="[Texto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E8C3CDB7-02FB-41C3-8AAB-59A7EA761BFD}" type="parTrans" cxnId="{465B59DD-61D4-432B-AE99-12FF3D2D43E3}">
      <dgm:prSet/>
      <dgm:spPr/>
      <dgm:t>
        <a:bodyPr/>
        <a:lstStyle/>
        <a:p>
          <a:endParaRPr lang="es-EC"/>
        </a:p>
      </dgm:t>
    </dgm:pt>
    <dgm:pt modelId="{A392DE8B-BE16-42FC-B0FC-5E64CE536FE1}" type="sibTrans" cxnId="{465B59DD-61D4-432B-AE99-12FF3D2D43E3}">
      <dgm:prSet/>
      <dgm:spPr/>
      <dgm:t>
        <a:bodyPr/>
        <a:lstStyle/>
        <a:p>
          <a:endParaRPr lang="es-EC"/>
        </a:p>
      </dgm:t>
    </dgm:pt>
    <dgm:pt modelId="{62C46402-12B6-4012-AE62-B249C6703CBD}">
      <dgm:prSet phldrT="[Texto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16BFACB1-4DB1-4236-9191-FB70772F82C7}" type="parTrans" cxnId="{6848A4BC-AD83-448C-A260-B2A10670CD37}">
      <dgm:prSet/>
      <dgm:spPr/>
      <dgm:t>
        <a:bodyPr/>
        <a:lstStyle/>
        <a:p>
          <a:endParaRPr lang="es-EC"/>
        </a:p>
      </dgm:t>
    </dgm:pt>
    <dgm:pt modelId="{1166F38F-517E-488B-9D18-4330DCDA2C9A}" type="sibTrans" cxnId="{6848A4BC-AD83-448C-A260-B2A10670CD37}">
      <dgm:prSet/>
      <dgm:spPr/>
      <dgm:t>
        <a:bodyPr/>
        <a:lstStyle/>
        <a:p>
          <a:endParaRPr lang="es-EC"/>
        </a:p>
      </dgm:t>
    </dgm:pt>
    <dgm:pt modelId="{5C233B14-BE1A-4D6B-8EB9-221631F7C5B7}">
      <dgm:prSet phldrT="[Texto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2FE49389-D16E-4314-9745-587705D4B0BC}" type="parTrans" cxnId="{928F78AA-4910-4655-9498-AFA8C93D1409}">
      <dgm:prSet/>
      <dgm:spPr/>
      <dgm:t>
        <a:bodyPr/>
        <a:lstStyle/>
        <a:p>
          <a:endParaRPr lang="es-EC"/>
        </a:p>
      </dgm:t>
    </dgm:pt>
    <dgm:pt modelId="{A6B073C8-8175-41B3-B57F-26DBACD6F40F}" type="sibTrans" cxnId="{928F78AA-4910-4655-9498-AFA8C93D1409}">
      <dgm:prSet/>
      <dgm:spPr/>
      <dgm:t>
        <a:bodyPr/>
        <a:lstStyle/>
        <a:p>
          <a:endParaRPr lang="es-EC"/>
        </a:p>
      </dgm:t>
    </dgm:pt>
    <dgm:pt modelId="{C83D23B1-602B-420C-8B2A-2D9214E879BD}" type="pres">
      <dgm:prSet presAssocID="{3BE16AA1-4AB2-4A04-8239-9BD84536C8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BDCA349-E1C5-4FF3-8DF9-AF24ECA4FB1B}" type="pres">
      <dgm:prSet presAssocID="{72AAAB51-544F-4D1E-B1FD-969FC209DD29}" presName="centerShape" presStyleLbl="node0" presStyleIdx="0" presStyleCnt="1"/>
      <dgm:spPr/>
      <dgm:t>
        <a:bodyPr/>
        <a:lstStyle/>
        <a:p>
          <a:endParaRPr lang="es-EC"/>
        </a:p>
      </dgm:t>
    </dgm:pt>
    <dgm:pt modelId="{FB323569-B22B-4EDA-A49D-753D62DFDAE3}" type="pres">
      <dgm:prSet presAssocID="{640FCF48-D838-4B0B-919A-F575684D2452}" presName="parTrans" presStyleLbl="bgSibTrans2D1" presStyleIdx="0" presStyleCnt="5"/>
      <dgm:spPr/>
      <dgm:t>
        <a:bodyPr/>
        <a:lstStyle/>
        <a:p>
          <a:endParaRPr lang="es-EC"/>
        </a:p>
      </dgm:t>
    </dgm:pt>
    <dgm:pt modelId="{6A8E134F-7AAE-4490-B78E-9C78EB6D017B}" type="pres">
      <dgm:prSet presAssocID="{FD53DC51-4A6A-46EC-8148-353ED1F01D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280C26-90AE-4F60-A31C-578901387668}" type="pres">
      <dgm:prSet presAssocID="{2FE49389-D16E-4314-9745-587705D4B0BC}" presName="parTrans" presStyleLbl="bgSibTrans2D1" presStyleIdx="1" presStyleCnt="5"/>
      <dgm:spPr/>
      <dgm:t>
        <a:bodyPr/>
        <a:lstStyle/>
        <a:p>
          <a:endParaRPr lang="es-EC"/>
        </a:p>
      </dgm:t>
    </dgm:pt>
    <dgm:pt modelId="{BD8B400D-1829-4B2E-B1AA-4C352BB68CC9}" type="pres">
      <dgm:prSet presAssocID="{5C233B14-BE1A-4D6B-8EB9-221631F7C5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95AF90-D751-49DD-838E-21D1B00E8DF9}" type="pres">
      <dgm:prSet presAssocID="{C1C25847-26BF-445B-BC69-724722BFAFCF}" presName="parTrans" presStyleLbl="bgSibTrans2D1" presStyleIdx="2" presStyleCnt="5"/>
      <dgm:spPr/>
      <dgm:t>
        <a:bodyPr/>
        <a:lstStyle/>
        <a:p>
          <a:endParaRPr lang="es-EC"/>
        </a:p>
      </dgm:t>
    </dgm:pt>
    <dgm:pt modelId="{7709AC02-92C5-4839-9714-1F2326325B4B}" type="pres">
      <dgm:prSet presAssocID="{A812A00B-4E48-4EEC-A040-C5A724956A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A1880B1-6B0B-490F-A769-A434C91F7F26}" type="pres">
      <dgm:prSet presAssocID="{E8C3CDB7-02FB-41C3-8AAB-59A7EA761BFD}" presName="parTrans" presStyleLbl="bgSibTrans2D1" presStyleIdx="3" presStyleCnt="5"/>
      <dgm:spPr/>
      <dgm:t>
        <a:bodyPr/>
        <a:lstStyle/>
        <a:p>
          <a:endParaRPr lang="es-EC"/>
        </a:p>
      </dgm:t>
    </dgm:pt>
    <dgm:pt modelId="{4FDB5A32-A7E7-448F-BF95-6E0520137B62}" type="pres">
      <dgm:prSet presAssocID="{39A3CCAC-3006-41CD-8E34-2F441C29DE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28A8B6-6FB1-421E-A793-8B5DB378211F}" type="pres">
      <dgm:prSet presAssocID="{16BFACB1-4DB1-4236-9191-FB70772F82C7}" presName="parTrans" presStyleLbl="bgSibTrans2D1" presStyleIdx="4" presStyleCnt="5"/>
      <dgm:spPr/>
      <dgm:t>
        <a:bodyPr/>
        <a:lstStyle/>
        <a:p>
          <a:endParaRPr lang="es-EC"/>
        </a:p>
      </dgm:t>
    </dgm:pt>
    <dgm:pt modelId="{A88650EB-E104-4161-8647-32485CC1FA97}" type="pres">
      <dgm:prSet presAssocID="{62C46402-12B6-4012-AE62-B249C6703CB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4C4E360-6D06-46C7-A172-FD4B16F33920}" type="presOf" srcId="{A812A00B-4E48-4EEC-A040-C5A724956ABD}" destId="{7709AC02-92C5-4839-9714-1F2326325B4B}" srcOrd="0" destOrd="0" presId="urn:microsoft.com/office/officeart/2005/8/layout/radial4"/>
    <dgm:cxn modelId="{5F084FD9-A8C0-489E-A9DA-B2BE94ED0828}" type="presOf" srcId="{2FE49389-D16E-4314-9745-587705D4B0BC}" destId="{A5280C26-90AE-4F60-A31C-578901387668}" srcOrd="0" destOrd="0" presId="urn:microsoft.com/office/officeart/2005/8/layout/radial4"/>
    <dgm:cxn modelId="{928F78AA-4910-4655-9498-AFA8C93D1409}" srcId="{72AAAB51-544F-4D1E-B1FD-969FC209DD29}" destId="{5C233B14-BE1A-4D6B-8EB9-221631F7C5B7}" srcOrd="1" destOrd="0" parTransId="{2FE49389-D16E-4314-9745-587705D4B0BC}" sibTransId="{A6B073C8-8175-41B3-B57F-26DBACD6F40F}"/>
    <dgm:cxn modelId="{48E3A6A3-4C37-46DA-81DF-08CEC4827547}" type="presOf" srcId="{FD53DC51-4A6A-46EC-8148-353ED1F01D93}" destId="{6A8E134F-7AAE-4490-B78E-9C78EB6D017B}" srcOrd="0" destOrd="0" presId="urn:microsoft.com/office/officeart/2005/8/layout/radial4"/>
    <dgm:cxn modelId="{37558DF9-A43B-46CB-AB94-0E50FB79BD72}" type="presOf" srcId="{640FCF48-D838-4B0B-919A-F575684D2452}" destId="{FB323569-B22B-4EDA-A49D-753D62DFDAE3}" srcOrd="0" destOrd="0" presId="urn:microsoft.com/office/officeart/2005/8/layout/radial4"/>
    <dgm:cxn modelId="{C47A9F3B-845B-47F0-9DA0-AD0BF1DCE1CE}" srcId="{72AAAB51-544F-4D1E-B1FD-969FC209DD29}" destId="{FD53DC51-4A6A-46EC-8148-353ED1F01D93}" srcOrd="0" destOrd="0" parTransId="{640FCF48-D838-4B0B-919A-F575684D2452}" sibTransId="{CB4CAED2-A279-40FE-85F7-6ECB6219802D}"/>
    <dgm:cxn modelId="{35BCE67B-D7F3-442A-9182-AAFFA3D8B3ED}" srcId="{3BE16AA1-4AB2-4A04-8239-9BD84536C8D5}" destId="{72AAAB51-544F-4D1E-B1FD-969FC209DD29}" srcOrd="0" destOrd="0" parTransId="{CF486407-792A-4C2D-A17D-B24508E815A1}" sibTransId="{9FDE2858-E9A8-4651-B6D4-757078F7DA50}"/>
    <dgm:cxn modelId="{465B59DD-61D4-432B-AE99-12FF3D2D43E3}" srcId="{72AAAB51-544F-4D1E-B1FD-969FC209DD29}" destId="{39A3CCAC-3006-41CD-8E34-2F441C29DE9A}" srcOrd="3" destOrd="0" parTransId="{E8C3CDB7-02FB-41C3-8AAB-59A7EA761BFD}" sibTransId="{A392DE8B-BE16-42FC-B0FC-5E64CE536FE1}"/>
    <dgm:cxn modelId="{0C15D661-EF6B-4DD3-A8F9-2659B13796E5}" srcId="{72AAAB51-544F-4D1E-B1FD-969FC209DD29}" destId="{A812A00B-4E48-4EEC-A040-C5A724956ABD}" srcOrd="2" destOrd="0" parTransId="{C1C25847-26BF-445B-BC69-724722BFAFCF}" sibTransId="{2824903C-FC8F-4C72-93BB-3E3C252498E0}"/>
    <dgm:cxn modelId="{73B54469-E9E3-4494-BBEC-F2E4C1D1406C}" type="presOf" srcId="{72AAAB51-544F-4D1E-B1FD-969FC209DD29}" destId="{6BDCA349-E1C5-4FF3-8DF9-AF24ECA4FB1B}" srcOrd="0" destOrd="0" presId="urn:microsoft.com/office/officeart/2005/8/layout/radial4"/>
    <dgm:cxn modelId="{0B013DF7-D823-4EA8-BB0D-4A01265DDF4E}" type="presOf" srcId="{16BFACB1-4DB1-4236-9191-FB70772F82C7}" destId="{A828A8B6-6FB1-421E-A793-8B5DB378211F}" srcOrd="0" destOrd="0" presId="urn:microsoft.com/office/officeart/2005/8/layout/radial4"/>
    <dgm:cxn modelId="{BC9EEA22-637D-4267-83F7-56F7494D89AA}" type="presOf" srcId="{3BE16AA1-4AB2-4A04-8239-9BD84536C8D5}" destId="{C83D23B1-602B-420C-8B2A-2D9214E879BD}" srcOrd="0" destOrd="0" presId="urn:microsoft.com/office/officeart/2005/8/layout/radial4"/>
    <dgm:cxn modelId="{6848A4BC-AD83-448C-A260-B2A10670CD37}" srcId="{72AAAB51-544F-4D1E-B1FD-969FC209DD29}" destId="{62C46402-12B6-4012-AE62-B249C6703CBD}" srcOrd="4" destOrd="0" parTransId="{16BFACB1-4DB1-4236-9191-FB70772F82C7}" sibTransId="{1166F38F-517E-488B-9D18-4330DCDA2C9A}"/>
    <dgm:cxn modelId="{77BF2327-9AE8-4E9B-80D6-ABE17DCD09C6}" type="presOf" srcId="{62C46402-12B6-4012-AE62-B249C6703CBD}" destId="{A88650EB-E104-4161-8647-32485CC1FA97}" srcOrd="0" destOrd="0" presId="urn:microsoft.com/office/officeart/2005/8/layout/radial4"/>
    <dgm:cxn modelId="{BE5A6447-020D-4C42-B61A-8325240807D7}" type="presOf" srcId="{C1C25847-26BF-445B-BC69-724722BFAFCF}" destId="{F895AF90-D751-49DD-838E-21D1B00E8DF9}" srcOrd="0" destOrd="0" presId="urn:microsoft.com/office/officeart/2005/8/layout/radial4"/>
    <dgm:cxn modelId="{12EF1802-F2FB-4D7E-A7BD-1853202F2EF6}" type="presOf" srcId="{E8C3CDB7-02FB-41C3-8AAB-59A7EA761BFD}" destId="{DA1880B1-6B0B-490F-A769-A434C91F7F26}" srcOrd="0" destOrd="0" presId="urn:microsoft.com/office/officeart/2005/8/layout/radial4"/>
    <dgm:cxn modelId="{BF9E4158-3A79-49D2-B545-EDAE1095EFF7}" type="presOf" srcId="{5C233B14-BE1A-4D6B-8EB9-221631F7C5B7}" destId="{BD8B400D-1829-4B2E-B1AA-4C352BB68CC9}" srcOrd="0" destOrd="0" presId="urn:microsoft.com/office/officeart/2005/8/layout/radial4"/>
    <dgm:cxn modelId="{2B25FACB-5D51-4485-A313-D9A45AD7528B}" type="presOf" srcId="{39A3CCAC-3006-41CD-8E34-2F441C29DE9A}" destId="{4FDB5A32-A7E7-448F-BF95-6E0520137B62}" srcOrd="0" destOrd="0" presId="urn:microsoft.com/office/officeart/2005/8/layout/radial4"/>
    <dgm:cxn modelId="{3BA413BA-6FBE-419F-A085-7B72C32AC4D4}" type="presParOf" srcId="{C83D23B1-602B-420C-8B2A-2D9214E879BD}" destId="{6BDCA349-E1C5-4FF3-8DF9-AF24ECA4FB1B}" srcOrd="0" destOrd="0" presId="urn:microsoft.com/office/officeart/2005/8/layout/radial4"/>
    <dgm:cxn modelId="{C49ACBFD-21F3-46BC-AA18-F9219CAC5D63}" type="presParOf" srcId="{C83D23B1-602B-420C-8B2A-2D9214E879BD}" destId="{FB323569-B22B-4EDA-A49D-753D62DFDAE3}" srcOrd="1" destOrd="0" presId="urn:microsoft.com/office/officeart/2005/8/layout/radial4"/>
    <dgm:cxn modelId="{AC2210C4-6EA8-4691-843F-D1D88A34D872}" type="presParOf" srcId="{C83D23B1-602B-420C-8B2A-2D9214E879BD}" destId="{6A8E134F-7AAE-4490-B78E-9C78EB6D017B}" srcOrd="2" destOrd="0" presId="urn:microsoft.com/office/officeart/2005/8/layout/radial4"/>
    <dgm:cxn modelId="{CA272335-E731-4115-8739-CDB69650690F}" type="presParOf" srcId="{C83D23B1-602B-420C-8B2A-2D9214E879BD}" destId="{A5280C26-90AE-4F60-A31C-578901387668}" srcOrd="3" destOrd="0" presId="urn:microsoft.com/office/officeart/2005/8/layout/radial4"/>
    <dgm:cxn modelId="{DE8A5021-80A2-4A47-8CE4-508B7B68B150}" type="presParOf" srcId="{C83D23B1-602B-420C-8B2A-2D9214E879BD}" destId="{BD8B400D-1829-4B2E-B1AA-4C352BB68CC9}" srcOrd="4" destOrd="0" presId="urn:microsoft.com/office/officeart/2005/8/layout/radial4"/>
    <dgm:cxn modelId="{7311060F-6B85-4BEB-8690-2885382D1A4D}" type="presParOf" srcId="{C83D23B1-602B-420C-8B2A-2D9214E879BD}" destId="{F895AF90-D751-49DD-838E-21D1B00E8DF9}" srcOrd="5" destOrd="0" presId="urn:microsoft.com/office/officeart/2005/8/layout/radial4"/>
    <dgm:cxn modelId="{51C99C98-E59B-48B0-BD84-B79C14F9D5AC}" type="presParOf" srcId="{C83D23B1-602B-420C-8B2A-2D9214E879BD}" destId="{7709AC02-92C5-4839-9714-1F2326325B4B}" srcOrd="6" destOrd="0" presId="urn:microsoft.com/office/officeart/2005/8/layout/radial4"/>
    <dgm:cxn modelId="{ED70940F-8151-41AF-A077-014F3803DA9F}" type="presParOf" srcId="{C83D23B1-602B-420C-8B2A-2D9214E879BD}" destId="{DA1880B1-6B0B-490F-A769-A434C91F7F26}" srcOrd="7" destOrd="0" presId="urn:microsoft.com/office/officeart/2005/8/layout/radial4"/>
    <dgm:cxn modelId="{A5724B3D-4B76-4FED-B7E2-30EB74B657FF}" type="presParOf" srcId="{C83D23B1-602B-420C-8B2A-2D9214E879BD}" destId="{4FDB5A32-A7E7-448F-BF95-6E0520137B62}" srcOrd="8" destOrd="0" presId="urn:microsoft.com/office/officeart/2005/8/layout/radial4"/>
    <dgm:cxn modelId="{F4A3A70A-F654-4FFF-80C2-B4C88FCC5437}" type="presParOf" srcId="{C83D23B1-602B-420C-8B2A-2D9214E879BD}" destId="{A828A8B6-6FB1-421E-A793-8B5DB378211F}" srcOrd="9" destOrd="0" presId="urn:microsoft.com/office/officeart/2005/8/layout/radial4"/>
    <dgm:cxn modelId="{56BEB2E0-4568-424A-864E-4D382E790658}" type="presParOf" srcId="{C83D23B1-602B-420C-8B2A-2D9214E879BD}" destId="{A88650EB-E104-4161-8647-32485CC1FA9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2B28E2E-B046-4656-8D17-CBC84B21EEC3}" type="doc">
      <dgm:prSet loTypeId="urn:microsoft.com/office/officeart/2005/8/layout/chart3" loCatId="relationship" qsTypeId="urn:microsoft.com/office/officeart/2005/8/quickstyle/simple1" qsCatId="simple" csTypeId="urn:microsoft.com/office/officeart/2005/8/colors/accent1_4" csCatId="accent1" phldr="1"/>
      <dgm:spPr/>
    </dgm:pt>
    <dgm:pt modelId="{133C2DFE-45CC-414F-9118-589EE3772EE9}">
      <dgm:prSet phldrT="[Texto]"/>
      <dgm:spPr/>
      <dgm:t>
        <a:bodyPr/>
        <a:lstStyle/>
        <a:p>
          <a:r>
            <a:rPr lang="es-EC" dirty="0" smtClean="0"/>
            <a:t>Mercado</a:t>
          </a:r>
          <a:endParaRPr lang="es-EC" dirty="0"/>
        </a:p>
      </dgm:t>
    </dgm:pt>
    <dgm:pt modelId="{598133D1-4424-4B0B-8A60-F80D9A6DA258}" type="parTrans" cxnId="{A487DC6E-9CF4-4501-8D88-58AC2C944DC7}">
      <dgm:prSet/>
      <dgm:spPr/>
      <dgm:t>
        <a:bodyPr/>
        <a:lstStyle/>
        <a:p>
          <a:endParaRPr lang="es-EC"/>
        </a:p>
      </dgm:t>
    </dgm:pt>
    <dgm:pt modelId="{F3F70EF2-9E21-43A4-828B-DC8B3BAEE7DD}" type="sibTrans" cxnId="{A487DC6E-9CF4-4501-8D88-58AC2C944DC7}">
      <dgm:prSet/>
      <dgm:spPr/>
      <dgm:t>
        <a:bodyPr/>
        <a:lstStyle/>
        <a:p>
          <a:endParaRPr lang="es-EC"/>
        </a:p>
      </dgm:t>
    </dgm:pt>
    <dgm:pt modelId="{11E04FB8-5E1E-4882-B763-095D6D4EBBD6}">
      <dgm:prSet phldrT="[Texto]"/>
      <dgm:spPr/>
      <dgm:t>
        <a:bodyPr/>
        <a:lstStyle/>
        <a:p>
          <a:r>
            <a:rPr lang="es-EC" dirty="0" smtClean="0"/>
            <a:t>Disponibilidad de Tecnología</a:t>
          </a:r>
          <a:endParaRPr lang="es-EC" dirty="0"/>
        </a:p>
      </dgm:t>
    </dgm:pt>
    <dgm:pt modelId="{35990E5B-E2FF-49C9-9902-6762799F498C}" type="parTrans" cxnId="{43154DA0-D086-438A-84E7-08C5B9F5DE5D}">
      <dgm:prSet/>
      <dgm:spPr/>
      <dgm:t>
        <a:bodyPr/>
        <a:lstStyle/>
        <a:p>
          <a:endParaRPr lang="es-EC"/>
        </a:p>
      </dgm:t>
    </dgm:pt>
    <dgm:pt modelId="{A6BAD28D-A62D-4D70-8787-C61AD8F3B1E4}" type="sibTrans" cxnId="{43154DA0-D086-438A-84E7-08C5B9F5DE5D}">
      <dgm:prSet/>
      <dgm:spPr/>
      <dgm:t>
        <a:bodyPr/>
        <a:lstStyle/>
        <a:p>
          <a:endParaRPr lang="es-EC"/>
        </a:p>
      </dgm:t>
    </dgm:pt>
    <dgm:pt modelId="{E60195F3-B025-4B66-9F9A-871786B0548C}">
      <dgm:prSet phldrT="[Texto]"/>
      <dgm:spPr/>
      <dgm:t>
        <a:bodyPr/>
        <a:lstStyle/>
        <a:p>
          <a:r>
            <a:rPr lang="es-EC" dirty="0" smtClean="0"/>
            <a:t>Disponibilidad de Insumos</a:t>
          </a:r>
          <a:endParaRPr lang="es-EC" dirty="0"/>
        </a:p>
      </dgm:t>
    </dgm:pt>
    <dgm:pt modelId="{80014FE6-B507-4CE5-B4CC-FC96C1DBA07E}" type="parTrans" cxnId="{1D675C7B-2A5A-4460-B261-FFF2E77C3852}">
      <dgm:prSet/>
      <dgm:spPr/>
      <dgm:t>
        <a:bodyPr/>
        <a:lstStyle/>
        <a:p>
          <a:endParaRPr lang="es-EC"/>
        </a:p>
      </dgm:t>
    </dgm:pt>
    <dgm:pt modelId="{855710A8-4A04-4B03-A9F1-506ABB42AD8F}" type="sibTrans" cxnId="{1D675C7B-2A5A-4460-B261-FFF2E77C3852}">
      <dgm:prSet/>
      <dgm:spPr/>
      <dgm:t>
        <a:bodyPr/>
        <a:lstStyle/>
        <a:p>
          <a:endParaRPr lang="es-EC"/>
        </a:p>
      </dgm:t>
    </dgm:pt>
    <dgm:pt modelId="{48A842FE-603E-4CE8-BDB5-9111B51A591A}">
      <dgm:prSet phldrT="[Texto]"/>
      <dgm:spPr/>
      <dgm:t>
        <a:bodyPr/>
        <a:lstStyle/>
        <a:p>
          <a:r>
            <a:rPr lang="es-EC" dirty="0" smtClean="0"/>
            <a:t>Disponibilidad de Mano de Obra</a:t>
          </a:r>
          <a:endParaRPr lang="es-EC" dirty="0"/>
        </a:p>
      </dgm:t>
    </dgm:pt>
    <dgm:pt modelId="{B67B250F-0B19-41C7-9F55-0996613912D7}" type="parTrans" cxnId="{E8160962-69AE-466E-B088-DBB341FE5E12}">
      <dgm:prSet/>
      <dgm:spPr/>
      <dgm:t>
        <a:bodyPr/>
        <a:lstStyle/>
        <a:p>
          <a:endParaRPr lang="es-EC"/>
        </a:p>
      </dgm:t>
    </dgm:pt>
    <dgm:pt modelId="{B54F7596-6EC3-4DFB-819C-DA6B9EDF6250}" type="sibTrans" cxnId="{E8160962-69AE-466E-B088-DBB341FE5E12}">
      <dgm:prSet/>
      <dgm:spPr/>
      <dgm:t>
        <a:bodyPr/>
        <a:lstStyle/>
        <a:p>
          <a:endParaRPr lang="es-EC"/>
        </a:p>
      </dgm:t>
    </dgm:pt>
    <dgm:pt modelId="{4F41226F-0FFC-483B-BE6F-4D0C1A612CA9}">
      <dgm:prSet phldrT="[Texto]"/>
      <dgm:spPr/>
      <dgm:t>
        <a:bodyPr/>
        <a:lstStyle/>
        <a:p>
          <a:r>
            <a:rPr lang="es-EC" dirty="0" smtClean="0"/>
            <a:t>Disponibilidad de Recursos Financieros</a:t>
          </a:r>
          <a:endParaRPr lang="es-EC" dirty="0"/>
        </a:p>
      </dgm:t>
    </dgm:pt>
    <dgm:pt modelId="{0615CF75-997D-42FA-AED4-177D10BF6D51}" type="parTrans" cxnId="{87B22DB1-0C5A-4E7F-BB36-3E88DFFABAF5}">
      <dgm:prSet/>
      <dgm:spPr/>
      <dgm:t>
        <a:bodyPr/>
        <a:lstStyle/>
        <a:p>
          <a:endParaRPr lang="es-EC"/>
        </a:p>
      </dgm:t>
    </dgm:pt>
    <dgm:pt modelId="{192A8778-99C9-4973-9CEE-6AD3EDFB85B9}" type="sibTrans" cxnId="{87B22DB1-0C5A-4E7F-BB36-3E88DFFABAF5}">
      <dgm:prSet/>
      <dgm:spPr/>
      <dgm:t>
        <a:bodyPr/>
        <a:lstStyle/>
        <a:p>
          <a:endParaRPr lang="es-EC"/>
        </a:p>
      </dgm:t>
    </dgm:pt>
    <dgm:pt modelId="{79CAC6D5-2EC8-44A0-B35D-87FF04A56B4F}" type="pres">
      <dgm:prSet presAssocID="{A2B28E2E-B046-4656-8D17-CBC84B21EEC3}" presName="compositeShape" presStyleCnt="0">
        <dgm:presLayoutVars>
          <dgm:chMax val="7"/>
          <dgm:dir/>
          <dgm:resizeHandles val="exact"/>
        </dgm:presLayoutVars>
      </dgm:prSet>
      <dgm:spPr/>
    </dgm:pt>
    <dgm:pt modelId="{B4B9C967-1776-4B28-9C50-9FBB3064E543}" type="pres">
      <dgm:prSet presAssocID="{A2B28E2E-B046-4656-8D17-CBC84B21EEC3}" presName="wedge1" presStyleLbl="node1" presStyleIdx="0" presStyleCnt="5"/>
      <dgm:spPr/>
      <dgm:t>
        <a:bodyPr/>
        <a:lstStyle/>
        <a:p>
          <a:endParaRPr lang="es-EC"/>
        </a:p>
      </dgm:t>
    </dgm:pt>
    <dgm:pt modelId="{49FE19EE-91B9-4A75-94CA-99951F0404CF}" type="pres">
      <dgm:prSet presAssocID="{A2B28E2E-B046-4656-8D17-CBC84B21EEC3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4A22D7-122D-4DF7-B980-2BE896E0918F}" type="pres">
      <dgm:prSet presAssocID="{A2B28E2E-B046-4656-8D17-CBC84B21EEC3}" presName="wedge2" presStyleLbl="node1" presStyleIdx="1" presStyleCnt="5"/>
      <dgm:spPr/>
      <dgm:t>
        <a:bodyPr/>
        <a:lstStyle/>
        <a:p>
          <a:endParaRPr lang="es-EC"/>
        </a:p>
      </dgm:t>
    </dgm:pt>
    <dgm:pt modelId="{16579C41-541B-4C68-ACAF-058CA588C534}" type="pres">
      <dgm:prSet presAssocID="{A2B28E2E-B046-4656-8D17-CBC84B21EEC3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D4513E-9A49-4959-A687-72DFB5638C50}" type="pres">
      <dgm:prSet presAssocID="{A2B28E2E-B046-4656-8D17-CBC84B21EEC3}" presName="wedge3" presStyleLbl="node1" presStyleIdx="2" presStyleCnt="5"/>
      <dgm:spPr/>
      <dgm:t>
        <a:bodyPr/>
        <a:lstStyle/>
        <a:p>
          <a:endParaRPr lang="es-EC"/>
        </a:p>
      </dgm:t>
    </dgm:pt>
    <dgm:pt modelId="{92EE2463-39BB-464A-86A0-60EDD9195BC6}" type="pres">
      <dgm:prSet presAssocID="{A2B28E2E-B046-4656-8D17-CBC84B21EEC3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036511-C18D-4D53-9B23-9A18D2FFF515}" type="pres">
      <dgm:prSet presAssocID="{A2B28E2E-B046-4656-8D17-CBC84B21EEC3}" presName="wedge4" presStyleLbl="node1" presStyleIdx="3" presStyleCnt="5"/>
      <dgm:spPr/>
      <dgm:t>
        <a:bodyPr/>
        <a:lstStyle/>
        <a:p>
          <a:endParaRPr lang="es-EC"/>
        </a:p>
      </dgm:t>
    </dgm:pt>
    <dgm:pt modelId="{661E3A36-75F4-45CA-8432-EE7C044F9609}" type="pres">
      <dgm:prSet presAssocID="{A2B28E2E-B046-4656-8D17-CBC84B21EEC3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8C67EE-F286-4566-B7E0-B9C2D4B57326}" type="pres">
      <dgm:prSet presAssocID="{A2B28E2E-B046-4656-8D17-CBC84B21EEC3}" presName="wedge5" presStyleLbl="node1" presStyleIdx="4" presStyleCnt="5"/>
      <dgm:spPr/>
      <dgm:t>
        <a:bodyPr/>
        <a:lstStyle/>
        <a:p>
          <a:endParaRPr lang="es-EC"/>
        </a:p>
      </dgm:t>
    </dgm:pt>
    <dgm:pt modelId="{AFBB3B97-41C5-4CF8-837B-DA341E1A7C71}" type="pres">
      <dgm:prSet presAssocID="{A2B28E2E-B046-4656-8D17-CBC84B21EEC3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DD161BA-0B69-41FF-B6B5-FA67FB552DAA}" type="presOf" srcId="{133C2DFE-45CC-414F-9118-589EE3772EE9}" destId="{B4B9C967-1776-4B28-9C50-9FBB3064E543}" srcOrd="0" destOrd="0" presId="urn:microsoft.com/office/officeart/2005/8/layout/chart3"/>
    <dgm:cxn modelId="{43154DA0-D086-438A-84E7-08C5B9F5DE5D}" srcId="{A2B28E2E-B046-4656-8D17-CBC84B21EEC3}" destId="{11E04FB8-5E1E-4882-B763-095D6D4EBBD6}" srcOrd="3" destOrd="0" parTransId="{35990E5B-E2FF-49C9-9902-6762799F498C}" sibTransId="{A6BAD28D-A62D-4D70-8787-C61AD8F3B1E4}"/>
    <dgm:cxn modelId="{C28D71A0-6E0C-47C0-85B2-0155C536166E}" type="presOf" srcId="{A2B28E2E-B046-4656-8D17-CBC84B21EEC3}" destId="{79CAC6D5-2EC8-44A0-B35D-87FF04A56B4F}" srcOrd="0" destOrd="0" presId="urn:microsoft.com/office/officeart/2005/8/layout/chart3"/>
    <dgm:cxn modelId="{2BA6CB27-AAE0-4D2A-B7F2-7F4D1003C58E}" type="presOf" srcId="{11E04FB8-5E1E-4882-B763-095D6D4EBBD6}" destId="{45036511-C18D-4D53-9B23-9A18D2FFF515}" srcOrd="0" destOrd="0" presId="urn:microsoft.com/office/officeart/2005/8/layout/chart3"/>
    <dgm:cxn modelId="{87B22DB1-0C5A-4E7F-BB36-3E88DFFABAF5}" srcId="{A2B28E2E-B046-4656-8D17-CBC84B21EEC3}" destId="{4F41226F-0FFC-483B-BE6F-4D0C1A612CA9}" srcOrd="1" destOrd="0" parTransId="{0615CF75-997D-42FA-AED4-177D10BF6D51}" sibTransId="{192A8778-99C9-4973-9CEE-6AD3EDFB85B9}"/>
    <dgm:cxn modelId="{3E22A691-6504-4030-ADBE-65CA88E6FD89}" type="presOf" srcId="{133C2DFE-45CC-414F-9118-589EE3772EE9}" destId="{49FE19EE-91B9-4A75-94CA-99951F0404CF}" srcOrd="1" destOrd="0" presId="urn:microsoft.com/office/officeart/2005/8/layout/chart3"/>
    <dgm:cxn modelId="{F3B10660-874D-42A8-8129-19B480C1CB68}" type="presOf" srcId="{4F41226F-0FFC-483B-BE6F-4D0C1A612CA9}" destId="{16579C41-541B-4C68-ACAF-058CA588C534}" srcOrd="1" destOrd="0" presId="urn:microsoft.com/office/officeart/2005/8/layout/chart3"/>
    <dgm:cxn modelId="{123D2E8A-CE3D-4023-BBED-66476DBD98B8}" type="presOf" srcId="{4F41226F-0FFC-483B-BE6F-4D0C1A612CA9}" destId="{914A22D7-122D-4DF7-B980-2BE896E0918F}" srcOrd="0" destOrd="0" presId="urn:microsoft.com/office/officeart/2005/8/layout/chart3"/>
    <dgm:cxn modelId="{A8B8DE27-ED87-4F16-9131-9386B14F60D5}" type="presOf" srcId="{E60195F3-B025-4B66-9F9A-871786B0548C}" destId="{838C67EE-F286-4566-B7E0-B9C2D4B57326}" srcOrd="0" destOrd="0" presId="urn:microsoft.com/office/officeart/2005/8/layout/chart3"/>
    <dgm:cxn modelId="{1CE47C5C-D841-44BE-9C38-412F58F18C5F}" type="presOf" srcId="{48A842FE-603E-4CE8-BDB5-9111B51A591A}" destId="{33D4513E-9A49-4959-A687-72DFB5638C50}" srcOrd="0" destOrd="0" presId="urn:microsoft.com/office/officeart/2005/8/layout/chart3"/>
    <dgm:cxn modelId="{BDDCF4C1-9C45-43AD-A57E-DF3225A8DE6D}" type="presOf" srcId="{E60195F3-B025-4B66-9F9A-871786B0548C}" destId="{AFBB3B97-41C5-4CF8-837B-DA341E1A7C71}" srcOrd="1" destOrd="0" presId="urn:microsoft.com/office/officeart/2005/8/layout/chart3"/>
    <dgm:cxn modelId="{A487DC6E-9CF4-4501-8D88-58AC2C944DC7}" srcId="{A2B28E2E-B046-4656-8D17-CBC84B21EEC3}" destId="{133C2DFE-45CC-414F-9118-589EE3772EE9}" srcOrd="0" destOrd="0" parTransId="{598133D1-4424-4B0B-8A60-F80D9A6DA258}" sibTransId="{F3F70EF2-9E21-43A4-828B-DC8B3BAEE7DD}"/>
    <dgm:cxn modelId="{1AF26CF2-93E1-480B-8570-81CCDFC76255}" type="presOf" srcId="{11E04FB8-5E1E-4882-B763-095D6D4EBBD6}" destId="{661E3A36-75F4-45CA-8432-EE7C044F9609}" srcOrd="1" destOrd="0" presId="urn:microsoft.com/office/officeart/2005/8/layout/chart3"/>
    <dgm:cxn modelId="{C1BF7CB1-1800-406D-AB66-69DC3CBE10D0}" type="presOf" srcId="{48A842FE-603E-4CE8-BDB5-9111B51A591A}" destId="{92EE2463-39BB-464A-86A0-60EDD9195BC6}" srcOrd="1" destOrd="0" presId="urn:microsoft.com/office/officeart/2005/8/layout/chart3"/>
    <dgm:cxn modelId="{E8160962-69AE-466E-B088-DBB341FE5E12}" srcId="{A2B28E2E-B046-4656-8D17-CBC84B21EEC3}" destId="{48A842FE-603E-4CE8-BDB5-9111B51A591A}" srcOrd="2" destOrd="0" parTransId="{B67B250F-0B19-41C7-9F55-0996613912D7}" sibTransId="{B54F7596-6EC3-4DFB-819C-DA6B9EDF6250}"/>
    <dgm:cxn modelId="{1D675C7B-2A5A-4460-B261-FFF2E77C3852}" srcId="{A2B28E2E-B046-4656-8D17-CBC84B21EEC3}" destId="{E60195F3-B025-4B66-9F9A-871786B0548C}" srcOrd="4" destOrd="0" parTransId="{80014FE6-B507-4CE5-B4CC-FC96C1DBA07E}" sibTransId="{855710A8-4A04-4B03-A9F1-506ABB42AD8F}"/>
    <dgm:cxn modelId="{FE7F6B25-B199-41FB-A36D-1EFABE873F5C}" type="presParOf" srcId="{79CAC6D5-2EC8-44A0-B35D-87FF04A56B4F}" destId="{B4B9C967-1776-4B28-9C50-9FBB3064E543}" srcOrd="0" destOrd="0" presId="urn:microsoft.com/office/officeart/2005/8/layout/chart3"/>
    <dgm:cxn modelId="{9AEB1895-2684-4AD8-9BF8-3FCD76D50E18}" type="presParOf" srcId="{79CAC6D5-2EC8-44A0-B35D-87FF04A56B4F}" destId="{49FE19EE-91B9-4A75-94CA-99951F0404CF}" srcOrd="1" destOrd="0" presId="urn:microsoft.com/office/officeart/2005/8/layout/chart3"/>
    <dgm:cxn modelId="{D0E3FC32-4E1A-4F67-A108-109D427D36F8}" type="presParOf" srcId="{79CAC6D5-2EC8-44A0-B35D-87FF04A56B4F}" destId="{914A22D7-122D-4DF7-B980-2BE896E0918F}" srcOrd="2" destOrd="0" presId="urn:microsoft.com/office/officeart/2005/8/layout/chart3"/>
    <dgm:cxn modelId="{C8B7732F-DF91-48E0-B2E2-A220197D7DD0}" type="presParOf" srcId="{79CAC6D5-2EC8-44A0-B35D-87FF04A56B4F}" destId="{16579C41-541B-4C68-ACAF-058CA588C534}" srcOrd="3" destOrd="0" presId="urn:microsoft.com/office/officeart/2005/8/layout/chart3"/>
    <dgm:cxn modelId="{CD54FB23-BCC6-4A51-A0EE-C229E0587BBF}" type="presParOf" srcId="{79CAC6D5-2EC8-44A0-B35D-87FF04A56B4F}" destId="{33D4513E-9A49-4959-A687-72DFB5638C50}" srcOrd="4" destOrd="0" presId="urn:microsoft.com/office/officeart/2005/8/layout/chart3"/>
    <dgm:cxn modelId="{4F00387B-ECB0-4963-AF67-03FEBC9368E5}" type="presParOf" srcId="{79CAC6D5-2EC8-44A0-B35D-87FF04A56B4F}" destId="{92EE2463-39BB-464A-86A0-60EDD9195BC6}" srcOrd="5" destOrd="0" presId="urn:microsoft.com/office/officeart/2005/8/layout/chart3"/>
    <dgm:cxn modelId="{423031A0-C592-4100-9336-9EAE0314038F}" type="presParOf" srcId="{79CAC6D5-2EC8-44A0-B35D-87FF04A56B4F}" destId="{45036511-C18D-4D53-9B23-9A18D2FFF515}" srcOrd="6" destOrd="0" presId="urn:microsoft.com/office/officeart/2005/8/layout/chart3"/>
    <dgm:cxn modelId="{C8DBEAEC-FA3E-4152-9CEC-E470C75B5507}" type="presParOf" srcId="{79CAC6D5-2EC8-44A0-B35D-87FF04A56B4F}" destId="{661E3A36-75F4-45CA-8432-EE7C044F9609}" srcOrd="7" destOrd="0" presId="urn:microsoft.com/office/officeart/2005/8/layout/chart3"/>
    <dgm:cxn modelId="{26832CEF-4D78-445F-9F79-758E215D1DB5}" type="presParOf" srcId="{79CAC6D5-2EC8-44A0-B35D-87FF04A56B4F}" destId="{838C67EE-F286-4566-B7E0-B9C2D4B57326}" srcOrd="8" destOrd="0" presId="urn:microsoft.com/office/officeart/2005/8/layout/chart3"/>
    <dgm:cxn modelId="{A9EB5724-90D8-4D8A-8C11-B5F7F9157F6B}" type="presParOf" srcId="{79CAC6D5-2EC8-44A0-B35D-87FF04A56B4F}" destId="{AFBB3B97-41C5-4CF8-837B-DA341E1A7C71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689DC8-1EEE-44FB-AAE3-2B83094D1A2B}">
      <dsp:nvSpPr>
        <dsp:cNvPr id="0" name=""/>
        <dsp:cNvSpPr/>
      </dsp:nvSpPr>
      <dsp:spPr>
        <a:xfrm rot="16200000">
          <a:off x="-1255603" y="1256490"/>
          <a:ext cx="4818082" cy="2305101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54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Los microcréditos son instrumentos utilizados por los gobiernos para el alivio de la pobreza.</a:t>
          </a:r>
          <a:endParaRPr lang="es-EC" sz="1800" kern="1200" dirty="0"/>
        </a:p>
      </dsp:txBody>
      <dsp:txXfrm rot="16200000">
        <a:off x="-1255603" y="1256490"/>
        <a:ext cx="4818082" cy="2305101"/>
      </dsp:txXfrm>
    </dsp:sp>
    <dsp:sp modelId="{5F8767DD-F1DC-4CAE-8E50-C5AFD344A4AE}">
      <dsp:nvSpPr>
        <dsp:cNvPr id="0" name=""/>
        <dsp:cNvSpPr/>
      </dsp:nvSpPr>
      <dsp:spPr>
        <a:xfrm rot="16200000">
          <a:off x="1222379" y="1256490"/>
          <a:ext cx="4818082" cy="2305101"/>
        </a:xfrm>
        <a:prstGeom prst="flowChartManualOperation">
          <a:avLst/>
        </a:prstGeom>
        <a:gradFill rotWithShape="0">
          <a:gsLst>
            <a:gs pos="0">
              <a:schemeClr val="accent3">
                <a:hueOff val="-2825706"/>
                <a:satOff val="-15575"/>
                <a:lumOff val="2745"/>
                <a:alphaOff val="0"/>
                <a:tint val="65000"/>
                <a:satMod val="270000"/>
              </a:schemeClr>
            </a:gs>
            <a:gs pos="25000">
              <a:schemeClr val="accent3">
                <a:hueOff val="-2825706"/>
                <a:satOff val="-15575"/>
                <a:lumOff val="2745"/>
                <a:alphaOff val="0"/>
                <a:tint val="60000"/>
                <a:satMod val="300000"/>
              </a:schemeClr>
            </a:gs>
            <a:gs pos="100000">
              <a:schemeClr val="accent3">
                <a:hueOff val="-2825706"/>
                <a:satOff val="-15575"/>
                <a:lumOff val="274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54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La producción y comercialización lechera es un sector importante en la economía ecuatoriana. La participación del sector agrícola, ganadero y pecuario en el PIB ha sido del 10%.</a:t>
          </a:r>
          <a:endParaRPr lang="es-EC" sz="1800" kern="1200" dirty="0"/>
        </a:p>
      </dsp:txBody>
      <dsp:txXfrm rot="16200000">
        <a:off x="1222379" y="1256490"/>
        <a:ext cx="4818082" cy="2305101"/>
      </dsp:txXfrm>
    </dsp:sp>
    <dsp:sp modelId="{1756652E-FF24-4E08-9BD1-C4E40A2C9F8F}">
      <dsp:nvSpPr>
        <dsp:cNvPr id="0" name=""/>
        <dsp:cNvSpPr/>
      </dsp:nvSpPr>
      <dsp:spPr>
        <a:xfrm rot="16200000">
          <a:off x="3700363" y="1256490"/>
          <a:ext cx="4818082" cy="2305101"/>
        </a:xfrm>
        <a:prstGeom prst="flowChartManualOperation">
          <a:avLst/>
        </a:prstGeom>
        <a:gradFill rotWithShape="0">
          <a:gsLst>
            <a:gs pos="0">
              <a:schemeClr val="accent3">
                <a:hueOff val="-5651413"/>
                <a:satOff val="-31150"/>
                <a:lumOff val="5490"/>
                <a:alphaOff val="0"/>
                <a:tint val="65000"/>
                <a:satMod val="270000"/>
              </a:schemeClr>
            </a:gs>
            <a:gs pos="25000">
              <a:schemeClr val="accent3">
                <a:hueOff val="-5651413"/>
                <a:satOff val="-31150"/>
                <a:lumOff val="5490"/>
                <a:alphaOff val="0"/>
                <a:tint val="60000"/>
                <a:satMod val="300000"/>
              </a:schemeClr>
            </a:gs>
            <a:gs pos="100000">
              <a:schemeClr val="accent3">
                <a:hueOff val="-5651413"/>
                <a:satOff val="-31150"/>
                <a:lumOff val="549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54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En Pichincha sólo el 12% tienen oportunidad a productos financieros , de ellos una pequeña parte se constituyen como microcréditos.</a:t>
          </a:r>
          <a:endParaRPr lang="es-EC" sz="1800" kern="1200" dirty="0"/>
        </a:p>
      </dsp:txBody>
      <dsp:txXfrm rot="16200000">
        <a:off x="3700363" y="1256490"/>
        <a:ext cx="4818082" cy="23051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CF858-BBD5-476B-B294-6F73A12D3D43}">
      <dsp:nvSpPr>
        <dsp:cNvPr id="0" name=""/>
        <dsp:cNvSpPr/>
      </dsp:nvSpPr>
      <dsp:spPr>
        <a:xfrm>
          <a:off x="594721" y="0"/>
          <a:ext cx="6740175" cy="528641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FE9FA8D-FF99-4D22-8A22-057E63535729}">
      <dsp:nvSpPr>
        <dsp:cNvPr id="0" name=""/>
        <dsp:cNvSpPr/>
      </dsp:nvSpPr>
      <dsp:spPr>
        <a:xfrm>
          <a:off x="3968" y="1585923"/>
          <a:ext cx="1908838" cy="211456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A partir de 1950 Cayambe se profundiza en la producción lechera en la mayoría de haciendas.</a:t>
          </a:r>
          <a:endParaRPr lang="es-EC" sz="1500" kern="1200" dirty="0"/>
        </a:p>
      </dsp:txBody>
      <dsp:txXfrm>
        <a:off x="3968" y="1585923"/>
        <a:ext cx="1908838" cy="2114564"/>
      </dsp:txXfrm>
    </dsp:sp>
    <dsp:sp modelId="{42EE10E1-A67A-4025-99F5-786880058E4A}">
      <dsp:nvSpPr>
        <dsp:cNvPr id="0" name=""/>
        <dsp:cNvSpPr/>
      </dsp:nvSpPr>
      <dsp:spPr>
        <a:xfrm>
          <a:off x="2008249" y="1585923"/>
          <a:ext cx="1908838" cy="2114564"/>
        </a:xfrm>
        <a:prstGeom prst="roundRect">
          <a:avLst/>
        </a:prstGeom>
        <a:gradFill rotWithShape="0">
          <a:gsLst>
            <a:gs pos="0">
              <a:schemeClr val="accent3">
                <a:hueOff val="-1883804"/>
                <a:satOff val="-10383"/>
                <a:lumOff val="1830"/>
                <a:alphaOff val="0"/>
                <a:tint val="65000"/>
                <a:satMod val="270000"/>
              </a:schemeClr>
            </a:gs>
            <a:gs pos="25000">
              <a:schemeClr val="accent3">
                <a:hueOff val="-1883804"/>
                <a:satOff val="-10383"/>
                <a:lumOff val="1830"/>
                <a:alphaOff val="0"/>
                <a:tint val="60000"/>
                <a:satMod val="300000"/>
              </a:schemeClr>
            </a:gs>
            <a:gs pos="100000">
              <a:schemeClr val="accent3">
                <a:hueOff val="-1883804"/>
                <a:satOff val="-10383"/>
                <a:lumOff val="183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Alrededor de 1980 desaparecen las “Cooperativas” debido a la intervención del </a:t>
          </a:r>
          <a:r>
            <a:rPr lang="es-EC" sz="1500" kern="1200" dirty="0" smtClean="0"/>
            <a:t>IERAC </a:t>
          </a:r>
          <a:r>
            <a:rPr lang="es-EC" sz="1500" kern="1200" dirty="0" smtClean="0"/>
            <a:t>y a la reforma agraria.</a:t>
          </a:r>
          <a:endParaRPr lang="es-EC" sz="1500" kern="1200" dirty="0"/>
        </a:p>
      </dsp:txBody>
      <dsp:txXfrm>
        <a:off x="2008249" y="1585923"/>
        <a:ext cx="1908838" cy="2114564"/>
      </dsp:txXfrm>
    </dsp:sp>
    <dsp:sp modelId="{8B6713A8-8D66-4C38-967F-99F8252F332F}">
      <dsp:nvSpPr>
        <dsp:cNvPr id="0" name=""/>
        <dsp:cNvSpPr/>
      </dsp:nvSpPr>
      <dsp:spPr>
        <a:xfrm>
          <a:off x="4012529" y="1585923"/>
          <a:ext cx="1908838" cy="2114564"/>
        </a:xfrm>
        <a:prstGeom prst="roundRect">
          <a:avLst/>
        </a:prstGeom>
        <a:gradFill rotWithShape="0">
          <a:gsLst>
            <a:gs pos="0">
              <a:schemeClr val="accent3">
                <a:hueOff val="-3767609"/>
                <a:satOff val="-20767"/>
                <a:lumOff val="3660"/>
                <a:alphaOff val="0"/>
                <a:tint val="65000"/>
                <a:satMod val="270000"/>
              </a:schemeClr>
            </a:gs>
            <a:gs pos="25000">
              <a:schemeClr val="accent3">
                <a:hueOff val="-3767609"/>
                <a:satOff val="-20767"/>
                <a:lumOff val="3660"/>
                <a:alphaOff val="0"/>
                <a:tint val="60000"/>
                <a:satMod val="300000"/>
              </a:schemeClr>
            </a:gs>
            <a:gs pos="100000">
              <a:schemeClr val="accent3">
                <a:hueOff val="-3767609"/>
                <a:satOff val="-20767"/>
                <a:lumOff val="366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Inicia la producción agrícola  y ganadera de manera empírica.</a:t>
          </a:r>
          <a:endParaRPr lang="es-EC" sz="1500" kern="1200" dirty="0"/>
        </a:p>
      </dsp:txBody>
      <dsp:txXfrm>
        <a:off x="4012529" y="1585923"/>
        <a:ext cx="1908838" cy="2114564"/>
      </dsp:txXfrm>
    </dsp:sp>
    <dsp:sp modelId="{7B18DDFF-EA57-47AA-B1E0-B460DF40F6C8}">
      <dsp:nvSpPr>
        <dsp:cNvPr id="0" name=""/>
        <dsp:cNvSpPr/>
      </dsp:nvSpPr>
      <dsp:spPr>
        <a:xfrm>
          <a:off x="6016810" y="1585923"/>
          <a:ext cx="1908838" cy="2114564"/>
        </a:xfrm>
        <a:prstGeom prst="roundRect">
          <a:avLst/>
        </a:prstGeom>
        <a:gradFill rotWithShape="0">
          <a:gsLst>
            <a:gs pos="0">
              <a:schemeClr val="accent3">
                <a:hueOff val="-5651413"/>
                <a:satOff val="-31150"/>
                <a:lumOff val="5490"/>
                <a:alphaOff val="0"/>
                <a:tint val="65000"/>
                <a:satMod val="270000"/>
              </a:schemeClr>
            </a:gs>
            <a:gs pos="25000">
              <a:schemeClr val="accent3">
                <a:hueOff val="-5651413"/>
                <a:satOff val="-31150"/>
                <a:lumOff val="5490"/>
                <a:alphaOff val="0"/>
                <a:tint val="60000"/>
                <a:satMod val="300000"/>
              </a:schemeClr>
            </a:gs>
            <a:gs pos="100000">
              <a:schemeClr val="accent3">
                <a:hueOff val="-5651413"/>
                <a:satOff val="-31150"/>
                <a:lumOff val="549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La Asociación de Productores Agropecuarios inicia con el Apoyo de industrias “El Ordeño”.</a:t>
          </a:r>
          <a:endParaRPr lang="es-EC" sz="1500" kern="1200" dirty="0"/>
        </a:p>
      </dsp:txBody>
      <dsp:txXfrm>
        <a:off x="6016810" y="1585923"/>
        <a:ext cx="1908838" cy="21145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299589-2645-4A31-AE94-28FC2C86578D}">
      <dsp:nvSpPr>
        <dsp:cNvPr id="0" name=""/>
        <dsp:cNvSpPr/>
      </dsp:nvSpPr>
      <dsp:spPr>
        <a:xfrm>
          <a:off x="2234" y="0"/>
          <a:ext cx="2149410" cy="276785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Constitución Política del Ecuador</a:t>
          </a:r>
          <a:endParaRPr lang="es-EC" sz="1600" kern="1200" dirty="0"/>
        </a:p>
      </dsp:txBody>
      <dsp:txXfrm>
        <a:off x="2234" y="0"/>
        <a:ext cx="2149410" cy="830356"/>
      </dsp:txXfrm>
    </dsp:sp>
    <dsp:sp modelId="{E34AE475-B060-4A8A-886B-372C314BC8B0}">
      <dsp:nvSpPr>
        <dsp:cNvPr id="0" name=""/>
        <dsp:cNvSpPr/>
      </dsp:nvSpPr>
      <dsp:spPr>
        <a:xfrm>
          <a:off x="217175" y="831167"/>
          <a:ext cx="1719528" cy="834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Reconoce la realidad económica del país</a:t>
          </a:r>
          <a:endParaRPr lang="es-EC" sz="1400" kern="1200" dirty="0"/>
        </a:p>
      </dsp:txBody>
      <dsp:txXfrm>
        <a:off x="217175" y="831167"/>
        <a:ext cx="1719528" cy="834546"/>
      </dsp:txXfrm>
    </dsp:sp>
    <dsp:sp modelId="{CD4D19B4-54EC-4B56-BAD2-4F499B97BE1C}">
      <dsp:nvSpPr>
        <dsp:cNvPr id="0" name=""/>
        <dsp:cNvSpPr/>
      </dsp:nvSpPr>
      <dsp:spPr>
        <a:xfrm>
          <a:off x="217175" y="1794105"/>
          <a:ext cx="1719528" cy="834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883804"/>
                <a:satOff val="-10383"/>
                <a:lumOff val="1830"/>
                <a:alphaOff val="0"/>
                <a:tint val="65000"/>
                <a:satMod val="270000"/>
              </a:schemeClr>
            </a:gs>
            <a:gs pos="25000">
              <a:schemeClr val="accent3">
                <a:hueOff val="-1883804"/>
                <a:satOff val="-10383"/>
                <a:lumOff val="1830"/>
                <a:alphaOff val="0"/>
                <a:tint val="60000"/>
                <a:satMod val="300000"/>
              </a:schemeClr>
            </a:gs>
            <a:gs pos="100000">
              <a:schemeClr val="accent3">
                <a:hueOff val="-1883804"/>
                <a:satOff val="-10383"/>
                <a:lumOff val="183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Propone un sistema económico diferente </a:t>
          </a:r>
          <a:endParaRPr lang="es-EC" sz="1400" kern="1200" dirty="0"/>
        </a:p>
      </dsp:txBody>
      <dsp:txXfrm>
        <a:off x="217175" y="1794105"/>
        <a:ext cx="1719528" cy="834546"/>
      </dsp:txXfrm>
    </dsp:sp>
    <dsp:sp modelId="{BCB4F14B-6C56-45A7-85D9-C2C7B440C34B}">
      <dsp:nvSpPr>
        <dsp:cNvPr id="0" name=""/>
        <dsp:cNvSpPr/>
      </dsp:nvSpPr>
      <dsp:spPr>
        <a:xfrm>
          <a:off x="2312850" y="0"/>
          <a:ext cx="2149410" cy="276785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Código Orgánico de la Producción</a:t>
          </a:r>
          <a:endParaRPr lang="es-EC" sz="1600" kern="1200" dirty="0"/>
        </a:p>
      </dsp:txBody>
      <dsp:txXfrm>
        <a:off x="2312850" y="0"/>
        <a:ext cx="2149410" cy="830356"/>
      </dsp:txXfrm>
    </dsp:sp>
    <dsp:sp modelId="{41779E45-F9B1-4671-8DF3-C1F3094DD445}">
      <dsp:nvSpPr>
        <dsp:cNvPr id="0" name=""/>
        <dsp:cNvSpPr/>
      </dsp:nvSpPr>
      <dsp:spPr>
        <a:xfrm>
          <a:off x="2527791" y="831167"/>
          <a:ext cx="1719528" cy="834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767609"/>
                <a:satOff val="-20767"/>
                <a:lumOff val="3660"/>
                <a:alphaOff val="0"/>
                <a:tint val="65000"/>
                <a:satMod val="270000"/>
              </a:schemeClr>
            </a:gs>
            <a:gs pos="25000">
              <a:schemeClr val="accent3">
                <a:hueOff val="-3767609"/>
                <a:satOff val="-20767"/>
                <a:lumOff val="3660"/>
                <a:alphaOff val="0"/>
                <a:tint val="60000"/>
                <a:satMod val="300000"/>
              </a:schemeClr>
            </a:gs>
            <a:gs pos="100000">
              <a:schemeClr val="accent3">
                <a:hueOff val="-3767609"/>
                <a:satOff val="-20767"/>
                <a:lumOff val="366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Generalizar el acceso a los factores de producción.</a:t>
          </a:r>
          <a:endParaRPr lang="es-EC" sz="1400" kern="1200" dirty="0"/>
        </a:p>
      </dsp:txBody>
      <dsp:txXfrm>
        <a:off x="2527791" y="831167"/>
        <a:ext cx="1719528" cy="834546"/>
      </dsp:txXfrm>
    </dsp:sp>
    <dsp:sp modelId="{DA08B60A-1D5A-4B45-869C-8C0AC674C4D3}">
      <dsp:nvSpPr>
        <dsp:cNvPr id="0" name=""/>
        <dsp:cNvSpPr/>
      </dsp:nvSpPr>
      <dsp:spPr>
        <a:xfrm>
          <a:off x="2527791" y="1794105"/>
          <a:ext cx="1719528" cy="834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651413"/>
                <a:satOff val="-31150"/>
                <a:lumOff val="5490"/>
                <a:alphaOff val="0"/>
                <a:tint val="65000"/>
                <a:satMod val="270000"/>
              </a:schemeClr>
            </a:gs>
            <a:gs pos="25000">
              <a:schemeClr val="accent3">
                <a:hueOff val="-5651413"/>
                <a:satOff val="-31150"/>
                <a:lumOff val="5490"/>
                <a:alphaOff val="0"/>
                <a:tint val="60000"/>
                <a:satMod val="300000"/>
              </a:schemeClr>
            </a:gs>
            <a:gs pos="100000">
              <a:schemeClr val="accent3">
                <a:hueOff val="-5651413"/>
                <a:satOff val="-31150"/>
                <a:lumOff val="549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Que faciliten el acceso al financiamiento.</a:t>
          </a:r>
          <a:endParaRPr lang="es-EC" sz="1400" kern="1200" dirty="0"/>
        </a:p>
      </dsp:txBody>
      <dsp:txXfrm>
        <a:off x="2527791" y="1794105"/>
        <a:ext cx="1719528" cy="8345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506F00-2FE9-488B-9FD4-E1EA96C3B2BF}">
      <dsp:nvSpPr>
        <dsp:cNvPr id="0" name=""/>
        <dsp:cNvSpPr/>
      </dsp:nvSpPr>
      <dsp:spPr>
        <a:xfrm>
          <a:off x="0" y="0"/>
          <a:ext cx="6192687" cy="1872208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1453041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Externos</a:t>
          </a:r>
          <a:endParaRPr lang="es-EC" sz="1600" kern="1200" dirty="0"/>
        </a:p>
      </dsp:txBody>
      <dsp:txXfrm>
        <a:off x="0" y="0"/>
        <a:ext cx="6192687" cy="1872208"/>
      </dsp:txXfrm>
    </dsp:sp>
    <dsp:sp modelId="{C681CAA9-4BD2-471F-90EC-BFE36D3CE546}">
      <dsp:nvSpPr>
        <dsp:cNvPr id="0" name=""/>
        <dsp:cNvSpPr/>
      </dsp:nvSpPr>
      <dsp:spPr>
        <a:xfrm>
          <a:off x="154817" y="468052"/>
          <a:ext cx="928903" cy="131054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Leche cruda</a:t>
          </a:r>
          <a:endParaRPr lang="es-EC" sz="1400" kern="1200" dirty="0"/>
        </a:p>
      </dsp:txBody>
      <dsp:txXfrm>
        <a:off x="154817" y="468052"/>
        <a:ext cx="928903" cy="1310545"/>
      </dsp:txXfrm>
    </dsp:sp>
    <dsp:sp modelId="{CC3D47F6-56DC-4E83-935A-85598FE47CDA}">
      <dsp:nvSpPr>
        <dsp:cNvPr id="0" name=""/>
        <dsp:cNvSpPr/>
      </dsp:nvSpPr>
      <dsp:spPr>
        <a:xfrm>
          <a:off x="1238537" y="468052"/>
          <a:ext cx="4799333" cy="1310545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3">
                <a:hueOff val="-5651413"/>
                <a:satOff val="-31150"/>
                <a:lumOff val="5490"/>
                <a:alphaOff val="0"/>
                <a:tint val="65000"/>
                <a:satMod val="270000"/>
              </a:schemeClr>
            </a:gs>
            <a:gs pos="25000">
              <a:schemeClr val="accent3">
                <a:hueOff val="-5651413"/>
                <a:satOff val="-31150"/>
                <a:lumOff val="5490"/>
                <a:alphaOff val="0"/>
                <a:tint val="60000"/>
                <a:satMod val="300000"/>
              </a:schemeClr>
            </a:gs>
            <a:gs pos="100000">
              <a:schemeClr val="accent3">
                <a:hueOff val="-5651413"/>
                <a:satOff val="-31150"/>
                <a:lumOff val="549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832196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Internos</a:t>
          </a:r>
          <a:endParaRPr lang="es-EC" sz="1600" kern="1200" dirty="0"/>
        </a:p>
      </dsp:txBody>
      <dsp:txXfrm>
        <a:off x="1238537" y="468052"/>
        <a:ext cx="4799333" cy="1310545"/>
      </dsp:txXfrm>
    </dsp:sp>
    <dsp:sp modelId="{590FC5E6-62F7-4A89-9E2D-9A0AB00D9D03}">
      <dsp:nvSpPr>
        <dsp:cNvPr id="0" name=""/>
        <dsp:cNvSpPr/>
      </dsp:nvSpPr>
      <dsp:spPr>
        <a:xfrm>
          <a:off x="1358520" y="1057797"/>
          <a:ext cx="1498268" cy="58974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883804"/>
              <a:satOff val="-10383"/>
              <a:lumOff val="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Alimentos Balanceados</a:t>
          </a:r>
          <a:endParaRPr lang="es-EC" sz="1400" kern="1200" dirty="0"/>
        </a:p>
      </dsp:txBody>
      <dsp:txXfrm>
        <a:off x="1358520" y="1057797"/>
        <a:ext cx="1498268" cy="589745"/>
      </dsp:txXfrm>
    </dsp:sp>
    <dsp:sp modelId="{FA28F429-ECA3-473F-A857-0A3B63315968}">
      <dsp:nvSpPr>
        <dsp:cNvPr id="0" name=""/>
        <dsp:cNvSpPr/>
      </dsp:nvSpPr>
      <dsp:spPr>
        <a:xfrm>
          <a:off x="2887314" y="1057797"/>
          <a:ext cx="1498268" cy="58974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767609"/>
              <a:satOff val="-20767"/>
              <a:lumOff val="36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Insumos veterinarios</a:t>
          </a:r>
          <a:endParaRPr lang="es-EC" sz="1400" kern="1200" dirty="0"/>
        </a:p>
      </dsp:txBody>
      <dsp:txXfrm>
        <a:off x="2887314" y="1057797"/>
        <a:ext cx="1498268" cy="589745"/>
      </dsp:txXfrm>
    </dsp:sp>
    <dsp:sp modelId="{B30AA822-0D32-4F64-A1E3-E5A9A6D7CF88}">
      <dsp:nvSpPr>
        <dsp:cNvPr id="0" name=""/>
        <dsp:cNvSpPr/>
      </dsp:nvSpPr>
      <dsp:spPr>
        <a:xfrm>
          <a:off x="4416107" y="1057797"/>
          <a:ext cx="1498268" cy="58974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651413"/>
              <a:satOff val="-31150"/>
              <a:lumOff val="5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Pastos</a:t>
          </a:r>
          <a:endParaRPr lang="es-EC" sz="1400" kern="1200" dirty="0"/>
        </a:p>
      </dsp:txBody>
      <dsp:txXfrm>
        <a:off x="4416107" y="1057797"/>
        <a:ext cx="1498268" cy="5897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75A183-7030-419D-8522-8EEDE6AF6EC3}">
      <dsp:nvSpPr>
        <dsp:cNvPr id="0" name=""/>
        <dsp:cNvSpPr/>
      </dsp:nvSpPr>
      <dsp:spPr>
        <a:xfrm>
          <a:off x="4309317" y="3422029"/>
          <a:ext cx="2486003" cy="161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449945"/>
              <a:satOff val="-5884"/>
              <a:lumOff val="-52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b="1" kern="1200" dirty="0" smtClean="0"/>
            <a:t>Poder de negociación de Proveedores</a:t>
          </a:r>
          <a:endParaRPr lang="es-EC" sz="1500" b="1" kern="1200" dirty="0"/>
        </a:p>
      </dsp:txBody>
      <dsp:txXfrm>
        <a:off x="5055118" y="3824620"/>
        <a:ext cx="1740202" cy="1207775"/>
      </dsp:txXfrm>
    </dsp:sp>
    <dsp:sp modelId="{7A31158E-9317-412A-AD09-B33463881E30}">
      <dsp:nvSpPr>
        <dsp:cNvPr id="0" name=""/>
        <dsp:cNvSpPr/>
      </dsp:nvSpPr>
      <dsp:spPr>
        <a:xfrm>
          <a:off x="253206" y="3422029"/>
          <a:ext cx="2486003" cy="161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74918"/>
              <a:satOff val="-8826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b="1" kern="1200" dirty="0" smtClean="0"/>
            <a:t>Poder de Negociación de Clientes</a:t>
          </a:r>
          <a:endParaRPr lang="es-EC" sz="1500" b="1" kern="1200" dirty="0"/>
        </a:p>
      </dsp:txBody>
      <dsp:txXfrm>
        <a:off x="253206" y="3824620"/>
        <a:ext cx="1740202" cy="1207775"/>
      </dsp:txXfrm>
    </dsp:sp>
    <dsp:sp modelId="{8BA8E905-F3A0-4615-84E7-1440D0136E14}">
      <dsp:nvSpPr>
        <dsp:cNvPr id="0" name=""/>
        <dsp:cNvSpPr/>
      </dsp:nvSpPr>
      <dsp:spPr>
        <a:xfrm>
          <a:off x="4309317" y="0"/>
          <a:ext cx="2486003" cy="161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224973"/>
              <a:satOff val="-2942"/>
              <a:lumOff val="-2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b="1" kern="1200" dirty="0" smtClean="0"/>
            <a:t>Rivalidad entre competidores</a:t>
          </a:r>
          <a:endParaRPr lang="es-EC" sz="1500" b="1" kern="1200" dirty="0"/>
        </a:p>
      </dsp:txBody>
      <dsp:txXfrm>
        <a:off x="5055118" y="0"/>
        <a:ext cx="1740202" cy="1207775"/>
      </dsp:txXfrm>
    </dsp:sp>
    <dsp:sp modelId="{81E3C986-759E-4507-BCDF-91F57E74D5E7}">
      <dsp:nvSpPr>
        <dsp:cNvPr id="0" name=""/>
        <dsp:cNvSpPr/>
      </dsp:nvSpPr>
      <dsp:spPr>
        <a:xfrm>
          <a:off x="253206" y="0"/>
          <a:ext cx="2486003" cy="161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b="1" kern="1200" dirty="0" smtClean="0"/>
            <a:t>Barreras de Entrada</a:t>
          </a:r>
          <a:endParaRPr lang="es-EC" sz="1500" b="1" kern="1200" dirty="0"/>
        </a:p>
      </dsp:txBody>
      <dsp:txXfrm>
        <a:off x="253206" y="0"/>
        <a:ext cx="1740202" cy="1207775"/>
      </dsp:txXfrm>
    </dsp:sp>
    <dsp:sp modelId="{23AEC586-7A8A-4849-8B04-7FD6AC82C301}">
      <dsp:nvSpPr>
        <dsp:cNvPr id="0" name=""/>
        <dsp:cNvSpPr/>
      </dsp:nvSpPr>
      <dsp:spPr>
        <a:xfrm>
          <a:off x="1294912" y="286846"/>
          <a:ext cx="2179027" cy="2179027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Alianzas comerciales e infraestructura.</a:t>
          </a:r>
          <a:endParaRPr lang="es-EC" sz="1400" kern="1200" dirty="0"/>
        </a:p>
      </dsp:txBody>
      <dsp:txXfrm>
        <a:off x="1294912" y="286846"/>
        <a:ext cx="2179027" cy="2179027"/>
      </dsp:txXfrm>
    </dsp:sp>
    <dsp:sp modelId="{39C5D06B-A7AA-40E3-85D1-215EA4A7B835}">
      <dsp:nvSpPr>
        <dsp:cNvPr id="0" name=""/>
        <dsp:cNvSpPr/>
      </dsp:nvSpPr>
      <dsp:spPr>
        <a:xfrm rot="5400000">
          <a:off x="3574587" y="286846"/>
          <a:ext cx="2179027" cy="2179027"/>
        </a:xfrm>
        <a:prstGeom prst="pieWedge">
          <a:avLst/>
        </a:prstGeom>
        <a:gradFill rotWithShape="0">
          <a:gsLst>
            <a:gs pos="0">
              <a:schemeClr val="accent4">
                <a:hueOff val="3224973"/>
                <a:satOff val="-2942"/>
                <a:lumOff val="-261"/>
                <a:alphaOff val="0"/>
                <a:tint val="65000"/>
                <a:satMod val="270000"/>
              </a:schemeClr>
            </a:gs>
            <a:gs pos="25000">
              <a:schemeClr val="accent4">
                <a:hueOff val="3224973"/>
                <a:satOff val="-2942"/>
                <a:lumOff val="-261"/>
                <a:alphaOff val="0"/>
                <a:tint val="60000"/>
                <a:satMod val="300000"/>
              </a:schemeClr>
            </a:gs>
            <a:gs pos="100000">
              <a:schemeClr val="accent4">
                <a:hueOff val="3224973"/>
                <a:satOff val="-2942"/>
                <a:lumOff val="-261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Asociación rey Leche.</a:t>
          </a:r>
          <a:endParaRPr lang="es-EC" sz="1400" kern="1200" dirty="0"/>
        </a:p>
      </dsp:txBody>
      <dsp:txXfrm rot="5400000">
        <a:off x="3574587" y="286846"/>
        <a:ext cx="2179027" cy="2179027"/>
      </dsp:txXfrm>
    </dsp:sp>
    <dsp:sp modelId="{E6695A74-CFBB-4177-A705-53999ACAA25A}">
      <dsp:nvSpPr>
        <dsp:cNvPr id="0" name=""/>
        <dsp:cNvSpPr/>
      </dsp:nvSpPr>
      <dsp:spPr>
        <a:xfrm rot="10800000">
          <a:off x="3574587" y="2566521"/>
          <a:ext cx="2179027" cy="2179027"/>
        </a:xfrm>
        <a:prstGeom prst="pieWedge">
          <a:avLst/>
        </a:prstGeom>
        <a:gradFill rotWithShape="0">
          <a:gsLst>
            <a:gs pos="0">
              <a:schemeClr val="accent4">
                <a:hueOff val="6449945"/>
                <a:satOff val="-5884"/>
                <a:lumOff val="-523"/>
                <a:alphaOff val="0"/>
                <a:tint val="65000"/>
                <a:satMod val="270000"/>
              </a:schemeClr>
            </a:gs>
            <a:gs pos="25000">
              <a:schemeClr val="accent4">
                <a:hueOff val="6449945"/>
                <a:satOff val="-5884"/>
                <a:lumOff val="-523"/>
                <a:alphaOff val="0"/>
                <a:tint val="60000"/>
                <a:satMod val="300000"/>
              </a:schemeClr>
            </a:gs>
            <a:gs pos="100000">
              <a:schemeClr val="accent4">
                <a:hueOff val="6449945"/>
                <a:satOff val="-5884"/>
                <a:lumOff val="-523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Limitada negociación en el precio.</a:t>
          </a:r>
          <a:endParaRPr lang="es-EC" sz="1400" kern="1200" dirty="0"/>
        </a:p>
      </dsp:txBody>
      <dsp:txXfrm rot="10800000">
        <a:off x="3574587" y="2566521"/>
        <a:ext cx="2179027" cy="2179027"/>
      </dsp:txXfrm>
    </dsp:sp>
    <dsp:sp modelId="{3E27D7C0-D571-45F0-B953-B7588031CDF9}">
      <dsp:nvSpPr>
        <dsp:cNvPr id="0" name=""/>
        <dsp:cNvSpPr/>
      </dsp:nvSpPr>
      <dsp:spPr>
        <a:xfrm rot="16200000">
          <a:off x="1294912" y="2566521"/>
          <a:ext cx="2179027" cy="2179027"/>
        </a:xfrm>
        <a:prstGeom prst="pieWedge">
          <a:avLst/>
        </a:prstGeom>
        <a:gradFill rotWithShape="0">
          <a:gsLst>
            <a:gs pos="0">
              <a:schemeClr val="accent4">
                <a:hueOff val="9674918"/>
                <a:satOff val="-8826"/>
                <a:lumOff val="-784"/>
                <a:alphaOff val="0"/>
                <a:tint val="65000"/>
                <a:satMod val="270000"/>
              </a:schemeClr>
            </a:gs>
            <a:gs pos="25000">
              <a:schemeClr val="accent4">
                <a:hueOff val="9674918"/>
                <a:satOff val="-8826"/>
                <a:lumOff val="-784"/>
                <a:alphaOff val="0"/>
                <a:tint val="60000"/>
                <a:satMod val="300000"/>
              </a:schemeClr>
            </a:gs>
            <a:gs pos="100000">
              <a:schemeClr val="accent4">
                <a:hueOff val="9674918"/>
                <a:satOff val="-8826"/>
                <a:lumOff val="-784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Fijación del nivel de precios de acuerdo al ciclo </a:t>
          </a:r>
          <a:r>
            <a:rPr lang="es-EC" sz="1400" kern="1200" dirty="0" err="1" smtClean="0"/>
            <a:t>product</a:t>
          </a:r>
          <a:r>
            <a:rPr lang="es-EC" sz="1400" kern="1200" dirty="0" smtClean="0"/>
            <a:t>.</a:t>
          </a:r>
          <a:endParaRPr lang="es-EC" sz="1400" kern="1200" dirty="0"/>
        </a:p>
      </dsp:txBody>
      <dsp:txXfrm rot="16200000">
        <a:off x="1294912" y="2566521"/>
        <a:ext cx="2179027" cy="2179027"/>
      </dsp:txXfrm>
    </dsp:sp>
    <dsp:sp modelId="{D2CB252D-E8B8-4A10-9163-ED73F6A9BC2B}">
      <dsp:nvSpPr>
        <dsp:cNvPr id="0" name=""/>
        <dsp:cNvSpPr/>
      </dsp:nvSpPr>
      <dsp:spPr>
        <a:xfrm>
          <a:off x="3148092" y="2063282"/>
          <a:ext cx="752343" cy="654211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CCFB337-7AED-4B49-9613-BC2F0F9D618B}">
      <dsp:nvSpPr>
        <dsp:cNvPr id="0" name=""/>
        <dsp:cNvSpPr/>
      </dsp:nvSpPr>
      <dsp:spPr>
        <a:xfrm rot="10800000">
          <a:off x="3148092" y="2314902"/>
          <a:ext cx="752343" cy="654211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B20437-944F-42B8-BDDE-1BA98FE1F483}">
      <dsp:nvSpPr>
        <dsp:cNvPr id="0" name=""/>
        <dsp:cNvSpPr/>
      </dsp:nvSpPr>
      <dsp:spPr>
        <a:xfrm>
          <a:off x="1957375" y="339790"/>
          <a:ext cx="4560601" cy="4560601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Equipos adecuados para mantener una capacidad de 4.000 litros diarios</a:t>
          </a:r>
          <a:endParaRPr lang="es-EC" sz="1500" kern="1200" dirty="0"/>
        </a:p>
      </dsp:txBody>
      <dsp:txXfrm>
        <a:off x="4378294" y="1285029"/>
        <a:ext cx="1683079" cy="1248736"/>
      </dsp:txXfrm>
    </dsp:sp>
    <dsp:sp modelId="{4003A4F2-8B70-46FE-B977-E788D943A83E}">
      <dsp:nvSpPr>
        <dsp:cNvPr id="0" name=""/>
        <dsp:cNvSpPr/>
      </dsp:nvSpPr>
      <dsp:spPr>
        <a:xfrm>
          <a:off x="1957375" y="492896"/>
          <a:ext cx="4560601" cy="4560601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2">
                <a:hueOff val="-2997524"/>
                <a:satOff val="2029"/>
                <a:lumOff val="-2092"/>
                <a:alphaOff val="0"/>
                <a:tint val="65000"/>
                <a:satMod val="270000"/>
              </a:schemeClr>
            </a:gs>
            <a:gs pos="25000">
              <a:schemeClr val="accent2">
                <a:hueOff val="-2997524"/>
                <a:satOff val="2029"/>
                <a:lumOff val="-2092"/>
                <a:alphaOff val="0"/>
                <a:tint val="60000"/>
                <a:satMod val="300000"/>
              </a:schemeClr>
            </a:gs>
            <a:gs pos="100000">
              <a:schemeClr val="accent2">
                <a:hueOff val="-2997524"/>
                <a:satOff val="2029"/>
                <a:lumOff val="-209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Óptima evaluación financiera.</a:t>
          </a:r>
          <a:endParaRPr lang="es-EC" sz="1500" kern="1200" dirty="0"/>
        </a:p>
      </dsp:txBody>
      <dsp:txXfrm>
        <a:off x="4378294" y="2859522"/>
        <a:ext cx="1683079" cy="1248736"/>
      </dsp:txXfrm>
    </dsp:sp>
    <dsp:sp modelId="{E1C1DD46-6362-4DB8-9459-C7728CD9F412}">
      <dsp:nvSpPr>
        <dsp:cNvPr id="0" name=""/>
        <dsp:cNvSpPr/>
      </dsp:nvSpPr>
      <dsp:spPr>
        <a:xfrm>
          <a:off x="1804269" y="492896"/>
          <a:ext cx="4560601" cy="4560601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2">
                <a:hueOff val="-5995048"/>
                <a:satOff val="4057"/>
                <a:lumOff val="-4183"/>
                <a:alphaOff val="0"/>
                <a:tint val="65000"/>
                <a:satMod val="270000"/>
              </a:schemeClr>
            </a:gs>
            <a:gs pos="25000">
              <a:schemeClr val="accent2">
                <a:hueOff val="-5995048"/>
                <a:satOff val="4057"/>
                <a:lumOff val="-4183"/>
                <a:alphaOff val="0"/>
                <a:tint val="60000"/>
                <a:satMod val="300000"/>
              </a:schemeClr>
            </a:gs>
            <a:gs pos="100000">
              <a:schemeClr val="accent2">
                <a:hueOff val="-5995048"/>
                <a:satOff val="4057"/>
                <a:lumOff val="-4183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Mano de obra calificada y con experiencia en su labor</a:t>
          </a:r>
          <a:endParaRPr lang="es-EC" sz="1500" kern="1200" dirty="0"/>
        </a:p>
      </dsp:txBody>
      <dsp:txXfrm>
        <a:off x="2260872" y="2859522"/>
        <a:ext cx="1683079" cy="1248736"/>
      </dsp:txXfrm>
    </dsp:sp>
    <dsp:sp modelId="{E6D6C452-0506-4729-B064-8E7A16FE6163}">
      <dsp:nvSpPr>
        <dsp:cNvPr id="0" name=""/>
        <dsp:cNvSpPr/>
      </dsp:nvSpPr>
      <dsp:spPr>
        <a:xfrm>
          <a:off x="1804269" y="339790"/>
          <a:ext cx="4560601" cy="4560601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2">
                <a:hueOff val="-8992571"/>
                <a:satOff val="6086"/>
                <a:lumOff val="-6275"/>
                <a:alphaOff val="0"/>
                <a:tint val="65000"/>
                <a:satMod val="270000"/>
              </a:schemeClr>
            </a:gs>
            <a:gs pos="25000">
              <a:schemeClr val="accent2">
                <a:hueOff val="-8992571"/>
                <a:satOff val="6086"/>
                <a:lumOff val="-6275"/>
                <a:alphaOff val="0"/>
                <a:tint val="60000"/>
                <a:satMod val="300000"/>
              </a:schemeClr>
            </a:gs>
            <a:gs pos="100000">
              <a:schemeClr val="accent2">
                <a:hueOff val="-8992571"/>
                <a:satOff val="6086"/>
                <a:lumOff val="-627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Especialización en la extracción de leche.</a:t>
          </a:r>
          <a:endParaRPr lang="es-EC" sz="1500" kern="1200" dirty="0"/>
        </a:p>
      </dsp:txBody>
      <dsp:txXfrm>
        <a:off x="2260872" y="1285029"/>
        <a:ext cx="1683079" cy="1248736"/>
      </dsp:txXfrm>
    </dsp:sp>
    <dsp:sp modelId="{316CB0F1-255F-4471-9905-D634464AC552}">
      <dsp:nvSpPr>
        <dsp:cNvPr id="0" name=""/>
        <dsp:cNvSpPr/>
      </dsp:nvSpPr>
      <dsp:spPr>
        <a:xfrm>
          <a:off x="1675052" y="57467"/>
          <a:ext cx="5125247" cy="512524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356690-B11F-4E0F-BB53-01F0BA602FB1}">
      <dsp:nvSpPr>
        <dsp:cNvPr id="0" name=""/>
        <dsp:cNvSpPr/>
      </dsp:nvSpPr>
      <dsp:spPr>
        <a:xfrm>
          <a:off x="1675052" y="210573"/>
          <a:ext cx="5125247" cy="512524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2">
                <a:hueOff val="-2997524"/>
                <a:satOff val="2029"/>
                <a:lumOff val="-2092"/>
                <a:alphaOff val="0"/>
                <a:tint val="65000"/>
                <a:satMod val="270000"/>
              </a:schemeClr>
            </a:gs>
            <a:gs pos="25000">
              <a:schemeClr val="accent2">
                <a:hueOff val="-2997524"/>
                <a:satOff val="2029"/>
                <a:lumOff val="-2092"/>
                <a:alphaOff val="0"/>
                <a:tint val="60000"/>
                <a:satMod val="300000"/>
              </a:schemeClr>
            </a:gs>
            <a:gs pos="100000">
              <a:schemeClr val="accent2">
                <a:hueOff val="-2997524"/>
                <a:satOff val="2029"/>
                <a:lumOff val="-209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1B00E9-69D0-45A9-B7A0-C2422E6B95B6}">
      <dsp:nvSpPr>
        <dsp:cNvPr id="0" name=""/>
        <dsp:cNvSpPr/>
      </dsp:nvSpPr>
      <dsp:spPr>
        <a:xfrm>
          <a:off x="1521946" y="210573"/>
          <a:ext cx="5125247" cy="512524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2">
                <a:hueOff val="-5995048"/>
                <a:satOff val="4057"/>
                <a:lumOff val="-4183"/>
                <a:alphaOff val="0"/>
                <a:tint val="65000"/>
                <a:satMod val="270000"/>
              </a:schemeClr>
            </a:gs>
            <a:gs pos="25000">
              <a:schemeClr val="accent2">
                <a:hueOff val="-5995048"/>
                <a:satOff val="4057"/>
                <a:lumOff val="-4183"/>
                <a:alphaOff val="0"/>
                <a:tint val="60000"/>
                <a:satMod val="300000"/>
              </a:schemeClr>
            </a:gs>
            <a:gs pos="100000">
              <a:schemeClr val="accent2">
                <a:hueOff val="-5995048"/>
                <a:satOff val="4057"/>
                <a:lumOff val="-4183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606789-1420-4940-B240-25E50F895430}">
      <dsp:nvSpPr>
        <dsp:cNvPr id="0" name=""/>
        <dsp:cNvSpPr/>
      </dsp:nvSpPr>
      <dsp:spPr>
        <a:xfrm>
          <a:off x="1521946" y="57467"/>
          <a:ext cx="5125247" cy="512524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2">
                <a:hueOff val="-8992571"/>
                <a:satOff val="6086"/>
                <a:lumOff val="-6275"/>
                <a:alphaOff val="0"/>
                <a:tint val="65000"/>
                <a:satMod val="270000"/>
              </a:schemeClr>
            </a:gs>
            <a:gs pos="25000">
              <a:schemeClr val="accent2">
                <a:hueOff val="-8992571"/>
                <a:satOff val="6086"/>
                <a:lumOff val="-6275"/>
                <a:alphaOff val="0"/>
                <a:tint val="60000"/>
                <a:satMod val="300000"/>
              </a:schemeClr>
            </a:gs>
            <a:gs pos="100000">
              <a:schemeClr val="accent2">
                <a:hueOff val="-8992571"/>
                <a:satOff val="6086"/>
                <a:lumOff val="-627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F451BF-4136-4C71-ABAB-9D3C302530E8}" type="datetimeFigureOut">
              <a:rPr lang="es-EC" smtClean="0"/>
              <a:pPr/>
              <a:t>27/02/2011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8FB127-1472-4183-9FD7-48A07B21769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oleObject" Target="../embeddings/oleObject1.bin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391408" cy="2304256"/>
          </a:xfrm>
        </p:spPr>
        <p:txBody>
          <a:bodyPr>
            <a:noAutofit/>
          </a:bodyPr>
          <a:lstStyle/>
          <a:p>
            <a:pPr algn="ctr"/>
            <a:r>
              <a:rPr lang="es-EC" sz="2800" b="1" dirty="0" smtClean="0"/>
              <a:t>ESTUDIO PARA LA CREACIÓN DE PRODUCTOS DE MICROCRÉDITO PARA LA ASOCIACIÓN “EL PROGRESO” Y SU ZONA DE INFLUENCIA EN EL CIUDAD CAYAMBE, PROVINCIA DE PICHINCHA</a:t>
            </a:r>
            <a:endParaRPr lang="es-EC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4499992" y="5589240"/>
            <a:ext cx="32848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ristina" pitchFamily="66" charset="0"/>
              </a:rPr>
              <a:t>Darío Novoa Ulcuango</a:t>
            </a:r>
            <a:endParaRPr lang="es-E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ristina" pitchFamily="66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3528" y="69269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683474" y="260648"/>
            <a:ext cx="635302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ESCUELA POLITÉCNICA DEL EJÉRCITO “E.S.P.E.”</a:t>
            </a:r>
            <a:endParaRPr lang="es-E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29578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Capacidad Técnica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428596" y="571480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5500694" y="285728"/>
            <a:ext cx="32864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Capacidad Comercial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500694" y="5929330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Capacidad Financiera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4282" y="5929330"/>
            <a:ext cx="3616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Capacidad del RRHH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142984"/>
          <a:ext cx="8501122" cy="5440746"/>
        </p:xfrm>
        <a:graphic>
          <a:graphicData uri="http://schemas.openxmlformats.org/drawingml/2006/table">
            <a:tbl>
              <a:tblPr/>
              <a:tblGrid>
                <a:gridCol w="265084"/>
                <a:gridCol w="455814"/>
                <a:gridCol w="3529662"/>
                <a:gridCol w="265084"/>
                <a:gridCol w="466439"/>
                <a:gridCol w="3519039"/>
              </a:tblGrid>
              <a:tr h="19424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FORTALEZAS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CF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OPORTUNIDADES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CF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F1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Concentración geográfica de productores, industrias procesadoras y sistemas de distribución. 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O1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Organismos mediadores y ayuda en producción para productores como la AGSO.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F2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Alianzas comerciales con importantes industrias procesadoras.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O2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Mercados vecinos con baja producción y demanda constante de leche. 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F3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Compromiso de los socios en la entrega puntual de leche de calidad.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O3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Integración hacia adelante con la adquisición de tecnología en el procesamiento de lácteos.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F4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Minimización de costos en el transporte al asumirlo el cliente.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O4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Gran potencial de incremento de producción con la adecuada inversión en el sector.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F5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Disponibilidad de insumos necesarios para producción y exportación. 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O5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cíclico en la demanda nacional de leche. 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F6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Gran cantidad de mano de obra calificada, capacitada y con experiencia.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O6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 una correcta organización de productores mayor poder de negociación. 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F7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Instalaciones equipadas con tecnología que conserva la calidad de la leche.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O7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Decretos y regulaciones para importación de leche en polvo, y derivados lácteos.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569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F8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Disponibilidad de equipo de ordeño. 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O8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Leyes priorizan el uso de la producción nacional ante la internacional. </a:t>
                      </a:r>
                      <a:endParaRPr lang="es-EC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O9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Tasas de interés activas relativamente bajas.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285728"/>
            <a:ext cx="2501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Matriz FODA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910" y="1142984"/>
          <a:ext cx="8001054" cy="4160520"/>
        </p:xfrm>
        <a:graphic>
          <a:graphicData uri="http://schemas.openxmlformats.org/drawingml/2006/table">
            <a:tbl>
              <a:tblPr/>
              <a:tblGrid>
                <a:gridCol w="248242"/>
                <a:gridCol w="429196"/>
                <a:gridCol w="3323544"/>
                <a:gridCol w="247333"/>
                <a:gridCol w="439198"/>
                <a:gridCol w="3313541"/>
              </a:tblGrid>
              <a:tr h="26619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DEBILIDADES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AE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AMENAZAS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AE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323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D1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existen contratos específicos que aseguren la comercialización de la leche. 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A1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Gran variación en el nivel de precio de la leche.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661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D2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Mercado cíclico, poco estable, gran cantidad de amenazas por sobreproducción. 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A2</a:t>
                      </a:r>
                      <a:endParaRPr lang="es-EC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Importación de derivados de la leche que disminuyen la demanda nacional, como la leche en polvo. 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D3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Acceso a crédito limitado por las condiciones de las IFI's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A3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Sobreoferta y capacidad instalada de procesadoras. 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  <a:tr h="5323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D4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poder de negociación de productores a procesadores. 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A4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Poco apoyo gubernamental. No hay planes nacionales para este sector.</a:t>
                      </a:r>
                      <a:endParaRPr lang="es-EC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A5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inflación, traducida en mayores precios.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AE9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285720" y="285728"/>
            <a:ext cx="2501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Matriz FODA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476672"/>
            <a:ext cx="4947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ESTUDIO DE MERCADO</a:t>
            </a:r>
            <a:endParaRPr lang="es-E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7664" y="3573016"/>
          <a:ext cx="609600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Pergamino horizontal"/>
          <p:cNvSpPr/>
          <p:nvPr/>
        </p:nvSpPr>
        <p:spPr>
          <a:xfrm>
            <a:off x="1331640" y="1268760"/>
            <a:ext cx="5904656" cy="18002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Determinar la factibilidad de la creación e implementación de productos de microcrédito, con el propósito de impulsar el sector lácteo de la zona norte de la ciudad de Cayambe</a:t>
            </a:r>
            <a:endParaRPr lang="es-EC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18373"/>
            <a:ext cx="3667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Segmentación de Mercado</a:t>
            </a:r>
            <a:endParaRPr lang="es-E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47664" y="764704"/>
          <a:ext cx="5904656" cy="2651760"/>
        </p:xfrm>
        <a:graphic>
          <a:graphicData uri="http://schemas.openxmlformats.org/drawingml/2006/table">
            <a:tbl>
              <a:tblPr firstRow="1" firstCol="1" bandCol="1">
                <a:tableStyleId>{C083E6E3-FA7D-4D7B-A595-EF9225AFEA82}</a:tableStyleId>
              </a:tblPr>
              <a:tblGrid>
                <a:gridCol w="1556410"/>
                <a:gridCol w="2174123"/>
                <a:gridCol w="2174123"/>
              </a:tblGrid>
              <a:tr h="13152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CRITERIOS DE SEGMENTACIÓN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SEGMENTOS DE MERCADO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967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GEOGRÁFICOS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/>
                        <a:t>Cantón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/>
                        <a:t>Cayambe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967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/>
                        <a:t>Parroquia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Ayora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590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DEMOGRÁFICOS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Edad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Género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Estado Civil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Origen étnico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Clase Social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18 en adelante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Masculino y Femenino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Todos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Todos</a:t>
                      </a:r>
                      <a:endParaRPr lang="es-EC" sz="1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Todas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29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8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/>
                        <a:t>PSICOGRAFICA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/>
                        <a:t>Intereses</a:t>
                      </a:r>
                      <a:endParaRPr lang="es-EC" sz="1800"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/>
                        <a:t>Desarrollo y producción agropecuaria</a:t>
                      </a:r>
                      <a:endParaRPr lang="es-EC" sz="1800" dirty="0">
                        <a:latin typeface="Calibri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2339752" y="3933056"/>
          <a:ext cx="5184576" cy="270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51520" y="3717032"/>
            <a:ext cx="13789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Universo</a:t>
            </a:r>
            <a:endParaRPr lang="es-E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6" name="5 Flecha a la derecha con bandas"/>
          <p:cNvSpPr/>
          <p:nvPr/>
        </p:nvSpPr>
        <p:spPr>
          <a:xfrm flipH="1">
            <a:off x="7308304" y="5301208"/>
            <a:ext cx="1584176" cy="733663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>
            <a:spAutoFit/>
          </a:bodyPr>
          <a:lstStyle/>
          <a:p>
            <a:pPr algn="ctr"/>
            <a:r>
              <a:rPr lang="es-EC" dirty="0" smtClean="0"/>
              <a:t>25711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16632"/>
            <a:ext cx="39052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Aplicación de la Encuesta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1763688" y="692696"/>
          <a:ext cx="56166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395536" y="3717032"/>
          <a:ext cx="82809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16632"/>
            <a:ext cx="31277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Análisis de la Oferta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691680" y="5486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584" y="4797152"/>
          <a:ext cx="7416826" cy="1682496"/>
        </p:xfrm>
        <a:graphic>
          <a:graphicData uri="http://schemas.openxmlformats.org/drawingml/2006/table">
            <a:tbl>
              <a:tblPr firstRow="1" firstCol="1" lastRow="1" bandCol="1">
                <a:tableStyleId>{5FD0F851-EC5A-4D38-B0AD-8093EC10F338}</a:tableStyleId>
              </a:tblPr>
              <a:tblGrid>
                <a:gridCol w="2719044"/>
                <a:gridCol w="1099452"/>
                <a:gridCol w="1099452"/>
                <a:gridCol w="1249439"/>
                <a:gridCol w="1249439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 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MICROCREDITO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/>
                        <a:t>SISTEMA</a:t>
                      </a:r>
                      <a:endParaRPr lang="es-EC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/>
                        <a:t>2005</a:t>
                      </a:r>
                      <a:endParaRPr lang="es-EC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/>
                        <a:t>2006</a:t>
                      </a:r>
                      <a:endParaRPr lang="es-EC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/>
                        <a:t>2007</a:t>
                      </a:r>
                      <a:endParaRPr lang="es-EC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/>
                        <a:t>2008</a:t>
                      </a:r>
                      <a:endParaRPr lang="es-EC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BANCOS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4.968,48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3.959,12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4.397,00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9.046,05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COOPERATIVAS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3.271,98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3.944,26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5.226,83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5.276,76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BANCA PUBLICA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304,47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779,14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MUTUALISTAS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0,00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ONG's*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1.278,15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1.596,44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1.602,49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1.963,64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TOTAL 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9.518,61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9.499,82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11.530,79</a:t>
                      </a:r>
                      <a:endParaRPr lang="es-EC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17.065,59</a:t>
                      </a:r>
                      <a:endParaRPr lang="es-EC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4362" y="116632"/>
            <a:ext cx="36455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Análisis de la Demanda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4355976" y="908720"/>
          <a:ext cx="4305300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1124744"/>
          <a:ext cx="3672408" cy="2523744"/>
        </p:xfrm>
        <a:graphic>
          <a:graphicData uri="http://schemas.openxmlformats.org/drawingml/2006/table">
            <a:tbl>
              <a:tblPr firstRow="1" firstCol="1" bandCol="1">
                <a:tableStyleId>{0E3FDE45-AF77-4B5C-9715-49D594BDF05E}</a:tableStyleId>
              </a:tblPr>
              <a:tblGrid>
                <a:gridCol w="695654"/>
                <a:gridCol w="645503"/>
                <a:gridCol w="650356"/>
                <a:gridCol w="646311"/>
                <a:gridCol w="1034584"/>
              </a:tblGrid>
              <a:tr h="96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200" dirty="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POBLACIÓN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AÑO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TOTAL 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RURAL 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PEA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DEMANTES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2001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74.257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41.367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27.488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22.406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75.431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42.068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27.954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22.785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76.524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42.736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28.398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23.147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2004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77.609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43.400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28.839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23.507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2005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78.716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44.073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29.287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23.871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2006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79.850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44.752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29.738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24.239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80.962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45.422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30.183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24.602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2008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82.093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46.100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30.633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24.969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2009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83.235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46.782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31.087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25.339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2010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84.388</a:t>
                      </a:r>
                      <a:endParaRPr lang="es-EC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47.469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31.543</a:t>
                      </a:r>
                      <a:endParaRPr lang="es-EC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25.711</a:t>
                      </a:r>
                      <a:endParaRPr lang="es-EC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060015" y="3574757"/>
            <a:ext cx="34724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Demanda Insatisfecha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43608" y="4365104"/>
          <a:ext cx="7488833" cy="225399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035681"/>
                <a:gridCol w="1302368"/>
                <a:gridCol w="869971"/>
                <a:gridCol w="1157373"/>
                <a:gridCol w="913988"/>
                <a:gridCol w="1157373"/>
                <a:gridCol w="105207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6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/>
                        <a:t>OFERTA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/>
                        <a:t>DEMANDA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DEMANDA INSATISFECHA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AÑO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NRO. OPERACIONES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MILES DE DÓLARES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NRO. OPERACIONES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MILES DE DÓLARES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NRO. OPERACIONES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/>
                        <a:t>MILES DE DÓLARES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7.241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24.777,91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26.191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91.667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18.950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66.889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2012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8.065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27.599,47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26.617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93.160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18.552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65.560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2013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8.890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30.421,03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27.044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94.652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18.154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64.231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2014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9.714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33.242,59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27.470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96.145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17.756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62.902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/>
                        <a:t>2015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10.539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36.064,15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27.897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97.638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/>
                        <a:t>17.358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/>
                        <a:t>61.574</a:t>
                      </a:r>
                      <a:endParaRPr lang="es-EC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0874" y="476672"/>
            <a:ext cx="40430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ESTUDIO  TÉCNICO</a:t>
            </a:r>
            <a:endParaRPr lang="es-E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5" name="4 Esquina doblada"/>
          <p:cNvSpPr/>
          <p:nvPr/>
        </p:nvSpPr>
        <p:spPr>
          <a:xfrm>
            <a:off x="1691680" y="1196752"/>
            <a:ext cx="5472608" cy="108012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s-EC" sz="1600" dirty="0" smtClean="0"/>
              <a:t>Definidos los factores presentes y futuros del mercado, es importante determinar el tamaño que tendrá el proyecto para responder a la necesidad de satisfacer la demanda.</a:t>
            </a:r>
            <a:endParaRPr lang="es-EC" sz="1600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07504" y="2348880"/>
          <a:ext cx="4104456" cy="429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23928" y="2636912"/>
          <a:ext cx="5040561" cy="13106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34705"/>
                <a:gridCol w="744601"/>
                <a:gridCol w="734931"/>
                <a:gridCol w="1095143"/>
                <a:gridCol w="792952"/>
                <a:gridCol w="638229"/>
              </a:tblGrid>
              <a:tr h="175509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DEMANDA INSATISFECHA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/>
                        <a:t>MERCADO A CAPTAR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08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/>
                        <a:t>AÑO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/>
                        <a:t>NRO. </a:t>
                      </a:r>
                      <a:r>
                        <a:rPr lang="es-EC" sz="1100" u="none" strike="noStrike" dirty="0" smtClean="0"/>
                        <a:t>OPER.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MILES DE DÓLARES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 smtClean="0"/>
                        <a:t>PARTICIPACIÓN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/>
                        <a:t>NRO. </a:t>
                      </a:r>
                      <a:r>
                        <a:rPr lang="es-EC" sz="1100" u="none" strike="noStrike" dirty="0" smtClean="0"/>
                        <a:t>OPER.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MILES DE DÓLARES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75509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2011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/>
                        <a:t>18.950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/>
                        <a:t>66.889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/>
                        <a:t>0,120%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200" u="none" strike="noStrike" dirty="0" smtClean="0"/>
                        <a:t> 68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 smtClean="0"/>
                        <a:t>     </a:t>
                      </a:r>
                      <a:r>
                        <a:rPr lang="es-EC" sz="1200" u="none" strike="noStrike" dirty="0"/>
                        <a:t>80,00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75509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2012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18.552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65.560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/>
                        <a:t>0,183%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200" u="none" strike="noStrike" dirty="0" smtClean="0"/>
                        <a:t>123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 smtClean="0"/>
                        <a:t>   </a:t>
                      </a:r>
                      <a:r>
                        <a:rPr lang="es-EC" sz="1200" u="none" strike="noStrike" dirty="0"/>
                        <a:t>120,00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75509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2013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18.154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64.231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/>
                        <a:t>0,190%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200" u="none" strike="noStrike" dirty="0"/>
                        <a:t>  </a:t>
                      </a:r>
                      <a:r>
                        <a:rPr lang="es-EC" sz="1200" u="none" strike="noStrike" dirty="0" smtClean="0"/>
                        <a:t>123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200" u="none" strike="noStrike" dirty="0" smtClean="0"/>
                        <a:t>  </a:t>
                      </a:r>
                      <a:r>
                        <a:rPr lang="es-EC" sz="1200" u="none" strike="noStrike" dirty="0"/>
                        <a:t>122,00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19880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Localización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 l="9367" t="2683" r="7848" b="2195"/>
          <a:stretch>
            <a:fillRect/>
          </a:stretch>
        </p:blipFill>
        <p:spPr bwMode="auto">
          <a:xfrm>
            <a:off x="2843808" y="72008"/>
            <a:ext cx="619268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Diagrama"/>
          <p:cNvGraphicFramePr/>
          <p:nvPr/>
        </p:nvGraphicFramePr>
        <p:xfrm>
          <a:off x="467544" y="748928"/>
          <a:ext cx="4248472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071538" y="1397000"/>
          <a:ext cx="7262842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251520" y="476672"/>
            <a:ext cx="35541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ANTECEDENTES</a:t>
            </a:r>
            <a:endParaRPr lang="es-E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16632"/>
            <a:ext cx="3453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Ingeniería del Servicio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508104" y="188640"/>
          <a:ext cx="3333750" cy="6453336"/>
        </p:xfrm>
        <a:graphic>
          <a:graphicData uri="http://schemas.openxmlformats.org/presentationml/2006/ole">
            <p:oleObj spid="_x0000_s22529" r:id="rId3" imgW="4245653" imgH="6991709" progId="">
              <p:embed/>
            </p:oleObj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467544" y="1412776"/>
          <a:ext cx="49685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59971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Caja Solidaria de Ahorro y Crédito </a:t>
            </a:r>
          </a:p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“EL PROGRESO DE CARIACU”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3" name="2 Proceso alternativo"/>
          <p:cNvSpPr/>
          <p:nvPr/>
        </p:nvSpPr>
        <p:spPr>
          <a:xfrm>
            <a:off x="395536" y="2492896"/>
            <a:ext cx="6192688" cy="144016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Contribuir al desarrollo económico y social de las personas emprendedoras, pequeños productores agropecuarios y microempresarios de escasos recursos del sector norte del cantón Cayambe, generar confianza y proporcionar a éstos agentes microcréditos para así fortalecer su capacidad de generar ingresos en procura del bienestar individual y familiar.</a:t>
            </a:r>
            <a:endParaRPr lang="es-EC" sz="1400" dirty="0"/>
          </a:p>
        </p:txBody>
      </p:sp>
      <p:sp>
        <p:nvSpPr>
          <p:cNvPr id="4" name="3 Proceso alternativo"/>
          <p:cNvSpPr/>
          <p:nvPr/>
        </p:nvSpPr>
        <p:spPr>
          <a:xfrm>
            <a:off x="2699792" y="5157192"/>
            <a:ext cx="6192688" cy="144016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Posicionarse como una de las principales instituciones con fin social, especializada en la entrega de microcréditos con una importante cobertura en el ámbito local y regional, identificada y reconocida por su gestión, eficiencia y eficacia, gracias a la capacidad de su personal y al regimiento de los principios del cooperativismo.</a:t>
            </a:r>
            <a:endParaRPr lang="es-EC" sz="1400" dirty="0"/>
          </a:p>
        </p:txBody>
      </p:sp>
      <p:sp>
        <p:nvSpPr>
          <p:cNvPr id="5" name="4 Rectángulo"/>
          <p:cNvSpPr/>
          <p:nvPr/>
        </p:nvSpPr>
        <p:spPr>
          <a:xfrm>
            <a:off x="683568" y="1700808"/>
            <a:ext cx="12570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Misión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98011" y="4293096"/>
            <a:ext cx="11336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Visión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37609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Estructura Organizativa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 r="21586" b="27505"/>
          <a:stretch>
            <a:fillRect/>
          </a:stretch>
        </p:blipFill>
        <p:spPr bwMode="auto">
          <a:xfrm>
            <a:off x="551967" y="1196752"/>
            <a:ext cx="790846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476672"/>
            <a:ext cx="49600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ESTUDIO  FINANCIERO</a:t>
            </a:r>
            <a:endParaRPr lang="es-E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94154" y="1196752"/>
            <a:ext cx="37737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Presupuesto de Inversión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987824" y="1782336"/>
          <a:ext cx="5370619" cy="4959032"/>
        </p:xfrm>
        <a:graphic>
          <a:graphicData uri="http://schemas.openxmlformats.org/drawingml/2006/table">
            <a:tbl>
              <a:tblPr firstRow="1" firstCol="1" lastRow="1" bandCol="1">
                <a:tableStyleId>{3B4B98B0-60AC-42C2-AFA5-B58CD77FA1E5}</a:tableStyleId>
              </a:tblPr>
              <a:tblGrid>
                <a:gridCol w="2851107"/>
                <a:gridCol w="883224"/>
                <a:gridCol w="818144"/>
                <a:gridCol w="818144"/>
              </a:tblGrid>
              <a:tr h="190732">
                <a:tc>
                  <a:txBody>
                    <a:bodyPr/>
                    <a:lstStyle/>
                    <a:p>
                      <a:pPr algn="ctr" fontAlgn="t"/>
                      <a:r>
                        <a:rPr lang="es-EC" sz="1050" u="none" strike="noStrike" dirty="0"/>
                        <a:t>CONCEPTO</a:t>
                      </a:r>
                      <a:endParaRPr lang="es-EC" sz="105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050" u="none" strike="noStrike"/>
                        <a:t>subtotal</a:t>
                      </a:r>
                      <a:endParaRPr lang="es-EC" sz="105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050" u="none" strike="noStrike"/>
                        <a:t>TOTAL</a:t>
                      </a:r>
                      <a:endParaRPr lang="es-EC" sz="105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ACTIVOS FIJOS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5.326,28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Muebles y Enseres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2.352,96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Equipos de Oficina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1.053,92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Equipos de Computación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1.319,40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Programas de Computación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600,00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/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/>
                        <a:t>TOTAL ACTIVOS FIJOS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b="1" u="none" strike="noStrike" dirty="0" smtClean="0"/>
                        <a:t>5.326,28</a:t>
                      </a: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 smtClean="0"/>
                        <a:t>ACTIVOS </a:t>
                      </a:r>
                      <a:r>
                        <a:rPr lang="es-EC" sz="1050" u="none" strike="noStrike" dirty="0"/>
                        <a:t>DIFERIDOS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3.230,00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/>
                        <a:t> 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Gastos constitución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2.880,00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Patentes y Licencias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350,00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TOTAL ACTIVOS DIFERIDOS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b="1" u="none" strike="noStrike" dirty="0"/>
                        <a:t>3.230,00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CAPITAL DE TRABAJO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485,04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/>
                        <a:t>Mano de Obra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295,50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Depreciación muebles y enseres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19,61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Depreciación equipos de oficina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8,78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Depreciación Equipos de computación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36,65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Arriendo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50,00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Amortizaciones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74,50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GASTOS ADMINISTRATIVOS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440,00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Suministros de oficina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75,00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Proveeduría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125,00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Internet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/>
                        <a:t>240,00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TOTAL CAPITAL DE TRABAJO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b="1" u="none" strike="noStrike" dirty="0"/>
                        <a:t>925,04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  <a:tr h="190732"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TOTAL INVERSIÓN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 dirty="0"/>
                        <a:t> 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50" u="none" strike="noStrike"/>
                        <a:t> 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50" u="none" strike="noStrike" dirty="0"/>
                        <a:t>9.481,32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43608" y="1124744"/>
          <a:ext cx="7128793" cy="1066800"/>
        </p:xfrm>
        <a:graphic>
          <a:graphicData uri="http://schemas.openxmlformats.org/drawingml/2006/table">
            <a:tbl>
              <a:tblPr firstRow="1" firstCol="1" lastRow="1" bandRow="1">
                <a:tableStyleId>{0E3FDE45-AF77-4B5C-9715-49D594BDF05E}</a:tableStyleId>
              </a:tblPr>
              <a:tblGrid>
                <a:gridCol w="25400"/>
                <a:gridCol w="1964295"/>
                <a:gridCol w="3001597"/>
                <a:gridCol w="1000533"/>
                <a:gridCol w="1136968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FUENTE DE FINANCIEMIENTO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Propia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Aporte Asociación EL PROGRESO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18.000,00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22,50%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Certificados de aportación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6.000,00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7,50%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Externa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Financiamiento ONG-Estado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56.000,00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70,00%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TOTAL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 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80.000,00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100,00%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251520" y="260648"/>
            <a:ext cx="45656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Estructura de Financiamiento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606554" y="3284984"/>
          <a:ext cx="5565846" cy="1066800"/>
        </p:xfrm>
        <a:graphic>
          <a:graphicData uri="http://schemas.openxmlformats.org/drawingml/2006/table">
            <a:tbl>
              <a:tblPr firstRow="1" firstCol="1" lastRow="1" lastCol="1" bandCol="1">
                <a:tableStyleId>{3B4B98B0-60AC-42C2-AFA5-B58CD77FA1E5}</a:tableStyleId>
              </a:tblPr>
              <a:tblGrid>
                <a:gridCol w="1996716"/>
                <a:gridCol w="549097"/>
                <a:gridCol w="1584894"/>
                <a:gridCol w="14351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 smtClean="0"/>
                        <a:t>MICROCRÉDITO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Mejoramiento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24.000,00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24.000,00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30%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Desarrollo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32.000,00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TOTAL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80.000,00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100%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2492896"/>
            <a:ext cx="44502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Participación de los productos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1520" y="5229200"/>
          <a:ext cx="8640960" cy="1432560"/>
        </p:xfrm>
        <a:graphic>
          <a:graphicData uri="http://schemas.openxmlformats.org/drawingml/2006/table">
            <a:tbl>
              <a:tblPr firstRow="1" firstCol="1" lastRow="1" bandCol="1">
                <a:tableStyleId>{68D230F3-CF80-4859-8CE7-A43EE81993B5}</a:tableStyleId>
              </a:tblPr>
              <a:tblGrid>
                <a:gridCol w="1970384"/>
                <a:gridCol w="689636"/>
                <a:gridCol w="541857"/>
                <a:gridCol w="1563993"/>
                <a:gridCol w="1280752"/>
                <a:gridCol w="1297169"/>
                <a:gridCol w="1297169"/>
              </a:tblGrid>
              <a:tr h="14941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AÑO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2011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2012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2013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/>
                        <a:t>Microcréditos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/>
                        <a:t>VALOR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/>
                        <a:t>TASA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/>
                        <a:t>NÚMERO DE OPERACIONES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/>
                        <a:t>INGRESO POR INTERÉS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/>
                        <a:t>INGRESO POR INTERÉS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/>
                        <a:t>INGRESO POR INTERÉS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4941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Mejoramiento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500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10%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96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1.425,00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2.012,50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2.100,00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941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2000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12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2.091,67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2.335,83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 1.704,17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941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Desarrollo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4000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8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2.730,00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3.493,33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3.306,67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9412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116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6.246,67 </a:t>
                      </a:r>
                      <a:endParaRPr lang="es-EC" sz="1400" b="1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7.841,67 </a:t>
                      </a:r>
                      <a:endParaRPr lang="es-EC" sz="1400" b="1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          7.110,83 </a:t>
                      </a:r>
                      <a:endParaRPr lang="es-EC" sz="1400" b="1" i="0" u="none" strike="noStrike" dirty="0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251520" y="4509120"/>
            <a:ext cx="36231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Presupuesto de Ingresos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55576" y="764704"/>
          <a:ext cx="7488832" cy="3535680"/>
        </p:xfrm>
        <a:graphic>
          <a:graphicData uri="http://schemas.openxmlformats.org/drawingml/2006/table">
            <a:tbl>
              <a:tblPr firstRow="1" firstCol="1" lastRow="1" bandCol="1">
                <a:tableStyleId>{D27102A9-8310-4765-A935-A1911B00CA55}</a:tableStyleId>
              </a:tblPr>
              <a:tblGrid>
                <a:gridCol w="3921727"/>
                <a:gridCol w="1189035"/>
                <a:gridCol w="1189035"/>
                <a:gridCol w="1189035"/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/>
                        <a:t>DESCRIPCIÓN</a:t>
                      </a:r>
                      <a:endParaRPr lang="es-EC" sz="11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COSTOS FIJOS</a:t>
                      </a:r>
                      <a:endParaRPr lang="es-EC" sz="11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COSTOS VARIABLES</a:t>
                      </a:r>
                      <a:endParaRPr lang="es-EC" sz="11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/>
                        <a:t>COSTO TOTAL</a:t>
                      </a:r>
                      <a:endParaRPr lang="es-EC" sz="11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COSTOS DE GENERACION DEL SERVICIO</a:t>
                      </a:r>
                      <a:endParaRPr lang="es-EC" sz="1400" b="1" i="0" u="none" strike="noStrike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5.820,42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   125,00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5.945,42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Mano de Obra directa (Cajero-Contador)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3.546,00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3.546,00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Depreciación Muebles y Enceres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235,30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235,30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Depreciación Equipos de Oficina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105,39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105,39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Depreciación Equipos de Computación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439,76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439,76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Amortización Software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199,98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199,98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Amortización Gtos de Constitución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694,00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694,00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Arriendo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600,00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600,00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Proveeduría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125,00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125,00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COSTOS DE OPERACIÓN</a:t>
                      </a:r>
                      <a:endParaRPr lang="es-EC" sz="1400" b="1" i="0" u="none" strike="noStrike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3.786,00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     75,00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/>
                        <a:t>       3.861,00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Mano de Obra indirecta (Gerente Operativo)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3.546,00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3.546,00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Suministros de oficina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  75,00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   75,00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Internet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240,00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240,00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TOTAL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9.606,42 </a:t>
                      </a:r>
                      <a:endParaRPr lang="es-EC" sz="1400" b="1" i="0" u="none" strike="noStrike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200,00 </a:t>
                      </a:r>
                      <a:endParaRPr lang="es-EC" sz="1400" b="1" i="0" u="none" strike="noStrike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      9.806,42 </a:t>
                      </a:r>
                      <a:endParaRPr lang="es-EC" sz="1400" b="1" i="0" u="none" strike="noStrike" dirty="0">
                        <a:solidFill>
                          <a:srgbClr val="004D6C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95536" y="4509120"/>
            <a:ext cx="35173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Presupuesto de Egresos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3528" y="116632"/>
            <a:ext cx="3108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Estructura del Costo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35701" y="5301208"/>
          <a:ext cx="6408707" cy="1294830"/>
        </p:xfrm>
        <a:graphic>
          <a:graphicData uri="http://schemas.openxmlformats.org/drawingml/2006/table">
            <a:tbl>
              <a:tblPr firstRow="1" firstCol="1" lastRow="1" bandCol="1">
                <a:tableStyleId>{5FD0F851-EC5A-4D38-B0AD-8093EC10F338}</a:tableStyleId>
              </a:tblPr>
              <a:tblGrid>
                <a:gridCol w="2794775"/>
                <a:gridCol w="1204644"/>
                <a:gridCol w="1204644"/>
                <a:gridCol w="1204644"/>
              </a:tblGrid>
              <a:tr h="11401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AÑO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2011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2012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2013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2803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Concepto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COSTO TOTAL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COSTO TOTAL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COSTO TOTAL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1401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Costos de Generación del Servicio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3.497,85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5.945,42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5.945,42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1401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Costos de Operación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 1.792,50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3.861,00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3.861,00 </a:t>
                      </a:r>
                      <a:endParaRPr lang="es-EC" sz="1400" b="0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14015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 5.290,35 </a:t>
                      </a:r>
                      <a:endParaRPr lang="es-EC" sz="1400" b="1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        9.806,42 </a:t>
                      </a:r>
                      <a:endParaRPr lang="es-EC" sz="1400" b="1" i="0" u="none" strike="noStrike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       9.806,42 </a:t>
                      </a:r>
                      <a:endParaRPr lang="es-EC" sz="1400" b="1" i="0" u="none" strike="noStrike" dirty="0">
                        <a:solidFill>
                          <a:srgbClr val="38702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116632"/>
            <a:ext cx="30556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Punto de Equilibrio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644008" y="332656"/>
          <a:ext cx="2638425" cy="600075"/>
        </p:xfrm>
        <a:graphic>
          <a:graphicData uri="http://schemas.openxmlformats.org/presentationml/2006/ole">
            <p:oleObj spid="_x0000_s52226" name="Documento" r:id="rId3" imgW="2714029" imgH="617775" progId="Word.Document.12">
              <p:embed/>
            </p:oleObj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31640" y="3573016"/>
          <a:ext cx="6336704" cy="3048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022740"/>
                <a:gridCol w="2313964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/>
                        <a:t>ITEM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/>
                        <a:t>VALOR O CANTIDAD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PE (udds) totales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79.184,63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PE (udds) M. de Mejoramiento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23.755,39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PE (udds) M. de 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23.755,39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PE (udds) M. de Desarrollo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31.673,85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Monto por M. de Mejoramiento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500,00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Monto por M. de 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2.000,00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Monto por M. de Desarrollo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4.000,00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Número de M. de Mejoramiento a conceder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                                   47  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Número de M. de Incremento P. a conceder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/>
                        <a:t>                                    11  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u="none" strike="noStrike"/>
                        <a:t>Número de M. de Desarrollo a conceder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/>
                        <a:t>                                     7  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23528" y="1340768"/>
          <a:ext cx="8496944" cy="1920240"/>
        </p:xfrm>
        <a:graphic>
          <a:graphicData uri="http://schemas.openxmlformats.org/drawingml/2006/table">
            <a:tbl>
              <a:tblPr firstRow="1" firstCol="1" lastCol="1" bandRow="1">
                <a:tableStyleId>{C083E6E3-FA7D-4D7B-A595-EF9225AFEA82}</a:tableStyleId>
              </a:tblPr>
              <a:tblGrid>
                <a:gridCol w="2729650"/>
                <a:gridCol w="1570154"/>
                <a:gridCol w="1367845"/>
                <a:gridCol w="1222907"/>
                <a:gridCol w="1606388"/>
              </a:tblGrid>
              <a:tr h="4422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/>
                        <a:t>ITEM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/>
                        <a:t>MEJORAMIENTO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/>
                        <a:t>INCREMENTO PRODUCTIVO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/>
                        <a:t>DESARROLLO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/>
                        <a:t>Margen de contribución ponderado final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3007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Precio de Venta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0,10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0,12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0,12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-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007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(-) Costo Variable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-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007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Margen de contribución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0,07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0,07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-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007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% Participación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30%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30%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40%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-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007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Margen de contribución ponderado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0,015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0,021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0,028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0,0643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grayscl/>
          </a:blip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2007" y="702507"/>
          <a:ext cx="8964489" cy="5688611"/>
        </p:xfrm>
        <a:graphic>
          <a:graphicData uri="http://schemas.openxmlformats.org/drawingml/2006/table">
            <a:tbl>
              <a:tblPr/>
              <a:tblGrid>
                <a:gridCol w="1706393"/>
                <a:gridCol w="577550"/>
                <a:gridCol w="577550"/>
                <a:gridCol w="37081"/>
                <a:gridCol w="577550"/>
                <a:gridCol w="37081"/>
                <a:gridCol w="577550"/>
                <a:gridCol w="52505"/>
                <a:gridCol w="577550"/>
                <a:gridCol w="577550"/>
                <a:gridCol w="37081"/>
                <a:gridCol w="577550"/>
                <a:gridCol w="37081"/>
                <a:gridCol w="577550"/>
                <a:gridCol w="52505"/>
                <a:gridCol w="577550"/>
                <a:gridCol w="577550"/>
                <a:gridCol w="37081"/>
                <a:gridCol w="577550"/>
                <a:gridCol w="37081"/>
                <a:gridCol w="577550"/>
              </a:tblGrid>
              <a:tr h="196159"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M. Mejoramiento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CF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M. Incremento Productivo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M. Desarrollo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PRE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0CF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0CF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0CF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0CF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PRE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PRE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1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>
                          <a:solidFill>
                            <a:srgbClr val="FFFFFF"/>
                          </a:solidFill>
                          <a:latin typeface="Constantia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INVERSIÓN INICIAL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2.844,4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2.844,4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3.792,5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Activos Fijos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1.597,9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1.597,9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2.130,5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Gastos Preoperativos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1.246,5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1.246,5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1.662,0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sng" strike="noStrike">
                          <a:solidFill>
                            <a:srgbClr val="000000"/>
                          </a:solidFill>
                          <a:latin typeface="Constantia"/>
                        </a:rPr>
                        <a:t>INGRESOS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Financiamiento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24.000,0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24.000,0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Cartera de microcréditos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46.425,0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71.012,5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74.100,0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12.425,0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21.335,8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17.120,8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16.230,0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30.493,3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30.473,3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Capital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45.000,0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69.000,0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10.333,3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19.000,0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15.416,7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13.500,0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27.166,7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Interés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1.425,0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2.012,5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2.091,7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2.335,8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1.704,2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2.730,0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3.493,3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3.306,7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Depósitos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9.940,0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9.520,0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9.520,0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Apertura obligatoria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3.550,0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3.400,0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3.400,0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Cuentas de Ahorro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6.390,0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6.120,0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6.120,0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TOTAL INGRESOS</a:t>
                      </a:r>
                    </a:p>
                  </a:txBody>
                  <a:tcPr marL="53947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80.365,0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80.532,5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83.620,0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37.475,0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21.755,8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17.540,8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48.930,0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30.843,3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30.823,3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sng" strike="noStrike">
                          <a:solidFill>
                            <a:srgbClr val="000000"/>
                          </a:solidFill>
                          <a:latin typeface="Constantia"/>
                        </a:rPr>
                        <a:t>EGRESOS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Concesión de microcréditos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71.000,0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68.000,0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68.000,0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Microcrédito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71.000,0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68.000,0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68.000,0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20.000,0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Pago de Interés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258,3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641,3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1.022,1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123,8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139,9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142,7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Certificados </a:t>
                      </a: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Aportación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Cuentas de Ahorro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198,3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569,3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950,1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51,8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Gastos Operativos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1.096,5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1.315,8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1.315,8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1.036,5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1.315,8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1.315,8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1.462,0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1.754,4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1.754,4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Sueldos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886,5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1.063,8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1.063,8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886,5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1.063,8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1.063,8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1.182,0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1.418,4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1.418,4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Arriendos 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Internet</a:t>
                      </a:r>
                    </a:p>
                  </a:txBody>
                  <a:tcPr marL="107894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Financiamiento externo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3.589,1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4.082,9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3.838,5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3.589,1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4.082,9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3.838,5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4.785,5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5.443,9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5.118,1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TOTAL EGRESOS</a:t>
                      </a:r>
                    </a:p>
                  </a:txBody>
                  <a:tcPr marL="53947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75.943,9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74.040,0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74.176,5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34.716,2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17.522,5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17.294,2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46.347,2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27.328,3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27.015,2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5F7"/>
                    </a:solidFill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9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FLUJO NETO </a:t>
                      </a:r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EFECTIVO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3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-2.844,4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3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4.421,1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3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6.492,5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3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9.443,5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3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C9C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-2.844,4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C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2.758,8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4.233,3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246,6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6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-3.792,5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2.582,8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3.515,0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3.808,1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B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F2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07504" y="116632"/>
            <a:ext cx="27590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Flujos de Efectivo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6" y="908720"/>
          <a:ext cx="6768752" cy="1066800"/>
        </p:xfrm>
        <a:graphic>
          <a:graphicData uri="http://schemas.openxmlformats.org/drawingml/2006/table">
            <a:tbl>
              <a:tblPr firstRow="1" firstCol="1" lastRow="1" bandRow="1">
                <a:tableStyleId>{93296810-A885-4BE3-A3E7-6D5BEEA58F35}</a:tableStyleId>
              </a:tblPr>
              <a:tblGrid>
                <a:gridCol w="2891175"/>
                <a:gridCol w="1417243"/>
                <a:gridCol w="1020415"/>
                <a:gridCol w="1439919"/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Tasa Mínima Aceptable de Rendimiento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FINANCIAMIENTO :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% APORTACION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TMAR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PONDERACION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Aporte Asociación EL PROGRESO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30%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19,4%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5,8%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Financiamiento ONG: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70%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10,0%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7,0%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200025"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TMAR GLOBAL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12,8%</a:t>
                      </a:r>
                      <a:endParaRPr lang="es-EC" sz="1400" b="1" i="0" u="none" strike="noStrike" dirty="0">
                        <a:solidFill>
                          <a:srgbClr val="08684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536" y="2924944"/>
          <a:ext cx="8280920" cy="2194560"/>
        </p:xfrm>
        <a:graphic>
          <a:graphicData uri="http://schemas.openxmlformats.org/drawingml/2006/table">
            <a:tbl>
              <a:tblPr firstRow="1" lastRow="1" lastCol="1" bandCol="1">
                <a:tableStyleId>{3B4B98B0-60AC-42C2-AFA5-B58CD77FA1E5}</a:tableStyleId>
              </a:tblPr>
              <a:tblGrid>
                <a:gridCol w="2185419"/>
                <a:gridCol w="82610"/>
                <a:gridCol w="778903"/>
                <a:gridCol w="82610"/>
                <a:gridCol w="778903"/>
                <a:gridCol w="82610"/>
                <a:gridCol w="778903"/>
                <a:gridCol w="82610"/>
                <a:gridCol w="778903"/>
                <a:gridCol w="82610"/>
                <a:gridCol w="778903"/>
                <a:gridCol w="168172"/>
                <a:gridCol w="778903"/>
                <a:gridCol w="61958"/>
                <a:gridCol w="778903"/>
              </a:tblGrid>
              <a:tr h="141111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2011</a:t>
                      </a:r>
                      <a:endParaRPr lang="es-EC" sz="12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2012</a:t>
                      </a:r>
                      <a:endParaRPr lang="es-EC" sz="12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2013</a:t>
                      </a:r>
                      <a:endParaRPr lang="es-EC" sz="1200" b="0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24178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11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Microcrédito de Mejoramiento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VAN=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-2.844,4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4421,1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6492,5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9443,5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15.592,99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12.748,60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622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(1+0,128)</a:t>
                      </a:r>
                      <a:r>
                        <a:rPr lang="es-EC" sz="1200" u="none" strike="noStrike" baseline="30000"/>
                        <a:t>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(1+0,128)</a:t>
                      </a:r>
                      <a:r>
                        <a:rPr lang="es-EC" sz="1200" u="none" strike="noStrike" baseline="30000"/>
                        <a:t>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41111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11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Microcrédito de Incremento Productivo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VAN=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-2.844,4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2758,8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4233,3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246,6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7.238,75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4.394,36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622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2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41111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11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Microcrédito de Desarrollo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/>
                        <a:t>VAN=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-3.792,5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2582,8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3515,0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sng" strike="noStrike" dirty="0"/>
                        <a:t>3808,1</a:t>
                      </a:r>
                      <a:endParaRPr lang="es-EC" sz="1200" b="0" i="0" u="sng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9.906,01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6.113,48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622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(1+0,128)</a:t>
                      </a:r>
                      <a:r>
                        <a:rPr lang="es-EC" sz="1200" u="none" strike="noStrike" baseline="30000" dirty="0"/>
                        <a:t>2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/>
                        <a:t>(1+0,128)</a:t>
                      </a:r>
                      <a:r>
                        <a:rPr lang="es-EC" sz="1200" u="none" strike="noStrike" baseline="30000"/>
                        <a:t>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</a:tr>
              <a:tr h="141111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4111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/>
                        <a:t>MICROCRÉDITOS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VAN=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/>
                        <a:t>23.256,4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728365" y="5743912"/>
          <a:ext cx="3804075" cy="8534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495581"/>
                <a:gridCol w="13084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MICROCRÉDITO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/>
                        <a:t>TIR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Mejoramiento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/>
                        <a:t>87%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Incremento Productivo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/>
                        <a:t>72%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Desarrollo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/>
                        <a:t>63%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07504" y="188640"/>
            <a:ext cx="31341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Factor de Descuento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3528" y="2278613"/>
            <a:ext cx="29434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Valor Actual Neto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1608" y="5446965"/>
            <a:ext cx="38603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Tasa Interna de Retorno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836712"/>
          <a:ext cx="8352928" cy="2987040"/>
        </p:xfrm>
        <a:graphic>
          <a:graphicData uri="http://schemas.openxmlformats.org/drawingml/2006/table">
            <a:tbl>
              <a:tblPr firstRow="1" firstCol="1" lastRow="1" bandCol="1">
                <a:tableStyleId>{D27102A9-8310-4765-A935-A1911B00CA55}</a:tableStyleId>
              </a:tblPr>
              <a:tblGrid>
                <a:gridCol w="3744921"/>
                <a:gridCol w="1064230"/>
                <a:gridCol w="482743"/>
                <a:gridCol w="1097146"/>
                <a:gridCol w="482743"/>
                <a:gridCol w="965487"/>
                <a:gridCol w="515658"/>
              </a:tblGrid>
              <a:tr h="1601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/>
                        <a:t>PERIODOS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2011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2012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/>
                        <a:t>2013</a:t>
                      </a:r>
                      <a:endParaRPr lang="es-EC" sz="1400" b="1" i="0" u="none" strike="noStrike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01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MONTO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%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MONTO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%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MONTO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/>
                        <a:t>%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 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INGRESOS FINANCIEROS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6.246,7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100%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7.841,7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100%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7.297,5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100%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 dirty="0"/>
                        <a:t>Interés M. de Mejoramiento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1.425,0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23%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2.012,5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32%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2.100,0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34%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 dirty="0"/>
                        <a:t>Interés M. Incremento Productivo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2.091,7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33%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2.335,8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37%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1.704,2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/>
                        <a:t>27%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 dirty="0"/>
                        <a:t>Interés M. de Desarrollo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2.730,0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44%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3.493,3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56%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3.493,3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u="none" strike="noStrike" dirty="0"/>
                        <a:t>56%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EGRESOS FINANCIEROS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3.931,3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63%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4.332,9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69%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3.939,0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/>
                        <a:t>63%</a:t>
                      </a:r>
                      <a:endParaRPr lang="es-EC" sz="1400" b="1" i="0" u="none" strike="noStrike" dirty="0">
                        <a:solidFill>
                          <a:srgbClr val="089BA2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/>
                        <a:t>Interés por Cuentas de Ahorro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252,5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665,0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11%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1.085,7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17%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/>
                        <a:t>Interés por Certificados de Aportación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200,0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240,0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240,0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u="none" strike="noStrike" dirty="0"/>
                        <a:t>Interés por Financiamiento Externo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3.478,8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56%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3.427,9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55%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2.613,3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 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601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MARGEN FINANCIERO BRUTO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2.315,4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37%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3.508,8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56%</a:t>
                      </a:r>
                      <a:endParaRPr lang="es-EC" sz="1400" b="1" i="0" u="none" strike="noStrike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/>
                        <a:t>3.358,5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54%</a:t>
                      </a:r>
                      <a:endParaRPr lang="es-EC" sz="1400" b="1" i="0" u="none" strike="noStrike" dirty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4901" y="116632"/>
            <a:ext cx="32848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Estado de Resultados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1187624" y="3933056"/>
          <a:ext cx="7344816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70294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RESEÑA HISTÓRICA- De la Asociación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571472" y="1071546"/>
          <a:ext cx="79296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362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Análisis de Sensibilidad</a:t>
            </a:r>
          </a:p>
        </p:txBody>
      </p:sp>
      <p:sp>
        <p:nvSpPr>
          <p:cNvPr id="3" name="2 Tarjeta"/>
          <p:cNvSpPr/>
          <p:nvPr/>
        </p:nvSpPr>
        <p:spPr>
          <a:xfrm>
            <a:off x="3275856" y="1124744"/>
            <a:ext cx="1944216" cy="648072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Incremento en los costos del 10%</a:t>
            </a:r>
            <a:endParaRPr lang="es-EC" sz="1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2132856"/>
          <a:ext cx="4104455" cy="1066800"/>
        </p:xfrm>
        <a:graphic>
          <a:graphicData uri="http://schemas.openxmlformats.org/drawingml/2006/table">
            <a:tbl>
              <a:tblPr firstRow="1" firstCol="1" lastRow="1" bandRow="1">
                <a:tableStyleId>{0E3FDE45-AF77-4B5C-9715-49D594BDF05E}</a:tableStyleId>
              </a:tblPr>
              <a:tblGrid>
                <a:gridCol w="2249576"/>
                <a:gridCol w="878685"/>
                <a:gridCol w="976194"/>
              </a:tblGrid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MICROCRÉDITO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/>
                        <a:t>VAN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TIR</a:t>
                      </a:r>
                      <a:endParaRPr lang="es-EC" sz="1400" b="1" i="0" u="none" strike="noStrike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Mejoramiento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11.699,09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/>
                        <a:t>72%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3.147,24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57%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Desarrollo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4.442,65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43%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TOTAL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/>
                        <a:t>19.288,97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59632" y="5373216"/>
          <a:ext cx="6480722" cy="914400"/>
        </p:xfrm>
        <a:graphic>
          <a:graphicData uri="http://schemas.openxmlformats.org/drawingml/2006/table">
            <a:tbl>
              <a:tblPr firstRow="1" firstCol="1" bandCol="1">
                <a:tableStyleId>{0E3FDE45-AF77-4B5C-9715-49D594BDF05E}</a:tableStyleId>
              </a:tblPr>
              <a:tblGrid>
                <a:gridCol w="1786435"/>
                <a:gridCol w="949869"/>
                <a:gridCol w="1079449"/>
                <a:gridCol w="888323"/>
                <a:gridCol w="888323"/>
                <a:gridCol w="888323"/>
              </a:tblGrid>
              <a:tr h="23771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MICROCRÉDITO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TIR PROYECTO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NUEVA TIR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DIFERENCIA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Variación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/>
                        <a:t>Sensibilidad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5066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/>
                        <a:t>Mejoramiento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87%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72%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14,69%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16,97%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/>
                        <a:t>      </a:t>
                      </a:r>
                      <a:r>
                        <a:rPr lang="es-EC" sz="1200" u="none" strike="noStrike" dirty="0" smtClean="0"/>
                        <a:t>   </a:t>
                      </a:r>
                      <a:r>
                        <a:rPr lang="es-EC" sz="1200" u="none" strike="noStrike" dirty="0"/>
                        <a:t>0,2361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5066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/>
                        <a:t>Incremento Productivo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82%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57%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24,86%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30,47%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/>
                        <a:t>         0,5373 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35066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/>
                        <a:t>Desarrollo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63%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43%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19,95%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/>
                        <a:t>31,74%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/>
                        <a:t>         0,7396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5 Flecha izquierda"/>
          <p:cNvSpPr/>
          <p:nvPr/>
        </p:nvSpPr>
        <p:spPr>
          <a:xfrm>
            <a:off x="5220072" y="2420888"/>
            <a:ext cx="2376264" cy="122413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Disminución del VAN en un 17%</a:t>
            </a:r>
            <a:endParaRPr lang="es-EC" sz="12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63688" y="3933056"/>
          <a:ext cx="5472606" cy="853440"/>
        </p:xfrm>
        <a:graphic>
          <a:graphicData uri="http://schemas.openxmlformats.org/drawingml/2006/table">
            <a:tbl>
              <a:tblPr firstRow="1" firstCol="1" lastRow="1" bandRow="1">
                <a:tableStyleId>{68D230F3-CF80-4859-8CE7-A43EE81993B5}</a:tableStyleId>
              </a:tblPr>
              <a:tblGrid>
                <a:gridCol w="2423125"/>
                <a:gridCol w="946473"/>
                <a:gridCol w="1051504"/>
                <a:gridCol w="1051504"/>
              </a:tblGrid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 smtClean="0"/>
                        <a:t>MARGEN</a:t>
                      </a:r>
                      <a:r>
                        <a:rPr lang="es-EC" sz="1400" u="none" strike="noStrike" baseline="0" dirty="0" smtClean="0"/>
                        <a:t> FINANCIERO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/>
                        <a:t>2011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u="none" strike="noStrike" dirty="0" smtClean="0"/>
                        <a:t>2012</a:t>
                      </a:r>
                      <a:endParaRPr lang="es-EC" sz="1400" b="1" i="0" u="none" strike="noStrike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u="none" strike="noStrike" dirty="0" smtClean="0"/>
                        <a:t>2013</a:t>
                      </a:r>
                      <a:endParaRPr lang="es-EC" sz="1400" b="1" i="0" u="none" strike="noStrike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Mejoramiento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/>
                        <a:t>2.315,4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u="none" strike="noStrike" dirty="0" smtClean="0"/>
                        <a:t>3.508,8</a:t>
                      </a:r>
                      <a:endParaRPr lang="es-EC" sz="1400" b="1" i="0" u="none" strike="noStrike" dirty="0" smtClean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u="none" strike="noStrike" dirty="0" smtClean="0"/>
                        <a:t>3.358,5</a:t>
                      </a:r>
                      <a:endParaRPr lang="es-EC" sz="1400" b="1" i="0" u="none" strike="noStrike" dirty="0" smtClean="0">
                        <a:solidFill>
                          <a:srgbClr val="0C9C76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/>
                        <a:t>Incremento Productivo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 </a:t>
                      </a:r>
                      <a:r>
                        <a:rPr lang="es-EC" sz="1400" u="none" strike="noStrike" dirty="0" smtClean="0"/>
                        <a:t>     1.970,6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 smtClean="0"/>
                        <a:t>         3.173,9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/>
                        <a:t>         3.116,0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 smtClean="0"/>
                        <a:t>DISMINUCIÓN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/>
                        <a:t>15%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/>
                        <a:t>10%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/>
                        <a:t>7%</a:t>
                      </a:r>
                      <a:endParaRPr lang="es-EC" sz="1400" b="1" i="0" u="none" strike="noStrike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20688"/>
            <a:ext cx="72683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CONCLUSIONES Y RECOMENDACIONES</a:t>
            </a:r>
            <a:endParaRPr lang="es-E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403648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442570" y="1412776"/>
            <a:ext cx="19800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Conclusiones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403648" y="1340768"/>
          <a:ext cx="69127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53843" y="332656"/>
            <a:ext cx="2757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Recomendaciones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9064842">
            <a:off x="2991821" y="1828633"/>
            <a:ext cx="4100512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9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Pristina" pitchFamily="66" charset="0"/>
                <a:cs typeface="Arial" pitchFamily="34" charset="0"/>
              </a:rPr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3968" y="1772816"/>
            <a:ext cx="4634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Producto Interno Bruto, PIB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539552" y="1844824"/>
          <a:ext cx="3718195" cy="2128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Esquina doblada"/>
          <p:cNvSpPr/>
          <p:nvPr/>
        </p:nvSpPr>
        <p:spPr>
          <a:xfrm>
            <a:off x="4427984" y="2636912"/>
            <a:ext cx="4294260" cy="1224136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Existe un crecimiento constante en el PIB sin embargo el PIB per cápita solo alcanzó los $</a:t>
            </a:r>
            <a:r>
              <a:rPr lang="es-EC" sz="1400" dirty="0" smtClean="0"/>
              <a:t>3.715  </a:t>
            </a:r>
            <a:r>
              <a:rPr lang="es-EC" sz="1400" dirty="0" smtClean="0"/>
              <a:t>lo que demuestra que la población no pueda cubrir con sus necesidades básicas.</a:t>
            </a:r>
            <a:endParaRPr lang="es-EC" sz="1400" dirty="0"/>
          </a:p>
        </p:txBody>
      </p:sp>
      <p:sp>
        <p:nvSpPr>
          <p:cNvPr id="9" name="8 Rectángulo"/>
          <p:cNvSpPr/>
          <p:nvPr/>
        </p:nvSpPr>
        <p:spPr>
          <a:xfrm>
            <a:off x="179512" y="476672"/>
            <a:ext cx="6022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Pristina" pitchFamily="66" charset="0"/>
              </a:rPr>
              <a:t>MACRO Y MICROAMBIENTE</a:t>
            </a:r>
            <a:endParaRPr lang="es-E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Pristina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5536" y="4293096"/>
            <a:ext cx="15279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Inflación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11" name="10 Gráfico"/>
          <p:cNvGraphicFramePr/>
          <p:nvPr/>
        </p:nvGraphicFramePr>
        <p:xfrm>
          <a:off x="4427984" y="4221088"/>
          <a:ext cx="4434286" cy="240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Esquina doblada"/>
          <p:cNvSpPr/>
          <p:nvPr/>
        </p:nvSpPr>
        <p:spPr>
          <a:xfrm>
            <a:off x="251520" y="5229200"/>
            <a:ext cx="3960440" cy="12961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Dada su estabilización gracias a la dolarización, garantiza un consumo permanente de productos y servicios debido a que no existe una moneda débil que se devalúe con facilidad.</a:t>
            </a:r>
            <a:endParaRPr lang="es-EC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548680"/>
            <a:ext cx="34740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Tasa de Interés Activa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4211960" y="764704"/>
          <a:ext cx="4652020" cy="251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Esquina doblada"/>
          <p:cNvSpPr/>
          <p:nvPr/>
        </p:nvSpPr>
        <p:spPr>
          <a:xfrm>
            <a:off x="107504" y="1700808"/>
            <a:ext cx="3960440" cy="158417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Relativamente baja para el acceso al financiamiento a través de créditos, destinados a la inversión en la industria. Bajo esta perspectiva esta variable se constituye como una oportunidad ya que la retribución de los préstamos es menor.</a:t>
            </a:r>
            <a:endParaRPr lang="es-EC" sz="1400" dirty="0"/>
          </a:p>
        </p:txBody>
      </p:sp>
      <p:sp>
        <p:nvSpPr>
          <p:cNvPr id="5" name="4 Rectángulo"/>
          <p:cNvSpPr/>
          <p:nvPr/>
        </p:nvSpPr>
        <p:spPr>
          <a:xfrm>
            <a:off x="285720" y="3670104"/>
            <a:ext cx="3488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Tasa de Interés Pasiva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467544" y="4437112"/>
          <a:ext cx="4219972" cy="2081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Esquina doblada"/>
          <p:cNvSpPr/>
          <p:nvPr/>
        </p:nvSpPr>
        <p:spPr>
          <a:xfrm>
            <a:off x="4932040" y="5180562"/>
            <a:ext cx="4042740" cy="127277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Muestra una tendencia de crecimiento, se considera como un factor positivo para la asociación pues la retribución por mantener el dinero en depósitos más alta en relación a la inflación</a:t>
            </a:r>
            <a:endParaRPr lang="es-EC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35269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Variables Tecnológicas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pic>
        <p:nvPicPr>
          <p:cNvPr id="2050" name="Picture 2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857760"/>
            <a:ext cx="1867205" cy="1776679"/>
          </a:xfrm>
          <a:prstGeom prst="rect">
            <a:avLst/>
          </a:prstGeom>
          <a:noFill/>
        </p:spPr>
      </p:pic>
      <p:sp>
        <p:nvSpPr>
          <p:cNvPr id="8" name="7 Marcador de contenido"/>
          <p:cNvSpPr>
            <a:spLocks noGrp="1"/>
          </p:cNvSpPr>
          <p:nvPr>
            <p:ph sz="half" idx="4294967295"/>
          </p:nvPr>
        </p:nvSpPr>
        <p:spPr>
          <a:xfrm>
            <a:off x="1142976" y="1142985"/>
            <a:ext cx="7533480" cy="2069992"/>
          </a:xfrm>
        </p:spPr>
        <p:txBody>
          <a:bodyPr>
            <a:noAutofit/>
          </a:bodyPr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s-EC" sz="1600" dirty="0" smtClean="0"/>
              <a:t>Se constituyen como una fortaleza para el cumplimiento cotidiano de los procesos de la asociación.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es-EC" sz="1600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s-EC" sz="1600" dirty="0" smtClean="0"/>
              <a:t>Este factor es una oportunidad para “El Progreso” debido a que existen un sinnúmero de proveedores que podrían proporcionar los equipos necesarios para iniciar con la implementación de nuevas líneas de negocio.</a:t>
            </a:r>
          </a:p>
          <a:p>
            <a:endParaRPr lang="es-EC" sz="1600" dirty="0"/>
          </a:p>
        </p:txBody>
      </p:sp>
      <p:sp>
        <p:nvSpPr>
          <p:cNvPr id="5" name="4 Rectángulo"/>
          <p:cNvSpPr/>
          <p:nvPr/>
        </p:nvSpPr>
        <p:spPr>
          <a:xfrm>
            <a:off x="381392" y="3358733"/>
            <a:ext cx="28456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Variables políticas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2123728" y="3933056"/>
          <a:ext cx="4464496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785786" y="836712"/>
          <a:ext cx="7572429" cy="573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285720" y="285728"/>
            <a:ext cx="2550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Datos del Sector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12763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Clientes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1979712" y="908720"/>
          <a:ext cx="61926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6444208" y="3645024"/>
            <a:ext cx="19175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Proveedor</a:t>
            </a:r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es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7544" y="3429000"/>
          <a:ext cx="5040560" cy="1249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93371"/>
                <a:gridCol w="2947189"/>
              </a:tblGrid>
              <a:tr h="1393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PRODUCTO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PROVEEDOR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32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Alimentos Balanceados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PRONACA</a:t>
                      </a:r>
                      <a:endParaRPr lang="es-EC" sz="14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Asociación de Ganaderos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32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/>
                        <a:t>Insumos Veterinarios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/>
                        <a:t>Laboratorios  FORTIVED</a:t>
                      </a:r>
                      <a:endParaRPr lang="es-EC" sz="140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/>
                        <a:t>INPEL medicamentos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077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Pastos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Pastos ELTROGE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39552" y="5373216"/>
            <a:ext cx="20393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Competencia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Pristina" pitchFamily="66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987824" y="4941168"/>
          <a:ext cx="5715040" cy="1600200"/>
        </p:xfrm>
        <a:graphic>
          <a:graphicData uri="http://schemas.openxmlformats.org/drawingml/2006/table">
            <a:tbl>
              <a:tblPr firstRow="1" firstCol="1" lastRow="1" bandRow="1">
                <a:tableStyleId>{ED083AE6-46FA-4A59-8FB0-9F97EB10719F}</a:tableStyleId>
              </a:tblPr>
              <a:tblGrid>
                <a:gridCol w="2143140"/>
                <a:gridCol w="1643074"/>
                <a:gridCol w="1928826"/>
              </a:tblGrid>
              <a:tr h="30532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EMPRESA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LITROS/DÍA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PARTICIPACIÓN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67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“</a:t>
                      </a:r>
                      <a:r>
                        <a:rPr lang="es-ES" sz="1400" dirty="0"/>
                        <a:t>El Progreso”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3.800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45,78%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4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“Rey Leche”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2.500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30,12%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4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Barrileros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2.000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24,10%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4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TOTAL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8.300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100%</a:t>
                      </a:r>
                      <a:endParaRPr lang="es-EC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285852" y="1428736"/>
          <a:ext cx="704852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squina doblada"/>
          <p:cNvSpPr/>
          <p:nvPr/>
        </p:nvSpPr>
        <p:spPr>
          <a:xfrm>
            <a:off x="4143942" y="3645024"/>
            <a:ext cx="1436170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Productos sustitutos</a:t>
            </a:r>
            <a:endParaRPr lang="es-EC" sz="1600" dirty="0"/>
          </a:p>
        </p:txBody>
      </p:sp>
      <p:sp>
        <p:nvSpPr>
          <p:cNvPr id="6" name="5 Rectángulo"/>
          <p:cNvSpPr/>
          <p:nvPr/>
        </p:nvSpPr>
        <p:spPr>
          <a:xfrm>
            <a:off x="395536" y="260648"/>
            <a:ext cx="31518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Pristina" pitchFamily="66" charset="0"/>
              </a:rPr>
              <a:t>Análisis Competitivo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89634"/>
      </a:accent1>
      <a:accent2>
        <a:srgbClr val="C03243"/>
      </a:accent2>
      <a:accent3>
        <a:srgbClr val="2579AD"/>
      </a:accent3>
      <a:accent4>
        <a:srgbClr val="5E9F4F"/>
      </a:accent4>
      <a:accent5>
        <a:srgbClr val="755892"/>
      </a:accent5>
      <a:accent6>
        <a:srgbClr val="C19859"/>
      </a:accent6>
      <a:hlink>
        <a:srgbClr val="6B9F25"/>
      </a:hlink>
      <a:folHlink>
        <a:srgbClr val="B26B0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932</TotalTime>
  <Words>2888</Words>
  <Application>Microsoft Office PowerPoint</Application>
  <PresentationFormat>Presentación en pantalla (4:3)</PresentationFormat>
  <Paragraphs>1501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Brío</vt:lpstr>
      <vt:lpstr>Documento</vt:lpstr>
      <vt:lpstr>ESTUDIO PARA LA CREACIÓN DE PRODUCTOS DE MICROCRÉDITO PARA LA ASOCIACIÓN “EL PROGRESO” Y SU ZONA DE INFLUENCIA EN EL CIUDAD CAYAMBE, PROVINCIA DE PICHINCHA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37</cp:revision>
  <dcterms:created xsi:type="dcterms:W3CDTF">2011-02-16T03:59:09Z</dcterms:created>
  <dcterms:modified xsi:type="dcterms:W3CDTF">2011-02-28T04:01:53Z</dcterms:modified>
</cp:coreProperties>
</file>