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sldIdLst>
    <p:sldId id="256" r:id="rId2"/>
    <p:sldId id="257" r:id="rId3"/>
    <p:sldId id="277" r:id="rId4"/>
    <p:sldId id="365" r:id="rId5"/>
    <p:sldId id="266" r:id="rId6"/>
    <p:sldId id="335" r:id="rId7"/>
    <p:sldId id="269" r:id="rId8"/>
    <p:sldId id="336" r:id="rId9"/>
    <p:sldId id="337" r:id="rId10"/>
    <p:sldId id="280" r:id="rId11"/>
    <p:sldId id="338" r:id="rId12"/>
    <p:sldId id="339" r:id="rId13"/>
    <p:sldId id="340" r:id="rId14"/>
    <p:sldId id="342" r:id="rId15"/>
    <p:sldId id="369" r:id="rId16"/>
    <p:sldId id="348" r:id="rId17"/>
    <p:sldId id="349" r:id="rId18"/>
    <p:sldId id="351" r:id="rId19"/>
    <p:sldId id="352" r:id="rId20"/>
    <p:sldId id="353" r:id="rId21"/>
    <p:sldId id="354" r:id="rId22"/>
    <p:sldId id="355" r:id="rId23"/>
    <p:sldId id="356" r:id="rId24"/>
    <p:sldId id="367" r:id="rId25"/>
    <p:sldId id="368" r:id="rId26"/>
    <p:sldId id="357" r:id="rId27"/>
    <p:sldId id="358" r:id="rId28"/>
    <p:sldId id="359" r:id="rId29"/>
    <p:sldId id="360" r:id="rId30"/>
    <p:sldId id="361" r:id="rId31"/>
    <p:sldId id="343" r:id="rId32"/>
    <p:sldId id="366" r:id="rId33"/>
    <p:sldId id="362" r:id="rId34"/>
    <p:sldId id="363" r:id="rId35"/>
    <p:sldId id="334"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5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A828E0EA-4B4E-4306-A2E9-0615B4FEC654}" type="datetimeFigureOut">
              <a:rPr lang="es-EC" smtClean="0"/>
              <a:t>10/11/2021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409222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828E0EA-4B4E-4306-A2E9-0615B4FEC654}" type="datetimeFigureOut">
              <a:rPr lang="es-EC" smtClean="0"/>
              <a:t>10/11/2021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583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828E0EA-4B4E-4306-A2E9-0615B4FEC654}" type="datetimeFigureOut">
              <a:rPr lang="es-EC" smtClean="0"/>
              <a:t>10/11/2021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375000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828E0EA-4B4E-4306-A2E9-0615B4FEC654}" type="datetimeFigureOut">
              <a:rPr lang="es-EC" smtClean="0"/>
              <a:t>10/11/2021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118069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828E0EA-4B4E-4306-A2E9-0615B4FEC654}" type="datetimeFigureOut">
              <a:rPr lang="es-EC" smtClean="0"/>
              <a:t>10/11/2021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351388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828E0EA-4B4E-4306-A2E9-0615B4FEC654}" type="datetimeFigureOut">
              <a:rPr lang="es-EC" smtClean="0"/>
              <a:t>10/11/2021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228885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A828E0EA-4B4E-4306-A2E9-0615B4FEC654}" type="datetimeFigureOut">
              <a:rPr lang="es-EC" smtClean="0"/>
              <a:t>10/11/2021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397485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828E0EA-4B4E-4306-A2E9-0615B4FEC654}" type="datetimeFigureOut">
              <a:rPr lang="es-EC" smtClean="0"/>
              <a:t>10/11/2021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129036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828E0EA-4B4E-4306-A2E9-0615B4FEC654}" type="datetimeFigureOut">
              <a:rPr lang="es-EC" smtClean="0"/>
              <a:t>10/11/2021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3984157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828E0EA-4B4E-4306-A2E9-0615B4FEC654}" type="datetimeFigureOut">
              <a:rPr lang="es-EC" smtClean="0"/>
              <a:t>10/11/2021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44247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828E0EA-4B4E-4306-A2E9-0615B4FEC654}" type="datetimeFigureOut">
              <a:rPr lang="es-EC" smtClean="0"/>
              <a:t>10/11/2021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4CD57D5-73D4-4FE5-AB11-1D6B4FBB15F4}" type="slidenum">
              <a:rPr lang="es-EC" smtClean="0"/>
              <a:t>‹Nº›</a:t>
            </a:fld>
            <a:endParaRPr lang="es-EC"/>
          </a:p>
        </p:txBody>
      </p:sp>
    </p:spTree>
    <p:extLst>
      <p:ext uri="{BB962C8B-B14F-4D97-AF65-F5344CB8AC3E}">
        <p14:creationId xmlns:p14="http://schemas.microsoft.com/office/powerpoint/2010/main" val="54610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8E0EA-4B4E-4306-A2E9-0615B4FEC654}" type="datetimeFigureOut">
              <a:rPr lang="es-EC" smtClean="0"/>
              <a:t>10/11/2021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D57D5-73D4-4FE5-AB11-1D6B4FBB15F4}" type="slidenum">
              <a:rPr lang="es-EC" smtClean="0"/>
              <a:t>‹Nº›</a:t>
            </a:fld>
            <a:endParaRPr lang="es-EC"/>
          </a:p>
        </p:txBody>
      </p:sp>
    </p:spTree>
    <p:extLst>
      <p:ext uri="{BB962C8B-B14F-4D97-AF65-F5344CB8AC3E}">
        <p14:creationId xmlns:p14="http://schemas.microsoft.com/office/powerpoint/2010/main" val="1697530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package" Target="../embeddings/Dibujo_de_Microsoft_Visio1.vsdx"/></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png"/><Relationship Id="rId7" Type="http://schemas.openxmlformats.org/officeDocument/2006/relationships/image" Target="../media/image4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6.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3" name="Title 1">
            <a:extLst>
              <a:ext uri="{FF2B5EF4-FFF2-40B4-BE49-F238E27FC236}">
                <a16:creationId xmlns:a16="http://schemas.microsoft.com/office/drawing/2014/main" id="{E05023D9-C625-4A89-AED8-210455C9CC26}"/>
              </a:ext>
            </a:extLst>
          </p:cNvPr>
          <p:cNvSpPr txBox="1">
            <a:spLocks/>
          </p:cNvSpPr>
          <p:nvPr/>
        </p:nvSpPr>
        <p:spPr bwMode="auto">
          <a:xfrm>
            <a:off x="1684891" y="3883883"/>
            <a:ext cx="9088851" cy="1200329"/>
          </a:xfrm>
          <a:prstGeom prst="rect">
            <a:avLst/>
          </a:prstGeom>
          <a:noFill/>
          <a:effectLst>
            <a:outerShdw blurRad="50800" dist="12700" dir="5400000" algn="ctr" rotWithShape="0">
              <a:sysClr val="windowText" lastClr="000000"/>
            </a:outerShdw>
          </a:effectLst>
        </p:spPr>
        <p:txBody>
          <a:bodyPr wrap="square" anchor="ctr">
            <a:spAutoFit/>
          </a:bodyPr>
          <a:lstStyle>
            <a:defPPr>
              <a:defRPr lang="es-ES"/>
            </a:defPPr>
            <a:lvl2pPr marL="0" lvl="1" algn="ctr" fontAlgn="base">
              <a:spcBef>
                <a:spcPct val="0"/>
              </a:spcBef>
              <a:spcAft>
                <a:spcPct val="0"/>
              </a:spcAft>
              <a:defRPr sz="3600" ker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defRPr>
            </a:lvl2pPr>
          </a:lstStyle>
          <a:p>
            <a:pPr lvl="1" eaLnBrk="0" hangingPunct="0"/>
            <a:r>
              <a:rPr lang="es-ES" sz="2400" b="1" spc="50" dirty="0" smtClean="0">
                <a:ln w="0">
                  <a:solidFill>
                    <a:schemeClr val="tx1"/>
                  </a:solidFill>
                </a:ln>
                <a:solidFill>
                  <a:schemeClr val="bg2"/>
                </a:solidFill>
                <a:effectLst>
                  <a:innerShdw blurRad="63500" dist="50800" dir="13500000">
                    <a:srgbClr val="000000">
                      <a:alpha val="50000"/>
                    </a:srgbClr>
                  </a:innerShdw>
                </a:effectLst>
                <a:ea typeface="MS PGothic" charset="-128"/>
              </a:rPr>
              <a:t>D</a:t>
            </a:r>
            <a:r>
              <a:rPr lang="es-EC" sz="2400" b="1" spc="50" dirty="0" err="1" smtClean="0">
                <a:ln w="0">
                  <a:solidFill>
                    <a:schemeClr val="tx1"/>
                  </a:solidFill>
                </a:ln>
                <a:solidFill>
                  <a:schemeClr val="bg2"/>
                </a:solidFill>
                <a:effectLst>
                  <a:innerShdw blurRad="63500" dist="50800" dir="13500000">
                    <a:srgbClr val="000000">
                      <a:alpha val="50000"/>
                    </a:srgbClr>
                  </a:innerShdw>
                </a:effectLst>
                <a:ea typeface="MS PGothic" charset="-128"/>
              </a:rPr>
              <a:t>iseñar</a:t>
            </a:r>
            <a:r>
              <a:rPr lang="es-EC" sz="2400" b="1" spc="50" dirty="0" smtClean="0">
                <a:ln w="0">
                  <a:solidFill>
                    <a:schemeClr val="tx1"/>
                  </a:solidFill>
                </a:ln>
                <a:solidFill>
                  <a:schemeClr val="bg2"/>
                </a:solidFill>
                <a:effectLst>
                  <a:innerShdw blurRad="63500" dist="50800" dir="13500000">
                    <a:srgbClr val="000000">
                      <a:alpha val="50000"/>
                    </a:srgbClr>
                  </a:innerShdw>
                </a:effectLst>
                <a:ea typeface="MS PGothic" charset="-128"/>
              </a:rPr>
              <a:t> la arquitectura para un sistema de gestión de salud en el centro de especialidades médicas “San Jorge”</a:t>
            </a:r>
            <a:endParaRPr lang="es-EC" sz="4000" b="1" spc="50" dirty="0">
              <a:ln w="0">
                <a:solidFill>
                  <a:schemeClr val="tx1"/>
                </a:solidFill>
              </a:ln>
              <a:solidFill>
                <a:schemeClr val="bg2"/>
              </a:solidFill>
              <a:effectLst>
                <a:innerShdw blurRad="63500" dist="50800" dir="13500000">
                  <a:srgbClr val="000000">
                    <a:alpha val="50000"/>
                  </a:srgbClr>
                </a:innerShdw>
              </a:effectLst>
              <a:ea typeface="MS PGothic" charset="-128"/>
            </a:endParaRPr>
          </a:p>
        </p:txBody>
      </p:sp>
      <p:sp>
        <p:nvSpPr>
          <p:cNvPr id="7" name="CuadroTexto 1">
            <a:extLst>
              <a:ext uri="{FF2B5EF4-FFF2-40B4-BE49-F238E27FC236}">
                <a16:creationId xmlns:a16="http://schemas.microsoft.com/office/drawing/2014/main" id="{68F97DC6-E362-4975-BEAC-0AB0B5847FBB}"/>
              </a:ext>
            </a:extLst>
          </p:cNvPr>
          <p:cNvSpPr txBox="1"/>
          <p:nvPr/>
        </p:nvSpPr>
        <p:spPr>
          <a:xfrm>
            <a:off x="1283109" y="5855924"/>
            <a:ext cx="9630697" cy="892552"/>
          </a:xfrm>
          <a:prstGeom prst="rect">
            <a:avLst/>
          </a:prstGeom>
          <a:solidFill>
            <a:schemeClr val="bg1"/>
          </a:solidFill>
        </p:spPr>
        <p:txBody>
          <a:bodyPr wrap="square" rtlCol="0">
            <a:spAutoFit/>
          </a:bodyPr>
          <a:lstStyle>
            <a:defPPr>
              <a:defRPr lang="es-EC"/>
            </a:defPPr>
            <a:lvl1pPr algn="l"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a:lstStyle>
          <a:p>
            <a:pPr algn="ctr">
              <a:spcBef>
                <a:spcPts val="0"/>
              </a:spcBef>
              <a:spcAft>
                <a:spcPts val="600"/>
              </a:spcAft>
            </a:pPr>
            <a:r>
              <a:rPr lang="es-EC" sz="1400" b="1" dirty="0">
                <a:solidFill>
                  <a:prstClr val="black"/>
                </a:solidFill>
                <a:latin typeface="Arial" panose="020B0604020202020204" pitchFamily="34" charset="0"/>
                <a:cs typeface="Arial" panose="020B0604020202020204" pitchFamily="34" charset="0"/>
              </a:rPr>
              <a:t>AUTORES:</a:t>
            </a:r>
          </a:p>
          <a:p>
            <a:pPr algn="ctr">
              <a:spcBef>
                <a:spcPts val="0"/>
              </a:spcBef>
              <a:spcAft>
                <a:spcPts val="600"/>
              </a:spcAft>
            </a:pPr>
            <a:r>
              <a:rPr lang="es-EC" sz="1400" b="1" dirty="0" err="1" smtClean="0">
                <a:solidFill>
                  <a:prstClr val="black"/>
                </a:solidFill>
                <a:latin typeface="Arial" panose="020B0604020202020204" pitchFamily="34" charset="0"/>
                <a:cs typeface="Arial" panose="020B0604020202020204" pitchFamily="34" charset="0"/>
              </a:rPr>
              <a:t>Ludeña</a:t>
            </a:r>
            <a:r>
              <a:rPr lang="es-EC" sz="1400" b="1" dirty="0" smtClean="0">
                <a:solidFill>
                  <a:prstClr val="black"/>
                </a:solidFill>
                <a:latin typeface="Arial" panose="020B0604020202020204" pitchFamily="34" charset="0"/>
                <a:cs typeface="Arial" panose="020B0604020202020204" pitchFamily="34" charset="0"/>
              </a:rPr>
              <a:t> </a:t>
            </a:r>
            <a:r>
              <a:rPr lang="es-EC" sz="1400" b="1" dirty="0" err="1" smtClean="0">
                <a:solidFill>
                  <a:prstClr val="black"/>
                </a:solidFill>
                <a:latin typeface="Arial" panose="020B0604020202020204" pitchFamily="34" charset="0"/>
                <a:cs typeface="Arial" panose="020B0604020202020204" pitchFamily="34" charset="0"/>
              </a:rPr>
              <a:t>Bistan</a:t>
            </a:r>
            <a:r>
              <a:rPr lang="es-EC" sz="1400" b="1" dirty="0" smtClean="0">
                <a:solidFill>
                  <a:prstClr val="black"/>
                </a:solidFill>
                <a:latin typeface="Arial" panose="020B0604020202020204" pitchFamily="34" charset="0"/>
                <a:cs typeface="Arial" panose="020B0604020202020204" pitchFamily="34" charset="0"/>
              </a:rPr>
              <a:t>, Juan Carlos</a:t>
            </a:r>
            <a:endParaRPr lang="es-EC" sz="1400" b="1" dirty="0" smtClean="0">
              <a:solidFill>
                <a:prstClr val="black"/>
              </a:solidFill>
              <a:latin typeface="Arial" panose="020B0604020202020204" pitchFamily="34" charset="0"/>
              <a:cs typeface="Arial" panose="020B0604020202020204" pitchFamily="34" charset="0"/>
            </a:endParaRPr>
          </a:p>
          <a:p>
            <a:pPr algn="ctr">
              <a:spcBef>
                <a:spcPts val="0"/>
              </a:spcBef>
              <a:spcAft>
                <a:spcPts val="600"/>
              </a:spcAft>
            </a:pPr>
            <a:r>
              <a:rPr lang="es-EC" sz="1400" b="1" dirty="0" smtClean="0">
                <a:solidFill>
                  <a:prstClr val="black"/>
                </a:solidFill>
                <a:latin typeface="Arial" panose="020B0604020202020204" pitchFamily="34" charset="0"/>
                <a:cs typeface="Arial" panose="020B0604020202020204" pitchFamily="34" charset="0"/>
              </a:rPr>
              <a:t>Muñoz Ocampo, Manuel Juventino</a:t>
            </a:r>
            <a:endParaRPr lang="es-EC" sz="1400" b="1" dirty="0">
              <a:solidFill>
                <a:prstClr val="black"/>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A894FE3A-E80D-4B77-9E9D-29457F264A1C}"/>
              </a:ext>
            </a:extLst>
          </p:cNvPr>
          <p:cNvSpPr txBox="1"/>
          <p:nvPr/>
        </p:nvSpPr>
        <p:spPr>
          <a:xfrm>
            <a:off x="2662082" y="286606"/>
            <a:ext cx="7254650" cy="994173"/>
          </a:xfrm>
          <a:prstGeom prst="rect">
            <a:avLst/>
          </a:prstGeom>
        </p:spPr>
        <p:txBody>
          <a:bodyPr vert="horz" lIns="91440" tIns="45720" rIns="91440" bIns="45720" rtlCol="0" anchor="ctr">
            <a:noAutofit/>
          </a:bodyPr>
          <a:lstStyle/>
          <a:p>
            <a:pPr lvl="0" algn="ctr">
              <a:lnSpc>
                <a:spcPct val="90000"/>
              </a:lnSpc>
              <a:spcBef>
                <a:spcPct val="0"/>
              </a:spcBef>
              <a:spcAft>
                <a:spcPts val="600"/>
              </a:spcAft>
              <a:defRPr/>
            </a:pPr>
            <a:r>
              <a:rPr lang="es-MX" sz="3600" kern="10" noProof="0" dirty="0" smtClean="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MAESTRIA EN </a:t>
            </a:r>
            <a:r>
              <a:rPr lang="es-MX" sz="3600" kern="10" dirty="0" smtClean="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DEFENSA SEGURIDAD MENCIÓN ESTRATEGIA MILITAR</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12" name="CuadroTexto 11">
            <a:extLst>
              <a:ext uri="{FF2B5EF4-FFF2-40B4-BE49-F238E27FC236}">
                <a16:creationId xmlns:a16="http://schemas.microsoft.com/office/drawing/2014/main" id="{36789CE7-A00C-424F-ADBE-14B3C94BCB4E}"/>
              </a:ext>
            </a:extLst>
          </p:cNvPr>
          <p:cNvSpPr txBox="1"/>
          <p:nvPr/>
        </p:nvSpPr>
        <p:spPr>
          <a:xfrm>
            <a:off x="5279920" y="3258804"/>
            <a:ext cx="1637071" cy="42691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s-EC" sz="28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TEMA:</a:t>
            </a:r>
            <a:endParaRPr kumimoji="0" lang="es-EC" sz="2800" b="0" i="0" u="none" strike="noStrike" kern="1200" cap="none" spc="0" normalizeH="0" baseline="0" noProof="0" dirty="0">
              <a:ln>
                <a:noFill/>
              </a:ln>
              <a:solidFill>
                <a:srgbClr val="FFC000"/>
              </a:solidFill>
              <a:effectLst/>
              <a:uLnTx/>
              <a:uFillTx/>
              <a:latin typeface="Calibri Light"/>
              <a:ea typeface="+mn-ea"/>
              <a:cs typeface="+mn-cs"/>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767" y="1340522"/>
            <a:ext cx="5667375" cy="1771650"/>
          </a:xfrm>
          <a:prstGeom prst="rect">
            <a:avLst/>
          </a:prstGeom>
        </p:spPr>
      </p:pic>
    </p:spTree>
    <p:extLst>
      <p:ext uri="{BB962C8B-B14F-4D97-AF65-F5344CB8AC3E}">
        <p14:creationId xmlns:p14="http://schemas.microsoft.com/office/powerpoint/2010/main" val="2999661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95120" y="61577"/>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HIPÓTESIS DE INVESTIGACIÓN</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7" name="Rectángulo: esquinas redondeadas 6">
            <a:extLst>
              <a:ext uri="{FF2B5EF4-FFF2-40B4-BE49-F238E27FC236}">
                <a16:creationId xmlns:a16="http://schemas.microsoft.com/office/drawing/2014/main" id="{4721EFE5-4789-4D9C-BBD8-E6B7AE87A465}"/>
              </a:ext>
            </a:extLst>
          </p:cNvPr>
          <p:cNvSpPr/>
          <p:nvPr/>
        </p:nvSpPr>
        <p:spPr>
          <a:xfrm>
            <a:off x="678426" y="1608729"/>
            <a:ext cx="10884309" cy="126720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solidFill>
                  <a:schemeClr val="bg1"/>
                </a:solidFill>
                <a:latin typeface="+mj-lt"/>
              </a:rPr>
              <a:t>Incide la inexistencia de la arquitectura de un sistema </a:t>
            </a:r>
            <a:r>
              <a:rPr lang="es-EC" sz="3200" b="1" dirty="0">
                <a:solidFill>
                  <a:schemeClr val="bg1"/>
                </a:solidFill>
                <a:latin typeface="+mj-lt"/>
                <a:ea typeface="Calibri" panose="020F0502020204030204" pitchFamily="34" charset="0"/>
              </a:rPr>
              <a:t>de gestión de salud en el Centro de Especialidades Médicas “San Jorge”</a:t>
            </a:r>
            <a:endParaRPr lang="es-EC" sz="3200" b="1" dirty="0">
              <a:solidFill>
                <a:schemeClr val="bg1"/>
              </a:solidFill>
              <a:effectLst/>
              <a:latin typeface="+mj-lt"/>
              <a:ea typeface="Calibri" panose="020F0502020204030204" pitchFamily="34" charset="0"/>
            </a:endParaRPr>
          </a:p>
        </p:txBody>
      </p:sp>
      <p:sp>
        <p:nvSpPr>
          <p:cNvPr id="2" name="Rectángulo: esquinas redondeadas 1">
            <a:extLst>
              <a:ext uri="{FF2B5EF4-FFF2-40B4-BE49-F238E27FC236}">
                <a16:creationId xmlns:a16="http://schemas.microsoft.com/office/drawing/2014/main" id="{4D2CE141-03BC-40A3-8C9D-2BD335889899}"/>
              </a:ext>
            </a:extLst>
          </p:cNvPr>
          <p:cNvSpPr/>
          <p:nvPr/>
        </p:nvSpPr>
        <p:spPr>
          <a:xfrm>
            <a:off x="3090128" y="3429000"/>
            <a:ext cx="7823678" cy="73741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latin typeface="+mj-lt"/>
                <a:ea typeface="Calibri" panose="020F0502020204030204" pitchFamily="34" charset="0"/>
              </a:rPr>
              <a:t>INDEPENDIENTE</a:t>
            </a:r>
            <a:r>
              <a:rPr lang="es-ES_tradnl" sz="2400" b="1" dirty="0">
                <a:effectLst/>
                <a:latin typeface="+mj-lt"/>
                <a:ea typeface="Calibri" panose="020F0502020204030204" pitchFamily="34" charset="0"/>
              </a:rPr>
              <a:t> = Inexistencia de la arquitectura.</a:t>
            </a:r>
            <a:endParaRPr lang="es-EC" sz="2400" b="1" dirty="0">
              <a:latin typeface="+mj-lt"/>
            </a:endParaRPr>
          </a:p>
        </p:txBody>
      </p:sp>
      <p:sp>
        <p:nvSpPr>
          <p:cNvPr id="8" name="Rectángulo: esquinas redondeadas 7">
            <a:extLst>
              <a:ext uri="{FF2B5EF4-FFF2-40B4-BE49-F238E27FC236}">
                <a16:creationId xmlns:a16="http://schemas.microsoft.com/office/drawing/2014/main" id="{7137BE6D-0060-43FE-ABE4-CA3EA8EE19D2}"/>
              </a:ext>
            </a:extLst>
          </p:cNvPr>
          <p:cNvSpPr/>
          <p:nvPr/>
        </p:nvSpPr>
        <p:spPr>
          <a:xfrm>
            <a:off x="3090128" y="5456906"/>
            <a:ext cx="7823678" cy="737419"/>
          </a:xfrm>
          <a:prstGeom prst="roundRect">
            <a:avLst/>
          </a:prstGeom>
          <a:solidFill>
            <a:schemeClr val="accent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sz="2400" b="1" dirty="0">
                <a:latin typeface="+mj-lt"/>
                <a:ea typeface="Calibri" panose="020F0502020204030204" pitchFamily="34" charset="0"/>
              </a:rPr>
              <a:t>DEPENDIENTE </a:t>
            </a:r>
            <a:r>
              <a:rPr lang="es-ES_tradnl" sz="2400" b="1" dirty="0">
                <a:effectLst/>
                <a:latin typeface="+mj-lt"/>
                <a:ea typeface="Calibri" panose="020F0502020204030204" pitchFamily="34" charset="0"/>
              </a:rPr>
              <a:t>= Sistema de Gestión de Salud en el CEMSJ</a:t>
            </a:r>
            <a:endParaRPr lang="es-EC" sz="2400" b="1" dirty="0">
              <a:latin typeface="+mj-lt"/>
            </a:endParaRPr>
          </a:p>
        </p:txBody>
      </p:sp>
      <p:sp>
        <p:nvSpPr>
          <p:cNvPr id="9" name="Rectángulo: esquinas redondeadas 8">
            <a:extLst>
              <a:ext uri="{FF2B5EF4-FFF2-40B4-BE49-F238E27FC236}">
                <a16:creationId xmlns:a16="http://schemas.microsoft.com/office/drawing/2014/main" id="{03E8FBC8-4BAD-4F42-976D-4D23D76337D3}"/>
              </a:ext>
            </a:extLst>
          </p:cNvPr>
          <p:cNvSpPr/>
          <p:nvPr/>
        </p:nvSpPr>
        <p:spPr>
          <a:xfrm>
            <a:off x="1295734" y="4417080"/>
            <a:ext cx="1715047" cy="737419"/>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latin typeface="+mj-lt"/>
              </a:rPr>
              <a:t>VARIABLES</a:t>
            </a:r>
            <a:endParaRPr lang="es-EC" sz="2400" b="1" dirty="0">
              <a:latin typeface="+mj-lt"/>
            </a:endParaRPr>
          </a:p>
        </p:txBody>
      </p:sp>
      <p:sp>
        <p:nvSpPr>
          <p:cNvPr id="3" name="Flecha: doblada 2">
            <a:extLst>
              <a:ext uri="{FF2B5EF4-FFF2-40B4-BE49-F238E27FC236}">
                <a16:creationId xmlns:a16="http://schemas.microsoft.com/office/drawing/2014/main" id="{141AFB0F-875D-46BD-BDF0-A08A258C94D0}"/>
              </a:ext>
            </a:extLst>
          </p:cNvPr>
          <p:cNvSpPr/>
          <p:nvPr/>
        </p:nvSpPr>
        <p:spPr>
          <a:xfrm>
            <a:off x="1979460" y="3591173"/>
            <a:ext cx="1031321" cy="737419"/>
          </a:xfrm>
          <a:prstGeom prst="ben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 name="Flecha: doblada 3">
            <a:extLst>
              <a:ext uri="{FF2B5EF4-FFF2-40B4-BE49-F238E27FC236}">
                <a16:creationId xmlns:a16="http://schemas.microsoft.com/office/drawing/2014/main" id="{043034A4-493D-4900-B0F1-B375F9EFA808}"/>
              </a:ext>
            </a:extLst>
          </p:cNvPr>
          <p:cNvSpPr/>
          <p:nvPr/>
        </p:nvSpPr>
        <p:spPr>
          <a:xfrm flipV="1">
            <a:off x="1979460" y="5249271"/>
            <a:ext cx="1031321" cy="708954"/>
          </a:xfrm>
          <a:prstGeom prst="ben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42849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527220" y="96311"/>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HIPÓTESIS DE INVESTIGACIÓN</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graphicFrame>
        <p:nvGraphicFramePr>
          <p:cNvPr id="4" name="Tabla 3">
            <a:extLst>
              <a:ext uri="{FF2B5EF4-FFF2-40B4-BE49-F238E27FC236}">
                <a16:creationId xmlns:a16="http://schemas.microsoft.com/office/drawing/2014/main" id="{FA497A4A-181D-485E-82C5-F3AF119AD766}"/>
              </a:ext>
            </a:extLst>
          </p:cNvPr>
          <p:cNvGraphicFramePr>
            <a:graphicFrameLocks noGrp="1"/>
          </p:cNvGraphicFramePr>
          <p:nvPr>
            <p:extLst>
              <p:ext uri="{D42A27DB-BD31-4B8C-83A1-F6EECF244321}">
                <p14:modId xmlns:p14="http://schemas.microsoft.com/office/powerpoint/2010/main" val="817454836"/>
              </p:ext>
            </p:extLst>
          </p:nvPr>
        </p:nvGraphicFramePr>
        <p:xfrm>
          <a:off x="314632" y="1696063"/>
          <a:ext cx="11562736" cy="4173794"/>
        </p:xfrm>
        <a:graphic>
          <a:graphicData uri="http://schemas.openxmlformats.org/drawingml/2006/table">
            <a:tbl>
              <a:tblPr firstRow="1" firstCol="1" bandRow="1">
                <a:tableStyleId>{5C22544A-7EE6-4342-B048-85BDC9FD1C3A}</a:tableStyleId>
              </a:tblPr>
              <a:tblGrid>
                <a:gridCol w="2170680">
                  <a:extLst>
                    <a:ext uri="{9D8B030D-6E8A-4147-A177-3AD203B41FA5}">
                      <a16:colId xmlns:a16="http://schemas.microsoft.com/office/drawing/2014/main" val="732645614"/>
                    </a:ext>
                  </a:extLst>
                </a:gridCol>
                <a:gridCol w="1914624">
                  <a:extLst>
                    <a:ext uri="{9D8B030D-6E8A-4147-A177-3AD203B41FA5}">
                      <a16:colId xmlns:a16="http://schemas.microsoft.com/office/drawing/2014/main" val="2376728267"/>
                    </a:ext>
                  </a:extLst>
                </a:gridCol>
                <a:gridCol w="1814051">
                  <a:extLst>
                    <a:ext uri="{9D8B030D-6E8A-4147-A177-3AD203B41FA5}">
                      <a16:colId xmlns:a16="http://schemas.microsoft.com/office/drawing/2014/main" val="594497485"/>
                    </a:ext>
                  </a:extLst>
                </a:gridCol>
                <a:gridCol w="1651819">
                  <a:extLst>
                    <a:ext uri="{9D8B030D-6E8A-4147-A177-3AD203B41FA5}">
                      <a16:colId xmlns:a16="http://schemas.microsoft.com/office/drawing/2014/main" val="3065419777"/>
                    </a:ext>
                  </a:extLst>
                </a:gridCol>
                <a:gridCol w="2359742">
                  <a:extLst>
                    <a:ext uri="{9D8B030D-6E8A-4147-A177-3AD203B41FA5}">
                      <a16:colId xmlns:a16="http://schemas.microsoft.com/office/drawing/2014/main" val="3986709200"/>
                    </a:ext>
                  </a:extLst>
                </a:gridCol>
                <a:gridCol w="1651820">
                  <a:extLst>
                    <a:ext uri="{9D8B030D-6E8A-4147-A177-3AD203B41FA5}">
                      <a16:colId xmlns:a16="http://schemas.microsoft.com/office/drawing/2014/main" val="1553818661"/>
                    </a:ext>
                  </a:extLst>
                </a:gridCol>
              </a:tblGrid>
              <a:tr h="737419">
                <a:tc>
                  <a:txBody>
                    <a:bodyPr/>
                    <a:lstStyle/>
                    <a:p>
                      <a:pPr indent="457200" algn="ctr">
                        <a:lnSpc>
                          <a:spcPct val="115000"/>
                        </a:lnSpc>
                        <a:spcAft>
                          <a:spcPts val="1000"/>
                        </a:spcAft>
                        <a:tabLst>
                          <a:tab pos="628650" algn="l"/>
                        </a:tabLst>
                      </a:pPr>
                      <a:r>
                        <a:rPr lang="es-ES" sz="1800" dirty="0">
                          <a:effectLst/>
                          <a:latin typeface="+mj-lt"/>
                        </a:rPr>
                        <a:t>PROBLEMA</a:t>
                      </a:r>
                      <a:endParaRPr lang="es-EC" sz="1800" dirty="0">
                        <a:effectLst/>
                        <a:latin typeface="+mj-lt"/>
                        <a:ea typeface="Calibri" panose="020F0502020204030204" pitchFamily="34" charset="0"/>
                      </a:endParaRPr>
                    </a:p>
                  </a:txBody>
                  <a:tcPr marL="64856" marR="64856" marT="0" marB="0" anchor="ctr"/>
                </a:tc>
                <a:tc>
                  <a:txBody>
                    <a:bodyPr/>
                    <a:lstStyle/>
                    <a:p>
                      <a:pPr marL="88900" indent="0" algn="ctr">
                        <a:lnSpc>
                          <a:spcPct val="115000"/>
                        </a:lnSpc>
                        <a:spcAft>
                          <a:spcPts val="1000"/>
                        </a:spcAft>
                        <a:tabLst>
                          <a:tab pos="628650" algn="l"/>
                        </a:tabLst>
                      </a:pPr>
                      <a:r>
                        <a:rPr lang="es-ES" sz="1800" dirty="0">
                          <a:effectLst/>
                          <a:latin typeface="+mj-lt"/>
                        </a:rPr>
                        <a:t>OBJETIVO GENERAL</a:t>
                      </a:r>
                      <a:endParaRPr lang="es-EC" sz="1800" dirty="0">
                        <a:effectLst/>
                        <a:latin typeface="+mj-lt"/>
                        <a:ea typeface="Calibri" panose="020F0502020204030204" pitchFamily="34" charset="0"/>
                      </a:endParaRPr>
                    </a:p>
                  </a:txBody>
                  <a:tcPr marL="64856" marR="64856" marT="0" marB="0" anchor="ctr"/>
                </a:tc>
                <a:tc>
                  <a:txBody>
                    <a:bodyPr/>
                    <a:lstStyle/>
                    <a:p>
                      <a:pPr marL="88900" indent="0" algn="ctr">
                        <a:lnSpc>
                          <a:spcPct val="115000"/>
                        </a:lnSpc>
                        <a:spcAft>
                          <a:spcPts val="1000"/>
                        </a:spcAft>
                        <a:tabLst>
                          <a:tab pos="628650" algn="l"/>
                        </a:tabLst>
                      </a:pPr>
                      <a:r>
                        <a:rPr lang="es-ES" sz="1800" dirty="0">
                          <a:effectLst/>
                          <a:latin typeface="+mj-lt"/>
                        </a:rPr>
                        <a:t>HIPÓTESIS</a:t>
                      </a:r>
                      <a:endParaRPr lang="es-EC" sz="1800" dirty="0">
                        <a:effectLst/>
                        <a:latin typeface="+mj-lt"/>
                        <a:ea typeface="Calibri" panose="020F0502020204030204" pitchFamily="34" charset="0"/>
                      </a:endParaRPr>
                    </a:p>
                  </a:txBody>
                  <a:tcPr marL="64856" marR="64856" marT="0" marB="0" anchor="ctr"/>
                </a:tc>
                <a:tc>
                  <a:txBody>
                    <a:bodyPr/>
                    <a:lstStyle/>
                    <a:p>
                      <a:pPr marL="0" indent="0" algn="ctr">
                        <a:lnSpc>
                          <a:spcPct val="115000"/>
                        </a:lnSpc>
                        <a:spcAft>
                          <a:spcPts val="1000"/>
                        </a:spcAft>
                        <a:tabLst>
                          <a:tab pos="628650" algn="l"/>
                        </a:tabLst>
                      </a:pPr>
                      <a:r>
                        <a:rPr lang="es-ES" sz="1800" dirty="0">
                          <a:effectLst/>
                          <a:latin typeface="+mj-lt"/>
                        </a:rPr>
                        <a:t>VARIABLE INDEPENDIENTE</a:t>
                      </a:r>
                      <a:endParaRPr lang="es-EC" sz="1800" dirty="0">
                        <a:effectLst/>
                        <a:latin typeface="+mj-lt"/>
                        <a:ea typeface="Calibri" panose="020F0502020204030204" pitchFamily="34" charset="0"/>
                      </a:endParaRPr>
                    </a:p>
                  </a:txBody>
                  <a:tcPr marL="64856" marR="64856" marT="0" marB="0" anchor="ctr"/>
                </a:tc>
                <a:tc>
                  <a:txBody>
                    <a:bodyPr/>
                    <a:lstStyle/>
                    <a:p>
                      <a:pPr marL="88900" indent="0" algn="ctr">
                        <a:lnSpc>
                          <a:spcPct val="115000"/>
                        </a:lnSpc>
                        <a:spcAft>
                          <a:spcPts val="1000"/>
                        </a:spcAft>
                        <a:tabLst>
                          <a:tab pos="628650" algn="l"/>
                        </a:tabLst>
                      </a:pPr>
                      <a:r>
                        <a:rPr lang="es-ES" sz="1800" dirty="0">
                          <a:effectLst/>
                          <a:latin typeface="+mj-lt"/>
                        </a:rPr>
                        <a:t>OBJETO Y CAMPO DE ACCIÓN</a:t>
                      </a:r>
                      <a:endParaRPr lang="es-EC" sz="1800" dirty="0">
                        <a:effectLst/>
                        <a:latin typeface="+mj-lt"/>
                        <a:ea typeface="Calibri" panose="020F0502020204030204" pitchFamily="34" charset="0"/>
                      </a:endParaRPr>
                    </a:p>
                  </a:txBody>
                  <a:tcPr marL="64856" marR="64856" marT="0" marB="0" anchor="ctr"/>
                </a:tc>
                <a:tc>
                  <a:txBody>
                    <a:bodyPr/>
                    <a:lstStyle/>
                    <a:p>
                      <a:pPr marL="88900" indent="0" algn="ctr">
                        <a:lnSpc>
                          <a:spcPct val="115000"/>
                        </a:lnSpc>
                        <a:spcAft>
                          <a:spcPts val="1000"/>
                        </a:spcAft>
                        <a:tabLst>
                          <a:tab pos="628650" algn="l"/>
                        </a:tabLst>
                      </a:pPr>
                      <a:r>
                        <a:rPr lang="es-ES" sz="1800" dirty="0">
                          <a:effectLst/>
                          <a:latin typeface="+mj-lt"/>
                        </a:rPr>
                        <a:t>MÉTODOS Y TÉCNICAS</a:t>
                      </a:r>
                      <a:endParaRPr lang="es-EC" sz="1800" dirty="0">
                        <a:effectLst/>
                        <a:latin typeface="+mj-lt"/>
                        <a:ea typeface="Calibri" panose="020F0502020204030204" pitchFamily="34" charset="0"/>
                      </a:endParaRPr>
                    </a:p>
                  </a:txBody>
                  <a:tcPr marL="64856" marR="64856" marT="0" marB="0" anchor="ctr"/>
                </a:tc>
                <a:extLst>
                  <a:ext uri="{0D108BD9-81ED-4DB2-BD59-A6C34878D82A}">
                    <a16:rowId xmlns:a16="http://schemas.microsoft.com/office/drawing/2014/main" val="3920294069"/>
                  </a:ext>
                </a:extLst>
              </a:tr>
              <a:tr h="3436375">
                <a:tc>
                  <a:txBody>
                    <a:bodyPr/>
                    <a:lstStyle/>
                    <a:p>
                      <a:pPr marL="88900" indent="0">
                        <a:lnSpc>
                          <a:spcPct val="115000"/>
                        </a:lnSpc>
                        <a:spcAft>
                          <a:spcPts val="1000"/>
                        </a:spcAft>
                        <a:tabLst>
                          <a:tab pos="628650" algn="l"/>
                        </a:tabLst>
                      </a:pPr>
                      <a:r>
                        <a:rPr lang="es-ES" sz="1800" dirty="0">
                          <a:effectLst/>
                          <a:latin typeface="+mj-lt"/>
                        </a:rPr>
                        <a:t>¿La inexistencia de la infraestructura de un Sistema de Gestión de Salud, afecta al eficiente servicio del Centro de Salud “San Jorge”?</a:t>
                      </a:r>
                      <a:endParaRPr lang="es-EC" sz="1800" dirty="0">
                        <a:effectLst/>
                        <a:latin typeface="+mj-lt"/>
                        <a:ea typeface="Calibri" panose="020F0502020204030204" pitchFamily="34" charset="0"/>
                      </a:endParaRPr>
                    </a:p>
                  </a:txBody>
                  <a:tcPr marL="64856" marR="64856" marT="0" marB="0" anchor="ctr"/>
                </a:tc>
                <a:tc>
                  <a:txBody>
                    <a:bodyPr/>
                    <a:lstStyle/>
                    <a:p>
                      <a:pPr marL="88900" indent="0">
                        <a:lnSpc>
                          <a:spcPct val="107000"/>
                        </a:lnSpc>
                        <a:spcAft>
                          <a:spcPts val="800"/>
                        </a:spcAft>
                        <a:tabLst>
                          <a:tab pos="628650" algn="l"/>
                        </a:tabLst>
                      </a:pPr>
                      <a:r>
                        <a:rPr lang="es-ES" sz="1800" dirty="0">
                          <a:effectLst/>
                          <a:latin typeface="+mj-lt"/>
                        </a:rPr>
                        <a:t>Diseñar la arquitectura del sistema de gestión de salud para el Centro de Especialidades Médicas “San Jorge”.</a:t>
                      </a:r>
                      <a:endParaRPr lang="es-EC" sz="1800" dirty="0">
                        <a:effectLst/>
                        <a:latin typeface="+mj-lt"/>
                      </a:endParaRPr>
                    </a:p>
                  </a:txBody>
                  <a:tcPr marL="64856" marR="64856" marT="0" marB="0" anchor="ctr"/>
                </a:tc>
                <a:tc>
                  <a:txBody>
                    <a:bodyPr/>
                    <a:lstStyle/>
                    <a:p>
                      <a:pPr marL="88900" indent="0">
                        <a:lnSpc>
                          <a:spcPct val="107000"/>
                        </a:lnSpc>
                        <a:spcAft>
                          <a:spcPts val="800"/>
                        </a:spcAft>
                        <a:tabLst>
                          <a:tab pos="628650" algn="l"/>
                        </a:tabLst>
                      </a:pPr>
                      <a:r>
                        <a:rPr lang="es-ES" sz="1800" dirty="0">
                          <a:effectLst/>
                          <a:latin typeface="+mj-lt"/>
                        </a:rPr>
                        <a:t>“Incide la inexistencia de la arquitectura en un sistema de gestión de salud en el Centro de Especialidades Médicas San Jorge”.</a:t>
                      </a:r>
                      <a:endParaRPr lang="es-EC" sz="1800" dirty="0">
                        <a:effectLst/>
                        <a:latin typeface="+mj-lt"/>
                        <a:ea typeface="Calibri" panose="020F0502020204030204" pitchFamily="34" charset="0"/>
                        <a:cs typeface="Times New Roman" panose="02020603050405020304" pitchFamily="18" charset="0"/>
                      </a:endParaRPr>
                    </a:p>
                  </a:txBody>
                  <a:tcPr marL="64856" marR="64856" marT="0" marB="0" anchor="ctr"/>
                </a:tc>
                <a:tc>
                  <a:txBody>
                    <a:bodyPr/>
                    <a:lstStyle/>
                    <a:p>
                      <a:pPr marL="342900" lvl="0" indent="-342900">
                        <a:lnSpc>
                          <a:spcPct val="107000"/>
                        </a:lnSpc>
                        <a:spcAft>
                          <a:spcPts val="800"/>
                        </a:spcAft>
                        <a:buFont typeface="Symbol" panose="05050102010706020507" pitchFamily="18" charset="2"/>
                        <a:buChar char=""/>
                        <a:tabLst>
                          <a:tab pos="628650" algn="l"/>
                        </a:tabLst>
                      </a:pPr>
                      <a:r>
                        <a:rPr lang="es-ES" sz="1800" dirty="0">
                          <a:effectLst/>
                          <a:latin typeface="+mj-lt"/>
                        </a:rPr>
                        <a:t>Inexistencia de la arquitectura</a:t>
                      </a:r>
                      <a:endParaRPr lang="es-EC" sz="1800" dirty="0">
                        <a:effectLst/>
                        <a:latin typeface="+mj-lt"/>
                      </a:endParaRPr>
                    </a:p>
                  </a:txBody>
                  <a:tcPr marL="64856" marR="64856" marT="0" marB="0" anchor="ctr"/>
                </a:tc>
                <a:tc>
                  <a:txBody>
                    <a:bodyPr/>
                    <a:lstStyle/>
                    <a:p>
                      <a:pPr marL="88900" indent="0">
                        <a:lnSpc>
                          <a:spcPct val="115000"/>
                        </a:lnSpc>
                        <a:spcAft>
                          <a:spcPts val="1000"/>
                        </a:spcAft>
                        <a:tabLst>
                          <a:tab pos="628650" algn="l"/>
                        </a:tabLst>
                      </a:pPr>
                      <a:r>
                        <a:rPr lang="es-ES" sz="1800" u="sng" dirty="0">
                          <a:effectLst/>
                          <a:latin typeface="+mj-lt"/>
                        </a:rPr>
                        <a:t>OBJETO DE ESTUDIO: </a:t>
                      </a:r>
                      <a:endParaRPr lang="es-EC" sz="1800" u="sng" dirty="0">
                        <a:effectLst/>
                        <a:latin typeface="+mj-lt"/>
                      </a:endParaRPr>
                    </a:p>
                    <a:p>
                      <a:pPr marL="88900" indent="0">
                        <a:lnSpc>
                          <a:spcPct val="115000"/>
                        </a:lnSpc>
                        <a:spcAft>
                          <a:spcPts val="1000"/>
                        </a:spcAft>
                        <a:tabLst>
                          <a:tab pos="628650" algn="l"/>
                        </a:tabLst>
                      </a:pPr>
                      <a:r>
                        <a:rPr lang="es-ES" sz="1800" dirty="0">
                          <a:effectLst/>
                          <a:latin typeface="+mj-lt"/>
                        </a:rPr>
                        <a:t>La arquitectura en los sistemas de salud</a:t>
                      </a:r>
                      <a:endParaRPr lang="es-EC" sz="1800" dirty="0">
                        <a:effectLst/>
                        <a:latin typeface="+mj-lt"/>
                      </a:endParaRPr>
                    </a:p>
                    <a:p>
                      <a:pPr marL="88900" indent="0">
                        <a:lnSpc>
                          <a:spcPct val="115000"/>
                        </a:lnSpc>
                        <a:spcAft>
                          <a:spcPts val="0"/>
                        </a:spcAft>
                        <a:tabLst>
                          <a:tab pos="628650" algn="l"/>
                        </a:tabLst>
                      </a:pPr>
                      <a:r>
                        <a:rPr lang="es-ES" sz="1800" u="sng" dirty="0">
                          <a:effectLst/>
                          <a:latin typeface="+mj-lt"/>
                        </a:rPr>
                        <a:t>CAMPO DE ACCIÓN: </a:t>
                      </a:r>
                      <a:endParaRPr lang="es-EC" sz="1800" u="sng" dirty="0">
                        <a:effectLst/>
                        <a:latin typeface="+mj-lt"/>
                      </a:endParaRPr>
                    </a:p>
                    <a:p>
                      <a:pPr marL="88900" indent="0">
                        <a:lnSpc>
                          <a:spcPct val="115000"/>
                        </a:lnSpc>
                        <a:spcAft>
                          <a:spcPts val="0"/>
                        </a:spcAft>
                        <a:tabLst>
                          <a:tab pos="628650" algn="l"/>
                        </a:tabLst>
                      </a:pPr>
                      <a:r>
                        <a:rPr lang="es-ES" sz="1800" dirty="0">
                          <a:effectLst/>
                          <a:latin typeface="+mj-lt"/>
                        </a:rPr>
                        <a:t>Centro de Especialidades Médicas “San Jorge”.</a:t>
                      </a:r>
                      <a:endParaRPr lang="es-EC" sz="1800" dirty="0">
                        <a:effectLst/>
                        <a:latin typeface="+mj-lt"/>
                        <a:ea typeface="Calibri" panose="020F0502020204030204" pitchFamily="34" charset="0"/>
                      </a:endParaRPr>
                    </a:p>
                  </a:txBody>
                  <a:tcPr marL="64856" marR="64856" marT="0" marB="0" anchor="ctr"/>
                </a:tc>
                <a:tc>
                  <a:txBody>
                    <a:bodyPr/>
                    <a:lstStyle/>
                    <a:p>
                      <a:pPr marL="374650" indent="-285750">
                        <a:lnSpc>
                          <a:spcPct val="115000"/>
                        </a:lnSpc>
                        <a:spcAft>
                          <a:spcPts val="1000"/>
                        </a:spcAft>
                        <a:buFont typeface="Arial" panose="020B0604020202020204" pitchFamily="34" charset="0"/>
                        <a:buChar char="•"/>
                        <a:tabLst>
                          <a:tab pos="628650" algn="l"/>
                        </a:tabLst>
                      </a:pPr>
                      <a:r>
                        <a:rPr lang="es-ES" sz="1800" dirty="0">
                          <a:effectLst/>
                          <a:latin typeface="+mj-lt"/>
                        </a:rPr>
                        <a:t>Encuesta</a:t>
                      </a:r>
                    </a:p>
                    <a:p>
                      <a:pPr marL="374650" indent="-285750">
                        <a:lnSpc>
                          <a:spcPct val="115000"/>
                        </a:lnSpc>
                        <a:spcAft>
                          <a:spcPts val="1000"/>
                        </a:spcAft>
                        <a:buFont typeface="Arial" panose="020B0604020202020204" pitchFamily="34" charset="0"/>
                        <a:buChar char="•"/>
                        <a:tabLst>
                          <a:tab pos="628650" algn="l"/>
                        </a:tabLst>
                      </a:pPr>
                      <a:r>
                        <a:rPr lang="es-ES" sz="1800" dirty="0">
                          <a:effectLst/>
                          <a:latin typeface="+mj-lt"/>
                        </a:rPr>
                        <a:t>Entrevista</a:t>
                      </a:r>
                      <a:endParaRPr lang="es-EC" sz="1800" dirty="0">
                        <a:effectLst/>
                        <a:latin typeface="+mj-lt"/>
                      </a:endParaRPr>
                    </a:p>
                    <a:p>
                      <a:pPr marL="374650" indent="-285750">
                        <a:lnSpc>
                          <a:spcPct val="115000"/>
                        </a:lnSpc>
                        <a:spcAft>
                          <a:spcPts val="1000"/>
                        </a:spcAft>
                        <a:buFont typeface="Arial" panose="020B0604020202020204" pitchFamily="34" charset="0"/>
                        <a:buChar char="•"/>
                        <a:tabLst>
                          <a:tab pos="628650" algn="l"/>
                        </a:tabLst>
                      </a:pPr>
                      <a:r>
                        <a:rPr lang="es-ES" sz="1800" dirty="0">
                          <a:effectLst/>
                          <a:latin typeface="+mj-lt"/>
                        </a:rPr>
                        <a:t>Revisión bibliográfica</a:t>
                      </a:r>
                      <a:endParaRPr lang="es-EC" sz="1800" dirty="0">
                        <a:effectLst/>
                        <a:latin typeface="+mj-lt"/>
                      </a:endParaRPr>
                    </a:p>
                  </a:txBody>
                  <a:tcPr marL="64856" marR="64856" marT="0" marB="0" anchor="ctr"/>
                </a:tc>
                <a:extLst>
                  <a:ext uri="{0D108BD9-81ED-4DB2-BD59-A6C34878D82A}">
                    <a16:rowId xmlns:a16="http://schemas.microsoft.com/office/drawing/2014/main" val="1087429136"/>
                  </a:ext>
                </a:extLst>
              </a:tr>
            </a:tbl>
          </a:graphicData>
        </a:graphic>
      </p:graphicFrame>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174896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541075" y="53667"/>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HIPÓTESIS DE INVESTIGACIÓN</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graphicFrame>
        <p:nvGraphicFramePr>
          <p:cNvPr id="3" name="Tabla 2">
            <a:extLst>
              <a:ext uri="{FF2B5EF4-FFF2-40B4-BE49-F238E27FC236}">
                <a16:creationId xmlns:a16="http://schemas.microsoft.com/office/drawing/2014/main" id="{1B57A64C-0A7A-4AF9-ADEE-9A962BCD82CC}"/>
              </a:ext>
            </a:extLst>
          </p:cNvPr>
          <p:cNvGraphicFramePr>
            <a:graphicFrameLocks noGrp="1"/>
          </p:cNvGraphicFramePr>
          <p:nvPr>
            <p:extLst>
              <p:ext uri="{D42A27DB-BD31-4B8C-83A1-F6EECF244321}">
                <p14:modId xmlns:p14="http://schemas.microsoft.com/office/powerpoint/2010/main" val="1825487904"/>
              </p:ext>
            </p:extLst>
          </p:nvPr>
        </p:nvGraphicFramePr>
        <p:xfrm>
          <a:off x="250723" y="1463454"/>
          <a:ext cx="11710219" cy="5388558"/>
        </p:xfrm>
        <a:graphic>
          <a:graphicData uri="http://schemas.openxmlformats.org/drawingml/2006/table">
            <a:tbl>
              <a:tblPr firstRow="1" firstCol="1" bandRow="1">
                <a:tableStyleId>{5C22544A-7EE6-4342-B048-85BDC9FD1C3A}</a:tableStyleId>
              </a:tblPr>
              <a:tblGrid>
                <a:gridCol w="2413015">
                  <a:extLst>
                    <a:ext uri="{9D8B030D-6E8A-4147-A177-3AD203B41FA5}">
                      <a16:colId xmlns:a16="http://schemas.microsoft.com/office/drawing/2014/main" val="1609995665"/>
                    </a:ext>
                  </a:extLst>
                </a:gridCol>
                <a:gridCol w="2625928">
                  <a:extLst>
                    <a:ext uri="{9D8B030D-6E8A-4147-A177-3AD203B41FA5}">
                      <a16:colId xmlns:a16="http://schemas.microsoft.com/office/drawing/2014/main" val="4007736086"/>
                    </a:ext>
                  </a:extLst>
                </a:gridCol>
                <a:gridCol w="1452539">
                  <a:extLst>
                    <a:ext uri="{9D8B030D-6E8A-4147-A177-3AD203B41FA5}">
                      <a16:colId xmlns:a16="http://schemas.microsoft.com/office/drawing/2014/main" val="3788825398"/>
                    </a:ext>
                  </a:extLst>
                </a:gridCol>
                <a:gridCol w="1741156">
                  <a:extLst>
                    <a:ext uri="{9D8B030D-6E8A-4147-A177-3AD203B41FA5}">
                      <a16:colId xmlns:a16="http://schemas.microsoft.com/office/drawing/2014/main" val="4170839264"/>
                    </a:ext>
                  </a:extLst>
                </a:gridCol>
                <a:gridCol w="1419421">
                  <a:extLst>
                    <a:ext uri="{9D8B030D-6E8A-4147-A177-3AD203B41FA5}">
                      <a16:colId xmlns:a16="http://schemas.microsoft.com/office/drawing/2014/main" val="2982010023"/>
                    </a:ext>
                  </a:extLst>
                </a:gridCol>
                <a:gridCol w="2058160">
                  <a:extLst>
                    <a:ext uri="{9D8B030D-6E8A-4147-A177-3AD203B41FA5}">
                      <a16:colId xmlns:a16="http://schemas.microsoft.com/office/drawing/2014/main" val="2551295140"/>
                    </a:ext>
                  </a:extLst>
                </a:gridCol>
              </a:tblGrid>
              <a:tr h="700734">
                <a:tc>
                  <a:txBody>
                    <a:bodyPr/>
                    <a:lstStyle/>
                    <a:p>
                      <a:pPr marL="88900" indent="0" algn="ctr">
                        <a:lnSpc>
                          <a:spcPct val="115000"/>
                        </a:lnSpc>
                        <a:spcAft>
                          <a:spcPts val="1000"/>
                        </a:spcAft>
                        <a:tabLst>
                          <a:tab pos="628650" algn="l"/>
                        </a:tabLst>
                      </a:pPr>
                      <a:r>
                        <a:rPr lang="es-ES" sz="1400" dirty="0">
                          <a:effectLst/>
                          <a:latin typeface="+mj-lt"/>
                        </a:rPr>
                        <a:t>PREGUNTAS DE INVESTIGACIÓN</a:t>
                      </a:r>
                      <a:endParaRPr lang="es-EC" sz="1400" dirty="0">
                        <a:effectLst/>
                        <a:latin typeface="+mj-lt"/>
                        <a:ea typeface="Calibri" panose="020F0502020204030204" pitchFamily="34" charset="0"/>
                      </a:endParaRPr>
                    </a:p>
                  </a:txBody>
                  <a:tcPr marL="53516" marR="53516" marT="0" marB="0" anchor="ctr"/>
                </a:tc>
                <a:tc>
                  <a:txBody>
                    <a:bodyPr/>
                    <a:lstStyle/>
                    <a:p>
                      <a:pPr marL="88900" indent="0" algn="ctr">
                        <a:lnSpc>
                          <a:spcPct val="115000"/>
                        </a:lnSpc>
                        <a:spcAft>
                          <a:spcPts val="1000"/>
                        </a:spcAft>
                        <a:tabLst>
                          <a:tab pos="628650" algn="l"/>
                        </a:tabLst>
                      </a:pPr>
                      <a:r>
                        <a:rPr lang="es-ES" sz="1400" dirty="0">
                          <a:effectLst/>
                          <a:latin typeface="+mj-lt"/>
                        </a:rPr>
                        <a:t>OBJETIVOS ESPECÍFICOS</a:t>
                      </a:r>
                      <a:endParaRPr lang="es-EC" sz="1400" dirty="0">
                        <a:effectLst/>
                        <a:latin typeface="+mj-lt"/>
                        <a:ea typeface="Calibri" panose="020F0502020204030204" pitchFamily="34" charset="0"/>
                      </a:endParaRPr>
                    </a:p>
                  </a:txBody>
                  <a:tcPr marL="53516" marR="53516" marT="0" marB="0" anchor="ctr"/>
                </a:tc>
                <a:tc>
                  <a:txBody>
                    <a:bodyPr/>
                    <a:lstStyle/>
                    <a:p>
                      <a:pPr marL="88900" indent="0" algn="ctr">
                        <a:lnSpc>
                          <a:spcPct val="115000"/>
                        </a:lnSpc>
                        <a:spcAft>
                          <a:spcPts val="1000"/>
                        </a:spcAft>
                        <a:tabLst>
                          <a:tab pos="628650" algn="l"/>
                        </a:tabLst>
                      </a:pPr>
                      <a:r>
                        <a:rPr lang="es-ES" sz="1400" dirty="0">
                          <a:effectLst/>
                          <a:latin typeface="+mj-lt"/>
                        </a:rPr>
                        <a:t>HIPÓTESIS</a:t>
                      </a:r>
                      <a:endParaRPr lang="es-EC" sz="1400" dirty="0">
                        <a:effectLst/>
                        <a:latin typeface="+mj-lt"/>
                        <a:ea typeface="Calibri" panose="020F0502020204030204" pitchFamily="34" charset="0"/>
                      </a:endParaRPr>
                    </a:p>
                  </a:txBody>
                  <a:tcPr marL="53516" marR="53516" marT="0" marB="0" anchor="ctr"/>
                </a:tc>
                <a:tc>
                  <a:txBody>
                    <a:bodyPr/>
                    <a:lstStyle/>
                    <a:p>
                      <a:pPr marL="88900" indent="0" algn="ctr">
                        <a:lnSpc>
                          <a:spcPct val="115000"/>
                        </a:lnSpc>
                        <a:spcAft>
                          <a:spcPts val="1000"/>
                        </a:spcAft>
                        <a:tabLst>
                          <a:tab pos="628650" algn="l"/>
                        </a:tabLst>
                      </a:pPr>
                      <a:r>
                        <a:rPr lang="es-ES" sz="1400" dirty="0">
                          <a:effectLst/>
                          <a:latin typeface="+mj-lt"/>
                        </a:rPr>
                        <a:t>VARIABLE DEPENDIENTE</a:t>
                      </a:r>
                      <a:endParaRPr lang="es-EC" sz="1400" dirty="0">
                        <a:effectLst/>
                        <a:latin typeface="+mj-lt"/>
                        <a:ea typeface="Calibri" panose="020F0502020204030204" pitchFamily="34" charset="0"/>
                      </a:endParaRPr>
                    </a:p>
                  </a:txBody>
                  <a:tcPr marL="53516" marR="53516" marT="0" marB="0" anchor="ctr"/>
                </a:tc>
                <a:tc>
                  <a:txBody>
                    <a:bodyPr/>
                    <a:lstStyle/>
                    <a:p>
                      <a:pPr marL="88900" indent="0" algn="ctr">
                        <a:lnSpc>
                          <a:spcPct val="115000"/>
                        </a:lnSpc>
                        <a:spcAft>
                          <a:spcPts val="1000"/>
                        </a:spcAft>
                        <a:tabLst>
                          <a:tab pos="628650" algn="l"/>
                        </a:tabLst>
                      </a:pPr>
                      <a:r>
                        <a:rPr lang="es-ES" sz="1400" dirty="0">
                          <a:effectLst/>
                          <a:latin typeface="+mj-lt"/>
                        </a:rPr>
                        <a:t>POBLACIÓN Y MUESTRA</a:t>
                      </a:r>
                      <a:endParaRPr lang="es-EC" sz="1400" dirty="0">
                        <a:effectLst/>
                        <a:latin typeface="+mj-lt"/>
                        <a:ea typeface="Calibri" panose="020F0502020204030204" pitchFamily="34" charset="0"/>
                      </a:endParaRPr>
                    </a:p>
                  </a:txBody>
                  <a:tcPr marL="53516" marR="53516" marT="0" marB="0" anchor="ctr"/>
                </a:tc>
                <a:tc>
                  <a:txBody>
                    <a:bodyPr/>
                    <a:lstStyle/>
                    <a:p>
                      <a:pPr marL="88900" indent="0" algn="ctr">
                        <a:lnSpc>
                          <a:spcPct val="115000"/>
                        </a:lnSpc>
                        <a:spcAft>
                          <a:spcPts val="1000"/>
                        </a:spcAft>
                        <a:tabLst>
                          <a:tab pos="628650" algn="l"/>
                        </a:tabLst>
                      </a:pPr>
                      <a:r>
                        <a:rPr lang="es-ES" sz="1400" dirty="0">
                          <a:effectLst/>
                          <a:latin typeface="+mj-lt"/>
                        </a:rPr>
                        <a:t> INSTRUMENTOS</a:t>
                      </a:r>
                      <a:endParaRPr lang="es-EC" sz="1400" dirty="0">
                        <a:effectLst/>
                        <a:latin typeface="+mj-lt"/>
                        <a:ea typeface="Calibri" panose="020F0502020204030204" pitchFamily="34" charset="0"/>
                      </a:endParaRPr>
                    </a:p>
                  </a:txBody>
                  <a:tcPr marL="53516" marR="53516" marT="0" marB="0" anchor="ctr"/>
                </a:tc>
                <a:extLst>
                  <a:ext uri="{0D108BD9-81ED-4DB2-BD59-A6C34878D82A}">
                    <a16:rowId xmlns:a16="http://schemas.microsoft.com/office/drawing/2014/main" val="1767520215"/>
                  </a:ext>
                </a:extLst>
              </a:tr>
              <a:tr h="4487336">
                <a:tc>
                  <a:txBody>
                    <a:bodyPr/>
                    <a:lstStyle/>
                    <a:p>
                      <a:pPr marL="88900" indent="0">
                        <a:lnSpc>
                          <a:spcPct val="115000"/>
                        </a:lnSpc>
                        <a:spcAft>
                          <a:spcPts val="1000"/>
                        </a:spcAft>
                        <a:tabLst>
                          <a:tab pos="628650" algn="l"/>
                        </a:tabLst>
                      </a:pPr>
                      <a:r>
                        <a:rPr lang="es-ES_tradnl" sz="1400" dirty="0">
                          <a:effectLst/>
                          <a:latin typeface="+mj-lt"/>
                        </a:rPr>
                        <a:t>¿Cuáles son las causas para que no exista levantada la arquitectura de datos del sistema de </a:t>
                      </a:r>
                      <a:r>
                        <a:rPr lang="es-ES" sz="1400" dirty="0">
                          <a:effectLst/>
                          <a:latin typeface="+mj-lt"/>
                        </a:rPr>
                        <a:t>gestión </a:t>
                      </a:r>
                      <a:r>
                        <a:rPr lang="es-ES_tradnl" sz="1400" dirty="0">
                          <a:effectLst/>
                          <a:latin typeface="+mj-lt"/>
                        </a:rPr>
                        <a:t>de salud?</a:t>
                      </a:r>
                      <a:endParaRPr lang="es-EC" sz="1400" dirty="0">
                        <a:effectLst/>
                        <a:latin typeface="+mj-lt"/>
                      </a:endParaRPr>
                    </a:p>
                    <a:p>
                      <a:pPr marL="88900" indent="0">
                        <a:lnSpc>
                          <a:spcPct val="115000"/>
                        </a:lnSpc>
                        <a:spcAft>
                          <a:spcPts val="1000"/>
                        </a:spcAft>
                        <a:tabLst>
                          <a:tab pos="628650" algn="l"/>
                        </a:tabLst>
                      </a:pPr>
                      <a:r>
                        <a:rPr lang="es-ES_tradnl" sz="1400" dirty="0">
                          <a:effectLst/>
                          <a:latin typeface="+mj-lt"/>
                        </a:rPr>
                        <a:t>¿Cuáles son los procesos y/o protocolos que requieren ser diseñados en arquitectura?</a:t>
                      </a:r>
                      <a:endParaRPr lang="es-EC" sz="1400" dirty="0">
                        <a:effectLst/>
                        <a:latin typeface="+mj-lt"/>
                      </a:endParaRPr>
                    </a:p>
                    <a:p>
                      <a:pPr marL="88900" indent="0">
                        <a:lnSpc>
                          <a:spcPct val="115000"/>
                        </a:lnSpc>
                        <a:spcAft>
                          <a:spcPts val="1000"/>
                        </a:spcAft>
                        <a:tabLst>
                          <a:tab pos="628650" algn="l"/>
                        </a:tabLst>
                      </a:pPr>
                      <a:r>
                        <a:rPr lang="es-ES_tradnl" sz="1400" dirty="0">
                          <a:effectLst/>
                          <a:latin typeface="+mj-lt"/>
                        </a:rPr>
                        <a:t>¿Cuáles son los requerimientos por especialidades médicas que requieren ser automatizados?</a:t>
                      </a:r>
                      <a:endParaRPr lang="es-EC" sz="1400" dirty="0">
                        <a:effectLst/>
                        <a:latin typeface="+mj-lt"/>
                      </a:endParaRPr>
                    </a:p>
                    <a:p>
                      <a:pPr marL="88900" indent="0">
                        <a:lnSpc>
                          <a:spcPct val="115000"/>
                        </a:lnSpc>
                        <a:spcAft>
                          <a:spcPts val="1000"/>
                        </a:spcAft>
                        <a:tabLst>
                          <a:tab pos="628650" algn="l"/>
                        </a:tabLst>
                      </a:pPr>
                      <a:r>
                        <a:rPr lang="es-ES_tradnl" sz="1400" dirty="0">
                          <a:effectLst/>
                          <a:latin typeface="+mj-lt"/>
                        </a:rPr>
                        <a:t>¿Cuál es el costo de la implementación de un sistema de gestión médica, posterior al diseño de su arquitectura?</a:t>
                      </a:r>
                      <a:endParaRPr lang="es-EC" sz="1400" dirty="0">
                        <a:effectLst/>
                        <a:latin typeface="+mj-lt"/>
                        <a:ea typeface="Calibri" panose="020F0502020204030204" pitchFamily="34" charset="0"/>
                      </a:endParaRPr>
                    </a:p>
                  </a:txBody>
                  <a:tcPr marL="53516" marR="53516" marT="0" marB="0" anchor="ctr"/>
                </a:tc>
                <a:tc>
                  <a:txBody>
                    <a:bodyPr/>
                    <a:lstStyle/>
                    <a:p>
                      <a:pPr marL="342900" lvl="0" indent="-342900">
                        <a:lnSpc>
                          <a:spcPct val="107000"/>
                        </a:lnSpc>
                        <a:spcAft>
                          <a:spcPts val="800"/>
                        </a:spcAft>
                        <a:buFont typeface="Wingdings" panose="05000000000000000000" pitchFamily="2" charset="2"/>
                        <a:buChar char=""/>
                        <a:tabLst>
                          <a:tab pos="628650" algn="l"/>
                        </a:tabLst>
                      </a:pPr>
                      <a:r>
                        <a:rPr lang="es-ES_tradnl" sz="1400" dirty="0">
                          <a:effectLst/>
                          <a:latin typeface="+mj-lt"/>
                        </a:rPr>
                        <a:t>Determinar los procesos que se interrelacionan y deben ser automatizados en el Centro de Especialidades Médicas “San Jorge”.</a:t>
                      </a:r>
                      <a:endParaRPr lang="es-EC" sz="1400" dirty="0">
                        <a:effectLst/>
                        <a:latin typeface="+mj-lt"/>
                      </a:endParaRPr>
                    </a:p>
                    <a:p>
                      <a:pPr marL="342900" lvl="0" indent="-342900">
                        <a:lnSpc>
                          <a:spcPct val="107000"/>
                        </a:lnSpc>
                        <a:spcAft>
                          <a:spcPts val="800"/>
                        </a:spcAft>
                        <a:buFont typeface="Wingdings" panose="05000000000000000000" pitchFamily="2" charset="2"/>
                        <a:buChar char=""/>
                        <a:tabLst>
                          <a:tab pos="628650" algn="l"/>
                        </a:tabLst>
                      </a:pPr>
                      <a:r>
                        <a:rPr lang="es-ES_tradnl" sz="1400" dirty="0">
                          <a:effectLst/>
                          <a:latin typeface="+mj-lt"/>
                        </a:rPr>
                        <a:t>Determinar requerimientos por especialidades para el diseño de la arquitectura del  sistema de gestión médica.</a:t>
                      </a:r>
                      <a:endParaRPr lang="es-EC" sz="1400" dirty="0">
                        <a:effectLst/>
                        <a:latin typeface="+mj-lt"/>
                      </a:endParaRPr>
                    </a:p>
                    <a:p>
                      <a:pPr marL="342900" lvl="0" indent="-342900">
                        <a:lnSpc>
                          <a:spcPct val="107000"/>
                        </a:lnSpc>
                        <a:spcAft>
                          <a:spcPts val="800"/>
                        </a:spcAft>
                        <a:buFont typeface="Wingdings" panose="05000000000000000000" pitchFamily="2" charset="2"/>
                        <a:buChar char=""/>
                        <a:tabLst>
                          <a:tab pos="628650" algn="l"/>
                        </a:tabLst>
                      </a:pPr>
                      <a:r>
                        <a:rPr lang="es-ES_tradnl" sz="1400" dirty="0">
                          <a:effectLst/>
                          <a:latin typeface="+mj-lt"/>
                        </a:rPr>
                        <a:t>Desarrollar la propuesta de arquitectura de base de datos para un sistema de gestión médica.</a:t>
                      </a:r>
                      <a:endParaRPr lang="es-EC" sz="1400" dirty="0">
                        <a:effectLst/>
                        <a:latin typeface="+mj-lt"/>
                      </a:endParaRPr>
                    </a:p>
                    <a:p>
                      <a:pPr marL="342900" lvl="0" indent="-342900">
                        <a:lnSpc>
                          <a:spcPct val="107000"/>
                        </a:lnSpc>
                        <a:spcAft>
                          <a:spcPts val="800"/>
                        </a:spcAft>
                        <a:buFont typeface="Wingdings" panose="05000000000000000000" pitchFamily="2" charset="2"/>
                        <a:buChar char=""/>
                        <a:tabLst>
                          <a:tab pos="628650" algn="l"/>
                        </a:tabLst>
                      </a:pPr>
                      <a:r>
                        <a:rPr lang="es-ES_tradnl" sz="1400" dirty="0">
                          <a:effectLst/>
                          <a:latin typeface="+mj-lt"/>
                        </a:rPr>
                        <a:t>Determinar los costos y tiempo del desarrollo e implementación del sistema de gestión médica en el Centro de Especialidades Médicas “San Jorge”.</a:t>
                      </a:r>
                      <a:endParaRPr lang="es-EC" sz="1400" dirty="0">
                        <a:effectLst/>
                        <a:latin typeface="+mj-lt"/>
                        <a:ea typeface="Calibri" panose="020F0502020204030204" pitchFamily="34" charset="0"/>
                        <a:cs typeface="Times New Roman" panose="02020603050405020304" pitchFamily="18" charset="0"/>
                      </a:endParaRPr>
                    </a:p>
                  </a:txBody>
                  <a:tcPr marL="53516" marR="53516" marT="0" marB="0" anchor="ctr"/>
                </a:tc>
                <a:tc>
                  <a:txBody>
                    <a:bodyPr/>
                    <a:lstStyle/>
                    <a:p>
                      <a:pPr marL="88900" indent="0">
                        <a:lnSpc>
                          <a:spcPct val="115000"/>
                        </a:lnSpc>
                        <a:spcAft>
                          <a:spcPts val="1000"/>
                        </a:spcAft>
                        <a:tabLst>
                          <a:tab pos="628650" algn="l"/>
                        </a:tabLst>
                      </a:pPr>
                      <a:endParaRPr lang="es-ES_tradnl" sz="1400" dirty="0">
                        <a:effectLst/>
                        <a:latin typeface="+mj-lt"/>
                      </a:endParaRPr>
                    </a:p>
                    <a:p>
                      <a:pPr marL="88900" indent="0">
                        <a:lnSpc>
                          <a:spcPct val="115000"/>
                        </a:lnSpc>
                        <a:spcAft>
                          <a:spcPts val="1000"/>
                        </a:spcAft>
                        <a:tabLst>
                          <a:tab pos="628650" algn="l"/>
                        </a:tabLst>
                      </a:pPr>
                      <a:endParaRPr lang="es-ES_tradnl" sz="1400" dirty="0">
                        <a:effectLst/>
                        <a:latin typeface="+mj-lt"/>
                      </a:endParaRPr>
                    </a:p>
                    <a:p>
                      <a:pPr marL="88900" indent="0">
                        <a:lnSpc>
                          <a:spcPct val="115000"/>
                        </a:lnSpc>
                        <a:spcAft>
                          <a:spcPts val="1000"/>
                        </a:spcAft>
                        <a:tabLst>
                          <a:tab pos="628650" algn="l"/>
                        </a:tabLst>
                      </a:pPr>
                      <a:endParaRPr lang="es-ES_tradnl" sz="1400" dirty="0">
                        <a:effectLst/>
                        <a:latin typeface="+mj-lt"/>
                      </a:endParaRPr>
                    </a:p>
                    <a:p>
                      <a:pPr marL="88900" indent="0">
                        <a:lnSpc>
                          <a:spcPct val="115000"/>
                        </a:lnSpc>
                        <a:spcAft>
                          <a:spcPts val="1000"/>
                        </a:spcAft>
                        <a:tabLst>
                          <a:tab pos="628650" algn="l"/>
                        </a:tabLst>
                      </a:pPr>
                      <a:r>
                        <a:rPr lang="es-ES_tradnl" sz="1400" dirty="0">
                          <a:effectLst/>
                          <a:latin typeface="+mj-lt"/>
                        </a:rPr>
                        <a:t>“Incide la inexistencia de la arquitectura para un sistema de gestión de salud en el Centro de Especialidades Médicas San Jorge”.</a:t>
                      </a:r>
                      <a:endParaRPr lang="es-EC" sz="1400" dirty="0">
                        <a:effectLst/>
                        <a:latin typeface="+mj-lt"/>
                        <a:ea typeface="Calibri" panose="020F0502020204030204" pitchFamily="34" charset="0"/>
                      </a:endParaRPr>
                    </a:p>
                  </a:txBody>
                  <a:tcPr marL="53516" marR="53516" marT="0" marB="0"/>
                </a:tc>
                <a:tc>
                  <a:txBody>
                    <a:bodyPr/>
                    <a:lstStyle/>
                    <a:p>
                      <a:pPr marL="342900" lvl="0" indent="-342900">
                        <a:lnSpc>
                          <a:spcPct val="115000"/>
                        </a:lnSpc>
                        <a:spcAft>
                          <a:spcPts val="1000"/>
                        </a:spcAft>
                        <a:buFont typeface="Symbol" panose="05050102010706020507" pitchFamily="18" charset="2"/>
                        <a:buChar char=""/>
                        <a:tabLst>
                          <a:tab pos="628650" algn="l"/>
                        </a:tabLst>
                      </a:pPr>
                      <a:r>
                        <a:rPr lang="es-ES" sz="1400" dirty="0">
                          <a:effectLst/>
                          <a:latin typeface="+mj-lt"/>
                        </a:rPr>
                        <a:t>Sistema de Gestión de Salud en el Centro de Especialidades Médicas “San Jorge”.</a:t>
                      </a:r>
                      <a:endParaRPr lang="es-EC" sz="1400" dirty="0">
                        <a:effectLst/>
                        <a:latin typeface="+mj-lt"/>
                        <a:ea typeface="Calibri" panose="020F0502020204030204" pitchFamily="34" charset="0"/>
                      </a:endParaRPr>
                    </a:p>
                  </a:txBody>
                  <a:tcPr marL="53516" marR="53516" marT="0" marB="0" anchor="ctr"/>
                </a:tc>
                <a:tc>
                  <a:txBody>
                    <a:bodyPr/>
                    <a:lstStyle/>
                    <a:p>
                      <a:pPr marL="88900" indent="0">
                        <a:lnSpc>
                          <a:spcPct val="115000"/>
                        </a:lnSpc>
                        <a:spcAft>
                          <a:spcPts val="1000"/>
                        </a:spcAft>
                        <a:tabLst>
                          <a:tab pos="628650" algn="l"/>
                        </a:tabLst>
                      </a:pPr>
                      <a:r>
                        <a:rPr lang="es-ES" sz="1400" b="0" u="sng" dirty="0">
                          <a:effectLst/>
                          <a:latin typeface="+mj-lt"/>
                        </a:rPr>
                        <a:t>POBLACIÓN</a:t>
                      </a:r>
                      <a:endParaRPr lang="es-EC" sz="1400" b="0" u="sng" dirty="0">
                        <a:effectLst/>
                        <a:latin typeface="+mj-lt"/>
                      </a:endParaRPr>
                    </a:p>
                    <a:p>
                      <a:pPr marL="88900" indent="0">
                        <a:lnSpc>
                          <a:spcPct val="115000"/>
                        </a:lnSpc>
                        <a:spcAft>
                          <a:spcPts val="1000"/>
                        </a:spcAft>
                        <a:tabLst>
                          <a:tab pos="628650" algn="l"/>
                        </a:tabLst>
                      </a:pPr>
                      <a:r>
                        <a:rPr lang="es-ES" sz="1400" dirty="0">
                          <a:effectLst/>
                          <a:latin typeface="+mj-lt"/>
                        </a:rPr>
                        <a:t>Afiliados al ISSFA residentes en el Valle de los Chillos.  </a:t>
                      </a:r>
                      <a:endParaRPr lang="es-EC" sz="1400" dirty="0">
                        <a:effectLst/>
                        <a:latin typeface="+mj-lt"/>
                      </a:endParaRPr>
                    </a:p>
                    <a:p>
                      <a:pPr marL="88900" indent="0">
                        <a:lnSpc>
                          <a:spcPct val="115000"/>
                        </a:lnSpc>
                        <a:spcAft>
                          <a:spcPts val="1000"/>
                        </a:spcAft>
                        <a:tabLst>
                          <a:tab pos="628650" algn="l"/>
                        </a:tabLst>
                      </a:pPr>
                      <a:r>
                        <a:rPr lang="es-ES" sz="1400" u="sng" dirty="0">
                          <a:effectLst/>
                          <a:latin typeface="+mj-lt"/>
                        </a:rPr>
                        <a:t>MUESTRA: </a:t>
                      </a:r>
                      <a:endParaRPr lang="es-EC" sz="1400" u="sng" dirty="0">
                        <a:effectLst/>
                        <a:latin typeface="+mj-lt"/>
                      </a:endParaRPr>
                    </a:p>
                    <a:p>
                      <a:pPr marL="88900" indent="0">
                        <a:lnSpc>
                          <a:spcPct val="115000"/>
                        </a:lnSpc>
                        <a:spcAft>
                          <a:spcPts val="1000"/>
                        </a:spcAft>
                        <a:tabLst>
                          <a:tab pos="628650" algn="l"/>
                        </a:tabLst>
                      </a:pPr>
                      <a:r>
                        <a:rPr lang="es-ES" sz="1400" dirty="0">
                          <a:effectLst/>
                          <a:latin typeface="+mj-lt"/>
                        </a:rPr>
                        <a:t>Médicos Especialistas del Centro de Especialidades Médicas “San Jorge” y Oficiales alumnos de la AGE 2021. </a:t>
                      </a:r>
                      <a:endParaRPr lang="es-EC" sz="1400" dirty="0">
                        <a:effectLst/>
                        <a:latin typeface="+mj-lt"/>
                        <a:ea typeface="Calibri" panose="020F0502020204030204" pitchFamily="34" charset="0"/>
                      </a:endParaRPr>
                    </a:p>
                  </a:txBody>
                  <a:tcPr marL="53516" marR="53516" marT="0" marB="0" anchor="ctr"/>
                </a:tc>
                <a:tc>
                  <a:txBody>
                    <a:bodyPr/>
                    <a:lstStyle/>
                    <a:p>
                      <a:pPr marL="342900" lvl="0" indent="-342900">
                        <a:lnSpc>
                          <a:spcPct val="115000"/>
                        </a:lnSpc>
                        <a:spcAft>
                          <a:spcPts val="1000"/>
                        </a:spcAft>
                        <a:buFont typeface="Symbol" panose="05050102010706020507" pitchFamily="18" charset="2"/>
                        <a:buChar char=""/>
                        <a:tabLst>
                          <a:tab pos="628650" algn="l"/>
                        </a:tabLst>
                      </a:pPr>
                      <a:endParaRPr lang="es-ES" sz="1400" dirty="0">
                        <a:effectLst/>
                        <a:latin typeface="+mj-lt"/>
                      </a:endParaRPr>
                    </a:p>
                    <a:p>
                      <a:pPr marL="0" lvl="0" indent="0">
                        <a:lnSpc>
                          <a:spcPct val="115000"/>
                        </a:lnSpc>
                        <a:spcAft>
                          <a:spcPts val="1000"/>
                        </a:spcAft>
                        <a:buFont typeface="Symbol" panose="05050102010706020507" pitchFamily="18" charset="2"/>
                        <a:buNone/>
                        <a:tabLst>
                          <a:tab pos="628650" algn="l"/>
                        </a:tabLst>
                      </a:pPr>
                      <a:endParaRPr lang="es-ES" sz="1400" dirty="0">
                        <a:effectLst/>
                        <a:latin typeface="+mj-lt"/>
                      </a:endParaRPr>
                    </a:p>
                    <a:p>
                      <a:pPr marL="342900" lvl="0" indent="-342900">
                        <a:lnSpc>
                          <a:spcPct val="115000"/>
                        </a:lnSpc>
                        <a:spcAft>
                          <a:spcPts val="1000"/>
                        </a:spcAft>
                        <a:buFont typeface="Symbol" panose="05050102010706020507" pitchFamily="18" charset="2"/>
                        <a:buChar char=""/>
                        <a:tabLst>
                          <a:tab pos="628650" algn="l"/>
                        </a:tabLst>
                      </a:pPr>
                      <a:r>
                        <a:rPr lang="es-ES" sz="1400" dirty="0">
                          <a:effectLst/>
                          <a:latin typeface="+mj-lt"/>
                        </a:rPr>
                        <a:t>Encuesta sobre el nivel de Satisfacción en la atención de los pacientes.</a:t>
                      </a:r>
                      <a:endParaRPr lang="es-EC" sz="1400" dirty="0">
                        <a:effectLst/>
                        <a:latin typeface="+mj-lt"/>
                      </a:endParaRPr>
                    </a:p>
                    <a:p>
                      <a:pPr marL="342900" lvl="0" indent="-342900">
                        <a:lnSpc>
                          <a:spcPct val="115000"/>
                        </a:lnSpc>
                        <a:spcAft>
                          <a:spcPts val="1000"/>
                        </a:spcAft>
                        <a:buFont typeface="Symbol" panose="05050102010706020507" pitchFamily="18" charset="2"/>
                        <a:buChar char=""/>
                        <a:tabLst>
                          <a:tab pos="628650" algn="l"/>
                        </a:tabLst>
                      </a:pPr>
                      <a:r>
                        <a:rPr lang="es-ES" sz="1400" dirty="0">
                          <a:effectLst/>
                          <a:latin typeface="+mj-lt"/>
                        </a:rPr>
                        <a:t>Entrevista sobre requerimientos de automatización en las áreas y/o especialidades médicas.</a:t>
                      </a:r>
                      <a:endParaRPr lang="es-EC" sz="1400" dirty="0">
                        <a:effectLst/>
                        <a:latin typeface="+mj-lt"/>
                      </a:endParaRPr>
                    </a:p>
                    <a:p>
                      <a:pPr marL="342900" lvl="0" indent="-342900">
                        <a:lnSpc>
                          <a:spcPct val="115000"/>
                        </a:lnSpc>
                        <a:spcAft>
                          <a:spcPts val="1000"/>
                        </a:spcAft>
                        <a:buFont typeface="Symbol" panose="05050102010706020507" pitchFamily="18" charset="2"/>
                        <a:buChar char=""/>
                        <a:tabLst>
                          <a:tab pos="628650" algn="l"/>
                        </a:tabLst>
                      </a:pPr>
                      <a:r>
                        <a:rPr lang="es-ES" sz="1400" dirty="0">
                          <a:effectLst/>
                          <a:latin typeface="+mj-lt"/>
                        </a:rPr>
                        <a:t>Análisis de Sistemas de Gestión de Salud</a:t>
                      </a:r>
                      <a:endParaRPr lang="es-EC" sz="1400" dirty="0">
                        <a:effectLst/>
                        <a:latin typeface="+mj-lt"/>
                      </a:endParaRPr>
                    </a:p>
                    <a:p>
                      <a:pPr marL="228600" indent="457200">
                        <a:lnSpc>
                          <a:spcPct val="115000"/>
                        </a:lnSpc>
                        <a:spcAft>
                          <a:spcPts val="1000"/>
                        </a:spcAft>
                        <a:tabLst>
                          <a:tab pos="628650" algn="l"/>
                        </a:tabLst>
                      </a:pPr>
                      <a:r>
                        <a:rPr lang="es-ES" sz="1400" dirty="0">
                          <a:effectLst/>
                          <a:latin typeface="+mj-lt"/>
                        </a:rPr>
                        <a:t> </a:t>
                      </a:r>
                      <a:endParaRPr lang="es-EC" sz="1400" dirty="0">
                        <a:effectLst/>
                        <a:latin typeface="+mj-lt"/>
                      </a:endParaRPr>
                    </a:p>
                    <a:p>
                      <a:pPr marL="228600" indent="457200">
                        <a:lnSpc>
                          <a:spcPct val="115000"/>
                        </a:lnSpc>
                        <a:spcAft>
                          <a:spcPts val="1000"/>
                        </a:spcAft>
                        <a:tabLst>
                          <a:tab pos="628650" algn="l"/>
                        </a:tabLst>
                      </a:pPr>
                      <a:r>
                        <a:rPr lang="es-ES" sz="1400" dirty="0">
                          <a:effectLst/>
                          <a:latin typeface="+mj-lt"/>
                        </a:rPr>
                        <a:t> </a:t>
                      </a:r>
                      <a:endParaRPr lang="es-EC" sz="1400" dirty="0">
                        <a:effectLst/>
                        <a:latin typeface="+mj-lt"/>
                        <a:ea typeface="Calibri" panose="020F0502020204030204" pitchFamily="34" charset="0"/>
                      </a:endParaRPr>
                    </a:p>
                  </a:txBody>
                  <a:tcPr marL="53516" marR="53516" marT="0" marB="0"/>
                </a:tc>
                <a:extLst>
                  <a:ext uri="{0D108BD9-81ED-4DB2-BD59-A6C34878D82A}">
                    <a16:rowId xmlns:a16="http://schemas.microsoft.com/office/drawing/2014/main" val="1998984466"/>
                  </a:ext>
                </a:extLst>
              </a:tr>
            </a:tbl>
          </a:graphicData>
        </a:graphic>
      </p:graphicFrame>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2986130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07846" y="105733"/>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PROPUESTA DE LA ARQUITECTURA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7" name="Rectángulo: esquinas redondeadas 6">
            <a:extLst>
              <a:ext uri="{FF2B5EF4-FFF2-40B4-BE49-F238E27FC236}">
                <a16:creationId xmlns:a16="http://schemas.microsoft.com/office/drawing/2014/main" id="{4721EFE5-4789-4D9C-BBD8-E6B7AE87A465}"/>
              </a:ext>
            </a:extLst>
          </p:cNvPr>
          <p:cNvSpPr/>
          <p:nvPr/>
        </p:nvSpPr>
        <p:spPr>
          <a:xfrm>
            <a:off x="981663" y="4281729"/>
            <a:ext cx="10220631" cy="213714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just">
              <a:tabLst>
                <a:tab pos="9690100" algn="l"/>
              </a:tabLst>
            </a:pPr>
            <a:r>
              <a:rPr lang="es-ES" sz="3200" b="1" dirty="0">
                <a:solidFill>
                  <a:schemeClr val="bg1"/>
                </a:solidFill>
                <a:latin typeface="+mj-lt"/>
              </a:rPr>
              <a:t>Levantamiento de la arquitectura de un sistema de gestión para el Centro de Especialidades Médicas “San Jorge” y desarrollo de un prototipo que permita visualizar la eficiencia en la gestión de la salud.</a:t>
            </a:r>
            <a:endParaRPr lang="es-EC" sz="3200" b="1" dirty="0">
              <a:solidFill>
                <a:schemeClr val="bg1"/>
              </a:solidFill>
              <a:latin typeface="+mj-lt"/>
            </a:endParaRPr>
          </a:p>
        </p:txBody>
      </p:sp>
      <p:sp>
        <p:nvSpPr>
          <p:cNvPr id="10" name="CuadroTexto 9">
            <a:extLst>
              <a:ext uri="{FF2B5EF4-FFF2-40B4-BE49-F238E27FC236}">
                <a16:creationId xmlns:a16="http://schemas.microsoft.com/office/drawing/2014/main" id="{DA2093D0-41DE-4F15-ADCE-2A646950258E}"/>
              </a:ext>
            </a:extLst>
          </p:cNvPr>
          <p:cNvSpPr txBox="1"/>
          <p:nvPr/>
        </p:nvSpPr>
        <p:spPr>
          <a:xfrm>
            <a:off x="5273444" y="3835967"/>
            <a:ext cx="1637071" cy="42691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s-EC" sz="28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TEMA:</a:t>
            </a:r>
            <a:endParaRPr kumimoji="0" lang="es-EC" sz="2800" b="0" i="0" u="none" strike="noStrike" kern="1200" cap="none" spc="0" normalizeH="0" baseline="0" noProof="0" dirty="0">
              <a:ln>
                <a:noFill/>
              </a:ln>
              <a:solidFill>
                <a:srgbClr val="FFC000"/>
              </a:solidFill>
              <a:effectLst/>
              <a:uLnTx/>
              <a:uFillTx/>
              <a:latin typeface="Calibri Light"/>
              <a:ea typeface="+mn-ea"/>
              <a:cs typeface="+mn-cs"/>
            </a:endParaRPr>
          </a:p>
        </p:txBody>
      </p:sp>
      <p:pic>
        <p:nvPicPr>
          <p:cNvPr id="11" name="Picture 8" descr="Arquitectura básica de un sistema de gestión de aprendizaje. | Download  Scientific Diagram">
            <a:extLst>
              <a:ext uri="{FF2B5EF4-FFF2-40B4-BE49-F238E27FC236}">
                <a16:creationId xmlns:a16="http://schemas.microsoft.com/office/drawing/2014/main" id="{430E0957-A3AB-40DC-96B7-4D075C016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822" y="1507697"/>
            <a:ext cx="2916317" cy="213714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4110439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1617214" y="58671"/>
            <a:ext cx="9586451"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PROCESOS QUE SE INTERRELACIONAN</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7" name="Rectángulo: esquinas redondeadas 6">
            <a:extLst>
              <a:ext uri="{FF2B5EF4-FFF2-40B4-BE49-F238E27FC236}">
                <a16:creationId xmlns:a16="http://schemas.microsoft.com/office/drawing/2014/main" id="{4721EFE5-4789-4D9C-BBD8-E6B7AE87A465}"/>
              </a:ext>
            </a:extLst>
          </p:cNvPr>
          <p:cNvSpPr/>
          <p:nvPr/>
        </p:nvSpPr>
        <p:spPr>
          <a:xfrm>
            <a:off x="3646589" y="5322123"/>
            <a:ext cx="2120023" cy="93385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a:tabLst>
                <a:tab pos="9690100" algn="l"/>
              </a:tabLst>
            </a:pPr>
            <a:r>
              <a:rPr lang="es-ES_tradnl" sz="2400" b="1" dirty="0">
                <a:solidFill>
                  <a:schemeClr val="bg1"/>
                </a:solidFill>
                <a:latin typeface="+mj-lt"/>
              </a:rPr>
              <a:t>Gestión de la Salud</a:t>
            </a:r>
            <a:endParaRPr lang="es-EC" sz="2400" b="1" dirty="0">
              <a:solidFill>
                <a:schemeClr val="bg1"/>
              </a:solidFill>
              <a:latin typeface="+mj-lt"/>
            </a:endParaRPr>
          </a:p>
        </p:txBody>
      </p:sp>
      <p:sp>
        <p:nvSpPr>
          <p:cNvPr id="9" name="Rectángulo: esquinas redondeadas 8">
            <a:extLst>
              <a:ext uri="{FF2B5EF4-FFF2-40B4-BE49-F238E27FC236}">
                <a16:creationId xmlns:a16="http://schemas.microsoft.com/office/drawing/2014/main" id="{73F8CC53-DEDE-40D5-9E1D-858BE76C174A}"/>
              </a:ext>
            </a:extLst>
          </p:cNvPr>
          <p:cNvSpPr/>
          <p:nvPr/>
        </p:nvSpPr>
        <p:spPr>
          <a:xfrm>
            <a:off x="6247163" y="2544264"/>
            <a:ext cx="4887863" cy="946723"/>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indent="-265113" algn="just">
              <a:buFont typeface="Arial" panose="020B0604020202020204" pitchFamily="34" charset="0"/>
              <a:buChar char="•"/>
              <a:tabLst>
                <a:tab pos="9690100" algn="l"/>
              </a:tabLst>
            </a:pPr>
            <a:r>
              <a:rPr lang="es-ES" sz="2400" b="1" dirty="0">
                <a:solidFill>
                  <a:schemeClr val="bg1"/>
                </a:solidFill>
                <a:latin typeface="+mj-lt"/>
              </a:rPr>
              <a:t>Planificación de la prevención de la Salud y saneamiento ambiental</a:t>
            </a:r>
            <a:endParaRPr lang="es-EC" sz="2400" b="1" dirty="0">
              <a:solidFill>
                <a:schemeClr val="bg1"/>
              </a:solidFill>
              <a:latin typeface="+mj-lt"/>
            </a:endParaRPr>
          </a:p>
        </p:txBody>
      </p:sp>
      <p:sp>
        <p:nvSpPr>
          <p:cNvPr id="12" name="Rectángulo: esquinas redondeadas 11">
            <a:extLst>
              <a:ext uri="{FF2B5EF4-FFF2-40B4-BE49-F238E27FC236}">
                <a16:creationId xmlns:a16="http://schemas.microsoft.com/office/drawing/2014/main" id="{A12A6FB1-18E8-477F-886B-FBF42CDDB403}"/>
              </a:ext>
            </a:extLst>
          </p:cNvPr>
          <p:cNvSpPr/>
          <p:nvPr/>
        </p:nvSpPr>
        <p:spPr>
          <a:xfrm>
            <a:off x="6247166" y="3639409"/>
            <a:ext cx="4887862" cy="58477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indent="-265113" algn="just">
              <a:buFont typeface="Arial" panose="020B0604020202020204" pitchFamily="34" charset="0"/>
              <a:buChar char="•"/>
              <a:tabLst>
                <a:tab pos="9690100" algn="l"/>
              </a:tabLst>
            </a:pPr>
            <a:r>
              <a:rPr lang="es-ES" sz="2400" b="1" dirty="0">
                <a:solidFill>
                  <a:schemeClr val="bg1"/>
                </a:solidFill>
                <a:latin typeface="+mj-lt"/>
              </a:rPr>
              <a:t>Consulta Externa</a:t>
            </a:r>
            <a:endParaRPr lang="es-EC" sz="2400" b="1" dirty="0">
              <a:solidFill>
                <a:schemeClr val="bg1"/>
              </a:solidFill>
              <a:latin typeface="+mj-lt"/>
            </a:endParaRPr>
          </a:p>
        </p:txBody>
      </p:sp>
      <p:sp>
        <p:nvSpPr>
          <p:cNvPr id="15" name="Rectángulo: esquinas redondeadas 14">
            <a:extLst>
              <a:ext uri="{FF2B5EF4-FFF2-40B4-BE49-F238E27FC236}">
                <a16:creationId xmlns:a16="http://schemas.microsoft.com/office/drawing/2014/main" id="{F8250F2A-8C65-464E-BFAA-2449C59CF1FC}"/>
              </a:ext>
            </a:extLst>
          </p:cNvPr>
          <p:cNvSpPr/>
          <p:nvPr/>
        </p:nvSpPr>
        <p:spPr>
          <a:xfrm>
            <a:off x="6247165" y="4381476"/>
            <a:ext cx="4887862" cy="58477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indent="-265113" algn="just">
              <a:buFont typeface="Arial" panose="020B0604020202020204" pitchFamily="34" charset="0"/>
              <a:buChar char="•"/>
              <a:tabLst>
                <a:tab pos="9690100" algn="l"/>
              </a:tabLst>
            </a:pPr>
            <a:r>
              <a:rPr lang="es-ES" sz="2400" b="1" dirty="0">
                <a:solidFill>
                  <a:schemeClr val="bg1"/>
                </a:solidFill>
                <a:latin typeface="+mj-lt"/>
              </a:rPr>
              <a:t>Servicios Médicos (Rayos X, </a:t>
            </a:r>
            <a:r>
              <a:rPr lang="es-ES" sz="2400" b="1" dirty="0" err="1">
                <a:solidFill>
                  <a:schemeClr val="bg1"/>
                </a:solidFill>
                <a:latin typeface="+mj-lt"/>
              </a:rPr>
              <a:t>Lab</a:t>
            </a:r>
            <a:r>
              <a:rPr lang="es-ES" sz="2400" b="1" dirty="0">
                <a:solidFill>
                  <a:schemeClr val="bg1"/>
                </a:solidFill>
                <a:latin typeface="+mj-lt"/>
              </a:rPr>
              <a:t>.)</a:t>
            </a:r>
            <a:endParaRPr lang="es-EC" sz="2400" b="1" dirty="0">
              <a:solidFill>
                <a:schemeClr val="bg1"/>
              </a:solidFill>
              <a:latin typeface="+mj-lt"/>
            </a:endParaRPr>
          </a:p>
        </p:txBody>
      </p:sp>
      <p:sp>
        <p:nvSpPr>
          <p:cNvPr id="17" name="Rectángulo: esquinas redondeadas 16">
            <a:extLst>
              <a:ext uri="{FF2B5EF4-FFF2-40B4-BE49-F238E27FC236}">
                <a16:creationId xmlns:a16="http://schemas.microsoft.com/office/drawing/2014/main" id="{4FE74D47-8D44-46BA-98B2-FAA6C998C8A5}"/>
              </a:ext>
            </a:extLst>
          </p:cNvPr>
          <p:cNvSpPr/>
          <p:nvPr/>
        </p:nvSpPr>
        <p:spPr>
          <a:xfrm>
            <a:off x="6247165" y="5129421"/>
            <a:ext cx="4887862" cy="58477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indent="-265113" algn="just">
              <a:buFont typeface="Arial" panose="020B0604020202020204" pitchFamily="34" charset="0"/>
              <a:buChar char="•"/>
              <a:tabLst>
                <a:tab pos="9690100" algn="l"/>
              </a:tabLst>
            </a:pPr>
            <a:r>
              <a:rPr lang="es-ES" sz="2400" b="1" dirty="0">
                <a:solidFill>
                  <a:schemeClr val="bg1"/>
                </a:solidFill>
                <a:latin typeface="+mj-lt"/>
              </a:rPr>
              <a:t>Estadística, derivación y planillaje</a:t>
            </a:r>
            <a:endParaRPr lang="es-EC" sz="2400" b="1" dirty="0">
              <a:solidFill>
                <a:schemeClr val="bg1"/>
              </a:solidFill>
              <a:latin typeface="+mj-lt"/>
            </a:endParaRPr>
          </a:p>
        </p:txBody>
      </p:sp>
      <p:sp>
        <p:nvSpPr>
          <p:cNvPr id="18" name="Rectángulo: esquinas redondeadas 17">
            <a:extLst>
              <a:ext uri="{FF2B5EF4-FFF2-40B4-BE49-F238E27FC236}">
                <a16:creationId xmlns:a16="http://schemas.microsoft.com/office/drawing/2014/main" id="{069FB230-F721-4B91-AA3A-B49E0E63C6D6}"/>
              </a:ext>
            </a:extLst>
          </p:cNvPr>
          <p:cNvSpPr/>
          <p:nvPr/>
        </p:nvSpPr>
        <p:spPr>
          <a:xfrm>
            <a:off x="6247164" y="5847870"/>
            <a:ext cx="4887862" cy="58477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indent="-265113" algn="just">
              <a:buFont typeface="Arial" panose="020B0604020202020204" pitchFamily="34" charset="0"/>
              <a:buChar char="•"/>
              <a:tabLst>
                <a:tab pos="9690100" algn="l"/>
              </a:tabLst>
            </a:pPr>
            <a:r>
              <a:rPr lang="es-ES" sz="2400" b="1" dirty="0">
                <a:solidFill>
                  <a:schemeClr val="bg1"/>
                </a:solidFill>
                <a:latin typeface="+mj-lt"/>
              </a:rPr>
              <a:t>Apoyo </a:t>
            </a:r>
            <a:r>
              <a:rPr lang="es-ES" sz="2400" b="1" dirty="0" err="1">
                <a:solidFill>
                  <a:schemeClr val="bg1"/>
                </a:solidFill>
                <a:latin typeface="+mj-lt"/>
              </a:rPr>
              <a:t>Adm</a:t>
            </a:r>
            <a:r>
              <a:rPr lang="es-ES" sz="2400" b="1" dirty="0">
                <a:solidFill>
                  <a:schemeClr val="bg1"/>
                </a:solidFill>
                <a:latin typeface="+mj-lt"/>
              </a:rPr>
              <a:t>. a la gestión de salud </a:t>
            </a:r>
            <a:endParaRPr lang="es-EC" sz="2400" b="1" dirty="0">
              <a:solidFill>
                <a:schemeClr val="bg1"/>
              </a:solidFill>
              <a:latin typeface="+mj-lt"/>
            </a:endParaRPr>
          </a:p>
        </p:txBody>
      </p:sp>
      <p:sp>
        <p:nvSpPr>
          <p:cNvPr id="19" name="Rectángulo: esquinas redondeadas 18">
            <a:extLst>
              <a:ext uri="{FF2B5EF4-FFF2-40B4-BE49-F238E27FC236}">
                <a16:creationId xmlns:a16="http://schemas.microsoft.com/office/drawing/2014/main" id="{4E646314-F5C1-422B-86B6-3006FFEF9D9E}"/>
              </a:ext>
            </a:extLst>
          </p:cNvPr>
          <p:cNvSpPr/>
          <p:nvPr/>
        </p:nvSpPr>
        <p:spPr>
          <a:xfrm>
            <a:off x="1773547" y="4589742"/>
            <a:ext cx="1666568" cy="58477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a:tabLst>
                <a:tab pos="9690100" algn="l"/>
              </a:tabLst>
            </a:pPr>
            <a:r>
              <a:rPr lang="es-ES_tradnl" sz="2400" b="1" dirty="0">
                <a:solidFill>
                  <a:schemeClr val="bg1"/>
                </a:solidFill>
                <a:latin typeface="+mj-lt"/>
              </a:rPr>
              <a:t>PROCESO</a:t>
            </a:r>
            <a:endParaRPr lang="es-EC" sz="2400" b="1" dirty="0">
              <a:solidFill>
                <a:schemeClr val="bg1"/>
              </a:solidFill>
              <a:latin typeface="+mj-lt"/>
            </a:endParaRPr>
          </a:p>
        </p:txBody>
      </p:sp>
      <p:sp>
        <p:nvSpPr>
          <p:cNvPr id="20" name="Rectángulo: esquinas redondeadas 19">
            <a:extLst>
              <a:ext uri="{FF2B5EF4-FFF2-40B4-BE49-F238E27FC236}">
                <a16:creationId xmlns:a16="http://schemas.microsoft.com/office/drawing/2014/main" id="{C8777EFE-4FE6-4F89-8AE5-FDBCC8AB0CF6}"/>
              </a:ext>
            </a:extLst>
          </p:cNvPr>
          <p:cNvSpPr/>
          <p:nvPr/>
        </p:nvSpPr>
        <p:spPr>
          <a:xfrm>
            <a:off x="7671917" y="1719416"/>
            <a:ext cx="2038353" cy="58477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a:tabLst>
                <a:tab pos="9690100" algn="l"/>
              </a:tabLst>
            </a:pPr>
            <a:r>
              <a:rPr lang="es-ES_tradnl" sz="2400" b="1" dirty="0">
                <a:solidFill>
                  <a:schemeClr val="bg1"/>
                </a:solidFill>
                <a:latin typeface="+mj-lt"/>
              </a:rPr>
              <a:t>SUBPROCESO</a:t>
            </a:r>
            <a:endParaRPr lang="es-EC" sz="2400" b="1" dirty="0">
              <a:solidFill>
                <a:schemeClr val="bg1"/>
              </a:solidFill>
              <a:latin typeface="+mj-lt"/>
            </a:endParaRPr>
          </a:p>
        </p:txBody>
      </p:sp>
      <p:pic>
        <p:nvPicPr>
          <p:cNvPr id="4" name="Imagen 3">
            <a:extLst>
              <a:ext uri="{FF2B5EF4-FFF2-40B4-BE49-F238E27FC236}">
                <a16:creationId xmlns:a16="http://schemas.microsoft.com/office/drawing/2014/main" id="{29673806-130F-4DA3-A72E-E961F353F87C}"/>
              </a:ext>
            </a:extLst>
          </p:cNvPr>
          <p:cNvPicPr>
            <a:picLocks noChangeAspect="1"/>
          </p:cNvPicPr>
          <p:nvPr/>
        </p:nvPicPr>
        <p:blipFill>
          <a:blip r:embed="rId3"/>
          <a:stretch>
            <a:fillRect/>
          </a:stretch>
        </p:blipFill>
        <p:spPr>
          <a:xfrm>
            <a:off x="121054" y="1507644"/>
            <a:ext cx="4107308" cy="2841852"/>
          </a:xfrm>
          <a:prstGeom prst="rect">
            <a:avLst/>
          </a:prstGeom>
        </p:spPr>
      </p:pic>
      <p:sp>
        <p:nvSpPr>
          <p:cNvPr id="21" name="Elipse 20">
            <a:extLst>
              <a:ext uri="{FF2B5EF4-FFF2-40B4-BE49-F238E27FC236}">
                <a16:creationId xmlns:a16="http://schemas.microsoft.com/office/drawing/2014/main" id="{23CBAF87-2FDE-42D7-99D5-5BB495A5219E}"/>
              </a:ext>
            </a:extLst>
          </p:cNvPr>
          <p:cNvSpPr/>
          <p:nvPr/>
        </p:nvSpPr>
        <p:spPr>
          <a:xfrm>
            <a:off x="2469636" y="3216996"/>
            <a:ext cx="1117132" cy="3495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Flecha: curvada hacia la derecha 21">
            <a:extLst>
              <a:ext uri="{FF2B5EF4-FFF2-40B4-BE49-F238E27FC236}">
                <a16:creationId xmlns:a16="http://schemas.microsoft.com/office/drawing/2014/main" id="{CBE3406F-9F13-4F62-A1A6-B9C3BA1B1A71}"/>
              </a:ext>
            </a:extLst>
          </p:cNvPr>
          <p:cNvSpPr/>
          <p:nvPr/>
        </p:nvSpPr>
        <p:spPr>
          <a:xfrm rot="1280978">
            <a:off x="1261380" y="3187311"/>
            <a:ext cx="711668" cy="1741670"/>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3" name="Flecha: doblada 22">
            <a:extLst>
              <a:ext uri="{FF2B5EF4-FFF2-40B4-BE49-F238E27FC236}">
                <a16:creationId xmlns:a16="http://schemas.microsoft.com/office/drawing/2014/main" id="{2C0ECF75-38D1-4CCC-B2CD-92B406BDD56F}"/>
              </a:ext>
            </a:extLst>
          </p:cNvPr>
          <p:cNvSpPr/>
          <p:nvPr/>
        </p:nvSpPr>
        <p:spPr>
          <a:xfrm flipV="1">
            <a:off x="2525141" y="5249271"/>
            <a:ext cx="1031321" cy="708954"/>
          </a:xfrm>
          <a:prstGeom prst="ben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5" name="Flecha: curvada hacia abajo 24">
            <a:extLst>
              <a:ext uri="{FF2B5EF4-FFF2-40B4-BE49-F238E27FC236}">
                <a16:creationId xmlns:a16="http://schemas.microsoft.com/office/drawing/2014/main" id="{9DD7FBD1-4A79-458A-8008-FEB689F0F4EA}"/>
              </a:ext>
            </a:extLst>
          </p:cNvPr>
          <p:cNvSpPr/>
          <p:nvPr/>
        </p:nvSpPr>
        <p:spPr>
          <a:xfrm rot="17682773">
            <a:off x="3413930" y="2679578"/>
            <a:ext cx="3821331" cy="1074837"/>
          </a:xfrm>
          <a:prstGeom prst="curvedDownArrow">
            <a:avLst>
              <a:gd name="adj1" fmla="val 25000"/>
              <a:gd name="adj2" fmla="val 49429"/>
              <a:gd name="adj3" fmla="val 2443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6" name="Imagen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4259472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541075" y="58671"/>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pic>
        <p:nvPicPr>
          <p:cNvPr id="9" name="Imagen 8">
            <a:extLst>
              <a:ext uri="{FF2B5EF4-FFF2-40B4-BE49-F238E27FC236}">
                <a16:creationId xmlns:a16="http://schemas.microsoft.com/office/drawing/2014/main" id="{782F0CCC-A92F-4791-A889-78632E14A72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5620" y="1601149"/>
            <a:ext cx="3398960" cy="2111882"/>
          </a:xfrm>
          <a:prstGeom prst="rect">
            <a:avLst/>
          </a:prstGeom>
          <a:ln w="9525" cap="sq">
            <a:solidFill>
              <a:srgbClr val="0070C0"/>
            </a:solidFill>
            <a:prstDash val="solid"/>
            <a:miter lim="800000"/>
          </a:ln>
          <a:effectLst/>
        </p:spPr>
      </p:pic>
      <p:pic>
        <p:nvPicPr>
          <p:cNvPr id="12" name="Imagen 11">
            <a:extLst>
              <a:ext uri="{FF2B5EF4-FFF2-40B4-BE49-F238E27FC236}">
                <a16:creationId xmlns:a16="http://schemas.microsoft.com/office/drawing/2014/main" id="{8C3C7C4D-384E-49C8-89A6-A2A864C90DEA}"/>
              </a:ext>
            </a:extLst>
          </p:cNvPr>
          <p:cNvPicPr/>
          <p:nvPr/>
        </p:nvPicPr>
        <p:blipFill rotWithShape="1">
          <a:blip r:embed="rId4" cstate="print">
            <a:extLst>
              <a:ext uri="{28A0092B-C50C-407E-A947-70E740481C1C}">
                <a14:useLocalDpi xmlns:a14="http://schemas.microsoft.com/office/drawing/2010/main" val="0"/>
              </a:ext>
            </a:extLst>
          </a:blip>
          <a:srcRect l="11225" t="13311" r="11161" b="7016"/>
          <a:stretch/>
        </p:blipFill>
        <p:spPr bwMode="auto">
          <a:xfrm>
            <a:off x="435620" y="4336033"/>
            <a:ext cx="3398961" cy="1533831"/>
          </a:xfrm>
          <a:prstGeom prst="rect">
            <a:avLst/>
          </a:prstGeom>
          <a:ln w="9525" cap="sq">
            <a:solidFill>
              <a:srgbClr val="0070C0"/>
            </a:solidFill>
            <a:prstDash val="solid"/>
            <a:miter lim="800000"/>
          </a:ln>
          <a:effectLst/>
          <a:extLst>
            <a:ext uri="{53640926-AAD7-44D8-BBD7-CCE9431645EC}">
              <a14:shadowObscured xmlns:a14="http://schemas.microsoft.com/office/drawing/2010/main"/>
            </a:ext>
          </a:ex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6572" y="1507698"/>
            <a:ext cx="6471139" cy="5027682"/>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929424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554930" y="41565"/>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pic>
        <p:nvPicPr>
          <p:cNvPr id="3" name="Imagen 2">
            <a:extLst>
              <a:ext uri="{FF2B5EF4-FFF2-40B4-BE49-F238E27FC236}">
                <a16:creationId xmlns:a16="http://schemas.microsoft.com/office/drawing/2014/main" id="{A817B18B-B0D0-4735-8819-E30E61A13368}"/>
              </a:ext>
            </a:extLst>
          </p:cNvPr>
          <p:cNvPicPr>
            <a:picLocks noChangeAspect="1"/>
          </p:cNvPicPr>
          <p:nvPr/>
        </p:nvPicPr>
        <p:blipFill rotWithShape="1">
          <a:blip r:embed="rId3"/>
          <a:srcRect l="31241" t="30098" r="28548" b="13439"/>
          <a:stretch/>
        </p:blipFill>
        <p:spPr>
          <a:xfrm>
            <a:off x="6819388" y="2164975"/>
            <a:ext cx="5134971" cy="4433915"/>
          </a:xfrm>
          <a:prstGeom prst="rect">
            <a:avLst/>
          </a:prstGeom>
        </p:spPr>
      </p:pic>
      <p:graphicFrame>
        <p:nvGraphicFramePr>
          <p:cNvPr id="8" name="Tabla 2">
            <a:extLst>
              <a:ext uri="{FF2B5EF4-FFF2-40B4-BE49-F238E27FC236}">
                <a16:creationId xmlns:a16="http://schemas.microsoft.com/office/drawing/2014/main" id="{B50F5992-AB44-427B-8449-7D0084CFA478}"/>
              </a:ext>
            </a:extLst>
          </p:cNvPr>
          <p:cNvGraphicFramePr>
            <a:graphicFrameLocks noGrp="1"/>
          </p:cNvGraphicFramePr>
          <p:nvPr>
            <p:extLst>
              <p:ext uri="{D42A27DB-BD31-4B8C-83A1-F6EECF244321}">
                <p14:modId xmlns:p14="http://schemas.microsoft.com/office/powerpoint/2010/main" val="3994527312"/>
              </p:ext>
            </p:extLst>
          </p:nvPr>
        </p:nvGraphicFramePr>
        <p:xfrm>
          <a:off x="237641" y="1783051"/>
          <a:ext cx="6463892" cy="4815840"/>
        </p:xfrm>
        <a:graphic>
          <a:graphicData uri="http://schemas.openxmlformats.org/drawingml/2006/table">
            <a:tbl>
              <a:tblPr firstRow="1" bandRow="1">
                <a:tableStyleId>{5C22544A-7EE6-4342-B048-85BDC9FD1C3A}</a:tableStyleId>
              </a:tblPr>
              <a:tblGrid>
                <a:gridCol w="2715403">
                  <a:extLst>
                    <a:ext uri="{9D8B030D-6E8A-4147-A177-3AD203B41FA5}">
                      <a16:colId xmlns:a16="http://schemas.microsoft.com/office/drawing/2014/main" val="18834828"/>
                    </a:ext>
                  </a:extLst>
                </a:gridCol>
                <a:gridCol w="3748489">
                  <a:extLst>
                    <a:ext uri="{9D8B030D-6E8A-4147-A177-3AD203B41FA5}">
                      <a16:colId xmlns:a16="http://schemas.microsoft.com/office/drawing/2014/main" val="1334086158"/>
                    </a:ext>
                  </a:extLst>
                </a:gridCol>
              </a:tblGrid>
              <a:tr h="370840">
                <a:tc gridSpan="2">
                  <a:txBody>
                    <a:bodyPr/>
                    <a:lstStyle/>
                    <a:p>
                      <a:pPr algn="ctr"/>
                      <a:r>
                        <a:rPr lang="es-EC" sz="2800" dirty="0"/>
                        <a:t>CARACTERÍSTICAS</a:t>
                      </a:r>
                    </a:p>
                  </a:txBody>
                  <a:tcPr/>
                </a:tc>
                <a:tc hMerge="1">
                  <a:txBody>
                    <a:bodyPr/>
                    <a:lstStyle/>
                    <a:p>
                      <a:endParaRPr lang="es-EC" dirty="0"/>
                    </a:p>
                  </a:txBody>
                  <a:tcPr/>
                </a:tc>
                <a:extLst>
                  <a:ext uri="{0D108BD9-81ED-4DB2-BD59-A6C34878D82A}">
                    <a16:rowId xmlns:a16="http://schemas.microsoft.com/office/drawing/2014/main" val="4294791394"/>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mn-ea"/>
                          <a:cs typeface="Times New Roman" panose="02020603050405020304" pitchFamily="18" charset="0"/>
                        </a:rPr>
                        <a:t>Gestos móviles</a:t>
                      </a:r>
                      <a:endParaRPr lang="es-EC" sz="2800" kern="1200" dirty="0">
                        <a:solidFill>
                          <a:schemeClr val="dk1"/>
                        </a:solidFill>
                        <a:effectLst/>
                        <a:latin typeface="+mn-lt"/>
                        <a:ea typeface="+mn-ea"/>
                        <a:cs typeface="Times New Roman" panose="02020603050405020304" pitchFamily="18" charset="0"/>
                      </a:endParaRPr>
                    </a:p>
                  </a:txBody>
                  <a:tcPr anchor="ct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mn-ea"/>
                          <a:cs typeface="Times New Roman" panose="02020603050405020304" pitchFamily="18" charset="0"/>
                        </a:rPr>
                        <a:t>Seguridad</a:t>
                      </a:r>
                      <a:endParaRPr lang="es-EC" sz="2800" kern="1200" dirty="0">
                        <a:solidFill>
                          <a:schemeClr val="dk1"/>
                        </a:solidFill>
                        <a:effectLst/>
                        <a:latin typeface="+mn-lt"/>
                        <a:ea typeface="+mn-ea"/>
                        <a:cs typeface="Times New Roman" panose="02020603050405020304" pitchFamily="18" charset="0"/>
                      </a:endParaRPr>
                    </a:p>
                  </a:txBody>
                  <a:tcPr anchor="ctr"/>
                </a:tc>
                <a:extLst>
                  <a:ext uri="{0D108BD9-81ED-4DB2-BD59-A6C34878D82A}">
                    <a16:rowId xmlns:a16="http://schemas.microsoft.com/office/drawing/2014/main" val="554111876"/>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mn-ea"/>
                          <a:cs typeface="Times New Roman" panose="02020603050405020304" pitchFamily="18" charset="0"/>
                        </a:rPr>
                        <a:t>Animaciones</a:t>
                      </a:r>
                      <a:endParaRPr lang="es-EC" sz="2800" kern="1200" dirty="0">
                        <a:solidFill>
                          <a:schemeClr val="dk1"/>
                        </a:solidFill>
                        <a:effectLst/>
                        <a:latin typeface="+mn-lt"/>
                        <a:ea typeface="+mn-ea"/>
                        <a:cs typeface="Times New Roman" panose="02020603050405020304" pitchFamily="18" charset="0"/>
                      </a:endParaRPr>
                    </a:p>
                  </a:txBody>
                  <a:tcPr anchor="ct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mn-ea"/>
                          <a:cs typeface="Times New Roman" panose="02020603050405020304" pitchFamily="18" charset="0"/>
                        </a:rPr>
                        <a:t>Internacionalización</a:t>
                      </a:r>
                      <a:endParaRPr lang="es-EC" sz="2800" kern="1200" dirty="0">
                        <a:solidFill>
                          <a:schemeClr val="dk1"/>
                        </a:solidFill>
                        <a:effectLst/>
                        <a:latin typeface="+mn-lt"/>
                        <a:ea typeface="+mn-ea"/>
                        <a:cs typeface="Times New Roman" panose="02020603050405020304" pitchFamily="18" charset="0"/>
                      </a:endParaRPr>
                    </a:p>
                  </a:txBody>
                  <a:tcPr anchor="ctr"/>
                </a:tc>
                <a:extLst>
                  <a:ext uri="{0D108BD9-81ED-4DB2-BD59-A6C34878D82A}">
                    <a16:rowId xmlns:a16="http://schemas.microsoft.com/office/drawing/2014/main" val="3088959392"/>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mn-ea"/>
                          <a:cs typeface="Times New Roman" panose="02020603050405020304" pitchFamily="18" charset="0"/>
                        </a:rPr>
                        <a:t>Filtrado</a:t>
                      </a:r>
                      <a:endParaRPr lang="es-EC" sz="2800" kern="1200" dirty="0">
                        <a:solidFill>
                          <a:schemeClr val="dk1"/>
                        </a:solidFill>
                        <a:effectLst/>
                        <a:latin typeface="+mn-lt"/>
                        <a:ea typeface="+mn-ea"/>
                        <a:cs typeface="Times New Roman" panose="02020603050405020304" pitchFamily="18" charset="0"/>
                      </a:endParaRPr>
                    </a:p>
                  </a:txBody>
                  <a:tcPr anchor="ct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mn-ea"/>
                          <a:cs typeface="Times New Roman" panose="02020603050405020304" pitchFamily="18" charset="0"/>
                        </a:rPr>
                        <a:t>Componentes de interfaz de usuario</a:t>
                      </a:r>
                      <a:endParaRPr lang="es-EC" sz="2800" kern="1200" dirty="0">
                        <a:solidFill>
                          <a:schemeClr val="dk1"/>
                        </a:solidFill>
                        <a:effectLst/>
                        <a:latin typeface="+mn-lt"/>
                        <a:ea typeface="+mn-ea"/>
                        <a:cs typeface="Times New Roman" panose="02020603050405020304" pitchFamily="18" charset="0"/>
                      </a:endParaRPr>
                    </a:p>
                  </a:txBody>
                  <a:tcPr anchor="ctr"/>
                </a:tc>
                <a:extLst>
                  <a:ext uri="{0D108BD9-81ED-4DB2-BD59-A6C34878D82A}">
                    <a16:rowId xmlns:a16="http://schemas.microsoft.com/office/drawing/2014/main" val="1160404025"/>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mn-ea"/>
                          <a:cs typeface="Times New Roman" panose="02020603050405020304" pitchFamily="18" charset="0"/>
                        </a:rPr>
                        <a:t>Enrutamiento</a:t>
                      </a:r>
                      <a:endParaRPr lang="es-EC" sz="2800" kern="1200" dirty="0">
                        <a:solidFill>
                          <a:schemeClr val="dk1"/>
                        </a:solidFill>
                        <a:effectLst/>
                        <a:latin typeface="+mn-lt"/>
                        <a:ea typeface="+mn-ea"/>
                        <a:cs typeface="Times New Roman" panose="02020603050405020304" pitchFamily="18" charset="0"/>
                      </a:endParaRPr>
                    </a:p>
                  </a:txBody>
                  <a:tcPr anchor="ct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mn-ea"/>
                          <a:cs typeface="Times New Roman" panose="02020603050405020304" pitchFamily="18" charset="0"/>
                        </a:rPr>
                        <a:t>Inyección de dependencias</a:t>
                      </a:r>
                      <a:endParaRPr lang="es-EC" sz="2800" kern="1200" dirty="0">
                        <a:solidFill>
                          <a:schemeClr val="dk1"/>
                        </a:solidFill>
                        <a:effectLst/>
                        <a:latin typeface="+mn-lt"/>
                        <a:ea typeface="+mn-ea"/>
                        <a:cs typeface="Times New Roman" panose="02020603050405020304" pitchFamily="18" charset="0"/>
                      </a:endParaRPr>
                    </a:p>
                  </a:txBody>
                  <a:tcPr anchor="ctr"/>
                </a:tc>
                <a:extLst>
                  <a:ext uri="{0D108BD9-81ED-4DB2-BD59-A6C34878D82A}">
                    <a16:rowId xmlns:a16="http://schemas.microsoft.com/office/drawing/2014/main" val="3487546486"/>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mn-ea"/>
                          <a:cs typeface="Times New Roman" panose="02020603050405020304" pitchFamily="18" charset="0"/>
                        </a:rPr>
                        <a:t>Vinculación de datos</a:t>
                      </a:r>
                      <a:endParaRPr lang="es-EC" sz="2800" kern="1200" dirty="0">
                        <a:solidFill>
                          <a:schemeClr val="dk1"/>
                        </a:solidFill>
                        <a:effectLst/>
                        <a:latin typeface="+mn-lt"/>
                        <a:ea typeface="+mn-ea"/>
                        <a:cs typeface="Times New Roman" panose="02020603050405020304" pitchFamily="18" charset="0"/>
                      </a:endParaRPr>
                    </a:p>
                  </a:txBody>
                  <a:tcPr anchor="ct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mn-ea"/>
                          <a:cs typeface="Times New Roman" panose="02020603050405020304" pitchFamily="18" charset="0"/>
                        </a:rPr>
                        <a:t>Servicios</a:t>
                      </a:r>
                      <a:endParaRPr lang="es-EC" sz="2800" kern="1200" dirty="0">
                        <a:solidFill>
                          <a:schemeClr val="dk1"/>
                        </a:solidFill>
                        <a:effectLst/>
                        <a:latin typeface="+mn-lt"/>
                        <a:ea typeface="+mn-ea"/>
                        <a:cs typeface="Times New Roman" panose="02020603050405020304" pitchFamily="18" charset="0"/>
                      </a:endParaRPr>
                    </a:p>
                  </a:txBody>
                  <a:tcPr anchor="ctr"/>
                </a:tc>
                <a:extLst>
                  <a:ext uri="{0D108BD9-81ED-4DB2-BD59-A6C34878D82A}">
                    <a16:rowId xmlns:a16="http://schemas.microsoft.com/office/drawing/2014/main" val="3147367857"/>
                  </a:ext>
                </a:extLst>
              </a:tr>
            </a:tbl>
          </a:graphicData>
        </a:graphic>
      </p:graphicFrame>
      <p:sp>
        <p:nvSpPr>
          <p:cNvPr id="9" name="CuadroTexto 8">
            <a:extLst>
              <a:ext uri="{FF2B5EF4-FFF2-40B4-BE49-F238E27FC236}">
                <a16:creationId xmlns:a16="http://schemas.microsoft.com/office/drawing/2014/main" id="{1A5BE994-C403-439D-A2DD-4F25C5277187}"/>
              </a:ext>
            </a:extLst>
          </p:cNvPr>
          <p:cNvSpPr txBox="1"/>
          <p:nvPr/>
        </p:nvSpPr>
        <p:spPr>
          <a:xfrm>
            <a:off x="7675541" y="1640660"/>
            <a:ext cx="4030850" cy="523220"/>
          </a:xfrm>
          <a:prstGeom prst="rect">
            <a:avLst/>
          </a:prstGeom>
          <a:noFill/>
        </p:spPr>
        <p:txBody>
          <a:bodyPr wrap="square">
            <a:spAutoFit/>
          </a:bodyPr>
          <a:lstStyle/>
          <a:p>
            <a:r>
              <a:rPr lang="es-ES_tradnl" sz="2800" b="1" dirty="0">
                <a:solidFill>
                  <a:srgbClr val="FF0000"/>
                </a:solidFill>
                <a:effectLst/>
                <a:latin typeface="+mj-lt"/>
                <a:ea typeface="Calibri" panose="020F0502020204030204" pitchFamily="34" charset="0"/>
              </a:rPr>
              <a:t>Front </a:t>
            </a:r>
            <a:r>
              <a:rPr lang="es-ES_tradnl" sz="2800" b="1" dirty="0" err="1">
                <a:solidFill>
                  <a:srgbClr val="FF0000"/>
                </a:solidFill>
                <a:effectLst/>
                <a:latin typeface="+mj-lt"/>
                <a:ea typeface="Calibri" panose="020F0502020204030204" pitchFamily="34" charset="0"/>
              </a:rPr>
              <a:t>End</a:t>
            </a:r>
            <a:r>
              <a:rPr lang="es-ES_tradnl" sz="2800" b="1" dirty="0">
                <a:solidFill>
                  <a:srgbClr val="FF0000"/>
                </a:solidFill>
                <a:effectLst/>
                <a:latin typeface="+mj-lt"/>
                <a:ea typeface="Calibri" panose="020F0502020204030204" pitchFamily="34" charset="0"/>
              </a:rPr>
              <a:t> de </a:t>
            </a:r>
            <a:r>
              <a:rPr lang="es-ES" sz="2800" b="1" dirty="0">
                <a:solidFill>
                  <a:srgbClr val="FF0000"/>
                </a:solidFill>
                <a:effectLst/>
                <a:latin typeface="+mj-lt"/>
                <a:ea typeface="Calibri" panose="020F0502020204030204" pitchFamily="34" charset="0"/>
              </a:rPr>
              <a:t>Programación</a:t>
            </a:r>
            <a:endParaRPr lang="es-EC" sz="2800" b="1" dirty="0">
              <a:solidFill>
                <a:srgbClr val="FF0000"/>
              </a:solidFill>
              <a:latin typeface="+mj-lt"/>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573623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8AE666-CCA6-4104-97DA-7A6431A28FAB}"/>
              </a:ext>
            </a:extLst>
          </p:cNvPr>
          <p:cNvPicPr>
            <a:picLocks noChangeAspect="1"/>
          </p:cNvPicPr>
          <p:nvPr/>
        </p:nvPicPr>
        <p:blipFill rotWithShape="1">
          <a:blip r:embed="rId3">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07846" y="154981"/>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9" name="CuadroTexto 8">
            <a:extLst>
              <a:ext uri="{FF2B5EF4-FFF2-40B4-BE49-F238E27FC236}">
                <a16:creationId xmlns:a16="http://schemas.microsoft.com/office/drawing/2014/main" id="{1A5BE994-C403-439D-A2DD-4F25C5277187}"/>
              </a:ext>
            </a:extLst>
          </p:cNvPr>
          <p:cNvSpPr txBox="1"/>
          <p:nvPr/>
        </p:nvSpPr>
        <p:spPr>
          <a:xfrm>
            <a:off x="4080575" y="1507698"/>
            <a:ext cx="4030850" cy="523220"/>
          </a:xfrm>
          <a:prstGeom prst="rect">
            <a:avLst/>
          </a:prstGeom>
          <a:noFill/>
        </p:spPr>
        <p:txBody>
          <a:bodyPr wrap="square">
            <a:spAutoFit/>
          </a:bodyPr>
          <a:lstStyle/>
          <a:p>
            <a:r>
              <a:rPr lang="es-ES_tradnl" sz="2800" b="1" dirty="0">
                <a:solidFill>
                  <a:srgbClr val="FF0000"/>
                </a:solidFill>
                <a:latin typeface="+mj-lt"/>
              </a:rPr>
              <a:t>Diagrama Módulo Principal</a:t>
            </a:r>
            <a:endParaRPr lang="es-EC" sz="2800" b="1" dirty="0">
              <a:solidFill>
                <a:srgbClr val="FF0000"/>
              </a:solidFill>
              <a:latin typeface="+mj-l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Objeto 3">
            <a:extLst>
              <a:ext uri="{FF2B5EF4-FFF2-40B4-BE49-F238E27FC236}">
                <a16:creationId xmlns:a16="http://schemas.microsoft.com/office/drawing/2014/main" id="{5D00B9BD-A209-4B75-8537-830EB42DF9FA}"/>
              </a:ext>
            </a:extLst>
          </p:cNvPr>
          <p:cNvGraphicFramePr>
            <a:graphicFrameLocks noChangeAspect="1"/>
          </p:cNvGraphicFramePr>
          <p:nvPr>
            <p:extLst>
              <p:ext uri="{D42A27DB-BD31-4B8C-83A1-F6EECF244321}">
                <p14:modId xmlns:p14="http://schemas.microsoft.com/office/powerpoint/2010/main" val="4159364603"/>
              </p:ext>
            </p:extLst>
          </p:nvPr>
        </p:nvGraphicFramePr>
        <p:xfrm>
          <a:off x="995727" y="2148661"/>
          <a:ext cx="10128812" cy="4458616"/>
        </p:xfrm>
        <a:graphic>
          <a:graphicData uri="http://schemas.openxmlformats.org/presentationml/2006/ole">
            <mc:AlternateContent xmlns:mc="http://schemas.openxmlformats.org/markup-compatibility/2006">
              <mc:Choice xmlns:v="urn:schemas-microsoft-com:vml" Requires="v">
                <p:oleObj spid="_x0000_s1056" r:id="rId4" imgW="12096587" imgH="5076673" progId="Visio.Drawing.15">
                  <p:embed/>
                </p:oleObj>
              </mc:Choice>
              <mc:Fallback>
                <p:oleObj r:id="rId4" imgW="12096587" imgH="5076673"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727" y="2148661"/>
                        <a:ext cx="10128812" cy="4458616"/>
                      </a:xfrm>
                      <a:prstGeom prst="rect">
                        <a:avLst/>
                      </a:prstGeom>
                      <a:noFill/>
                    </p:spPr>
                  </p:pic>
                </p:oleObj>
              </mc:Fallback>
            </mc:AlternateContent>
          </a:graphicData>
        </a:graphic>
      </p:graphicFrame>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421310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07846" y="122427"/>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9" name="CuadroTexto 8">
            <a:extLst>
              <a:ext uri="{FF2B5EF4-FFF2-40B4-BE49-F238E27FC236}">
                <a16:creationId xmlns:a16="http://schemas.microsoft.com/office/drawing/2014/main" id="{1A5BE994-C403-439D-A2DD-4F25C5277187}"/>
              </a:ext>
            </a:extLst>
          </p:cNvPr>
          <p:cNvSpPr txBox="1"/>
          <p:nvPr/>
        </p:nvSpPr>
        <p:spPr>
          <a:xfrm>
            <a:off x="4080575" y="1507698"/>
            <a:ext cx="4030850" cy="523220"/>
          </a:xfrm>
          <a:prstGeom prst="rect">
            <a:avLst/>
          </a:prstGeom>
          <a:noFill/>
        </p:spPr>
        <p:txBody>
          <a:bodyPr wrap="square">
            <a:spAutoFit/>
          </a:bodyPr>
          <a:lstStyle/>
          <a:p>
            <a:r>
              <a:rPr lang="es-ES_tradnl" sz="2800" b="1" dirty="0">
                <a:solidFill>
                  <a:srgbClr val="FF0000"/>
                </a:solidFill>
                <a:latin typeface="+mj-lt"/>
              </a:rPr>
              <a:t>Diagrama de casos de uso</a:t>
            </a:r>
            <a:endParaRPr lang="es-EC" sz="2800" b="1" dirty="0">
              <a:solidFill>
                <a:srgbClr val="FF0000"/>
              </a:solidFill>
              <a:latin typeface="+mj-l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8.png">
            <a:extLst>
              <a:ext uri="{FF2B5EF4-FFF2-40B4-BE49-F238E27FC236}">
                <a16:creationId xmlns:a16="http://schemas.microsoft.com/office/drawing/2014/main" id="{51F1490A-0FAE-447B-93BB-2E509057A1D2}"/>
              </a:ext>
            </a:extLst>
          </p:cNvPr>
          <p:cNvPicPr/>
          <p:nvPr/>
        </p:nvPicPr>
        <p:blipFill>
          <a:blip r:embed="rId3" cstate="print"/>
          <a:stretch>
            <a:fillRect/>
          </a:stretch>
        </p:blipFill>
        <p:spPr>
          <a:xfrm>
            <a:off x="3424329" y="2371114"/>
            <a:ext cx="2410460" cy="1557655"/>
          </a:xfrm>
          <a:prstGeom prst="rect">
            <a:avLst/>
          </a:prstGeom>
        </p:spPr>
      </p:pic>
      <p:pic>
        <p:nvPicPr>
          <p:cNvPr id="8" name="image9.png">
            <a:extLst>
              <a:ext uri="{FF2B5EF4-FFF2-40B4-BE49-F238E27FC236}">
                <a16:creationId xmlns:a16="http://schemas.microsoft.com/office/drawing/2014/main" id="{FC5E9672-7293-47B3-A343-6A37A90DFF4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46204" y="2371114"/>
            <a:ext cx="2362835" cy="1517650"/>
          </a:xfrm>
          <a:prstGeom prst="rect">
            <a:avLst/>
          </a:prstGeom>
        </p:spPr>
      </p:pic>
      <p:pic>
        <p:nvPicPr>
          <p:cNvPr id="10" name="image10.png">
            <a:extLst>
              <a:ext uri="{FF2B5EF4-FFF2-40B4-BE49-F238E27FC236}">
                <a16:creationId xmlns:a16="http://schemas.microsoft.com/office/drawing/2014/main" id="{1178F02B-4876-43D4-AD6E-0F8623DF99F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93194" y="4065294"/>
            <a:ext cx="2362835" cy="1999510"/>
          </a:xfrm>
          <a:prstGeom prst="rect">
            <a:avLst/>
          </a:prstGeom>
        </p:spPr>
      </p:pic>
      <p:pic>
        <p:nvPicPr>
          <p:cNvPr id="11" name="image11.png">
            <a:extLst>
              <a:ext uri="{FF2B5EF4-FFF2-40B4-BE49-F238E27FC236}">
                <a16:creationId xmlns:a16="http://schemas.microsoft.com/office/drawing/2014/main" id="{E72BD6EF-904D-4388-8DD0-2410BBC3A03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459889" y="4029734"/>
            <a:ext cx="2422525" cy="1999510"/>
          </a:xfrm>
          <a:prstGeom prst="rect">
            <a:avLst/>
          </a:prstGeom>
        </p:spPr>
      </p:pic>
      <p:pic>
        <p:nvPicPr>
          <p:cNvPr id="12" name="image12.png">
            <a:extLst>
              <a:ext uri="{FF2B5EF4-FFF2-40B4-BE49-F238E27FC236}">
                <a16:creationId xmlns:a16="http://schemas.microsoft.com/office/drawing/2014/main" id="{CD65B139-821D-440A-B53E-384D36C6301C}"/>
              </a:ext>
            </a:extLst>
          </p:cNvPr>
          <p:cNvPicPr/>
          <p:nvPr/>
        </p:nvPicPr>
        <p:blipFill>
          <a:blip r:embed="rId7" cstate="print"/>
          <a:stretch>
            <a:fillRect/>
          </a:stretch>
        </p:blipFill>
        <p:spPr>
          <a:xfrm>
            <a:off x="6309588" y="2310258"/>
            <a:ext cx="2422525" cy="1590675"/>
          </a:xfrm>
          <a:prstGeom prst="rect">
            <a:avLst/>
          </a:prstGeom>
        </p:spPr>
      </p:pic>
      <p:pic>
        <p:nvPicPr>
          <p:cNvPr id="13" name="image13.png">
            <a:extLst>
              <a:ext uri="{FF2B5EF4-FFF2-40B4-BE49-F238E27FC236}">
                <a16:creationId xmlns:a16="http://schemas.microsoft.com/office/drawing/2014/main" id="{80C91245-3499-4B87-A590-F088FEB5353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109289" y="2238399"/>
            <a:ext cx="2469515" cy="1650365"/>
          </a:xfrm>
          <a:prstGeom prst="rect">
            <a:avLst/>
          </a:prstGeom>
        </p:spPr>
      </p:pic>
      <p:pic>
        <p:nvPicPr>
          <p:cNvPr id="14" name="image15.png">
            <a:extLst>
              <a:ext uri="{FF2B5EF4-FFF2-40B4-BE49-F238E27FC236}">
                <a16:creationId xmlns:a16="http://schemas.microsoft.com/office/drawing/2014/main" id="{2C9340B0-953A-4768-B1A5-AC1D97CB66CB}"/>
              </a:ext>
            </a:extLst>
          </p:cNvPr>
          <p:cNvPicPr/>
          <p:nvPr/>
        </p:nvPicPr>
        <p:blipFill>
          <a:blip r:embed="rId9" cstate="print"/>
          <a:stretch>
            <a:fillRect/>
          </a:stretch>
        </p:blipFill>
        <p:spPr>
          <a:xfrm>
            <a:off x="6309588" y="4088684"/>
            <a:ext cx="2421890" cy="1940560"/>
          </a:xfrm>
          <a:prstGeom prst="rect">
            <a:avLst/>
          </a:prstGeom>
        </p:spPr>
      </p:pic>
      <p:pic>
        <p:nvPicPr>
          <p:cNvPr id="15" name="image16.png">
            <a:extLst>
              <a:ext uri="{FF2B5EF4-FFF2-40B4-BE49-F238E27FC236}">
                <a16:creationId xmlns:a16="http://schemas.microsoft.com/office/drawing/2014/main" id="{50B5CE76-8A2C-4C84-80B0-1FC0E82D844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175316" y="4041782"/>
            <a:ext cx="2416810" cy="1924050"/>
          </a:xfrm>
          <a:prstGeom prst="rect">
            <a:avLst/>
          </a:prstGeom>
        </p:spPr>
      </p:pic>
      <p:pic>
        <p:nvPicPr>
          <p:cNvPr id="17" name="Imagen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2869905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20852" y="272799"/>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9" name="CuadroTexto 8">
            <a:extLst>
              <a:ext uri="{FF2B5EF4-FFF2-40B4-BE49-F238E27FC236}">
                <a16:creationId xmlns:a16="http://schemas.microsoft.com/office/drawing/2014/main" id="{1A5BE994-C403-439D-A2DD-4F25C5277187}"/>
              </a:ext>
            </a:extLst>
          </p:cNvPr>
          <p:cNvSpPr txBox="1"/>
          <p:nvPr/>
        </p:nvSpPr>
        <p:spPr>
          <a:xfrm>
            <a:off x="4080575" y="1507698"/>
            <a:ext cx="4030850" cy="523220"/>
          </a:xfrm>
          <a:prstGeom prst="rect">
            <a:avLst/>
          </a:prstGeom>
          <a:noFill/>
        </p:spPr>
        <p:txBody>
          <a:bodyPr wrap="square">
            <a:spAutoFit/>
          </a:bodyPr>
          <a:lstStyle/>
          <a:p>
            <a:r>
              <a:rPr lang="es-ES_tradnl" sz="2800" b="1" dirty="0">
                <a:solidFill>
                  <a:srgbClr val="FF0000"/>
                </a:solidFill>
                <a:latin typeface="+mj-lt"/>
              </a:rPr>
              <a:t>Diagrama de Secuencia</a:t>
            </a:r>
            <a:endParaRPr lang="es-EC" sz="2800" b="1" dirty="0">
              <a:solidFill>
                <a:srgbClr val="FF0000"/>
              </a:solidFill>
              <a:latin typeface="+mj-l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6" name="Grupo 15">
            <a:extLst>
              <a:ext uri="{FF2B5EF4-FFF2-40B4-BE49-F238E27FC236}">
                <a16:creationId xmlns:a16="http://schemas.microsoft.com/office/drawing/2014/main" id="{AFC1861B-499E-4958-B4C8-7639A259B9CC}"/>
              </a:ext>
            </a:extLst>
          </p:cNvPr>
          <p:cNvGrpSpPr>
            <a:grpSpLocks/>
          </p:cNvGrpSpPr>
          <p:nvPr/>
        </p:nvGrpSpPr>
        <p:grpSpPr bwMode="auto">
          <a:xfrm>
            <a:off x="2420852" y="2030918"/>
            <a:ext cx="7357325" cy="4473121"/>
            <a:chOff x="2687" y="190"/>
            <a:chExt cx="7684" cy="8836"/>
          </a:xfrm>
        </p:grpSpPr>
        <p:pic>
          <p:nvPicPr>
            <p:cNvPr id="17" name="Picture 12">
              <a:extLst>
                <a:ext uri="{FF2B5EF4-FFF2-40B4-BE49-F238E27FC236}">
                  <a16:creationId xmlns:a16="http://schemas.microsoft.com/office/drawing/2014/main" id="{5E59EC9E-2C0E-44D6-B592-9E165410C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 y="223"/>
              <a:ext cx="7453" cy="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3">
              <a:extLst>
                <a:ext uri="{FF2B5EF4-FFF2-40B4-BE49-F238E27FC236}">
                  <a16:creationId xmlns:a16="http://schemas.microsoft.com/office/drawing/2014/main" id="{0F4245F2-1C2F-4234-AFCD-FAB487160C57}"/>
                </a:ext>
              </a:extLst>
            </p:cNvPr>
            <p:cNvSpPr>
              <a:spLocks noChangeArrowheads="1"/>
            </p:cNvSpPr>
            <p:nvPr/>
          </p:nvSpPr>
          <p:spPr bwMode="auto">
            <a:xfrm>
              <a:off x="2687" y="190"/>
              <a:ext cx="7684" cy="8836"/>
            </a:xfrm>
            <a:prstGeom prst="rect">
              <a:avLst/>
            </a:prstGeom>
            <a:noFill/>
            <a:ln w="19050">
              <a:solidFill>
                <a:srgbClr val="0D0D0D"/>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3115359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37" name="CuadroTexto 36">
            <a:extLst>
              <a:ext uri="{FF2B5EF4-FFF2-40B4-BE49-F238E27FC236}">
                <a16:creationId xmlns:a16="http://schemas.microsoft.com/office/drawing/2014/main" id="{3BCAA5F7-1FA8-4F21-A672-6D6FE3ABB26D}"/>
              </a:ext>
            </a:extLst>
          </p:cNvPr>
          <p:cNvSpPr txBox="1"/>
          <p:nvPr/>
        </p:nvSpPr>
        <p:spPr>
          <a:xfrm>
            <a:off x="2000229" y="185469"/>
            <a:ext cx="8360162" cy="646331"/>
          </a:xfrm>
          <a:prstGeom prst="rect">
            <a:avLst/>
          </a:prstGeom>
          <a:noFill/>
        </p:spPr>
        <p:txBody>
          <a:bodyPr wrap="square" rtlCol="0">
            <a:spAutoFit/>
          </a:bodyPr>
          <a:lstStyle/>
          <a:p>
            <a:pPr algn="ctr"/>
            <a:r>
              <a:rPr lang="es-ES_tradnl"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SUMARIO</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grpSp>
        <p:nvGrpSpPr>
          <p:cNvPr id="9" name="Grupo 8">
            <a:extLst>
              <a:ext uri="{FF2B5EF4-FFF2-40B4-BE49-F238E27FC236}">
                <a16:creationId xmlns:a16="http://schemas.microsoft.com/office/drawing/2014/main" id="{0B4FFDE6-52EE-4D4E-B964-A9502AB3DC5A}"/>
              </a:ext>
            </a:extLst>
          </p:cNvPr>
          <p:cNvGrpSpPr/>
          <p:nvPr/>
        </p:nvGrpSpPr>
        <p:grpSpPr>
          <a:xfrm>
            <a:off x="1612281" y="1238336"/>
            <a:ext cx="9680552" cy="5403310"/>
            <a:chOff x="1942034" y="692570"/>
            <a:chExt cx="8288553" cy="5743360"/>
          </a:xfrm>
        </p:grpSpPr>
        <p:sp>
          <p:nvSpPr>
            <p:cNvPr id="11" name="Freeform 5">
              <a:extLst>
                <a:ext uri="{FF2B5EF4-FFF2-40B4-BE49-F238E27FC236}">
                  <a16:creationId xmlns:a16="http://schemas.microsoft.com/office/drawing/2014/main" id="{D1BA345A-3F16-4AD2-A082-EA508F1C7935}"/>
                </a:ext>
              </a:extLst>
            </p:cNvPr>
            <p:cNvSpPr>
              <a:spLocks/>
            </p:cNvSpPr>
            <p:nvPr/>
          </p:nvSpPr>
          <p:spPr bwMode="auto">
            <a:xfrm rot="16200000">
              <a:off x="631406" y="3538598"/>
              <a:ext cx="4207960" cy="1586703"/>
            </a:xfrm>
            <a:custGeom>
              <a:avLst/>
              <a:gdLst>
                <a:gd name="T0" fmla="*/ 2969 w 3735"/>
                <a:gd name="T1" fmla="*/ 207 h 1395"/>
                <a:gd name="T2" fmla="*/ 2969 w 3735"/>
                <a:gd name="T3" fmla="*/ 206 h 1395"/>
                <a:gd name="T4" fmla="*/ 2969 w 3735"/>
                <a:gd name="T5" fmla="*/ 206 h 1395"/>
                <a:gd name="T6" fmla="*/ 3317 w 3735"/>
                <a:gd name="T7" fmla="*/ 350 h 1395"/>
                <a:gd name="T8" fmla="*/ 3317 w 3735"/>
                <a:gd name="T9" fmla="*/ 1045 h 1395"/>
                <a:gd name="T10" fmla="*/ 2969 w 3735"/>
                <a:gd name="T11" fmla="*/ 1189 h 1395"/>
                <a:gd name="T12" fmla="*/ 2622 w 3735"/>
                <a:gd name="T13" fmla="*/ 1045 h 1395"/>
                <a:gd name="T14" fmla="*/ 2476 w 3735"/>
                <a:gd name="T15" fmla="*/ 1191 h 1395"/>
                <a:gd name="T16" fmla="*/ 2969 w 3735"/>
                <a:gd name="T17" fmla="*/ 1395 h 1395"/>
                <a:gd name="T18" fmla="*/ 3462 w 3735"/>
                <a:gd name="T19" fmla="*/ 1191 h 1395"/>
                <a:gd name="T20" fmla="*/ 3462 w 3735"/>
                <a:gd name="T21" fmla="*/ 204 h 1395"/>
                <a:gd name="T22" fmla="*/ 2969 w 3735"/>
                <a:gd name="T23" fmla="*/ 0 h 1395"/>
                <a:gd name="T24" fmla="*/ 2969 w 3735"/>
                <a:gd name="T25" fmla="*/ 0 h 1395"/>
                <a:gd name="T26" fmla="*/ 2969 w 3735"/>
                <a:gd name="T27" fmla="*/ 0 h 1395"/>
                <a:gd name="T28" fmla="*/ 0 w 3735"/>
                <a:gd name="T29" fmla="*/ 0 h 1395"/>
                <a:gd name="T30" fmla="*/ 0 w 3735"/>
                <a:gd name="T31" fmla="*/ 207 h 1395"/>
                <a:gd name="T32" fmla="*/ 2969 w 3735"/>
                <a:gd name="T33" fmla="*/ 207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35" h="1395">
                  <a:moveTo>
                    <a:pt x="2969" y="207"/>
                  </a:moveTo>
                  <a:cubicBezTo>
                    <a:pt x="2969" y="206"/>
                    <a:pt x="2969" y="206"/>
                    <a:pt x="2969" y="206"/>
                  </a:cubicBezTo>
                  <a:cubicBezTo>
                    <a:pt x="2969" y="206"/>
                    <a:pt x="2969" y="206"/>
                    <a:pt x="2969" y="206"/>
                  </a:cubicBezTo>
                  <a:cubicBezTo>
                    <a:pt x="3095" y="206"/>
                    <a:pt x="3221" y="254"/>
                    <a:pt x="3317" y="350"/>
                  </a:cubicBezTo>
                  <a:cubicBezTo>
                    <a:pt x="3508" y="542"/>
                    <a:pt x="3508" y="853"/>
                    <a:pt x="3317" y="1045"/>
                  </a:cubicBezTo>
                  <a:cubicBezTo>
                    <a:pt x="3221" y="1141"/>
                    <a:pt x="3095" y="1188"/>
                    <a:pt x="2969" y="1189"/>
                  </a:cubicBezTo>
                  <a:cubicBezTo>
                    <a:pt x="2844" y="1189"/>
                    <a:pt x="2718" y="1141"/>
                    <a:pt x="2622" y="1045"/>
                  </a:cubicBezTo>
                  <a:cubicBezTo>
                    <a:pt x="2476" y="1191"/>
                    <a:pt x="2476" y="1191"/>
                    <a:pt x="2476" y="1191"/>
                  </a:cubicBezTo>
                  <a:cubicBezTo>
                    <a:pt x="2612" y="1327"/>
                    <a:pt x="2791" y="1395"/>
                    <a:pt x="2969" y="1395"/>
                  </a:cubicBezTo>
                  <a:cubicBezTo>
                    <a:pt x="3148" y="1395"/>
                    <a:pt x="3326" y="1327"/>
                    <a:pt x="3462" y="1191"/>
                  </a:cubicBezTo>
                  <a:cubicBezTo>
                    <a:pt x="3735" y="918"/>
                    <a:pt x="3735" y="477"/>
                    <a:pt x="3462" y="204"/>
                  </a:cubicBezTo>
                  <a:cubicBezTo>
                    <a:pt x="3326" y="68"/>
                    <a:pt x="3148" y="0"/>
                    <a:pt x="2969" y="0"/>
                  </a:cubicBezTo>
                  <a:cubicBezTo>
                    <a:pt x="2969" y="0"/>
                    <a:pt x="2969" y="0"/>
                    <a:pt x="2969" y="0"/>
                  </a:cubicBezTo>
                  <a:cubicBezTo>
                    <a:pt x="2969" y="0"/>
                    <a:pt x="2969" y="0"/>
                    <a:pt x="2969" y="0"/>
                  </a:cubicBezTo>
                  <a:cubicBezTo>
                    <a:pt x="0" y="0"/>
                    <a:pt x="0" y="0"/>
                    <a:pt x="0" y="0"/>
                  </a:cubicBezTo>
                  <a:cubicBezTo>
                    <a:pt x="0" y="207"/>
                    <a:pt x="0" y="207"/>
                    <a:pt x="0" y="207"/>
                  </a:cubicBezTo>
                  <a:lnTo>
                    <a:pt x="2969" y="20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2000"/>
            </a:p>
          </p:txBody>
        </p:sp>
        <p:sp>
          <p:nvSpPr>
            <p:cNvPr id="12" name="Freeform 9">
              <a:extLst>
                <a:ext uri="{FF2B5EF4-FFF2-40B4-BE49-F238E27FC236}">
                  <a16:creationId xmlns:a16="http://schemas.microsoft.com/office/drawing/2014/main" id="{886104D2-5A5C-4FEB-A849-844640DCC834}"/>
                </a:ext>
              </a:extLst>
            </p:cNvPr>
            <p:cNvSpPr>
              <a:spLocks/>
            </p:cNvSpPr>
            <p:nvPr/>
          </p:nvSpPr>
          <p:spPr bwMode="auto">
            <a:xfrm rot="16200000">
              <a:off x="2992463" y="3322384"/>
              <a:ext cx="1419316" cy="1740142"/>
            </a:xfrm>
            <a:custGeom>
              <a:avLst/>
              <a:gdLst>
                <a:gd name="T0" fmla="*/ 1113 w 1258"/>
                <a:gd name="T1" fmla="*/ 1112 h 1530"/>
                <a:gd name="T2" fmla="*/ 418 w 1258"/>
                <a:gd name="T3" fmla="*/ 1112 h 1530"/>
                <a:gd name="T4" fmla="*/ 418 w 1258"/>
                <a:gd name="T5" fmla="*/ 418 h 1530"/>
                <a:gd name="T6" fmla="*/ 1113 w 1258"/>
                <a:gd name="T7" fmla="*/ 418 h 1530"/>
                <a:gd name="T8" fmla="*/ 1258 w 1258"/>
                <a:gd name="T9" fmla="*/ 272 h 1530"/>
                <a:gd name="T10" fmla="*/ 272 w 1258"/>
                <a:gd name="T11" fmla="*/ 272 h 1530"/>
                <a:gd name="T12" fmla="*/ 272 w 1258"/>
                <a:gd name="T13" fmla="*/ 1258 h 1530"/>
                <a:gd name="T14" fmla="*/ 1258 w 1258"/>
                <a:gd name="T15" fmla="*/ 1258 h 1530"/>
                <a:gd name="T16" fmla="*/ 1258 w 1258"/>
                <a:gd name="T17" fmla="*/ 1258 h 1530"/>
                <a:gd name="T18" fmla="*/ 1113 w 1258"/>
                <a:gd name="T19" fmla="*/ 11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530">
                  <a:moveTo>
                    <a:pt x="1113" y="1112"/>
                  </a:moveTo>
                  <a:cubicBezTo>
                    <a:pt x="921" y="1304"/>
                    <a:pt x="610" y="1304"/>
                    <a:pt x="418" y="1112"/>
                  </a:cubicBezTo>
                  <a:cubicBezTo>
                    <a:pt x="226" y="920"/>
                    <a:pt x="226" y="609"/>
                    <a:pt x="418" y="418"/>
                  </a:cubicBezTo>
                  <a:cubicBezTo>
                    <a:pt x="610" y="226"/>
                    <a:pt x="921" y="226"/>
                    <a:pt x="1113" y="418"/>
                  </a:cubicBezTo>
                  <a:cubicBezTo>
                    <a:pt x="1258" y="272"/>
                    <a:pt x="1258" y="272"/>
                    <a:pt x="1258" y="272"/>
                  </a:cubicBezTo>
                  <a:cubicBezTo>
                    <a:pt x="986" y="0"/>
                    <a:pt x="545" y="0"/>
                    <a:pt x="272" y="272"/>
                  </a:cubicBezTo>
                  <a:cubicBezTo>
                    <a:pt x="0" y="544"/>
                    <a:pt x="0" y="986"/>
                    <a:pt x="272" y="1258"/>
                  </a:cubicBezTo>
                  <a:cubicBezTo>
                    <a:pt x="545" y="1530"/>
                    <a:pt x="986" y="1530"/>
                    <a:pt x="1258" y="1258"/>
                  </a:cubicBezTo>
                  <a:cubicBezTo>
                    <a:pt x="1258" y="1258"/>
                    <a:pt x="1258" y="1258"/>
                    <a:pt x="1258" y="1258"/>
                  </a:cubicBezTo>
                  <a:cubicBezTo>
                    <a:pt x="1113" y="1112"/>
                    <a:pt x="1113" y="1112"/>
                    <a:pt x="1113" y="111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2000"/>
            </a:p>
          </p:txBody>
        </p:sp>
        <p:sp>
          <p:nvSpPr>
            <p:cNvPr id="13" name="Freeform 9">
              <a:extLst>
                <a:ext uri="{FF2B5EF4-FFF2-40B4-BE49-F238E27FC236}">
                  <a16:creationId xmlns:a16="http://schemas.microsoft.com/office/drawing/2014/main" id="{EFB304FC-9034-4C40-9280-FF4435618527}"/>
                </a:ext>
              </a:extLst>
            </p:cNvPr>
            <p:cNvSpPr>
              <a:spLocks/>
            </p:cNvSpPr>
            <p:nvPr/>
          </p:nvSpPr>
          <p:spPr bwMode="auto">
            <a:xfrm rot="5400000">
              <a:off x="3947798" y="2067556"/>
              <a:ext cx="1419316" cy="1740142"/>
            </a:xfrm>
            <a:custGeom>
              <a:avLst/>
              <a:gdLst>
                <a:gd name="T0" fmla="*/ 1113 w 1258"/>
                <a:gd name="T1" fmla="*/ 1112 h 1530"/>
                <a:gd name="T2" fmla="*/ 418 w 1258"/>
                <a:gd name="T3" fmla="*/ 1112 h 1530"/>
                <a:gd name="T4" fmla="*/ 418 w 1258"/>
                <a:gd name="T5" fmla="*/ 418 h 1530"/>
                <a:gd name="T6" fmla="*/ 1113 w 1258"/>
                <a:gd name="T7" fmla="*/ 418 h 1530"/>
                <a:gd name="T8" fmla="*/ 1258 w 1258"/>
                <a:gd name="T9" fmla="*/ 272 h 1530"/>
                <a:gd name="T10" fmla="*/ 272 w 1258"/>
                <a:gd name="T11" fmla="*/ 272 h 1530"/>
                <a:gd name="T12" fmla="*/ 272 w 1258"/>
                <a:gd name="T13" fmla="*/ 1258 h 1530"/>
                <a:gd name="T14" fmla="*/ 1258 w 1258"/>
                <a:gd name="T15" fmla="*/ 1258 h 1530"/>
                <a:gd name="T16" fmla="*/ 1258 w 1258"/>
                <a:gd name="T17" fmla="*/ 1258 h 1530"/>
                <a:gd name="T18" fmla="*/ 1113 w 1258"/>
                <a:gd name="T19" fmla="*/ 11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530">
                  <a:moveTo>
                    <a:pt x="1113" y="1112"/>
                  </a:moveTo>
                  <a:cubicBezTo>
                    <a:pt x="921" y="1304"/>
                    <a:pt x="610" y="1304"/>
                    <a:pt x="418" y="1112"/>
                  </a:cubicBezTo>
                  <a:cubicBezTo>
                    <a:pt x="226" y="920"/>
                    <a:pt x="226" y="609"/>
                    <a:pt x="418" y="418"/>
                  </a:cubicBezTo>
                  <a:cubicBezTo>
                    <a:pt x="610" y="226"/>
                    <a:pt x="921" y="226"/>
                    <a:pt x="1113" y="418"/>
                  </a:cubicBezTo>
                  <a:cubicBezTo>
                    <a:pt x="1258" y="272"/>
                    <a:pt x="1258" y="272"/>
                    <a:pt x="1258" y="272"/>
                  </a:cubicBezTo>
                  <a:cubicBezTo>
                    <a:pt x="986" y="0"/>
                    <a:pt x="545" y="0"/>
                    <a:pt x="272" y="272"/>
                  </a:cubicBezTo>
                  <a:cubicBezTo>
                    <a:pt x="0" y="544"/>
                    <a:pt x="0" y="986"/>
                    <a:pt x="272" y="1258"/>
                  </a:cubicBezTo>
                  <a:cubicBezTo>
                    <a:pt x="545" y="1530"/>
                    <a:pt x="986" y="1530"/>
                    <a:pt x="1258" y="1258"/>
                  </a:cubicBezTo>
                  <a:cubicBezTo>
                    <a:pt x="1258" y="1258"/>
                    <a:pt x="1258" y="1258"/>
                    <a:pt x="1258" y="1258"/>
                  </a:cubicBezTo>
                  <a:cubicBezTo>
                    <a:pt x="1113" y="1112"/>
                    <a:pt x="1113" y="1112"/>
                    <a:pt x="1113" y="11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2000"/>
            </a:p>
          </p:txBody>
        </p:sp>
        <p:sp>
          <p:nvSpPr>
            <p:cNvPr id="14" name="Freeform 5">
              <a:extLst>
                <a:ext uri="{FF2B5EF4-FFF2-40B4-BE49-F238E27FC236}">
                  <a16:creationId xmlns:a16="http://schemas.microsoft.com/office/drawing/2014/main" id="{8166A2BE-AFB0-4C6C-A615-A6E7F82BFB88}"/>
                </a:ext>
              </a:extLst>
            </p:cNvPr>
            <p:cNvSpPr>
              <a:spLocks/>
            </p:cNvSpPr>
            <p:nvPr/>
          </p:nvSpPr>
          <p:spPr bwMode="auto">
            <a:xfrm rot="5400000">
              <a:off x="7333256" y="2003198"/>
              <a:ext cx="4207960" cy="1586703"/>
            </a:xfrm>
            <a:custGeom>
              <a:avLst/>
              <a:gdLst>
                <a:gd name="T0" fmla="*/ 2969 w 3735"/>
                <a:gd name="T1" fmla="*/ 207 h 1395"/>
                <a:gd name="T2" fmla="*/ 2969 w 3735"/>
                <a:gd name="T3" fmla="*/ 206 h 1395"/>
                <a:gd name="T4" fmla="*/ 2969 w 3735"/>
                <a:gd name="T5" fmla="*/ 206 h 1395"/>
                <a:gd name="T6" fmla="*/ 3317 w 3735"/>
                <a:gd name="T7" fmla="*/ 350 h 1395"/>
                <a:gd name="T8" fmla="*/ 3317 w 3735"/>
                <a:gd name="T9" fmla="*/ 1045 h 1395"/>
                <a:gd name="T10" fmla="*/ 2969 w 3735"/>
                <a:gd name="T11" fmla="*/ 1189 h 1395"/>
                <a:gd name="T12" fmla="*/ 2622 w 3735"/>
                <a:gd name="T13" fmla="*/ 1045 h 1395"/>
                <a:gd name="T14" fmla="*/ 2476 w 3735"/>
                <a:gd name="T15" fmla="*/ 1191 h 1395"/>
                <a:gd name="T16" fmla="*/ 2969 w 3735"/>
                <a:gd name="T17" fmla="*/ 1395 h 1395"/>
                <a:gd name="T18" fmla="*/ 3462 w 3735"/>
                <a:gd name="T19" fmla="*/ 1191 h 1395"/>
                <a:gd name="T20" fmla="*/ 3462 w 3735"/>
                <a:gd name="T21" fmla="*/ 204 h 1395"/>
                <a:gd name="T22" fmla="*/ 2969 w 3735"/>
                <a:gd name="T23" fmla="*/ 0 h 1395"/>
                <a:gd name="T24" fmla="*/ 2969 w 3735"/>
                <a:gd name="T25" fmla="*/ 0 h 1395"/>
                <a:gd name="T26" fmla="*/ 2969 w 3735"/>
                <a:gd name="T27" fmla="*/ 0 h 1395"/>
                <a:gd name="T28" fmla="*/ 0 w 3735"/>
                <a:gd name="T29" fmla="*/ 0 h 1395"/>
                <a:gd name="T30" fmla="*/ 0 w 3735"/>
                <a:gd name="T31" fmla="*/ 207 h 1395"/>
                <a:gd name="T32" fmla="*/ 2969 w 3735"/>
                <a:gd name="T33" fmla="*/ 207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35" h="1395">
                  <a:moveTo>
                    <a:pt x="2969" y="207"/>
                  </a:moveTo>
                  <a:cubicBezTo>
                    <a:pt x="2969" y="206"/>
                    <a:pt x="2969" y="206"/>
                    <a:pt x="2969" y="206"/>
                  </a:cubicBezTo>
                  <a:cubicBezTo>
                    <a:pt x="2969" y="206"/>
                    <a:pt x="2969" y="206"/>
                    <a:pt x="2969" y="206"/>
                  </a:cubicBezTo>
                  <a:cubicBezTo>
                    <a:pt x="3095" y="206"/>
                    <a:pt x="3221" y="254"/>
                    <a:pt x="3317" y="350"/>
                  </a:cubicBezTo>
                  <a:cubicBezTo>
                    <a:pt x="3508" y="542"/>
                    <a:pt x="3508" y="853"/>
                    <a:pt x="3317" y="1045"/>
                  </a:cubicBezTo>
                  <a:cubicBezTo>
                    <a:pt x="3221" y="1141"/>
                    <a:pt x="3095" y="1188"/>
                    <a:pt x="2969" y="1189"/>
                  </a:cubicBezTo>
                  <a:cubicBezTo>
                    <a:pt x="2844" y="1189"/>
                    <a:pt x="2718" y="1141"/>
                    <a:pt x="2622" y="1045"/>
                  </a:cubicBezTo>
                  <a:cubicBezTo>
                    <a:pt x="2476" y="1191"/>
                    <a:pt x="2476" y="1191"/>
                    <a:pt x="2476" y="1191"/>
                  </a:cubicBezTo>
                  <a:cubicBezTo>
                    <a:pt x="2612" y="1327"/>
                    <a:pt x="2791" y="1395"/>
                    <a:pt x="2969" y="1395"/>
                  </a:cubicBezTo>
                  <a:cubicBezTo>
                    <a:pt x="3148" y="1395"/>
                    <a:pt x="3326" y="1327"/>
                    <a:pt x="3462" y="1191"/>
                  </a:cubicBezTo>
                  <a:cubicBezTo>
                    <a:pt x="3735" y="918"/>
                    <a:pt x="3735" y="477"/>
                    <a:pt x="3462" y="204"/>
                  </a:cubicBezTo>
                  <a:cubicBezTo>
                    <a:pt x="3326" y="68"/>
                    <a:pt x="3148" y="0"/>
                    <a:pt x="2969" y="0"/>
                  </a:cubicBezTo>
                  <a:cubicBezTo>
                    <a:pt x="2969" y="0"/>
                    <a:pt x="2969" y="0"/>
                    <a:pt x="2969" y="0"/>
                  </a:cubicBezTo>
                  <a:cubicBezTo>
                    <a:pt x="2969" y="0"/>
                    <a:pt x="2969" y="0"/>
                    <a:pt x="2969" y="0"/>
                  </a:cubicBezTo>
                  <a:cubicBezTo>
                    <a:pt x="0" y="0"/>
                    <a:pt x="0" y="0"/>
                    <a:pt x="0" y="0"/>
                  </a:cubicBezTo>
                  <a:cubicBezTo>
                    <a:pt x="0" y="207"/>
                    <a:pt x="0" y="207"/>
                    <a:pt x="0" y="207"/>
                  </a:cubicBezTo>
                  <a:lnTo>
                    <a:pt x="2969" y="20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2000" dirty="0"/>
            </a:p>
          </p:txBody>
        </p:sp>
        <p:sp>
          <p:nvSpPr>
            <p:cNvPr id="15" name="Freeform 9">
              <a:extLst>
                <a:ext uri="{FF2B5EF4-FFF2-40B4-BE49-F238E27FC236}">
                  <a16:creationId xmlns:a16="http://schemas.microsoft.com/office/drawing/2014/main" id="{5A25A6FC-4AC2-4492-AE31-15BC3CCE3ACD}"/>
                </a:ext>
              </a:extLst>
            </p:cNvPr>
            <p:cNvSpPr>
              <a:spLocks/>
            </p:cNvSpPr>
            <p:nvPr/>
          </p:nvSpPr>
          <p:spPr bwMode="auto">
            <a:xfrm rot="16200000">
              <a:off x="4904510" y="3322384"/>
              <a:ext cx="1419316" cy="1740142"/>
            </a:xfrm>
            <a:custGeom>
              <a:avLst/>
              <a:gdLst>
                <a:gd name="T0" fmla="*/ 1113 w 1258"/>
                <a:gd name="T1" fmla="*/ 1112 h 1530"/>
                <a:gd name="T2" fmla="*/ 418 w 1258"/>
                <a:gd name="T3" fmla="*/ 1112 h 1530"/>
                <a:gd name="T4" fmla="*/ 418 w 1258"/>
                <a:gd name="T5" fmla="*/ 418 h 1530"/>
                <a:gd name="T6" fmla="*/ 1113 w 1258"/>
                <a:gd name="T7" fmla="*/ 418 h 1530"/>
                <a:gd name="T8" fmla="*/ 1258 w 1258"/>
                <a:gd name="T9" fmla="*/ 272 h 1530"/>
                <a:gd name="T10" fmla="*/ 272 w 1258"/>
                <a:gd name="T11" fmla="*/ 272 h 1530"/>
                <a:gd name="T12" fmla="*/ 272 w 1258"/>
                <a:gd name="T13" fmla="*/ 1258 h 1530"/>
                <a:gd name="T14" fmla="*/ 1258 w 1258"/>
                <a:gd name="T15" fmla="*/ 1258 h 1530"/>
                <a:gd name="T16" fmla="*/ 1258 w 1258"/>
                <a:gd name="T17" fmla="*/ 1258 h 1530"/>
                <a:gd name="T18" fmla="*/ 1113 w 1258"/>
                <a:gd name="T19" fmla="*/ 11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530">
                  <a:moveTo>
                    <a:pt x="1113" y="1112"/>
                  </a:moveTo>
                  <a:cubicBezTo>
                    <a:pt x="921" y="1304"/>
                    <a:pt x="610" y="1304"/>
                    <a:pt x="418" y="1112"/>
                  </a:cubicBezTo>
                  <a:cubicBezTo>
                    <a:pt x="226" y="920"/>
                    <a:pt x="226" y="609"/>
                    <a:pt x="418" y="418"/>
                  </a:cubicBezTo>
                  <a:cubicBezTo>
                    <a:pt x="610" y="226"/>
                    <a:pt x="921" y="226"/>
                    <a:pt x="1113" y="418"/>
                  </a:cubicBezTo>
                  <a:cubicBezTo>
                    <a:pt x="1258" y="272"/>
                    <a:pt x="1258" y="272"/>
                    <a:pt x="1258" y="272"/>
                  </a:cubicBezTo>
                  <a:cubicBezTo>
                    <a:pt x="986" y="0"/>
                    <a:pt x="545" y="0"/>
                    <a:pt x="272" y="272"/>
                  </a:cubicBezTo>
                  <a:cubicBezTo>
                    <a:pt x="0" y="544"/>
                    <a:pt x="0" y="986"/>
                    <a:pt x="272" y="1258"/>
                  </a:cubicBezTo>
                  <a:cubicBezTo>
                    <a:pt x="545" y="1530"/>
                    <a:pt x="986" y="1530"/>
                    <a:pt x="1258" y="1258"/>
                  </a:cubicBezTo>
                  <a:cubicBezTo>
                    <a:pt x="1258" y="1258"/>
                    <a:pt x="1258" y="1258"/>
                    <a:pt x="1258" y="1258"/>
                  </a:cubicBezTo>
                  <a:cubicBezTo>
                    <a:pt x="1113" y="1112"/>
                    <a:pt x="1113" y="1112"/>
                    <a:pt x="1113" y="11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2000"/>
            </a:p>
          </p:txBody>
        </p:sp>
        <p:sp>
          <p:nvSpPr>
            <p:cNvPr id="16" name="Freeform 9">
              <a:extLst>
                <a:ext uri="{FF2B5EF4-FFF2-40B4-BE49-F238E27FC236}">
                  <a16:creationId xmlns:a16="http://schemas.microsoft.com/office/drawing/2014/main" id="{C6B806F3-0A69-4E92-8B54-17D690436D7B}"/>
                </a:ext>
              </a:extLst>
            </p:cNvPr>
            <p:cNvSpPr>
              <a:spLocks/>
            </p:cNvSpPr>
            <p:nvPr/>
          </p:nvSpPr>
          <p:spPr bwMode="auto">
            <a:xfrm rot="5400000">
              <a:off x="5861222" y="2067556"/>
              <a:ext cx="1419316" cy="1740142"/>
            </a:xfrm>
            <a:custGeom>
              <a:avLst/>
              <a:gdLst>
                <a:gd name="T0" fmla="*/ 1113 w 1258"/>
                <a:gd name="T1" fmla="*/ 1112 h 1530"/>
                <a:gd name="T2" fmla="*/ 418 w 1258"/>
                <a:gd name="T3" fmla="*/ 1112 h 1530"/>
                <a:gd name="T4" fmla="*/ 418 w 1258"/>
                <a:gd name="T5" fmla="*/ 418 h 1530"/>
                <a:gd name="T6" fmla="*/ 1113 w 1258"/>
                <a:gd name="T7" fmla="*/ 418 h 1530"/>
                <a:gd name="T8" fmla="*/ 1258 w 1258"/>
                <a:gd name="T9" fmla="*/ 272 h 1530"/>
                <a:gd name="T10" fmla="*/ 272 w 1258"/>
                <a:gd name="T11" fmla="*/ 272 h 1530"/>
                <a:gd name="T12" fmla="*/ 272 w 1258"/>
                <a:gd name="T13" fmla="*/ 1258 h 1530"/>
                <a:gd name="T14" fmla="*/ 1258 w 1258"/>
                <a:gd name="T15" fmla="*/ 1258 h 1530"/>
                <a:gd name="T16" fmla="*/ 1258 w 1258"/>
                <a:gd name="T17" fmla="*/ 1258 h 1530"/>
                <a:gd name="T18" fmla="*/ 1113 w 1258"/>
                <a:gd name="T19" fmla="*/ 11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530">
                  <a:moveTo>
                    <a:pt x="1113" y="1112"/>
                  </a:moveTo>
                  <a:cubicBezTo>
                    <a:pt x="921" y="1304"/>
                    <a:pt x="610" y="1304"/>
                    <a:pt x="418" y="1112"/>
                  </a:cubicBezTo>
                  <a:cubicBezTo>
                    <a:pt x="226" y="920"/>
                    <a:pt x="226" y="609"/>
                    <a:pt x="418" y="418"/>
                  </a:cubicBezTo>
                  <a:cubicBezTo>
                    <a:pt x="610" y="226"/>
                    <a:pt x="921" y="226"/>
                    <a:pt x="1113" y="418"/>
                  </a:cubicBezTo>
                  <a:cubicBezTo>
                    <a:pt x="1258" y="272"/>
                    <a:pt x="1258" y="272"/>
                    <a:pt x="1258" y="272"/>
                  </a:cubicBezTo>
                  <a:cubicBezTo>
                    <a:pt x="986" y="0"/>
                    <a:pt x="545" y="0"/>
                    <a:pt x="272" y="272"/>
                  </a:cubicBezTo>
                  <a:cubicBezTo>
                    <a:pt x="0" y="544"/>
                    <a:pt x="0" y="986"/>
                    <a:pt x="272" y="1258"/>
                  </a:cubicBezTo>
                  <a:cubicBezTo>
                    <a:pt x="545" y="1530"/>
                    <a:pt x="986" y="1530"/>
                    <a:pt x="1258" y="1258"/>
                  </a:cubicBezTo>
                  <a:cubicBezTo>
                    <a:pt x="1258" y="1258"/>
                    <a:pt x="1258" y="1258"/>
                    <a:pt x="1258" y="1258"/>
                  </a:cubicBezTo>
                  <a:cubicBezTo>
                    <a:pt x="1113" y="1112"/>
                    <a:pt x="1113" y="1112"/>
                    <a:pt x="1113" y="11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2000"/>
            </a:p>
          </p:txBody>
        </p:sp>
        <p:sp>
          <p:nvSpPr>
            <p:cNvPr id="17" name="Freeform 9">
              <a:extLst>
                <a:ext uri="{FF2B5EF4-FFF2-40B4-BE49-F238E27FC236}">
                  <a16:creationId xmlns:a16="http://schemas.microsoft.com/office/drawing/2014/main" id="{164F57D6-E80E-49C5-B526-FB6A5A7F7CED}"/>
                </a:ext>
              </a:extLst>
            </p:cNvPr>
            <p:cNvSpPr>
              <a:spLocks/>
            </p:cNvSpPr>
            <p:nvPr/>
          </p:nvSpPr>
          <p:spPr bwMode="auto">
            <a:xfrm rot="16200000">
              <a:off x="6814498" y="3322384"/>
              <a:ext cx="1419316" cy="1740142"/>
            </a:xfrm>
            <a:custGeom>
              <a:avLst/>
              <a:gdLst>
                <a:gd name="T0" fmla="*/ 1113 w 1258"/>
                <a:gd name="T1" fmla="*/ 1112 h 1530"/>
                <a:gd name="T2" fmla="*/ 418 w 1258"/>
                <a:gd name="T3" fmla="*/ 1112 h 1530"/>
                <a:gd name="T4" fmla="*/ 418 w 1258"/>
                <a:gd name="T5" fmla="*/ 418 h 1530"/>
                <a:gd name="T6" fmla="*/ 1113 w 1258"/>
                <a:gd name="T7" fmla="*/ 418 h 1530"/>
                <a:gd name="T8" fmla="*/ 1258 w 1258"/>
                <a:gd name="T9" fmla="*/ 272 h 1530"/>
                <a:gd name="T10" fmla="*/ 272 w 1258"/>
                <a:gd name="T11" fmla="*/ 272 h 1530"/>
                <a:gd name="T12" fmla="*/ 272 w 1258"/>
                <a:gd name="T13" fmla="*/ 1258 h 1530"/>
                <a:gd name="T14" fmla="*/ 1258 w 1258"/>
                <a:gd name="T15" fmla="*/ 1258 h 1530"/>
                <a:gd name="T16" fmla="*/ 1258 w 1258"/>
                <a:gd name="T17" fmla="*/ 1258 h 1530"/>
                <a:gd name="T18" fmla="*/ 1113 w 1258"/>
                <a:gd name="T19" fmla="*/ 11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530">
                  <a:moveTo>
                    <a:pt x="1113" y="1112"/>
                  </a:moveTo>
                  <a:cubicBezTo>
                    <a:pt x="921" y="1304"/>
                    <a:pt x="610" y="1304"/>
                    <a:pt x="418" y="1112"/>
                  </a:cubicBezTo>
                  <a:cubicBezTo>
                    <a:pt x="226" y="920"/>
                    <a:pt x="226" y="609"/>
                    <a:pt x="418" y="418"/>
                  </a:cubicBezTo>
                  <a:cubicBezTo>
                    <a:pt x="610" y="226"/>
                    <a:pt x="921" y="226"/>
                    <a:pt x="1113" y="418"/>
                  </a:cubicBezTo>
                  <a:cubicBezTo>
                    <a:pt x="1258" y="272"/>
                    <a:pt x="1258" y="272"/>
                    <a:pt x="1258" y="272"/>
                  </a:cubicBezTo>
                  <a:cubicBezTo>
                    <a:pt x="986" y="0"/>
                    <a:pt x="545" y="0"/>
                    <a:pt x="272" y="272"/>
                  </a:cubicBezTo>
                  <a:cubicBezTo>
                    <a:pt x="0" y="544"/>
                    <a:pt x="0" y="986"/>
                    <a:pt x="272" y="1258"/>
                  </a:cubicBezTo>
                  <a:cubicBezTo>
                    <a:pt x="545" y="1530"/>
                    <a:pt x="986" y="1530"/>
                    <a:pt x="1258" y="1258"/>
                  </a:cubicBezTo>
                  <a:cubicBezTo>
                    <a:pt x="1258" y="1258"/>
                    <a:pt x="1258" y="1258"/>
                    <a:pt x="1258" y="1258"/>
                  </a:cubicBezTo>
                  <a:cubicBezTo>
                    <a:pt x="1113" y="1112"/>
                    <a:pt x="1113" y="1112"/>
                    <a:pt x="1113" y="11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2000"/>
            </a:p>
          </p:txBody>
        </p:sp>
        <p:sp>
          <p:nvSpPr>
            <p:cNvPr id="18" name="Freeform 9">
              <a:extLst>
                <a:ext uri="{FF2B5EF4-FFF2-40B4-BE49-F238E27FC236}">
                  <a16:creationId xmlns:a16="http://schemas.microsoft.com/office/drawing/2014/main" id="{DF4B25B5-479B-4FD3-836E-2969BD4BD10C}"/>
                </a:ext>
              </a:extLst>
            </p:cNvPr>
            <p:cNvSpPr>
              <a:spLocks/>
            </p:cNvSpPr>
            <p:nvPr/>
          </p:nvSpPr>
          <p:spPr bwMode="auto">
            <a:xfrm rot="5400000">
              <a:off x="7771210" y="2067556"/>
              <a:ext cx="1419316" cy="1740142"/>
            </a:xfrm>
            <a:custGeom>
              <a:avLst/>
              <a:gdLst>
                <a:gd name="T0" fmla="*/ 1113 w 1258"/>
                <a:gd name="T1" fmla="*/ 1112 h 1530"/>
                <a:gd name="T2" fmla="*/ 418 w 1258"/>
                <a:gd name="T3" fmla="*/ 1112 h 1530"/>
                <a:gd name="T4" fmla="*/ 418 w 1258"/>
                <a:gd name="T5" fmla="*/ 418 h 1530"/>
                <a:gd name="T6" fmla="*/ 1113 w 1258"/>
                <a:gd name="T7" fmla="*/ 418 h 1530"/>
                <a:gd name="T8" fmla="*/ 1258 w 1258"/>
                <a:gd name="T9" fmla="*/ 272 h 1530"/>
                <a:gd name="T10" fmla="*/ 272 w 1258"/>
                <a:gd name="T11" fmla="*/ 272 h 1530"/>
                <a:gd name="T12" fmla="*/ 272 w 1258"/>
                <a:gd name="T13" fmla="*/ 1258 h 1530"/>
                <a:gd name="T14" fmla="*/ 1258 w 1258"/>
                <a:gd name="T15" fmla="*/ 1258 h 1530"/>
                <a:gd name="T16" fmla="*/ 1258 w 1258"/>
                <a:gd name="T17" fmla="*/ 1258 h 1530"/>
                <a:gd name="T18" fmla="*/ 1113 w 1258"/>
                <a:gd name="T19" fmla="*/ 11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530">
                  <a:moveTo>
                    <a:pt x="1113" y="1112"/>
                  </a:moveTo>
                  <a:cubicBezTo>
                    <a:pt x="921" y="1304"/>
                    <a:pt x="610" y="1304"/>
                    <a:pt x="418" y="1112"/>
                  </a:cubicBezTo>
                  <a:cubicBezTo>
                    <a:pt x="226" y="920"/>
                    <a:pt x="226" y="609"/>
                    <a:pt x="418" y="418"/>
                  </a:cubicBezTo>
                  <a:cubicBezTo>
                    <a:pt x="610" y="226"/>
                    <a:pt x="921" y="226"/>
                    <a:pt x="1113" y="418"/>
                  </a:cubicBezTo>
                  <a:cubicBezTo>
                    <a:pt x="1258" y="272"/>
                    <a:pt x="1258" y="272"/>
                    <a:pt x="1258" y="272"/>
                  </a:cubicBezTo>
                  <a:cubicBezTo>
                    <a:pt x="986" y="0"/>
                    <a:pt x="545" y="0"/>
                    <a:pt x="272" y="272"/>
                  </a:cubicBezTo>
                  <a:cubicBezTo>
                    <a:pt x="0" y="544"/>
                    <a:pt x="0" y="986"/>
                    <a:pt x="272" y="1258"/>
                  </a:cubicBezTo>
                  <a:cubicBezTo>
                    <a:pt x="545" y="1530"/>
                    <a:pt x="986" y="1530"/>
                    <a:pt x="1258" y="1258"/>
                  </a:cubicBezTo>
                  <a:cubicBezTo>
                    <a:pt x="1258" y="1258"/>
                    <a:pt x="1258" y="1258"/>
                    <a:pt x="1258" y="1258"/>
                  </a:cubicBezTo>
                  <a:cubicBezTo>
                    <a:pt x="1113" y="1112"/>
                    <a:pt x="1113" y="1112"/>
                    <a:pt x="1113" y="11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2000"/>
            </a:p>
          </p:txBody>
        </p:sp>
        <p:sp>
          <p:nvSpPr>
            <p:cNvPr id="19" name="Oval 68">
              <a:extLst>
                <a:ext uri="{FF2B5EF4-FFF2-40B4-BE49-F238E27FC236}">
                  <a16:creationId xmlns:a16="http://schemas.microsoft.com/office/drawing/2014/main" id="{54F8871C-FB71-407A-AB38-6C0E36800158}"/>
                </a:ext>
              </a:extLst>
            </p:cNvPr>
            <p:cNvSpPr/>
            <p:nvPr/>
          </p:nvSpPr>
          <p:spPr>
            <a:xfrm>
              <a:off x="4265798" y="2705441"/>
              <a:ext cx="782452" cy="78245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3</a:t>
              </a:r>
            </a:p>
          </p:txBody>
        </p:sp>
        <p:sp>
          <p:nvSpPr>
            <p:cNvPr id="20" name="Oval 69">
              <a:extLst>
                <a:ext uri="{FF2B5EF4-FFF2-40B4-BE49-F238E27FC236}">
                  <a16:creationId xmlns:a16="http://schemas.microsoft.com/office/drawing/2014/main" id="{B5F72AE6-1845-4707-8A4B-EE3836820F0C}"/>
                </a:ext>
              </a:extLst>
            </p:cNvPr>
            <p:cNvSpPr/>
            <p:nvPr/>
          </p:nvSpPr>
          <p:spPr>
            <a:xfrm>
              <a:off x="2360798" y="2705441"/>
              <a:ext cx="782452" cy="7824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1</a:t>
              </a:r>
            </a:p>
          </p:txBody>
        </p:sp>
        <p:sp>
          <p:nvSpPr>
            <p:cNvPr id="21" name="Oval 70">
              <a:extLst>
                <a:ext uri="{FF2B5EF4-FFF2-40B4-BE49-F238E27FC236}">
                  <a16:creationId xmlns:a16="http://schemas.microsoft.com/office/drawing/2014/main" id="{4E4041BA-1B49-4A60-907A-D626E5C0AB2C}"/>
                </a:ext>
              </a:extLst>
            </p:cNvPr>
            <p:cNvSpPr/>
            <p:nvPr/>
          </p:nvSpPr>
          <p:spPr>
            <a:xfrm>
              <a:off x="8075798" y="2705441"/>
              <a:ext cx="782452" cy="7824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7</a:t>
              </a:r>
            </a:p>
          </p:txBody>
        </p:sp>
        <p:sp>
          <p:nvSpPr>
            <p:cNvPr id="22" name="Oval 71">
              <a:extLst>
                <a:ext uri="{FF2B5EF4-FFF2-40B4-BE49-F238E27FC236}">
                  <a16:creationId xmlns:a16="http://schemas.microsoft.com/office/drawing/2014/main" id="{C0FC58E7-B126-4985-8F5B-C22C4138922B}"/>
                </a:ext>
              </a:extLst>
            </p:cNvPr>
            <p:cNvSpPr/>
            <p:nvPr/>
          </p:nvSpPr>
          <p:spPr>
            <a:xfrm>
              <a:off x="6170798" y="2705441"/>
              <a:ext cx="782452" cy="78245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5</a:t>
              </a:r>
            </a:p>
          </p:txBody>
        </p:sp>
        <p:sp>
          <p:nvSpPr>
            <p:cNvPr id="23" name="Oval 72">
              <a:extLst>
                <a:ext uri="{FF2B5EF4-FFF2-40B4-BE49-F238E27FC236}">
                  <a16:creationId xmlns:a16="http://schemas.microsoft.com/office/drawing/2014/main" id="{4FB3D125-196A-4228-B907-5E3E35538A6C}"/>
                </a:ext>
              </a:extLst>
            </p:cNvPr>
            <p:cNvSpPr/>
            <p:nvPr/>
          </p:nvSpPr>
          <p:spPr>
            <a:xfrm>
              <a:off x="3313298" y="3657941"/>
              <a:ext cx="782452" cy="78245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2</a:t>
              </a:r>
            </a:p>
          </p:txBody>
        </p:sp>
        <p:sp>
          <p:nvSpPr>
            <p:cNvPr id="24" name="Oval 73">
              <a:extLst>
                <a:ext uri="{FF2B5EF4-FFF2-40B4-BE49-F238E27FC236}">
                  <a16:creationId xmlns:a16="http://schemas.microsoft.com/office/drawing/2014/main" id="{29EE1295-CD4B-41A6-97C9-A7015918057C}"/>
                </a:ext>
              </a:extLst>
            </p:cNvPr>
            <p:cNvSpPr/>
            <p:nvPr/>
          </p:nvSpPr>
          <p:spPr>
            <a:xfrm>
              <a:off x="5243698" y="3657941"/>
              <a:ext cx="782452" cy="7824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4</a:t>
              </a:r>
            </a:p>
          </p:txBody>
        </p:sp>
        <p:sp>
          <p:nvSpPr>
            <p:cNvPr id="25" name="Oval 74">
              <a:extLst>
                <a:ext uri="{FF2B5EF4-FFF2-40B4-BE49-F238E27FC236}">
                  <a16:creationId xmlns:a16="http://schemas.microsoft.com/office/drawing/2014/main" id="{1B75D200-3FEF-49EA-808E-1AD89DCFE057}"/>
                </a:ext>
              </a:extLst>
            </p:cNvPr>
            <p:cNvSpPr/>
            <p:nvPr/>
          </p:nvSpPr>
          <p:spPr>
            <a:xfrm>
              <a:off x="7110598" y="3657941"/>
              <a:ext cx="782452" cy="78245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6</a:t>
              </a:r>
            </a:p>
          </p:txBody>
        </p:sp>
        <p:sp>
          <p:nvSpPr>
            <p:cNvPr id="26" name="Oval 75">
              <a:extLst>
                <a:ext uri="{FF2B5EF4-FFF2-40B4-BE49-F238E27FC236}">
                  <a16:creationId xmlns:a16="http://schemas.microsoft.com/office/drawing/2014/main" id="{23732AB5-B97C-45D2-8E4E-C82671AF7226}"/>
                </a:ext>
              </a:extLst>
            </p:cNvPr>
            <p:cNvSpPr/>
            <p:nvPr/>
          </p:nvSpPr>
          <p:spPr>
            <a:xfrm>
              <a:off x="9040998" y="3657941"/>
              <a:ext cx="782452" cy="78245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8</a:t>
              </a:r>
            </a:p>
          </p:txBody>
        </p:sp>
        <p:sp>
          <p:nvSpPr>
            <p:cNvPr id="29" name="TextBox 79">
              <a:extLst>
                <a:ext uri="{FF2B5EF4-FFF2-40B4-BE49-F238E27FC236}">
                  <a16:creationId xmlns:a16="http://schemas.microsoft.com/office/drawing/2014/main" id="{4FA3EBEE-6F6F-45BA-959D-C827867AA8B9}"/>
                </a:ext>
              </a:extLst>
            </p:cNvPr>
            <p:cNvSpPr txBox="1"/>
            <p:nvPr/>
          </p:nvSpPr>
          <p:spPr>
            <a:xfrm>
              <a:off x="2657486" y="4973699"/>
              <a:ext cx="1858207" cy="392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atin typeface="Noto Sans" panose="020B0502040504020204" pitchFamily="34"/>
                  <a:ea typeface="Noto Sans" panose="020B0502040504020204" pitchFamily="34"/>
                  <a:cs typeface="Noto Sans" panose="020B0502040504020204" pitchFamily="34"/>
                </a:rPr>
                <a:t>OBJETIVOS</a:t>
              </a:r>
              <a:endPar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0" name="TextBox 84">
              <a:extLst>
                <a:ext uri="{FF2B5EF4-FFF2-40B4-BE49-F238E27FC236}">
                  <a16:creationId xmlns:a16="http://schemas.microsoft.com/office/drawing/2014/main" id="{22072C3C-BB80-44AA-B315-28D4E03B02D8}"/>
                </a:ext>
              </a:extLst>
            </p:cNvPr>
            <p:cNvSpPr txBox="1"/>
            <p:nvPr/>
          </p:nvSpPr>
          <p:spPr>
            <a:xfrm>
              <a:off x="4815553" y="4928638"/>
              <a:ext cx="1740142" cy="392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HIPÓTESIS</a:t>
              </a:r>
            </a:p>
          </p:txBody>
        </p:sp>
        <p:sp>
          <p:nvSpPr>
            <p:cNvPr id="31" name="TextBox 85">
              <a:extLst>
                <a:ext uri="{FF2B5EF4-FFF2-40B4-BE49-F238E27FC236}">
                  <a16:creationId xmlns:a16="http://schemas.microsoft.com/office/drawing/2014/main" id="{A6C29FDC-F442-4C83-80ED-0E2F3F455959}"/>
                </a:ext>
              </a:extLst>
            </p:cNvPr>
            <p:cNvSpPr txBox="1"/>
            <p:nvPr/>
          </p:nvSpPr>
          <p:spPr>
            <a:xfrm>
              <a:off x="6840414" y="4944886"/>
              <a:ext cx="1427732" cy="392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atin typeface="Noto Sans" panose="020B0502040504020204" pitchFamily="34"/>
                  <a:ea typeface="Noto Sans" panose="020B0502040504020204" pitchFamily="34"/>
                  <a:cs typeface="Noto Sans" panose="020B0502040504020204" pitchFamily="34"/>
                </a:rPr>
                <a:t>PROTOTIPO</a:t>
              </a:r>
              <a:endPar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3" name="TextBox 87">
              <a:extLst>
                <a:ext uri="{FF2B5EF4-FFF2-40B4-BE49-F238E27FC236}">
                  <a16:creationId xmlns:a16="http://schemas.microsoft.com/office/drawing/2014/main" id="{D6A624DC-E121-4EC6-A35C-9CEDA9778D0B}"/>
                </a:ext>
              </a:extLst>
            </p:cNvPr>
            <p:cNvSpPr txBox="1"/>
            <p:nvPr/>
          </p:nvSpPr>
          <p:spPr>
            <a:xfrm>
              <a:off x="3829692" y="1586314"/>
              <a:ext cx="1843233" cy="6870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atin typeface="Noto Sans" panose="020B0502040504020204" pitchFamily="34"/>
                  <a:ea typeface="Noto Sans" panose="020B0502040504020204" pitchFamily="34"/>
                  <a:cs typeface="Noto Sans" panose="020B0502040504020204" pitchFamily="34"/>
                </a:rPr>
                <a:t>JUSTIFICACIÓN E IMPORTANCIA</a:t>
              </a:r>
              <a:endPar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4" name="TextBox 88">
              <a:extLst>
                <a:ext uri="{FF2B5EF4-FFF2-40B4-BE49-F238E27FC236}">
                  <a16:creationId xmlns:a16="http://schemas.microsoft.com/office/drawing/2014/main" id="{06C37A24-DEE8-4E8F-9C08-3984032A2B94}"/>
                </a:ext>
              </a:extLst>
            </p:cNvPr>
            <p:cNvSpPr txBox="1"/>
            <p:nvPr/>
          </p:nvSpPr>
          <p:spPr>
            <a:xfrm>
              <a:off x="5971996" y="1593035"/>
              <a:ext cx="1197767" cy="392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PROPUESTA</a:t>
              </a:r>
            </a:p>
          </p:txBody>
        </p:sp>
        <p:sp>
          <p:nvSpPr>
            <p:cNvPr id="35" name="TextBox 89">
              <a:extLst>
                <a:ext uri="{FF2B5EF4-FFF2-40B4-BE49-F238E27FC236}">
                  <a16:creationId xmlns:a16="http://schemas.microsoft.com/office/drawing/2014/main" id="{E5E9A987-E28D-4BA7-A498-B74A75488E47}"/>
                </a:ext>
              </a:extLst>
            </p:cNvPr>
            <p:cNvSpPr txBox="1"/>
            <p:nvPr/>
          </p:nvSpPr>
          <p:spPr>
            <a:xfrm>
              <a:off x="7507706" y="1597215"/>
              <a:ext cx="1843233" cy="392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atin typeface="Noto Sans" panose="020B0502040504020204" pitchFamily="34"/>
                  <a:ea typeface="Noto Sans" panose="020B0502040504020204" pitchFamily="34"/>
                  <a:cs typeface="Noto Sans" panose="020B0502040504020204" pitchFamily="34"/>
                </a:rPr>
                <a:t>CONCLUSIONES</a:t>
              </a:r>
              <a:endPar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6" name="TextBox 90">
              <a:extLst>
                <a:ext uri="{FF2B5EF4-FFF2-40B4-BE49-F238E27FC236}">
                  <a16:creationId xmlns:a16="http://schemas.microsoft.com/office/drawing/2014/main" id="{CC29BB87-22EB-4CC1-A7F0-8EA71DBD85B7}"/>
                </a:ext>
              </a:extLst>
            </p:cNvPr>
            <p:cNvSpPr txBox="1"/>
            <p:nvPr/>
          </p:nvSpPr>
          <p:spPr>
            <a:xfrm>
              <a:off x="8802855" y="4944886"/>
              <a:ext cx="1427732" cy="392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atin typeface="Noto Sans" panose="020B0502040504020204" pitchFamily="34"/>
                  <a:ea typeface="Noto Sans" panose="020B0502040504020204" pitchFamily="34"/>
                  <a:cs typeface="Noto Sans" panose="020B0502040504020204" pitchFamily="34"/>
                </a:rPr>
                <a:t>PREGUNTAS</a:t>
              </a:r>
              <a:endPar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grpSp>
      <p:sp>
        <p:nvSpPr>
          <p:cNvPr id="2" name="TextBox 79">
            <a:extLst>
              <a:ext uri="{FF2B5EF4-FFF2-40B4-BE49-F238E27FC236}">
                <a16:creationId xmlns:a16="http://schemas.microsoft.com/office/drawing/2014/main" id="{5CC26208-C9BE-42D8-93A9-7F16360A89DE}"/>
              </a:ext>
            </a:extLst>
          </p:cNvPr>
          <p:cNvSpPr txBox="1"/>
          <p:nvPr/>
        </p:nvSpPr>
        <p:spPr>
          <a:xfrm>
            <a:off x="1570960" y="2085487"/>
            <a:ext cx="1976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atin typeface="Noto Sans" panose="020B0502040504020204" pitchFamily="34"/>
                <a:ea typeface="Noto Sans" panose="020B0502040504020204" pitchFamily="34"/>
                <a:cs typeface="Noto Sans" panose="020B0502040504020204" pitchFamily="34"/>
              </a:rPr>
              <a:t>EL PROBLEMA DE INVESTIGACIÓN</a:t>
            </a:r>
            <a:endPar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0" name="CuadroTexto 39">
            <a:extLst>
              <a:ext uri="{FF2B5EF4-FFF2-40B4-BE49-F238E27FC236}">
                <a16:creationId xmlns:a16="http://schemas.microsoft.com/office/drawing/2014/main" id="{BEE0CA86-0E8E-4EF2-B34F-CFF39239C475}"/>
              </a:ext>
            </a:extLst>
          </p:cNvPr>
          <p:cNvSpPr txBox="1"/>
          <p:nvPr/>
        </p:nvSpPr>
        <p:spPr>
          <a:xfrm>
            <a:off x="218577" y="6214729"/>
            <a:ext cx="1637071" cy="42691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s-ES" sz="2800" b="0" i="0" u="none" strike="noStrike" kern="10" cap="none" spc="0" normalizeH="0" baseline="0" noProof="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uLnTx/>
                <a:uFillTx/>
                <a:latin typeface="Impact"/>
                <a:ea typeface="+mn-ea"/>
                <a:cs typeface="+mn-cs"/>
              </a:rPr>
              <a:t>I</a:t>
            </a:r>
            <a:r>
              <a:rPr kumimoji="0" lang="es-EC" sz="2800" b="0" i="0" u="none" strike="noStrike" kern="10" cap="none" spc="0" normalizeH="0" baseline="0" noProof="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uLnTx/>
                <a:uFillTx/>
                <a:latin typeface="Impact"/>
                <a:ea typeface="+mn-ea"/>
                <a:cs typeface="+mn-cs"/>
              </a:rPr>
              <a:t>NICIO</a:t>
            </a:r>
            <a:endParaRPr kumimoji="0" lang="es-EC" sz="2800" b="0" i="0" u="none" strike="noStrike" kern="1200" cap="none" spc="0" normalizeH="0" baseline="0" noProof="0" dirty="0">
              <a:ln>
                <a:noFill/>
              </a:ln>
              <a:solidFill>
                <a:srgbClr val="FFC000"/>
              </a:solidFill>
              <a:effectLst/>
              <a:uLnTx/>
              <a:uFillTx/>
              <a:latin typeface="Calibri Light"/>
              <a:ea typeface="+mn-ea"/>
              <a:cs typeface="+mn-cs"/>
            </a:endParaRPr>
          </a:p>
        </p:txBody>
      </p:sp>
      <p:sp>
        <p:nvSpPr>
          <p:cNvPr id="41" name="CuadroTexto 40">
            <a:extLst>
              <a:ext uri="{FF2B5EF4-FFF2-40B4-BE49-F238E27FC236}">
                <a16:creationId xmlns:a16="http://schemas.microsoft.com/office/drawing/2014/main" id="{45A38CE2-8C8F-4B94-966A-22B15CD14825}"/>
              </a:ext>
            </a:extLst>
          </p:cNvPr>
          <p:cNvSpPr txBox="1"/>
          <p:nvPr/>
        </p:nvSpPr>
        <p:spPr>
          <a:xfrm>
            <a:off x="10040881" y="1219584"/>
            <a:ext cx="1053568" cy="42691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s-ES" sz="2800" b="0" i="0" u="none" strike="noStrike" kern="10" cap="none" spc="0" normalizeH="0" baseline="0" noProof="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uLnTx/>
                <a:uFillTx/>
                <a:latin typeface="Impact"/>
                <a:ea typeface="+mn-ea"/>
                <a:cs typeface="+mn-cs"/>
              </a:rPr>
              <a:t>F</a:t>
            </a:r>
            <a:r>
              <a:rPr kumimoji="0" lang="es-EC" sz="2800" b="0" i="0" u="none" strike="noStrike" kern="10" cap="none" spc="0" normalizeH="0" baseline="0" noProof="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uLnTx/>
                <a:uFillTx/>
                <a:latin typeface="Impact"/>
                <a:ea typeface="+mn-ea"/>
                <a:cs typeface="+mn-cs"/>
              </a:rPr>
              <a:t>IN</a:t>
            </a:r>
            <a:endParaRPr kumimoji="0" lang="es-EC" sz="2800" b="0" i="0" u="none" strike="noStrike" kern="1200" cap="none" spc="0" normalizeH="0" baseline="0" noProof="0" dirty="0">
              <a:ln>
                <a:noFill/>
              </a:ln>
              <a:solidFill>
                <a:srgbClr val="FFC000"/>
              </a:solidFill>
              <a:effectLst/>
              <a:uLnTx/>
              <a:uFillTx/>
              <a:latin typeface="Calibri Light"/>
              <a:ea typeface="+mn-ea"/>
              <a:cs typeface="+mn-cs"/>
            </a:endParaRPr>
          </a:p>
        </p:txBody>
      </p:sp>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776831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347111" y="231679"/>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9" name="CuadroTexto 8">
            <a:extLst>
              <a:ext uri="{FF2B5EF4-FFF2-40B4-BE49-F238E27FC236}">
                <a16:creationId xmlns:a16="http://schemas.microsoft.com/office/drawing/2014/main" id="{1A5BE994-C403-439D-A2DD-4F25C5277187}"/>
              </a:ext>
            </a:extLst>
          </p:cNvPr>
          <p:cNvSpPr txBox="1"/>
          <p:nvPr/>
        </p:nvSpPr>
        <p:spPr>
          <a:xfrm>
            <a:off x="4080575" y="1507698"/>
            <a:ext cx="4030850" cy="523220"/>
          </a:xfrm>
          <a:prstGeom prst="rect">
            <a:avLst/>
          </a:prstGeom>
          <a:noFill/>
        </p:spPr>
        <p:txBody>
          <a:bodyPr wrap="square">
            <a:spAutoFit/>
          </a:bodyPr>
          <a:lstStyle/>
          <a:p>
            <a:r>
              <a:rPr lang="es-ES_tradnl" sz="2800" b="1" dirty="0">
                <a:solidFill>
                  <a:srgbClr val="FF0000"/>
                </a:solidFill>
                <a:latin typeface="+mj-lt"/>
              </a:rPr>
              <a:t>Diagrama de Secuencia</a:t>
            </a:r>
            <a:endParaRPr lang="es-EC" sz="2800" b="1" dirty="0">
              <a:solidFill>
                <a:srgbClr val="FF0000"/>
              </a:solidFill>
              <a:latin typeface="+mj-l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0" name="Grupo 9">
            <a:extLst>
              <a:ext uri="{FF2B5EF4-FFF2-40B4-BE49-F238E27FC236}">
                <a16:creationId xmlns:a16="http://schemas.microsoft.com/office/drawing/2014/main" id="{6B5F2E54-09AE-42EA-AE62-34C8E7A89986}"/>
              </a:ext>
            </a:extLst>
          </p:cNvPr>
          <p:cNvGrpSpPr>
            <a:grpSpLocks/>
          </p:cNvGrpSpPr>
          <p:nvPr/>
        </p:nvGrpSpPr>
        <p:grpSpPr bwMode="auto">
          <a:xfrm>
            <a:off x="2285999" y="2197761"/>
            <a:ext cx="7624916" cy="4365268"/>
            <a:chOff x="2513" y="357"/>
            <a:chExt cx="7358" cy="5007"/>
          </a:xfrm>
        </p:grpSpPr>
        <p:pic>
          <p:nvPicPr>
            <p:cNvPr id="11" name="Picture 9">
              <a:extLst>
                <a:ext uri="{FF2B5EF4-FFF2-40B4-BE49-F238E27FC236}">
                  <a16:creationId xmlns:a16="http://schemas.microsoft.com/office/drawing/2014/main" id="{DE2651E3-94E8-45DB-997A-E0A29D8B7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 y="502"/>
              <a:ext cx="7066" cy="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a:extLst>
                <a:ext uri="{FF2B5EF4-FFF2-40B4-BE49-F238E27FC236}">
                  <a16:creationId xmlns:a16="http://schemas.microsoft.com/office/drawing/2014/main" id="{55C4F695-49D8-49C2-80A4-664AE75606A0}"/>
                </a:ext>
              </a:extLst>
            </p:cNvPr>
            <p:cNvSpPr>
              <a:spLocks noChangeArrowheads="1"/>
            </p:cNvSpPr>
            <p:nvPr/>
          </p:nvSpPr>
          <p:spPr bwMode="auto">
            <a:xfrm>
              <a:off x="2513" y="357"/>
              <a:ext cx="7358" cy="5007"/>
            </a:xfrm>
            <a:prstGeom prst="rect">
              <a:avLst/>
            </a:prstGeom>
            <a:noFill/>
            <a:ln w="19050">
              <a:solidFill>
                <a:srgbClr val="0D0D0D"/>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3016006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347110" y="107517"/>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9" name="CuadroTexto 8">
            <a:extLst>
              <a:ext uri="{FF2B5EF4-FFF2-40B4-BE49-F238E27FC236}">
                <a16:creationId xmlns:a16="http://schemas.microsoft.com/office/drawing/2014/main" id="{1A5BE994-C403-439D-A2DD-4F25C5277187}"/>
              </a:ext>
            </a:extLst>
          </p:cNvPr>
          <p:cNvSpPr txBox="1"/>
          <p:nvPr/>
        </p:nvSpPr>
        <p:spPr>
          <a:xfrm>
            <a:off x="605357" y="3186300"/>
            <a:ext cx="2674187" cy="954107"/>
          </a:xfrm>
          <a:prstGeom prst="rect">
            <a:avLst/>
          </a:prstGeom>
          <a:noFill/>
        </p:spPr>
        <p:txBody>
          <a:bodyPr wrap="square">
            <a:spAutoFit/>
          </a:bodyPr>
          <a:lstStyle/>
          <a:p>
            <a:pPr algn="ctr"/>
            <a:r>
              <a:rPr lang="es-ES_tradnl" sz="2800" b="1" dirty="0">
                <a:solidFill>
                  <a:srgbClr val="FF0000"/>
                </a:solidFill>
                <a:latin typeface="+mj-lt"/>
              </a:rPr>
              <a:t>Módulo lógico de base de datos</a:t>
            </a:r>
            <a:endParaRPr lang="es-EC" sz="2800" b="1" dirty="0">
              <a:solidFill>
                <a:srgbClr val="FF0000"/>
              </a:solidFill>
              <a:latin typeface="+mj-l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Imagen 12">
            <a:extLst>
              <a:ext uri="{FF2B5EF4-FFF2-40B4-BE49-F238E27FC236}">
                <a16:creationId xmlns:a16="http://schemas.microsoft.com/office/drawing/2014/main" id="{9E78DA47-460E-4750-B2C4-9FD3E8065EE4}"/>
              </a:ext>
            </a:extLst>
          </p:cNvPr>
          <p:cNvPicPr/>
          <p:nvPr/>
        </p:nvPicPr>
        <p:blipFill rotWithShape="1">
          <a:blip r:embed="rId3">
            <a:extLst>
              <a:ext uri="{28A0092B-C50C-407E-A947-70E740481C1C}">
                <a14:useLocalDpi xmlns:a14="http://schemas.microsoft.com/office/drawing/2010/main" val="0"/>
              </a:ext>
            </a:extLst>
          </a:blip>
          <a:srcRect r="41290" b="4662"/>
          <a:stretch/>
        </p:blipFill>
        <p:spPr bwMode="auto">
          <a:xfrm>
            <a:off x="3565207" y="1507697"/>
            <a:ext cx="5061585" cy="5265420"/>
          </a:xfrm>
          <a:prstGeom prst="rect">
            <a:avLst/>
          </a:prstGeom>
          <a:ln w="9525" cap="sq">
            <a:solidFill>
              <a:srgbClr val="0070C0"/>
            </a:solidFill>
            <a:prstDash val="solid"/>
            <a:miter lim="800000"/>
          </a:ln>
          <a:effectLst/>
          <a:extLst>
            <a:ext uri="{53640926-AAD7-44D8-BBD7-CCE9431645EC}">
              <a14:shadowObscured xmlns:a14="http://schemas.microsoft.com/office/drawing/2010/main"/>
            </a:ext>
          </a:ex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981712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07846" y="185034"/>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9" name="CuadroTexto 8">
            <a:extLst>
              <a:ext uri="{FF2B5EF4-FFF2-40B4-BE49-F238E27FC236}">
                <a16:creationId xmlns:a16="http://schemas.microsoft.com/office/drawing/2014/main" id="{1A5BE994-C403-439D-A2DD-4F25C5277187}"/>
              </a:ext>
            </a:extLst>
          </p:cNvPr>
          <p:cNvSpPr txBox="1"/>
          <p:nvPr/>
        </p:nvSpPr>
        <p:spPr>
          <a:xfrm>
            <a:off x="295647" y="3186300"/>
            <a:ext cx="2674187" cy="954107"/>
          </a:xfrm>
          <a:prstGeom prst="rect">
            <a:avLst/>
          </a:prstGeom>
          <a:noFill/>
        </p:spPr>
        <p:txBody>
          <a:bodyPr wrap="square">
            <a:spAutoFit/>
          </a:bodyPr>
          <a:lstStyle/>
          <a:p>
            <a:pPr algn="ctr"/>
            <a:r>
              <a:rPr lang="es-ES_tradnl" sz="2800" b="1" dirty="0">
                <a:solidFill>
                  <a:srgbClr val="FF0000"/>
                </a:solidFill>
                <a:latin typeface="+mj-lt"/>
              </a:rPr>
              <a:t>Módulo de clases de seguridad</a:t>
            </a:r>
            <a:endParaRPr lang="es-EC" sz="2800" b="1" dirty="0">
              <a:solidFill>
                <a:srgbClr val="FF0000"/>
              </a:solidFill>
              <a:latin typeface="+mj-l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7" name="Grupo 6">
            <a:extLst>
              <a:ext uri="{FF2B5EF4-FFF2-40B4-BE49-F238E27FC236}">
                <a16:creationId xmlns:a16="http://schemas.microsoft.com/office/drawing/2014/main" id="{5952D8D1-E857-4F63-B703-91D98E7CF6F6}"/>
              </a:ext>
            </a:extLst>
          </p:cNvPr>
          <p:cNvGrpSpPr>
            <a:grpSpLocks/>
          </p:cNvGrpSpPr>
          <p:nvPr/>
        </p:nvGrpSpPr>
        <p:grpSpPr bwMode="auto">
          <a:xfrm>
            <a:off x="3288889" y="1799303"/>
            <a:ext cx="7683910" cy="4601495"/>
            <a:chOff x="2292" y="468"/>
            <a:chExt cx="8160" cy="4407"/>
          </a:xfrm>
        </p:grpSpPr>
        <p:pic>
          <p:nvPicPr>
            <p:cNvPr id="8" name="Picture 15">
              <a:extLst>
                <a:ext uri="{FF2B5EF4-FFF2-40B4-BE49-F238E27FC236}">
                  <a16:creationId xmlns:a16="http://schemas.microsoft.com/office/drawing/2014/main" id="{C7620C52-4CA3-400A-BF74-C61241E58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 y="700"/>
              <a:ext cx="7882" cy="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6">
              <a:extLst>
                <a:ext uri="{FF2B5EF4-FFF2-40B4-BE49-F238E27FC236}">
                  <a16:creationId xmlns:a16="http://schemas.microsoft.com/office/drawing/2014/main" id="{1C405690-363A-47C0-A8DC-BA265F1021F2}"/>
                </a:ext>
              </a:extLst>
            </p:cNvPr>
            <p:cNvSpPr>
              <a:spLocks noChangeArrowheads="1"/>
            </p:cNvSpPr>
            <p:nvPr/>
          </p:nvSpPr>
          <p:spPr bwMode="auto">
            <a:xfrm>
              <a:off x="2292" y="468"/>
              <a:ext cx="8160" cy="4407"/>
            </a:xfrm>
            <a:prstGeom prst="rect">
              <a:avLst/>
            </a:prstGeom>
            <a:noFill/>
            <a:ln w="9525">
              <a:solidFill>
                <a:srgbClr val="8496A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2410589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513365" y="225518"/>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9" name="CuadroTexto 8">
            <a:extLst>
              <a:ext uri="{FF2B5EF4-FFF2-40B4-BE49-F238E27FC236}">
                <a16:creationId xmlns:a16="http://schemas.microsoft.com/office/drawing/2014/main" id="{1A5BE994-C403-439D-A2DD-4F25C5277187}"/>
              </a:ext>
            </a:extLst>
          </p:cNvPr>
          <p:cNvSpPr txBox="1"/>
          <p:nvPr/>
        </p:nvSpPr>
        <p:spPr>
          <a:xfrm>
            <a:off x="295647" y="3186300"/>
            <a:ext cx="2674187" cy="1384995"/>
          </a:xfrm>
          <a:prstGeom prst="rect">
            <a:avLst/>
          </a:prstGeom>
          <a:noFill/>
        </p:spPr>
        <p:txBody>
          <a:bodyPr wrap="square">
            <a:spAutoFit/>
          </a:bodyPr>
          <a:lstStyle/>
          <a:p>
            <a:pPr algn="ctr"/>
            <a:r>
              <a:rPr lang="es-ES_tradnl" sz="2800" b="1" dirty="0">
                <a:solidFill>
                  <a:srgbClr val="FF0000"/>
                </a:solidFill>
                <a:latin typeface="+mj-lt"/>
              </a:rPr>
              <a:t>Módulo de Agendamiento – Valoración</a:t>
            </a:r>
            <a:endParaRPr lang="es-EC" sz="2800" b="1" dirty="0">
              <a:solidFill>
                <a:srgbClr val="FF0000"/>
              </a:solidFill>
              <a:latin typeface="+mj-l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1" name="Grupo 10">
            <a:extLst>
              <a:ext uri="{FF2B5EF4-FFF2-40B4-BE49-F238E27FC236}">
                <a16:creationId xmlns:a16="http://schemas.microsoft.com/office/drawing/2014/main" id="{2A64027F-6E6B-4D74-88E5-61A71066B69B}"/>
              </a:ext>
            </a:extLst>
          </p:cNvPr>
          <p:cNvGrpSpPr>
            <a:grpSpLocks/>
          </p:cNvGrpSpPr>
          <p:nvPr/>
        </p:nvGrpSpPr>
        <p:grpSpPr bwMode="auto">
          <a:xfrm>
            <a:off x="3265481" y="1507698"/>
            <a:ext cx="7736816" cy="5173317"/>
            <a:chOff x="7" y="7"/>
            <a:chExt cx="8146" cy="5125"/>
          </a:xfrm>
        </p:grpSpPr>
        <p:pic>
          <p:nvPicPr>
            <p:cNvPr id="12" name="Picture 18">
              <a:extLst>
                <a:ext uri="{FF2B5EF4-FFF2-40B4-BE49-F238E27FC236}">
                  <a16:creationId xmlns:a16="http://schemas.microsoft.com/office/drawing/2014/main" id="{98E53054-33A0-4229-999F-70CE9C472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 y="103"/>
              <a:ext cx="7936" cy="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9">
              <a:extLst>
                <a:ext uri="{FF2B5EF4-FFF2-40B4-BE49-F238E27FC236}">
                  <a16:creationId xmlns:a16="http://schemas.microsoft.com/office/drawing/2014/main" id="{2EE44E59-9AEE-4A7E-B837-F1E4FC07930A}"/>
                </a:ext>
              </a:extLst>
            </p:cNvPr>
            <p:cNvSpPr>
              <a:spLocks noChangeArrowheads="1"/>
            </p:cNvSpPr>
            <p:nvPr/>
          </p:nvSpPr>
          <p:spPr bwMode="auto">
            <a:xfrm>
              <a:off x="7" y="7"/>
              <a:ext cx="8146" cy="5125"/>
            </a:xfrm>
            <a:prstGeom prst="rect">
              <a:avLst/>
            </a:prstGeom>
            <a:noFill/>
            <a:ln w="9525">
              <a:solidFill>
                <a:srgbClr val="8496A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2635341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07846" y="234115"/>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pic>
        <p:nvPicPr>
          <p:cNvPr id="7" name="Picture 8" descr="Arquitectura básica de un sistema de gestión de aprendizaje. | Download  Scientific Diagram">
            <a:extLst>
              <a:ext uri="{FF2B5EF4-FFF2-40B4-BE49-F238E27FC236}">
                <a16:creationId xmlns:a16="http://schemas.microsoft.com/office/drawing/2014/main" id="{D54049EC-348D-4ADE-BA2D-70445253D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80" y="2633119"/>
            <a:ext cx="2916317" cy="213714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2AD92A2D-5847-4A60-B40F-14E94CDC3F09}"/>
              </a:ext>
            </a:extLst>
          </p:cNvPr>
          <p:cNvSpPr/>
          <p:nvPr/>
        </p:nvSpPr>
        <p:spPr>
          <a:xfrm>
            <a:off x="4184677" y="1848245"/>
            <a:ext cx="7352965" cy="40868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just">
              <a:tabLst>
                <a:tab pos="9690100" algn="l"/>
              </a:tabLst>
            </a:pPr>
            <a:r>
              <a:rPr lang="es-ES" sz="2800" b="1" dirty="0">
                <a:solidFill>
                  <a:schemeClr val="bg1"/>
                </a:solidFill>
                <a:latin typeface="+mj-lt"/>
              </a:rPr>
              <a:t>Lenguaje de Programación</a:t>
            </a:r>
          </a:p>
          <a:p>
            <a:pPr marL="88900" algn="just">
              <a:tabLst>
                <a:tab pos="9690100" algn="l"/>
              </a:tabLst>
            </a:pPr>
            <a:endParaRPr lang="es-ES" sz="2800" b="1" dirty="0">
              <a:solidFill>
                <a:schemeClr val="bg1"/>
              </a:solidFill>
              <a:latin typeface="+mj-lt"/>
            </a:endParaRPr>
          </a:p>
          <a:p>
            <a:pPr marL="546100" indent="-457200" algn="just">
              <a:buFont typeface="Arial" panose="020B0604020202020204" pitchFamily="34" charset="0"/>
              <a:buChar char="•"/>
              <a:tabLst>
                <a:tab pos="9690100" algn="l"/>
              </a:tabLst>
            </a:pPr>
            <a:r>
              <a:rPr lang="es-ES" sz="2800" b="1" dirty="0">
                <a:solidFill>
                  <a:schemeClr val="bg1"/>
                </a:solidFill>
                <a:latin typeface="+mj-lt"/>
              </a:rPr>
              <a:t>La aplicación se  ha desarrollado en Java (funciona en cualquier entorno).</a:t>
            </a:r>
          </a:p>
          <a:p>
            <a:pPr marL="546100" indent="-457200" algn="just">
              <a:buFont typeface="Arial" panose="020B0604020202020204" pitchFamily="34" charset="0"/>
              <a:buChar char="•"/>
              <a:tabLst>
                <a:tab pos="9690100" algn="l"/>
              </a:tabLst>
            </a:pPr>
            <a:r>
              <a:rPr lang="es-ES" sz="2800" b="1" dirty="0">
                <a:solidFill>
                  <a:schemeClr val="bg1"/>
                </a:solidFill>
                <a:latin typeface="+mj-lt"/>
              </a:rPr>
              <a:t>Ofrece el código de casi todas sus librerías nativas.</a:t>
            </a:r>
          </a:p>
          <a:p>
            <a:pPr marL="546100" indent="-457200" algn="just">
              <a:buFont typeface="Arial" panose="020B0604020202020204" pitchFamily="34" charset="0"/>
              <a:buChar char="•"/>
              <a:tabLst>
                <a:tab pos="9690100" algn="l"/>
              </a:tabLst>
            </a:pPr>
            <a:r>
              <a:rPr lang="es-ES" sz="2800" b="1" dirty="0">
                <a:solidFill>
                  <a:schemeClr val="bg1"/>
                </a:solidFill>
                <a:latin typeface="+mj-lt"/>
              </a:rPr>
              <a:t>Se empleó el siguiente entorno de con las siguientes características: </a:t>
            </a:r>
            <a:endParaRPr lang="es-EC" sz="2800" b="1" dirty="0">
              <a:solidFill>
                <a:schemeClr val="bg1"/>
              </a:solidFill>
              <a:latin typeface="+mj-lt"/>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3926673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07846" y="227900"/>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ARQUITECTURA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pic>
        <p:nvPicPr>
          <p:cNvPr id="7" name="Picture 8" descr="Arquitectura básica de un sistema de gestión de aprendizaje. | Download  Scientific Diagram">
            <a:extLst>
              <a:ext uri="{FF2B5EF4-FFF2-40B4-BE49-F238E27FC236}">
                <a16:creationId xmlns:a16="http://schemas.microsoft.com/office/drawing/2014/main" id="{D54049EC-348D-4ADE-BA2D-70445253D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36" y="2559376"/>
            <a:ext cx="3692286" cy="27057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2">
            <a:extLst>
              <a:ext uri="{FF2B5EF4-FFF2-40B4-BE49-F238E27FC236}">
                <a16:creationId xmlns:a16="http://schemas.microsoft.com/office/drawing/2014/main" id="{14E3B7B4-CA89-422A-9E1C-9826C1366D18}"/>
              </a:ext>
            </a:extLst>
          </p:cNvPr>
          <p:cNvGraphicFramePr>
            <a:graphicFrameLocks noGrp="1"/>
          </p:cNvGraphicFramePr>
          <p:nvPr>
            <p:extLst/>
          </p:nvPr>
        </p:nvGraphicFramePr>
        <p:xfrm>
          <a:off x="4412972" y="1846221"/>
          <a:ext cx="7164498" cy="4053840"/>
        </p:xfrm>
        <a:graphic>
          <a:graphicData uri="http://schemas.openxmlformats.org/drawingml/2006/table">
            <a:tbl>
              <a:tblPr firstRow="1" bandRow="1">
                <a:tableStyleId>{5C22544A-7EE6-4342-B048-85BDC9FD1C3A}</a:tableStyleId>
              </a:tblPr>
              <a:tblGrid>
                <a:gridCol w="2715403">
                  <a:extLst>
                    <a:ext uri="{9D8B030D-6E8A-4147-A177-3AD203B41FA5}">
                      <a16:colId xmlns:a16="http://schemas.microsoft.com/office/drawing/2014/main" val="18834828"/>
                    </a:ext>
                  </a:extLst>
                </a:gridCol>
                <a:gridCol w="4449095">
                  <a:extLst>
                    <a:ext uri="{9D8B030D-6E8A-4147-A177-3AD203B41FA5}">
                      <a16:colId xmlns:a16="http://schemas.microsoft.com/office/drawing/2014/main" val="1334086158"/>
                    </a:ext>
                  </a:extLst>
                </a:gridCol>
              </a:tblGrid>
              <a:tr h="370840">
                <a:tc gridSpan="2">
                  <a:txBody>
                    <a:bodyPr/>
                    <a:lstStyle/>
                    <a:p>
                      <a:pPr algn="ctr"/>
                      <a:r>
                        <a:rPr lang="es-EC" sz="2800" dirty="0"/>
                        <a:t>CARACTERÍSTICAS</a:t>
                      </a:r>
                    </a:p>
                  </a:txBody>
                  <a:tcPr/>
                </a:tc>
                <a:tc hMerge="1">
                  <a:txBody>
                    <a:bodyPr/>
                    <a:lstStyle/>
                    <a:p>
                      <a:endParaRPr lang="es-EC" dirty="0"/>
                    </a:p>
                  </a:txBody>
                  <a:tcPr/>
                </a:tc>
                <a:extLst>
                  <a:ext uri="{0D108BD9-81ED-4DB2-BD59-A6C34878D82A}">
                    <a16:rowId xmlns:a16="http://schemas.microsoft.com/office/drawing/2014/main" val="4294791394"/>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Calibri" panose="020F0502020204030204" pitchFamily="34" charset="0"/>
                          <a:cs typeface="Times New Roman" panose="02020603050405020304" pitchFamily="18" charset="0"/>
                        </a:rPr>
                        <a:t>Windows 10</a:t>
                      </a:r>
                      <a:endParaRPr lang="es-EC" sz="2800" kern="1200" dirty="0">
                        <a:solidFill>
                          <a:schemeClr val="dk1"/>
                        </a:solidFill>
                        <a:effectLst/>
                        <a:latin typeface="+mn-lt"/>
                        <a:ea typeface="Calibri" panose="020F0502020204030204" pitchFamily="34" charset="0"/>
                        <a:cs typeface="Times New Roman" panose="02020603050405020304" pitchFamily="18"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solidFill>
                            <a:schemeClr val="dk1"/>
                          </a:solidFill>
                          <a:effectLst/>
                          <a:latin typeface="+mn-lt"/>
                          <a:ea typeface="Calibri" panose="020F0502020204030204" pitchFamily="34" charset="0"/>
                          <a:cs typeface="Times New Roman" panose="02020603050405020304" pitchFamily="18" charset="0"/>
                        </a:rPr>
                        <a:t>Start UML</a:t>
                      </a:r>
                      <a:endParaRPr lang="es-EC" sz="2800" kern="1200" dirty="0">
                        <a:solidFill>
                          <a:schemeClr val="dk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83532012"/>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Calibri" panose="020F0502020204030204" pitchFamily="34" charset="0"/>
                          <a:cs typeface="Times New Roman" panose="02020603050405020304" pitchFamily="18" charset="0"/>
                        </a:rPr>
                        <a:t>Java 8 </a:t>
                      </a:r>
                      <a:endParaRPr lang="es-EC" sz="2800" kern="1200" dirty="0">
                        <a:solidFill>
                          <a:schemeClr val="dk1"/>
                        </a:solidFill>
                        <a:effectLst/>
                        <a:latin typeface="+mn-lt"/>
                        <a:ea typeface="Calibri" panose="020F0502020204030204" pitchFamily="34" charset="0"/>
                        <a:cs typeface="Times New Roman" panose="02020603050405020304" pitchFamily="18"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Calibri" panose="020F0502020204030204" pitchFamily="34" charset="0"/>
                          <a:cs typeface="Times New Roman" panose="02020603050405020304" pitchFamily="18" charset="0"/>
                        </a:rPr>
                        <a:t>Apache Tomcat</a:t>
                      </a:r>
                      <a:endParaRPr lang="es-EC" sz="2800" kern="1200" dirty="0">
                        <a:solidFill>
                          <a:schemeClr val="dk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54111876"/>
                  </a:ext>
                </a:extLst>
              </a:tr>
              <a:tr h="370840">
                <a:tc>
                  <a:txBody>
                    <a:bodyPr/>
                    <a:lstStyle/>
                    <a:p>
                      <a:pPr marL="457200" indent="-457200">
                        <a:buFont typeface="Arial" panose="020B0604020202020204" pitchFamily="34" charset="0"/>
                        <a:buChar char="•"/>
                      </a:pPr>
                      <a:r>
                        <a:rPr lang="es-ES" sz="2800" kern="1200" dirty="0">
                          <a:solidFill>
                            <a:schemeClr val="dk1"/>
                          </a:solidFill>
                          <a:effectLst/>
                          <a:latin typeface="+mn-lt"/>
                          <a:ea typeface="Calibri" panose="020F0502020204030204" pitchFamily="34" charset="0"/>
                          <a:cs typeface="Times New Roman" panose="02020603050405020304" pitchFamily="18" charset="0"/>
                        </a:rPr>
                        <a:t>Angular 6</a:t>
                      </a:r>
                      <a:endParaRPr lang="es-EC" sz="2800" dirty="0"/>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Calibri" panose="020F0502020204030204" pitchFamily="34" charset="0"/>
                          <a:cs typeface="Times New Roman" panose="02020603050405020304" pitchFamily="18" charset="0"/>
                        </a:rPr>
                        <a:t>Maven 3.3</a:t>
                      </a:r>
                      <a:endParaRPr lang="es-EC" sz="2800" kern="1200" dirty="0">
                        <a:solidFill>
                          <a:schemeClr val="dk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88959392"/>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solidFill>
                            <a:schemeClr val="dk1"/>
                          </a:solidFill>
                          <a:effectLst/>
                          <a:latin typeface="+mn-lt"/>
                          <a:ea typeface="Calibri" panose="020F0502020204030204" pitchFamily="34" charset="0"/>
                          <a:cs typeface="Times New Roman" panose="02020603050405020304" pitchFamily="18" charset="0"/>
                        </a:rPr>
                        <a:t>Spring Boot </a:t>
                      </a:r>
                      <a:endParaRPr lang="es-EC" sz="2800" kern="1200" dirty="0">
                        <a:solidFill>
                          <a:schemeClr val="dk1"/>
                        </a:solidFill>
                        <a:effectLst/>
                        <a:latin typeface="+mn-lt"/>
                        <a:ea typeface="Calibri" panose="020F0502020204030204" pitchFamily="34" charset="0"/>
                        <a:cs typeface="Times New Roman" panose="02020603050405020304" pitchFamily="18"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Calibri" panose="020F0502020204030204" pitchFamily="34" charset="0"/>
                          <a:cs typeface="Times New Roman" panose="02020603050405020304" pitchFamily="18" charset="0"/>
                        </a:rPr>
                        <a:t>PostgreSQL base de datos</a:t>
                      </a:r>
                      <a:endParaRPr lang="es-EC" sz="2800" kern="1200" dirty="0">
                        <a:solidFill>
                          <a:schemeClr val="dk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160404025"/>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solidFill>
                            <a:schemeClr val="dk1"/>
                          </a:solidFill>
                          <a:effectLst/>
                          <a:latin typeface="+mn-lt"/>
                          <a:ea typeface="Calibri" panose="020F0502020204030204" pitchFamily="34" charset="0"/>
                          <a:cs typeface="Times New Roman" panose="02020603050405020304" pitchFamily="18" charset="0"/>
                        </a:rPr>
                        <a:t>Angular Material</a:t>
                      </a:r>
                      <a:endParaRPr lang="es-EC" sz="2800" kern="1200" dirty="0">
                        <a:solidFill>
                          <a:schemeClr val="dk1"/>
                        </a:solidFill>
                        <a:effectLst/>
                        <a:latin typeface="+mn-lt"/>
                        <a:ea typeface="Calibri" panose="020F0502020204030204" pitchFamily="34" charset="0"/>
                        <a:cs typeface="Times New Roman" panose="02020603050405020304" pitchFamily="18"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kern="1200" dirty="0">
                          <a:solidFill>
                            <a:schemeClr val="dk1"/>
                          </a:solidFill>
                          <a:effectLst/>
                          <a:latin typeface="+mn-lt"/>
                          <a:ea typeface="Calibri" panose="020F0502020204030204" pitchFamily="34" charset="0"/>
                          <a:cs typeface="Times New Roman" panose="02020603050405020304" pitchFamily="18" charset="0"/>
                        </a:rPr>
                        <a:t>Visual </a:t>
                      </a:r>
                      <a:r>
                        <a:rPr lang="es-ES" sz="2800" kern="1200" dirty="0" err="1">
                          <a:solidFill>
                            <a:schemeClr val="dk1"/>
                          </a:solidFill>
                          <a:effectLst/>
                          <a:latin typeface="+mn-lt"/>
                          <a:ea typeface="Calibri" panose="020F0502020204030204" pitchFamily="34" charset="0"/>
                          <a:cs typeface="Times New Roman" panose="02020603050405020304" pitchFamily="18" charset="0"/>
                        </a:rPr>
                        <a:t>studio</a:t>
                      </a:r>
                      <a:r>
                        <a:rPr lang="es-ES" sz="2800" kern="1200" dirty="0">
                          <a:solidFill>
                            <a:schemeClr val="dk1"/>
                          </a:solidFill>
                          <a:effectLst/>
                          <a:latin typeface="+mn-lt"/>
                          <a:ea typeface="Calibri" panose="020F0502020204030204" pitchFamily="34" charset="0"/>
                          <a:cs typeface="Times New Roman" panose="02020603050405020304" pitchFamily="18" charset="0"/>
                        </a:rPr>
                        <a:t> </a:t>
                      </a:r>
                      <a:r>
                        <a:rPr lang="es-ES" sz="2800" kern="1200" dirty="0" err="1">
                          <a:solidFill>
                            <a:schemeClr val="dk1"/>
                          </a:solidFill>
                          <a:effectLst/>
                          <a:latin typeface="+mn-lt"/>
                          <a:ea typeface="Calibri" panose="020F0502020204030204" pitchFamily="34" charset="0"/>
                          <a:cs typeface="Times New Roman" panose="02020603050405020304" pitchFamily="18" charset="0"/>
                        </a:rPr>
                        <a:t>code</a:t>
                      </a:r>
                      <a:r>
                        <a:rPr lang="es-ES" sz="2800" kern="1200" dirty="0">
                          <a:solidFill>
                            <a:schemeClr val="dk1"/>
                          </a:solidFill>
                          <a:effectLst/>
                          <a:latin typeface="+mn-lt"/>
                          <a:ea typeface="Calibri" panose="020F0502020204030204" pitchFamily="34" charset="0"/>
                          <a:cs typeface="Times New Roman" panose="02020603050405020304" pitchFamily="18" charset="0"/>
                        </a:rPr>
                        <a:t> </a:t>
                      </a:r>
                      <a:r>
                        <a:rPr lang="es-ES" sz="2800" kern="1200" dirty="0">
                          <a:solidFill>
                            <a:schemeClr val="dk1"/>
                          </a:solidFill>
                          <a:latin typeface="+mn-lt"/>
                          <a:ea typeface="Calibri" panose="020F0502020204030204" pitchFamily="34" charset="0"/>
                          <a:cs typeface="Times New Roman" panose="02020603050405020304" pitchFamily="18" charset="0"/>
                        </a:rPr>
                        <a:t>(Codificación)</a:t>
                      </a:r>
                      <a:endParaRPr lang="es-EC" sz="2800" kern="1200" dirty="0">
                        <a:solidFill>
                          <a:schemeClr val="dk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87546486"/>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a:solidFill>
                            <a:schemeClr val="dk1"/>
                          </a:solidFill>
                          <a:effectLst/>
                          <a:latin typeface="+mn-lt"/>
                          <a:ea typeface="Calibri" panose="020F0502020204030204" pitchFamily="34" charset="0"/>
                          <a:cs typeface="Times New Roman" panose="02020603050405020304" pitchFamily="18" charset="0"/>
                        </a:rPr>
                        <a:t>JPA </a:t>
                      </a:r>
                      <a:endParaRPr lang="es-EC" sz="2800" kern="1200" dirty="0">
                        <a:solidFill>
                          <a:schemeClr val="dk1"/>
                        </a:solidFill>
                        <a:effectLst/>
                        <a:latin typeface="+mn-lt"/>
                        <a:ea typeface="Calibri" panose="020F0502020204030204" pitchFamily="34" charset="0"/>
                        <a:cs typeface="Times New Roman" panose="02020603050405020304" pitchFamily="18" charset="0"/>
                      </a:endParaRPr>
                    </a:p>
                  </a:txBody>
                  <a:tcPr/>
                </a:tc>
                <a:tc>
                  <a:txBody>
                    <a:bodyPr/>
                    <a:lstStyle/>
                    <a:p>
                      <a:endParaRPr lang="es-EC" sz="2800" dirty="0"/>
                    </a:p>
                  </a:txBody>
                  <a:tcPr/>
                </a:tc>
                <a:extLst>
                  <a:ext uri="{0D108BD9-81ED-4DB2-BD59-A6C34878D82A}">
                    <a16:rowId xmlns:a16="http://schemas.microsoft.com/office/drawing/2014/main" val="3147367857"/>
                  </a:ext>
                </a:extLst>
              </a:tr>
            </a:tbl>
          </a:graphicData>
        </a:graphic>
      </p:graphicFrame>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970169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07846" y="235065"/>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DESARROLLO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9" name="CuadroTexto 8">
            <a:extLst>
              <a:ext uri="{FF2B5EF4-FFF2-40B4-BE49-F238E27FC236}">
                <a16:creationId xmlns:a16="http://schemas.microsoft.com/office/drawing/2014/main" id="{1A5BE994-C403-439D-A2DD-4F25C5277187}"/>
              </a:ext>
            </a:extLst>
          </p:cNvPr>
          <p:cNvSpPr txBox="1"/>
          <p:nvPr/>
        </p:nvSpPr>
        <p:spPr>
          <a:xfrm>
            <a:off x="3116949" y="5005100"/>
            <a:ext cx="2674187" cy="1384995"/>
          </a:xfrm>
          <a:prstGeom prst="rect">
            <a:avLst/>
          </a:prstGeom>
          <a:noFill/>
        </p:spPr>
        <p:txBody>
          <a:bodyPr wrap="square">
            <a:spAutoFit/>
          </a:bodyPr>
          <a:lstStyle/>
          <a:p>
            <a:pPr algn="ctr"/>
            <a:r>
              <a:rPr lang="es-ES_tradnl" sz="2800" b="1" dirty="0">
                <a:solidFill>
                  <a:srgbClr val="FF0000"/>
                </a:solidFill>
                <a:latin typeface="+mj-lt"/>
              </a:rPr>
              <a:t>Codificación como tabla de la base de datos</a:t>
            </a:r>
            <a:endParaRPr lang="es-EC" sz="2800" b="1" dirty="0">
              <a:solidFill>
                <a:srgbClr val="FF0000"/>
              </a:solidFill>
              <a:latin typeface="+mj-l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0" name="Grupo 9">
            <a:extLst>
              <a:ext uri="{FF2B5EF4-FFF2-40B4-BE49-F238E27FC236}">
                <a16:creationId xmlns:a16="http://schemas.microsoft.com/office/drawing/2014/main" id="{52DDB494-AF5E-46D1-ACDE-CEEB19CF94BB}"/>
              </a:ext>
            </a:extLst>
          </p:cNvPr>
          <p:cNvGrpSpPr/>
          <p:nvPr/>
        </p:nvGrpSpPr>
        <p:grpSpPr>
          <a:xfrm>
            <a:off x="4349040" y="1535489"/>
            <a:ext cx="6173591" cy="2538835"/>
            <a:chOff x="0" y="405440"/>
            <a:chExt cx="5730878" cy="1503369"/>
          </a:xfrm>
        </p:grpSpPr>
        <p:pic>
          <p:nvPicPr>
            <p:cNvPr id="14" name="Imagen 13">
              <a:extLst>
                <a:ext uri="{FF2B5EF4-FFF2-40B4-BE49-F238E27FC236}">
                  <a16:creationId xmlns:a16="http://schemas.microsoft.com/office/drawing/2014/main" id="{1A9657C7-5E43-4748-A406-A22BEDC8584B}"/>
                </a:ext>
              </a:extLst>
            </p:cNvPr>
            <p:cNvPicPr>
              <a:picLocks noChangeAspect="1"/>
            </p:cNvPicPr>
            <p:nvPr/>
          </p:nvPicPr>
          <p:blipFill rotWithShape="1">
            <a:blip r:embed="rId3">
              <a:extLst>
                <a:ext uri="{28A0092B-C50C-407E-A947-70E740481C1C}">
                  <a14:useLocalDpi xmlns:a14="http://schemas.microsoft.com/office/drawing/2010/main" val="0"/>
                </a:ext>
              </a:extLst>
            </a:blip>
            <a:srcRect l="-1" t="12585" r="11" b="40753"/>
            <a:stretch/>
          </p:blipFill>
          <p:spPr bwMode="auto">
            <a:xfrm>
              <a:off x="0" y="405440"/>
              <a:ext cx="5730878" cy="1503369"/>
            </a:xfrm>
            <a:prstGeom prst="rect">
              <a:avLst/>
            </a:prstGeom>
            <a:ln w="9525" cap="sq">
              <a:solidFill>
                <a:srgbClr val="0070C0"/>
              </a:solidFill>
              <a:prstDash val="solid"/>
              <a:miter lim="800000"/>
            </a:ln>
            <a:effectLst/>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2136E843-94D4-4F98-8104-68D92B302079}"/>
                </a:ext>
              </a:extLst>
            </p:cNvPr>
            <p:cNvPicPr>
              <a:picLocks noChangeAspect="1"/>
            </p:cNvPicPr>
            <p:nvPr/>
          </p:nvPicPr>
          <p:blipFill rotWithShape="1">
            <a:blip r:embed="rId4">
              <a:extLst>
                <a:ext uri="{28A0092B-C50C-407E-A947-70E740481C1C}">
                  <a14:useLocalDpi xmlns:a14="http://schemas.microsoft.com/office/drawing/2010/main" val="0"/>
                </a:ext>
              </a:extLst>
            </a:blip>
            <a:srcRect l="26420" t="46988" r="14096" b="25315"/>
            <a:stretch/>
          </p:blipFill>
          <p:spPr bwMode="auto">
            <a:xfrm>
              <a:off x="1514246" y="797357"/>
              <a:ext cx="3408680" cy="892175"/>
            </a:xfrm>
            <a:prstGeom prst="rect">
              <a:avLst/>
            </a:prstGeom>
            <a:ln w="9525" cap="sq">
              <a:solidFill>
                <a:srgbClr val="0070C0"/>
              </a:solidFill>
              <a:prstDash val="solid"/>
              <a:miter lim="800000"/>
            </a:ln>
            <a:effectLst/>
            <a:extLst>
              <a:ext uri="{53640926-AAD7-44D8-BBD7-CCE9431645EC}">
                <a14:shadowObscured xmlns:a14="http://schemas.microsoft.com/office/drawing/2010/main"/>
              </a:ext>
            </a:extLst>
          </p:spPr>
        </p:pic>
      </p:grpSp>
      <p:pic>
        <p:nvPicPr>
          <p:cNvPr id="3" name="Imagen 2">
            <a:extLst>
              <a:ext uri="{FF2B5EF4-FFF2-40B4-BE49-F238E27FC236}">
                <a16:creationId xmlns:a16="http://schemas.microsoft.com/office/drawing/2014/main" id="{A3027989-B41D-42D3-A44A-C5275F743D7F}"/>
              </a:ext>
            </a:extLst>
          </p:cNvPr>
          <p:cNvPicPr>
            <a:picLocks noChangeAspect="1"/>
          </p:cNvPicPr>
          <p:nvPr/>
        </p:nvPicPr>
        <p:blipFill>
          <a:blip r:embed="rId5"/>
          <a:stretch>
            <a:fillRect/>
          </a:stretch>
        </p:blipFill>
        <p:spPr>
          <a:xfrm>
            <a:off x="5968665" y="4585819"/>
            <a:ext cx="4708713" cy="2223559"/>
          </a:xfrm>
          <a:prstGeom prst="rect">
            <a:avLst/>
          </a:prstGeom>
        </p:spPr>
      </p:pic>
      <p:sp>
        <p:nvSpPr>
          <p:cNvPr id="20" name="CuadroTexto 19">
            <a:extLst>
              <a:ext uri="{FF2B5EF4-FFF2-40B4-BE49-F238E27FC236}">
                <a16:creationId xmlns:a16="http://schemas.microsoft.com/office/drawing/2014/main" id="{04F147A2-F03F-4CF0-BA8A-BFDF2D59BFC2}"/>
              </a:ext>
            </a:extLst>
          </p:cNvPr>
          <p:cNvSpPr txBox="1"/>
          <p:nvPr/>
        </p:nvSpPr>
        <p:spPr>
          <a:xfrm>
            <a:off x="708216" y="2197344"/>
            <a:ext cx="2674187" cy="954107"/>
          </a:xfrm>
          <a:prstGeom prst="rect">
            <a:avLst/>
          </a:prstGeom>
          <a:noFill/>
        </p:spPr>
        <p:txBody>
          <a:bodyPr wrap="square">
            <a:spAutoFit/>
          </a:bodyPr>
          <a:lstStyle/>
          <a:p>
            <a:pPr algn="ctr"/>
            <a:r>
              <a:rPr lang="es-ES_tradnl" sz="2800" b="1" dirty="0">
                <a:solidFill>
                  <a:srgbClr val="FF0000"/>
                </a:solidFill>
                <a:latin typeface="+mj-lt"/>
              </a:rPr>
              <a:t>Módulo de Ingreso</a:t>
            </a:r>
            <a:endParaRPr lang="es-EC" sz="2800" b="1" dirty="0">
              <a:solidFill>
                <a:srgbClr val="FF0000"/>
              </a:solidFill>
              <a:latin typeface="+mj-lt"/>
            </a:endParaRPr>
          </a:p>
        </p:txBody>
      </p:sp>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311614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07846" y="181874"/>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DESARROLLO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9" name="CuadroTexto 8">
            <a:extLst>
              <a:ext uri="{FF2B5EF4-FFF2-40B4-BE49-F238E27FC236}">
                <a16:creationId xmlns:a16="http://schemas.microsoft.com/office/drawing/2014/main" id="{1A5BE994-C403-439D-A2DD-4F25C5277187}"/>
              </a:ext>
            </a:extLst>
          </p:cNvPr>
          <p:cNvSpPr txBox="1"/>
          <p:nvPr/>
        </p:nvSpPr>
        <p:spPr>
          <a:xfrm>
            <a:off x="6249799" y="1476513"/>
            <a:ext cx="4330920" cy="954107"/>
          </a:xfrm>
          <a:prstGeom prst="rect">
            <a:avLst/>
          </a:prstGeom>
          <a:noFill/>
        </p:spPr>
        <p:txBody>
          <a:bodyPr wrap="square">
            <a:spAutoFit/>
          </a:bodyPr>
          <a:lstStyle/>
          <a:p>
            <a:pPr algn="ctr"/>
            <a:r>
              <a:rPr lang="es-ES_tradnl" sz="2800" b="1" dirty="0">
                <a:solidFill>
                  <a:srgbClr val="FF0000"/>
                </a:solidFill>
                <a:latin typeface="+mj-lt"/>
              </a:rPr>
              <a:t>Historial Médico – Modulo de Registro</a:t>
            </a:r>
            <a:endParaRPr lang="es-EC" sz="2800" b="1" dirty="0">
              <a:solidFill>
                <a:srgbClr val="FF0000"/>
              </a:solidFill>
              <a:latin typeface="+mj-l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CuadroTexto 19">
            <a:extLst>
              <a:ext uri="{FF2B5EF4-FFF2-40B4-BE49-F238E27FC236}">
                <a16:creationId xmlns:a16="http://schemas.microsoft.com/office/drawing/2014/main" id="{04F147A2-F03F-4CF0-BA8A-BFDF2D59BFC2}"/>
              </a:ext>
            </a:extLst>
          </p:cNvPr>
          <p:cNvSpPr txBox="1"/>
          <p:nvPr/>
        </p:nvSpPr>
        <p:spPr>
          <a:xfrm>
            <a:off x="326044" y="1593261"/>
            <a:ext cx="2674187" cy="954107"/>
          </a:xfrm>
          <a:prstGeom prst="rect">
            <a:avLst/>
          </a:prstGeom>
          <a:noFill/>
        </p:spPr>
        <p:txBody>
          <a:bodyPr wrap="square">
            <a:spAutoFit/>
          </a:bodyPr>
          <a:lstStyle/>
          <a:p>
            <a:pPr algn="ctr"/>
            <a:r>
              <a:rPr lang="es-ES_tradnl" sz="2800" b="1" dirty="0">
                <a:solidFill>
                  <a:srgbClr val="FF0000"/>
                </a:solidFill>
                <a:latin typeface="+mj-lt"/>
              </a:rPr>
              <a:t>Menú del Sistema</a:t>
            </a:r>
            <a:endParaRPr lang="es-EC" sz="2800" b="1" dirty="0">
              <a:solidFill>
                <a:srgbClr val="FF0000"/>
              </a:solidFill>
              <a:latin typeface="+mj-lt"/>
            </a:endParaRPr>
          </a:p>
        </p:txBody>
      </p:sp>
      <p:pic>
        <p:nvPicPr>
          <p:cNvPr id="11" name="Imagen 10">
            <a:extLst>
              <a:ext uri="{FF2B5EF4-FFF2-40B4-BE49-F238E27FC236}">
                <a16:creationId xmlns:a16="http://schemas.microsoft.com/office/drawing/2014/main" id="{056A5558-8653-49F4-9EE2-09FB1FC2EC1E}"/>
              </a:ext>
            </a:extLst>
          </p:cNvPr>
          <p:cNvPicPr/>
          <p:nvPr/>
        </p:nvPicPr>
        <p:blipFill rotWithShape="1">
          <a:blip r:embed="rId3">
            <a:extLst>
              <a:ext uri="{28A0092B-C50C-407E-A947-70E740481C1C}">
                <a14:useLocalDpi xmlns:a14="http://schemas.microsoft.com/office/drawing/2010/main" val="0"/>
              </a:ext>
            </a:extLst>
          </a:blip>
          <a:srcRect l="-1" t="21687" r="85962" b="-925"/>
          <a:stretch/>
        </p:blipFill>
        <p:spPr bwMode="auto">
          <a:xfrm>
            <a:off x="409898" y="2632931"/>
            <a:ext cx="2506478" cy="3941921"/>
          </a:xfrm>
          <a:prstGeom prst="rect">
            <a:avLst/>
          </a:prstGeom>
          <a:ln w="9525" cap="sq">
            <a:solidFill>
              <a:srgbClr val="0070C0"/>
            </a:solidFill>
            <a:prstDash val="solid"/>
            <a:miter lim="800000"/>
          </a:ln>
          <a:effectLst/>
          <a:extLst>
            <a:ext uri="{53640926-AAD7-44D8-BBD7-CCE9431645EC}">
              <a14:shadowObscured xmlns:a14="http://schemas.microsoft.com/office/drawing/2010/main"/>
            </a:ext>
          </a:extLst>
        </p:spPr>
      </p:pic>
      <p:grpSp>
        <p:nvGrpSpPr>
          <p:cNvPr id="12" name="Grupo 11">
            <a:extLst>
              <a:ext uri="{FF2B5EF4-FFF2-40B4-BE49-F238E27FC236}">
                <a16:creationId xmlns:a16="http://schemas.microsoft.com/office/drawing/2014/main" id="{6AB31564-F69F-406C-A72B-08DC7A6B3B15}"/>
              </a:ext>
            </a:extLst>
          </p:cNvPr>
          <p:cNvGrpSpPr/>
          <p:nvPr/>
        </p:nvGrpSpPr>
        <p:grpSpPr>
          <a:xfrm>
            <a:off x="3151163" y="2430621"/>
            <a:ext cx="8792307" cy="4144232"/>
            <a:chOff x="0" y="0"/>
            <a:chExt cx="6289289" cy="2409190"/>
          </a:xfrm>
        </p:grpSpPr>
        <p:pic>
          <p:nvPicPr>
            <p:cNvPr id="13" name="Imagen 12">
              <a:extLst>
                <a:ext uri="{FF2B5EF4-FFF2-40B4-BE49-F238E27FC236}">
                  <a16:creationId xmlns:a16="http://schemas.microsoft.com/office/drawing/2014/main" id="{EE9E6D88-75F1-4797-B04E-D45597C272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8"/>
            <a:stretch/>
          </p:blipFill>
          <p:spPr bwMode="auto">
            <a:xfrm>
              <a:off x="874644" y="0"/>
              <a:ext cx="5414645" cy="2409190"/>
            </a:xfrm>
            <a:prstGeom prst="rect">
              <a:avLst/>
            </a:prstGeom>
            <a:ln w="9525" cap="sq">
              <a:solidFill>
                <a:srgbClr val="0070C0"/>
              </a:solidFill>
              <a:prstDash val="solid"/>
              <a:miter lim="800000"/>
            </a:ln>
            <a:effectLst/>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E97B20D5-C53E-4970-8B31-06403E7CE505}"/>
                </a:ext>
              </a:extLst>
            </p:cNvPr>
            <p:cNvPicPr>
              <a:picLocks noChangeAspect="1"/>
            </p:cNvPicPr>
            <p:nvPr/>
          </p:nvPicPr>
          <p:blipFill rotWithShape="1">
            <a:blip r:embed="rId5">
              <a:extLst>
                <a:ext uri="{28A0092B-C50C-407E-A947-70E740481C1C}">
                  <a14:useLocalDpi xmlns:a14="http://schemas.microsoft.com/office/drawing/2010/main" val="0"/>
                </a:ext>
              </a:extLst>
            </a:blip>
            <a:srcRect t="13571" r="65040"/>
            <a:stretch/>
          </p:blipFill>
          <p:spPr bwMode="auto">
            <a:xfrm>
              <a:off x="0" y="326003"/>
              <a:ext cx="2003425" cy="2027555"/>
            </a:xfrm>
            <a:prstGeom prst="rect">
              <a:avLst/>
            </a:prstGeom>
            <a:ln w="9525" cap="sq">
              <a:solidFill>
                <a:srgbClr val="0070C0"/>
              </a:solidFill>
              <a:prstDash val="solid"/>
              <a:miter lim="800000"/>
            </a:ln>
            <a:effectLst/>
            <a:extLst>
              <a:ext uri="{53640926-AAD7-44D8-BBD7-CCE9431645EC}">
                <a14:shadowObscured xmlns:a14="http://schemas.microsoft.com/office/drawing/2010/main"/>
              </a:ext>
            </a:extLst>
          </p:spPr>
        </p:pic>
      </p:grpSp>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72227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513366" y="323578"/>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DESARROLLO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CuadroTexto 19">
            <a:extLst>
              <a:ext uri="{FF2B5EF4-FFF2-40B4-BE49-F238E27FC236}">
                <a16:creationId xmlns:a16="http://schemas.microsoft.com/office/drawing/2014/main" id="{04F147A2-F03F-4CF0-BA8A-BFDF2D59BFC2}"/>
              </a:ext>
            </a:extLst>
          </p:cNvPr>
          <p:cNvSpPr txBox="1"/>
          <p:nvPr/>
        </p:nvSpPr>
        <p:spPr>
          <a:xfrm>
            <a:off x="267051" y="3650164"/>
            <a:ext cx="2674187" cy="954107"/>
          </a:xfrm>
          <a:prstGeom prst="rect">
            <a:avLst/>
          </a:prstGeom>
          <a:noFill/>
        </p:spPr>
        <p:txBody>
          <a:bodyPr wrap="square">
            <a:spAutoFit/>
          </a:bodyPr>
          <a:lstStyle/>
          <a:p>
            <a:pPr algn="ctr"/>
            <a:r>
              <a:rPr lang="es-ES_tradnl" sz="2800" b="1" dirty="0">
                <a:solidFill>
                  <a:srgbClr val="FF0000"/>
                </a:solidFill>
                <a:latin typeface="+mj-lt"/>
              </a:rPr>
              <a:t>Módulo de Reportes</a:t>
            </a:r>
            <a:endParaRPr lang="es-EC" sz="2800" b="1" dirty="0">
              <a:solidFill>
                <a:srgbClr val="FF0000"/>
              </a:solidFill>
              <a:latin typeface="+mj-lt"/>
            </a:endParaRPr>
          </a:p>
        </p:txBody>
      </p:sp>
      <p:pic>
        <p:nvPicPr>
          <p:cNvPr id="14" name="Imagen 13">
            <a:extLst>
              <a:ext uri="{FF2B5EF4-FFF2-40B4-BE49-F238E27FC236}">
                <a16:creationId xmlns:a16="http://schemas.microsoft.com/office/drawing/2014/main" id="{956F308B-95F0-40E1-B19F-D4460353B6F4}"/>
              </a:ext>
            </a:extLst>
          </p:cNvPr>
          <p:cNvPicPr/>
          <p:nvPr/>
        </p:nvPicPr>
        <p:blipFill rotWithShape="1">
          <a:blip r:embed="rId3">
            <a:extLst>
              <a:ext uri="{28A0092B-C50C-407E-A947-70E740481C1C}">
                <a14:useLocalDpi xmlns:a14="http://schemas.microsoft.com/office/drawing/2010/main" val="0"/>
              </a:ext>
            </a:extLst>
          </a:blip>
          <a:srcRect t="13552" r="2372"/>
          <a:stretch/>
        </p:blipFill>
        <p:spPr bwMode="auto">
          <a:xfrm>
            <a:off x="3298507" y="2036127"/>
            <a:ext cx="8057751" cy="4158189"/>
          </a:xfrm>
          <a:prstGeom prst="rect">
            <a:avLst/>
          </a:prstGeom>
          <a:ln w="9525" cap="sq">
            <a:solidFill>
              <a:srgbClr val="0070C0"/>
            </a:solidFill>
            <a:prstDash val="solid"/>
            <a:miter lim="800000"/>
          </a:ln>
          <a:effectLst/>
          <a:extLst>
            <a:ext uri="{53640926-AAD7-44D8-BBD7-CCE9431645EC}">
              <a14:shadowObscured xmlns:a14="http://schemas.microsoft.com/office/drawing/2010/main"/>
            </a:ext>
          </a:ex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3231118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347111" y="182467"/>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DESARROLLO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CuadroTexto 19">
            <a:extLst>
              <a:ext uri="{FF2B5EF4-FFF2-40B4-BE49-F238E27FC236}">
                <a16:creationId xmlns:a16="http://schemas.microsoft.com/office/drawing/2014/main" id="{04F147A2-F03F-4CF0-BA8A-BFDF2D59BFC2}"/>
              </a:ext>
            </a:extLst>
          </p:cNvPr>
          <p:cNvSpPr txBox="1"/>
          <p:nvPr/>
        </p:nvSpPr>
        <p:spPr>
          <a:xfrm>
            <a:off x="1707383" y="1721044"/>
            <a:ext cx="2674187" cy="954107"/>
          </a:xfrm>
          <a:prstGeom prst="rect">
            <a:avLst/>
          </a:prstGeom>
          <a:noFill/>
        </p:spPr>
        <p:txBody>
          <a:bodyPr wrap="square">
            <a:spAutoFit/>
          </a:bodyPr>
          <a:lstStyle/>
          <a:p>
            <a:pPr algn="ctr"/>
            <a:r>
              <a:rPr lang="es-ES_tradnl" sz="2800" b="1" dirty="0">
                <a:solidFill>
                  <a:srgbClr val="FF0000"/>
                </a:solidFill>
                <a:latin typeface="+mj-lt"/>
              </a:rPr>
              <a:t>Módulo de Fichas Médicas</a:t>
            </a:r>
            <a:endParaRPr lang="es-EC" sz="2800" b="1" dirty="0">
              <a:solidFill>
                <a:srgbClr val="FF0000"/>
              </a:solidFill>
              <a:latin typeface="+mj-lt"/>
            </a:endParaRPr>
          </a:p>
        </p:txBody>
      </p:sp>
      <p:pic>
        <p:nvPicPr>
          <p:cNvPr id="7" name="Imagen 6">
            <a:extLst>
              <a:ext uri="{FF2B5EF4-FFF2-40B4-BE49-F238E27FC236}">
                <a16:creationId xmlns:a16="http://schemas.microsoft.com/office/drawing/2014/main" id="{FA504BAE-05EF-4C07-9A8F-D55C8CDC5960}"/>
              </a:ext>
            </a:extLst>
          </p:cNvPr>
          <p:cNvPicPr/>
          <p:nvPr/>
        </p:nvPicPr>
        <p:blipFill rotWithShape="1">
          <a:blip r:embed="rId3">
            <a:extLst>
              <a:ext uri="{28A0092B-C50C-407E-A947-70E740481C1C}">
                <a14:useLocalDpi xmlns:a14="http://schemas.microsoft.com/office/drawing/2010/main" val="0"/>
              </a:ext>
            </a:extLst>
          </a:blip>
          <a:srcRect t="13976" r="1420"/>
          <a:stretch/>
        </p:blipFill>
        <p:spPr bwMode="auto">
          <a:xfrm>
            <a:off x="219997" y="3015395"/>
            <a:ext cx="5648960" cy="2819400"/>
          </a:xfrm>
          <a:prstGeom prst="rect">
            <a:avLst/>
          </a:prstGeom>
          <a:ln w="9525" cap="sq">
            <a:solidFill>
              <a:srgbClr val="0070C0"/>
            </a:solidFill>
            <a:prstDash val="solid"/>
            <a:miter lim="800000"/>
          </a:ln>
          <a:effectLst/>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6E62A540-8763-4003-94F1-BBA159E9A6E1}"/>
              </a:ext>
            </a:extLst>
          </p:cNvPr>
          <p:cNvPicPr/>
          <p:nvPr/>
        </p:nvPicPr>
        <p:blipFill rotWithShape="1">
          <a:blip r:embed="rId4">
            <a:extLst>
              <a:ext uri="{28A0092B-C50C-407E-A947-70E740481C1C}">
                <a14:useLocalDpi xmlns:a14="http://schemas.microsoft.com/office/drawing/2010/main" val="0"/>
              </a:ext>
            </a:extLst>
          </a:blip>
          <a:srcRect t="19163" r="2818"/>
          <a:stretch/>
        </p:blipFill>
        <p:spPr bwMode="auto">
          <a:xfrm>
            <a:off x="6246003" y="3015394"/>
            <a:ext cx="5568950" cy="2819397"/>
          </a:xfrm>
          <a:prstGeom prst="rect">
            <a:avLst/>
          </a:prstGeom>
          <a:ln w="9525" cap="sq">
            <a:solidFill>
              <a:srgbClr val="0070C0"/>
            </a:solidFill>
            <a:prstDash val="solid"/>
            <a:miter lim="800000"/>
          </a:ln>
          <a:effectLst/>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C1A5D85F-671D-489C-9F98-B19E0BDD041F}"/>
              </a:ext>
            </a:extLst>
          </p:cNvPr>
          <p:cNvSpPr txBox="1"/>
          <p:nvPr/>
        </p:nvSpPr>
        <p:spPr>
          <a:xfrm>
            <a:off x="7183954" y="1784492"/>
            <a:ext cx="4024822" cy="954107"/>
          </a:xfrm>
          <a:prstGeom prst="rect">
            <a:avLst/>
          </a:prstGeom>
          <a:noFill/>
        </p:spPr>
        <p:txBody>
          <a:bodyPr wrap="square">
            <a:spAutoFit/>
          </a:bodyPr>
          <a:lstStyle/>
          <a:p>
            <a:pPr algn="ctr"/>
            <a:r>
              <a:rPr lang="es-ES_tradnl" sz="2800" b="1" dirty="0">
                <a:solidFill>
                  <a:srgbClr val="FF0000"/>
                </a:solidFill>
                <a:latin typeface="+mj-lt"/>
              </a:rPr>
              <a:t>Módulo de Administración de base de datos</a:t>
            </a:r>
            <a:endParaRPr lang="es-EC" sz="2800" b="1" dirty="0">
              <a:solidFill>
                <a:srgbClr val="FF0000"/>
              </a:solidFill>
              <a:latin typeface="+mj-lt"/>
            </a:endParaRPr>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654261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31" name="10 CuadroTexto">
            <a:extLst>
              <a:ext uri="{FF2B5EF4-FFF2-40B4-BE49-F238E27FC236}">
                <a16:creationId xmlns:a16="http://schemas.microsoft.com/office/drawing/2014/main" id="{9881DE18-AEE2-4C77-B6C2-A79AA6958482}"/>
              </a:ext>
            </a:extLst>
          </p:cNvPr>
          <p:cNvSpPr txBox="1"/>
          <p:nvPr/>
        </p:nvSpPr>
        <p:spPr>
          <a:xfrm>
            <a:off x="2338763" y="139658"/>
            <a:ext cx="7740620" cy="677042"/>
          </a:xfrm>
          <a:prstGeom prst="rect">
            <a:avLst/>
          </a:prstGeom>
          <a:noFill/>
        </p:spPr>
        <p:txBody>
          <a:bodyPr wrap="square" lIns="121853" tIns="60927" rIns="121853" bIns="60927" rtlCol="0">
            <a:spAutoFit/>
            <a:scene3d>
              <a:camera prst="orthographicFront"/>
              <a:lightRig rig="harsh" dir="t"/>
            </a:scene3d>
            <a:sp3d extrusionH="57150" prstMaterial="matte">
              <a:bevelT w="63500" h="12700" prst="angle"/>
              <a:contourClr>
                <a:schemeClr val="bg1">
                  <a:lumMod val="65000"/>
                </a:schemeClr>
              </a:contourClr>
            </a:sp3d>
          </a:bodyPr>
          <a:lstStyle/>
          <a:p>
            <a:pPr algn="ctr" defTabSz="1218540">
              <a:spcBef>
                <a:spcPct val="20000"/>
              </a:spcBef>
              <a:defRPr/>
            </a:pPr>
            <a:r>
              <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EL PROBLEMA DE INVESTIGACIÓN</a:t>
            </a:r>
          </a:p>
        </p:txBody>
      </p:sp>
      <p:sp>
        <p:nvSpPr>
          <p:cNvPr id="6" name="Rectángulo: esquinas redondeadas 5">
            <a:extLst>
              <a:ext uri="{FF2B5EF4-FFF2-40B4-BE49-F238E27FC236}">
                <a16:creationId xmlns:a16="http://schemas.microsoft.com/office/drawing/2014/main" id="{CC8F35FB-35B6-4053-AAEA-F228804E53B2}"/>
              </a:ext>
            </a:extLst>
          </p:cNvPr>
          <p:cNvSpPr/>
          <p:nvPr/>
        </p:nvSpPr>
        <p:spPr>
          <a:xfrm>
            <a:off x="145189" y="1858298"/>
            <a:ext cx="3763133" cy="89965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CEMSJ </a:t>
            </a:r>
            <a:r>
              <a:rPr lang="es-ES" sz="2400" b="1" dirty="0">
                <a:solidFill>
                  <a:srgbClr val="FF0000"/>
                </a:solidFill>
              </a:rPr>
              <a:t>NO</a:t>
            </a:r>
            <a:r>
              <a:rPr lang="es-ES" sz="2400" b="1" dirty="0"/>
              <a:t> cuenta con un sistema de gestión de salud</a:t>
            </a:r>
            <a:endParaRPr lang="es-EC" sz="2400" b="1" dirty="0"/>
          </a:p>
        </p:txBody>
      </p:sp>
      <p:sp>
        <p:nvSpPr>
          <p:cNvPr id="15" name="Rectángulo: esquinas redondeadas 14">
            <a:extLst>
              <a:ext uri="{FF2B5EF4-FFF2-40B4-BE49-F238E27FC236}">
                <a16:creationId xmlns:a16="http://schemas.microsoft.com/office/drawing/2014/main" id="{22B82A8A-98CA-4061-8110-2F78D96E741D}"/>
              </a:ext>
            </a:extLst>
          </p:cNvPr>
          <p:cNvSpPr/>
          <p:nvPr/>
        </p:nvSpPr>
        <p:spPr>
          <a:xfrm>
            <a:off x="2920191" y="3008159"/>
            <a:ext cx="3234800" cy="89965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Atención </a:t>
            </a:r>
            <a:r>
              <a:rPr lang="es-ES" sz="2400" b="1" dirty="0">
                <a:solidFill>
                  <a:srgbClr val="FF0000"/>
                </a:solidFill>
              </a:rPr>
              <a:t>NO</a:t>
            </a:r>
            <a:r>
              <a:rPr lang="es-ES" sz="2400" b="1" dirty="0"/>
              <a:t> eficiente y </a:t>
            </a:r>
            <a:r>
              <a:rPr lang="es-ES" sz="2400" b="1" dirty="0">
                <a:solidFill>
                  <a:srgbClr val="FF0000"/>
                </a:solidFill>
              </a:rPr>
              <a:t>NO</a:t>
            </a:r>
            <a:r>
              <a:rPr lang="es-ES" sz="2400" b="1" dirty="0"/>
              <a:t> eficaz a pacientes</a:t>
            </a:r>
            <a:endParaRPr lang="es-EC" sz="2400" b="1" dirty="0"/>
          </a:p>
        </p:txBody>
      </p:sp>
      <p:sp>
        <p:nvSpPr>
          <p:cNvPr id="17" name="Rectángulo: esquinas redondeadas 16">
            <a:extLst>
              <a:ext uri="{FF2B5EF4-FFF2-40B4-BE49-F238E27FC236}">
                <a16:creationId xmlns:a16="http://schemas.microsoft.com/office/drawing/2014/main" id="{70B4C994-1839-4C60-BC07-AD133552BDD6}"/>
              </a:ext>
            </a:extLst>
          </p:cNvPr>
          <p:cNvSpPr/>
          <p:nvPr/>
        </p:nvSpPr>
        <p:spPr>
          <a:xfrm>
            <a:off x="4896464" y="4158454"/>
            <a:ext cx="4395020" cy="247831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Arial" panose="020B0604020202020204" pitchFamily="34" charset="0"/>
              <a:buChar char="•"/>
            </a:pPr>
            <a:r>
              <a:rPr lang="es-ES" sz="2400" b="1" dirty="0"/>
              <a:t>Pérdida de tiempo</a:t>
            </a:r>
          </a:p>
          <a:p>
            <a:pPr marL="285750" indent="-285750">
              <a:spcBef>
                <a:spcPts val="1200"/>
              </a:spcBef>
              <a:buFont typeface="Arial" panose="020B0604020202020204" pitchFamily="34" charset="0"/>
              <a:buChar char="•"/>
            </a:pPr>
            <a:r>
              <a:rPr lang="es-ES" sz="2400" b="1" dirty="0"/>
              <a:t>Aglomeraciones</a:t>
            </a:r>
          </a:p>
          <a:p>
            <a:pPr marL="285750" indent="-285750">
              <a:spcBef>
                <a:spcPts val="1200"/>
              </a:spcBef>
              <a:buFont typeface="Arial" panose="020B0604020202020204" pitchFamily="34" charset="0"/>
              <a:buChar char="•"/>
            </a:pPr>
            <a:r>
              <a:rPr lang="es-ES" sz="2400" b="1" dirty="0"/>
              <a:t>Pérdida de información</a:t>
            </a:r>
          </a:p>
          <a:p>
            <a:pPr marL="285750" indent="-285750">
              <a:spcBef>
                <a:spcPts val="1200"/>
              </a:spcBef>
              <a:buFont typeface="Arial" panose="020B0604020202020204" pitchFamily="34" charset="0"/>
              <a:buChar char="•"/>
            </a:pPr>
            <a:r>
              <a:rPr lang="es-ES" sz="2400" b="1" dirty="0"/>
              <a:t>Ejecución de procedimientos manuales en hojas.</a:t>
            </a:r>
            <a:endParaRPr lang="es-EC" sz="2400" b="1" dirty="0"/>
          </a:p>
        </p:txBody>
      </p:sp>
      <p:sp>
        <p:nvSpPr>
          <p:cNvPr id="9" name="Rectángulo: esquinas redondeadas 8">
            <a:extLst>
              <a:ext uri="{FF2B5EF4-FFF2-40B4-BE49-F238E27FC236}">
                <a16:creationId xmlns:a16="http://schemas.microsoft.com/office/drawing/2014/main" id="{C47D7E77-070A-4CC9-9C7E-3E375588858F}"/>
              </a:ext>
            </a:extLst>
          </p:cNvPr>
          <p:cNvSpPr/>
          <p:nvPr/>
        </p:nvSpPr>
        <p:spPr>
          <a:xfrm>
            <a:off x="8657330" y="2256503"/>
            <a:ext cx="3362606" cy="114979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Información no se encuentra en una </a:t>
            </a:r>
          </a:p>
          <a:p>
            <a:pPr algn="ctr"/>
            <a:r>
              <a:rPr lang="es-ES" sz="2400" b="1" dirty="0"/>
              <a:t>Red interconectada</a:t>
            </a:r>
            <a:endParaRPr lang="es-EC" sz="2400" b="1" dirty="0"/>
          </a:p>
        </p:txBody>
      </p:sp>
      <p:sp>
        <p:nvSpPr>
          <p:cNvPr id="11" name="Flecha: doblada 10">
            <a:extLst>
              <a:ext uri="{FF2B5EF4-FFF2-40B4-BE49-F238E27FC236}">
                <a16:creationId xmlns:a16="http://schemas.microsoft.com/office/drawing/2014/main" id="{F54F497A-1A1B-4C16-AB05-7B2AC2CA7E7D}"/>
              </a:ext>
            </a:extLst>
          </p:cNvPr>
          <p:cNvSpPr/>
          <p:nvPr/>
        </p:nvSpPr>
        <p:spPr>
          <a:xfrm rot="5400000">
            <a:off x="6454396" y="3131478"/>
            <a:ext cx="615488" cy="1106133"/>
          </a:xfrm>
          <a:prstGeom prst="ben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Flecha: doblada 15">
            <a:extLst>
              <a:ext uri="{FF2B5EF4-FFF2-40B4-BE49-F238E27FC236}">
                <a16:creationId xmlns:a16="http://schemas.microsoft.com/office/drawing/2014/main" id="{B6A538B0-F064-4F81-A80D-06406CC79CB2}"/>
              </a:ext>
            </a:extLst>
          </p:cNvPr>
          <p:cNvSpPr/>
          <p:nvPr/>
        </p:nvSpPr>
        <p:spPr>
          <a:xfrm rot="5400000" flipH="1">
            <a:off x="9043821" y="3955621"/>
            <a:ext cx="1896415" cy="1106135"/>
          </a:xfrm>
          <a:prstGeom prst="bentArrow">
            <a:avLst>
              <a:gd name="adj1" fmla="val 9779"/>
              <a:gd name="adj2" fmla="val 12799"/>
              <a:gd name="adj3" fmla="val 18235"/>
              <a:gd name="adj4" fmla="val 2002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9" name="Flecha: doblada 18">
            <a:extLst>
              <a:ext uri="{FF2B5EF4-FFF2-40B4-BE49-F238E27FC236}">
                <a16:creationId xmlns:a16="http://schemas.microsoft.com/office/drawing/2014/main" id="{E526880A-519F-4BBA-9A8A-FA4F60C26A83}"/>
              </a:ext>
            </a:extLst>
          </p:cNvPr>
          <p:cNvSpPr/>
          <p:nvPr/>
        </p:nvSpPr>
        <p:spPr>
          <a:xfrm rot="10800000" flipH="1">
            <a:off x="1976284" y="2919670"/>
            <a:ext cx="834449" cy="714576"/>
          </a:xfrm>
          <a:prstGeom prst="bentArrow">
            <a:avLst>
              <a:gd name="adj1" fmla="val 17808"/>
              <a:gd name="adj2" fmla="val 25899"/>
              <a:gd name="adj3" fmla="val 25000"/>
              <a:gd name="adj4" fmla="val 20376"/>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4133595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527220" y="154981"/>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DESARROLLO DEL SISTEMA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CuadroTexto 19">
            <a:extLst>
              <a:ext uri="{FF2B5EF4-FFF2-40B4-BE49-F238E27FC236}">
                <a16:creationId xmlns:a16="http://schemas.microsoft.com/office/drawing/2014/main" id="{04F147A2-F03F-4CF0-BA8A-BFDF2D59BFC2}"/>
              </a:ext>
            </a:extLst>
          </p:cNvPr>
          <p:cNvSpPr txBox="1"/>
          <p:nvPr/>
        </p:nvSpPr>
        <p:spPr>
          <a:xfrm>
            <a:off x="602189" y="1507698"/>
            <a:ext cx="2674187" cy="523220"/>
          </a:xfrm>
          <a:prstGeom prst="rect">
            <a:avLst/>
          </a:prstGeom>
          <a:noFill/>
        </p:spPr>
        <p:txBody>
          <a:bodyPr wrap="square">
            <a:spAutoFit/>
          </a:bodyPr>
          <a:lstStyle/>
          <a:p>
            <a:pPr algn="ctr"/>
            <a:r>
              <a:rPr lang="es-ES_tradnl" sz="2800" b="1" dirty="0">
                <a:solidFill>
                  <a:srgbClr val="FF0000"/>
                </a:solidFill>
                <a:latin typeface="+mj-lt"/>
              </a:rPr>
              <a:t>Código Fuente</a:t>
            </a:r>
            <a:endParaRPr lang="es-EC" sz="2800" b="1" dirty="0">
              <a:solidFill>
                <a:srgbClr val="FF0000"/>
              </a:solidFill>
              <a:latin typeface="+mj-lt"/>
            </a:endParaRPr>
          </a:p>
        </p:txBody>
      </p:sp>
      <p:pic>
        <p:nvPicPr>
          <p:cNvPr id="3" name="Imagen 2">
            <a:extLst>
              <a:ext uri="{FF2B5EF4-FFF2-40B4-BE49-F238E27FC236}">
                <a16:creationId xmlns:a16="http://schemas.microsoft.com/office/drawing/2014/main" id="{34DAB416-3A60-4156-BF43-16DCA7EDF502}"/>
              </a:ext>
            </a:extLst>
          </p:cNvPr>
          <p:cNvPicPr>
            <a:picLocks noChangeAspect="1"/>
          </p:cNvPicPr>
          <p:nvPr/>
        </p:nvPicPr>
        <p:blipFill>
          <a:blip r:embed="rId3"/>
          <a:stretch>
            <a:fillRect/>
          </a:stretch>
        </p:blipFill>
        <p:spPr>
          <a:xfrm>
            <a:off x="39333" y="2092473"/>
            <a:ext cx="3105583" cy="4629796"/>
          </a:xfrm>
          <a:prstGeom prst="rect">
            <a:avLst/>
          </a:prstGeom>
        </p:spPr>
      </p:pic>
      <p:pic>
        <p:nvPicPr>
          <p:cNvPr id="9" name="Imagen 8" descr="C:\Users\user\Desktop\1. TESIS RECIBIDO\3.- CONSULTAS\ultimas fotos\WhatsApp Image 2021-05-31 at 09.21.28 (1).jpeg"/>
          <p:cNvPicPr/>
          <p:nvPr/>
        </p:nvPicPr>
        <p:blipFill rotWithShape="1">
          <a:blip r:embed="rId4">
            <a:extLst>
              <a:ext uri="{28A0092B-C50C-407E-A947-70E740481C1C}">
                <a14:useLocalDpi xmlns:a14="http://schemas.microsoft.com/office/drawing/2010/main" val="0"/>
              </a:ext>
            </a:extLst>
          </a:blip>
          <a:srcRect t="15099" r="5470" b="24286"/>
          <a:stretch/>
        </p:blipFill>
        <p:spPr bwMode="auto">
          <a:xfrm rot="16200000">
            <a:off x="4021017" y="925898"/>
            <a:ext cx="2310619" cy="3799898"/>
          </a:xfrm>
          <a:prstGeom prst="rect">
            <a:avLst/>
          </a:prstGeom>
          <a:noFill/>
          <a:ln>
            <a:noFill/>
          </a:ln>
          <a:extLst>
            <a:ext uri="{53640926-AAD7-44D8-BBD7-CCE9431645EC}">
              <a14:shadowObscured xmlns:a14="http://schemas.microsoft.com/office/drawing/2010/main"/>
            </a:ext>
          </a:extLst>
        </p:spPr>
      </p:pic>
      <p:pic>
        <p:nvPicPr>
          <p:cNvPr id="10" name="Imagen 9" descr="C:\Users\user\Desktop\1. TESIS RECIBIDO\3.- CONSULTAS\ultimas fotos\WhatsApp Image 2021-05-31 at 09.17.08 (3).jpeg"/>
          <p:cNvPicPr/>
          <p:nvPr/>
        </p:nvPicPr>
        <p:blipFill rotWithShape="1">
          <a:blip r:embed="rId5" cstate="print">
            <a:extLst>
              <a:ext uri="{28A0092B-C50C-407E-A947-70E740481C1C}">
                <a14:useLocalDpi xmlns:a14="http://schemas.microsoft.com/office/drawing/2010/main" val="0"/>
              </a:ext>
            </a:extLst>
          </a:blip>
          <a:srcRect l="3123" t="20138" r="-885" b="10091"/>
          <a:stretch/>
        </p:blipFill>
        <p:spPr bwMode="auto">
          <a:xfrm>
            <a:off x="7953671" y="1668396"/>
            <a:ext cx="3782435" cy="2310621"/>
          </a:xfrm>
          <a:prstGeom prst="rect">
            <a:avLst/>
          </a:prstGeom>
          <a:noFill/>
          <a:ln>
            <a:noFill/>
          </a:ln>
          <a:extLst>
            <a:ext uri="{53640926-AAD7-44D8-BBD7-CCE9431645EC}">
              <a14:shadowObscured xmlns:a14="http://schemas.microsoft.com/office/drawing/2010/main"/>
            </a:ext>
          </a:extLst>
        </p:spPr>
      </p:pic>
      <p:pic>
        <p:nvPicPr>
          <p:cNvPr id="12" name="Imagen 11" descr="C:\Users\user\Desktop\1. TESIS RECIBIDO\3.- CONSULTAS\ultimas fotos\WhatsApp Image 2021-05-31 at 09.17.08 (1).jpeg"/>
          <p:cNvPicPr/>
          <p:nvPr/>
        </p:nvPicPr>
        <p:blipFill rotWithShape="1">
          <a:blip r:embed="rId6" cstate="print">
            <a:extLst>
              <a:ext uri="{28A0092B-C50C-407E-A947-70E740481C1C}">
                <a14:useLocalDpi xmlns:a14="http://schemas.microsoft.com/office/drawing/2010/main" val="0"/>
              </a:ext>
            </a:extLst>
          </a:blip>
          <a:srcRect l="-1" t="14816" r="5322" b="10953"/>
          <a:stretch/>
        </p:blipFill>
        <p:spPr bwMode="auto">
          <a:xfrm>
            <a:off x="3276376" y="4139715"/>
            <a:ext cx="3799899" cy="2552226"/>
          </a:xfrm>
          <a:prstGeom prst="rect">
            <a:avLst/>
          </a:prstGeom>
          <a:noFill/>
          <a:ln>
            <a:noFill/>
          </a:ln>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7">
            <a:extLst>
              <a:ext uri="{28A0092B-C50C-407E-A947-70E740481C1C}">
                <a14:useLocalDpi xmlns:a14="http://schemas.microsoft.com/office/drawing/2010/main" val="0"/>
              </a:ext>
            </a:extLst>
          </a:blip>
          <a:srcRect l="5026" t="19897" r="6666" b="28820"/>
          <a:stretch/>
        </p:blipFill>
        <p:spPr>
          <a:xfrm>
            <a:off x="7944938" y="4139715"/>
            <a:ext cx="3799899" cy="2552226"/>
          </a:xfrm>
          <a:prstGeom prst="rect">
            <a:avLst/>
          </a:prstGeom>
        </p:spPr>
      </p:pic>
      <p:pic>
        <p:nvPicPr>
          <p:cNvPr id="13" name="Imagen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467319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18" name="10 CuadroTexto">
            <a:extLst>
              <a:ext uri="{FF2B5EF4-FFF2-40B4-BE49-F238E27FC236}">
                <a16:creationId xmlns:a16="http://schemas.microsoft.com/office/drawing/2014/main" id="{9E44A005-082D-4AAB-8CCA-DBFDE97F6E3E}"/>
              </a:ext>
            </a:extLst>
          </p:cNvPr>
          <p:cNvSpPr txBox="1"/>
          <p:nvPr/>
        </p:nvSpPr>
        <p:spPr>
          <a:xfrm>
            <a:off x="2819842" y="104784"/>
            <a:ext cx="7085782" cy="677042"/>
          </a:xfrm>
          <a:prstGeom prst="rect">
            <a:avLst/>
          </a:prstGeom>
          <a:noFill/>
        </p:spPr>
        <p:txBody>
          <a:bodyPr wrap="square" lIns="121853" tIns="60927" rIns="121853" bIns="60927" rtlCol="0">
            <a:spAutoFit/>
            <a:scene3d>
              <a:camera prst="orthographicFront"/>
              <a:lightRig rig="harsh" dir="t"/>
            </a:scene3d>
            <a:sp3d extrusionH="57150" prstMaterial="matte">
              <a:bevelT w="63500" h="12700" prst="angle"/>
              <a:contourClr>
                <a:schemeClr val="bg1">
                  <a:lumMod val="65000"/>
                </a:schemeClr>
              </a:contourClr>
            </a:sp3d>
          </a:bodyPr>
          <a:lstStyle/>
          <a:p>
            <a:pPr algn="ctr" defTabSz="1218540">
              <a:spcBef>
                <a:spcPct val="20000"/>
              </a:spcBef>
              <a:defRPr/>
            </a:pPr>
            <a:r>
              <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PRESUPUESTO REFERENCIAL</a:t>
            </a:r>
          </a:p>
        </p:txBody>
      </p:sp>
      <p:graphicFrame>
        <p:nvGraphicFramePr>
          <p:cNvPr id="2" name="Tabla 1">
            <a:extLst>
              <a:ext uri="{FF2B5EF4-FFF2-40B4-BE49-F238E27FC236}">
                <a16:creationId xmlns:a16="http://schemas.microsoft.com/office/drawing/2014/main" id="{61C44831-DDCF-4E2A-B5F4-2DD3D9197957}"/>
              </a:ext>
            </a:extLst>
          </p:cNvPr>
          <p:cNvGraphicFramePr>
            <a:graphicFrameLocks noGrp="1"/>
          </p:cNvGraphicFramePr>
          <p:nvPr>
            <p:extLst>
              <p:ext uri="{D42A27DB-BD31-4B8C-83A1-F6EECF244321}">
                <p14:modId xmlns:p14="http://schemas.microsoft.com/office/powerpoint/2010/main" val="1807663805"/>
              </p:ext>
            </p:extLst>
          </p:nvPr>
        </p:nvGraphicFramePr>
        <p:xfrm>
          <a:off x="973394" y="1498052"/>
          <a:ext cx="10014154" cy="4984437"/>
        </p:xfrm>
        <a:graphic>
          <a:graphicData uri="http://schemas.openxmlformats.org/drawingml/2006/table">
            <a:tbl>
              <a:tblPr firstRow="1" firstCol="1" bandRow="1">
                <a:tableStyleId>{5C22544A-7EE6-4342-B048-85BDC9FD1C3A}</a:tableStyleId>
              </a:tblPr>
              <a:tblGrid>
                <a:gridCol w="707922">
                  <a:extLst>
                    <a:ext uri="{9D8B030D-6E8A-4147-A177-3AD203B41FA5}">
                      <a16:colId xmlns:a16="http://schemas.microsoft.com/office/drawing/2014/main" val="202754209"/>
                    </a:ext>
                  </a:extLst>
                </a:gridCol>
                <a:gridCol w="3628103">
                  <a:extLst>
                    <a:ext uri="{9D8B030D-6E8A-4147-A177-3AD203B41FA5}">
                      <a16:colId xmlns:a16="http://schemas.microsoft.com/office/drawing/2014/main" val="123013082"/>
                    </a:ext>
                  </a:extLst>
                </a:gridCol>
                <a:gridCol w="1386348">
                  <a:extLst>
                    <a:ext uri="{9D8B030D-6E8A-4147-A177-3AD203B41FA5}">
                      <a16:colId xmlns:a16="http://schemas.microsoft.com/office/drawing/2014/main" val="2117113127"/>
                    </a:ext>
                  </a:extLst>
                </a:gridCol>
                <a:gridCol w="2241755">
                  <a:extLst>
                    <a:ext uri="{9D8B030D-6E8A-4147-A177-3AD203B41FA5}">
                      <a16:colId xmlns:a16="http://schemas.microsoft.com/office/drawing/2014/main" val="3844147468"/>
                    </a:ext>
                  </a:extLst>
                </a:gridCol>
                <a:gridCol w="2050026">
                  <a:extLst>
                    <a:ext uri="{9D8B030D-6E8A-4147-A177-3AD203B41FA5}">
                      <a16:colId xmlns:a16="http://schemas.microsoft.com/office/drawing/2014/main" val="3192165648"/>
                    </a:ext>
                  </a:extLst>
                </a:gridCol>
              </a:tblGrid>
              <a:tr h="118209">
                <a:tc gridSpan="5">
                  <a:txBody>
                    <a:bodyPr/>
                    <a:lstStyle/>
                    <a:p>
                      <a:pPr indent="457200" algn="ctr">
                        <a:lnSpc>
                          <a:spcPct val="100000"/>
                        </a:lnSpc>
                        <a:spcAft>
                          <a:spcPts val="0"/>
                        </a:spcAft>
                        <a:tabLst>
                          <a:tab pos="628650" algn="l"/>
                        </a:tabLst>
                      </a:pPr>
                      <a:r>
                        <a:rPr lang="es-EC" sz="2800" dirty="0">
                          <a:effectLst/>
                          <a:latin typeface="+mj-lt"/>
                        </a:rPr>
                        <a:t>PRESUPUESTO</a:t>
                      </a:r>
                      <a:endParaRPr lang="es-EC" sz="2800" dirty="0">
                        <a:effectLst/>
                        <a:latin typeface="+mj-lt"/>
                        <a:ea typeface="Calibri" panose="020F0502020204030204" pitchFamily="34" charset="0"/>
                      </a:endParaRPr>
                    </a:p>
                  </a:txBody>
                  <a:tcPr marL="29998" marR="29998" marT="0" marB="0" anchor="ctr"/>
                </a:tc>
                <a:tc hMerge="1">
                  <a:txBody>
                    <a:bodyPr/>
                    <a:lstStyle/>
                    <a:p>
                      <a:endParaRPr lang="es-EC"/>
                    </a:p>
                  </a:txBody>
                  <a:tcPr/>
                </a:tc>
                <a:tc hMerge="1">
                  <a:txBody>
                    <a:bodyPr/>
                    <a:lstStyle/>
                    <a:p>
                      <a:pPr indent="457200">
                        <a:lnSpc>
                          <a:spcPct val="115000"/>
                        </a:lnSpc>
                      </a:pPr>
                      <a:endParaRPr lang="es-EC" sz="2400" dirty="0">
                        <a:effectLst/>
                        <a:latin typeface="+mj-lt"/>
                      </a:endParaRPr>
                    </a:p>
                  </a:txBody>
                  <a:tcPr marL="29998" marR="29998" marT="0" marB="0" anchor="b"/>
                </a:tc>
                <a:tc hMerge="1">
                  <a:txBody>
                    <a:bodyPr/>
                    <a:lstStyle/>
                    <a:p>
                      <a:pPr indent="457200">
                        <a:lnSpc>
                          <a:spcPct val="115000"/>
                        </a:lnSpc>
                      </a:pPr>
                      <a:endParaRPr lang="es-EC" sz="2400" dirty="0">
                        <a:effectLst/>
                        <a:latin typeface="+mj-lt"/>
                      </a:endParaRPr>
                    </a:p>
                  </a:txBody>
                  <a:tcPr marL="29998" marR="29998" marT="0" marB="0" anchor="b"/>
                </a:tc>
                <a:tc hMerge="1">
                  <a:txBody>
                    <a:bodyPr/>
                    <a:lstStyle/>
                    <a:p>
                      <a:pPr indent="457200">
                        <a:lnSpc>
                          <a:spcPct val="115000"/>
                        </a:lnSpc>
                      </a:pPr>
                      <a:endParaRPr lang="es-EC" sz="2400" dirty="0">
                        <a:effectLst/>
                        <a:latin typeface="+mj-lt"/>
                      </a:endParaRPr>
                    </a:p>
                  </a:txBody>
                  <a:tcPr marL="29998" marR="29998" marT="0" marB="0" anchor="b"/>
                </a:tc>
                <a:extLst>
                  <a:ext uri="{0D108BD9-81ED-4DB2-BD59-A6C34878D82A}">
                    <a16:rowId xmlns:a16="http://schemas.microsoft.com/office/drawing/2014/main" val="3184465920"/>
                  </a:ext>
                </a:extLst>
              </a:tr>
              <a:tr h="0">
                <a:tc>
                  <a:txBody>
                    <a:bodyPr/>
                    <a:lstStyle/>
                    <a:p>
                      <a:pPr marL="88900" indent="0" algn="ctr">
                        <a:lnSpc>
                          <a:spcPct val="100000"/>
                        </a:lnSpc>
                        <a:spcAft>
                          <a:spcPts val="0"/>
                        </a:spcAft>
                        <a:tabLst>
                          <a:tab pos="628650" algn="l"/>
                        </a:tabLst>
                      </a:pPr>
                      <a:r>
                        <a:rPr lang="es-ES" sz="2400" b="1" dirty="0">
                          <a:effectLst/>
                          <a:latin typeface="+mj-lt"/>
                        </a:rPr>
                        <a:t>Nro.</a:t>
                      </a:r>
                      <a:endParaRPr lang="es-EC" sz="2400" b="1" dirty="0">
                        <a:effectLst/>
                        <a:latin typeface="+mj-lt"/>
                        <a:ea typeface="Calibri" panose="020F0502020204030204" pitchFamily="34" charset="0"/>
                      </a:endParaRPr>
                    </a:p>
                  </a:txBody>
                  <a:tcPr marL="29998" marR="29998" marT="0" marB="0" anchor="ctr"/>
                </a:tc>
                <a:tc>
                  <a:txBody>
                    <a:bodyPr/>
                    <a:lstStyle/>
                    <a:p>
                      <a:pPr indent="457200" algn="ctr">
                        <a:lnSpc>
                          <a:spcPct val="100000"/>
                        </a:lnSpc>
                        <a:spcAft>
                          <a:spcPts val="0"/>
                        </a:spcAft>
                        <a:tabLst>
                          <a:tab pos="628650" algn="l"/>
                        </a:tabLst>
                      </a:pPr>
                      <a:r>
                        <a:rPr lang="es-ES" sz="2400" b="1" dirty="0">
                          <a:effectLst/>
                          <a:latin typeface="+mj-lt"/>
                        </a:rPr>
                        <a:t>Descripción</a:t>
                      </a:r>
                      <a:endParaRPr lang="es-EC" sz="2400" b="1" dirty="0">
                        <a:effectLst/>
                        <a:latin typeface="+mj-lt"/>
                        <a:ea typeface="Calibri" panose="020F0502020204030204" pitchFamily="34" charset="0"/>
                      </a:endParaRPr>
                    </a:p>
                  </a:txBody>
                  <a:tcPr marL="29998" marR="29998" marT="0" marB="0" anchor="ctr"/>
                </a:tc>
                <a:tc>
                  <a:txBody>
                    <a:bodyPr/>
                    <a:lstStyle/>
                    <a:p>
                      <a:pPr marL="88900" indent="0">
                        <a:lnSpc>
                          <a:spcPct val="100000"/>
                        </a:lnSpc>
                        <a:spcAft>
                          <a:spcPts val="0"/>
                        </a:spcAft>
                        <a:tabLst>
                          <a:tab pos="628650" algn="l"/>
                        </a:tabLst>
                      </a:pPr>
                      <a:r>
                        <a:rPr lang="es-ES" sz="2400" b="1" dirty="0">
                          <a:effectLst/>
                          <a:latin typeface="+mj-lt"/>
                        </a:rPr>
                        <a:t>Cantidad</a:t>
                      </a:r>
                      <a:endParaRPr lang="es-EC" sz="2400" b="1" dirty="0">
                        <a:effectLst/>
                        <a:latin typeface="+mj-lt"/>
                        <a:ea typeface="Calibri" panose="020F0502020204030204" pitchFamily="34" charset="0"/>
                      </a:endParaRPr>
                    </a:p>
                  </a:txBody>
                  <a:tcPr marL="29998" marR="29998" marT="0" marB="0" anchor="ctr"/>
                </a:tc>
                <a:tc>
                  <a:txBody>
                    <a:bodyPr/>
                    <a:lstStyle/>
                    <a:p>
                      <a:pPr marL="88900" indent="0" algn="ctr" defTabSz="914400" rtl="0" eaLnBrk="1" latinLnBrk="0" hangingPunct="1">
                        <a:lnSpc>
                          <a:spcPct val="100000"/>
                        </a:lnSpc>
                        <a:spcAft>
                          <a:spcPts val="0"/>
                        </a:spcAft>
                        <a:tabLst>
                          <a:tab pos="628650" algn="l"/>
                        </a:tabLst>
                      </a:pPr>
                      <a:r>
                        <a:rPr lang="es-ES" sz="2400" b="1" kern="1200" dirty="0">
                          <a:solidFill>
                            <a:schemeClr val="dk1"/>
                          </a:solidFill>
                          <a:effectLst/>
                          <a:latin typeface="+mj-lt"/>
                          <a:ea typeface="+mn-ea"/>
                          <a:cs typeface="+mn-cs"/>
                        </a:rPr>
                        <a:t>Costo Unitario</a:t>
                      </a:r>
                      <a:endParaRPr lang="es-EC" sz="2400" b="1" kern="1200" dirty="0">
                        <a:solidFill>
                          <a:schemeClr val="dk1"/>
                        </a:solidFill>
                        <a:effectLst/>
                        <a:latin typeface="+mj-lt"/>
                        <a:ea typeface="+mn-ea"/>
                        <a:cs typeface="+mn-cs"/>
                      </a:endParaRPr>
                    </a:p>
                  </a:txBody>
                  <a:tcPr marL="29998" marR="29998" marT="0" marB="0" anchor="ctr"/>
                </a:tc>
                <a:tc>
                  <a:txBody>
                    <a:bodyPr/>
                    <a:lstStyle/>
                    <a:p>
                      <a:pPr marL="88900" indent="0" algn="ctr" defTabSz="914400" rtl="0" eaLnBrk="1" latinLnBrk="0" hangingPunct="1">
                        <a:lnSpc>
                          <a:spcPct val="100000"/>
                        </a:lnSpc>
                        <a:spcAft>
                          <a:spcPts val="0"/>
                        </a:spcAft>
                        <a:tabLst>
                          <a:tab pos="628650" algn="l"/>
                        </a:tabLst>
                      </a:pPr>
                      <a:r>
                        <a:rPr lang="es-ES" sz="2400" b="1" kern="1200" dirty="0">
                          <a:solidFill>
                            <a:schemeClr val="dk1"/>
                          </a:solidFill>
                          <a:effectLst/>
                          <a:latin typeface="+mj-lt"/>
                          <a:ea typeface="+mn-ea"/>
                          <a:cs typeface="+mn-cs"/>
                        </a:rPr>
                        <a:t>Total</a:t>
                      </a:r>
                      <a:endParaRPr lang="es-EC" sz="2400" b="1" kern="1200" dirty="0">
                        <a:solidFill>
                          <a:schemeClr val="dk1"/>
                        </a:solidFill>
                        <a:effectLst/>
                        <a:latin typeface="+mj-lt"/>
                        <a:ea typeface="+mn-ea"/>
                        <a:cs typeface="+mn-cs"/>
                      </a:endParaRPr>
                    </a:p>
                  </a:txBody>
                  <a:tcPr marL="29998" marR="29998" marT="0" marB="0" anchor="ctr"/>
                </a:tc>
                <a:extLst>
                  <a:ext uri="{0D108BD9-81ED-4DB2-BD59-A6C34878D82A}">
                    <a16:rowId xmlns:a16="http://schemas.microsoft.com/office/drawing/2014/main" val="4006454406"/>
                  </a:ext>
                </a:extLst>
              </a:tr>
              <a:tr h="294080">
                <a:tc>
                  <a:txBody>
                    <a:bodyPr/>
                    <a:lstStyle/>
                    <a:p>
                      <a:pPr marL="88900" indent="0" algn="ctr">
                        <a:lnSpc>
                          <a:spcPct val="100000"/>
                        </a:lnSpc>
                        <a:spcAft>
                          <a:spcPts val="0"/>
                        </a:spcAft>
                        <a:tabLst>
                          <a:tab pos="628650" algn="l"/>
                        </a:tabLst>
                      </a:pPr>
                      <a:r>
                        <a:rPr lang="es-ES" sz="2400" dirty="0">
                          <a:effectLst/>
                          <a:latin typeface="+mj-lt"/>
                        </a:rPr>
                        <a:t>1</a:t>
                      </a:r>
                      <a:endParaRPr lang="es-EC" sz="2400" dirty="0">
                        <a:effectLst/>
                        <a:latin typeface="+mj-lt"/>
                        <a:ea typeface="Calibri" panose="020F0502020204030204" pitchFamily="34" charset="0"/>
                      </a:endParaRPr>
                    </a:p>
                  </a:txBody>
                  <a:tcPr marL="29998" marR="29998" marT="0" marB="0" anchor="b"/>
                </a:tc>
                <a:tc>
                  <a:txBody>
                    <a:bodyPr/>
                    <a:lstStyle/>
                    <a:p>
                      <a:pPr marL="88900" indent="0">
                        <a:lnSpc>
                          <a:spcPct val="100000"/>
                        </a:lnSpc>
                        <a:spcAft>
                          <a:spcPts val="0"/>
                        </a:spcAft>
                        <a:tabLst>
                          <a:tab pos="628650" algn="l"/>
                        </a:tabLst>
                      </a:pPr>
                      <a:r>
                        <a:rPr lang="es-ES" sz="2400" dirty="0">
                          <a:effectLst/>
                          <a:latin typeface="+mj-lt"/>
                        </a:rPr>
                        <a:t>Total General Personal</a:t>
                      </a:r>
                      <a:endParaRPr lang="es-EC" sz="2400" dirty="0">
                        <a:effectLst/>
                        <a:latin typeface="+mj-lt"/>
                        <a:ea typeface="Calibri" panose="020F0502020204030204" pitchFamily="34" charset="0"/>
                      </a:endParaRPr>
                    </a:p>
                  </a:txBody>
                  <a:tcPr marL="29998" marR="29998" marT="0" marB="0" anchor="b"/>
                </a:tc>
                <a:tc>
                  <a:txBody>
                    <a:bodyPr/>
                    <a:lstStyle/>
                    <a:p>
                      <a:pPr marL="88900" indent="0" algn="ctr"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1</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$ 74,400.00 </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$ 74,400.00 </a:t>
                      </a:r>
                    </a:p>
                  </a:txBody>
                  <a:tcPr marL="29998" marR="29998" marT="0" marB="0" anchor="ctr"/>
                </a:tc>
                <a:extLst>
                  <a:ext uri="{0D108BD9-81ED-4DB2-BD59-A6C34878D82A}">
                    <a16:rowId xmlns:a16="http://schemas.microsoft.com/office/drawing/2014/main" val="2246738694"/>
                  </a:ext>
                </a:extLst>
              </a:tr>
              <a:tr h="518256">
                <a:tc>
                  <a:txBody>
                    <a:bodyPr/>
                    <a:lstStyle/>
                    <a:p>
                      <a:pPr marL="88900" indent="0" algn="ctr" defTabSz="914400" rtl="0" eaLnBrk="1" latinLnBrk="0" hangingPunct="1">
                        <a:lnSpc>
                          <a:spcPct val="100000"/>
                        </a:lnSpc>
                        <a:spcAft>
                          <a:spcPts val="0"/>
                        </a:spcAft>
                        <a:tabLst>
                          <a:tab pos="628650" algn="l"/>
                        </a:tabLst>
                      </a:pPr>
                      <a:r>
                        <a:rPr lang="es-ES" sz="2400" b="1" kern="1200" dirty="0">
                          <a:solidFill>
                            <a:schemeClr val="lt1"/>
                          </a:solidFill>
                          <a:effectLst/>
                          <a:latin typeface="+mj-lt"/>
                          <a:ea typeface="+mn-ea"/>
                          <a:cs typeface="+mn-cs"/>
                        </a:rPr>
                        <a:t>2</a:t>
                      </a:r>
                      <a:endParaRPr lang="es-EC" sz="2400" b="1" kern="1200" dirty="0">
                        <a:solidFill>
                          <a:schemeClr val="lt1"/>
                        </a:solidFill>
                        <a:effectLst/>
                        <a:latin typeface="+mj-lt"/>
                        <a:ea typeface="+mn-ea"/>
                        <a:cs typeface="+mn-cs"/>
                      </a:endParaRPr>
                    </a:p>
                  </a:txBody>
                  <a:tcPr marL="29998" marR="29998" marT="0" marB="0" anchor="b"/>
                </a:tc>
                <a:tc>
                  <a:txBody>
                    <a:bodyPr/>
                    <a:lstStyle/>
                    <a:p>
                      <a:pPr marL="88900" indent="0" algn="l" defTabSz="914400" rtl="0" eaLnBrk="1" latinLnBrk="0" hangingPunct="1">
                        <a:lnSpc>
                          <a:spcPct val="100000"/>
                        </a:lnSpc>
                        <a:spcAft>
                          <a:spcPts val="0"/>
                        </a:spcAft>
                        <a:tabLst>
                          <a:tab pos="628650" algn="l"/>
                        </a:tabLst>
                      </a:pPr>
                      <a:r>
                        <a:rPr lang="es-ES" sz="2400" kern="1200" dirty="0">
                          <a:solidFill>
                            <a:schemeClr val="dk1"/>
                          </a:solidFill>
                          <a:effectLst/>
                          <a:latin typeface="+mj-lt"/>
                          <a:ea typeface="+mn-ea"/>
                          <a:cs typeface="+mn-cs"/>
                        </a:rPr>
                        <a:t>Total General Hardware</a:t>
                      </a:r>
                      <a:endParaRPr lang="es-EC" sz="2400" kern="1200" dirty="0">
                        <a:solidFill>
                          <a:schemeClr val="dk1"/>
                        </a:solidFill>
                        <a:effectLst/>
                        <a:latin typeface="+mj-lt"/>
                        <a:ea typeface="+mn-ea"/>
                        <a:cs typeface="+mn-cs"/>
                      </a:endParaRPr>
                    </a:p>
                  </a:txBody>
                  <a:tcPr marL="29998" marR="29998" marT="0" marB="0" anchor="b"/>
                </a:tc>
                <a:tc>
                  <a:txBody>
                    <a:bodyPr/>
                    <a:lstStyle/>
                    <a:p>
                      <a:pPr marL="88900" indent="0" algn="ctr"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1</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$ 21,200.00 </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$ 21,200.00 </a:t>
                      </a:r>
                    </a:p>
                  </a:txBody>
                  <a:tcPr marL="29998" marR="29998" marT="0" marB="0" anchor="ctr"/>
                </a:tc>
                <a:extLst>
                  <a:ext uri="{0D108BD9-81ED-4DB2-BD59-A6C34878D82A}">
                    <a16:rowId xmlns:a16="http://schemas.microsoft.com/office/drawing/2014/main" val="1562134657"/>
                  </a:ext>
                </a:extLst>
              </a:tr>
              <a:tr h="464269">
                <a:tc>
                  <a:txBody>
                    <a:bodyPr/>
                    <a:lstStyle/>
                    <a:p>
                      <a:pPr marL="88900" indent="0" algn="ctr" defTabSz="914400" rtl="0" eaLnBrk="1" latinLnBrk="0" hangingPunct="1">
                        <a:lnSpc>
                          <a:spcPct val="100000"/>
                        </a:lnSpc>
                        <a:spcAft>
                          <a:spcPts val="0"/>
                        </a:spcAft>
                        <a:tabLst>
                          <a:tab pos="628650" algn="l"/>
                        </a:tabLst>
                      </a:pPr>
                      <a:r>
                        <a:rPr lang="es-ES" sz="2400" b="1" kern="1200" dirty="0">
                          <a:solidFill>
                            <a:schemeClr val="lt1"/>
                          </a:solidFill>
                          <a:effectLst/>
                          <a:latin typeface="+mj-lt"/>
                          <a:ea typeface="+mn-ea"/>
                          <a:cs typeface="+mn-cs"/>
                        </a:rPr>
                        <a:t>3</a:t>
                      </a:r>
                      <a:endParaRPr lang="es-EC" sz="2400" b="1" kern="1200" dirty="0">
                        <a:solidFill>
                          <a:schemeClr val="lt1"/>
                        </a:solidFill>
                        <a:effectLst/>
                        <a:latin typeface="+mj-lt"/>
                        <a:ea typeface="+mn-ea"/>
                        <a:cs typeface="+mn-cs"/>
                      </a:endParaRPr>
                    </a:p>
                  </a:txBody>
                  <a:tcPr marL="29998" marR="29998" marT="0" marB="0" anchor="b"/>
                </a:tc>
                <a:tc>
                  <a:txBody>
                    <a:bodyPr/>
                    <a:lstStyle/>
                    <a:p>
                      <a:pPr marL="88900" indent="0" algn="l" defTabSz="914400" rtl="0" eaLnBrk="1" latinLnBrk="0" hangingPunct="1">
                        <a:lnSpc>
                          <a:spcPct val="100000"/>
                        </a:lnSpc>
                        <a:spcAft>
                          <a:spcPts val="0"/>
                        </a:spcAft>
                        <a:tabLst>
                          <a:tab pos="628650" algn="l"/>
                        </a:tabLst>
                      </a:pPr>
                      <a:r>
                        <a:rPr lang="es-ES" sz="2400" kern="1200" dirty="0">
                          <a:solidFill>
                            <a:schemeClr val="dk1"/>
                          </a:solidFill>
                          <a:effectLst/>
                          <a:latin typeface="+mj-lt"/>
                          <a:ea typeface="+mn-ea"/>
                          <a:cs typeface="+mn-cs"/>
                        </a:rPr>
                        <a:t>Total General Software</a:t>
                      </a:r>
                      <a:endParaRPr lang="es-EC" sz="2400" kern="1200" dirty="0">
                        <a:solidFill>
                          <a:schemeClr val="dk1"/>
                        </a:solidFill>
                        <a:effectLst/>
                        <a:latin typeface="+mj-lt"/>
                        <a:ea typeface="+mn-ea"/>
                        <a:cs typeface="+mn-cs"/>
                      </a:endParaRPr>
                    </a:p>
                  </a:txBody>
                  <a:tcPr marL="29998" marR="29998" marT="0" marB="0" anchor="b"/>
                </a:tc>
                <a:tc>
                  <a:txBody>
                    <a:bodyPr/>
                    <a:lstStyle/>
                    <a:p>
                      <a:pPr marL="88900" indent="0" algn="ctr"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1</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$ 25,000.00 </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$ 25,000.00 </a:t>
                      </a:r>
                    </a:p>
                  </a:txBody>
                  <a:tcPr marL="29998" marR="29998" marT="0" marB="0" anchor="ctr"/>
                </a:tc>
                <a:extLst>
                  <a:ext uri="{0D108BD9-81ED-4DB2-BD59-A6C34878D82A}">
                    <a16:rowId xmlns:a16="http://schemas.microsoft.com/office/drawing/2014/main" val="1968496070"/>
                  </a:ext>
                </a:extLst>
              </a:tr>
              <a:tr h="464269">
                <a:tc>
                  <a:txBody>
                    <a:bodyPr/>
                    <a:lstStyle/>
                    <a:p>
                      <a:pPr marL="88900" indent="0" algn="ctr" defTabSz="914400" rtl="0" eaLnBrk="1" latinLnBrk="0" hangingPunct="1">
                        <a:lnSpc>
                          <a:spcPct val="100000"/>
                        </a:lnSpc>
                        <a:spcAft>
                          <a:spcPts val="0"/>
                        </a:spcAft>
                        <a:tabLst>
                          <a:tab pos="628650" algn="l"/>
                        </a:tabLst>
                      </a:pPr>
                      <a:r>
                        <a:rPr lang="es-ES" sz="2400" b="1" kern="1200" dirty="0">
                          <a:solidFill>
                            <a:schemeClr val="lt1"/>
                          </a:solidFill>
                          <a:effectLst/>
                          <a:latin typeface="+mj-lt"/>
                          <a:ea typeface="+mn-ea"/>
                          <a:cs typeface="+mn-cs"/>
                        </a:rPr>
                        <a:t>4</a:t>
                      </a:r>
                      <a:endParaRPr lang="es-EC" sz="2400" b="1" kern="1200" dirty="0">
                        <a:solidFill>
                          <a:schemeClr val="lt1"/>
                        </a:solidFill>
                        <a:effectLst/>
                        <a:latin typeface="+mj-lt"/>
                        <a:ea typeface="+mn-ea"/>
                        <a:cs typeface="+mn-cs"/>
                      </a:endParaRPr>
                    </a:p>
                  </a:txBody>
                  <a:tcPr marL="29998" marR="29998" marT="0" marB="0" anchor="b"/>
                </a:tc>
                <a:tc>
                  <a:txBody>
                    <a:bodyPr/>
                    <a:lstStyle/>
                    <a:p>
                      <a:pPr marL="88900" indent="0" algn="l" defTabSz="914400" rtl="0" eaLnBrk="1" latinLnBrk="0" hangingPunct="1">
                        <a:lnSpc>
                          <a:spcPct val="100000"/>
                        </a:lnSpc>
                        <a:spcAft>
                          <a:spcPts val="0"/>
                        </a:spcAft>
                        <a:tabLst>
                          <a:tab pos="628650" algn="l"/>
                        </a:tabLst>
                      </a:pPr>
                      <a:r>
                        <a:rPr lang="es-ES" sz="2400" kern="1200" dirty="0">
                          <a:solidFill>
                            <a:schemeClr val="dk1"/>
                          </a:solidFill>
                          <a:effectLst/>
                          <a:latin typeface="+mj-lt"/>
                          <a:ea typeface="+mn-ea"/>
                          <a:cs typeface="+mn-cs"/>
                        </a:rPr>
                        <a:t>Total General de Materiales</a:t>
                      </a:r>
                      <a:endParaRPr lang="es-EC" sz="2400" kern="1200" dirty="0">
                        <a:solidFill>
                          <a:schemeClr val="dk1"/>
                        </a:solidFill>
                        <a:effectLst/>
                        <a:latin typeface="+mj-lt"/>
                        <a:ea typeface="+mn-ea"/>
                        <a:cs typeface="+mn-cs"/>
                      </a:endParaRPr>
                    </a:p>
                  </a:txBody>
                  <a:tcPr marL="29998" marR="29998" marT="0" marB="0" anchor="b"/>
                </a:tc>
                <a:tc>
                  <a:txBody>
                    <a:bodyPr/>
                    <a:lstStyle/>
                    <a:p>
                      <a:pPr marL="88900" indent="0" algn="ctr"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1</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6,800.00 </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6,800.00 </a:t>
                      </a:r>
                    </a:p>
                  </a:txBody>
                  <a:tcPr marL="29998" marR="29998" marT="0" marB="0" anchor="ctr"/>
                </a:tc>
                <a:extLst>
                  <a:ext uri="{0D108BD9-81ED-4DB2-BD59-A6C34878D82A}">
                    <a16:rowId xmlns:a16="http://schemas.microsoft.com/office/drawing/2014/main" val="1229230847"/>
                  </a:ext>
                </a:extLst>
              </a:tr>
              <a:tr h="957567">
                <a:tc>
                  <a:txBody>
                    <a:bodyPr/>
                    <a:lstStyle/>
                    <a:p>
                      <a:pPr marL="88900" indent="0" algn="ctr" defTabSz="914400" rtl="0" eaLnBrk="1" latinLnBrk="0" hangingPunct="1">
                        <a:lnSpc>
                          <a:spcPct val="100000"/>
                        </a:lnSpc>
                        <a:spcAft>
                          <a:spcPts val="0"/>
                        </a:spcAft>
                        <a:tabLst>
                          <a:tab pos="628650" algn="l"/>
                        </a:tabLst>
                      </a:pPr>
                      <a:r>
                        <a:rPr lang="es-ES" sz="2400" b="1" kern="1200" dirty="0">
                          <a:solidFill>
                            <a:schemeClr val="lt1"/>
                          </a:solidFill>
                          <a:effectLst/>
                          <a:latin typeface="+mj-lt"/>
                          <a:ea typeface="+mn-ea"/>
                          <a:cs typeface="+mn-cs"/>
                        </a:rPr>
                        <a:t>5</a:t>
                      </a:r>
                      <a:endParaRPr lang="es-EC" sz="2400" b="1" kern="1200" dirty="0">
                        <a:solidFill>
                          <a:schemeClr val="lt1"/>
                        </a:solidFill>
                        <a:effectLst/>
                        <a:latin typeface="+mj-lt"/>
                        <a:ea typeface="+mn-ea"/>
                        <a:cs typeface="+mn-cs"/>
                      </a:endParaRPr>
                    </a:p>
                  </a:txBody>
                  <a:tcPr marL="29998" marR="29998" marT="0" marB="0" anchor="b"/>
                </a:tc>
                <a:tc>
                  <a:txBody>
                    <a:bodyPr/>
                    <a:lstStyle/>
                    <a:p>
                      <a:pPr marL="88900" indent="0" algn="l" defTabSz="914400" rtl="0" eaLnBrk="1" latinLnBrk="0" hangingPunct="1">
                        <a:lnSpc>
                          <a:spcPct val="100000"/>
                        </a:lnSpc>
                        <a:spcAft>
                          <a:spcPts val="0"/>
                        </a:spcAft>
                        <a:tabLst>
                          <a:tab pos="628650" algn="l"/>
                        </a:tabLst>
                      </a:pPr>
                      <a:r>
                        <a:rPr lang="es-ES" sz="2400" kern="1200" dirty="0">
                          <a:solidFill>
                            <a:schemeClr val="dk1"/>
                          </a:solidFill>
                          <a:effectLst/>
                          <a:latin typeface="+mj-lt"/>
                          <a:ea typeface="+mn-ea"/>
                          <a:cs typeface="+mn-cs"/>
                        </a:rPr>
                        <a:t>Total General de </a:t>
                      </a:r>
                      <a:r>
                        <a:rPr lang="es-ES" sz="2400" kern="1200" dirty="0" err="1">
                          <a:solidFill>
                            <a:schemeClr val="dk1"/>
                          </a:solidFill>
                          <a:effectLst/>
                          <a:latin typeface="+mj-lt"/>
                          <a:ea typeface="+mn-ea"/>
                          <a:cs typeface="+mn-cs"/>
                        </a:rPr>
                        <a:t>Comunic</a:t>
                      </a:r>
                      <a:r>
                        <a:rPr lang="es-ES" sz="2400" kern="1200" dirty="0">
                          <a:solidFill>
                            <a:schemeClr val="dk1"/>
                          </a:solidFill>
                          <a:effectLst/>
                          <a:latin typeface="+mj-lt"/>
                          <a:ea typeface="+mn-ea"/>
                          <a:cs typeface="+mn-cs"/>
                        </a:rPr>
                        <a:t>. e Internet</a:t>
                      </a:r>
                      <a:endParaRPr lang="es-EC" sz="2400" kern="1200" dirty="0">
                        <a:solidFill>
                          <a:schemeClr val="dk1"/>
                        </a:solidFill>
                        <a:effectLst/>
                        <a:latin typeface="+mj-lt"/>
                        <a:ea typeface="+mn-ea"/>
                        <a:cs typeface="+mn-cs"/>
                      </a:endParaRPr>
                    </a:p>
                  </a:txBody>
                  <a:tcPr marL="29998" marR="29998" marT="0" marB="0" anchor="b"/>
                </a:tc>
                <a:tc>
                  <a:txBody>
                    <a:bodyPr/>
                    <a:lstStyle/>
                    <a:p>
                      <a:pPr marL="88900" indent="0" algn="ctr"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1</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600.00 </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600.00 </a:t>
                      </a:r>
                    </a:p>
                  </a:txBody>
                  <a:tcPr marL="29998" marR="29998" marT="0" marB="0" anchor="ctr"/>
                </a:tc>
                <a:extLst>
                  <a:ext uri="{0D108BD9-81ED-4DB2-BD59-A6C34878D82A}">
                    <a16:rowId xmlns:a16="http://schemas.microsoft.com/office/drawing/2014/main" val="1109608449"/>
                  </a:ext>
                </a:extLst>
              </a:tr>
              <a:tr h="957567">
                <a:tc>
                  <a:txBody>
                    <a:bodyPr/>
                    <a:lstStyle/>
                    <a:p>
                      <a:pPr marL="88900" indent="0" algn="ctr" defTabSz="914400" rtl="0" eaLnBrk="1" latinLnBrk="0" hangingPunct="1">
                        <a:lnSpc>
                          <a:spcPct val="100000"/>
                        </a:lnSpc>
                        <a:spcAft>
                          <a:spcPts val="0"/>
                        </a:spcAft>
                        <a:tabLst>
                          <a:tab pos="628650" algn="l"/>
                        </a:tabLst>
                      </a:pPr>
                      <a:r>
                        <a:rPr lang="es-ES" sz="2400" b="1" kern="1200" dirty="0">
                          <a:solidFill>
                            <a:schemeClr val="lt1"/>
                          </a:solidFill>
                          <a:effectLst/>
                          <a:latin typeface="+mj-lt"/>
                          <a:ea typeface="+mn-ea"/>
                          <a:cs typeface="+mn-cs"/>
                        </a:rPr>
                        <a:t>6</a:t>
                      </a:r>
                      <a:endParaRPr lang="es-EC" sz="2400" b="1" kern="1200" dirty="0">
                        <a:solidFill>
                          <a:schemeClr val="lt1"/>
                        </a:solidFill>
                        <a:effectLst/>
                        <a:latin typeface="+mj-lt"/>
                        <a:ea typeface="+mn-ea"/>
                        <a:cs typeface="+mn-cs"/>
                      </a:endParaRPr>
                    </a:p>
                  </a:txBody>
                  <a:tcPr marL="29998" marR="29998" marT="0" marB="0" anchor="b"/>
                </a:tc>
                <a:tc>
                  <a:txBody>
                    <a:bodyPr/>
                    <a:lstStyle/>
                    <a:p>
                      <a:pPr marL="88900" indent="0" algn="l" defTabSz="914400" rtl="0" eaLnBrk="1" latinLnBrk="0" hangingPunct="1">
                        <a:lnSpc>
                          <a:spcPct val="100000"/>
                        </a:lnSpc>
                        <a:spcAft>
                          <a:spcPts val="0"/>
                        </a:spcAft>
                        <a:tabLst>
                          <a:tab pos="628650" algn="l"/>
                        </a:tabLst>
                      </a:pPr>
                      <a:r>
                        <a:rPr lang="es-ES" sz="2400" kern="1200" dirty="0">
                          <a:solidFill>
                            <a:schemeClr val="dk1"/>
                          </a:solidFill>
                          <a:effectLst/>
                          <a:latin typeface="+mj-lt"/>
                          <a:ea typeface="+mn-ea"/>
                          <a:cs typeface="+mn-cs"/>
                        </a:rPr>
                        <a:t>Total General de Alquiler y </a:t>
                      </a:r>
                      <a:r>
                        <a:rPr lang="es-ES" sz="2400" kern="1200" dirty="0" err="1">
                          <a:solidFill>
                            <a:schemeClr val="dk1"/>
                          </a:solidFill>
                          <a:effectLst/>
                          <a:latin typeface="+mj-lt"/>
                          <a:ea typeface="+mn-ea"/>
                          <a:cs typeface="+mn-cs"/>
                        </a:rPr>
                        <a:t>Serv</a:t>
                      </a:r>
                      <a:r>
                        <a:rPr lang="es-ES" sz="2400" kern="1200" dirty="0">
                          <a:solidFill>
                            <a:schemeClr val="dk1"/>
                          </a:solidFill>
                          <a:effectLst/>
                          <a:latin typeface="+mj-lt"/>
                          <a:ea typeface="+mn-ea"/>
                          <a:cs typeface="+mn-cs"/>
                        </a:rPr>
                        <a:t>. muebles y transporte</a:t>
                      </a:r>
                      <a:endParaRPr lang="es-EC" sz="2400" kern="1200" dirty="0">
                        <a:solidFill>
                          <a:schemeClr val="dk1"/>
                        </a:solidFill>
                        <a:effectLst/>
                        <a:latin typeface="+mj-lt"/>
                        <a:ea typeface="+mn-ea"/>
                        <a:cs typeface="+mn-cs"/>
                      </a:endParaRPr>
                    </a:p>
                  </a:txBody>
                  <a:tcPr marL="29998" marR="29998" marT="0" marB="0" anchor="b"/>
                </a:tc>
                <a:tc>
                  <a:txBody>
                    <a:bodyPr/>
                    <a:lstStyle/>
                    <a:p>
                      <a:pPr marL="88900" indent="0" algn="ctr"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1</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3,600.00 </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  3,600.00 </a:t>
                      </a:r>
                    </a:p>
                  </a:txBody>
                  <a:tcPr marL="29998" marR="29998" marT="0" marB="0" anchor="ctr"/>
                </a:tc>
                <a:extLst>
                  <a:ext uri="{0D108BD9-81ED-4DB2-BD59-A6C34878D82A}">
                    <a16:rowId xmlns:a16="http://schemas.microsoft.com/office/drawing/2014/main" val="547604182"/>
                  </a:ext>
                </a:extLst>
              </a:tr>
              <a:tr h="464269">
                <a:tc>
                  <a:txBody>
                    <a:bodyPr/>
                    <a:lstStyle/>
                    <a:p>
                      <a:pPr marL="0" indent="457200" algn="l" defTabSz="914400" rtl="0" eaLnBrk="1" latinLnBrk="0" hangingPunct="1">
                        <a:lnSpc>
                          <a:spcPct val="100000"/>
                        </a:lnSpc>
                        <a:spcAft>
                          <a:spcPts val="0"/>
                        </a:spcAft>
                        <a:tabLst>
                          <a:tab pos="628650" algn="l"/>
                        </a:tabLst>
                      </a:pPr>
                      <a:endParaRPr lang="es-EC" sz="2400" b="1" kern="1200" dirty="0">
                        <a:solidFill>
                          <a:schemeClr val="lt1"/>
                        </a:solidFill>
                        <a:effectLst/>
                        <a:latin typeface="+mj-lt"/>
                        <a:ea typeface="+mn-ea"/>
                        <a:cs typeface="+mn-cs"/>
                      </a:endParaRPr>
                    </a:p>
                  </a:txBody>
                  <a:tcPr marL="29998" marR="29998" marT="0" marB="0" anchor="b"/>
                </a:tc>
                <a:tc>
                  <a:txBody>
                    <a:bodyPr/>
                    <a:lstStyle/>
                    <a:p>
                      <a:pPr marL="88900" indent="0" algn="l" defTabSz="914400" rtl="0" eaLnBrk="1" latinLnBrk="0" hangingPunct="1">
                        <a:lnSpc>
                          <a:spcPct val="100000"/>
                        </a:lnSpc>
                        <a:spcAft>
                          <a:spcPts val="0"/>
                        </a:spcAft>
                        <a:tabLst>
                          <a:tab pos="628650" algn="l"/>
                        </a:tabLst>
                      </a:pPr>
                      <a:endParaRPr lang="es-EC" sz="2400" kern="1200" dirty="0">
                        <a:solidFill>
                          <a:schemeClr val="dk1"/>
                        </a:solidFill>
                        <a:effectLst/>
                        <a:latin typeface="+mj-lt"/>
                        <a:ea typeface="+mn-ea"/>
                        <a:cs typeface="+mn-cs"/>
                      </a:endParaRPr>
                    </a:p>
                  </a:txBody>
                  <a:tcPr marL="29998" marR="29998" marT="0" marB="0" anchor="b"/>
                </a:tc>
                <a:tc>
                  <a:txBody>
                    <a:bodyPr/>
                    <a:lstStyle/>
                    <a:p>
                      <a:pPr indent="457200">
                        <a:lnSpc>
                          <a:spcPct val="115000"/>
                        </a:lnSpc>
                      </a:pPr>
                      <a:endParaRPr lang="es-EC" sz="2400">
                        <a:effectLst/>
                        <a:latin typeface="+mj-lt"/>
                      </a:endParaRPr>
                    </a:p>
                  </a:txBody>
                  <a:tcPr marL="29998" marR="29998" marT="0" marB="0" anchor="b"/>
                </a:tc>
                <a:tc>
                  <a:txBody>
                    <a:bodyPr/>
                    <a:lstStyle/>
                    <a:p>
                      <a:pPr marL="88900" indent="0" algn="l" defTabSz="914400" rtl="0" eaLnBrk="1" latinLnBrk="0" hangingPunct="1">
                        <a:lnSpc>
                          <a:spcPct val="100000"/>
                        </a:lnSpc>
                        <a:spcAft>
                          <a:spcPts val="0"/>
                        </a:spcAft>
                        <a:tabLst>
                          <a:tab pos="628650" algn="l"/>
                        </a:tabLst>
                      </a:pPr>
                      <a:r>
                        <a:rPr lang="es-EC" sz="2400" b="1" kern="1200" dirty="0">
                          <a:solidFill>
                            <a:schemeClr val="dk1"/>
                          </a:solidFill>
                          <a:effectLst/>
                          <a:latin typeface="+mj-lt"/>
                          <a:ea typeface="+mn-ea"/>
                          <a:cs typeface="+mn-cs"/>
                        </a:rPr>
                        <a:t>SUBTOTAL:</a:t>
                      </a:r>
                    </a:p>
                  </a:txBody>
                  <a:tcPr marL="29998" marR="29998" marT="0" marB="0" anchor="ctr"/>
                </a:tc>
                <a:tc>
                  <a:txBody>
                    <a:bodyPr/>
                    <a:lstStyle/>
                    <a:p>
                      <a:pPr marL="88900" indent="0" algn="l" defTabSz="914400" rtl="0" eaLnBrk="1" latinLnBrk="0" hangingPunct="1">
                        <a:lnSpc>
                          <a:spcPct val="100000"/>
                        </a:lnSpc>
                        <a:spcAft>
                          <a:spcPts val="0"/>
                        </a:spcAft>
                        <a:tabLst>
                          <a:tab pos="628650" algn="l"/>
                        </a:tabLst>
                      </a:pPr>
                      <a:r>
                        <a:rPr lang="es-EC" sz="2400" kern="1200" dirty="0">
                          <a:solidFill>
                            <a:schemeClr val="dk1"/>
                          </a:solidFill>
                          <a:effectLst/>
                          <a:latin typeface="+mj-lt"/>
                          <a:ea typeface="+mn-ea"/>
                          <a:cs typeface="+mn-cs"/>
                        </a:rPr>
                        <a:t> </a:t>
                      </a:r>
                      <a:r>
                        <a:rPr lang="es-EC" sz="2400" b="1" kern="1200" dirty="0">
                          <a:solidFill>
                            <a:schemeClr val="dk1"/>
                          </a:solidFill>
                          <a:effectLst/>
                          <a:latin typeface="+mj-lt"/>
                          <a:ea typeface="+mn-ea"/>
                          <a:cs typeface="+mn-cs"/>
                        </a:rPr>
                        <a:t>$131,600.00 </a:t>
                      </a:r>
                    </a:p>
                  </a:txBody>
                  <a:tcPr marL="29998" marR="29998" marT="0" marB="0" anchor="ctr"/>
                </a:tc>
                <a:extLst>
                  <a:ext uri="{0D108BD9-81ED-4DB2-BD59-A6C34878D82A}">
                    <a16:rowId xmlns:a16="http://schemas.microsoft.com/office/drawing/2014/main" val="1289575380"/>
                  </a:ext>
                </a:extLst>
              </a:tr>
            </a:tbl>
          </a:graphicData>
        </a:graphic>
      </p:graphicFrame>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249298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18" name="10 CuadroTexto">
            <a:extLst>
              <a:ext uri="{FF2B5EF4-FFF2-40B4-BE49-F238E27FC236}">
                <a16:creationId xmlns:a16="http://schemas.microsoft.com/office/drawing/2014/main" id="{9E44A005-082D-4AAB-8CCA-DBFDE97F6E3E}"/>
              </a:ext>
            </a:extLst>
          </p:cNvPr>
          <p:cNvSpPr txBox="1"/>
          <p:nvPr/>
        </p:nvSpPr>
        <p:spPr>
          <a:xfrm>
            <a:off x="2819842" y="65600"/>
            <a:ext cx="7085782" cy="677042"/>
          </a:xfrm>
          <a:prstGeom prst="rect">
            <a:avLst/>
          </a:prstGeom>
          <a:noFill/>
        </p:spPr>
        <p:txBody>
          <a:bodyPr wrap="square" lIns="121853" tIns="60927" rIns="121853" bIns="60927" rtlCol="0">
            <a:spAutoFit/>
            <a:scene3d>
              <a:camera prst="orthographicFront"/>
              <a:lightRig rig="harsh" dir="t"/>
            </a:scene3d>
            <a:sp3d extrusionH="57150" prstMaterial="matte">
              <a:bevelT w="63500" h="12700" prst="angle"/>
              <a:contourClr>
                <a:schemeClr val="bg1">
                  <a:lumMod val="65000"/>
                </a:schemeClr>
              </a:contourClr>
            </a:sp3d>
          </a:bodyPr>
          <a:lstStyle/>
          <a:p>
            <a:pPr algn="ctr" defTabSz="1218540">
              <a:spcBef>
                <a:spcPct val="20000"/>
              </a:spcBef>
              <a:defRPr/>
            </a:pPr>
            <a:r>
              <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CRONOGRAMA DE ACTIVIDADES</a:t>
            </a:r>
          </a:p>
        </p:txBody>
      </p:sp>
      <p:graphicFrame>
        <p:nvGraphicFramePr>
          <p:cNvPr id="3" name="Tabla 2"/>
          <p:cNvGraphicFramePr>
            <a:graphicFrameLocks noGrp="1"/>
          </p:cNvGraphicFramePr>
          <p:nvPr>
            <p:extLst>
              <p:ext uri="{D42A27DB-BD31-4B8C-83A1-F6EECF244321}">
                <p14:modId xmlns:p14="http://schemas.microsoft.com/office/powerpoint/2010/main" val="980588346"/>
              </p:ext>
            </p:extLst>
          </p:nvPr>
        </p:nvGraphicFramePr>
        <p:xfrm>
          <a:off x="450165" y="1709165"/>
          <a:ext cx="11496996" cy="4940099"/>
        </p:xfrm>
        <a:graphic>
          <a:graphicData uri="http://schemas.openxmlformats.org/drawingml/2006/table">
            <a:tbl>
              <a:tblPr firstRow="1" firstCol="1" bandRow="1">
                <a:tableStyleId>{5C22544A-7EE6-4342-B048-85BDC9FD1C3A}</a:tableStyleId>
              </a:tblPr>
              <a:tblGrid>
                <a:gridCol w="4041000">
                  <a:extLst>
                    <a:ext uri="{9D8B030D-6E8A-4147-A177-3AD203B41FA5}">
                      <a16:colId xmlns:a16="http://schemas.microsoft.com/office/drawing/2014/main" val="20000"/>
                    </a:ext>
                  </a:extLst>
                </a:gridCol>
                <a:gridCol w="621694">
                  <a:extLst>
                    <a:ext uri="{9D8B030D-6E8A-4147-A177-3AD203B41FA5}">
                      <a16:colId xmlns:a16="http://schemas.microsoft.com/office/drawing/2014/main" val="20001"/>
                    </a:ext>
                  </a:extLst>
                </a:gridCol>
                <a:gridCol w="621694">
                  <a:extLst>
                    <a:ext uri="{9D8B030D-6E8A-4147-A177-3AD203B41FA5}">
                      <a16:colId xmlns:a16="http://schemas.microsoft.com/office/drawing/2014/main" val="20002"/>
                    </a:ext>
                  </a:extLst>
                </a:gridCol>
                <a:gridCol w="543982">
                  <a:extLst>
                    <a:ext uri="{9D8B030D-6E8A-4147-A177-3AD203B41FA5}">
                      <a16:colId xmlns:a16="http://schemas.microsoft.com/office/drawing/2014/main" val="20003"/>
                    </a:ext>
                  </a:extLst>
                </a:gridCol>
                <a:gridCol w="595789">
                  <a:extLst>
                    <a:ext uri="{9D8B030D-6E8A-4147-A177-3AD203B41FA5}">
                      <a16:colId xmlns:a16="http://schemas.microsoft.com/office/drawing/2014/main" val="20004"/>
                    </a:ext>
                  </a:extLst>
                </a:gridCol>
                <a:gridCol w="569885">
                  <a:extLst>
                    <a:ext uri="{9D8B030D-6E8A-4147-A177-3AD203B41FA5}">
                      <a16:colId xmlns:a16="http://schemas.microsoft.com/office/drawing/2014/main" val="20005"/>
                    </a:ext>
                  </a:extLst>
                </a:gridCol>
                <a:gridCol w="695086">
                  <a:extLst>
                    <a:ext uri="{9D8B030D-6E8A-4147-A177-3AD203B41FA5}">
                      <a16:colId xmlns:a16="http://schemas.microsoft.com/office/drawing/2014/main" val="20006"/>
                    </a:ext>
                  </a:extLst>
                </a:gridCol>
                <a:gridCol w="647596">
                  <a:extLst>
                    <a:ext uri="{9D8B030D-6E8A-4147-A177-3AD203B41FA5}">
                      <a16:colId xmlns:a16="http://schemas.microsoft.com/office/drawing/2014/main" val="20007"/>
                    </a:ext>
                  </a:extLst>
                </a:gridCol>
                <a:gridCol w="518077">
                  <a:extLst>
                    <a:ext uri="{9D8B030D-6E8A-4147-A177-3AD203B41FA5}">
                      <a16:colId xmlns:a16="http://schemas.microsoft.com/office/drawing/2014/main" val="20008"/>
                    </a:ext>
                  </a:extLst>
                </a:gridCol>
                <a:gridCol w="621694">
                  <a:extLst>
                    <a:ext uri="{9D8B030D-6E8A-4147-A177-3AD203B41FA5}">
                      <a16:colId xmlns:a16="http://schemas.microsoft.com/office/drawing/2014/main" val="20009"/>
                    </a:ext>
                  </a:extLst>
                </a:gridCol>
                <a:gridCol w="647596">
                  <a:extLst>
                    <a:ext uri="{9D8B030D-6E8A-4147-A177-3AD203B41FA5}">
                      <a16:colId xmlns:a16="http://schemas.microsoft.com/office/drawing/2014/main" val="20010"/>
                    </a:ext>
                  </a:extLst>
                </a:gridCol>
                <a:gridCol w="595789">
                  <a:extLst>
                    <a:ext uri="{9D8B030D-6E8A-4147-A177-3AD203B41FA5}">
                      <a16:colId xmlns:a16="http://schemas.microsoft.com/office/drawing/2014/main" val="20011"/>
                    </a:ext>
                  </a:extLst>
                </a:gridCol>
                <a:gridCol w="777114">
                  <a:extLst>
                    <a:ext uri="{9D8B030D-6E8A-4147-A177-3AD203B41FA5}">
                      <a16:colId xmlns:a16="http://schemas.microsoft.com/office/drawing/2014/main" val="20012"/>
                    </a:ext>
                  </a:extLst>
                </a:gridCol>
              </a:tblGrid>
              <a:tr h="422243">
                <a:tc>
                  <a:txBody>
                    <a:bodyPr/>
                    <a:lstStyle/>
                    <a:p>
                      <a:pPr marL="0" marR="0" indent="0" algn="l">
                        <a:lnSpc>
                          <a:spcPct val="115000"/>
                        </a:lnSpc>
                        <a:spcBef>
                          <a:spcPts val="0"/>
                        </a:spcBef>
                        <a:spcAft>
                          <a:spcPts val="0"/>
                        </a:spcAft>
                        <a:tabLst>
                          <a:tab pos="628650" algn="l"/>
                        </a:tabLst>
                      </a:pPr>
                      <a:r>
                        <a:rPr lang="es-EC" sz="1100" dirty="0">
                          <a:effectLst/>
                        </a:rPr>
                        <a:t>CICLO DE TIEMPO</a:t>
                      </a:r>
                      <a:endParaRPr lang="es-EC" sz="1100" dirty="0">
                        <a:effectLst/>
                        <a:latin typeface="Times New Roman" panose="02020603050405020304" pitchFamily="18" charset="0"/>
                        <a:ea typeface="Calibri" panose="020F0502020204030204" pitchFamily="34" charset="0"/>
                      </a:endParaRPr>
                    </a:p>
                  </a:txBody>
                  <a:tcPr marL="61692" marR="61692" marT="0" marB="0"/>
                </a:tc>
                <a:tc gridSpan="3">
                  <a:txBody>
                    <a:bodyPr/>
                    <a:lstStyle/>
                    <a:p>
                      <a:pPr marL="0" marR="0" indent="0" algn="l">
                        <a:lnSpc>
                          <a:spcPct val="115000"/>
                        </a:lnSpc>
                        <a:spcBef>
                          <a:spcPts val="0"/>
                        </a:spcBef>
                        <a:spcAft>
                          <a:spcPts val="0"/>
                        </a:spcAft>
                        <a:tabLst>
                          <a:tab pos="628650" algn="l"/>
                        </a:tabLst>
                      </a:pPr>
                      <a:r>
                        <a:rPr lang="es-EC" sz="1100">
                          <a:effectLst/>
                        </a:rPr>
                        <a:t>PRIMER TRIMESTRE</a:t>
                      </a:r>
                      <a:endParaRPr lang="es-EC" sz="1100">
                        <a:effectLst/>
                        <a:latin typeface="Times New Roman" panose="02020603050405020304" pitchFamily="18" charset="0"/>
                        <a:ea typeface="Calibri" panose="020F0502020204030204" pitchFamily="34" charset="0"/>
                      </a:endParaRPr>
                    </a:p>
                  </a:txBody>
                  <a:tcPr marL="61692" marR="61692" marT="0" marB="0"/>
                </a:tc>
                <a:tc hMerge="1">
                  <a:txBody>
                    <a:bodyPr/>
                    <a:lstStyle/>
                    <a:p>
                      <a:endParaRPr lang="es-EC"/>
                    </a:p>
                  </a:txBody>
                  <a:tcPr/>
                </a:tc>
                <a:tc hMerge="1">
                  <a:txBody>
                    <a:bodyPr/>
                    <a:lstStyle/>
                    <a:p>
                      <a:endParaRPr lang="es-EC"/>
                    </a:p>
                  </a:txBody>
                  <a:tcPr/>
                </a:tc>
                <a:tc gridSpan="3">
                  <a:txBody>
                    <a:bodyPr/>
                    <a:lstStyle/>
                    <a:p>
                      <a:pPr marL="0" marR="0" indent="0" algn="l">
                        <a:lnSpc>
                          <a:spcPct val="115000"/>
                        </a:lnSpc>
                        <a:spcBef>
                          <a:spcPts val="0"/>
                        </a:spcBef>
                        <a:spcAft>
                          <a:spcPts val="0"/>
                        </a:spcAft>
                        <a:tabLst>
                          <a:tab pos="628650" algn="l"/>
                        </a:tabLst>
                      </a:pPr>
                      <a:r>
                        <a:rPr lang="es-EC" sz="1100">
                          <a:effectLst/>
                        </a:rPr>
                        <a:t>SEGUNDO TRIMESTRE</a:t>
                      </a:r>
                      <a:endParaRPr lang="es-EC" sz="1100">
                        <a:effectLst/>
                        <a:latin typeface="Times New Roman" panose="02020603050405020304" pitchFamily="18" charset="0"/>
                        <a:ea typeface="Calibri" panose="020F0502020204030204" pitchFamily="34" charset="0"/>
                      </a:endParaRPr>
                    </a:p>
                  </a:txBody>
                  <a:tcPr marL="61692" marR="61692" marT="0" marB="0"/>
                </a:tc>
                <a:tc hMerge="1">
                  <a:txBody>
                    <a:bodyPr/>
                    <a:lstStyle/>
                    <a:p>
                      <a:endParaRPr lang="es-EC"/>
                    </a:p>
                  </a:txBody>
                  <a:tcPr/>
                </a:tc>
                <a:tc hMerge="1">
                  <a:txBody>
                    <a:bodyPr/>
                    <a:lstStyle/>
                    <a:p>
                      <a:endParaRPr lang="es-EC"/>
                    </a:p>
                  </a:txBody>
                  <a:tcPr/>
                </a:tc>
                <a:tc gridSpan="3">
                  <a:txBody>
                    <a:bodyPr/>
                    <a:lstStyle/>
                    <a:p>
                      <a:pPr marL="0" marR="0" indent="0" algn="l">
                        <a:lnSpc>
                          <a:spcPct val="115000"/>
                        </a:lnSpc>
                        <a:spcBef>
                          <a:spcPts val="0"/>
                        </a:spcBef>
                        <a:spcAft>
                          <a:spcPts val="0"/>
                        </a:spcAft>
                        <a:tabLst>
                          <a:tab pos="628650" algn="l"/>
                        </a:tabLst>
                      </a:pPr>
                      <a:r>
                        <a:rPr lang="es-EC" sz="1100">
                          <a:effectLst/>
                        </a:rPr>
                        <a:t>TERCER TRIMESTRE</a:t>
                      </a:r>
                      <a:endParaRPr lang="es-EC" sz="1100">
                        <a:effectLst/>
                        <a:latin typeface="Times New Roman" panose="02020603050405020304" pitchFamily="18" charset="0"/>
                        <a:ea typeface="Calibri" panose="020F0502020204030204" pitchFamily="34" charset="0"/>
                      </a:endParaRPr>
                    </a:p>
                  </a:txBody>
                  <a:tcPr marL="61692" marR="61692" marT="0" marB="0"/>
                </a:tc>
                <a:tc hMerge="1">
                  <a:txBody>
                    <a:bodyPr/>
                    <a:lstStyle/>
                    <a:p>
                      <a:endParaRPr lang="es-EC"/>
                    </a:p>
                  </a:txBody>
                  <a:tcPr/>
                </a:tc>
                <a:tc hMerge="1">
                  <a:txBody>
                    <a:bodyPr/>
                    <a:lstStyle/>
                    <a:p>
                      <a:endParaRPr lang="es-EC"/>
                    </a:p>
                  </a:txBody>
                  <a:tcPr/>
                </a:tc>
                <a:tc gridSpan="3">
                  <a:txBody>
                    <a:bodyPr/>
                    <a:lstStyle/>
                    <a:p>
                      <a:pPr marL="0" marR="0" indent="0" algn="l">
                        <a:lnSpc>
                          <a:spcPct val="115000"/>
                        </a:lnSpc>
                        <a:spcBef>
                          <a:spcPts val="0"/>
                        </a:spcBef>
                        <a:spcAft>
                          <a:spcPts val="0"/>
                        </a:spcAft>
                        <a:tabLst>
                          <a:tab pos="628650" algn="l"/>
                        </a:tabLst>
                      </a:pPr>
                      <a:r>
                        <a:rPr lang="es-EC" sz="1100">
                          <a:effectLst/>
                        </a:rPr>
                        <a:t>CUARTO TRIMESTRE</a:t>
                      </a:r>
                      <a:endParaRPr lang="es-EC" sz="1100">
                        <a:effectLst/>
                        <a:latin typeface="Times New Roman" panose="02020603050405020304" pitchFamily="18" charset="0"/>
                        <a:ea typeface="Calibri" panose="020F0502020204030204" pitchFamily="34" charset="0"/>
                      </a:endParaRPr>
                    </a:p>
                  </a:txBody>
                  <a:tcPr marL="61692" marR="61692"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15136">
                <a:tc>
                  <a:txBody>
                    <a:bodyPr/>
                    <a:lstStyle/>
                    <a:p>
                      <a:pPr marL="0" marR="0" indent="0" algn="l">
                        <a:lnSpc>
                          <a:spcPct val="115000"/>
                        </a:lnSpc>
                        <a:spcBef>
                          <a:spcPts val="0"/>
                        </a:spcBef>
                        <a:spcAft>
                          <a:spcPts val="0"/>
                        </a:spcAft>
                        <a:tabLst>
                          <a:tab pos="628650" algn="l"/>
                        </a:tabLst>
                      </a:pPr>
                      <a:r>
                        <a:rPr lang="es-EC" sz="1100">
                          <a:effectLst/>
                        </a:rPr>
                        <a:t>ACTIVIDADES / SUB - ACTIVIDADES.</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1</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2</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3</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4</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5</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6</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7</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8</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9</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11</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12</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01"/>
                  </a:ext>
                </a:extLst>
              </a:tr>
              <a:tr h="215136">
                <a:tc>
                  <a:txBody>
                    <a:bodyPr/>
                    <a:lstStyle/>
                    <a:p>
                      <a:pPr marL="0" marR="0" indent="0" algn="l">
                        <a:lnSpc>
                          <a:spcPct val="115000"/>
                        </a:lnSpc>
                        <a:spcBef>
                          <a:spcPts val="0"/>
                        </a:spcBef>
                        <a:spcAft>
                          <a:spcPts val="0"/>
                        </a:spcAft>
                        <a:tabLst>
                          <a:tab pos="628650" algn="l"/>
                        </a:tabLst>
                      </a:pPr>
                      <a:r>
                        <a:rPr lang="es-EC" sz="1100">
                          <a:effectLst/>
                        </a:rPr>
                        <a:t>1. Modelado</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02"/>
                  </a:ext>
                </a:extLst>
              </a:tr>
              <a:tr h="215136">
                <a:tc>
                  <a:txBody>
                    <a:bodyPr/>
                    <a:lstStyle/>
                    <a:p>
                      <a:pPr marL="0" marR="0" indent="0" algn="l">
                        <a:lnSpc>
                          <a:spcPct val="115000"/>
                        </a:lnSpc>
                        <a:spcBef>
                          <a:spcPts val="0"/>
                        </a:spcBef>
                        <a:spcAft>
                          <a:spcPts val="0"/>
                        </a:spcAft>
                        <a:tabLst>
                          <a:tab pos="628650" algn="l"/>
                        </a:tabLst>
                      </a:pPr>
                      <a:r>
                        <a:rPr lang="es-EC" sz="1100">
                          <a:effectLst/>
                        </a:rPr>
                        <a:t>Modelo de Casos de Uso</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03"/>
                  </a:ext>
                </a:extLst>
              </a:tr>
              <a:tr h="215136">
                <a:tc>
                  <a:txBody>
                    <a:bodyPr/>
                    <a:lstStyle/>
                    <a:p>
                      <a:pPr marL="0" marR="0" indent="0" algn="l">
                        <a:lnSpc>
                          <a:spcPct val="115000"/>
                        </a:lnSpc>
                        <a:spcBef>
                          <a:spcPts val="0"/>
                        </a:spcBef>
                        <a:spcAft>
                          <a:spcPts val="0"/>
                        </a:spcAft>
                        <a:tabLst>
                          <a:tab pos="628650" algn="l"/>
                        </a:tabLst>
                      </a:pPr>
                      <a:r>
                        <a:rPr lang="es-EC" sz="1100">
                          <a:effectLst/>
                        </a:rPr>
                        <a:t>2. Requisitos</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04"/>
                  </a:ext>
                </a:extLst>
              </a:tr>
              <a:tr h="215136">
                <a:tc>
                  <a:txBody>
                    <a:bodyPr/>
                    <a:lstStyle/>
                    <a:p>
                      <a:pPr marL="0" marR="0" indent="0" algn="l">
                        <a:lnSpc>
                          <a:spcPct val="115000"/>
                        </a:lnSpc>
                        <a:spcBef>
                          <a:spcPts val="0"/>
                        </a:spcBef>
                        <a:spcAft>
                          <a:spcPts val="0"/>
                        </a:spcAft>
                        <a:tabLst>
                          <a:tab pos="628650" algn="l"/>
                        </a:tabLst>
                      </a:pPr>
                      <a:r>
                        <a:rPr lang="es-EC" sz="1100">
                          <a:effectLst/>
                        </a:rPr>
                        <a:t>Glosario</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05"/>
                  </a:ext>
                </a:extLst>
              </a:tr>
              <a:tr h="215136">
                <a:tc>
                  <a:txBody>
                    <a:bodyPr/>
                    <a:lstStyle/>
                    <a:p>
                      <a:pPr marL="0" marR="0" indent="0" algn="l">
                        <a:lnSpc>
                          <a:spcPct val="115000"/>
                        </a:lnSpc>
                        <a:spcBef>
                          <a:spcPts val="0"/>
                        </a:spcBef>
                        <a:spcAft>
                          <a:spcPts val="0"/>
                        </a:spcAft>
                        <a:tabLst>
                          <a:tab pos="628650" algn="l"/>
                        </a:tabLst>
                      </a:pPr>
                      <a:r>
                        <a:rPr lang="es-EC" sz="1100">
                          <a:effectLst/>
                        </a:rPr>
                        <a:t>Visión</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dirty="0">
                          <a:effectLst/>
                        </a:rPr>
                        <a:t> </a:t>
                      </a:r>
                      <a:endParaRPr lang="es-EC" sz="1100" dirty="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06"/>
                  </a:ext>
                </a:extLst>
              </a:tr>
              <a:tr h="215136">
                <a:tc>
                  <a:txBody>
                    <a:bodyPr/>
                    <a:lstStyle/>
                    <a:p>
                      <a:pPr marL="0" marR="0" indent="0" algn="l">
                        <a:lnSpc>
                          <a:spcPct val="115000"/>
                        </a:lnSpc>
                        <a:spcBef>
                          <a:spcPts val="0"/>
                        </a:spcBef>
                        <a:spcAft>
                          <a:spcPts val="0"/>
                        </a:spcAft>
                        <a:tabLst>
                          <a:tab pos="628650" algn="l"/>
                        </a:tabLst>
                      </a:pPr>
                      <a:r>
                        <a:rPr lang="es-EC" sz="1100">
                          <a:effectLst/>
                        </a:rPr>
                        <a:t>Modelo de Casos de Uso</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07"/>
                  </a:ext>
                </a:extLst>
              </a:tr>
              <a:tr h="215136">
                <a:tc>
                  <a:txBody>
                    <a:bodyPr/>
                    <a:lstStyle/>
                    <a:p>
                      <a:pPr marL="0" marR="0" indent="0" algn="l">
                        <a:lnSpc>
                          <a:spcPct val="115000"/>
                        </a:lnSpc>
                        <a:spcBef>
                          <a:spcPts val="0"/>
                        </a:spcBef>
                        <a:spcAft>
                          <a:spcPts val="0"/>
                        </a:spcAft>
                        <a:tabLst>
                          <a:tab pos="628650" algn="l"/>
                        </a:tabLst>
                      </a:pPr>
                      <a:r>
                        <a:rPr lang="es-EC" sz="1100">
                          <a:effectLst/>
                        </a:rPr>
                        <a:t>Especificación de Casos de Uso</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08"/>
                  </a:ext>
                </a:extLst>
              </a:tr>
              <a:tr h="215136">
                <a:tc>
                  <a:txBody>
                    <a:bodyPr/>
                    <a:lstStyle/>
                    <a:p>
                      <a:pPr marL="0" marR="0" indent="0" algn="l">
                        <a:lnSpc>
                          <a:spcPct val="115000"/>
                        </a:lnSpc>
                        <a:spcBef>
                          <a:spcPts val="0"/>
                        </a:spcBef>
                        <a:spcAft>
                          <a:spcPts val="0"/>
                        </a:spcAft>
                        <a:tabLst>
                          <a:tab pos="628650" algn="l"/>
                        </a:tabLst>
                      </a:pPr>
                      <a:r>
                        <a:rPr lang="es-EC" sz="1100">
                          <a:effectLst/>
                        </a:rPr>
                        <a:t>Especificaciones Adicionales</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09"/>
                  </a:ext>
                </a:extLst>
              </a:tr>
              <a:tr h="215136">
                <a:tc>
                  <a:txBody>
                    <a:bodyPr/>
                    <a:lstStyle/>
                    <a:p>
                      <a:pPr marL="0" marR="0" indent="0" algn="l">
                        <a:lnSpc>
                          <a:spcPct val="115000"/>
                        </a:lnSpc>
                        <a:spcBef>
                          <a:spcPts val="0"/>
                        </a:spcBef>
                        <a:spcAft>
                          <a:spcPts val="0"/>
                        </a:spcAft>
                        <a:tabLst>
                          <a:tab pos="628650" algn="l"/>
                        </a:tabLst>
                      </a:pPr>
                      <a:r>
                        <a:rPr lang="es-EC" sz="1100">
                          <a:effectLst/>
                        </a:rPr>
                        <a:t>3. Análisis/Diseño</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10"/>
                  </a:ext>
                </a:extLst>
              </a:tr>
              <a:tr h="215136">
                <a:tc>
                  <a:txBody>
                    <a:bodyPr/>
                    <a:lstStyle/>
                    <a:p>
                      <a:pPr marL="0" marR="0" indent="0" algn="l">
                        <a:lnSpc>
                          <a:spcPct val="115000"/>
                        </a:lnSpc>
                        <a:spcBef>
                          <a:spcPts val="0"/>
                        </a:spcBef>
                        <a:spcAft>
                          <a:spcPts val="0"/>
                        </a:spcAft>
                        <a:tabLst>
                          <a:tab pos="628650" algn="l"/>
                        </a:tabLst>
                      </a:pPr>
                      <a:r>
                        <a:rPr lang="es-EC" sz="1100">
                          <a:effectLst/>
                        </a:rPr>
                        <a:t>Modelo de Análisis/Diseño</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11"/>
                  </a:ext>
                </a:extLst>
              </a:tr>
              <a:tr h="215136">
                <a:tc>
                  <a:txBody>
                    <a:bodyPr/>
                    <a:lstStyle/>
                    <a:p>
                      <a:pPr marL="0" marR="0" indent="0" algn="l">
                        <a:lnSpc>
                          <a:spcPct val="115000"/>
                        </a:lnSpc>
                        <a:spcBef>
                          <a:spcPts val="0"/>
                        </a:spcBef>
                        <a:spcAft>
                          <a:spcPts val="0"/>
                        </a:spcAft>
                        <a:tabLst>
                          <a:tab pos="628650" algn="l"/>
                        </a:tabLst>
                      </a:pPr>
                      <a:r>
                        <a:rPr lang="es-EC" sz="1100">
                          <a:effectLst/>
                        </a:rPr>
                        <a:t>Modelo de Datos</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12"/>
                  </a:ext>
                </a:extLst>
              </a:tr>
              <a:tr h="215136">
                <a:tc>
                  <a:txBody>
                    <a:bodyPr/>
                    <a:lstStyle/>
                    <a:p>
                      <a:pPr marL="0" marR="0" indent="0" algn="l">
                        <a:lnSpc>
                          <a:spcPct val="115000"/>
                        </a:lnSpc>
                        <a:spcBef>
                          <a:spcPts val="0"/>
                        </a:spcBef>
                        <a:spcAft>
                          <a:spcPts val="0"/>
                        </a:spcAft>
                        <a:tabLst>
                          <a:tab pos="628650" algn="l"/>
                        </a:tabLst>
                      </a:pPr>
                      <a:r>
                        <a:rPr lang="es-EC" sz="1100">
                          <a:effectLst/>
                        </a:rPr>
                        <a:t>4. Implementación</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13"/>
                  </a:ext>
                </a:extLst>
              </a:tr>
              <a:tr h="215136">
                <a:tc>
                  <a:txBody>
                    <a:bodyPr/>
                    <a:lstStyle/>
                    <a:p>
                      <a:pPr marL="0" marR="0" indent="0" algn="l">
                        <a:lnSpc>
                          <a:spcPct val="115000"/>
                        </a:lnSpc>
                        <a:spcBef>
                          <a:spcPts val="0"/>
                        </a:spcBef>
                        <a:spcAft>
                          <a:spcPts val="0"/>
                        </a:spcAft>
                        <a:tabLst>
                          <a:tab pos="628650" algn="l"/>
                        </a:tabLst>
                      </a:pPr>
                      <a:r>
                        <a:rPr lang="es-EC" sz="1100">
                          <a:effectLst/>
                        </a:rPr>
                        <a:t>Prototipos de Interfaces de Usuario</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14"/>
                  </a:ext>
                </a:extLst>
              </a:tr>
              <a:tr h="215136">
                <a:tc>
                  <a:txBody>
                    <a:bodyPr/>
                    <a:lstStyle/>
                    <a:p>
                      <a:pPr marL="0" marR="0" indent="0" algn="l">
                        <a:lnSpc>
                          <a:spcPct val="115000"/>
                        </a:lnSpc>
                        <a:spcBef>
                          <a:spcPts val="0"/>
                        </a:spcBef>
                        <a:spcAft>
                          <a:spcPts val="0"/>
                        </a:spcAft>
                        <a:tabLst>
                          <a:tab pos="628650" algn="l"/>
                        </a:tabLst>
                      </a:pPr>
                      <a:r>
                        <a:rPr lang="es-EC" sz="1100">
                          <a:effectLst/>
                        </a:rPr>
                        <a:t>Modelo de Implementación</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15"/>
                  </a:ext>
                </a:extLst>
              </a:tr>
              <a:tr h="215136">
                <a:tc>
                  <a:txBody>
                    <a:bodyPr/>
                    <a:lstStyle/>
                    <a:p>
                      <a:pPr marL="0" marR="0" indent="0" algn="l">
                        <a:lnSpc>
                          <a:spcPct val="115000"/>
                        </a:lnSpc>
                        <a:spcBef>
                          <a:spcPts val="0"/>
                        </a:spcBef>
                        <a:spcAft>
                          <a:spcPts val="0"/>
                        </a:spcAft>
                        <a:tabLst>
                          <a:tab pos="628650" algn="l"/>
                        </a:tabLst>
                      </a:pPr>
                      <a:r>
                        <a:rPr lang="es-EC" sz="1100">
                          <a:effectLst/>
                        </a:rPr>
                        <a:t>5. Pruebas</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16"/>
                  </a:ext>
                </a:extLst>
              </a:tr>
              <a:tr h="215136">
                <a:tc>
                  <a:txBody>
                    <a:bodyPr/>
                    <a:lstStyle/>
                    <a:p>
                      <a:pPr marL="0" marR="0" indent="0" algn="l">
                        <a:lnSpc>
                          <a:spcPct val="115000"/>
                        </a:lnSpc>
                        <a:spcBef>
                          <a:spcPts val="0"/>
                        </a:spcBef>
                        <a:spcAft>
                          <a:spcPts val="0"/>
                        </a:spcAft>
                        <a:tabLst>
                          <a:tab pos="628650" algn="l"/>
                        </a:tabLst>
                      </a:pPr>
                      <a:r>
                        <a:rPr lang="es-EC" sz="1100">
                          <a:effectLst/>
                        </a:rPr>
                        <a:t>Casos de Pruebas Funcionales</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17"/>
                  </a:ext>
                </a:extLst>
              </a:tr>
              <a:tr h="215136">
                <a:tc>
                  <a:txBody>
                    <a:bodyPr/>
                    <a:lstStyle/>
                    <a:p>
                      <a:pPr marL="0" marR="0" indent="0" algn="l">
                        <a:lnSpc>
                          <a:spcPct val="115000"/>
                        </a:lnSpc>
                        <a:spcBef>
                          <a:spcPts val="0"/>
                        </a:spcBef>
                        <a:spcAft>
                          <a:spcPts val="0"/>
                        </a:spcAft>
                        <a:tabLst>
                          <a:tab pos="628650" algn="l"/>
                        </a:tabLst>
                      </a:pPr>
                      <a:r>
                        <a:rPr lang="es-EC" sz="1100">
                          <a:effectLst/>
                        </a:rPr>
                        <a:t>6. Despliegue</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18"/>
                  </a:ext>
                </a:extLst>
              </a:tr>
              <a:tr h="215136">
                <a:tc>
                  <a:txBody>
                    <a:bodyPr/>
                    <a:lstStyle/>
                    <a:p>
                      <a:pPr marL="0" marR="0" indent="0" algn="l">
                        <a:lnSpc>
                          <a:spcPct val="115000"/>
                        </a:lnSpc>
                        <a:spcBef>
                          <a:spcPts val="0"/>
                        </a:spcBef>
                        <a:spcAft>
                          <a:spcPts val="0"/>
                        </a:spcAft>
                        <a:tabLst>
                          <a:tab pos="628650" algn="l"/>
                        </a:tabLst>
                      </a:pPr>
                      <a:r>
                        <a:rPr lang="es-EC" sz="1100">
                          <a:effectLst/>
                        </a:rPr>
                        <a:t>Modelo de Despliegue</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19"/>
                  </a:ext>
                </a:extLst>
              </a:tr>
              <a:tr h="215136">
                <a:tc>
                  <a:txBody>
                    <a:bodyPr/>
                    <a:lstStyle/>
                    <a:p>
                      <a:pPr marL="0" marR="0" indent="0" algn="l">
                        <a:lnSpc>
                          <a:spcPct val="115000"/>
                        </a:lnSpc>
                        <a:spcBef>
                          <a:spcPts val="0"/>
                        </a:spcBef>
                        <a:spcAft>
                          <a:spcPts val="0"/>
                        </a:spcAft>
                        <a:tabLst>
                          <a:tab pos="628650" algn="l"/>
                        </a:tabLst>
                      </a:pPr>
                      <a:r>
                        <a:rPr lang="es-EC" sz="1100">
                          <a:effectLst/>
                        </a:rPr>
                        <a:t>Gestión de Cambios</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X</a:t>
                      </a:r>
                      <a:endParaRPr lang="es-EC" sz="110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20"/>
                  </a:ext>
                </a:extLst>
              </a:tr>
              <a:tr h="215136">
                <a:tc>
                  <a:txBody>
                    <a:bodyPr/>
                    <a:lstStyle/>
                    <a:p>
                      <a:pPr marL="0" marR="0" indent="0" algn="l">
                        <a:lnSpc>
                          <a:spcPct val="115000"/>
                        </a:lnSpc>
                        <a:spcBef>
                          <a:spcPts val="0"/>
                        </a:spcBef>
                        <a:spcAft>
                          <a:spcPts val="0"/>
                        </a:spcAft>
                        <a:tabLst>
                          <a:tab pos="628650" algn="l"/>
                        </a:tabLst>
                      </a:pPr>
                      <a:r>
                        <a:rPr lang="es-EC" sz="1100">
                          <a:effectLst/>
                        </a:rPr>
                        <a:t>7. Gestión del proyecto</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1692" marR="61692" marT="0" marB="0"/>
                </a:tc>
                <a:tc>
                  <a:txBody>
                    <a:bodyPr/>
                    <a:lstStyle/>
                    <a:p>
                      <a:pPr marL="0" marR="0" indent="0" algn="l">
                        <a:lnSpc>
                          <a:spcPct val="115000"/>
                        </a:lnSpc>
                        <a:spcBef>
                          <a:spcPts val="0"/>
                        </a:spcBef>
                        <a:spcAft>
                          <a:spcPts val="0"/>
                        </a:spcAft>
                        <a:tabLst>
                          <a:tab pos="628650" algn="l"/>
                        </a:tabLst>
                      </a:pPr>
                      <a:r>
                        <a:rPr lang="es-EC" sz="1100" dirty="0">
                          <a:effectLst/>
                        </a:rPr>
                        <a:t> X</a:t>
                      </a:r>
                      <a:endParaRPr lang="es-EC" sz="1100" dirty="0">
                        <a:effectLst/>
                        <a:latin typeface="Times New Roman" panose="02020603050405020304" pitchFamily="18" charset="0"/>
                        <a:ea typeface="Calibri" panose="020F0502020204030204" pitchFamily="34" charset="0"/>
                      </a:endParaRPr>
                    </a:p>
                  </a:txBody>
                  <a:tcPr marL="61692" marR="61692" marT="0" marB="0"/>
                </a:tc>
                <a:extLst>
                  <a:ext uri="{0D108BD9-81ED-4DB2-BD59-A6C34878D82A}">
                    <a16:rowId xmlns:a16="http://schemas.microsoft.com/office/drawing/2014/main" val="10021"/>
                  </a:ext>
                </a:extLst>
              </a:tr>
            </a:tbl>
          </a:graphicData>
        </a:graphic>
      </p:graphicFrame>
      <p:sp>
        <p:nvSpPr>
          <p:cNvPr id="4" name="Elipse 3"/>
          <p:cNvSpPr/>
          <p:nvPr/>
        </p:nvSpPr>
        <p:spPr>
          <a:xfrm>
            <a:off x="267286" y="3431377"/>
            <a:ext cx="4079631" cy="887405"/>
          </a:xfrm>
          <a:prstGeom prst="ellipse">
            <a:avLst/>
          </a:prstGeom>
          <a:solidFill>
            <a:schemeClr val="accent1">
              <a:alpha val="24000"/>
            </a:schemeClr>
          </a:solidFill>
          <a:ln w="793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497244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7" name="Rectángulo: esquinas redondeadas 6">
            <a:extLst>
              <a:ext uri="{FF2B5EF4-FFF2-40B4-BE49-F238E27FC236}">
                <a16:creationId xmlns:a16="http://schemas.microsoft.com/office/drawing/2014/main" id="{4721EFE5-4789-4D9C-BBD8-E6B7AE87A465}"/>
              </a:ext>
            </a:extLst>
          </p:cNvPr>
          <p:cNvSpPr/>
          <p:nvPr/>
        </p:nvSpPr>
        <p:spPr>
          <a:xfrm>
            <a:off x="985684" y="1710813"/>
            <a:ext cx="10220631" cy="491503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6100" indent="-457200" algn="just">
              <a:spcBef>
                <a:spcPts val="1200"/>
              </a:spcBef>
              <a:buFont typeface="Arial" panose="020B0604020202020204" pitchFamily="34" charset="0"/>
              <a:buChar char="•"/>
              <a:tabLst>
                <a:tab pos="9690100" algn="l"/>
              </a:tabLst>
            </a:pPr>
            <a:r>
              <a:rPr lang="es-ES" sz="2400" dirty="0">
                <a:effectLst/>
                <a:latin typeface="+mj-lt"/>
                <a:ea typeface="Calibri" panose="020F0502020204030204" pitchFamily="34" charset="0"/>
              </a:rPr>
              <a:t>Se analizaron los procesos que cumple el </a:t>
            </a:r>
            <a:r>
              <a:rPr lang="es-ES" sz="2400" dirty="0" err="1" smtClean="0">
                <a:effectLst/>
                <a:latin typeface="+mj-lt"/>
                <a:ea typeface="Calibri" panose="020F0502020204030204" pitchFamily="34" charset="0"/>
              </a:rPr>
              <a:t>CEMSJ</a:t>
            </a:r>
            <a:r>
              <a:rPr lang="es-ES" sz="2400" dirty="0" smtClean="0">
                <a:effectLst/>
                <a:latin typeface="+mj-lt"/>
                <a:ea typeface="Calibri" panose="020F0502020204030204" pitchFamily="34" charset="0"/>
              </a:rPr>
              <a:t>, </a:t>
            </a:r>
            <a:r>
              <a:rPr lang="es-ES" sz="2400" dirty="0">
                <a:effectLst/>
                <a:latin typeface="+mj-lt"/>
                <a:ea typeface="Calibri" panose="020F0502020204030204" pitchFamily="34" charset="0"/>
              </a:rPr>
              <a:t>los mismos que permitieron dar un marco de referencia para poder comprender de mejor manera la problemática de la investigación.</a:t>
            </a:r>
          </a:p>
          <a:p>
            <a:pPr marL="546100" indent="-457200" algn="just">
              <a:spcBef>
                <a:spcPts val="1200"/>
              </a:spcBef>
              <a:buFont typeface="Arial" panose="020B0604020202020204" pitchFamily="34" charset="0"/>
              <a:buChar char="•"/>
              <a:tabLst>
                <a:tab pos="9690100" algn="l"/>
              </a:tabLst>
            </a:pPr>
            <a:r>
              <a:rPr lang="es-ES" sz="2400" dirty="0">
                <a:effectLst/>
                <a:latin typeface="+mj-lt"/>
                <a:ea typeface="Calibri" panose="020F0502020204030204" pitchFamily="34" charset="0"/>
              </a:rPr>
              <a:t>El diseño de la arquitectura del sistema, facilitará el trabajo, agilitará los procesos tales como el agendamiento, valoración médica y el historial clínico de los pacientes lo que conlleva una administración eficiente y segura de la información.</a:t>
            </a:r>
          </a:p>
          <a:p>
            <a:pPr marL="546100" indent="-457200" algn="just">
              <a:spcBef>
                <a:spcPts val="1200"/>
              </a:spcBef>
              <a:buFont typeface="Arial" panose="020B0604020202020204" pitchFamily="34" charset="0"/>
              <a:buChar char="•"/>
              <a:tabLst>
                <a:tab pos="9690100" algn="l"/>
              </a:tabLst>
            </a:pPr>
            <a:r>
              <a:rPr lang="es-ES" sz="2400" dirty="0">
                <a:latin typeface="+mj-lt"/>
              </a:rPr>
              <a:t>Los subprocesos que se consideraron para el desarrollo de la arquitectura del sistema son los de Consulta Externa, Servicios Médicos y de Estadística derivación y planillaje, debido a que estos tienen una relación directa con el paciente.</a:t>
            </a:r>
            <a:endParaRPr lang="es-ES" sz="2400" dirty="0">
              <a:effectLst/>
              <a:latin typeface="+mj-lt"/>
              <a:ea typeface="Calibri" panose="020F050202020403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
        <p:nvSpPr>
          <p:cNvPr id="9" name="CuadroTexto 8">
            <a:extLst>
              <a:ext uri="{FF2B5EF4-FFF2-40B4-BE49-F238E27FC236}">
                <a16:creationId xmlns:a16="http://schemas.microsoft.com/office/drawing/2014/main" id="{E0EC99CE-3CB7-488C-A697-C0689873DC2D}"/>
              </a:ext>
            </a:extLst>
          </p:cNvPr>
          <p:cNvSpPr txBox="1"/>
          <p:nvPr/>
        </p:nvSpPr>
        <p:spPr>
          <a:xfrm>
            <a:off x="2407846" y="185697"/>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CONCLUSIONES</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Tree>
    <p:extLst>
      <p:ext uri="{BB962C8B-B14F-4D97-AF65-F5344CB8AC3E}">
        <p14:creationId xmlns:p14="http://schemas.microsoft.com/office/powerpoint/2010/main" val="4138550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07846" y="185697"/>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CONCLUSIONES</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7" name="Rectángulo: esquinas redondeadas 6">
            <a:extLst>
              <a:ext uri="{FF2B5EF4-FFF2-40B4-BE49-F238E27FC236}">
                <a16:creationId xmlns:a16="http://schemas.microsoft.com/office/drawing/2014/main" id="{4721EFE5-4789-4D9C-BBD8-E6B7AE87A465}"/>
              </a:ext>
            </a:extLst>
          </p:cNvPr>
          <p:cNvSpPr/>
          <p:nvPr/>
        </p:nvSpPr>
        <p:spPr>
          <a:xfrm>
            <a:off x="985684" y="1745007"/>
            <a:ext cx="10220631" cy="480327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6100" indent="-457200" algn="just">
              <a:spcBef>
                <a:spcPts val="1200"/>
              </a:spcBef>
              <a:buFont typeface="Arial" panose="020B0604020202020204" pitchFamily="34" charset="0"/>
              <a:buChar char="•"/>
              <a:tabLst>
                <a:tab pos="9690100" algn="l"/>
              </a:tabLst>
            </a:pPr>
            <a:r>
              <a:rPr lang="es-ES" sz="2400" dirty="0" smtClean="0">
                <a:latin typeface="+mj-lt"/>
              </a:rPr>
              <a:t>El </a:t>
            </a:r>
            <a:r>
              <a:rPr lang="es-ES" sz="2400" dirty="0">
                <a:latin typeface="+mj-lt"/>
              </a:rPr>
              <a:t>prototipo desarrollado muestra una interfaz amigable y de rápido acceso, facilitando la </a:t>
            </a:r>
            <a:r>
              <a:rPr lang="es-ES" sz="2400" dirty="0" smtClean="0">
                <a:latin typeface="+mj-lt"/>
              </a:rPr>
              <a:t>gestión de </a:t>
            </a:r>
            <a:r>
              <a:rPr lang="es-ES" sz="2400" dirty="0">
                <a:latin typeface="+mj-lt"/>
              </a:rPr>
              <a:t>salud, permitiendo el acceso a información oportuna y confiable.</a:t>
            </a:r>
          </a:p>
          <a:p>
            <a:pPr marL="546100" indent="-457200" algn="just">
              <a:spcBef>
                <a:spcPts val="1200"/>
              </a:spcBef>
              <a:buFont typeface="Arial" panose="020B0604020202020204" pitchFamily="34" charset="0"/>
              <a:buChar char="•"/>
              <a:tabLst>
                <a:tab pos="9690100" algn="l"/>
              </a:tabLst>
            </a:pPr>
            <a:r>
              <a:rPr lang="es-ES" sz="2400" dirty="0">
                <a:latin typeface="+mj-lt"/>
              </a:rPr>
              <a:t>La implementación de un sistema web permitirá acceder al sistema desde cualquier parte del mundo lo que facilitará tanto al especialista de la salud como al usuario disponer de la información médica cuando lo </a:t>
            </a:r>
            <a:r>
              <a:rPr lang="es-ES" sz="2400" dirty="0" smtClean="0">
                <a:latin typeface="+mj-lt"/>
              </a:rPr>
              <a:t>requiera.</a:t>
            </a:r>
          </a:p>
          <a:p>
            <a:pPr marL="546100" indent="-457200" algn="just">
              <a:spcBef>
                <a:spcPts val="1200"/>
              </a:spcBef>
              <a:buFont typeface="Arial" panose="020B0604020202020204" pitchFamily="34" charset="0"/>
              <a:buChar char="•"/>
              <a:tabLst>
                <a:tab pos="9690100" algn="l"/>
              </a:tabLst>
            </a:pPr>
            <a:r>
              <a:rPr lang="es-ES" sz="2400" dirty="0">
                <a:latin typeface="+mj-lt"/>
              </a:rPr>
              <a:t>Los costos de implementación son relativamente bajos pues se emplearán herramientas de desarrollo de código abierto, con las seguridades que brinda el más potente lenguaje de programación en la actualidad.</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096981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502127" y="5248965"/>
            <a:ext cx="65" cy="3956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inherit"/>
              <a:ea typeface="+mn-ea"/>
              <a:cs typeface="+mn-cs"/>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3906982" y="2160529"/>
            <a:ext cx="4299701" cy="1510925"/>
          </a:xfrm>
          <a:prstGeom prst="rect">
            <a:avLst/>
          </a:prstGeom>
          <a:noFill/>
          <a:ln>
            <a:noFill/>
          </a:ln>
        </p:spPr>
      </p:pic>
    </p:spTree>
    <p:extLst>
      <p:ext uri="{BB962C8B-B14F-4D97-AF65-F5344CB8AC3E}">
        <p14:creationId xmlns:p14="http://schemas.microsoft.com/office/powerpoint/2010/main" val="4252698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5" name="CuadroTexto 4">
            <a:extLst>
              <a:ext uri="{FF2B5EF4-FFF2-40B4-BE49-F238E27FC236}">
                <a16:creationId xmlns:a16="http://schemas.microsoft.com/office/drawing/2014/main" id="{E0EC99CE-3CB7-488C-A697-C0689873DC2D}"/>
              </a:ext>
            </a:extLst>
          </p:cNvPr>
          <p:cNvSpPr txBox="1"/>
          <p:nvPr/>
        </p:nvSpPr>
        <p:spPr>
          <a:xfrm>
            <a:off x="2407846" y="187481"/>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defTabSz="1218540">
              <a:spcBef>
                <a:spcPct val="20000"/>
              </a:spcBef>
              <a:defRPr/>
            </a:pPr>
            <a:r>
              <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EL PROBLEMA DE INVESTIGACIÓN</a:t>
            </a:r>
          </a:p>
        </p:txBody>
      </p:sp>
      <p:sp>
        <p:nvSpPr>
          <p:cNvPr id="2" name="Rectangle 2">
            <a:extLst>
              <a:ext uri="{FF2B5EF4-FFF2-40B4-BE49-F238E27FC236}">
                <a16:creationId xmlns:a16="http://schemas.microsoft.com/office/drawing/2014/main" id="{6C6DDE83-B391-403A-AA5F-B8286AB18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CuadroTexto 19">
            <a:extLst>
              <a:ext uri="{FF2B5EF4-FFF2-40B4-BE49-F238E27FC236}">
                <a16:creationId xmlns:a16="http://schemas.microsoft.com/office/drawing/2014/main" id="{04F147A2-F03F-4CF0-BA8A-BFDF2D59BFC2}"/>
              </a:ext>
            </a:extLst>
          </p:cNvPr>
          <p:cNvSpPr txBox="1"/>
          <p:nvPr/>
        </p:nvSpPr>
        <p:spPr>
          <a:xfrm>
            <a:off x="461512" y="2782278"/>
            <a:ext cx="2674187" cy="954107"/>
          </a:xfrm>
          <a:prstGeom prst="rect">
            <a:avLst/>
          </a:prstGeom>
          <a:noFill/>
        </p:spPr>
        <p:txBody>
          <a:bodyPr wrap="square">
            <a:spAutoFit/>
          </a:bodyPr>
          <a:lstStyle/>
          <a:p>
            <a:pPr algn="ctr"/>
            <a:r>
              <a:rPr lang="es-ES_tradnl" sz="2800" b="1" dirty="0" smtClean="0">
                <a:solidFill>
                  <a:srgbClr val="FF0000"/>
                </a:solidFill>
                <a:latin typeface="+mj-lt"/>
              </a:rPr>
              <a:t>Identificación del problema</a:t>
            </a:r>
            <a:endParaRPr lang="es-EC" sz="2800" b="1" dirty="0">
              <a:solidFill>
                <a:srgbClr val="FF0000"/>
              </a:solidFill>
              <a:latin typeface="+mj-lt"/>
            </a:endParaRPr>
          </a:p>
        </p:txBody>
      </p:sp>
      <p:pic>
        <p:nvPicPr>
          <p:cNvPr id="7" name="Imagen 6" descr="C:\Users\user\Desktop\1. TESIS RECIBIDO\3.- CONSULTAS\ultimas fotos\WhatsApp Image 2021-05-31 at 09.17.07.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029" y="4230638"/>
            <a:ext cx="3799898" cy="2254914"/>
          </a:xfrm>
          <a:prstGeom prst="rect">
            <a:avLst/>
          </a:prstGeom>
          <a:noFill/>
          <a:ln>
            <a:noFill/>
          </a:ln>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25519" t="11238" r="30693" b="14827"/>
          <a:stretch/>
        </p:blipFill>
        <p:spPr>
          <a:xfrm>
            <a:off x="3878565" y="1669080"/>
            <a:ext cx="3799898" cy="2310619"/>
          </a:xfrm>
          <a:prstGeom prst="rect">
            <a:avLst/>
          </a:prstGeom>
        </p:spPr>
      </p:pic>
      <p:pic>
        <p:nvPicPr>
          <p:cNvPr id="9" name="Imagen 8" descr="C:\Users\user\Desktop\1. TESIS RECIBIDO\3.- CONSULTAS\ultimas fotos\WhatsApp Image 2021-05-31 at 09.21.28 (1).jpeg"/>
          <p:cNvPicPr/>
          <p:nvPr/>
        </p:nvPicPr>
        <p:blipFill rotWithShape="1">
          <a:blip r:embed="rId5">
            <a:extLst>
              <a:ext uri="{28A0092B-C50C-407E-A947-70E740481C1C}">
                <a14:useLocalDpi xmlns:a14="http://schemas.microsoft.com/office/drawing/2010/main" val="0"/>
              </a:ext>
            </a:extLst>
          </a:blip>
          <a:srcRect t="15099" r="5470" b="24286"/>
          <a:stretch/>
        </p:blipFill>
        <p:spPr bwMode="auto">
          <a:xfrm rot="16200000">
            <a:off x="8788654" y="3482700"/>
            <a:ext cx="2310619" cy="3799898"/>
          </a:xfrm>
          <a:prstGeom prst="rect">
            <a:avLst/>
          </a:prstGeom>
          <a:noFill/>
          <a:ln>
            <a:noFill/>
          </a:ln>
          <a:extLst>
            <a:ext uri="{53640926-AAD7-44D8-BBD7-CCE9431645EC}">
              <a14:shadowObscured xmlns:a14="http://schemas.microsoft.com/office/drawing/2010/main"/>
            </a:ext>
          </a:extLst>
        </p:spPr>
      </p:pic>
      <p:pic>
        <p:nvPicPr>
          <p:cNvPr id="10" name="Imagen 9" descr="C:\Users\user\Desktop\1. TESIS RECIBIDO\3.- CONSULTAS\ultimas fotos\WhatsApp Image 2021-05-31 at 09.17.08 (3).jpeg"/>
          <p:cNvPicPr/>
          <p:nvPr/>
        </p:nvPicPr>
        <p:blipFill rotWithShape="1">
          <a:blip r:embed="rId6" cstate="print">
            <a:extLst>
              <a:ext uri="{28A0092B-C50C-407E-A947-70E740481C1C}">
                <a14:useLocalDpi xmlns:a14="http://schemas.microsoft.com/office/drawing/2010/main" val="0"/>
              </a:ext>
            </a:extLst>
          </a:blip>
          <a:srcRect l="3123" t="20138" r="-885" b="10091"/>
          <a:stretch/>
        </p:blipFill>
        <p:spPr bwMode="auto">
          <a:xfrm>
            <a:off x="8044014" y="1670536"/>
            <a:ext cx="3782435" cy="2310621"/>
          </a:xfrm>
          <a:prstGeom prst="rect">
            <a:avLst/>
          </a:prstGeom>
          <a:noFill/>
          <a:ln>
            <a:noFill/>
          </a:ln>
          <a:extLst>
            <a:ext uri="{53640926-AAD7-44D8-BBD7-CCE9431645EC}">
              <a14:shadowObscured xmlns:a14="http://schemas.microsoft.com/office/drawing/2010/main"/>
            </a:ext>
          </a:extLst>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590490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18" name="10 CuadroTexto">
            <a:extLst>
              <a:ext uri="{FF2B5EF4-FFF2-40B4-BE49-F238E27FC236}">
                <a16:creationId xmlns:a16="http://schemas.microsoft.com/office/drawing/2014/main" id="{9E44A005-082D-4AAB-8CCA-DBFDE97F6E3E}"/>
              </a:ext>
            </a:extLst>
          </p:cNvPr>
          <p:cNvSpPr txBox="1"/>
          <p:nvPr/>
        </p:nvSpPr>
        <p:spPr>
          <a:xfrm>
            <a:off x="3069600" y="163711"/>
            <a:ext cx="6246763" cy="677042"/>
          </a:xfrm>
          <a:prstGeom prst="rect">
            <a:avLst/>
          </a:prstGeom>
          <a:noFill/>
        </p:spPr>
        <p:txBody>
          <a:bodyPr wrap="square" lIns="121853" tIns="60927" rIns="121853" bIns="60927" rtlCol="0">
            <a:spAutoFit/>
            <a:scene3d>
              <a:camera prst="orthographicFront"/>
              <a:lightRig rig="harsh" dir="t"/>
            </a:scene3d>
            <a:sp3d extrusionH="57150" prstMaterial="matte">
              <a:bevelT w="63500" h="12700" prst="angle"/>
              <a:contourClr>
                <a:schemeClr val="bg1">
                  <a:lumMod val="65000"/>
                </a:schemeClr>
              </a:contourClr>
            </a:sp3d>
          </a:bodyPr>
          <a:lstStyle/>
          <a:p>
            <a:pPr algn="ctr" defTabSz="1218540">
              <a:spcBef>
                <a:spcPct val="20000"/>
              </a:spcBef>
              <a:defRPr/>
            </a:pPr>
            <a:r>
              <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OBJETIVO GENERAL</a:t>
            </a:r>
          </a:p>
        </p:txBody>
      </p:sp>
      <p:pic>
        <p:nvPicPr>
          <p:cNvPr id="1028" name="Picture 4" descr="Técnicas para trabajar en equipo ¡Emprende con éxito!">
            <a:extLst>
              <a:ext uri="{FF2B5EF4-FFF2-40B4-BE49-F238E27FC236}">
                <a16:creationId xmlns:a16="http://schemas.microsoft.com/office/drawing/2014/main" id="{5BFBDC69-A368-424C-A31F-36446E359D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0462" y="1353555"/>
            <a:ext cx="4348146" cy="295113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esquinas redondeadas 6">
            <a:extLst>
              <a:ext uri="{FF2B5EF4-FFF2-40B4-BE49-F238E27FC236}">
                <a16:creationId xmlns:a16="http://schemas.microsoft.com/office/drawing/2014/main" id="{EC40E156-CAFF-43A9-872E-FF3A5176DD3B}"/>
              </a:ext>
            </a:extLst>
          </p:cNvPr>
          <p:cNvSpPr/>
          <p:nvPr/>
        </p:nvSpPr>
        <p:spPr>
          <a:xfrm>
            <a:off x="1327356" y="4160196"/>
            <a:ext cx="9542206" cy="181204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b="1" dirty="0">
                <a:solidFill>
                  <a:schemeClr val="bg1"/>
                </a:solidFill>
                <a:latin typeface="+mj-lt"/>
                <a:ea typeface="Calibri" panose="020F0502020204030204" pitchFamily="34" charset="0"/>
              </a:rPr>
              <a:t>Diseñar la arquitectura de un sistema de gestión de salud para el Centro de Especialidades Médicas “San Jorge”</a:t>
            </a:r>
            <a:endParaRPr lang="es-EC" sz="3200" b="1" dirty="0">
              <a:solidFill>
                <a:schemeClr val="bg1"/>
              </a:solidFill>
              <a:effectLst/>
              <a:latin typeface="+mj-lt"/>
              <a:ea typeface="Calibri" panose="020F0502020204030204" pitchFamily="34" charset="0"/>
            </a:endParaRP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977780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18" name="10 CuadroTexto">
            <a:extLst>
              <a:ext uri="{FF2B5EF4-FFF2-40B4-BE49-F238E27FC236}">
                <a16:creationId xmlns:a16="http://schemas.microsoft.com/office/drawing/2014/main" id="{9E44A005-082D-4AAB-8CCA-DBFDE97F6E3E}"/>
              </a:ext>
            </a:extLst>
          </p:cNvPr>
          <p:cNvSpPr txBox="1"/>
          <p:nvPr/>
        </p:nvSpPr>
        <p:spPr>
          <a:xfrm>
            <a:off x="3000327" y="65600"/>
            <a:ext cx="6246763" cy="677042"/>
          </a:xfrm>
          <a:prstGeom prst="rect">
            <a:avLst/>
          </a:prstGeom>
          <a:noFill/>
        </p:spPr>
        <p:txBody>
          <a:bodyPr wrap="square" lIns="121853" tIns="60927" rIns="121853" bIns="60927" rtlCol="0">
            <a:spAutoFit/>
            <a:scene3d>
              <a:camera prst="orthographicFront"/>
              <a:lightRig rig="harsh" dir="t"/>
            </a:scene3d>
            <a:sp3d extrusionH="57150" prstMaterial="matte">
              <a:bevelT w="63500" h="12700" prst="angle"/>
              <a:contourClr>
                <a:schemeClr val="bg1">
                  <a:lumMod val="65000"/>
                </a:schemeClr>
              </a:contourClr>
            </a:sp3d>
          </a:bodyPr>
          <a:lstStyle/>
          <a:p>
            <a:pPr algn="ctr" defTabSz="1218540">
              <a:spcBef>
                <a:spcPct val="20000"/>
              </a:spcBef>
              <a:defRPr/>
            </a:pPr>
            <a:r>
              <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OBJETIVOS ESPECÍFICOS</a:t>
            </a:r>
          </a:p>
        </p:txBody>
      </p:sp>
      <p:sp>
        <p:nvSpPr>
          <p:cNvPr id="7" name="Rectángulo: esquinas redondeadas 6">
            <a:extLst>
              <a:ext uri="{FF2B5EF4-FFF2-40B4-BE49-F238E27FC236}">
                <a16:creationId xmlns:a16="http://schemas.microsoft.com/office/drawing/2014/main" id="{EC40E156-CAFF-43A9-872E-FF3A5176DD3B}"/>
              </a:ext>
            </a:extLst>
          </p:cNvPr>
          <p:cNvSpPr/>
          <p:nvPr/>
        </p:nvSpPr>
        <p:spPr>
          <a:xfrm>
            <a:off x="1575631" y="1496824"/>
            <a:ext cx="7946908" cy="115789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b="1" dirty="0">
                <a:solidFill>
                  <a:schemeClr val="bg1"/>
                </a:solidFill>
                <a:latin typeface="+mj-lt"/>
              </a:rPr>
              <a:t>Determinar los procesos que se interrelacionan y deben ser automatizados.</a:t>
            </a:r>
            <a:endParaRPr lang="es-EC" sz="3200" b="1" dirty="0">
              <a:solidFill>
                <a:schemeClr val="bg1"/>
              </a:solidFill>
              <a:effectLst/>
              <a:latin typeface="+mj-lt"/>
              <a:ea typeface="Calibri" panose="020F0502020204030204" pitchFamily="34" charset="0"/>
            </a:endParaRPr>
          </a:p>
        </p:txBody>
      </p:sp>
      <p:sp>
        <p:nvSpPr>
          <p:cNvPr id="8" name="Oval 69">
            <a:extLst>
              <a:ext uri="{FF2B5EF4-FFF2-40B4-BE49-F238E27FC236}">
                <a16:creationId xmlns:a16="http://schemas.microsoft.com/office/drawing/2014/main" id="{068A4D70-79D9-498B-A8D8-EB0E2BC863C0}"/>
              </a:ext>
            </a:extLst>
          </p:cNvPr>
          <p:cNvSpPr/>
          <p:nvPr/>
        </p:nvSpPr>
        <p:spPr>
          <a:xfrm>
            <a:off x="605697" y="1725711"/>
            <a:ext cx="721659" cy="736125"/>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1</a:t>
            </a:r>
          </a:p>
        </p:txBody>
      </p:sp>
      <p:sp>
        <p:nvSpPr>
          <p:cNvPr id="9" name="Oval 72">
            <a:extLst>
              <a:ext uri="{FF2B5EF4-FFF2-40B4-BE49-F238E27FC236}">
                <a16:creationId xmlns:a16="http://schemas.microsoft.com/office/drawing/2014/main" id="{8C1E40E2-BD80-417A-B5CD-229CBBA37689}"/>
              </a:ext>
            </a:extLst>
          </p:cNvPr>
          <p:cNvSpPr/>
          <p:nvPr/>
        </p:nvSpPr>
        <p:spPr>
          <a:xfrm>
            <a:off x="607682" y="3091096"/>
            <a:ext cx="719673" cy="73612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2</a:t>
            </a:r>
          </a:p>
        </p:txBody>
      </p:sp>
      <p:sp>
        <p:nvSpPr>
          <p:cNvPr id="14" name="Rectángulo: esquinas redondeadas 13">
            <a:extLst>
              <a:ext uri="{FF2B5EF4-FFF2-40B4-BE49-F238E27FC236}">
                <a16:creationId xmlns:a16="http://schemas.microsoft.com/office/drawing/2014/main" id="{6FA06557-865F-415D-9649-67FBB2379C80}"/>
              </a:ext>
            </a:extLst>
          </p:cNvPr>
          <p:cNvSpPr/>
          <p:nvPr/>
        </p:nvSpPr>
        <p:spPr>
          <a:xfrm>
            <a:off x="1580550" y="2858587"/>
            <a:ext cx="7946908" cy="1157893"/>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b="1" dirty="0">
                <a:solidFill>
                  <a:schemeClr val="bg1"/>
                </a:solidFill>
                <a:latin typeface="+mj-lt"/>
              </a:rPr>
              <a:t>Determinar requerimientos por especialidades para un sistema de gestión. </a:t>
            </a:r>
          </a:p>
        </p:txBody>
      </p:sp>
      <p:sp>
        <p:nvSpPr>
          <p:cNvPr id="15" name="Rectángulo: esquinas redondeadas 14">
            <a:extLst>
              <a:ext uri="{FF2B5EF4-FFF2-40B4-BE49-F238E27FC236}">
                <a16:creationId xmlns:a16="http://schemas.microsoft.com/office/drawing/2014/main" id="{F8CC1604-6808-4747-AC56-70269DBEA083}"/>
              </a:ext>
            </a:extLst>
          </p:cNvPr>
          <p:cNvSpPr/>
          <p:nvPr/>
        </p:nvSpPr>
        <p:spPr>
          <a:xfrm>
            <a:off x="1580551" y="4215439"/>
            <a:ext cx="7946908" cy="115789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b="1" dirty="0">
                <a:solidFill>
                  <a:schemeClr val="bg1"/>
                </a:solidFill>
                <a:latin typeface="+mj-lt"/>
              </a:rPr>
              <a:t>Desarrollar la arquitectura de base de datos para un sistema de gestión médica.</a:t>
            </a:r>
          </a:p>
        </p:txBody>
      </p:sp>
      <p:sp>
        <p:nvSpPr>
          <p:cNvPr id="16" name="Rectángulo: esquinas redondeadas 15">
            <a:extLst>
              <a:ext uri="{FF2B5EF4-FFF2-40B4-BE49-F238E27FC236}">
                <a16:creationId xmlns:a16="http://schemas.microsoft.com/office/drawing/2014/main" id="{F697A25E-A8B7-4EBF-A265-7B209306FA9D}"/>
              </a:ext>
            </a:extLst>
          </p:cNvPr>
          <p:cNvSpPr/>
          <p:nvPr/>
        </p:nvSpPr>
        <p:spPr>
          <a:xfrm>
            <a:off x="1585470" y="5577202"/>
            <a:ext cx="7946908" cy="1157893"/>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b="1" dirty="0">
                <a:solidFill>
                  <a:schemeClr val="bg1"/>
                </a:solidFill>
                <a:latin typeface="+mj-lt"/>
              </a:rPr>
              <a:t>Determinar los costos y tiempo del desarrollo e implementación del sistema de gestión médica.</a:t>
            </a:r>
          </a:p>
        </p:txBody>
      </p:sp>
      <p:sp>
        <p:nvSpPr>
          <p:cNvPr id="17" name="Oval 69">
            <a:extLst>
              <a:ext uri="{FF2B5EF4-FFF2-40B4-BE49-F238E27FC236}">
                <a16:creationId xmlns:a16="http://schemas.microsoft.com/office/drawing/2014/main" id="{5CB2D470-9B72-43FD-B3FB-9CB12B406F15}"/>
              </a:ext>
            </a:extLst>
          </p:cNvPr>
          <p:cNvSpPr/>
          <p:nvPr/>
        </p:nvSpPr>
        <p:spPr>
          <a:xfrm>
            <a:off x="605697" y="4396165"/>
            <a:ext cx="721659" cy="736125"/>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3</a:t>
            </a:r>
          </a:p>
        </p:txBody>
      </p:sp>
      <p:sp>
        <p:nvSpPr>
          <p:cNvPr id="19" name="Oval 72">
            <a:extLst>
              <a:ext uri="{FF2B5EF4-FFF2-40B4-BE49-F238E27FC236}">
                <a16:creationId xmlns:a16="http://schemas.microsoft.com/office/drawing/2014/main" id="{AE6412DA-28DE-4A77-B6BC-D87815798721}"/>
              </a:ext>
            </a:extLst>
          </p:cNvPr>
          <p:cNvSpPr/>
          <p:nvPr/>
        </p:nvSpPr>
        <p:spPr>
          <a:xfrm>
            <a:off x="607682" y="5761550"/>
            <a:ext cx="719673" cy="73612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Noto Sans" panose="020B0502040504020204" pitchFamily="34"/>
                <a:ea typeface="Noto Sans" panose="020B0502040504020204" pitchFamily="34"/>
                <a:cs typeface="Noto Sans" panose="020B0502040504020204" pitchFamily="34"/>
              </a:rPr>
              <a:t>4</a:t>
            </a:r>
          </a:p>
        </p:txBody>
      </p:sp>
      <p:pic>
        <p:nvPicPr>
          <p:cNvPr id="2050" name="Picture 2" descr="IMPORTACIÓN PAÚL MUSIC: OBJETIVOS">
            <a:extLst>
              <a:ext uri="{FF2B5EF4-FFF2-40B4-BE49-F238E27FC236}">
                <a16:creationId xmlns:a16="http://schemas.microsoft.com/office/drawing/2014/main" id="{F49ACEF0-247C-4D3C-B9FD-1CFCD9EBDC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0814" y="1995732"/>
            <a:ext cx="2300947" cy="17257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AEDE: Objetivos GRUPO 2016">
            <a:extLst>
              <a:ext uri="{FF2B5EF4-FFF2-40B4-BE49-F238E27FC236}">
                <a16:creationId xmlns:a16="http://schemas.microsoft.com/office/drawing/2014/main" id="{DD52A1F1-4382-4E9C-BEBA-9686105707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298" y="4004727"/>
            <a:ext cx="2388780" cy="1675711"/>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3601920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34" name="CuadroTexto 33">
            <a:extLst>
              <a:ext uri="{FF2B5EF4-FFF2-40B4-BE49-F238E27FC236}">
                <a16:creationId xmlns:a16="http://schemas.microsoft.com/office/drawing/2014/main" id="{E0EC99CE-3CB7-488C-A697-C0689873DC2D}"/>
              </a:ext>
            </a:extLst>
          </p:cNvPr>
          <p:cNvSpPr txBox="1"/>
          <p:nvPr/>
        </p:nvSpPr>
        <p:spPr>
          <a:xfrm>
            <a:off x="2407846" y="149137"/>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JUSTIFICACIÓN E IMPORTANCIA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5" name="Rectángulo: esquinas redondeadas 4">
            <a:extLst>
              <a:ext uri="{FF2B5EF4-FFF2-40B4-BE49-F238E27FC236}">
                <a16:creationId xmlns:a16="http://schemas.microsoft.com/office/drawing/2014/main" id="{C5EA9DEE-65B5-4D85-B9E0-65A185A9ABCD}"/>
              </a:ext>
            </a:extLst>
          </p:cNvPr>
          <p:cNvSpPr/>
          <p:nvPr/>
        </p:nvSpPr>
        <p:spPr>
          <a:xfrm>
            <a:off x="193983" y="1833843"/>
            <a:ext cx="7497778" cy="442737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b="1" dirty="0">
                <a:solidFill>
                  <a:schemeClr val="bg1"/>
                </a:solidFill>
                <a:latin typeface="+mj-lt"/>
              </a:rPr>
              <a:t>En la actualidad, es imprescindible que el Centro de Especialidades Médicas “San Jorge” cuente con una arquitectura de un sistema de gestión de salud, que a futuro permita un adecuado flujo de información, que responda a los requerimientos de las diferentes especialidades, de tal forma que facilite y ayude a la gestión médica.</a:t>
            </a:r>
            <a:endParaRPr lang="es-ES" sz="3200" b="1" dirty="0">
              <a:solidFill>
                <a:schemeClr val="bg1"/>
              </a:solidFill>
              <a:latin typeface="+mj-lt"/>
            </a:endParaRPr>
          </a:p>
        </p:txBody>
      </p:sp>
      <p:pic>
        <p:nvPicPr>
          <p:cNvPr id="3076" name="Picture 4" descr="Maestría Gestión de la Calidad en Salud | UAM">
            <a:extLst>
              <a:ext uri="{FF2B5EF4-FFF2-40B4-BE49-F238E27FC236}">
                <a16:creationId xmlns:a16="http://schemas.microsoft.com/office/drawing/2014/main" id="{24FE1E69-F977-4EB6-9AF9-EB9BB8360B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116" y="1778606"/>
            <a:ext cx="3915901" cy="2610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rquitectura básica de un sistema de gestión de aprendizaje. | Download  Scientific Diagram">
            <a:extLst>
              <a:ext uri="{FF2B5EF4-FFF2-40B4-BE49-F238E27FC236}">
                <a16:creationId xmlns:a16="http://schemas.microsoft.com/office/drawing/2014/main" id="{A0FF44EC-212C-4725-9D7F-DF8DC852D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4064" y="4432422"/>
            <a:ext cx="2916317" cy="213714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961881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34" name="CuadroTexto 33">
            <a:extLst>
              <a:ext uri="{FF2B5EF4-FFF2-40B4-BE49-F238E27FC236}">
                <a16:creationId xmlns:a16="http://schemas.microsoft.com/office/drawing/2014/main" id="{E0EC99CE-3CB7-488C-A697-C0689873DC2D}"/>
              </a:ext>
            </a:extLst>
          </p:cNvPr>
          <p:cNvSpPr txBox="1"/>
          <p:nvPr/>
        </p:nvSpPr>
        <p:spPr>
          <a:xfrm>
            <a:off x="2554929" y="96311"/>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JUSTIFICACIÓN E IMPORTANCIA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5" name="Rectángulo: esquinas redondeadas 4">
            <a:extLst>
              <a:ext uri="{FF2B5EF4-FFF2-40B4-BE49-F238E27FC236}">
                <a16:creationId xmlns:a16="http://schemas.microsoft.com/office/drawing/2014/main" id="{C5EA9DEE-65B5-4D85-B9E0-65A185A9ABCD}"/>
              </a:ext>
            </a:extLst>
          </p:cNvPr>
          <p:cNvSpPr/>
          <p:nvPr/>
        </p:nvSpPr>
        <p:spPr>
          <a:xfrm>
            <a:off x="920442" y="3711839"/>
            <a:ext cx="10351115" cy="292018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 typeface="Arial" panose="020B0604020202020204" pitchFamily="34" charset="0"/>
              <a:buChar char="•"/>
            </a:pPr>
            <a:r>
              <a:rPr lang="es-EC" sz="3200" b="1" dirty="0">
                <a:solidFill>
                  <a:schemeClr val="bg1"/>
                </a:solidFill>
                <a:latin typeface="+mj-lt"/>
              </a:rPr>
              <a:t>El diseño de una arquitectura de un sistema de salud permitirá alcanzar los siguientes beneficios:</a:t>
            </a:r>
          </a:p>
          <a:p>
            <a:pPr marL="971550" lvl="1" indent="-514350" algn="just">
              <a:lnSpc>
                <a:spcPct val="120000"/>
              </a:lnSpc>
              <a:buFont typeface="+mj-lt"/>
              <a:buAutoNum type="alphaLcParenR"/>
            </a:pPr>
            <a:r>
              <a:rPr lang="es-EC" sz="3200" b="1" dirty="0">
                <a:solidFill>
                  <a:schemeClr val="bg1"/>
                </a:solidFill>
                <a:latin typeface="+mj-lt"/>
              </a:rPr>
              <a:t>Mejorar los niveles de servicio de atención al paciente.</a:t>
            </a:r>
          </a:p>
          <a:p>
            <a:pPr marL="971550" lvl="1" indent="-514350" algn="just">
              <a:lnSpc>
                <a:spcPct val="120000"/>
              </a:lnSpc>
              <a:buFont typeface="+mj-lt"/>
              <a:buAutoNum type="alphaLcParenR"/>
            </a:pPr>
            <a:r>
              <a:rPr lang="es-EC" sz="3200" b="1" dirty="0">
                <a:solidFill>
                  <a:schemeClr val="bg1"/>
                </a:solidFill>
                <a:latin typeface="+mj-lt"/>
              </a:rPr>
              <a:t>Generar información estadística sobre los servicios de atención de salud.</a:t>
            </a:r>
          </a:p>
        </p:txBody>
      </p:sp>
      <p:pic>
        <p:nvPicPr>
          <p:cNvPr id="3076" name="Picture 4" descr="Maestría Gestión de la Calidad en Salud | UAM">
            <a:extLst>
              <a:ext uri="{FF2B5EF4-FFF2-40B4-BE49-F238E27FC236}">
                <a16:creationId xmlns:a16="http://schemas.microsoft.com/office/drawing/2014/main" id="{24FE1E69-F977-4EB6-9AF9-EB9BB8360B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1406" y="1603320"/>
            <a:ext cx="2759416" cy="18396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rquitectura básica de un sistema de gestión de aprendizaje. | Download  Scientific Diagram">
            <a:extLst>
              <a:ext uri="{FF2B5EF4-FFF2-40B4-BE49-F238E27FC236}">
                <a16:creationId xmlns:a16="http://schemas.microsoft.com/office/drawing/2014/main" id="{A0FF44EC-212C-4725-9D7F-DF8DC852D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298" y="1603320"/>
            <a:ext cx="2589182" cy="189741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1300270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8AE666-CCA6-4104-97DA-7A6431A28FAB}"/>
              </a:ext>
            </a:extLst>
          </p:cNvPr>
          <p:cNvPicPr>
            <a:picLocks noChangeAspect="1"/>
          </p:cNvPicPr>
          <p:nvPr/>
        </p:nvPicPr>
        <p:blipFill rotWithShape="1">
          <a:blip r:embed="rId2">
            <a:extLst>
              <a:ext uri="{28A0092B-C50C-407E-A947-70E740481C1C}">
                <a14:useLocalDpi xmlns:a14="http://schemas.microsoft.com/office/drawing/2010/main" val="0"/>
              </a:ext>
            </a:extLst>
          </a:blip>
          <a:srcRect l="54877" t="85503"/>
          <a:stretch/>
        </p:blipFill>
        <p:spPr>
          <a:xfrm>
            <a:off x="6690592" y="5862842"/>
            <a:ext cx="5501406" cy="994174"/>
          </a:xfrm>
          <a:prstGeom prst="rect">
            <a:avLst/>
          </a:prstGeom>
        </p:spPr>
      </p:pic>
      <p:sp>
        <p:nvSpPr>
          <p:cNvPr id="34" name="CuadroTexto 33">
            <a:extLst>
              <a:ext uri="{FF2B5EF4-FFF2-40B4-BE49-F238E27FC236}">
                <a16:creationId xmlns:a16="http://schemas.microsoft.com/office/drawing/2014/main" id="{E0EC99CE-3CB7-488C-A697-C0689873DC2D}"/>
              </a:ext>
            </a:extLst>
          </p:cNvPr>
          <p:cNvSpPr txBox="1"/>
          <p:nvPr/>
        </p:nvSpPr>
        <p:spPr>
          <a:xfrm>
            <a:off x="2541074" y="96311"/>
            <a:ext cx="749777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rPr>
              <a:t>JUSTIFICACIÓN E IMPORTANCIA</a:t>
            </a:r>
            <a:endParaRPr lang="es-EC" sz="3600" kern="10" dirty="0">
              <a:ln w="952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35921" dir="2700000" algn="ctr" rotWithShape="0">
                  <a:prstClr val="black"/>
                </a:outerShdw>
              </a:effectLst>
              <a:latin typeface="Impact"/>
            </a:endParaRPr>
          </a:p>
        </p:txBody>
      </p:sp>
      <p:sp>
        <p:nvSpPr>
          <p:cNvPr id="5" name="Rectángulo: esquinas redondeadas 4">
            <a:extLst>
              <a:ext uri="{FF2B5EF4-FFF2-40B4-BE49-F238E27FC236}">
                <a16:creationId xmlns:a16="http://schemas.microsoft.com/office/drawing/2014/main" id="{C5EA9DEE-65B5-4D85-B9E0-65A185A9ABCD}"/>
              </a:ext>
            </a:extLst>
          </p:cNvPr>
          <p:cNvSpPr/>
          <p:nvPr/>
        </p:nvSpPr>
        <p:spPr>
          <a:xfrm>
            <a:off x="929149" y="3939251"/>
            <a:ext cx="10323870" cy="234974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1550" lvl="1" indent="-514350" algn="just">
              <a:lnSpc>
                <a:spcPct val="120000"/>
              </a:lnSpc>
              <a:buFont typeface="+mj-lt"/>
              <a:buAutoNum type="alphaLcParenR" startAt="3"/>
            </a:pPr>
            <a:r>
              <a:rPr lang="es-EC" sz="3200" dirty="0">
                <a:latin typeface="Arial" panose="020B0604020202020204" pitchFamily="34" charset="0"/>
                <a:cs typeface="Arial" panose="020B0604020202020204" pitchFamily="34" charset="0"/>
              </a:rPr>
              <a:t>Facilitar la operación y control de las especialidades médicas.</a:t>
            </a:r>
            <a:endParaRPr lang="es-EC" sz="3200" b="1" dirty="0">
              <a:solidFill>
                <a:schemeClr val="bg1"/>
              </a:solidFill>
              <a:latin typeface="+mj-lt"/>
            </a:endParaRPr>
          </a:p>
          <a:p>
            <a:pPr marL="971550" lvl="1" indent="-514350" algn="just">
              <a:lnSpc>
                <a:spcPct val="120000"/>
              </a:lnSpc>
              <a:buFont typeface="+mj-lt"/>
              <a:buAutoNum type="alphaLcParenR" startAt="3"/>
            </a:pPr>
            <a:r>
              <a:rPr lang="es-EC" sz="3200" b="1" dirty="0">
                <a:solidFill>
                  <a:schemeClr val="bg1"/>
                </a:solidFill>
                <a:latin typeface="+mj-lt"/>
              </a:rPr>
              <a:t>Optimizar el uso de los recursos necesarios para la atención médica.</a:t>
            </a:r>
          </a:p>
        </p:txBody>
      </p:sp>
      <p:pic>
        <p:nvPicPr>
          <p:cNvPr id="3076" name="Picture 4" descr="Maestría Gestión de la Calidad en Salud | UAM">
            <a:extLst>
              <a:ext uri="{FF2B5EF4-FFF2-40B4-BE49-F238E27FC236}">
                <a16:creationId xmlns:a16="http://schemas.microsoft.com/office/drawing/2014/main" id="{24FE1E69-F977-4EB6-9AF9-EB9BB8360B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1406" y="1603320"/>
            <a:ext cx="2759416" cy="18396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rquitectura básica de un sistema de gestión de aprendizaje. | Download  Scientific Diagram">
            <a:extLst>
              <a:ext uri="{FF2B5EF4-FFF2-40B4-BE49-F238E27FC236}">
                <a16:creationId xmlns:a16="http://schemas.microsoft.com/office/drawing/2014/main" id="{A0FF44EC-212C-4725-9D7F-DF8DC852D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298" y="1603320"/>
            <a:ext cx="2589182" cy="189741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624" y="58671"/>
            <a:ext cx="2187972" cy="683971"/>
          </a:xfrm>
          <a:prstGeom prst="rect">
            <a:avLst/>
          </a:prstGeom>
        </p:spPr>
      </p:pic>
    </p:spTree>
    <p:extLst>
      <p:ext uri="{BB962C8B-B14F-4D97-AF65-F5344CB8AC3E}">
        <p14:creationId xmlns:p14="http://schemas.microsoft.com/office/powerpoint/2010/main" val="349259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1655</TotalTime>
  <Words>1682</Words>
  <Application>Microsoft Office PowerPoint</Application>
  <PresentationFormat>Panorámica</PresentationFormat>
  <Paragraphs>508</Paragraphs>
  <Slides>35</Slides>
  <Notes>0</Notes>
  <HiddenSlides>1</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8" baseType="lpstr">
      <vt:lpstr>MS PGothic</vt:lpstr>
      <vt:lpstr>Arial</vt:lpstr>
      <vt:lpstr>Arial Black</vt:lpstr>
      <vt:lpstr>Calibri</vt:lpstr>
      <vt:lpstr>Calibri Light</vt:lpstr>
      <vt:lpstr>Impact</vt:lpstr>
      <vt:lpstr>inherit</vt:lpstr>
      <vt:lpstr>Noto Sans</vt:lpstr>
      <vt:lpstr>Symbol</vt:lpstr>
      <vt:lpstr>Times New Roman</vt:lpstr>
      <vt:lpstr>Wingdings</vt:lpstr>
      <vt:lpstr>Tema de Office</vt:lpstr>
      <vt:lpstr>Dibujo de Microsoft 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Ludeña-Muñoz</dc:creator>
  <cp:lastModifiedBy>Usuario de Windows</cp:lastModifiedBy>
  <cp:revision>108</cp:revision>
  <dcterms:created xsi:type="dcterms:W3CDTF">2020-10-18T16:39:24Z</dcterms:created>
  <dcterms:modified xsi:type="dcterms:W3CDTF">2021-11-10T13:50:04Z</dcterms:modified>
</cp:coreProperties>
</file>