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0" r:id="rId6"/>
    <p:sldId id="262" r:id="rId7"/>
    <p:sldId id="263" r:id="rId8"/>
    <p:sldId id="264" r:id="rId9"/>
    <p:sldId id="257" r:id="rId10"/>
    <p:sldId id="265" r:id="rId11"/>
    <p:sldId id="268" r:id="rId12"/>
    <p:sldId id="271" r:id="rId13"/>
    <p:sldId id="272" r:id="rId14"/>
    <p:sldId id="274" r:id="rId15"/>
    <p:sldId id="275" r:id="rId16"/>
    <p:sldId id="270" r:id="rId17"/>
    <p:sldId id="276" r:id="rId18"/>
    <p:sldId id="307" r:id="rId19"/>
    <p:sldId id="279"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2" r:id="rId38"/>
    <p:sldId id="303" r:id="rId39"/>
    <p:sldId id="306"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25196-D02D-4D21-BABA-5DB1F5E1BD0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S"/>
        </a:p>
      </dgm:t>
    </dgm:pt>
    <dgm:pt modelId="{5662CBC3-EE73-4979-8B8C-9576E8473EFD}">
      <dgm:prSet phldrT="[Texto]" custT="1"/>
      <dgm:spPr/>
      <dgm:t>
        <a:bodyPr/>
        <a:lstStyle/>
        <a:p>
          <a:r>
            <a:rPr lang="es-ES" sz="2400" dirty="0" smtClean="0">
              <a:solidFill>
                <a:schemeClr val="tx1"/>
              </a:solidFill>
            </a:rPr>
            <a:t>Formación Superior</a:t>
          </a:r>
          <a:endParaRPr lang="es-ES" sz="2400" dirty="0">
            <a:solidFill>
              <a:schemeClr val="tx1"/>
            </a:solidFill>
          </a:endParaRPr>
        </a:p>
      </dgm:t>
    </dgm:pt>
    <dgm:pt modelId="{29E4B0EC-F5AC-42A5-8F94-BFF90297387D}" type="parTrans" cxnId="{3ACD6459-775F-49B7-BE0B-13101CCF6B4B}">
      <dgm:prSet/>
      <dgm:spPr/>
      <dgm:t>
        <a:bodyPr/>
        <a:lstStyle/>
        <a:p>
          <a:endParaRPr lang="es-ES" sz="3200">
            <a:solidFill>
              <a:schemeClr val="tx1"/>
            </a:solidFill>
          </a:endParaRPr>
        </a:p>
      </dgm:t>
    </dgm:pt>
    <dgm:pt modelId="{28F876A1-C1D1-4B45-B846-4851A3A0B98C}" type="sibTrans" cxnId="{3ACD6459-775F-49B7-BE0B-13101CCF6B4B}">
      <dgm:prSet custT="1"/>
      <dgm:spPr/>
      <dgm:t>
        <a:bodyPr/>
        <a:lstStyle/>
        <a:p>
          <a:endParaRPr lang="es-ES" sz="2000">
            <a:solidFill>
              <a:schemeClr val="tx1"/>
            </a:solidFill>
          </a:endParaRPr>
        </a:p>
      </dgm:t>
    </dgm:pt>
    <dgm:pt modelId="{BFD50F59-6E44-4D6D-A3DA-3F0965A9E013}">
      <dgm:prSet phldrT="[Texto]" custT="1"/>
      <dgm:spPr/>
      <dgm:t>
        <a:bodyPr/>
        <a:lstStyle/>
        <a:p>
          <a:r>
            <a:rPr lang="es-ES" sz="2400" dirty="0" smtClean="0">
              <a:solidFill>
                <a:schemeClr val="tx1"/>
              </a:solidFill>
            </a:rPr>
            <a:t>Competidores BNF y CFN</a:t>
          </a:r>
          <a:endParaRPr lang="es-ES" sz="2400" dirty="0">
            <a:solidFill>
              <a:schemeClr val="tx1"/>
            </a:solidFill>
          </a:endParaRPr>
        </a:p>
      </dgm:t>
    </dgm:pt>
    <dgm:pt modelId="{F1CD7143-8877-4B69-A265-10380513262B}" type="parTrans" cxnId="{4B4D40B7-BB84-4972-AB4B-72568696001D}">
      <dgm:prSet/>
      <dgm:spPr/>
      <dgm:t>
        <a:bodyPr/>
        <a:lstStyle/>
        <a:p>
          <a:endParaRPr lang="es-ES" sz="3200">
            <a:solidFill>
              <a:schemeClr val="tx1"/>
            </a:solidFill>
          </a:endParaRPr>
        </a:p>
      </dgm:t>
    </dgm:pt>
    <dgm:pt modelId="{172BE2CB-3D1F-4809-8E70-06AA52531C8D}" type="sibTrans" cxnId="{4B4D40B7-BB84-4972-AB4B-72568696001D}">
      <dgm:prSet/>
      <dgm:spPr/>
      <dgm:t>
        <a:bodyPr/>
        <a:lstStyle/>
        <a:p>
          <a:endParaRPr lang="es-ES" sz="3200">
            <a:solidFill>
              <a:schemeClr val="tx1"/>
            </a:solidFill>
          </a:endParaRPr>
        </a:p>
      </dgm:t>
    </dgm:pt>
    <dgm:pt modelId="{0E2A6330-568B-4227-848B-359F8A2F8025}">
      <dgm:prSet phldrT="[Texto]" custT="1"/>
      <dgm:spPr/>
      <dgm:t>
        <a:bodyPr/>
        <a:lstStyle/>
        <a:p>
          <a:r>
            <a:rPr lang="es-ES" sz="2400" dirty="0" smtClean="0">
              <a:solidFill>
                <a:schemeClr val="tx1"/>
              </a:solidFill>
            </a:rPr>
            <a:t>Destino de Financiamiento</a:t>
          </a:r>
        </a:p>
        <a:p>
          <a:endParaRPr lang="es-ES" sz="2400" dirty="0">
            <a:solidFill>
              <a:schemeClr val="tx1"/>
            </a:solidFill>
          </a:endParaRPr>
        </a:p>
      </dgm:t>
    </dgm:pt>
    <dgm:pt modelId="{669B536D-9ED5-49DF-9028-4BF9058B7869}" type="parTrans" cxnId="{92F62987-6E9F-42EC-8F1B-F184E99E0352}">
      <dgm:prSet/>
      <dgm:spPr/>
      <dgm:t>
        <a:bodyPr/>
        <a:lstStyle/>
        <a:p>
          <a:endParaRPr lang="es-ES" sz="3200">
            <a:solidFill>
              <a:schemeClr val="tx1"/>
            </a:solidFill>
          </a:endParaRPr>
        </a:p>
      </dgm:t>
    </dgm:pt>
    <dgm:pt modelId="{92C5B28E-F1F6-411B-A86F-7E5D6A8FBADE}" type="sibTrans" cxnId="{92F62987-6E9F-42EC-8F1B-F184E99E0352}">
      <dgm:prSet/>
      <dgm:spPr/>
      <dgm:t>
        <a:bodyPr/>
        <a:lstStyle/>
        <a:p>
          <a:endParaRPr lang="es-ES" sz="3200">
            <a:solidFill>
              <a:schemeClr val="tx1"/>
            </a:solidFill>
          </a:endParaRPr>
        </a:p>
      </dgm:t>
    </dgm:pt>
    <dgm:pt modelId="{BF82B225-F865-4E10-96D6-66334DE1DF3C}">
      <dgm:prSet phldrT="[Texto]" custT="1"/>
      <dgm:spPr/>
      <dgm:t>
        <a:bodyPr/>
        <a:lstStyle/>
        <a:p>
          <a:r>
            <a:rPr lang="es-ES" sz="2400" dirty="0" smtClean="0">
              <a:solidFill>
                <a:schemeClr val="tx1"/>
              </a:solidFill>
            </a:rPr>
            <a:t>Hospedaje</a:t>
          </a:r>
          <a:endParaRPr lang="es-ES" sz="2400" dirty="0">
            <a:solidFill>
              <a:schemeClr val="tx1"/>
            </a:solidFill>
          </a:endParaRPr>
        </a:p>
      </dgm:t>
    </dgm:pt>
    <dgm:pt modelId="{A2ABDE9F-C4C3-4C4D-9934-B80C918D8D8E}" type="parTrans" cxnId="{06407E22-E66F-4F1D-B560-5FA65D55C153}">
      <dgm:prSet/>
      <dgm:spPr/>
      <dgm:t>
        <a:bodyPr/>
        <a:lstStyle/>
        <a:p>
          <a:endParaRPr lang="es-ES" sz="3200">
            <a:solidFill>
              <a:schemeClr val="tx1"/>
            </a:solidFill>
          </a:endParaRPr>
        </a:p>
      </dgm:t>
    </dgm:pt>
    <dgm:pt modelId="{8F13713B-4D80-41C2-9A54-C2B11DB23BBB}" type="sibTrans" cxnId="{06407E22-E66F-4F1D-B560-5FA65D55C153}">
      <dgm:prSet/>
      <dgm:spPr/>
      <dgm:t>
        <a:bodyPr/>
        <a:lstStyle/>
        <a:p>
          <a:endParaRPr lang="es-ES" sz="3200">
            <a:solidFill>
              <a:schemeClr val="tx1"/>
            </a:solidFill>
          </a:endParaRPr>
        </a:p>
      </dgm:t>
    </dgm:pt>
    <dgm:pt modelId="{E524DD2F-287C-41AE-A3B4-18B646EC0EDE}">
      <dgm:prSet phldrT="[Texto]" custT="1"/>
      <dgm:spPr/>
      <dgm:t>
        <a:bodyPr/>
        <a:lstStyle/>
        <a:p>
          <a:r>
            <a:rPr lang="es-ES" sz="2400" dirty="0" smtClean="0">
              <a:solidFill>
                <a:schemeClr val="tx1"/>
              </a:solidFill>
            </a:rPr>
            <a:t>Adquisición Activos Fijos</a:t>
          </a:r>
          <a:endParaRPr lang="es-ES" sz="2400" dirty="0">
            <a:solidFill>
              <a:schemeClr val="tx1"/>
            </a:solidFill>
          </a:endParaRPr>
        </a:p>
      </dgm:t>
    </dgm:pt>
    <dgm:pt modelId="{22220D53-E00D-4D5F-80C0-A31E461D98DA}" type="parTrans" cxnId="{C770DCE7-E8D9-425A-A761-731983DEB443}">
      <dgm:prSet/>
      <dgm:spPr/>
      <dgm:t>
        <a:bodyPr/>
        <a:lstStyle/>
        <a:p>
          <a:endParaRPr lang="es-ES" sz="2800"/>
        </a:p>
      </dgm:t>
    </dgm:pt>
    <dgm:pt modelId="{0399BF5A-C573-40A5-816C-D3505BE58F24}" type="sibTrans" cxnId="{C770DCE7-E8D9-425A-A761-731983DEB443}">
      <dgm:prSet/>
      <dgm:spPr/>
      <dgm:t>
        <a:bodyPr/>
        <a:lstStyle/>
        <a:p>
          <a:endParaRPr lang="es-ES" sz="2800"/>
        </a:p>
      </dgm:t>
    </dgm:pt>
    <dgm:pt modelId="{ACBE82F0-E7F7-4817-8E0B-040BF7413953}">
      <dgm:prSet phldrT="[Texto]" custT="1"/>
      <dgm:spPr/>
      <dgm:t>
        <a:bodyPr/>
        <a:lstStyle/>
        <a:p>
          <a:endParaRPr lang="es-ES" sz="2400" dirty="0">
            <a:solidFill>
              <a:schemeClr val="tx1"/>
            </a:solidFill>
          </a:endParaRPr>
        </a:p>
      </dgm:t>
    </dgm:pt>
    <dgm:pt modelId="{787A77BD-FBA7-4D1D-BA9B-E5D542C54E4B}" type="parTrans" cxnId="{9DE3292A-5275-475E-A25D-AC137739E24A}">
      <dgm:prSet/>
      <dgm:spPr/>
      <dgm:t>
        <a:bodyPr/>
        <a:lstStyle/>
        <a:p>
          <a:endParaRPr lang="es-ES" sz="2800"/>
        </a:p>
      </dgm:t>
    </dgm:pt>
    <dgm:pt modelId="{C26F2CC7-E1D0-459C-AE85-5D5C72961B77}" type="sibTrans" cxnId="{9DE3292A-5275-475E-A25D-AC137739E24A}">
      <dgm:prSet/>
      <dgm:spPr/>
      <dgm:t>
        <a:bodyPr/>
        <a:lstStyle/>
        <a:p>
          <a:endParaRPr lang="es-ES" sz="2800"/>
        </a:p>
      </dgm:t>
    </dgm:pt>
    <dgm:pt modelId="{9427386D-77C3-4A25-9C5D-6B149DC4200B}" type="pres">
      <dgm:prSet presAssocID="{F4A25196-D02D-4D21-BABA-5DB1F5E1BD0F}" presName="linearFlow" presStyleCnt="0">
        <dgm:presLayoutVars>
          <dgm:dir/>
          <dgm:animLvl val="lvl"/>
          <dgm:resizeHandles val="exact"/>
        </dgm:presLayoutVars>
      </dgm:prSet>
      <dgm:spPr/>
      <dgm:t>
        <a:bodyPr/>
        <a:lstStyle/>
        <a:p>
          <a:endParaRPr lang="es-ES"/>
        </a:p>
      </dgm:t>
    </dgm:pt>
    <dgm:pt modelId="{88DE0B28-A9D4-4776-B0A9-27ABEAAE4C54}" type="pres">
      <dgm:prSet presAssocID="{5662CBC3-EE73-4979-8B8C-9576E8473EFD}" presName="composite" presStyleCnt="0"/>
      <dgm:spPr/>
    </dgm:pt>
    <dgm:pt modelId="{54AB27D9-BD09-4CBD-BB46-08FF9E23AFF9}" type="pres">
      <dgm:prSet presAssocID="{5662CBC3-EE73-4979-8B8C-9576E8473EFD}" presName="parTx" presStyleLbl="node1" presStyleIdx="0" presStyleCnt="2">
        <dgm:presLayoutVars>
          <dgm:chMax val="0"/>
          <dgm:chPref val="0"/>
          <dgm:bulletEnabled val="1"/>
        </dgm:presLayoutVars>
      </dgm:prSet>
      <dgm:spPr/>
      <dgm:t>
        <a:bodyPr/>
        <a:lstStyle/>
        <a:p>
          <a:endParaRPr lang="es-ES"/>
        </a:p>
      </dgm:t>
    </dgm:pt>
    <dgm:pt modelId="{F9540B8A-F0A0-4549-BAB4-21E71062AF18}" type="pres">
      <dgm:prSet presAssocID="{5662CBC3-EE73-4979-8B8C-9576E8473EFD}" presName="parSh" presStyleLbl="node1" presStyleIdx="0" presStyleCnt="2"/>
      <dgm:spPr/>
      <dgm:t>
        <a:bodyPr/>
        <a:lstStyle/>
        <a:p>
          <a:endParaRPr lang="es-ES"/>
        </a:p>
      </dgm:t>
    </dgm:pt>
    <dgm:pt modelId="{51A65DBD-25DA-4C8E-BA5B-1C866BE3679A}" type="pres">
      <dgm:prSet presAssocID="{5662CBC3-EE73-4979-8B8C-9576E8473EFD}" presName="desTx" presStyleLbl="fgAcc1" presStyleIdx="0" presStyleCnt="2" custScaleX="110029">
        <dgm:presLayoutVars>
          <dgm:bulletEnabled val="1"/>
        </dgm:presLayoutVars>
      </dgm:prSet>
      <dgm:spPr/>
      <dgm:t>
        <a:bodyPr/>
        <a:lstStyle/>
        <a:p>
          <a:endParaRPr lang="es-ES"/>
        </a:p>
      </dgm:t>
    </dgm:pt>
    <dgm:pt modelId="{32A61A4C-BD17-4D48-81BB-4CE34DA8A7F1}" type="pres">
      <dgm:prSet presAssocID="{28F876A1-C1D1-4B45-B846-4851A3A0B98C}" presName="sibTrans" presStyleLbl="sibTrans2D1" presStyleIdx="0" presStyleCnt="1"/>
      <dgm:spPr/>
      <dgm:t>
        <a:bodyPr/>
        <a:lstStyle/>
        <a:p>
          <a:endParaRPr lang="es-ES"/>
        </a:p>
      </dgm:t>
    </dgm:pt>
    <dgm:pt modelId="{442F0CF6-478B-48A1-8AE0-FB1F46822FD5}" type="pres">
      <dgm:prSet presAssocID="{28F876A1-C1D1-4B45-B846-4851A3A0B98C}" presName="connTx" presStyleLbl="sibTrans2D1" presStyleIdx="0" presStyleCnt="1"/>
      <dgm:spPr/>
      <dgm:t>
        <a:bodyPr/>
        <a:lstStyle/>
        <a:p>
          <a:endParaRPr lang="es-ES"/>
        </a:p>
      </dgm:t>
    </dgm:pt>
    <dgm:pt modelId="{BDC98ACA-E4B5-444B-A8B0-6B5CD9F71DF9}" type="pres">
      <dgm:prSet presAssocID="{0E2A6330-568B-4227-848B-359F8A2F8025}" presName="composite" presStyleCnt="0"/>
      <dgm:spPr/>
    </dgm:pt>
    <dgm:pt modelId="{B9FE126D-36CA-443A-A10E-026B238AA852}" type="pres">
      <dgm:prSet presAssocID="{0E2A6330-568B-4227-848B-359F8A2F8025}" presName="parTx" presStyleLbl="node1" presStyleIdx="0" presStyleCnt="2">
        <dgm:presLayoutVars>
          <dgm:chMax val="0"/>
          <dgm:chPref val="0"/>
          <dgm:bulletEnabled val="1"/>
        </dgm:presLayoutVars>
      </dgm:prSet>
      <dgm:spPr/>
      <dgm:t>
        <a:bodyPr/>
        <a:lstStyle/>
        <a:p>
          <a:endParaRPr lang="es-ES"/>
        </a:p>
      </dgm:t>
    </dgm:pt>
    <dgm:pt modelId="{E82293C6-8F1C-467E-BF7F-5455DEF61592}" type="pres">
      <dgm:prSet presAssocID="{0E2A6330-568B-4227-848B-359F8A2F8025}" presName="parSh" presStyleLbl="node1" presStyleIdx="1" presStyleCnt="2"/>
      <dgm:spPr/>
      <dgm:t>
        <a:bodyPr/>
        <a:lstStyle/>
        <a:p>
          <a:endParaRPr lang="es-ES"/>
        </a:p>
      </dgm:t>
    </dgm:pt>
    <dgm:pt modelId="{48115253-F396-4E2B-87E7-585DAF4C2CE0}" type="pres">
      <dgm:prSet presAssocID="{0E2A6330-568B-4227-848B-359F8A2F8025}" presName="desTx" presStyleLbl="fgAcc1" presStyleIdx="1" presStyleCnt="2">
        <dgm:presLayoutVars>
          <dgm:bulletEnabled val="1"/>
        </dgm:presLayoutVars>
      </dgm:prSet>
      <dgm:spPr/>
      <dgm:t>
        <a:bodyPr/>
        <a:lstStyle/>
        <a:p>
          <a:endParaRPr lang="es-ES"/>
        </a:p>
      </dgm:t>
    </dgm:pt>
  </dgm:ptLst>
  <dgm:cxnLst>
    <dgm:cxn modelId="{06407E22-E66F-4F1D-B560-5FA65D55C153}" srcId="{0E2A6330-568B-4227-848B-359F8A2F8025}" destId="{BF82B225-F865-4E10-96D6-66334DE1DF3C}" srcOrd="2" destOrd="0" parTransId="{A2ABDE9F-C4C3-4C4D-9934-B80C918D8D8E}" sibTransId="{8F13713B-4D80-41C2-9A54-C2B11DB23BBB}"/>
    <dgm:cxn modelId="{866DCFA3-4601-4C1E-9C87-B9AC1B468FCD}" type="presOf" srcId="{BF82B225-F865-4E10-96D6-66334DE1DF3C}" destId="{48115253-F396-4E2B-87E7-585DAF4C2CE0}" srcOrd="0" destOrd="2" presId="urn:microsoft.com/office/officeart/2005/8/layout/process3"/>
    <dgm:cxn modelId="{2EED5F2D-F823-4A62-96F7-1EDA2C666A6D}" type="presOf" srcId="{BFD50F59-6E44-4D6D-A3DA-3F0965A9E013}" destId="{51A65DBD-25DA-4C8E-BA5B-1C866BE3679A}" srcOrd="0" destOrd="0" presId="urn:microsoft.com/office/officeart/2005/8/layout/process3"/>
    <dgm:cxn modelId="{FBD2C32A-B430-4189-AD6F-EFD266A1E88F}" type="presOf" srcId="{ACBE82F0-E7F7-4817-8E0B-040BF7413953}" destId="{48115253-F396-4E2B-87E7-585DAF4C2CE0}" srcOrd="0" destOrd="1" presId="urn:microsoft.com/office/officeart/2005/8/layout/process3"/>
    <dgm:cxn modelId="{C770DCE7-E8D9-425A-A761-731983DEB443}" srcId="{0E2A6330-568B-4227-848B-359F8A2F8025}" destId="{E524DD2F-287C-41AE-A3B4-18B646EC0EDE}" srcOrd="0" destOrd="0" parTransId="{22220D53-E00D-4D5F-80C0-A31E461D98DA}" sibTransId="{0399BF5A-C573-40A5-816C-D3505BE58F24}"/>
    <dgm:cxn modelId="{CBE255A9-488D-4271-A68D-9E427FF7F9B3}" type="presOf" srcId="{28F876A1-C1D1-4B45-B846-4851A3A0B98C}" destId="{32A61A4C-BD17-4D48-81BB-4CE34DA8A7F1}" srcOrd="0" destOrd="0" presId="urn:microsoft.com/office/officeart/2005/8/layout/process3"/>
    <dgm:cxn modelId="{E7EA17F1-3808-4233-8062-442C15371458}" type="presOf" srcId="{E524DD2F-287C-41AE-A3B4-18B646EC0EDE}" destId="{48115253-F396-4E2B-87E7-585DAF4C2CE0}" srcOrd="0" destOrd="0" presId="urn:microsoft.com/office/officeart/2005/8/layout/process3"/>
    <dgm:cxn modelId="{3ACD6459-775F-49B7-BE0B-13101CCF6B4B}" srcId="{F4A25196-D02D-4D21-BABA-5DB1F5E1BD0F}" destId="{5662CBC3-EE73-4979-8B8C-9576E8473EFD}" srcOrd="0" destOrd="0" parTransId="{29E4B0EC-F5AC-42A5-8F94-BFF90297387D}" sibTransId="{28F876A1-C1D1-4B45-B846-4851A3A0B98C}"/>
    <dgm:cxn modelId="{48F7D37F-DB97-48BB-91F2-DEC6313EDBD9}" type="presOf" srcId="{0E2A6330-568B-4227-848B-359F8A2F8025}" destId="{E82293C6-8F1C-467E-BF7F-5455DEF61592}" srcOrd="1" destOrd="0" presId="urn:microsoft.com/office/officeart/2005/8/layout/process3"/>
    <dgm:cxn modelId="{9DE3292A-5275-475E-A25D-AC137739E24A}" srcId="{0E2A6330-568B-4227-848B-359F8A2F8025}" destId="{ACBE82F0-E7F7-4817-8E0B-040BF7413953}" srcOrd="1" destOrd="0" parTransId="{787A77BD-FBA7-4D1D-BA9B-E5D542C54E4B}" sibTransId="{C26F2CC7-E1D0-459C-AE85-5D5C72961B77}"/>
    <dgm:cxn modelId="{4B4D40B7-BB84-4972-AB4B-72568696001D}" srcId="{5662CBC3-EE73-4979-8B8C-9576E8473EFD}" destId="{BFD50F59-6E44-4D6D-A3DA-3F0965A9E013}" srcOrd="0" destOrd="0" parTransId="{F1CD7143-8877-4B69-A265-10380513262B}" sibTransId="{172BE2CB-3D1F-4809-8E70-06AA52531C8D}"/>
    <dgm:cxn modelId="{E0F56EA9-A2B1-4EE9-9289-4B4D527C3EFD}" type="presOf" srcId="{F4A25196-D02D-4D21-BABA-5DB1F5E1BD0F}" destId="{9427386D-77C3-4A25-9C5D-6B149DC4200B}" srcOrd="0" destOrd="0" presId="urn:microsoft.com/office/officeart/2005/8/layout/process3"/>
    <dgm:cxn modelId="{0DCDAC85-A039-4B42-8FBC-376A62467A1F}" type="presOf" srcId="{5662CBC3-EE73-4979-8B8C-9576E8473EFD}" destId="{54AB27D9-BD09-4CBD-BB46-08FF9E23AFF9}" srcOrd="0" destOrd="0" presId="urn:microsoft.com/office/officeart/2005/8/layout/process3"/>
    <dgm:cxn modelId="{C26A8FB5-1F5A-4BA8-88E0-BE5DA3645808}" type="presOf" srcId="{5662CBC3-EE73-4979-8B8C-9576E8473EFD}" destId="{F9540B8A-F0A0-4549-BAB4-21E71062AF18}" srcOrd="1" destOrd="0" presId="urn:microsoft.com/office/officeart/2005/8/layout/process3"/>
    <dgm:cxn modelId="{722F43E2-22D8-422F-9615-1987B7218556}" type="presOf" srcId="{28F876A1-C1D1-4B45-B846-4851A3A0B98C}" destId="{442F0CF6-478B-48A1-8AE0-FB1F46822FD5}" srcOrd="1" destOrd="0" presId="urn:microsoft.com/office/officeart/2005/8/layout/process3"/>
    <dgm:cxn modelId="{BE9E6722-44C7-41FE-8E39-12C8C06AA9F0}" type="presOf" srcId="{0E2A6330-568B-4227-848B-359F8A2F8025}" destId="{B9FE126D-36CA-443A-A10E-026B238AA852}" srcOrd="0" destOrd="0" presId="urn:microsoft.com/office/officeart/2005/8/layout/process3"/>
    <dgm:cxn modelId="{92F62987-6E9F-42EC-8F1B-F184E99E0352}" srcId="{F4A25196-D02D-4D21-BABA-5DB1F5E1BD0F}" destId="{0E2A6330-568B-4227-848B-359F8A2F8025}" srcOrd="1" destOrd="0" parTransId="{669B536D-9ED5-49DF-9028-4BF9058B7869}" sibTransId="{92C5B28E-F1F6-411B-A86F-7E5D6A8FBADE}"/>
    <dgm:cxn modelId="{FD5ECF25-0857-473F-8973-A30450B615E3}" type="presParOf" srcId="{9427386D-77C3-4A25-9C5D-6B149DC4200B}" destId="{88DE0B28-A9D4-4776-B0A9-27ABEAAE4C54}" srcOrd="0" destOrd="0" presId="urn:microsoft.com/office/officeart/2005/8/layout/process3"/>
    <dgm:cxn modelId="{86BE8C7D-01EC-4CF8-8E2C-7E2A3A7FB2B2}" type="presParOf" srcId="{88DE0B28-A9D4-4776-B0A9-27ABEAAE4C54}" destId="{54AB27D9-BD09-4CBD-BB46-08FF9E23AFF9}" srcOrd="0" destOrd="0" presId="urn:microsoft.com/office/officeart/2005/8/layout/process3"/>
    <dgm:cxn modelId="{1360085A-371E-4278-9BEA-614DE0E1B31C}" type="presParOf" srcId="{88DE0B28-A9D4-4776-B0A9-27ABEAAE4C54}" destId="{F9540B8A-F0A0-4549-BAB4-21E71062AF18}" srcOrd="1" destOrd="0" presId="urn:microsoft.com/office/officeart/2005/8/layout/process3"/>
    <dgm:cxn modelId="{C96453EA-A1FA-4472-8CE0-EBC202DC67A6}" type="presParOf" srcId="{88DE0B28-A9D4-4776-B0A9-27ABEAAE4C54}" destId="{51A65DBD-25DA-4C8E-BA5B-1C866BE3679A}" srcOrd="2" destOrd="0" presId="urn:microsoft.com/office/officeart/2005/8/layout/process3"/>
    <dgm:cxn modelId="{FFB14019-EF09-4472-BFC2-8B3EEB3387DC}" type="presParOf" srcId="{9427386D-77C3-4A25-9C5D-6B149DC4200B}" destId="{32A61A4C-BD17-4D48-81BB-4CE34DA8A7F1}" srcOrd="1" destOrd="0" presId="urn:microsoft.com/office/officeart/2005/8/layout/process3"/>
    <dgm:cxn modelId="{0F875AF1-4035-4906-8148-96879F7C4334}" type="presParOf" srcId="{32A61A4C-BD17-4D48-81BB-4CE34DA8A7F1}" destId="{442F0CF6-478B-48A1-8AE0-FB1F46822FD5}" srcOrd="0" destOrd="0" presId="urn:microsoft.com/office/officeart/2005/8/layout/process3"/>
    <dgm:cxn modelId="{C272708C-0BB2-49E7-934D-21A5EF6E6B88}" type="presParOf" srcId="{9427386D-77C3-4A25-9C5D-6B149DC4200B}" destId="{BDC98ACA-E4B5-444B-A8B0-6B5CD9F71DF9}" srcOrd="2" destOrd="0" presId="urn:microsoft.com/office/officeart/2005/8/layout/process3"/>
    <dgm:cxn modelId="{CE9FD60F-6CA0-4384-8A18-60C825D735DF}" type="presParOf" srcId="{BDC98ACA-E4B5-444B-A8B0-6B5CD9F71DF9}" destId="{B9FE126D-36CA-443A-A10E-026B238AA852}" srcOrd="0" destOrd="0" presId="urn:microsoft.com/office/officeart/2005/8/layout/process3"/>
    <dgm:cxn modelId="{75A6FEDA-3002-456E-8F88-4EE0E50DAF4F}" type="presParOf" srcId="{BDC98ACA-E4B5-444B-A8B0-6B5CD9F71DF9}" destId="{E82293C6-8F1C-467E-BF7F-5455DEF61592}" srcOrd="1" destOrd="0" presId="urn:microsoft.com/office/officeart/2005/8/layout/process3"/>
    <dgm:cxn modelId="{0A9DC288-61FC-48B1-8F73-9FA9F9AE5962}" type="presParOf" srcId="{BDC98ACA-E4B5-444B-A8B0-6B5CD9F71DF9}" destId="{48115253-F396-4E2B-87E7-585DAF4C2CE0}" srcOrd="2" destOrd="0" presId="urn:microsoft.com/office/officeart/2005/8/layout/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34D91-D286-4598-B79E-C634CE1254A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7DF81585-7C70-43C2-BBF3-42FF436785BE}">
      <dgm:prSet phldrT="[Texto]"/>
      <dgm:spPr/>
      <dgm:t>
        <a:bodyPr/>
        <a:lstStyle/>
        <a:p>
          <a:r>
            <a:rPr lang="es-ES" dirty="0" smtClean="0">
              <a:solidFill>
                <a:schemeClr val="tx1"/>
              </a:solidFill>
            </a:rPr>
            <a:t>Monto</a:t>
          </a:r>
          <a:endParaRPr lang="es-ES" dirty="0">
            <a:solidFill>
              <a:schemeClr val="tx1"/>
            </a:solidFill>
          </a:endParaRPr>
        </a:p>
      </dgm:t>
    </dgm:pt>
    <dgm:pt modelId="{4BB0FF9F-DC7F-45E0-BDA2-A617E80DF3B9}" type="parTrans" cxnId="{85516DF8-C2CF-40E1-87C5-EC415DDA9C04}">
      <dgm:prSet/>
      <dgm:spPr/>
      <dgm:t>
        <a:bodyPr/>
        <a:lstStyle/>
        <a:p>
          <a:endParaRPr lang="es-ES">
            <a:solidFill>
              <a:schemeClr val="tx1"/>
            </a:solidFill>
          </a:endParaRPr>
        </a:p>
      </dgm:t>
    </dgm:pt>
    <dgm:pt modelId="{733756D1-325C-42C2-A538-15AC0C344C8B}" type="sibTrans" cxnId="{85516DF8-C2CF-40E1-87C5-EC415DDA9C04}">
      <dgm:prSet/>
      <dgm:spPr/>
      <dgm:t>
        <a:bodyPr/>
        <a:lstStyle/>
        <a:p>
          <a:endParaRPr lang="es-ES">
            <a:solidFill>
              <a:schemeClr val="tx1"/>
            </a:solidFill>
          </a:endParaRPr>
        </a:p>
      </dgm:t>
    </dgm:pt>
    <dgm:pt modelId="{8C0F2112-01EC-4AD5-8A49-59E209D8E044}">
      <dgm:prSet phldrT="[Texto]"/>
      <dgm:spPr/>
      <dgm:t>
        <a:bodyPr/>
        <a:lstStyle/>
        <a:p>
          <a:r>
            <a:rPr lang="es-ES" dirty="0" smtClean="0">
              <a:solidFill>
                <a:schemeClr val="tx1"/>
              </a:solidFill>
            </a:rPr>
            <a:t>46% más de cien mil.</a:t>
          </a:r>
          <a:endParaRPr lang="es-ES" dirty="0">
            <a:solidFill>
              <a:schemeClr val="tx1"/>
            </a:solidFill>
          </a:endParaRPr>
        </a:p>
      </dgm:t>
    </dgm:pt>
    <dgm:pt modelId="{474778AF-21F8-4D46-9D32-B778E80ABEA2}" type="parTrans" cxnId="{8F9E8FA7-61F8-451E-80ED-AC66B78C4892}">
      <dgm:prSet/>
      <dgm:spPr/>
      <dgm:t>
        <a:bodyPr/>
        <a:lstStyle/>
        <a:p>
          <a:endParaRPr lang="es-ES">
            <a:solidFill>
              <a:schemeClr val="tx1"/>
            </a:solidFill>
          </a:endParaRPr>
        </a:p>
      </dgm:t>
    </dgm:pt>
    <dgm:pt modelId="{E10D8D8A-F9DB-46BC-A3C6-813E706359B3}" type="sibTrans" cxnId="{8F9E8FA7-61F8-451E-80ED-AC66B78C4892}">
      <dgm:prSet/>
      <dgm:spPr/>
      <dgm:t>
        <a:bodyPr/>
        <a:lstStyle/>
        <a:p>
          <a:endParaRPr lang="es-ES">
            <a:solidFill>
              <a:schemeClr val="tx1"/>
            </a:solidFill>
          </a:endParaRPr>
        </a:p>
      </dgm:t>
    </dgm:pt>
    <dgm:pt modelId="{5A111FC8-8F1F-4614-A606-13F0B837D8F4}">
      <dgm:prSet phldrT="[Texto]"/>
      <dgm:spPr/>
      <dgm:t>
        <a:bodyPr/>
        <a:lstStyle/>
        <a:p>
          <a:r>
            <a:rPr lang="es-ES" dirty="0" smtClean="0">
              <a:solidFill>
                <a:schemeClr val="tx1"/>
              </a:solidFill>
            </a:rPr>
            <a:t>Tasa</a:t>
          </a:r>
          <a:endParaRPr lang="es-ES" dirty="0">
            <a:solidFill>
              <a:schemeClr val="tx1"/>
            </a:solidFill>
          </a:endParaRPr>
        </a:p>
      </dgm:t>
    </dgm:pt>
    <dgm:pt modelId="{161F793A-F352-4783-B954-A6102566BD79}" type="parTrans" cxnId="{95D80658-0C47-4FA4-ADFA-6476805A2232}">
      <dgm:prSet/>
      <dgm:spPr/>
      <dgm:t>
        <a:bodyPr/>
        <a:lstStyle/>
        <a:p>
          <a:endParaRPr lang="es-ES">
            <a:solidFill>
              <a:schemeClr val="tx1"/>
            </a:solidFill>
          </a:endParaRPr>
        </a:p>
      </dgm:t>
    </dgm:pt>
    <dgm:pt modelId="{0774EE7E-952B-49B6-86B3-30FFCCCC5C8C}" type="sibTrans" cxnId="{95D80658-0C47-4FA4-ADFA-6476805A2232}">
      <dgm:prSet/>
      <dgm:spPr/>
      <dgm:t>
        <a:bodyPr/>
        <a:lstStyle/>
        <a:p>
          <a:endParaRPr lang="es-ES">
            <a:solidFill>
              <a:schemeClr val="tx1"/>
            </a:solidFill>
          </a:endParaRPr>
        </a:p>
      </dgm:t>
    </dgm:pt>
    <dgm:pt modelId="{4E921C92-C532-4507-9885-A657E903828B}">
      <dgm:prSet phldrT="[Texto]"/>
      <dgm:spPr/>
      <dgm:t>
        <a:bodyPr/>
        <a:lstStyle/>
        <a:p>
          <a:r>
            <a:rPr lang="es-ES" dirty="0" smtClean="0">
              <a:solidFill>
                <a:schemeClr val="tx1"/>
              </a:solidFill>
            </a:rPr>
            <a:t>73% entre 8 y 11 %.</a:t>
          </a:r>
          <a:endParaRPr lang="es-ES" dirty="0">
            <a:solidFill>
              <a:schemeClr val="tx1"/>
            </a:solidFill>
          </a:endParaRPr>
        </a:p>
      </dgm:t>
    </dgm:pt>
    <dgm:pt modelId="{897F42D4-A3D5-4D0F-8A6C-63DD4B4454C3}" type="parTrans" cxnId="{1E86628B-EA58-49AC-B5A8-EC93E82870D8}">
      <dgm:prSet/>
      <dgm:spPr/>
      <dgm:t>
        <a:bodyPr/>
        <a:lstStyle/>
        <a:p>
          <a:endParaRPr lang="es-ES">
            <a:solidFill>
              <a:schemeClr val="tx1"/>
            </a:solidFill>
          </a:endParaRPr>
        </a:p>
      </dgm:t>
    </dgm:pt>
    <dgm:pt modelId="{450259D9-2FB8-434A-9A9D-4958559A65B5}" type="sibTrans" cxnId="{1E86628B-EA58-49AC-B5A8-EC93E82870D8}">
      <dgm:prSet/>
      <dgm:spPr/>
      <dgm:t>
        <a:bodyPr/>
        <a:lstStyle/>
        <a:p>
          <a:endParaRPr lang="es-ES">
            <a:solidFill>
              <a:schemeClr val="tx1"/>
            </a:solidFill>
          </a:endParaRPr>
        </a:p>
      </dgm:t>
    </dgm:pt>
    <dgm:pt modelId="{BFE92C99-AFA2-4004-A6C4-1CF2E83BF7F5}">
      <dgm:prSet phldrT="[Texto]"/>
      <dgm:spPr/>
      <dgm:t>
        <a:bodyPr/>
        <a:lstStyle/>
        <a:p>
          <a:r>
            <a:rPr lang="es-ES" dirty="0" smtClean="0">
              <a:solidFill>
                <a:schemeClr val="tx1"/>
              </a:solidFill>
            </a:rPr>
            <a:t>27% entre 15 y 17 %.</a:t>
          </a:r>
          <a:endParaRPr lang="es-ES" dirty="0">
            <a:solidFill>
              <a:schemeClr val="tx1"/>
            </a:solidFill>
          </a:endParaRPr>
        </a:p>
      </dgm:t>
    </dgm:pt>
    <dgm:pt modelId="{7D8DFA41-A077-451B-9C1A-DF66C3F701DE}" type="parTrans" cxnId="{DE53E7AC-DE18-45CD-8693-6B9D6F56CF14}">
      <dgm:prSet/>
      <dgm:spPr/>
      <dgm:t>
        <a:bodyPr/>
        <a:lstStyle/>
        <a:p>
          <a:endParaRPr lang="es-ES">
            <a:solidFill>
              <a:schemeClr val="tx1"/>
            </a:solidFill>
          </a:endParaRPr>
        </a:p>
      </dgm:t>
    </dgm:pt>
    <dgm:pt modelId="{6891CD6F-ED0D-49FC-B0A0-410488AEE615}" type="sibTrans" cxnId="{DE53E7AC-DE18-45CD-8693-6B9D6F56CF14}">
      <dgm:prSet/>
      <dgm:spPr/>
      <dgm:t>
        <a:bodyPr/>
        <a:lstStyle/>
        <a:p>
          <a:endParaRPr lang="es-ES">
            <a:solidFill>
              <a:schemeClr val="tx1"/>
            </a:solidFill>
          </a:endParaRPr>
        </a:p>
      </dgm:t>
    </dgm:pt>
    <dgm:pt modelId="{57E65A91-F559-4C13-883B-456E7463B05D}">
      <dgm:prSet phldrT="[Texto]"/>
      <dgm:spPr/>
      <dgm:t>
        <a:bodyPr/>
        <a:lstStyle/>
        <a:p>
          <a:r>
            <a:rPr lang="es-ES" dirty="0" smtClean="0">
              <a:solidFill>
                <a:schemeClr val="tx1"/>
              </a:solidFill>
            </a:rPr>
            <a:t>Plazo</a:t>
          </a:r>
          <a:endParaRPr lang="es-ES" dirty="0">
            <a:solidFill>
              <a:schemeClr val="tx1"/>
            </a:solidFill>
          </a:endParaRPr>
        </a:p>
      </dgm:t>
    </dgm:pt>
    <dgm:pt modelId="{4C3596A5-9BD2-48BA-9E75-DBB3F407CAA9}" type="parTrans" cxnId="{DDB146B4-C63B-4F9A-8BB0-CDA5D4963DEA}">
      <dgm:prSet/>
      <dgm:spPr/>
      <dgm:t>
        <a:bodyPr/>
        <a:lstStyle/>
        <a:p>
          <a:endParaRPr lang="es-ES">
            <a:solidFill>
              <a:schemeClr val="tx1"/>
            </a:solidFill>
          </a:endParaRPr>
        </a:p>
      </dgm:t>
    </dgm:pt>
    <dgm:pt modelId="{03C6E33F-0A84-4022-988A-25985FE5E1C4}" type="sibTrans" cxnId="{DDB146B4-C63B-4F9A-8BB0-CDA5D4963DEA}">
      <dgm:prSet/>
      <dgm:spPr/>
      <dgm:t>
        <a:bodyPr/>
        <a:lstStyle/>
        <a:p>
          <a:endParaRPr lang="es-ES">
            <a:solidFill>
              <a:schemeClr val="tx1"/>
            </a:solidFill>
          </a:endParaRPr>
        </a:p>
      </dgm:t>
    </dgm:pt>
    <dgm:pt modelId="{01196A86-2AA8-48F9-B498-5A1B847CAF16}">
      <dgm:prSet phldrT="[Texto]"/>
      <dgm:spPr/>
      <dgm:t>
        <a:bodyPr/>
        <a:lstStyle/>
        <a:p>
          <a:r>
            <a:rPr lang="es-ES" dirty="0" smtClean="0">
              <a:solidFill>
                <a:schemeClr val="tx1"/>
              </a:solidFill>
            </a:rPr>
            <a:t>37% de 3-5 años.</a:t>
          </a:r>
          <a:endParaRPr lang="es-ES" dirty="0">
            <a:solidFill>
              <a:schemeClr val="tx1"/>
            </a:solidFill>
          </a:endParaRPr>
        </a:p>
      </dgm:t>
    </dgm:pt>
    <dgm:pt modelId="{7BFC7E45-CDAE-4E93-BCA0-2C034E4EF5E8}" type="parTrans" cxnId="{5C53CE8C-0ECF-4B04-80CD-A83F613848A3}">
      <dgm:prSet/>
      <dgm:spPr/>
      <dgm:t>
        <a:bodyPr/>
        <a:lstStyle/>
        <a:p>
          <a:endParaRPr lang="es-ES">
            <a:solidFill>
              <a:schemeClr val="tx1"/>
            </a:solidFill>
          </a:endParaRPr>
        </a:p>
      </dgm:t>
    </dgm:pt>
    <dgm:pt modelId="{DFD116AE-074B-4594-94A1-8E58D26E9819}" type="sibTrans" cxnId="{5C53CE8C-0ECF-4B04-80CD-A83F613848A3}">
      <dgm:prSet/>
      <dgm:spPr/>
      <dgm:t>
        <a:bodyPr/>
        <a:lstStyle/>
        <a:p>
          <a:endParaRPr lang="es-ES">
            <a:solidFill>
              <a:schemeClr val="tx1"/>
            </a:solidFill>
          </a:endParaRPr>
        </a:p>
      </dgm:t>
    </dgm:pt>
    <dgm:pt modelId="{AA6665BA-A9AF-4CFA-A5A9-F45D50EBB17C}">
      <dgm:prSet phldrT="[Texto]"/>
      <dgm:spPr/>
      <dgm:t>
        <a:bodyPr/>
        <a:lstStyle/>
        <a:p>
          <a:r>
            <a:rPr lang="es-ES" dirty="0" smtClean="0">
              <a:solidFill>
                <a:schemeClr val="tx1"/>
              </a:solidFill>
            </a:rPr>
            <a:t>18% resto de montos.</a:t>
          </a:r>
          <a:endParaRPr lang="es-ES" dirty="0">
            <a:solidFill>
              <a:schemeClr val="tx1"/>
            </a:solidFill>
          </a:endParaRPr>
        </a:p>
      </dgm:t>
    </dgm:pt>
    <dgm:pt modelId="{20EEF4E0-D4A1-46A4-B3D1-006FEC8C4F10}" type="parTrans" cxnId="{59144806-C418-4F79-B6C7-00ECD862FE59}">
      <dgm:prSet/>
      <dgm:spPr/>
      <dgm:t>
        <a:bodyPr/>
        <a:lstStyle/>
        <a:p>
          <a:endParaRPr lang="es-ES">
            <a:solidFill>
              <a:schemeClr val="tx1"/>
            </a:solidFill>
          </a:endParaRPr>
        </a:p>
      </dgm:t>
    </dgm:pt>
    <dgm:pt modelId="{23716880-CCFA-480A-9339-B7AD4B703331}" type="sibTrans" cxnId="{59144806-C418-4F79-B6C7-00ECD862FE59}">
      <dgm:prSet/>
      <dgm:spPr/>
      <dgm:t>
        <a:bodyPr/>
        <a:lstStyle/>
        <a:p>
          <a:endParaRPr lang="es-ES">
            <a:solidFill>
              <a:schemeClr val="tx1"/>
            </a:solidFill>
          </a:endParaRPr>
        </a:p>
      </dgm:t>
    </dgm:pt>
    <dgm:pt modelId="{9FF65571-0A1A-4C3A-87A6-3F6C2AD2E37C}">
      <dgm:prSet phldrT="[Texto]"/>
      <dgm:spPr/>
      <dgm:t>
        <a:bodyPr/>
        <a:lstStyle/>
        <a:p>
          <a:r>
            <a:rPr lang="es-ES" dirty="0" smtClean="0">
              <a:solidFill>
                <a:schemeClr val="tx1"/>
              </a:solidFill>
            </a:rPr>
            <a:t>27% de 5-10 y mas de 10 años.</a:t>
          </a:r>
          <a:endParaRPr lang="es-ES" dirty="0">
            <a:solidFill>
              <a:schemeClr val="tx1"/>
            </a:solidFill>
          </a:endParaRPr>
        </a:p>
      </dgm:t>
    </dgm:pt>
    <dgm:pt modelId="{31E53440-15CB-4883-8C9E-1EB239AA3339}" type="parTrans" cxnId="{4EC681CA-CB53-4A57-9A13-06E36AFED25D}">
      <dgm:prSet/>
      <dgm:spPr/>
      <dgm:t>
        <a:bodyPr/>
        <a:lstStyle/>
        <a:p>
          <a:endParaRPr lang="es-ES">
            <a:solidFill>
              <a:schemeClr val="tx1"/>
            </a:solidFill>
          </a:endParaRPr>
        </a:p>
      </dgm:t>
    </dgm:pt>
    <dgm:pt modelId="{D3C95131-C639-4150-B94F-5E30924478F1}" type="sibTrans" cxnId="{4EC681CA-CB53-4A57-9A13-06E36AFED25D}">
      <dgm:prSet/>
      <dgm:spPr/>
      <dgm:t>
        <a:bodyPr/>
        <a:lstStyle/>
        <a:p>
          <a:endParaRPr lang="es-ES">
            <a:solidFill>
              <a:schemeClr val="tx1"/>
            </a:solidFill>
          </a:endParaRPr>
        </a:p>
      </dgm:t>
    </dgm:pt>
    <dgm:pt modelId="{DFFACF3E-F177-4C1B-A737-022CCF98941B}" type="pres">
      <dgm:prSet presAssocID="{54434D91-D286-4598-B79E-C634CE1254A8}" presName="composite" presStyleCnt="0">
        <dgm:presLayoutVars>
          <dgm:chMax val="5"/>
          <dgm:dir/>
          <dgm:animLvl val="ctr"/>
          <dgm:resizeHandles val="exact"/>
        </dgm:presLayoutVars>
      </dgm:prSet>
      <dgm:spPr/>
      <dgm:t>
        <a:bodyPr/>
        <a:lstStyle/>
        <a:p>
          <a:endParaRPr lang="es-ES"/>
        </a:p>
      </dgm:t>
    </dgm:pt>
    <dgm:pt modelId="{43A310D4-45D5-48A3-92D0-3620BBD3D896}" type="pres">
      <dgm:prSet presAssocID="{54434D91-D286-4598-B79E-C634CE1254A8}" presName="cycle" presStyleCnt="0"/>
      <dgm:spPr/>
    </dgm:pt>
    <dgm:pt modelId="{5235A051-F115-4F01-BE7C-37730A95FA04}" type="pres">
      <dgm:prSet presAssocID="{54434D91-D286-4598-B79E-C634CE1254A8}" presName="centerShape" presStyleCnt="0"/>
      <dgm:spPr/>
    </dgm:pt>
    <dgm:pt modelId="{E6EC8272-D323-4BDF-985B-EE53AC16FAA4}" type="pres">
      <dgm:prSet presAssocID="{54434D91-D286-4598-B79E-C634CE1254A8}" presName="connSite" presStyleLbl="node1" presStyleIdx="0" presStyleCnt="4"/>
      <dgm:spPr/>
    </dgm:pt>
    <dgm:pt modelId="{BB54A0FD-CE85-4A72-B6D8-8135D563777F}" type="pres">
      <dgm:prSet presAssocID="{54434D91-D286-4598-B79E-C634CE1254A8}" presName="visible" presStyleLbl="node1" presStyleIdx="0" presStyleCnt="4"/>
      <dgm:spPr>
        <a:blipFill rotWithShape="0">
          <a:blip xmlns:r="http://schemas.openxmlformats.org/officeDocument/2006/relationships" r:embed="rId1"/>
          <a:stretch>
            <a:fillRect/>
          </a:stretch>
        </a:blipFill>
      </dgm:spPr>
    </dgm:pt>
    <dgm:pt modelId="{97CF7F30-2889-4E91-867E-5FA81E590144}" type="pres">
      <dgm:prSet presAssocID="{4BB0FF9F-DC7F-45E0-BDA2-A617E80DF3B9}" presName="Name25" presStyleLbl="parChTrans1D1" presStyleIdx="0" presStyleCnt="3"/>
      <dgm:spPr/>
      <dgm:t>
        <a:bodyPr/>
        <a:lstStyle/>
        <a:p>
          <a:endParaRPr lang="es-ES"/>
        </a:p>
      </dgm:t>
    </dgm:pt>
    <dgm:pt modelId="{BFA20AEE-98F5-406D-A800-BEA8B2F8C6F8}" type="pres">
      <dgm:prSet presAssocID="{7DF81585-7C70-43C2-BBF3-42FF436785BE}" presName="node" presStyleCnt="0"/>
      <dgm:spPr/>
    </dgm:pt>
    <dgm:pt modelId="{43346EE3-C32E-479B-855C-5F5D957FBAF2}" type="pres">
      <dgm:prSet presAssocID="{7DF81585-7C70-43C2-BBF3-42FF436785BE}" presName="parentNode" presStyleLbl="node1" presStyleIdx="1" presStyleCnt="4">
        <dgm:presLayoutVars>
          <dgm:chMax val="1"/>
          <dgm:bulletEnabled val="1"/>
        </dgm:presLayoutVars>
      </dgm:prSet>
      <dgm:spPr/>
      <dgm:t>
        <a:bodyPr/>
        <a:lstStyle/>
        <a:p>
          <a:endParaRPr lang="es-ES"/>
        </a:p>
      </dgm:t>
    </dgm:pt>
    <dgm:pt modelId="{DD602F26-C9A3-4891-B429-0205CD3872A3}" type="pres">
      <dgm:prSet presAssocID="{7DF81585-7C70-43C2-BBF3-42FF436785BE}" presName="childNode" presStyleLbl="revTx" presStyleIdx="0" presStyleCnt="3">
        <dgm:presLayoutVars>
          <dgm:bulletEnabled val="1"/>
        </dgm:presLayoutVars>
      </dgm:prSet>
      <dgm:spPr/>
      <dgm:t>
        <a:bodyPr/>
        <a:lstStyle/>
        <a:p>
          <a:endParaRPr lang="es-ES"/>
        </a:p>
      </dgm:t>
    </dgm:pt>
    <dgm:pt modelId="{40E4A74D-19DB-4124-A541-EF5A31A754D4}" type="pres">
      <dgm:prSet presAssocID="{161F793A-F352-4783-B954-A6102566BD79}" presName="Name25" presStyleLbl="parChTrans1D1" presStyleIdx="1" presStyleCnt="3"/>
      <dgm:spPr/>
      <dgm:t>
        <a:bodyPr/>
        <a:lstStyle/>
        <a:p>
          <a:endParaRPr lang="es-ES"/>
        </a:p>
      </dgm:t>
    </dgm:pt>
    <dgm:pt modelId="{ACB94D47-F915-4A21-B703-1EBEA29592E4}" type="pres">
      <dgm:prSet presAssocID="{5A111FC8-8F1F-4614-A606-13F0B837D8F4}" presName="node" presStyleCnt="0"/>
      <dgm:spPr/>
    </dgm:pt>
    <dgm:pt modelId="{DF23407C-B903-4DA3-B558-76894C9A20C0}" type="pres">
      <dgm:prSet presAssocID="{5A111FC8-8F1F-4614-A606-13F0B837D8F4}" presName="parentNode" presStyleLbl="node1" presStyleIdx="2" presStyleCnt="4">
        <dgm:presLayoutVars>
          <dgm:chMax val="1"/>
          <dgm:bulletEnabled val="1"/>
        </dgm:presLayoutVars>
      </dgm:prSet>
      <dgm:spPr/>
      <dgm:t>
        <a:bodyPr/>
        <a:lstStyle/>
        <a:p>
          <a:endParaRPr lang="es-ES"/>
        </a:p>
      </dgm:t>
    </dgm:pt>
    <dgm:pt modelId="{2A46825C-1166-4D7E-9348-C658B4C3E455}" type="pres">
      <dgm:prSet presAssocID="{5A111FC8-8F1F-4614-A606-13F0B837D8F4}" presName="childNode" presStyleLbl="revTx" presStyleIdx="1" presStyleCnt="3">
        <dgm:presLayoutVars>
          <dgm:bulletEnabled val="1"/>
        </dgm:presLayoutVars>
      </dgm:prSet>
      <dgm:spPr/>
      <dgm:t>
        <a:bodyPr/>
        <a:lstStyle/>
        <a:p>
          <a:endParaRPr lang="es-ES"/>
        </a:p>
      </dgm:t>
    </dgm:pt>
    <dgm:pt modelId="{A6289719-8048-4AB1-8AC4-96AB11111978}" type="pres">
      <dgm:prSet presAssocID="{4C3596A5-9BD2-48BA-9E75-DBB3F407CAA9}" presName="Name25" presStyleLbl="parChTrans1D1" presStyleIdx="2" presStyleCnt="3"/>
      <dgm:spPr/>
      <dgm:t>
        <a:bodyPr/>
        <a:lstStyle/>
        <a:p>
          <a:endParaRPr lang="es-ES"/>
        </a:p>
      </dgm:t>
    </dgm:pt>
    <dgm:pt modelId="{6AF5792E-BDB9-42E8-A9F9-F60E3DD3DA99}" type="pres">
      <dgm:prSet presAssocID="{57E65A91-F559-4C13-883B-456E7463B05D}" presName="node" presStyleCnt="0"/>
      <dgm:spPr/>
    </dgm:pt>
    <dgm:pt modelId="{763CDB13-45C2-4A4D-AD52-E831155A31DF}" type="pres">
      <dgm:prSet presAssocID="{57E65A91-F559-4C13-883B-456E7463B05D}" presName="parentNode" presStyleLbl="node1" presStyleIdx="3" presStyleCnt="4">
        <dgm:presLayoutVars>
          <dgm:chMax val="1"/>
          <dgm:bulletEnabled val="1"/>
        </dgm:presLayoutVars>
      </dgm:prSet>
      <dgm:spPr/>
      <dgm:t>
        <a:bodyPr/>
        <a:lstStyle/>
        <a:p>
          <a:endParaRPr lang="es-ES"/>
        </a:p>
      </dgm:t>
    </dgm:pt>
    <dgm:pt modelId="{A8399470-38E4-4369-BAB1-5427AD85F861}" type="pres">
      <dgm:prSet presAssocID="{57E65A91-F559-4C13-883B-456E7463B05D}" presName="childNode" presStyleLbl="revTx" presStyleIdx="2" presStyleCnt="3">
        <dgm:presLayoutVars>
          <dgm:bulletEnabled val="1"/>
        </dgm:presLayoutVars>
      </dgm:prSet>
      <dgm:spPr/>
      <dgm:t>
        <a:bodyPr/>
        <a:lstStyle/>
        <a:p>
          <a:endParaRPr lang="es-ES"/>
        </a:p>
      </dgm:t>
    </dgm:pt>
  </dgm:ptLst>
  <dgm:cxnLst>
    <dgm:cxn modelId="{5C53CE8C-0ECF-4B04-80CD-A83F613848A3}" srcId="{57E65A91-F559-4C13-883B-456E7463B05D}" destId="{01196A86-2AA8-48F9-B498-5A1B847CAF16}" srcOrd="0" destOrd="0" parTransId="{7BFC7E45-CDAE-4E93-BCA0-2C034E4EF5E8}" sibTransId="{DFD116AE-074B-4594-94A1-8E58D26E9819}"/>
    <dgm:cxn modelId="{85516DF8-C2CF-40E1-87C5-EC415DDA9C04}" srcId="{54434D91-D286-4598-B79E-C634CE1254A8}" destId="{7DF81585-7C70-43C2-BBF3-42FF436785BE}" srcOrd="0" destOrd="0" parTransId="{4BB0FF9F-DC7F-45E0-BDA2-A617E80DF3B9}" sibTransId="{733756D1-325C-42C2-A538-15AC0C344C8B}"/>
    <dgm:cxn modelId="{B6DF5096-FECE-48A4-93FD-7FEE97AD6CA6}" type="presOf" srcId="{01196A86-2AA8-48F9-B498-5A1B847CAF16}" destId="{A8399470-38E4-4369-BAB1-5427AD85F861}" srcOrd="0" destOrd="0" presId="urn:microsoft.com/office/officeart/2005/8/layout/radial2"/>
    <dgm:cxn modelId="{8F9E8FA7-61F8-451E-80ED-AC66B78C4892}" srcId="{7DF81585-7C70-43C2-BBF3-42FF436785BE}" destId="{8C0F2112-01EC-4AD5-8A49-59E209D8E044}" srcOrd="0" destOrd="0" parTransId="{474778AF-21F8-4D46-9D32-B778E80ABEA2}" sibTransId="{E10D8D8A-F9DB-46BC-A3C6-813E706359B3}"/>
    <dgm:cxn modelId="{6D5ACDD4-144E-4926-BD65-271A4490F5CD}" type="presOf" srcId="{4E921C92-C532-4507-9885-A657E903828B}" destId="{2A46825C-1166-4D7E-9348-C658B4C3E455}" srcOrd="0" destOrd="0" presId="urn:microsoft.com/office/officeart/2005/8/layout/radial2"/>
    <dgm:cxn modelId="{59144806-C418-4F79-B6C7-00ECD862FE59}" srcId="{7DF81585-7C70-43C2-BBF3-42FF436785BE}" destId="{AA6665BA-A9AF-4CFA-A5A9-F45D50EBB17C}" srcOrd="1" destOrd="0" parTransId="{20EEF4E0-D4A1-46A4-B3D1-006FEC8C4F10}" sibTransId="{23716880-CCFA-480A-9339-B7AD4B703331}"/>
    <dgm:cxn modelId="{EB812D77-8AD4-43A3-AF2A-CED5D39BD796}" type="presOf" srcId="{4C3596A5-9BD2-48BA-9E75-DBB3F407CAA9}" destId="{A6289719-8048-4AB1-8AC4-96AB11111978}" srcOrd="0" destOrd="0" presId="urn:microsoft.com/office/officeart/2005/8/layout/radial2"/>
    <dgm:cxn modelId="{7FD1A3D4-EDDC-4E99-B4E2-A376EADEF452}" type="presOf" srcId="{161F793A-F352-4783-B954-A6102566BD79}" destId="{40E4A74D-19DB-4124-A541-EF5A31A754D4}" srcOrd="0" destOrd="0" presId="urn:microsoft.com/office/officeart/2005/8/layout/radial2"/>
    <dgm:cxn modelId="{F9097663-34CB-438C-9569-F8789F5A09F9}" type="presOf" srcId="{9FF65571-0A1A-4C3A-87A6-3F6C2AD2E37C}" destId="{A8399470-38E4-4369-BAB1-5427AD85F861}" srcOrd="0" destOrd="1" presId="urn:microsoft.com/office/officeart/2005/8/layout/radial2"/>
    <dgm:cxn modelId="{D195A00E-D59C-45E4-8EA5-31EDAAF710B4}" type="presOf" srcId="{BFE92C99-AFA2-4004-A6C4-1CF2E83BF7F5}" destId="{2A46825C-1166-4D7E-9348-C658B4C3E455}" srcOrd="0" destOrd="1" presId="urn:microsoft.com/office/officeart/2005/8/layout/radial2"/>
    <dgm:cxn modelId="{DDB146B4-C63B-4F9A-8BB0-CDA5D4963DEA}" srcId="{54434D91-D286-4598-B79E-C634CE1254A8}" destId="{57E65A91-F559-4C13-883B-456E7463B05D}" srcOrd="2" destOrd="0" parTransId="{4C3596A5-9BD2-48BA-9E75-DBB3F407CAA9}" sibTransId="{03C6E33F-0A84-4022-988A-25985FE5E1C4}"/>
    <dgm:cxn modelId="{98A73BB5-46D6-4413-9AD1-53C05241F8F0}" type="presOf" srcId="{5A111FC8-8F1F-4614-A606-13F0B837D8F4}" destId="{DF23407C-B903-4DA3-B558-76894C9A20C0}" srcOrd="0" destOrd="0" presId="urn:microsoft.com/office/officeart/2005/8/layout/radial2"/>
    <dgm:cxn modelId="{2AEA0411-E845-429E-BD10-EDBB1A3E48C9}" type="presOf" srcId="{57E65A91-F559-4C13-883B-456E7463B05D}" destId="{763CDB13-45C2-4A4D-AD52-E831155A31DF}" srcOrd="0" destOrd="0" presId="urn:microsoft.com/office/officeart/2005/8/layout/radial2"/>
    <dgm:cxn modelId="{8B1B8E4A-DE47-4C22-906F-63F12735DA76}" type="presOf" srcId="{4BB0FF9F-DC7F-45E0-BDA2-A617E80DF3B9}" destId="{97CF7F30-2889-4E91-867E-5FA81E590144}" srcOrd="0" destOrd="0" presId="urn:microsoft.com/office/officeart/2005/8/layout/radial2"/>
    <dgm:cxn modelId="{B1D52950-A56C-4EFC-9EC3-EC9B252ABFA1}" type="presOf" srcId="{8C0F2112-01EC-4AD5-8A49-59E209D8E044}" destId="{DD602F26-C9A3-4891-B429-0205CD3872A3}" srcOrd="0" destOrd="0" presId="urn:microsoft.com/office/officeart/2005/8/layout/radial2"/>
    <dgm:cxn modelId="{95D80658-0C47-4FA4-ADFA-6476805A2232}" srcId="{54434D91-D286-4598-B79E-C634CE1254A8}" destId="{5A111FC8-8F1F-4614-A606-13F0B837D8F4}" srcOrd="1" destOrd="0" parTransId="{161F793A-F352-4783-B954-A6102566BD79}" sibTransId="{0774EE7E-952B-49B6-86B3-30FFCCCC5C8C}"/>
    <dgm:cxn modelId="{DE53E7AC-DE18-45CD-8693-6B9D6F56CF14}" srcId="{5A111FC8-8F1F-4614-A606-13F0B837D8F4}" destId="{BFE92C99-AFA2-4004-A6C4-1CF2E83BF7F5}" srcOrd="1" destOrd="0" parTransId="{7D8DFA41-A077-451B-9C1A-DF66C3F701DE}" sibTransId="{6891CD6F-ED0D-49FC-B0A0-410488AEE615}"/>
    <dgm:cxn modelId="{719EB0D6-46B9-44CC-9AAA-61761300A3FF}" type="presOf" srcId="{AA6665BA-A9AF-4CFA-A5A9-F45D50EBB17C}" destId="{DD602F26-C9A3-4891-B429-0205CD3872A3}" srcOrd="0" destOrd="1" presId="urn:microsoft.com/office/officeart/2005/8/layout/radial2"/>
    <dgm:cxn modelId="{4EC681CA-CB53-4A57-9A13-06E36AFED25D}" srcId="{57E65A91-F559-4C13-883B-456E7463B05D}" destId="{9FF65571-0A1A-4C3A-87A6-3F6C2AD2E37C}" srcOrd="1" destOrd="0" parTransId="{31E53440-15CB-4883-8C9E-1EB239AA3339}" sibTransId="{D3C95131-C639-4150-B94F-5E30924478F1}"/>
    <dgm:cxn modelId="{B84DEF24-654A-4A76-B9C3-B8553EE5ED20}" type="presOf" srcId="{7DF81585-7C70-43C2-BBF3-42FF436785BE}" destId="{43346EE3-C32E-479B-855C-5F5D957FBAF2}" srcOrd="0" destOrd="0" presId="urn:microsoft.com/office/officeart/2005/8/layout/radial2"/>
    <dgm:cxn modelId="{B87A65C5-2733-4E60-83CA-CC7FBB54D11C}" type="presOf" srcId="{54434D91-D286-4598-B79E-C634CE1254A8}" destId="{DFFACF3E-F177-4C1B-A737-022CCF98941B}" srcOrd="0" destOrd="0" presId="urn:microsoft.com/office/officeart/2005/8/layout/radial2"/>
    <dgm:cxn modelId="{1E86628B-EA58-49AC-B5A8-EC93E82870D8}" srcId="{5A111FC8-8F1F-4614-A606-13F0B837D8F4}" destId="{4E921C92-C532-4507-9885-A657E903828B}" srcOrd="0" destOrd="0" parTransId="{897F42D4-A3D5-4D0F-8A6C-63DD4B4454C3}" sibTransId="{450259D9-2FB8-434A-9A9D-4958559A65B5}"/>
    <dgm:cxn modelId="{C40941EC-1E84-46A9-A4A2-D45002CBBA28}" type="presParOf" srcId="{DFFACF3E-F177-4C1B-A737-022CCF98941B}" destId="{43A310D4-45D5-48A3-92D0-3620BBD3D896}" srcOrd="0" destOrd="0" presId="urn:microsoft.com/office/officeart/2005/8/layout/radial2"/>
    <dgm:cxn modelId="{EAFC5255-D17A-475D-AF66-E62DEC6C25F7}" type="presParOf" srcId="{43A310D4-45D5-48A3-92D0-3620BBD3D896}" destId="{5235A051-F115-4F01-BE7C-37730A95FA04}" srcOrd="0" destOrd="0" presId="urn:microsoft.com/office/officeart/2005/8/layout/radial2"/>
    <dgm:cxn modelId="{22A31DB5-5B9C-45E9-B90D-8F0796556A39}" type="presParOf" srcId="{5235A051-F115-4F01-BE7C-37730A95FA04}" destId="{E6EC8272-D323-4BDF-985B-EE53AC16FAA4}" srcOrd="0" destOrd="0" presId="urn:microsoft.com/office/officeart/2005/8/layout/radial2"/>
    <dgm:cxn modelId="{25305464-09EA-41B8-854B-496DED2D1C59}" type="presParOf" srcId="{5235A051-F115-4F01-BE7C-37730A95FA04}" destId="{BB54A0FD-CE85-4A72-B6D8-8135D563777F}" srcOrd="1" destOrd="0" presId="urn:microsoft.com/office/officeart/2005/8/layout/radial2"/>
    <dgm:cxn modelId="{F8E14580-A8D0-48B5-9610-FC6D81973BE2}" type="presParOf" srcId="{43A310D4-45D5-48A3-92D0-3620BBD3D896}" destId="{97CF7F30-2889-4E91-867E-5FA81E590144}" srcOrd="1" destOrd="0" presId="urn:microsoft.com/office/officeart/2005/8/layout/radial2"/>
    <dgm:cxn modelId="{2886DB6D-4F55-49C3-AE56-3301A521548A}" type="presParOf" srcId="{43A310D4-45D5-48A3-92D0-3620BBD3D896}" destId="{BFA20AEE-98F5-406D-A800-BEA8B2F8C6F8}" srcOrd="2" destOrd="0" presId="urn:microsoft.com/office/officeart/2005/8/layout/radial2"/>
    <dgm:cxn modelId="{076DB6BA-A969-43E2-8D45-CE74C058BA86}" type="presParOf" srcId="{BFA20AEE-98F5-406D-A800-BEA8B2F8C6F8}" destId="{43346EE3-C32E-479B-855C-5F5D957FBAF2}" srcOrd="0" destOrd="0" presId="urn:microsoft.com/office/officeart/2005/8/layout/radial2"/>
    <dgm:cxn modelId="{AB336469-CC71-44DB-B684-BF907A72D97D}" type="presParOf" srcId="{BFA20AEE-98F5-406D-A800-BEA8B2F8C6F8}" destId="{DD602F26-C9A3-4891-B429-0205CD3872A3}" srcOrd="1" destOrd="0" presId="urn:microsoft.com/office/officeart/2005/8/layout/radial2"/>
    <dgm:cxn modelId="{CAF5CD6B-0D34-4258-B8FF-A33EC5ED80B4}" type="presParOf" srcId="{43A310D4-45D5-48A3-92D0-3620BBD3D896}" destId="{40E4A74D-19DB-4124-A541-EF5A31A754D4}" srcOrd="3" destOrd="0" presId="urn:microsoft.com/office/officeart/2005/8/layout/radial2"/>
    <dgm:cxn modelId="{D0C0D921-2890-40B7-BFD9-2ED757161227}" type="presParOf" srcId="{43A310D4-45D5-48A3-92D0-3620BBD3D896}" destId="{ACB94D47-F915-4A21-B703-1EBEA29592E4}" srcOrd="4" destOrd="0" presId="urn:microsoft.com/office/officeart/2005/8/layout/radial2"/>
    <dgm:cxn modelId="{0420C4C3-CE24-4B67-8687-0C55D52FF776}" type="presParOf" srcId="{ACB94D47-F915-4A21-B703-1EBEA29592E4}" destId="{DF23407C-B903-4DA3-B558-76894C9A20C0}" srcOrd="0" destOrd="0" presId="urn:microsoft.com/office/officeart/2005/8/layout/radial2"/>
    <dgm:cxn modelId="{75CE3034-2861-493E-BCCC-BC6479F54A8B}" type="presParOf" srcId="{ACB94D47-F915-4A21-B703-1EBEA29592E4}" destId="{2A46825C-1166-4D7E-9348-C658B4C3E455}" srcOrd="1" destOrd="0" presId="urn:microsoft.com/office/officeart/2005/8/layout/radial2"/>
    <dgm:cxn modelId="{45DE686B-EC48-4B02-8165-8B3EC0DFF414}" type="presParOf" srcId="{43A310D4-45D5-48A3-92D0-3620BBD3D896}" destId="{A6289719-8048-4AB1-8AC4-96AB11111978}" srcOrd="5" destOrd="0" presId="urn:microsoft.com/office/officeart/2005/8/layout/radial2"/>
    <dgm:cxn modelId="{690233EA-B3C2-41BB-8A7E-56967A2BEA9C}" type="presParOf" srcId="{43A310D4-45D5-48A3-92D0-3620BBD3D896}" destId="{6AF5792E-BDB9-42E8-A9F9-F60E3DD3DA99}" srcOrd="6" destOrd="0" presId="urn:microsoft.com/office/officeart/2005/8/layout/radial2"/>
    <dgm:cxn modelId="{9BA7C8AA-1B7C-457F-BF68-2127E0352188}" type="presParOf" srcId="{6AF5792E-BDB9-42E8-A9F9-F60E3DD3DA99}" destId="{763CDB13-45C2-4A4D-AD52-E831155A31DF}" srcOrd="0" destOrd="0" presId="urn:microsoft.com/office/officeart/2005/8/layout/radial2"/>
    <dgm:cxn modelId="{BD7834A0-BED2-4E7E-A374-6186C9BECD78}" type="presParOf" srcId="{6AF5792E-BDB9-42E8-A9F9-F60E3DD3DA99}" destId="{A8399470-38E4-4369-BAB1-5427AD85F861}" srcOrd="1" destOrd="0" presId="urn:microsoft.com/office/officeart/2005/8/layout/radial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DF810-AF60-4153-AB3E-D50339B93E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0071582D-9D25-40A8-A134-39D77CB66CE0}">
      <dgm:prSet phldrT="[Texto]" custT="1"/>
      <dgm:spPr/>
      <dgm:t>
        <a:bodyPr/>
        <a:lstStyle/>
        <a:p>
          <a:pPr algn="just"/>
          <a:r>
            <a:rPr lang="es-ES" sz="1600" b="1" dirty="0" smtClean="0">
              <a:solidFill>
                <a:schemeClr val="tx1"/>
              </a:solidFill>
            </a:rPr>
            <a:t>DESTINO: Financiamiento de capital de trabajo y activos fijos tangibles de personas naturales o jurídicas privadas legalmente constituidas, que se encuentren relacionadas con la producción, comercio o servicios afines con el turismo.</a:t>
          </a:r>
          <a:endParaRPr lang="es-ES" sz="1600" b="1" dirty="0">
            <a:solidFill>
              <a:schemeClr val="tx1"/>
            </a:solidFill>
          </a:endParaRPr>
        </a:p>
      </dgm:t>
    </dgm:pt>
    <dgm:pt modelId="{9FF79FFE-6223-4A29-A872-302F8B6E518B}" type="parTrans" cxnId="{FD526155-3095-4751-A45B-6E423105B2B7}">
      <dgm:prSet/>
      <dgm:spPr/>
      <dgm:t>
        <a:bodyPr/>
        <a:lstStyle/>
        <a:p>
          <a:endParaRPr lang="es-ES" sz="2000"/>
        </a:p>
      </dgm:t>
    </dgm:pt>
    <dgm:pt modelId="{94EB485B-B36C-428A-B3BB-B7320B396D2A}" type="sibTrans" cxnId="{FD526155-3095-4751-A45B-6E423105B2B7}">
      <dgm:prSet/>
      <dgm:spPr/>
      <dgm:t>
        <a:bodyPr/>
        <a:lstStyle/>
        <a:p>
          <a:endParaRPr lang="es-ES" sz="2000"/>
        </a:p>
      </dgm:t>
    </dgm:pt>
    <dgm:pt modelId="{AE84FE98-A64F-4AAA-AFE4-6965A4A97F47}">
      <dgm:prSet phldrT="[Texto]" custT="1"/>
      <dgm:spPr/>
      <dgm:t>
        <a:bodyPr/>
        <a:lstStyle/>
        <a:p>
          <a:r>
            <a:rPr lang="es-ES" sz="2400" dirty="0" smtClean="0"/>
            <a:t>Garantía: Personal e Hipotecaria.</a:t>
          </a:r>
          <a:endParaRPr lang="es-ES" sz="2400" dirty="0"/>
        </a:p>
      </dgm:t>
    </dgm:pt>
    <dgm:pt modelId="{A56AF6EB-51E7-4713-B1B3-9ABE16025F2E}" type="parTrans" cxnId="{32E75448-226C-4A7E-A19E-D63C2BB73E0C}">
      <dgm:prSet/>
      <dgm:spPr/>
      <dgm:t>
        <a:bodyPr/>
        <a:lstStyle/>
        <a:p>
          <a:endParaRPr lang="es-ES" sz="2000"/>
        </a:p>
      </dgm:t>
    </dgm:pt>
    <dgm:pt modelId="{ECE3D538-950D-423A-9087-D1A5CC890AB0}" type="sibTrans" cxnId="{32E75448-226C-4A7E-A19E-D63C2BB73E0C}">
      <dgm:prSet/>
      <dgm:spPr/>
      <dgm:t>
        <a:bodyPr/>
        <a:lstStyle/>
        <a:p>
          <a:endParaRPr lang="es-ES" sz="2000"/>
        </a:p>
      </dgm:t>
    </dgm:pt>
    <dgm:pt modelId="{97056A7C-4CCD-40EB-B69B-F87DA530CD20}">
      <dgm:prSet phldrT="[Texto]" custT="1"/>
      <dgm:spPr/>
      <dgm:t>
        <a:bodyPr/>
        <a:lstStyle/>
        <a:p>
          <a:r>
            <a:rPr lang="es-ES" sz="2400" dirty="0" smtClean="0"/>
            <a:t>Plazo: Hasta 36 meses.</a:t>
          </a:r>
          <a:endParaRPr lang="es-ES" sz="2400" dirty="0"/>
        </a:p>
      </dgm:t>
    </dgm:pt>
    <dgm:pt modelId="{169A2DC0-ADA3-4AE7-B5D5-AD5935B55673}" type="parTrans" cxnId="{8B35E2AD-28FA-4F30-BD72-E7927D55CE2A}">
      <dgm:prSet/>
      <dgm:spPr/>
      <dgm:t>
        <a:bodyPr/>
        <a:lstStyle/>
        <a:p>
          <a:endParaRPr lang="es-ES" sz="2000"/>
        </a:p>
      </dgm:t>
    </dgm:pt>
    <dgm:pt modelId="{E249AB98-B32B-4AD3-AB93-FCAF6D71AA4F}" type="sibTrans" cxnId="{8B35E2AD-28FA-4F30-BD72-E7927D55CE2A}">
      <dgm:prSet/>
      <dgm:spPr/>
      <dgm:t>
        <a:bodyPr/>
        <a:lstStyle/>
        <a:p>
          <a:endParaRPr lang="es-ES" sz="2000"/>
        </a:p>
      </dgm:t>
    </dgm:pt>
    <dgm:pt modelId="{F71D83B7-3A10-43FC-9911-B5D80AC5BBF6}">
      <dgm:prSet phldrT="[Texto]" custT="1"/>
      <dgm:spPr/>
      <dgm:t>
        <a:bodyPr/>
        <a:lstStyle/>
        <a:p>
          <a:r>
            <a:rPr lang="es-ES" sz="2400" dirty="0" smtClean="0"/>
            <a:t>Monto: Desde 500 hasta 25.000 USD.</a:t>
          </a:r>
          <a:endParaRPr lang="es-ES" sz="2400" dirty="0"/>
        </a:p>
      </dgm:t>
    </dgm:pt>
    <dgm:pt modelId="{2FE5010F-6B58-4629-8B1E-E07A0D997271}" type="parTrans" cxnId="{18744453-B763-4579-B1B1-3C8CFD13C039}">
      <dgm:prSet/>
      <dgm:spPr/>
      <dgm:t>
        <a:bodyPr/>
        <a:lstStyle/>
        <a:p>
          <a:endParaRPr lang="es-ES" sz="2000"/>
        </a:p>
      </dgm:t>
    </dgm:pt>
    <dgm:pt modelId="{CF8CB71B-8134-48ED-9B4A-36CC8A2A801B}" type="sibTrans" cxnId="{18744453-B763-4579-B1B1-3C8CFD13C039}">
      <dgm:prSet/>
      <dgm:spPr/>
      <dgm:t>
        <a:bodyPr/>
        <a:lstStyle/>
        <a:p>
          <a:endParaRPr lang="es-ES" sz="2000"/>
        </a:p>
      </dgm:t>
    </dgm:pt>
    <dgm:pt modelId="{CCF58474-42B9-47C3-8E3E-1F6FD8FB8D87}">
      <dgm:prSet phldrT="[Texto]" custT="1"/>
      <dgm:spPr/>
      <dgm:t>
        <a:bodyPr/>
        <a:lstStyle/>
        <a:p>
          <a:r>
            <a:rPr lang="es-ES" sz="3200" b="1" u="sng" dirty="0" smtClean="0"/>
            <a:t>Modalidad I</a:t>
          </a:r>
          <a:endParaRPr lang="es-ES" sz="3200" b="1" u="sng" dirty="0"/>
        </a:p>
      </dgm:t>
    </dgm:pt>
    <dgm:pt modelId="{EC292ABF-D82B-4C8B-AE7A-BD3F2136D963}" type="parTrans" cxnId="{C7CD1738-57DC-4A09-8F3E-0768CDC1B135}">
      <dgm:prSet/>
      <dgm:spPr/>
      <dgm:t>
        <a:bodyPr/>
        <a:lstStyle/>
        <a:p>
          <a:endParaRPr lang="es-ES"/>
        </a:p>
      </dgm:t>
    </dgm:pt>
    <dgm:pt modelId="{6115C23A-4125-4ADD-B24B-1259D046FA4D}" type="sibTrans" cxnId="{C7CD1738-57DC-4A09-8F3E-0768CDC1B135}">
      <dgm:prSet/>
      <dgm:spPr/>
      <dgm:t>
        <a:bodyPr/>
        <a:lstStyle/>
        <a:p>
          <a:endParaRPr lang="es-ES"/>
        </a:p>
      </dgm:t>
    </dgm:pt>
    <dgm:pt modelId="{779524EC-06F2-4E81-A176-D54C21267DF7}" type="pres">
      <dgm:prSet presAssocID="{034DF810-AF60-4153-AB3E-D50339B93ED5}" presName="diagram" presStyleCnt="0">
        <dgm:presLayoutVars>
          <dgm:chPref val="1"/>
          <dgm:dir/>
          <dgm:animOne val="branch"/>
          <dgm:animLvl val="lvl"/>
          <dgm:resizeHandles/>
        </dgm:presLayoutVars>
      </dgm:prSet>
      <dgm:spPr/>
      <dgm:t>
        <a:bodyPr/>
        <a:lstStyle/>
        <a:p>
          <a:endParaRPr lang="es-ES"/>
        </a:p>
      </dgm:t>
    </dgm:pt>
    <dgm:pt modelId="{4E8C4C79-C917-4992-AC5B-74C432F0FFB5}" type="pres">
      <dgm:prSet presAssocID="{0071582D-9D25-40A8-A134-39D77CB66CE0}" presName="root" presStyleCnt="0"/>
      <dgm:spPr/>
    </dgm:pt>
    <dgm:pt modelId="{A4D49BB3-A2A6-4B39-8146-613BC24A25AD}" type="pres">
      <dgm:prSet presAssocID="{0071582D-9D25-40A8-A134-39D77CB66CE0}" presName="rootComposite" presStyleCnt="0"/>
      <dgm:spPr/>
    </dgm:pt>
    <dgm:pt modelId="{822CD003-701B-48FD-8192-EE382B8AA873}" type="pres">
      <dgm:prSet presAssocID="{0071582D-9D25-40A8-A134-39D77CB66CE0}" presName="rootText" presStyleLbl="node1" presStyleIdx="0" presStyleCnt="1" custScaleX="497113" custScaleY="162186"/>
      <dgm:spPr/>
      <dgm:t>
        <a:bodyPr/>
        <a:lstStyle/>
        <a:p>
          <a:endParaRPr lang="es-ES"/>
        </a:p>
      </dgm:t>
    </dgm:pt>
    <dgm:pt modelId="{4D24B392-1AD5-493C-998E-2D60B1B47A73}" type="pres">
      <dgm:prSet presAssocID="{0071582D-9D25-40A8-A134-39D77CB66CE0}" presName="rootConnector" presStyleLbl="node1" presStyleIdx="0" presStyleCnt="1"/>
      <dgm:spPr/>
      <dgm:t>
        <a:bodyPr/>
        <a:lstStyle/>
        <a:p>
          <a:endParaRPr lang="es-ES"/>
        </a:p>
      </dgm:t>
    </dgm:pt>
    <dgm:pt modelId="{10DD8BA3-9D32-40D8-9896-BE58B074CB64}" type="pres">
      <dgm:prSet presAssocID="{0071582D-9D25-40A8-A134-39D77CB66CE0}" presName="childShape" presStyleCnt="0"/>
      <dgm:spPr/>
    </dgm:pt>
    <dgm:pt modelId="{A268334E-B145-4118-994B-C385D15C2F1E}" type="pres">
      <dgm:prSet presAssocID="{EC292ABF-D82B-4C8B-AE7A-BD3F2136D963}" presName="Name13" presStyleLbl="parChTrans1D2" presStyleIdx="0" presStyleCnt="4"/>
      <dgm:spPr/>
      <dgm:t>
        <a:bodyPr/>
        <a:lstStyle/>
        <a:p>
          <a:endParaRPr lang="es-ES"/>
        </a:p>
      </dgm:t>
    </dgm:pt>
    <dgm:pt modelId="{F9237637-86D8-4389-A33B-8810CF69961D}" type="pres">
      <dgm:prSet presAssocID="{CCF58474-42B9-47C3-8E3E-1F6FD8FB8D87}" presName="childText" presStyleLbl="bgAcc1" presStyleIdx="0" presStyleCnt="4" custScaleX="250535">
        <dgm:presLayoutVars>
          <dgm:bulletEnabled val="1"/>
        </dgm:presLayoutVars>
      </dgm:prSet>
      <dgm:spPr/>
      <dgm:t>
        <a:bodyPr/>
        <a:lstStyle/>
        <a:p>
          <a:endParaRPr lang="es-ES"/>
        </a:p>
      </dgm:t>
    </dgm:pt>
    <dgm:pt modelId="{A24394C9-6B80-424D-8F51-C1244F5CDA80}" type="pres">
      <dgm:prSet presAssocID="{A56AF6EB-51E7-4713-B1B3-9ABE16025F2E}" presName="Name13" presStyleLbl="parChTrans1D2" presStyleIdx="1" presStyleCnt="4"/>
      <dgm:spPr/>
      <dgm:t>
        <a:bodyPr/>
        <a:lstStyle/>
        <a:p>
          <a:endParaRPr lang="es-ES"/>
        </a:p>
      </dgm:t>
    </dgm:pt>
    <dgm:pt modelId="{FA6871FC-AD4A-48EC-8425-1BE80CC49A52}" type="pres">
      <dgm:prSet presAssocID="{AE84FE98-A64F-4AAA-AFE4-6965A4A97F47}" presName="childText" presStyleLbl="bgAcc1" presStyleIdx="1" presStyleCnt="4" custScaleX="357903">
        <dgm:presLayoutVars>
          <dgm:bulletEnabled val="1"/>
        </dgm:presLayoutVars>
      </dgm:prSet>
      <dgm:spPr/>
      <dgm:t>
        <a:bodyPr/>
        <a:lstStyle/>
        <a:p>
          <a:endParaRPr lang="es-ES"/>
        </a:p>
      </dgm:t>
    </dgm:pt>
    <dgm:pt modelId="{A801E8A2-B7D8-432E-83BF-F39F1695C711}" type="pres">
      <dgm:prSet presAssocID="{2FE5010F-6B58-4629-8B1E-E07A0D997271}" presName="Name13" presStyleLbl="parChTrans1D2" presStyleIdx="2" presStyleCnt="4"/>
      <dgm:spPr/>
      <dgm:t>
        <a:bodyPr/>
        <a:lstStyle/>
        <a:p>
          <a:endParaRPr lang="es-ES"/>
        </a:p>
      </dgm:t>
    </dgm:pt>
    <dgm:pt modelId="{16FD2EED-2CF7-46F0-94CF-4CA43FF4CE26}" type="pres">
      <dgm:prSet presAssocID="{F71D83B7-3A10-43FC-9911-B5D80AC5BBF6}" presName="childText" presStyleLbl="bgAcc1" presStyleIdx="2" presStyleCnt="4" custScaleX="357903">
        <dgm:presLayoutVars>
          <dgm:bulletEnabled val="1"/>
        </dgm:presLayoutVars>
      </dgm:prSet>
      <dgm:spPr/>
      <dgm:t>
        <a:bodyPr/>
        <a:lstStyle/>
        <a:p>
          <a:endParaRPr lang="es-ES"/>
        </a:p>
      </dgm:t>
    </dgm:pt>
    <dgm:pt modelId="{EC2739E9-08DB-4AC6-B96A-9F773AAD948E}" type="pres">
      <dgm:prSet presAssocID="{169A2DC0-ADA3-4AE7-B5D5-AD5935B55673}" presName="Name13" presStyleLbl="parChTrans1D2" presStyleIdx="3" presStyleCnt="4"/>
      <dgm:spPr/>
      <dgm:t>
        <a:bodyPr/>
        <a:lstStyle/>
        <a:p>
          <a:endParaRPr lang="es-ES"/>
        </a:p>
      </dgm:t>
    </dgm:pt>
    <dgm:pt modelId="{3FD4C433-11FA-40E0-A95C-51D57030A5F7}" type="pres">
      <dgm:prSet presAssocID="{97056A7C-4CCD-40EB-B69B-F87DA530CD20}" presName="childText" presStyleLbl="bgAcc1" presStyleIdx="3" presStyleCnt="4" custScaleX="357903">
        <dgm:presLayoutVars>
          <dgm:bulletEnabled val="1"/>
        </dgm:presLayoutVars>
      </dgm:prSet>
      <dgm:spPr/>
      <dgm:t>
        <a:bodyPr/>
        <a:lstStyle/>
        <a:p>
          <a:endParaRPr lang="es-ES"/>
        </a:p>
      </dgm:t>
    </dgm:pt>
  </dgm:ptLst>
  <dgm:cxnLst>
    <dgm:cxn modelId="{A8CDECA0-EE7A-4010-961A-4DCB1F0356C2}" type="presOf" srcId="{169A2DC0-ADA3-4AE7-B5D5-AD5935B55673}" destId="{EC2739E9-08DB-4AC6-B96A-9F773AAD948E}" srcOrd="0" destOrd="0" presId="urn:microsoft.com/office/officeart/2005/8/layout/hierarchy3"/>
    <dgm:cxn modelId="{CB374737-60E9-4F6D-8F30-C441416C13AF}" type="presOf" srcId="{EC292ABF-D82B-4C8B-AE7A-BD3F2136D963}" destId="{A268334E-B145-4118-994B-C385D15C2F1E}" srcOrd="0" destOrd="0" presId="urn:microsoft.com/office/officeart/2005/8/layout/hierarchy3"/>
    <dgm:cxn modelId="{75F72F68-C289-4F78-9FB4-D247E1DE605A}" type="presOf" srcId="{034DF810-AF60-4153-AB3E-D50339B93ED5}" destId="{779524EC-06F2-4E81-A176-D54C21267DF7}" srcOrd="0" destOrd="0" presId="urn:microsoft.com/office/officeart/2005/8/layout/hierarchy3"/>
    <dgm:cxn modelId="{8F3AD4AB-6640-4168-B255-D83ACF02962C}" type="presOf" srcId="{0071582D-9D25-40A8-A134-39D77CB66CE0}" destId="{822CD003-701B-48FD-8192-EE382B8AA873}" srcOrd="0" destOrd="0" presId="urn:microsoft.com/office/officeart/2005/8/layout/hierarchy3"/>
    <dgm:cxn modelId="{32E75448-226C-4A7E-A19E-D63C2BB73E0C}" srcId="{0071582D-9D25-40A8-A134-39D77CB66CE0}" destId="{AE84FE98-A64F-4AAA-AFE4-6965A4A97F47}" srcOrd="1" destOrd="0" parTransId="{A56AF6EB-51E7-4713-B1B3-9ABE16025F2E}" sibTransId="{ECE3D538-950D-423A-9087-D1A5CC890AB0}"/>
    <dgm:cxn modelId="{059210AD-648D-4B22-9AD1-A081D0349954}" type="presOf" srcId="{0071582D-9D25-40A8-A134-39D77CB66CE0}" destId="{4D24B392-1AD5-493C-998E-2D60B1B47A73}" srcOrd="1" destOrd="0" presId="urn:microsoft.com/office/officeart/2005/8/layout/hierarchy3"/>
    <dgm:cxn modelId="{EF6350A3-9E0F-4C5E-8A21-268F00A3AE8E}" type="presOf" srcId="{A56AF6EB-51E7-4713-B1B3-9ABE16025F2E}" destId="{A24394C9-6B80-424D-8F51-C1244F5CDA80}" srcOrd="0" destOrd="0" presId="urn:microsoft.com/office/officeart/2005/8/layout/hierarchy3"/>
    <dgm:cxn modelId="{79316FE2-82B0-4273-8A60-5C3B92FF036C}" type="presOf" srcId="{2FE5010F-6B58-4629-8B1E-E07A0D997271}" destId="{A801E8A2-B7D8-432E-83BF-F39F1695C711}" srcOrd="0" destOrd="0" presId="urn:microsoft.com/office/officeart/2005/8/layout/hierarchy3"/>
    <dgm:cxn modelId="{F40CE246-036E-4E21-9C72-EB83A0C36FE4}" type="presOf" srcId="{AE84FE98-A64F-4AAA-AFE4-6965A4A97F47}" destId="{FA6871FC-AD4A-48EC-8425-1BE80CC49A52}" srcOrd="0" destOrd="0" presId="urn:microsoft.com/office/officeart/2005/8/layout/hierarchy3"/>
    <dgm:cxn modelId="{FD526155-3095-4751-A45B-6E423105B2B7}" srcId="{034DF810-AF60-4153-AB3E-D50339B93ED5}" destId="{0071582D-9D25-40A8-A134-39D77CB66CE0}" srcOrd="0" destOrd="0" parTransId="{9FF79FFE-6223-4A29-A872-302F8B6E518B}" sibTransId="{94EB485B-B36C-428A-B3BB-B7320B396D2A}"/>
    <dgm:cxn modelId="{59B78035-5C81-4883-85C7-594F84F5529B}" type="presOf" srcId="{F71D83B7-3A10-43FC-9911-B5D80AC5BBF6}" destId="{16FD2EED-2CF7-46F0-94CF-4CA43FF4CE26}" srcOrd="0" destOrd="0" presId="urn:microsoft.com/office/officeart/2005/8/layout/hierarchy3"/>
    <dgm:cxn modelId="{C7CD1738-57DC-4A09-8F3E-0768CDC1B135}" srcId="{0071582D-9D25-40A8-A134-39D77CB66CE0}" destId="{CCF58474-42B9-47C3-8E3E-1F6FD8FB8D87}" srcOrd="0" destOrd="0" parTransId="{EC292ABF-D82B-4C8B-AE7A-BD3F2136D963}" sibTransId="{6115C23A-4125-4ADD-B24B-1259D046FA4D}"/>
    <dgm:cxn modelId="{B8F94027-60B8-4FE3-BCB7-330F375BD037}" type="presOf" srcId="{97056A7C-4CCD-40EB-B69B-F87DA530CD20}" destId="{3FD4C433-11FA-40E0-A95C-51D57030A5F7}" srcOrd="0" destOrd="0" presId="urn:microsoft.com/office/officeart/2005/8/layout/hierarchy3"/>
    <dgm:cxn modelId="{DC1F6DBF-49DC-41E8-ACAE-E7FE9F7CEC37}" type="presOf" srcId="{CCF58474-42B9-47C3-8E3E-1F6FD8FB8D87}" destId="{F9237637-86D8-4389-A33B-8810CF69961D}" srcOrd="0" destOrd="0" presId="urn:microsoft.com/office/officeart/2005/8/layout/hierarchy3"/>
    <dgm:cxn modelId="{8B35E2AD-28FA-4F30-BD72-E7927D55CE2A}" srcId="{0071582D-9D25-40A8-A134-39D77CB66CE0}" destId="{97056A7C-4CCD-40EB-B69B-F87DA530CD20}" srcOrd="3" destOrd="0" parTransId="{169A2DC0-ADA3-4AE7-B5D5-AD5935B55673}" sibTransId="{E249AB98-B32B-4AD3-AB93-FCAF6D71AA4F}"/>
    <dgm:cxn modelId="{18744453-B763-4579-B1B1-3C8CFD13C039}" srcId="{0071582D-9D25-40A8-A134-39D77CB66CE0}" destId="{F71D83B7-3A10-43FC-9911-B5D80AC5BBF6}" srcOrd="2" destOrd="0" parTransId="{2FE5010F-6B58-4629-8B1E-E07A0D997271}" sibTransId="{CF8CB71B-8134-48ED-9B4A-36CC8A2A801B}"/>
    <dgm:cxn modelId="{AB979555-72B2-469E-B8D4-3AFD6DAABC47}" type="presParOf" srcId="{779524EC-06F2-4E81-A176-D54C21267DF7}" destId="{4E8C4C79-C917-4992-AC5B-74C432F0FFB5}" srcOrd="0" destOrd="0" presId="urn:microsoft.com/office/officeart/2005/8/layout/hierarchy3"/>
    <dgm:cxn modelId="{52958DD7-73E4-4177-BEDF-035860DF6BAD}" type="presParOf" srcId="{4E8C4C79-C917-4992-AC5B-74C432F0FFB5}" destId="{A4D49BB3-A2A6-4B39-8146-613BC24A25AD}" srcOrd="0" destOrd="0" presId="urn:microsoft.com/office/officeart/2005/8/layout/hierarchy3"/>
    <dgm:cxn modelId="{FF13D108-BA77-401F-8857-AC20928742AE}" type="presParOf" srcId="{A4D49BB3-A2A6-4B39-8146-613BC24A25AD}" destId="{822CD003-701B-48FD-8192-EE382B8AA873}" srcOrd="0" destOrd="0" presId="urn:microsoft.com/office/officeart/2005/8/layout/hierarchy3"/>
    <dgm:cxn modelId="{559A3662-4CD3-408B-9632-93C0BA2BD3E0}" type="presParOf" srcId="{A4D49BB3-A2A6-4B39-8146-613BC24A25AD}" destId="{4D24B392-1AD5-493C-998E-2D60B1B47A73}" srcOrd="1" destOrd="0" presId="urn:microsoft.com/office/officeart/2005/8/layout/hierarchy3"/>
    <dgm:cxn modelId="{6064DB9B-121B-4B3F-ABEB-514C44551CB5}" type="presParOf" srcId="{4E8C4C79-C917-4992-AC5B-74C432F0FFB5}" destId="{10DD8BA3-9D32-40D8-9896-BE58B074CB64}" srcOrd="1" destOrd="0" presId="urn:microsoft.com/office/officeart/2005/8/layout/hierarchy3"/>
    <dgm:cxn modelId="{C248FBE2-EB6D-443A-9C44-9EE61DEDFC2A}" type="presParOf" srcId="{10DD8BA3-9D32-40D8-9896-BE58B074CB64}" destId="{A268334E-B145-4118-994B-C385D15C2F1E}" srcOrd="0" destOrd="0" presId="urn:microsoft.com/office/officeart/2005/8/layout/hierarchy3"/>
    <dgm:cxn modelId="{A5605BD0-58ED-4818-9BD6-D1789833A5CA}" type="presParOf" srcId="{10DD8BA3-9D32-40D8-9896-BE58B074CB64}" destId="{F9237637-86D8-4389-A33B-8810CF69961D}" srcOrd="1" destOrd="0" presId="urn:microsoft.com/office/officeart/2005/8/layout/hierarchy3"/>
    <dgm:cxn modelId="{65CF1D9D-C2C9-4C53-A749-DD23E4723087}" type="presParOf" srcId="{10DD8BA3-9D32-40D8-9896-BE58B074CB64}" destId="{A24394C9-6B80-424D-8F51-C1244F5CDA80}" srcOrd="2" destOrd="0" presId="urn:microsoft.com/office/officeart/2005/8/layout/hierarchy3"/>
    <dgm:cxn modelId="{1D46F50C-CCA2-42C4-9BEC-66095C57D4CD}" type="presParOf" srcId="{10DD8BA3-9D32-40D8-9896-BE58B074CB64}" destId="{FA6871FC-AD4A-48EC-8425-1BE80CC49A52}" srcOrd="3" destOrd="0" presId="urn:microsoft.com/office/officeart/2005/8/layout/hierarchy3"/>
    <dgm:cxn modelId="{7C70A8C3-4ECD-4126-95D7-5CEBEFD43492}" type="presParOf" srcId="{10DD8BA3-9D32-40D8-9896-BE58B074CB64}" destId="{A801E8A2-B7D8-432E-83BF-F39F1695C711}" srcOrd="4" destOrd="0" presId="urn:microsoft.com/office/officeart/2005/8/layout/hierarchy3"/>
    <dgm:cxn modelId="{C03B76C7-1C35-4441-8102-B61B1CA4FD5B}" type="presParOf" srcId="{10DD8BA3-9D32-40D8-9896-BE58B074CB64}" destId="{16FD2EED-2CF7-46F0-94CF-4CA43FF4CE26}" srcOrd="5" destOrd="0" presId="urn:microsoft.com/office/officeart/2005/8/layout/hierarchy3"/>
    <dgm:cxn modelId="{143C8555-16CD-4CB4-9F83-691148827BD9}" type="presParOf" srcId="{10DD8BA3-9D32-40D8-9896-BE58B074CB64}" destId="{EC2739E9-08DB-4AC6-B96A-9F773AAD948E}" srcOrd="6" destOrd="0" presId="urn:microsoft.com/office/officeart/2005/8/layout/hierarchy3"/>
    <dgm:cxn modelId="{BD64CAD0-55BA-4938-8844-44C18373C629}" type="presParOf" srcId="{10DD8BA3-9D32-40D8-9896-BE58B074CB64}" destId="{3FD4C433-11FA-40E0-A95C-51D57030A5F7}" srcOrd="7"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4DF810-AF60-4153-AB3E-D50339B93E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0071582D-9D25-40A8-A134-39D77CB66CE0}">
      <dgm:prSet phldrT="[Texto]" custT="1"/>
      <dgm:spPr/>
      <dgm:t>
        <a:bodyPr/>
        <a:lstStyle/>
        <a:p>
          <a:pPr algn="just"/>
          <a:r>
            <a:rPr lang="es-ES" sz="1600" b="1" dirty="0" smtClean="0">
              <a:solidFill>
                <a:schemeClr val="tx1"/>
              </a:solidFill>
            </a:rPr>
            <a:t>DESTINO: Financiamiento de capital de trabajo y activos fijos tangibles de personas naturales o jurídicas privadas legalmente constituidas, que se encuentren relacionadas con la producción, comercio o servicios afines con el turismo.</a:t>
          </a:r>
          <a:endParaRPr lang="es-ES" sz="1600" b="1" dirty="0">
            <a:solidFill>
              <a:schemeClr val="tx1"/>
            </a:solidFill>
          </a:endParaRPr>
        </a:p>
      </dgm:t>
    </dgm:pt>
    <dgm:pt modelId="{9FF79FFE-6223-4A29-A872-302F8B6E518B}" type="parTrans" cxnId="{FD526155-3095-4751-A45B-6E423105B2B7}">
      <dgm:prSet/>
      <dgm:spPr/>
      <dgm:t>
        <a:bodyPr/>
        <a:lstStyle/>
        <a:p>
          <a:endParaRPr lang="es-ES" sz="2000"/>
        </a:p>
      </dgm:t>
    </dgm:pt>
    <dgm:pt modelId="{94EB485B-B36C-428A-B3BB-B7320B396D2A}" type="sibTrans" cxnId="{FD526155-3095-4751-A45B-6E423105B2B7}">
      <dgm:prSet/>
      <dgm:spPr/>
      <dgm:t>
        <a:bodyPr/>
        <a:lstStyle/>
        <a:p>
          <a:endParaRPr lang="es-ES" sz="2000"/>
        </a:p>
      </dgm:t>
    </dgm:pt>
    <dgm:pt modelId="{AE84FE98-A64F-4AAA-AFE4-6965A4A97F47}">
      <dgm:prSet phldrT="[Texto]" custT="1"/>
      <dgm:spPr/>
      <dgm:t>
        <a:bodyPr/>
        <a:lstStyle/>
        <a:p>
          <a:r>
            <a:rPr lang="es-ES" sz="2400" dirty="0" smtClean="0"/>
            <a:t>Garantía: Personal e Hipotecaria.</a:t>
          </a:r>
          <a:endParaRPr lang="es-ES" sz="2400" dirty="0"/>
        </a:p>
      </dgm:t>
    </dgm:pt>
    <dgm:pt modelId="{A56AF6EB-51E7-4713-B1B3-9ABE16025F2E}" type="parTrans" cxnId="{32E75448-226C-4A7E-A19E-D63C2BB73E0C}">
      <dgm:prSet/>
      <dgm:spPr/>
      <dgm:t>
        <a:bodyPr/>
        <a:lstStyle/>
        <a:p>
          <a:endParaRPr lang="es-ES" sz="2000"/>
        </a:p>
      </dgm:t>
    </dgm:pt>
    <dgm:pt modelId="{ECE3D538-950D-423A-9087-D1A5CC890AB0}" type="sibTrans" cxnId="{32E75448-226C-4A7E-A19E-D63C2BB73E0C}">
      <dgm:prSet/>
      <dgm:spPr/>
      <dgm:t>
        <a:bodyPr/>
        <a:lstStyle/>
        <a:p>
          <a:endParaRPr lang="es-ES" sz="2000"/>
        </a:p>
      </dgm:t>
    </dgm:pt>
    <dgm:pt modelId="{97056A7C-4CCD-40EB-B69B-F87DA530CD20}">
      <dgm:prSet phldrT="[Texto]" custT="1"/>
      <dgm:spPr/>
      <dgm:t>
        <a:bodyPr/>
        <a:lstStyle/>
        <a:p>
          <a:r>
            <a:rPr lang="es-ES" sz="2400" dirty="0" smtClean="0"/>
            <a:t>Plazo: Hasta 48 meses.</a:t>
          </a:r>
          <a:endParaRPr lang="es-ES" sz="2400" dirty="0"/>
        </a:p>
      </dgm:t>
    </dgm:pt>
    <dgm:pt modelId="{169A2DC0-ADA3-4AE7-B5D5-AD5935B55673}" type="parTrans" cxnId="{8B35E2AD-28FA-4F30-BD72-E7927D55CE2A}">
      <dgm:prSet/>
      <dgm:spPr/>
      <dgm:t>
        <a:bodyPr/>
        <a:lstStyle/>
        <a:p>
          <a:endParaRPr lang="es-ES" sz="2000"/>
        </a:p>
      </dgm:t>
    </dgm:pt>
    <dgm:pt modelId="{E249AB98-B32B-4AD3-AB93-FCAF6D71AA4F}" type="sibTrans" cxnId="{8B35E2AD-28FA-4F30-BD72-E7927D55CE2A}">
      <dgm:prSet/>
      <dgm:spPr/>
      <dgm:t>
        <a:bodyPr/>
        <a:lstStyle/>
        <a:p>
          <a:endParaRPr lang="es-ES" sz="2000"/>
        </a:p>
      </dgm:t>
    </dgm:pt>
    <dgm:pt modelId="{F71D83B7-3A10-43FC-9911-B5D80AC5BBF6}">
      <dgm:prSet phldrT="[Texto]" custT="1"/>
      <dgm:spPr/>
      <dgm:t>
        <a:bodyPr/>
        <a:lstStyle/>
        <a:p>
          <a:r>
            <a:rPr lang="es-ES" sz="2400" dirty="0" smtClean="0"/>
            <a:t>Monto: Desde 25.001 hasta 50.000 USD.</a:t>
          </a:r>
          <a:endParaRPr lang="es-ES" sz="2400" dirty="0"/>
        </a:p>
      </dgm:t>
    </dgm:pt>
    <dgm:pt modelId="{2FE5010F-6B58-4629-8B1E-E07A0D997271}" type="parTrans" cxnId="{18744453-B763-4579-B1B1-3C8CFD13C039}">
      <dgm:prSet/>
      <dgm:spPr/>
      <dgm:t>
        <a:bodyPr/>
        <a:lstStyle/>
        <a:p>
          <a:endParaRPr lang="es-ES" sz="2000"/>
        </a:p>
      </dgm:t>
    </dgm:pt>
    <dgm:pt modelId="{CF8CB71B-8134-48ED-9B4A-36CC8A2A801B}" type="sibTrans" cxnId="{18744453-B763-4579-B1B1-3C8CFD13C039}">
      <dgm:prSet/>
      <dgm:spPr/>
      <dgm:t>
        <a:bodyPr/>
        <a:lstStyle/>
        <a:p>
          <a:endParaRPr lang="es-ES" sz="2000"/>
        </a:p>
      </dgm:t>
    </dgm:pt>
    <dgm:pt modelId="{CCF58474-42B9-47C3-8E3E-1F6FD8FB8D87}">
      <dgm:prSet phldrT="[Texto]" custT="1"/>
      <dgm:spPr/>
      <dgm:t>
        <a:bodyPr/>
        <a:lstStyle/>
        <a:p>
          <a:r>
            <a:rPr lang="es-ES" sz="3200" b="1" u="sng" dirty="0" smtClean="0"/>
            <a:t>Modalidad II</a:t>
          </a:r>
          <a:endParaRPr lang="es-ES" sz="3200" b="1" u="sng" dirty="0"/>
        </a:p>
      </dgm:t>
    </dgm:pt>
    <dgm:pt modelId="{EC292ABF-D82B-4C8B-AE7A-BD3F2136D963}" type="parTrans" cxnId="{C7CD1738-57DC-4A09-8F3E-0768CDC1B135}">
      <dgm:prSet/>
      <dgm:spPr/>
      <dgm:t>
        <a:bodyPr/>
        <a:lstStyle/>
        <a:p>
          <a:endParaRPr lang="es-ES"/>
        </a:p>
      </dgm:t>
    </dgm:pt>
    <dgm:pt modelId="{6115C23A-4125-4ADD-B24B-1259D046FA4D}" type="sibTrans" cxnId="{C7CD1738-57DC-4A09-8F3E-0768CDC1B135}">
      <dgm:prSet/>
      <dgm:spPr/>
      <dgm:t>
        <a:bodyPr/>
        <a:lstStyle/>
        <a:p>
          <a:endParaRPr lang="es-ES"/>
        </a:p>
      </dgm:t>
    </dgm:pt>
    <dgm:pt modelId="{779524EC-06F2-4E81-A176-D54C21267DF7}" type="pres">
      <dgm:prSet presAssocID="{034DF810-AF60-4153-AB3E-D50339B93ED5}" presName="diagram" presStyleCnt="0">
        <dgm:presLayoutVars>
          <dgm:chPref val="1"/>
          <dgm:dir/>
          <dgm:animOne val="branch"/>
          <dgm:animLvl val="lvl"/>
          <dgm:resizeHandles/>
        </dgm:presLayoutVars>
      </dgm:prSet>
      <dgm:spPr/>
      <dgm:t>
        <a:bodyPr/>
        <a:lstStyle/>
        <a:p>
          <a:endParaRPr lang="es-ES"/>
        </a:p>
      </dgm:t>
    </dgm:pt>
    <dgm:pt modelId="{4E8C4C79-C917-4992-AC5B-74C432F0FFB5}" type="pres">
      <dgm:prSet presAssocID="{0071582D-9D25-40A8-A134-39D77CB66CE0}" presName="root" presStyleCnt="0"/>
      <dgm:spPr/>
    </dgm:pt>
    <dgm:pt modelId="{A4D49BB3-A2A6-4B39-8146-613BC24A25AD}" type="pres">
      <dgm:prSet presAssocID="{0071582D-9D25-40A8-A134-39D77CB66CE0}" presName="rootComposite" presStyleCnt="0"/>
      <dgm:spPr/>
    </dgm:pt>
    <dgm:pt modelId="{822CD003-701B-48FD-8192-EE382B8AA873}" type="pres">
      <dgm:prSet presAssocID="{0071582D-9D25-40A8-A134-39D77CB66CE0}" presName="rootText" presStyleLbl="node1" presStyleIdx="0" presStyleCnt="1" custScaleX="497113" custScaleY="162186"/>
      <dgm:spPr/>
      <dgm:t>
        <a:bodyPr/>
        <a:lstStyle/>
        <a:p>
          <a:endParaRPr lang="es-ES"/>
        </a:p>
      </dgm:t>
    </dgm:pt>
    <dgm:pt modelId="{4D24B392-1AD5-493C-998E-2D60B1B47A73}" type="pres">
      <dgm:prSet presAssocID="{0071582D-9D25-40A8-A134-39D77CB66CE0}" presName="rootConnector" presStyleLbl="node1" presStyleIdx="0" presStyleCnt="1"/>
      <dgm:spPr/>
      <dgm:t>
        <a:bodyPr/>
        <a:lstStyle/>
        <a:p>
          <a:endParaRPr lang="es-ES"/>
        </a:p>
      </dgm:t>
    </dgm:pt>
    <dgm:pt modelId="{10DD8BA3-9D32-40D8-9896-BE58B074CB64}" type="pres">
      <dgm:prSet presAssocID="{0071582D-9D25-40A8-A134-39D77CB66CE0}" presName="childShape" presStyleCnt="0"/>
      <dgm:spPr/>
    </dgm:pt>
    <dgm:pt modelId="{A268334E-B145-4118-994B-C385D15C2F1E}" type="pres">
      <dgm:prSet presAssocID="{EC292ABF-D82B-4C8B-AE7A-BD3F2136D963}" presName="Name13" presStyleLbl="parChTrans1D2" presStyleIdx="0" presStyleCnt="4"/>
      <dgm:spPr/>
      <dgm:t>
        <a:bodyPr/>
        <a:lstStyle/>
        <a:p>
          <a:endParaRPr lang="es-ES"/>
        </a:p>
      </dgm:t>
    </dgm:pt>
    <dgm:pt modelId="{F9237637-86D8-4389-A33B-8810CF69961D}" type="pres">
      <dgm:prSet presAssocID="{CCF58474-42B9-47C3-8E3E-1F6FD8FB8D87}" presName="childText" presStyleLbl="bgAcc1" presStyleIdx="0" presStyleCnt="4" custScaleX="250535">
        <dgm:presLayoutVars>
          <dgm:bulletEnabled val="1"/>
        </dgm:presLayoutVars>
      </dgm:prSet>
      <dgm:spPr/>
      <dgm:t>
        <a:bodyPr/>
        <a:lstStyle/>
        <a:p>
          <a:endParaRPr lang="es-ES"/>
        </a:p>
      </dgm:t>
    </dgm:pt>
    <dgm:pt modelId="{A24394C9-6B80-424D-8F51-C1244F5CDA80}" type="pres">
      <dgm:prSet presAssocID="{A56AF6EB-51E7-4713-B1B3-9ABE16025F2E}" presName="Name13" presStyleLbl="parChTrans1D2" presStyleIdx="1" presStyleCnt="4"/>
      <dgm:spPr/>
      <dgm:t>
        <a:bodyPr/>
        <a:lstStyle/>
        <a:p>
          <a:endParaRPr lang="es-ES"/>
        </a:p>
      </dgm:t>
    </dgm:pt>
    <dgm:pt modelId="{FA6871FC-AD4A-48EC-8425-1BE80CC49A52}" type="pres">
      <dgm:prSet presAssocID="{AE84FE98-A64F-4AAA-AFE4-6965A4A97F47}" presName="childText" presStyleLbl="bgAcc1" presStyleIdx="1" presStyleCnt="4" custScaleX="357903">
        <dgm:presLayoutVars>
          <dgm:bulletEnabled val="1"/>
        </dgm:presLayoutVars>
      </dgm:prSet>
      <dgm:spPr/>
      <dgm:t>
        <a:bodyPr/>
        <a:lstStyle/>
        <a:p>
          <a:endParaRPr lang="es-ES"/>
        </a:p>
      </dgm:t>
    </dgm:pt>
    <dgm:pt modelId="{A801E8A2-B7D8-432E-83BF-F39F1695C711}" type="pres">
      <dgm:prSet presAssocID="{2FE5010F-6B58-4629-8B1E-E07A0D997271}" presName="Name13" presStyleLbl="parChTrans1D2" presStyleIdx="2" presStyleCnt="4"/>
      <dgm:spPr/>
      <dgm:t>
        <a:bodyPr/>
        <a:lstStyle/>
        <a:p>
          <a:endParaRPr lang="es-ES"/>
        </a:p>
      </dgm:t>
    </dgm:pt>
    <dgm:pt modelId="{16FD2EED-2CF7-46F0-94CF-4CA43FF4CE26}" type="pres">
      <dgm:prSet presAssocID="{F71D83B7-3A10-43FC-9911-B5D80AC5BBF6}" presName="childText" presStyleLbl="bgAcc1" presStyleIdx="2" presStyleCnt="4" custScaleX="357903">
        <dgm:presLayoutVars>
          <dgm:bulletEnabled val="1"/>
        </dgm:presLayoutVars>
      </dgm:prSet>
      <dgm:spPr/>
      <dgm:t>
        <a:bodyPr/>
        <a:lstStyle/>
        <a:p>
          <a:endParaRPr lang="es-ES"/>
        </a:p>
      </dgm:t>
    </dgm:pt>
    <dgm:pt modelId="{EC2739E9-08DB-4AC6-B96A-9F773AAD948E}" type="pres">
      <dgm:prSet presAssocID="{169A2DC0-ADA3-4AE7-B5D5-AD5935B55673}" presName="Name13" presStyleLbl="parChTrans1D2" presStyleIdx="3" presStyleCnt="4"/>
      <dgm:spPr/>
      <dgm:t>
        <a:bodyPr/>
        <a:lstStyle/>
        <a:p>
          <a:endParaRPr lang="es-ES"/>
        </a:p>
      </dgm:t>
    </dgm:pt>
    <dgm:pt modelId="{3FD4C433-11FA-40E0-A95C-51D57030A5F7}" type="pres">
      <dgm:prSet presAssocID="{97056A7C-4CCD-40EB-B69B-F87DA530CD20}" presName="childText" presStyleLbl="bgAcc1" presStyleIdx="3" presStyleCnt="4" custScaleX="357903">
        <dgm:presLayoutVars>
          <dgm:bulletEnabled val="1"/>
        </dgm:presLayoutVars>
      </dgm:prSet>
      <dgm:spPr/>
      <dgm:t>
        <a:bodyPr/>
        <a:lstStyle/>
        <a:p>
          <a:endParaRPr lang="es-ES"/>
        </a:p>
      </dgm:t>
    </dgm:pt>
  </dgm:ptLst>
  <dgm:cxnLst>
    <dgm:cxn modelId="{6AB184EC-AA5A-4797-94BE-D62B2DDDB755}" type="presOf" srcId="{F71D83B7-3A10-43FC-9911-B5D80AC5BBF6}" destId="{16FD2EED-2CF7-46F0-94CF-4CA43FF4CE26}" srcOrd="0" destOrd="0" presId="urn:microsoft.com/office/officeart/2005/8/layout/hierarchy3"/>
    <dgm:cxn modelId="{E06D060C-B7EF-4C4A-BF8B-96FB1A4EE0D4}" type="presOf" srcId="{EC292ABF-D82B-4C8B-AE7A-BD3F2136D963}" destId="{A268334E-B145-4118-994B-C385D15C2F1E}" srcOrd="0" destOrd="0" presId="urn:microsoft.com/office/officeart/2005/8/layout/hierarchy3"/>
    <dgm:cxn modelId="{032CF2BB-AA15-4A96-9BF6-AC8B2E2709E2}" type="presOf" srcId="{AE84FE98-A64F-4AAA-AFE4-6965A4A97F47}" destId="{FA6871FC-AD4A-48EC-8425-1BE80CC49A52}" srcOrd="0" destOrd="0" presId="urn:microsoft.com/office/officeart/2005/8/layout/hierarchy3"/>
    <dgm:cxn modelId="{7A171C6A-F0E4-41E7-9E57-A43220E7E11F}" type="presOf" srcId="{2FE5010F-6B58-4629-8B1E-E07A0D997271}" destId="{A801E8A2-B7D8-432E-83BF-F39F1695C711}" srcOrd="0" destOrd="0" presId="urn:microsoft.com/office/officeart/2005/8/layout/hierarchy3"/>
    <dgm:cxn modelId="{32E75448-226C-4A7E-A19E-D63C2BB73E0C}" srcId="{0071582D-9D25-40A8-A134-39D77CB66CE0}" destId="{AE84FE98-A64F-4AAA-AFE4-6965A4A97F47}" srcOrd="1" destOrd="0" parTransId="{A56AF6EB-51E7-4713-B1B3-9ABE16025F2E}" sibTransId="{ECE3D538-950D-423A-9087-D1A5CC890AB0}"/>
    <dgm:cxn modelId="{4D4A1BA8-DBA9-4276-9C8C-33C3CF2FD80A}" type="presOf" srcId="{97056A7C-4CCD-40EB-B69B-F87DA530CD20}" destId="{3FD4C433-11FA-40E0-A95C-51D57030A5F7}" srcOrd="0" destOrd="0" presId="urn:microsoft.com/office/officeart/2005/8/layout/hierarchy3"/>
    <dgm:cxn modelId="{25A4A23B-044E-44C1-A666-92EE530B506E}" type="presOf" srcId="{034DF810-AF60-4153-AB3E-D50339B93ED5}" destId="{779524EC-06F2-4E81-A176-D54C21267DF7}" srcOrd="0" destOrd="0" presId="urn:microsoft.com/office/officeart/2005/8/layout/hierarchy3"/>
    <dgm:cxn modelId="{FD526155-3095-4751-A45B-6E423105B2B7}" srcId="{034DF810-AF60-4153-AB3E-D50339B93ED5}" destId="{0071582D-9D25-40A8-A134-39D77CB66CE0}" srcOrd="0" destOrd="0" parTransId="{9FF79FFE-6223-4A29-A872-302F8B6E518B}" sibTransId="{94EB485B-B36C-428A-B3BB-B7320B396D2A}"/>
    <dgm:cxn modelId="{FE737016-1BAB-4C16-B696-E80CC7A70D58}" type="presOf" srcId="{0071582D-9D25-40A8-A134-39D77CB66CE0}" destId="{822CD003-701B-48FD-8192-EE382B8AA873}" srcOrd="0" destOrd="0" presId="urn:microsoft.com/office/officeart/2005/8/layout/hierarchy3"/>
    <dgm:cxn modelId="{79C88036-CF63-41F9-B425-1BFBBA2932FB}" type="presOf" srcId="{0071582D-9D25-40A8-A134-39D77CB66CE0}" destId="{4D24B392-1AD5-493C-998E-2D60B1B47A73}" srcOrd="1" destOrd="0" presId="urn:microsoft.com/office/officeart/2005/8/layout/hierarchy3"/>
    <dgm:cxn modelId="{C7CD1738-57DC-4A09-8F3E-0768CDC1B135}" srcId="{0071582D-9D25-40A8-A134-39D77CB66CE0}" destId="{CCF58474-42B9-47C3-8E3E-1F6FD8FB8D87}" srcOrd="0" destOrd="0" parTransId="{EC292ABF-D82B-4C8B-AE7A-BD3F2136D963}" sibTransId="{6115C23A-4125-4ADD-B24B-1259D046FA4D}"/>
    <dgm:cxn modelId="{F0F566BB-6644-4B20-95EA-4D098B6986E4}" type="presOf" srcId="{169A2DC0-ADA3-4AE7-B5D5-AD5935B55673}" destId="{EC2739E9-08DB-4AC6-B96A-9F773AAD948E}" srcOrd="0" destOrd="0" presId="urn:microsoft.com/office/officeart/2005/8/layout/hierarchy3"/>
    <dgm:cxn modelId="{78B156D4-DF88-4728-B52E-8E96DE5FA845}" type="presOf" srcId="{A56AF6EB-51E7-4713-B1B3-9ABE16025F2E}" destId="{A24394C9-6B80-424D-8F51-C1244F5CDA80}" srcOrd="0" destOrd="0" presId="urn:microsoft.com/office/officeart/2005/8/layout/hierarchy3"/>
    <dgm:cxn modelId="{935DF455-A57A-49BF-9B9F-416C50070FA4}" type="presOf" srcId="{CCF58474-42B9-47C3-8E3E-1F6FD8FB8D87}" destId="{F9237637-86D8-4389-A33B-8810CF69961D}" srcOrd="0" destOrd="0" presId="urn:microsoft.com/office/officeart/2005/8/layout/hierarchy3"/>
    <dgm:cxn modelId="{8B35E2AD-28FA-4F30-BD72-E7927D55CE2A}" srcId="{0071582D-9D25-40A8-A134-39D77CB66CE0}" destId="{97056A7C-4CCD-40EB-B69B-F87DA530CD20}" srcOrd="3" destOrd="0" parTransId="{169A2DC0-ADA3-4AE7-B5D5-AD5935B55673}" sibTransId="{E249AB98-B32B-4AD3-AB93-FCAF6D71AA4F}"/>
    <dgm:cxn modelId="{18744453-B763-4579-B1B1-3C8CFD13C039}" srcId="{0071582D-9D25-40A8-A134-39D77CB66CE0}" destId="{F71D83B7-3A10-43FC-9911-B5D80AC5BBF6}" srcOrd="2" destOrd="0" parTransId="{2FE5010F-6B58-4629-8B1E-E07A0D997271}" sibTransId="{CF8CB71B-8134-48ED-9B4A-36CC8A2A801B}"/>
    <dgm:cxn modelId="{DF824F74-DF8E-4FB2-9BBA-DE98E7F950C6}" type="presParOf" srcId="{779524EC-06F2-4E81-A176-D54C21267DF7}" destId="{4E8C4C79-C917-4992-AC5B-74C432F0FFB5}" srcOrd="0" destOrd="0" presId="urn:microsoft.com/office/officeart/2005/8/layout/hierarchy3"/>
    <dgm:cxn modelId="{6E01380E-1BB9-4F2F-8A2B-E2DA5E7C17CC}" type="presParOf" srcId="{4E8C4C79-C917-4992-AC5B-74C432F0FFB5}" destId="{A4D49BB3-A2A6-4B39-8146-613BC24A25AD}" srcOrd="0" destOrd="0" presId="urn:microsoft.com/office/officeart/2005/8/layout/hierarchy3"/>
    <dgm:cxn modelId="{44A73659-E4C1-4DCD-8226-A37685C7758E}" type="presParOf" srcId="{A4D49BB3-A2A6-4B39-8146-613BC24A25AD}" destId="{822CD003-701B-48FD-8192-EE382B8AA873}" srcOrd="0" destOrd="0" presId="urn:microsoft.com/office/officeart/2005/8/layout/hierarchy3"/>
    <dgm:cxn modelId="{7975D9DC-EC26-4F90-AA9E-ABFD415ABD04}" type="presParOf" srcId="{A4D49BB3-A2A6-4B39-8146-613BC24A25AD}" destId="{4D24B392-1AD5-493C-998E-2D60B1B47A73}" srcOrd="1" destOrd="0" presId="urn:microsoft.com/office/officeart/2005/8/layout/hierarchy3"/>
    <dgm:cxn modelId="{E253342C-F52C-4ACC-BBEC-84265A3FB6EA}" type="presParOf" srcId="{4E8C4C79-C917-4992-AC5B-74C432F0FFB5}" destId="{10DD8BA3-9D32-40D8-9896-BE58B074CB64}" srcOrd="1" destOrd="0" presId="urn:microsoft.com/office/officeart/2005/8/layout/hierarchy3"/>
    <dgm:cxn modelId="{99009BD5-7F2A-485A-98CE-FDD8EDD29E57}" type="presParOf" srcId="{10DD8BA3-9D32-40D8-9896-BE58B074CB64}" destId="{A268334E-B145-4118-994B-C385D15C2F1E}" srcOrd="0" destOrd="0" presId="urn:microsoft.com/office/officeart/2005/8/layout/hierarchy3"/>
    <dgm:cxn modelId="{4D2F7C1B-E5A1-4289-9395-16F02769973A}" type="presParOf" srcId="{10DD8BA3-9D32-40D8-9896-BE58B074CB64}" destId="{F9237637-86D8-4389-A33B-8810CF69961D}" srcOrd="1" destOrd="0" presId="urn:microsoft.com/office/officeart/2005/8/layout/hierarchy3"/>
    <dgm:cxn modelId="{FF049032-CDA3-4B55-B748-41FFB71124E8}" type="presParOf" srcId="{10DD8BA3-9D32-40D8-9896-BE58B074CB64}" destId="{A24394C9-6B80-424D-8F51-C1244F5CDA80}" srcOrd="2" destOrd="0" presId="urn:microsoft.com/office/officeart/2005/8/layout/hierarchy3"/>
    <dgm:cxn modelId="{BDE3DA79-C07A-4704-899D-535343F99B35}" type="presParOf" srcId="{10DD8BA3-9D32-40D8-9896-BE58B074CB64}" destId="{FA6871FC-AD4A-48EC-8425-1BE80CC49A52}" srcOrd="3" destOrd="0" presId="urn:microsoft.com/office/officeart/2005/8/layout/hierarchy3"/>
    <dgm:cxn modelId="{8CDA7FE5-6F7C-4726-BECC-8EDD04854048}" type="presParOf" srcId="{10DD8BA3-9D32-40D8-9896-BE58B074CB64}" destId="{A801E8A2-B7D8-432E-83BF-F39F1695C711}" srcOrd="4" destOrd="0" presId="urn:microsoft.com/office/officeart/2005/8/layout/hierarchy3"/>
    <dgm:cxn modelId="{B07B8AC8-3D8E-4A1F-AF5E-945FA9720530}" type="presParOf" srcId="{10DD8BA3-9D32-40D8-9896-BE58B074CB64}" destId="{16FD2EED-2CF7-46F0-94CF-4CA43FF4CE26}" srcOrd="5" destOrd="0" presId="urn:microsoft.com/office/officeart/2005/8/layout/hierarchy3"/>
    <dgm:cxn modelId="{7CD258D5-15DF-465B-A072-463DF2DCF009}" type="presParOf" srcId="{10DD8BA3-9D32-40D8-9896-BE58B074CB64}" destId="{EC2739E9-08DB-4AC6-B96A-9F773AAD948E}" srcOrd="6" destOrd="0" presId="urn:microsoft.com/office/officeart/2005/8/layout/hierarchy3"/>
    <dgm:cxn modelId="{ACD70765-CC4E-41C8-9A65-0E594BE45E35}" type="presParOf" srcId="{10DD8BA3-9D32-40D8-9896-BE58B074CB64}" destId="{3FD4C433-11FA-40E0-A95C-51D57030A5F7}" srcOrd="7"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2FF8D4-9CDC-4B12-A4CD-FE4E83601433}"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ES"/>
        </a:p>
      </dgm:t>
    </dgm:pt>
    <dgm:pt modelId="{220413A4-0C4E-41FE-82B5-6737686A073B}">
      <dgm:prSet phldrT="[Texto]"/>
      <dgm:spPr/>
      <dgm:t>
        <a:bodyPr/>
        <a:lstStyle/>
        <a:p>
          <a:r>
            <a:rPr lang="es-ES" dirty="0" smtClean="0">
              <a:solidFill>
                <a:schemeClr val="tx1"/>
              </a:solidFill>
            </a:rPr>
            <a:t>Métodos de Pronóstico</a:t>
          </a:r>
          <a:endParaRPr lang="es-ES" dirty="0">
            <a:solidFill>
              <a:schemeClr val="tx1"/>
            </a:solidFill>
          </a:endParaRPr>
        </a:p>
      </dgm:t>
    </dgm:pt>
    <dgm:pt modelId="{DDDB6A10-F636-4044-B773-F908D4848B33}" type="parTrans" cxnId="{ADB42B3F-3697-494E-9773-6C56D9F0A720}">
      <dgm:prSet/>
      <dgm:spPr/>
      <dgm:t>
        <a:bodyPr/>
        <a:lstStyle/>
        <a:p>
          <a:endParaRPr lang="es-ES">
            <a:solidFill>
              <a:schemeClr val="tx1"/>
            </a:solidFill>
          </a:endParaRPr>
        </a:p>
      </dgm:t>
    </dgm:pt>
    <dgm:pt modelId="{3FA01AC8-F4F8-4FA8-837D-88C03DA1098F}" type="sibTrans" cxnId="{ADB42B3F-3697-494E-9773-6C56D9F0A720}">
      <dgm:prSet/>
      <dgm:spPr/>
      <dgm:t>
        <a:bodyPr/>
        <a:lstStyle/>
        <a:p>
          <a:endParaRPr lang="es-ES">
            <a:solidFill>
              <a:schemeClr val="tx1"/>
            </a:solidFill>
          </a:endParaRPr>
        </a:p>
      </dgm:t>
    </dgm:pt>
    <dgm:pt modelId="{0D762DE7-3F2F-45FB-A6A4-B69CE6594165}">
      <dgm:prSet phldrT="[Texto]" custT="1"/>
      <dgm:spPr/>
      <dgm:t>
        <a:bodyPr/>
        <a:lstStyle/>
        <a:p>
          <a:r>
            <a:rPr lang="es-ES" sz="1600" dirty="0" smtClean="0">
              <a:solidFill>
                <a:schemeClr val="tx1"/>
              </a:solidFill>
            </a:rPr>
            <a:t>Lineal</a:t>
          </a:r>
          <a:endParaRPr lang="es-ES" sz="1600" dirty="0">
            <a:solidFill>
              <a:schemeClr val="tx1"/>
            </a:solidFill>
          </a:endParaRPr>
        </a:p>
      </dgm:t>
    </dgm:pt>
    <dgm:pt modelId="{96EEE3D7-DD97-4857-864A-86E47304D39D}" type="parTrans" cxnId="{FEE197C9-093D-4AF2-B12C-291779BBC8D0}">
      <dgm:prSet/>
      <dgm:spPr/>
      <dgm:t>
        <a:bodyPr/>
        <a:lstStyle/>
        <a:p>
          <a:endParaRPr lang="es-ES">
            <a:solidFill>
              <a:schemeClr val="tx1"/>
            </a:solidFill>
          </a:endParaRPr>
        </a:p>
      </dgm:t>
    </dgm:pt>
    <dgm:pt modelId="{24644992-28E9-45A7-910D-B03D596BA649}" type="sibTrans" cxnId="{FEE197C9-093D-4AF2-B12C-291779BBC8D0}">
      <dgm:prSet/>
      <dgm:spPr/>
      <dgm:t>
        <a:bodyPr/>
        <a:lstStyle/>
        <a:p>
          <a:endParaRPr lang="es-ES">
            <a:solidFill>
              <a:schemeClr val="tx1"/>
            </a:solidFill>
          </a:endParaRPr>
        </a:p>
      </dgm:t>
    </dgm:pt>
    <dgm:pt modelId="{786D4ADB-C384-4055-B121-C75F8B17E856}">
      <dgm:prSet phldrT="[Texto]" custT="1"/>
      <dgm:spPr/>
      <dgm:t>
        <a:bodyPr/>
        <a:lstStyle/>
        <a:p>
          <a:r>
            <a:rPr lang="es-ES" sz="1600" dirty="0" smtClean="0">
              <a:solidFill>
                <a:schemeClr val="tx1"/>
              </a:solidFill>
            </a:rPr>
            <a:t>Promedios Móviles</a:t>
          </a:r>
          <a:endParaRPr lang="es-ES" sz="1600" dirty="0">
            <a:solidFill>
              <a:schemeClr val="tx1"/>
            </a:solidFill>
          </a:endParaRPr>
        </a:p>
      </dgm:t>
    </dgm:pt>
    <dgm:pt modelId="{E58123F3-F2A7-4DD1-8258-5959BCFDF301}" type="parTrans" cxnId="{8EB3F5AE-731C-4CF6-BBCA-30DD97534DDD}">
      <dgm:prSet/>
      <dgm:spPr/>
      <dgm:t>
        <a:bodyPr/>
        <a:lstStyle/>
        <a:p>
          <a:endParaRPr lang="es-ES">
            <a:solidFill>
              <a:schemeClr val="tx1"/>
            </a:solidFill>
          </a:endParaRPr>
        </a:p>
      </dgm:t>
    </dgm:pt>
    <dgm:pt modelId="{1BBF651E-9A0C-478C-81A9-8519DC3575DA}" type="sibTrans" cxnId="{8EB3F5AE-731C-4CF6-BBCA-30DD97534DDD}">
      <dgm:prSet/>
      <dgm:spPr/>
      <dgm:t>
        <a:bodyPr/>
        <a:lstStyle/>
        <a:p>
          <a:endParaRPr lang="es-ES">
            <a:solidFill>
              <a:schemeClr val="tx1"/>
            </a:solidFill>
          </a:endParaRPr>
        </a:p>
      </dgm:t>
    </dgm:pt>
    <dgm:pt modelId="{65731E7F-D7D9-4986-B301-DD0244712309}">
      <dgm:prSet phldrT="[Texto]"/>
      <dgm:spPr/>
      <dgm:t>
        <a:bodyPr/>
        <a:lstStyle/>
        <a:p>
          <a:r>
            <a:rPr lang="es-ES" dirty="0" smtClean="0">
              <a:solidFill>
                <a:schemeClr val="tx1"/>
              </a:solidFill>
            </a:rPr>
            <a:t>Método Lineal</a:t>
          </a:r>
          <a:endParaRPr lang="es-ES" dirty="0">
            <a:solidFill>
              <a:schemeClr val="tx1"/>
            </a:solidFill>
          </a:endParaRPr>
        </a:p>
      </dgm:t>
    </dgm:pt>
    <dgm:pt modelId="{79E9097B-0588-4976-B116-563A82ABBE8B}" type="parTrans" cxnId="{9AC0D0AB-8A72-42D3-B304-005A0EBAF691}">
      <dgm:prSet/>
      <dgm:spPr/>
      <dgm:t>
        <a:bodyPr/>
        <a:lstStyle/>
        <a:p>
          <a:endParaRPr lang="es-ES">
            <a:solidFill>
              <a:schemeClr val="tx1"/>
            </a:solidFill>
          </a:endParaRPr>
        </a:p>
      </dgm:t>
    </dgm:pt>
    <dgm:pt modelId="{20BDE7E7-092E-4889-A37A-E5607283FA19}" type="sibTrans" cxnId="{9AC0D0AB-8A72-42D3-B304-005A0EBAF691}">
      <dgm:prSet/>
      <dgm:spPr/>
      <dgm:t>
        <a:bodyPr/>
        <a:lstStyle/>
        <a:p>
          <a:endParaRPr lang="es-ES">
            <a:solidFill>
              <a:schemeClr val="tx1"/>
            </a:solidFill>
          </a:endParaRPr>
        </a:p>
      </dgm:t>
    </dgm:pt>
    <dgm:pt modelId="{3C2E5818-D36C-4F1E-BBC5-F2AC904921BF}">
      <dgm:prSet phldrT="[Texto]" custT="1"/>
      <dgm:spPr/>
      <dgm:t>
        <a:bodyPr/>
        <a:lstStyle/>
        <a:p>
          <a:r>
            <a:rPr lang="es-ES" sz="1200" dirty="0" smtClean="0">
              <a:solidFill>
                <a:schemeClr val="tx1"/>
              </a:solidFill>
            </a:rPr>
            <a:t>Necesario para el cálculo del Método de Promedios Móviles</a:t>
          </a:r>
          <a:endParaRPr lang="es-ES" sz="1200" dirty="0">
            <a:solidFill>
              <a:schemeClr val="tx1"/>
            </a:solidFill>
          </a:endParaRPr>
        </a:p>
      </dgm:t>
    </dgm:pt>
    <dgm:pt modelId="{68F29E3B-4CC3-4CAD-8364-AD316458A6D7}" type="parTrans" cxnId="{F47EF661-5E2D-439D-B109-65A721FF127B}">
      <dgm:prSet/>
      <dgm:spPr/>
      <dgm:t>
        <a:bodyPr/>
        <a:lstStyle/>
        <a:p>
          <a:endParaRPr lang="es-ES">
            <a:solidFill>
              <a:schemeClr val="tx1"/>
            </a:solidFill>
          </a:endParaRPr>
        </a:p>
      </dgm:t>
    </dgm:pt>
    <dgm:pt modelId="{C9B8763E-28B3-411F-B086-9BEB3ABD180B}" type="sibTrans" cxnId="{F47EF661-5E2D-439D-B109-65A721FF127B}">
      <dgm:prSet/>
      <dgm:spPr/>
      <dgm:t>
        <a:bodyPr/>
        <a:lstStyle/>
        <a:p>
          <a:endParaRPr lang="es-ES">
            <a:solidFill>
              <a:schemeClr val="tx1"/>
            </a:solidFill>
          </a:endParaRPr>
        </a:p>
      </dgm:t>
    </dgm:pt>
    <dgm:pt modelId="{843152F3-0B47-4B7C-901A-2FBE4E973944}">
      <dgm:prSet phldrT="[Texto]" custT="1"/>
      <dgm:spPr/>
      <dgm:t>
        <a:bodyPr/>
        <a:lstStyle/>
        <a:p>
          <a:r>
            <a:rPr lang="es-ES" sz="1400" dirty="0" smtClean="0">
              <a:solidFill>
                <a:schemeClr val="tx1"/>
              </a:solidFill>
            </a:rPr>
            <a:t>Hoja de cálculo. Modelo de proyección.</a:t>
          </a:r>
          <a:endParaRPr lang="es-ES" sz="1400" dirty="0">
            <a:solidFill>
              <a:schemeClr val="tx1"/>
            </a:solidFill>
          </a:endParaRPr>
        </a:p>
      </dgm:t>
    </dgm:pt>
    <dgm:pt modelId="{5740F78E-2A10-4BBB-99E5-0225D6F8A818}" type="parTrans" cxnId="{DEE16DF5-AF0E-4069-B295-B230F51AD755}">
      <dgm:prSet/>
      <dgm:spPr/>
      <dgm:t>
        <a:bodyPr/>
        <a:lstStyle/>
        <a:p>
          <a:endParaRPr lang="es-ES">
            <a:solidFill>
              <a:schemeClr val="tx1"/>
            </a:solidFill>
          </a:endParaRPr>
        </a:p>
      </dgm:t>
    </dgm:pt>
    <dgm:pt modelId="{4DE2BEB9-A990-483E-95D3-2AF7BB24DC2B}" type="sibTrans" cxnId="{DEE16DF5-AF0E-4069-B295-B230F51AD755}">
      <dgm:prSet/>
      <dgm:spPr/>
      <dgm:t>
        <a:bodyPr/>
        <a:lstStyle/>
        <a:p>
          <a:endParaRPr lang="es-ES">
            <a:solidFill>
              <a:schemeClr val="tx1"/>
            </a:solidFill>
          </a:endParaRPr>
        </a:p>
      </dgm:t>
    </dgm:pt>
    <dgm:pt modelId="{93BE2A1C-5181-4F41-B203-1F053D06FA8D}">
      <dgm:prSet phldrT="[Texto]" custT="1"/>
      <dgm:spPr/>
      <dgm:t>
        <a:bodyPr/>
        <a:lstStyle/>
        <a:p>
          <a:r>
            <a:rPr lang="es-ES" sz="1400" dirty="0" smtClean="0">
              <a:solidFill>
                <a:schemeClr val="tx1"/>
              </a:solidFill>
            </a:rPr>
            <a:t>Crear un factor que se multiplique por los valores del método lineal.</a:t>
          </a:r>
          <a:endParaRPr lang="es-ES" sz="1400" dirty="0">
            <a:solidFill>
              <a:schemeClr val="tx1"/>
            </a:solidFill>
          </a:endParaRPr>
        </a:p>
      </dgm:t>
    </dgm:pt>
    <dgm:pt modelId="{44B8D34E-72A1-4C69-989D-53BB8C40A149}" type="parTrans" cxnId="{44CBFC55-3249-4B33-ADA9-DAFBC1997FBA}">
      <dgm:prSet/>
      <dgm:spPr/>
      <dgm:t>
        <a:bodyPr/>
        <a:lstStyle/>
        <a:p>
          <a:endParaRPr lang="es-ES">
            <a:solidFill>
              <a:schemeClr val="tx1"/>
            </a:solidFill>
          </a:endParaRPr>
        </a:p>
      </dgm:t>
    </dgm:pt>
    <dgm:pt modelId="{B9E11774-2688-4276-908C-2BC496DF490B}" type="sibTrans" cxnId="{44CBFC55-3249-4B33-ADA9-DAFBC1997FBA}">
      <dgm:prSet/>
      <dgm:spPr/>
      <dgm:t>
        <a:bodyPr/>
        <a:lstStyle/>
        <a:p>
          <a:endParaRPr lang="es-ES">
            <a:solidFill>
              <a:schemeClr val="tx1"/>
            </a:solidFill>
          </a:endParaRPr>
        </a:p>
      </dgm:t>
    </dgm:pt>
    <dgm:pt modelId="{A54FDC6D-17FC-4C5D-A07D-2CB770E75F6D}">
      <dgm:prSet phldrT="[Texto]"/>
      <dgm:spPr/>
      <dgm:t>
        <a:bodyPr/>
        <a:lstStyle/>
        <a:p>
          <a:r>
            <a:rPr lang="es-ES" dirty="0" smtClean="0">
              <a:solidFill>
                <a:schemeClr val="tx1"/>
              </a:solidFill>
            </a:rPr>
            <a:t>Método de Promedios Móviles</a:t>
          </a:r>
          <a:endParaRPr lang="es-ES" dirty="0">
            <a:solidFill>
              <a:schemeClr val="tx1"/>
            </a:solidFill>
          </a:endParaRPr>
        </a:p>
      </dgm:t>
    </dgm:pt>
    <dgm:pt modelId="{9B9103A3-B4B4-4735-8200-C63F2824C9EE}" type="parTrans" cxnId="{F0B0624F-CF9B-43E3-944D-570E66B48EAF}">
      <dgm:prSet/>
      <dgm:spPr/>
      <dgm:t>
        <a:bodyPr/>
        <a:lstStyle/>
        <a:p>
          <a:endParaRPr lang="es-ES">
            <a:solidFill>
              <a:schemeClr val="tx1"/>
            </a:solidFill>
          </a:endParaRPr>
        </a:p>
      </dgm:t>
    </dgm:pt>
    <dgm:pt modelId="{06288B12-26E3-4537-B9DD-FF4973D0D462}" type="sibTrans" cxnId="{F0B0624F-CF9B-43E3-944D-570E66B48EAF}">
      <dgm:prSet/>
      <dgm:spPr/>
      <dgm:t>
        <a:bodyPr/>
        <a:lstStyle/>
        <a:p>
          <a:endParaRPr lang="es-ES">
            <a:solidFill>
              <a:schemeClr val="tx1"/>
            </a:solidFill>
          </a:endParaRPr>
        </a:p>
      </dgm:t>
    </dgm:pt>
    <dgm:pt modelId="{3EAA23BD-2B99-4A97-B6AE-0326B641D49B}">
      <dgm:prSet phldrT="[Texto]" custT="1"/>
      <dgm:spPr/>
      <dgm:t>
        <a:bodyPr/>
        <a:lstStyle/>
        <a:p>
          <a:r>
            <a:rPr lang="es-ES" sz="1400" dirty="0" smtClean="0">
              <a:solidFill>
                <a:schemeClr val="tx1"/>
              </a:solidFill>
            </a:rPr>
            <a:t>Generar promedios entre los datos iniciales.</a:t>
          </a:r>
          <a:endParaRPr lang="es-ES" sz="1400" dirty="0">
            <a:solidFill>
              <a:schemeClr val="tx1"/>
            </a:solidFill>
          </a:endParaRPr>
        </a:p>
      </dgm:t>
    </dgm:pt>
    <dgm:pt modelId="{ED532176-AE01-4064-89FF-4A2053A83CB6}" type="parTrans" cxnId="{20EADCB0-9EAE-4CC7-BECF-D6C2DD5242E6}">
      <dgm:prSet/>
      <dgm:spPr/>
      <dgm:t>
        <a:bodyPr/>
        <a:lstStyle/>
        <a:p>
          <a:endParaRPr lang="es-ES">
            <a:solidFill>
              <a:schemeClr val="tx1"/>
            </a:solidFill>
          </a:endParaRPr>
        </a:p>
      </dgm:t>
    </dgm:pt>
    <dgm:pt modelId="{577EA14F-7DFA-49CB-A5B0-61C267B16A9D}" type="sibTrans" cxnId="{20EADCB0-9EAE-4CC7-BECF-D6C2DD5242E6}">
      <dgm:prSet/>
      <dgm:spPr/>
      <dgm:t>
        <a:bodyPr/>
        <a:lstStyle/>
        <a:p>
          <a:endParaRPr lang="es-ES">
            <a:solidFill>
              <a:schemeClr val="tx1"/>
            </a:solidFill>
          </a:endParaRPr>
        </a:p>
      </dgm:t>
    </dgm:pt>
    <dgm:pt modelId="{6FD58471-8ABF-4D70-8421-0ECBE4A7D306}" type="pres">
      <dgm:prSet presAssocID="{F42FF8D4-9CDC-4B12-A4CD-FE4E83601433}" presName="Name0" presStyleCnt="0">
        <dgm:presLayoutVars>
          <dgm:chMax val="3"/>
          <dgm:chPref val="1"/>
          <dgm:dir/>
          <dgm:animLvl val="lvl"/>
          <dgm:resizeHandles/>
        </dgm:presLayoutVars>
      </dgm:prSet>
      <dgm:spPr/>
      <dgm:t>
        <a:bodyPr/>
        <a:lstStyle/>
        <a:p>
          <a:endParaRPr lang="es-ES"/>
        </a:p>
      </dgm:t>
    </dgm:pt>
    <dgm:pt modelId="{D37CAF24-9092-48F2-AAA4-D7AA0E314C7E}" type="pres">
      <dgm:prSet presAssocID="{F42FF8D4-9CDC-4B12-A4CD-FE4E83601433}" presName="outerBox" presStyleCnt="0"/>
      <dgm:spPr/>
    </dgm:pt>
    <dgm:pt modelId="{A2E5A652-5459-497B-B007-D0677E9A7B57}" type="pres">
      <dgm:prSet presAssocID="{F42FF8D4-9CDC-4B12-A4CD-FE4E83601433}" presName="outerBoxParent" presStyleLbl="node1" presStyleIdx="0" presStyleCnt="3"/>
      <dgm:spPr/>
      <dgm:t>
        <a:bodyPr/>
        <a:lstStyle/>
        <a:p>
          <a:endParaRPr lang="es-ES"/>
        </a:p>
      </dgm:t>
    </dgm:pt>
    <dgm:pt modelId="{22EC5D99-349C-4095-8118-DB9F00FD53A8}" type="pres">
      <dgm:prSet presAssocID="{F42FF8D4-9CDC-4B12-A4CD-FE4E83601433}" presName="outerBoxChildren" presStyleCnt="0"/>
      <dgm:spPr/>
    </dgm:pt>
    <dgm:pt modelId="{A1C9273C-F23B-447D-B5C4-4DFFD301E55D}" type="pres">
      <dgm:prSet presAssocID="{0D762DE7-3F2F-45FB-A6A4-B69CE6594165}" presName="oChild" presStyleLbl="fgAcc1" presStyleIdx="0" presStyleCnt="6">
        <dgm:presLayoutVars>
          <dgm:bulletEnabled val="1"/>
        </dgm:presLayoutVars>
      </dgm:prSet>
      <dgm:spPr/>
      <dgm:t>
        <a:bodyPr/>
        <a:lstStyle/>
        <a:p>
          <a:endParaRPr lang="es-ES"/>
        </a:p>
      </dgm:t>
    </dgm:pt>
    <dgm:pt modelId="{CEB1991D-00F7-4B74-AD97-F5C4838E6BEF}" type="pres">
      <dgm:prSet presAssocID="{24644992-28E9-45A7-910D-B03D596BA649}" presName="outerSibTrans" presStyleCnt="0"/>
      <dgm:spPr/>
    </dgm:pt>
    <dgm:pt modelId="{03D05616-FC00-4754-A275-1A003EE554A5}" type="pres">
      <dgm:prSet presAssocID="{786D4ADB-C384-4055-B121-C75F8B17E856}" presName="oChild" presStyleLbl="fgAcc1" presStyleIdx="1" presStyleCnt="6">
        <dgm:presLayoutVars>
          <dgm:bulletEnabled val="1"/>
        </dgm:presLayoutVars>
      </dgm:prSet>
      <dgm:spPr/>
      <dgm:t>
        <a:bodyPr/>
        <a:lstStyle/>
        <a:p>
          <a:endParaRPr lang="es-ES"/>
        </a:p>
      </dgm:t>
    </dgm:pt>
    <dgm:pt modelId="{7C013175-106C-47A4-8086-E753D6C0D0FD}" type="pres">
      <dgm:prSet presAssocID="{F42FF8D4-9CDC-4B12-A4CD-FE4E83601433}" presName="middleBox" presStyleCnt="0"/>
      <dgm:spPr/>
    </dgm:pt>
    <dgm:pt modelId="{EBD8C52F-0308-4C08-9FFE-06FEF2860339}" type="pres">
      <dgm:prSet presAssocID="{F42FF8D4-9CDC-4B12-A4CD-FE4E83601433}" presName="middleBoxParent" presStyleLbl="node1" presStyleIdx="1" presStyleCnt="3"/>
      <dgm:spPr/>
      <dgm:t>
        <a:bodyPr/>
        <a:lstStyle/>
        <a:p>
          <a:endParaRPr lang="es-ES"/>
        </a:p>
      </dgm:t>
    </dgm:pt>
    <dgm:pt modelId="{DE677782-094E-4487-ACF7-6796F6F49AFD}" type="pres">
      <dgm:prSet presAssocID="{F42FF8D4-9CDC-4B12-A4CD-FE4E83601433}" presName="middleBoxChildren" presStyleCnt="0"/>
      <dgm:spPr/>
    </dgm:pt>
    <dgm:pt modelId="{0D81A036-D75E-4DBA-9C9F-0EEA7C64179C}" type="pres">
      <dgm:prSet presAssocID="{3C2E5818-D36C-4F1E-BBC5-F2AC904921BF}" presName="mChild" presStyleLbl="fgAcc1" presStyleIdx="2" presStyleCnt="6">
        <dgm:presLayoutVars>
          <dgm:bulletEnabled val="1"/>
        </dgm:presLayoutVars>
      </dgm:prSet>
      <dgm:spPr/>
      <dgm:t>
        <a:bodyPr/>
        <a:lstStyle/>
        <a:p>
          <a:endParaRPr lang="es-ES"/>
        </a:p>
      </dgm:t>
    </dgm:pt>
    <dgm:pt modelId="{21B490C6-1CAD-4622-8E35-9D1DB25EDACB}" type="pres">
      <dgm:prSet presAssocID="{C9B8763E-28B3-411F-B086-9BEB3ABD180B}" presName="middleSibTrans" presStyleCnt="0"/>
      <dgm:spPr/>
    </dgm:pt>
    <dgm:pt modelId="{5A92C120-9017-4915-B78E-3FE2CD2B86D1}" type="pres">
      <dgm:prSet presAssocID="{843152F3-0B47-4B7C-901A-2FBE4E973944}" presName="mChild" presStyleLbl="fgAcc1" presStyleIdx="3" presStyleCnt="6">
        <dgm:presLayoutVars>
          <dgm:bulletEnabled val="1"/>
        </dgm:presLayoutVars>
      </dgm:prSet>
      <dgm:spPr/>
      <dgm:t>
        <a:bodyPr/>
        <a:lstStyle/>
        <a:p>
          <a:endParaRPr lang="es-ES"/>
        </a:p>
      </dgm:t>
    </dgm:pt>
    <dgm:pt modelId="{BE10517F-29FB-4370-A068-758532883A55}" type="pres">
      <dgm:prSet presAssocID="{F42FF8D4-9CDC-4B12-A4CD-FE4E83601433}" presName="centerBox" presStyleCnt="0"/>
      <dgm:spPr/>
    </dgm:pt>
    <dgm:pt modelId="{06494928-16DF-4F8D-AE05-22F7D2E9C3A5}" type="pres">
      <dgm:prSet presAssocID="{F42FF8D4-9CDC-4B12-A4CD-FE4E83601433}" presName="centerBoxParent" presStyleLbl="node1" presStyleIdx="2" presStyleCnt="3"/>
      <dgm:spPr/>
      <dgm:t>
        <a:bodyPr/>
        <a:lstStyle/>
        <a:p>
          <a:endParaRPr lang="es-ES"/>
        </a:p>
      </dgm:t>
    </dgm:pt>
    <dgm:pt modelId="{D156A244-67AC-45D5-816B-6477525AD6D3}" type="pres">
      <dgm:prSet presAssocID="{F42FF8D4-9CDC-4B12-A4CD-FE4E83601433}" presName="centerBoxChildren" presStyleCnt="0"/>
      <dgm:spPr/>
    </dgm:pt>
    <dgm:pt modelId="{5D496710-0380-46B2-9C74-32D9CA779F55}" type="pres">
      <dgm:prSet presAssocID="{3EAA23BD-2B99-4A97-B6AE-0326B641D49B}" presName="cChild" presStyleLbl="fgAcc1" presStyleIdx="4" presStyleCnt="6">
        <dgm:presLayoutVars>
          <dgm:bulletEnabled val="1"/>
        </dgm:presLayoutVars>
      </dgm:prSet>
      <dgm:spPr/>
      <dgm:t>
        <a:bodyPr/>
        <a:lstStyle/>
        <a:p>
          <a:endParaRPr lang="es-ES"/>
        </a:p>
      </dgm:t>
    </dgm:pt>
    <dgm:pt modelId="{C92F77CB-38F3-42B8-B9F5-F27DF193E886}" type="pres">
      <dgm:prSet presAssocID="{577EA14F-7DFA-49CB-A5B0-61C267B16A9D}" presName="centerSibTrans" presStyleCnt="0"/>
      <dgm:spPr/>
    </dgm:pt>
    <dgm:pt modelId="{A47FB0A0-28E8-46B1-B228-6EBC6ADF00C9}" type="pres">
      <dgm:prSet presAssocID="{93BE2A1C-5181-4F41-B203-1F053D06FA8D}" presName="cChild" presStyleLbl="fgAcc1" presStyleIdx="5" presStyleCnt="6">
        <dgm:presLayoutVars>
          <dgm:bulletEnabled val="1"/>
        </dgm:presLayoutVars>
      </dgm:prSet>
      <dgm:spPr/>
      <dgm:t>
        <a:bodyPr/>
        <a:lstStyle/>
        <a:p>
          <a:endParaRPr lang="es-ES"/>
        </a:p>
      </dgm:t>
    </dgm:pt>
  </dgm:ptLst>
  <dgm:cxnLst>
    <dgm:cxn modelId="{8EB3F5AE-731C-4CF6-BBCA-30DD97534DDD}" srcId="{220413A4-0C4E-41FE-82B5-6737686A073B}" destId="{786D4ADB-C384-4055-B121-C75F8B17E856}" srcOrd="1" destOrd="0" parTransId="{E58123F3-F2A7-4DD1-8258-5959BCFDF301}" sibTransId="{1BBF651E-9A0C-478C-81A9-8519DC3575DA}"/>
    <dgm:cxn modelId="{1E55A0A6-E7A5-4382-93D6-EB7F83E70B52}" type="presOf" srcId="{0D762DE7-3F2F-45FB-A6A4-B69CE6594165}" destId="{A1C9273C-F23B-447D-B5C4-4DFFD301E55D}" srcOrd="0" destOrd="0" presId="urn:microsoft.com/office/officeart/2005/8/layout/target2"/>
    <dgm:cxn modelId="{F73DB9C6-7206-4C41-A883-190ACEABFF04}" type="presOf" srcId="{93BE2A1C-5181-4F41-B203-1F053D06FA8D}" destId="{A47FB0A0-28E8-46B1-B228-6EBC6ADF00C9}" srcOrd="0" destOrd="0" presId="urn:microsoft.com/office/officeart/2005/8/layout/target2"/>
    <dgm:cxn modelId="{9F5DF1E1-BAF6-44C1-90A6-0B2A8EEE59D1}" type="presOf" srcId="{F42FF8D4-9CDC-4B12-A4CD-FE4E83601433}" destId="{6FD58471-8ABF-4D70-8421-0ECBE4A7D306}" srcOrd="0" destOrd="0" presId="urn:microsoft.com/office/officeart/2005/8/layout/target2"/>
    <dgm:cxn modelId="{39053974-4DAB-45FA-A64B-2B857856060E}" type="presOf" srcId="{A54FDC6D-17FC-4C5D-A07D-2CB770E75F6D}" destId="{06494928-16DF-4F8D-AE05-22F7D2E9C3A5}" srcOrd="0" destOrd="0" presId="urn:microsoft.com/office/officeart/2005/8/layout/target2"/>
    <dgm:cxn modelId="{20EADCB0-9EAE-4CC7-BECF-D6C2DD5242E6}" srcId="{A54FDC6D-17FC-4C5D-A07D-2CB770E75F6D}" destId="{3EAA23BD-2B99-4A97-B6AE-0326B641D49B}" srcOrd="0" destOrd="0" parTransId="{ED532176-AE01-4064-89FF-4A2053A83CB6}" sibTransId="{577EA14F-7DFA-49CB-A5B0-61C267B16A9D}"/>
    <dgm:cxn modelId="{44CBFC55-3249-4B33-ADA9-DAFBC1997FBA}" srcId="{A54FDC6D-17FC-4C5D-A07D-2CB770E75F6D}" destId="{93BE2A1C-5181-4F41-B203-1F053D06FA8D}" srcOrd="1" destOrd="0" parTransId="{44B8D34E-72A1-4C69-989D-53BB8C40A149}" sibTransId="{B9E11774-2688-4276-908C-2BC496DF490B}"/>
    <dgm:cxn modelId="{BEDC8EC8-6FFE-486D-9EA9-9C75C7FB0127}" type="presOf" srcId="{786D4ADB-C384-4055-B121-C75F8B17E856}" destId="{03D05616-FC00-4754-A275-1A003EE554A5}" srcOrd="0" destOrd="0" presId="urn:microsoft.com/office/officeart/2005/8/layout/target2"/>
    <dgm:cxn modelId="{9AC0D0AB-8A72-42D3-B304-005A0EBAF691}" srcId="{F42FF8D4-9CDC-4B12-A4CD-FE4E83601433}" destId="{65731E7F-D7D9-4986-B301-DD0244712309}" srcOrd="1" destOrd="0" parTransId="{79E9097B-0588-4976-B116-563A82ABBE8B}" sibTransId="{20BDE7E7-092E-4889-A37A-E5607283FA19}"/>
    <dgm:cxn modelId="{9FA8A5DC-75C6-440D-A7AD-5789157A0093}" type="presOf" srcId="{843152F3-0B47-4B7C-901A-2FBE4E973944}" destId="{5A92C120-9017-4915-B78E-3FE2CD2B86D1}" srcOrd="0" destOrd="0" presId="urn:microsoft.com/office/officeart/2005/8/layout/target2"/>
    <dgm:cxn modelId="{F438B074-CAD7-4D1B-9B34-119CE6FE6AFB}" type="presOf" srcId="{65731E7F-D7D9-4986-B301-DD0244712309}" destId="{EBD8C52F-0308-4C08-9FFE-06FEF2860339}" srcOrd="0" destOrd="0" presId="urn:microsoft.com/office/officeart/2005/8/layout/target2"/>
    <dgm:cxn modelId="{ADB42B3F-3697-494E-9773-6C56D9F0A720}" srcId="{F42FF8D4-9CDC-4B12-A4CD-FE4E83601433}" destId="{220413A4-0C4E-41FE-82B5-6737686A073B}" srcOrd="0" destOrd="0" parTransId="{DDDB6A10-F636-4044-B773-F908D4848B33}" sibTransId="{3FA01AC8-F4F8-4FA8-837D-88C03DA1098F}"/>
    <dgm:cxn modelId="{E59A0FA3-CC9E-40A8-ABBF-C739C58E9703}" type="presOf" srcId="{3C2E5818-D36C-4F1E-BBC5-F2AC904921BF}" destId="{0D81A036-D75E-4DBA-9C9F-0EEA7C64179C}" srcOrd="0" destOrd="0" presId="urn:microsoft.com/office/officeart/2005/8/layout/target2"/>
    <dgm:cxn modelId="{FEE197C9-093D-4AF2-B12C-291779BBC8D0}" srcId="{220413A4-0C4E-41FE-82B5-6737686A073B}" destId="{0D762DE7-3F2F-45FB-A6A4-B69CE6594165}" srcOrd="0" destOrd="0" parTransId="{96EEE3D7-DD97-4857-864A-86E47304D39D}" sibTransId="{24644992-28E9-45A7-910D-B03D596BA649}"/>
    <dgm:cxn modelId="{F71837DD-A807-48E3-A563-32D3CBC39502}" type="presOf" srcId="{220413A4-0C4E-41FE-82B5-6737686A073B}" destId="{A2E5A652-5459-497B-B007-D0677E9A7B57}" srcOrd="0" destOrd="0" presId="urn:microsoft.com/office/officeart/2005/8/layout/target2"/>
    <dgm:cxn modelId="{F0B0624F-CF9B-43E3-944D-570E66B48EAF}" srcId="{F42FF8D4-9CDC-4B12-A4CD-FE4E83601433}" destId="{A54FDC6D-17FC-4C5D-A07D-2CB770E75F6D}" srcOrd="2" destOrd="0" parTransId="{9B9103A3-B4B4-4735-8200-C63F2824C9EE}" sibTransId="{06288B12-26E3-4537-B9DD-FF4973D0D462}"/>
    <dgm:cxn modelId="{F47EF661-5E2D-439D-B109-65A721FF127B}" srcId="{65731E7F-D7D9-4986-B301-DD0244712309}" destId="{3C2E5818-D36C-4F1E-BBC5-F2AC904921BF}" srcOrd="0" destOrd="0" parTransId="{68F29E3B-4CC3-4CAD-8364-AD316458A6D7}" sibTransId="{C9B8763E-28B3-411F-B086-9BEB3ABD180B}"/>
    <dgm:cxn modelId="{DEE16DF5-AF0E-4069-B295-B230F51AD755}" srcId="{65731E7F-D7D9-4986-B301-DD0244712309}" destId="{843152F3-0B47-4B7C-901A-2FBE4E973944}" srcOrd="1" destOrd="0" parTransId="{5740F78E-2A10-4BBB-99E5-0225D6F8A818}" sibTransId="{4DE2BEB9-A990-483E-95D3-2AF7BB24DC2B}"/>
    <dgm:cxn modelId="{7114D4DD-9D21-47C8-91FA-223D3049C893}" type="presOf" srcId="{3EAA23BD-2B99-4A97-B6AE-0326B641D49B}" destId="{5D496710-0380-46B2-9C74-32D9CA779F55}" srcOrd="0" destOrd="0" presId="urn:microsoft.com/office/officeart/2005/8/layout/target2"/>
    <dgm:cxn modelId="{2744B0F1-A100-460D-B31B-E3B446DA68A8}" type="presParOf" srcId="{6FD58471-8ABF-4D70-8421-0ECBE4A7D306}" destId="{D37CAF24-9092-48F2-AAA4-D7AA0E314C7E}" srcOrd="0" destOrd="0" presId="urn:microsoft.com/office/officeart/2005/8/layout/target2"/>
    <dgm:cxn modelId="{35630D87-6298-43BB-9A8B-ED3CA4622BB5}" type="presParOf" srcId="{D37CAF24-9092-48F2-AAA4-D7AA0E314C7E}" destId="{A2E5A652-5459-497B-B007-D0677E9A7B57}" srcOrd="0" destOrd="0" presId="urn:microsoft.com/office/officeart/2005/8/layout/target2"/>
    <dgm:cxn modelId="{32EFE50D-341D-4255-AE99-05EB4556476D}" type="presParOf" srcId="{D37CAF24-9092-48F2-AAA4-D7AA0E314C7E}" destId="{22EC5D99-349C-4095-8118-DB9F00FD53A8}" srcOrd="1" destOrd="0" presId="urn:microsoft.com/office/officeart/2005/8/layout/target2"/>
    <dgm:cxn modelId="{C9119540-4642-4FD5-BA79-30A1A18C8C62}" type="presParOf" srcId="{22EC5D99-349C-4095-8118-DB9F00FD53A8}" destId="{A1C9273C-F23B-447D-B5C4-4DFFD301E55D}" srcOrd="0" destOrd="0" presId="urn:microsoft.com/office/officeart/2005/8/layout/target2"/>
    <dgm:cxn modelId="{B1CDA8FA-5E08-4515-88F7-A2BE9CD00C33}" type="presParOf" srcId="{22EC5D99-349C-4095-8118-DB9F00FD53A8}" destId="{CEB1991D-00F7-4B74-AD97-F5C4838E6BEF}" srcOrd="1" destOrd="0" presId="urn:microsoft.com/office/officeart/2005/8/layout/target2"/>
    <dgm:cxn modelId="{8247A6EE-99B1-4695-9693-5921EE8726B3}" type="presParOf" srcId="{22EC5D99-349C-4095-8118-DB9F00FD53A8}" destId="{03D05616-FC00-4754-A275-1A003EE554A5}" srcOrd="2" destOrd="0" presId="urn:microsoft.com/office/officeart/2005/8/layout/target2"/>
    <dgm:cxn modelId="{0BE365B4-9C4D-4C5F-B3BD-4F63823A690D}" type="presParOf" srcId="{6FD58471-8ABF-4D70-8421-0ECBE4A7D306}" destId="{7C013175-106C-47A4-8086-E753D6C0D0FD}" srcOrd="1" destOrd="0" presId="urn:microsoft.com/office/officeart/2005/8/layout/target2"/>
    <dgm:cxn modelId="{3DA9EDD4-9FDF-44BD-9770-8CC6CA9FFB8F}" type="presParOf" srcId="{7C013175-106C-47A4-8086-E753D6C0D0FD}" destId="{EBD8C52F-0308-4C08-9FFE-06FEF2860339}" srcOrd="0" destOrd="0" presId="urn:microsoft.com/office/officeart/2005/8/layout/target2"/>
    <dgm:cxn modelId="{F7405191-0D52-4385-B916-8D0FD9649B24}" type="presParOf" srcId="{7C013175-106C-47A4-8086-E753D6C0D0FD}" destId="{DE677782-094E-4487-ACF7-6796F6F49AFD}" srcOrd="1" destOrd="0" presId="urn:microsoft.com/office/officeart/2005/8/layout/target2"/>
    <dgm:cxn modelId="{63E39D75-F813-4E09-B73C-0B5CB3712BF5}" type="presParOf" srcId="{DE677782-094E-4487-ACF7-6796F6F49AFD}" destId="{0D81A036-D75E-4DBA-9C9F-0EEA7C64179C}" srcOrd="0" destOrd="0" presId="urn:microsoft.com/office/officeart/2005/8/layout/target2"/>
    <dgm:cxn modelId="{80DB49BE-223E-4934-B877-94B790902EDE}" type="presParOf" srcId="{DE677782-094E-4487-ACF7-6796F6F49AFD}" destId="{21B490C6-1CAD-4622-8E35-9D1DB25EDACB}" srcOrd="1" destOrd="0" presId="urn:microsoft.com/office/officeart/2005/8/layout/target2"/>
    <dgm:cxn modelId="{E05CE838-5833-40FE-8C1E-B95A68C7E0C5}" type="presParOf" srcId="{DE677782-094E-4487-ACF7-6796F6F49AFD}" destId="{5A92C120-9017-4915-B78E-3FE2CD2B86D1}" srcOrd="2" destOrd="0" presId="urn:microsoft.com/office/officeart/2005/8/layout/target2"/>
    <dgm:cxn modelId="{5A475031-AEE9-4FC8-A772-13F8475851DD}" type="presParOf" srcId="{6FD58471-8ABF-4D70-8421-0ECBE4A7D306}" destId="{BE10517F-29FB-4370-A068-758532883A55}" srcOrd="2" destOrd="0" presId="urn:microsoft.com/office/officeart/2005/8/layout/target2"/>
    <dgm:cxn modelId="{5E0DB30F-E92B-4477-9561-18D62152A78C}" type="presParOf" srcId="{BE10517F-29FB-4370-A068-758532883A55}" destId="{06494928-16DF-4F8D-AE05-22F7D2E9C3A5}" srcOrd="0" destOrd="0" presId="urn:microsoft.com/office/officeart/2005/8/layout/target2"/>
    <dgm:cxn modelId="{72A3F24B-FB1B-4B2D-A0F3-3508E98B42ED}" type="presParOf" srcId="{BE10517F-29FB-4370-A068-758532883A55}" destId="{D156A244-67AC-45D5-816B-6477525AD6D3}" srcOrd="1" destOrd="0" presId="urn:microsoft.com/office/officeart/2005/8/layout/target2"/>
    <dgm:cxn modelId="{158E5351-F112-48E8-9AF7-111B1A35293E}" type="presParOf" srcId="{D156A244-67AC-45D5-816B-6477525AD6D3}" destId="{5D496710-0380-46B2-9C74-32D9CA779F55}" srcOrd="0" destOrd="0" presId="urn:microsoft.com/office/officeart/2005/8/layout/target2"/>
    <dgm:cxn modelId="{91ED506A-0D45-4A88-B119-2EB4FAE29BD3}" type="presParOf" srcId="{D156A244-67AC-45D5-816B-6477525AD6D3}" destId="{C92F77CB-38F3-42B8-B9F5-F27DF193E886}" srcOrd="1" destOrd="0" presId="urn:microsoft.com/office/officeart/2005/8/layout/target2"/>
    <dgm:cxn modelId="{D0C4A954-B571-41CC-AE7F-0B5A044AA2C9}" type="presParOf" srcId="{D156A244-67AC-45D5-816B-6477525AD6D3}" destId="{A47FB0A0-28E8-46B1-B228-6EBC6ADF00C9}" srcOrd="2" destOrd="0" presId="urn:microsoft.com/office/officeart/2005/8/layout/targe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384E64-B6C7-4B5D-B168-C500E43753F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84DC47C3-9C10-45A7-9064-2C076847AF57}">
      <dgm:prSet phldrT="[Texto]" custT="1"/>
      <dgm:spPr/>
      <dgm:t>
        <a:bodyPr/>
        <a:lstStyle/>
        <a:p>
          <a:pPr algn="just"/>
          <a:r>
            <a:rPr lang="es-ES" sz="1200" dirty="0" smtClean="0">
              <a:solidFill>
                <a:schemeClr val="tx1"/>
              </a:solidFill>
            </a:rPr>
            <a:t>La propuesta es viable y sostenible, y puede ser implementada en la zona por la COAC San Francisco Ltda.</a:t>
          </a:r>
          <a:endParaRPr lang="es-ES" sz="1200" dirty="0">
            <a:solidFill>
              <a:schemeClr val="tx1"/>
            </a:solidFill>
          </a:endParaRPr>
        </a:p>
      </dgm:t>
    </dgm:pt>
    <dgm:pt modelId="{CF599CFD-75BA-49C3-8580-1629158A7631}" type="parTrans" cxnId="{964BD2B5-B342-4BB6-819C-E4A4F3DB7150}">
      <dgm:prSet/>
      <dgm:spPr/>
      <dgm:t>
        <a:bodyPr/>
        <a:lstStyle/>
        <a:p>
          <a:pPr algn="just"/>
          <a:endParaRPr lang="es-ES" sz="2000">
            <a:solidFill>
              <a:schemeClr val="tx1"/>
            </a:solidFill>
          </a:endParaRPr>
        </a:p>
      </dgm:t>
    </dgm:pt>
    <dgm:pt modelId="{66BB0988-58C3-4DD3-9A29-7FF8352417F2}" type="sibTrans" cxnId="{964BD2B5-B342-4BB6-819C-E4A4F3DB7150}">
      <dgm:prSet/>
      <dgm:spPr/>
      <dgm:t>
        <a:bodyPr/>
        <a:lstStyle/>
        <a:p>
          <a:pPr algn="just"/>
          <a:endParaRPr lang="es-ES" sz="2000">
            <a:solidFill>
              <a:schemeClr val="tx1"/>
            </a:solidFill>
          </a:endParaRPr>
        </a:p>
      </dgm:t>
    </dgm:pt>
    <dgm:pt modelId="{85F8A43E-F579-4E7B-A4E3-B218E3864F7F}">
      <dgm:prSet phldrT="[Texto]" custT="1"/>
      <dgm:spPr/>
      <dgm:t>
        <a:bodyPr/>
        <a:lstStyle/>
        <a:p>
          <a:pPr algn="just"/>
          <a:r>
            <a:rPr lang="es-ES" sz="1200" dirty="0" smtClean="0">
              <a:solidFill>
                <a:schemeClr val="tx1"/>
              </a:solidFill>
            </a:rPr>
            <a:t>La agencia Tena de la COAC San Francisco Ltda., guarda importancia estratégica para la cooperativa,  por su ubicación en uno de los polos de desarrollo potenciales en la región amazónica.</a:t>
          </a:r>
          <a:endParaRPr lang="es-ES" sz="1200" dirty="0">
            <a:solidFill>
              <a:schemeClr val="tx1"/>
            </a:solidFill>
          </a:endParaRPr>
        </a:p>
      </dgm:t>
    </dgm:pt>
    <dgm:pt modelId="{8C6DF7B4-8990-4DDB-90DD-ED562B585649}" type="parTrans" cxnId="{B2DF6E34-39B8-4D9C-AB8A-167DB038C7C7}">
      <dgm:prSet/>
      <dgm:spPr/>
      <dgm:t>
        <a:bodyPr/>
        <a:lstStyle/>
        <a:p>
          <a:pPr algn="just"/>
          <a:endParaRPr lang="es-ES" sz="2000">
            <a:solidFill>
              <a:schemeClr val="tx1"/>
            </a:solidFill>
          </a:endParaRPr>
        </a:p>
      </dgm:t>
    </dgm:pt>
    <dgm:pt modelId="{3AA7E1B1-E3EB-4154-B772-0E5187E18088}" type="sibTrans" cxnId="{B2DF6E34-39B8-4D9C-AB8A-167DB038C7C7}">
      <dgm:prSet/>
      <dgm:spPr/>
      <dgm:t>
        <a:bodyPr/>
        <a:lstStyle/>
        <a:p>
          <a:pPr algn="just"/>
          <a:endParaRPr lang="es-ES" sz="2000">
            <a:solidFill>
              <a:schemeClr val="tx1"/>
            </a:solidFill>
          </a:endParaRPr>
        </a:p>
      </dgm:t>
    </dgm:pt>
    <dgm:pt modelId="{EB6E2BD3-99B7-4C5A-95C5-F5A608D7A81A}">
      <dgm:prSet phldrT="[Texto]" custT="1"/>
      <dgm:spPr/>
      <dgm:t>
        <a:bodyPr/>
        <a:lstStyle/>
        <a:p>
          <a:pPr algn="just"/>
          <a:r>
            <a:rPr lang="es-ES" sz="1200" dirty="0" smtClean="0">
              <a:solidFill>
                <a:schemeClr val="tx1"/>
              </a:solidFill>
            </a:rPr>
            <a:t>La COAC San Francisco Ltda.,  es solvente según sus indicadores, en cuanto a la Suficiencia Patrimonial mantiene al año 2010 un valor de 5.473,19%; y el índice de calidad de activos maneja un valor del 99,04% en el 2010.</a:t>
          </a:r>
          <a:endParaRPr lang="es-ES" sz="1200" dirty="0">
            <a:solidFill>
              <a:schemeClr val="tx1"/>
            </a:solidFill>
          </a:endParaRPr>
        </a:p>
      </dgm:t>
    </dgm:pt>
    <dgm:pt modelId="{4CC24187-B215-4835-950D-6A866B38F8C0}" type="parTrans" cxnId="{8238A2BE-2B8F-41CF-BFB2-4DCD88F2AEE0}">
      <dgm:prSet/>
      <dgm:spPr/>
      <dgm:t>
        <a:bodyPr/>
        <a:lstStyle/>
        <a:p>
          <a:endParaRPr lang="es-ES" sz="2000"/>
        </a:p>
      </dgm:t>
    </dgm:pt>
    <dgm:pt modelId="{DCEEC27E-FFD3-4995-AC88-7EF74BF35616}" type="sibTrans" cxnId="{8238A2BE-2B8F-41CF-BFB2-4DCD88F2AEE0}">
      <dgm:prSet/>
      <dgm:spPr/>
      <dgm:t>
        <a:bodyPr/>
        <a:lstStyle/>
        <a:p>
          <a:endParaRPr lang="es-ES" sz="2000"/>
        </a:p>
      </dgm:t>
    </dgm:pt>
    <dgm:pt modelId="{2B6B2D3C-B9C5-4FD4-AED7-7C3EFB308541}">
      <dgm:prSet phldrT="[Texto]" custT="1"/>
      <dgm:spPr/>
      <dgm:t>
        <a:bodyPr/>
        <a:lstStyle/>
        <a:p>
          <a:pPr algn="just"/>
          <a:r>
            <a:rPr lang="es-ES" sz="1200" dirty="0" smtClean="0">
              <a:solidFill>
                <a:schemeClr val="tx1"/>
              </a:solidFill>
            </a:rPr>
            <a:t>La línea de crédito tendrá dos modalidades: la modalidad I con montos de préstamo desde los 500 dólares hasta los 25.000 dólares en un plazo máximo de 36 meses, mientras que la modalidad II con montos de préstamo desde 25.001 dólares hasta 50.000 dólares con un plazo máximo de 48 meses, ambas con un período de gracia de 6 meses.</a:t>
          </a:r>
          <a:endParaRPr lang="es-ES" sz="1200" dirty="0">
            <a:solidFill>
              <a:schemeClr val="tx1"/>
            </a:solidFill>
          </a:endParaRPr>
        </a:p>
      </dgm:t>
    </dgm:pt>
    <dgm:pt modelId="{2111D876-E74C-49F2-BA5F-38E035D3F0A0}" type="parTrans" cxnId="{3B694432-D545-444A-AAAD-EB24CBD2F570}">
      <dgm:prSet/>
      <dgm:spPr/>
      <dgm:t>
        <a:bodyPr/>
        <a:lstStyle/>
        <a:p>
          <a:endParaRPr lang="es-ES" sz="2000"/>
        </a:p>
      </dgm:t>
    </dgm:pt>
    <dgm:pt modelId="{DF3FCAA3-A969-4294-BDEF-47C0F8D6C535}" type="sibTrans" cxnId="{3B694432-D545-444A-AAAD-EB24CBD2F570}">
      <dgm:prSet/>
      <dgm:spPr/>
      <dgm:t>
        <a:bodyPr/>
        <a:lstStyle/>
        <a:p>
          <a:endParaRPr lang="es-ES" sz="2000"/>
        </a:p>
      </dgm:t>
    </dgm:pt>
    <dgm:pt modelId="{96B11A2B-1DD9-4AEE-906D-DA2C5ACDF89B}" type="pres">
      <dgm:prSet presAssocID="{19384E64-B6C7-4B5D-B168-C500E43753F4}" presName="Name0" presStyleCnt="0">
        <dgm:presLayoutVars>
          <dgm:chMax val="7"/>
          <dgm:dir/>
          <dgm:animLvl val="lvl"/>
          <dgm:resizeHandles val="exact"/>
        </dgm:presLayoutVars>
      </dgm:prSet>
      <dgm:spPr/>
      <dgm:t>
        <a:bodyPr/>
        <a:lstStyle/>
        <a:p>
          <a:endParaRPr lang="es-ES"/>
        </a:p>
      </dgm:t>
    </dgm:pt>
    <dgm:pt modelId="{15BDA1AD-AB24-4BC1-B03A-699DF2F26C6C}" type="pres">
      <dgm:prSet presAssocID="{84DC47C3-9C10-45A7-9064-2C076847AF57}" presName="circle1" presStyleLbl="node1" presStyleIdx="0" presStyleCnt="4"/>
      <dgm:spPr/>
    </dgm:pt>
    <dgm:pt modelId="{D7D8038A-1881-42F3-BA17-502475E81901}" type="pres">
      <dgm:prSet presAssocID="{84DC47C3-9C10-45A7-9064-2C076847AF57}" presName="space" presStyleCnt="0"/>
      <dgm:spPr/>
    </dgm:pt>
    <dgm:pt modelId="{7B54F1CC-60C3-41FD-B176-0B2B14B34585}" type="pres">
      <dgm:prSet presAssocID="{84DC47C3-9C10-45A7-9064-2C076847AF57}" presName="rect1" presStyleLbl="alignAcc1" presStyleIdx="0" presStyleCnt="4"/>
      <dgm:spPr/>
      <dgm:t>
        <a:bodyPr/>
        <a:lstStyle/>
        <a:p>
          <a:endParaRPr lang="es-ES"/>
        </a:p>
      </dgm:t>
    </dgm:pt>
    <dgm:pt modelId="{8DB8F8B0-510A-4F1D-A700-4ADE8DE81420}" type="pres">
      <dgm:prSet presAssocID="{85F8A43E-F579-4E7B-A4E3-B218E3864F7F}" presName="vertSpace2" presStyleLbl="node1" presStyleIdx="0" presStyleCnt="4"/>
      <dgm:spPr/>
    </dgm:pt>
    <dgm:pt modelId="{30426D75-116D-49E2-86F7-37AC3A7E6E5A}" type="pres">
      <dgm:prSet presAssocID="{85F8A43E-F579-4E7B-A4E3-B218E3864F7F}" presName="circle2" presStyleLbl="node1" presStyleIdx="1" presStyleCnt="4"/>
      <dgm:spPr/>
    </dgm:pt>
    <dgm:pt modelId="{A2837618-123E-414F-AFE5-F480DD980CE6}" type="pres">
      <dgm:prSet presAssocID="{85F8A43E-F579-4E7B-A4E3-B218E3864F7F}" presName="rect2" presStyleLbl="alignAcc1" presStyleIdx="1" presStyleCnt="4"/>
      <dgm:spPr/>
      <dgm:t>
        <a:bodyPr/>
        <a:lstStyle/>
        <a:p>
          <a:endParaRPr lang="es-ES"/>
        </a:p>
      </dgm:t>
    </dgm:pt>
    <dgm:pt modelId="{918B1DB7-A2E8-4CF2-B995-2188772525B1}" type="pres">
      <dgm:prSet presAssocID="{EB6E2BD3-99B7-4C5A-95C5-F5A608D7A81A}" presName="vertSpace3" presStyleLbl="node1" presStyleIdx="1" presStyleCnt="4"/>
      <dgm:spPr/>
    </dgm:pt>
    <dgm:pt modelId="{E55B5753-9433-4820-8BCA-1A5B514A9ABD}" type="pres">
      <dgm:prSet presAssocID="{EB6E2BD3-99B7-4C5A-95C5-F5A608D7A81A}" presName="circle3" presStyleLbl="node1" presStyleIdx="2" presStyleCnt="4"/>
      <dgm:spPr/>
    </dgm:pt>
    <dgm:pt modelId="{385C62E1-2733-4A31-B3A2-1C27AF1731CC}" type="pres">
      <dgm:prSet presAssocID="{EB6E2BD3-99B7-4C5A-95C5-F5A608D7A81A}" presName="rect3" presStyleLbl="alignAcc1" presStyleIdx="2" presStyleCnt="4"/>
      <dgm:spPr/>
      <dgm:t>
        <a:bodyPr/>
        <a:lstStyle/>
        <a:p>
          <a:endParaRPr lang="es-ES"/>
        </a:p>
      </dgm:t>
    </dgm:pt>
    <dgm:pt modelId="{3073A7B9-5AB2-40D1-9190-1DF18F67E6FB}" type="pres">
      <dgm:prSet presAssocID="{2B6B2D3C-B9C5-4FD4-AED7-7C3EFB308541}" presName="vertSpace4" presStyleLbl="node1" presStyleIdx="2" presStyleCnt="4"/>
      <dgm:spPr/>
    </dgm:pt>
    <dgm:pt modelId="{FA931821-B3FA-4BEA-B6AA-EE2DD0F6DC7C}" type="pres">
      <dgm:prSet presAssocID="{2B6B2D3C-B9C5-4FD4-AED7-7C3EFB308541}" presName="circle4" presStyleLbl="node1" presStyleIdx="3" presStyleCnt="4"/>
      <dgm:spPr/>
    </dgm:pt>
    <dgm:pt modelId="{9942A672-1DB4-4D11-9778-20B3BF069109}" type="pres">
      <dgm:prSet presAssocID="{2B6B2D3C-B9C5-4FD4-AED7-7C3EFB308541}" presName="rect4" presStyleLbl="alignAcc1" presStyleIdx="3" presStyleCnt="4"/>
      <dgm:spPr/>
      <dgm:t>
        <a:bodyPr/>
        <a:lstStyle/>
        <a:p>
          <a:endParaRPr lang="es-ES"/>
        </a:p>
      </dgm:t>
    </dgm:pt>
    <dgm:pt modelId="{1E5848B8-E524-4CE9-8E04-075791D062DB}" type="pres">
      <dgm:prSet presAssocID="{84DC47C3-9C10-45A7-9064-2C076847AF57}" presName="rect1ParTxNoCh" presStyleLbl="alignAcc1" presStyleIdx="3" presStyleCnt="4">
        <dgm:presLayoutVars>
          <dgm:chMax val="1"/>
          <dgm:bulletEnabled val="1"/>
        </dgm:presLayoutVars>
      </dgm:prSet>
      <dgm:spPr/>
      <dgm:t>
        <a:bodyPr/>
        <a:lstStyle/>
        <a:p>
          <a:endParaRPr lang="es-ES"/>
        </a:p>
      </dgm:t>
    </dgm:pt>
    <dgm:pt modelId="{F801FD37-443A-4D23-A5FD-A3B10DFA41B6}" type="pres">
      <dgm:prSet presAssocID="{85F8A43E-F579-4E7B-A4E3-B218E3864F7F}" presName="rect2ParTxNoCh" presStyleLbl="alignAcc1" presStyleIdx="3" presStyleCnt="4">
        <dgm:presLayoutVars>
          <dgm:chMax val="1"/>
          <dgm:bulletEnabled val="1"/>
        </dgm:presLayoutVars>
      </dgm:prSet>
      <dgm:spPr/>
      <dgm:t>
        <a:bodyPr/>
        <a:lstStyle/>
        <a:p>
          <a:endParaRPr lang="es-ES"/>
        </a:p>
      </dgm:t>
    </dgm:pt>
    <dgm:pt modelId="{DA8002EA-C7D4-4D32-B67E-3A6C34ED927C}" type="pres">
      <dgm:prSet presAssocID="{EB6E2BD3-99B7-4C5A-95C5-F5A608D7A81A}" presName="rect3ParTxNoCh" presStyleLbl="alignAcc1" presStyleIdx="3" presStyleCnt="4">
        <dgm:presLayoutVars>
          <dgm:chMax val="1"/>
          <dgm:bulletEnabled val="1"/>
        </dgm:presLayoutVars>
      </dgm:prSet>
      <dgm:spPr/>
      <dgm:t>
        <a:bodyPr/>
        <a:lstStyle/>
        <a:p>
          <a:endParaRPr lang="es-ES"/>
        </a:p>
      </dgm:t>
    </dgm:pt>
    <dgm:pt modelId="{ED65F158-7F2D-43BB-BB98-DE4881CF0E19}" type="pres">
      <dgm:prSet presAssocID="{2B6B2D3C-B9C5-4FD4-AED7-7C3EFB308541}" presName="rect4ParTxNoCh" presStyleLbl="alignAcc1" presStyleIdx="3" presStyleCnt="4">
        <dgm:presLayoutVars>
          <dgm:chMax val="1"/>
          <dgm:bulletEnabled val="1"/>
        </dgm:presLayoutVars>
      </dgm:prSet>
      <dgm:spPr/>
      <dgm:t>
        <a:bodyPr/>
        <a:lstStyle/>
        <a:p>
          <a:endParaRPr lang="es-ES"/>
        </a:p>
      </dgm:t>
    </dgm:pt>
  </dgm:ptLst>
  <dgm:cxnLst>
    <dgm:cxn modelId="{898FCA00-FF97-4E4E-B834-208A47277E42}" type="presOf" srcId="{2B6B2D3C-B9C5-4FD4-AED7-7C3EFB308541}" destId="{9942A672-1DB4-4D11-9778-20B3BF069109}" srcOrd="0" destOrd="0" presId="urn:microsoft.com/office/officeart/2005/8/layout/target3"/>
    <dgm:cxn modelId="{411C9EBF-C2BB-4152-8CF6-93535BDDC476}" type="presOf" srcId="{EB6E2BD3-99B7-4C5A-95C5-F5A608D7A81A}" destId="{385C62E1-2733-4A31-B3A2-1C27AF1731CC}" srcOrd="0" destOrd="0" presId="urn:microsoft.com/office/officeart/2005/8/layout/target3"/>
    <dgm:cxn modelId="{FC9E4E0A-952C-4C67-AB8F-57CEB38D669D}" type="presOf" srcId="{84DC47C3-9C10-45A7-9064-2C076847AF57}" destId="{7B54F1CC-60C3-41FD-B176-0B2B14B34585}" srcOrd="0" destOrd="0" presId="urn:microsoft.com/office/officeart/2005/8/layout/target3"/>
    <dgm:cxn modelId="{1D226B5C-256B-48B1-A73A-7335BB323599}" type="presOf" srcId="{EB6E2BD3-99B7-4C5A-95C5-F5A608D7A81A}" destId="{DA8002EA-C7D4-4D32-B67E-3A6C34ED927C}" srcOrd="1" destOrd="0" presId="urn:microsoft.com/office/officeart/2005/8/layout/target3"/>
    <dgm:cxn modelId="{D46D4F23-EE27-4359-9653-567439A58D9C}" type="presOf" srcId="{85F8A43E-F579-4E7B-A4E3-B218E3864F7F}" destId="{F801FD37-443A-4D23-A5FD-A3B10DFA41B6}" srcOrd="1" destOrd="0" presId="urn:microsoft.com/office/officeart/2005/8/layout/target3"/>
    <dgm:cxn modelId="{3B694432-D545-444A-AAAD-EB24CBD2F570}" srcId="{19384E64-B6C7-4B5D-B168-C500E43753F4}" destId="{2B6B2D3C-B9C5-4FD4-AED7-7C3EFB308541}" srcOrd="3" destOrd="0" parTransId="{2111D876-E74C-49F2-BA5F-38E035D3F0A0}" sibTransId="{DF3FCAA3-A969-4294-BDEF-47C0F8D6C535}"/>
    <dgm:cxn modelId="{24A8E18F-36B6-4635-B303-C88242FD6039}" type="presOf" srcId="{85F8A43E-F579-4E7B-A4E3-B218E3864F7F}" destId="{A2837618-123E-414F-AFE5-F480DD980CE6}" srcOrd="0" destOrd="0" presId="urn:microsoft.com/office/officeart/2005/8/layout/target3"/>
    <dgm:cxn modelId="{1985254F-4446-4E7B-A74A-3685897C25D0}" type="presOf" srcId="{19384E64-B6C7-4B5D-B168-C500E43753F4}" destId="{96B11A2B-1DD9-4AEE-906D-DA2C5ACDF89B}" srcOrd="0" destOrd="0" presId="urn:microsoft.com/office/officeart/2005/8/layout/target3"/>
    <dgm:cxn modelId="{964BD2B5-B342-4BB6-819C-E4A4F3DB7150}" srcId="{19384E64-B6C7-4B5D-B168-C500E43753F4}" destId="{84DC47C3-9C10-45A7-9064-2C076847AF57}" srcOrd="0" destOrd="0" parTransId="{CF599CFD-75BA-49C3-8580-1629158A7631}" sibTransId="{66BB0988-58C3-4DD3-9A29-7FF8352417F2}"/>
    <dgm:cxn modelId="{B2DF6E34-39B8-4D9C-AB8A-167DB038C7C7}" srcId="{19384E64-B6C7-4B5D-B168-C500E43753F4}" destId="{85F8A43E-F579-4E7B-A4E3-B218E3864F7F}" srcOrd="1" destOrd="0" parTransId="{8C6DF7B4-8990-4DDB-90DD-ED562B585649}" sibTransId="{3AA7E1B1-E3EB-4154-B772-0E5187E18088}"/>
    <dgm:cxn modelId="{B0D36830-F498-45F5-A65A-A0B99DAFAB4D}" type="presOf" srcId="{84DC47C3-9C10-45A7-9064-2C076847AF57}" destId="{1E5848B8-E524-4CE9-8E04-075791D062DB}" srcOrd="1" destOrd="0" presId="urn:microsoft.com/office/officeart/2005/8/layout/target3"/>
    <dgm:cxn modelId="{8238A2BE-2B8F-41CF-BFB2-4DCD88F2AEE0}" srcId="{19384E64-B6C7-4B5D-B168-C500E43753F4}" destId="{EB6E2BD3-99B7-4C5A-95C5-F5A608D7A81A}" srcOrd="2" destOrd="0" parTransId="{4CC24187-B215-4835-950D-6A866B38F8C0}" sibTransId="{DCEEC27E-FFD3-4995-AC88-7EF74BF35616}"/>
    <dgm:cxn modelId="{C88B5C84-13A5-40B7-B0CC-01260541BA76}" type="presOf" srcId="{2B6B2D3C-B9C5-4FD4-AED7-7C3EFB308541}" destId="{ED65F158-7F2D-43BB-BB98-DE4881CF0E19}" srcOrd="1" destOrd="0" presId="urn:microsoft.com/office/officeart/2005/8/layout/target3"/>
    <dgm:cxn modelId="{2A28115D-9766-45E9-85D2-1D8D2CCF3B7F}" type="presParOf" srcId="{96B11A2B-1DD9-4AEE-906D-DA2C5ACDF89B}" destId="{15BDA1AD-AB24-4BC1-B03A-699DF2F26C6C}" srcOrd="0" destOrd="0" presId="urn:microsoft.com/office/officeart/2005/8/layout/target3"/>
    <dgm:cxn modelId="{0C2FCC0E-3E3D-474C-A259-5581C8D613CD}" type="presParOf" srcId="{96B11A2B-1DD9-4AEE-906D-DA2C5ACDF89B}" destId="{D7D8038A-1881-42F3-BA17-502475E81901}" srcOrd="1" destOrd="0" presId="urn:microsoft.com/office/officeart/2005/8/layout/target3"/>
    <dgm:cxn modelId="{7F9D8B57-3B4A-41E8-A466-DD3D20AFD6FC}" type="presParOf" srcId="{96B11A2B-1DD9-4AEE-906D-DA2C5ACDF89B}" destId="{7B54F1CC-60C3-41FD-B176-0B2B14B34585}" srcOrd="2" destOrd="0" presId="urn:microsoft.com/office/officeart/2005/8/layout/target3"/>
    <dgm:cxn modelId="{B73A79F6-E737-4403-8429-A65E32C60029}" type="presParOf" srcId="{96B11A2B-1DD9-4AEE-906D-DA2C5ACDF89B}" destId="{8DB8F8B0-510A-4F1D-A700-4ADE8DE81420}" srcOrd="3" destOrd="0" presId="urn:microsoft.com/office/officeart/2005/8/layout/target3"/>
    <dgm:cxn modelId="{4F95F0B1-EB26-49E6-BCBB-FBBE4DCCCC55}" type="presParOf" srcId="{96B11A2B-1DD9-4AEE-906D-DA2C5ACDF89B}" destId="{30426D75-116D-49E2-86F7-37AC3A7E6E5A}" srcOrd="4" destOrd="0" presId="urn:microsoft.com/office/officeart/2005/8/layout/target3"/>
    <dgm:cxn modelId="{C8FDC928-61DD-40EA-8E91-FE09FD21E3B7}" type="presParOf" srcId="{96B11A2B-1DD9-4AEE-906D-DA2C5ACDF89B}" destId="{A2837618-123E-414F-AFE5-F480DD980CE6}" srcOrd="5" destOrd="0" presId="urn:microsoft.com/office/officeart/2005/8/layout/target3"/>
    <dgm:cxn modelId="{63472160-EEB5-44C8-A436-4263EE482C02}" type="presParOf" srcId="{96B11A2B-1DD9-4AEE-906D-DA2C5ACDF89B}" destId="{918B1DB7-A2E8-4CF2-B995-2188772525B1}" srcOrd="6" destOrd="0" presId="urn:microsoft.com/office/officeart/2005/8/layout/target3"/>
    <dgm:cxn modelId="{153633B7-BF0B-431E-8599-371BA2F3835F}" type="presParOf" srcId="{96B11A2B-1DD9-4AEE-906D-DA2C5ACDF89B}" destId="{E55B5753-9433-4820-8BCA-1A5B514A9ABD}" srcOrd="7" destOrd="0" presId="urn:microsoft.com/office/officeart/2005/8/layout/target3"/>
    <dgm:cxn modelId="{228FA8CB-C1F0-4657-9358-0E5A59EE72EC}" type="presParOf" srcId="{96B11A2B-1DD9-4AEE-906D-DA2C5ACDF89B}" destId="{385C62E1-2733-4A31-B3A2-1C27AF1731CC}" srcOrd="8" destOrd="0" presId="urn:microsoft.com/office/officeart/2005/8/layout/target3"/>
    <dgm:cxn modelId="{23E897ED-9254-436B-BAC1-3255F555E29A}" type="presParOf" srcId="{96B11A2B-1DD9-4AEE-906D-DA2C5ACDF89B}" destId="{3073A7B9-5AB2-40D1-9190-1DF18F67E6FB}" srcOrd="9" destOrd="0" presId="urn:microsoft.com/office/officeart/2005/8/layout/target3"/>
    <dgm:cxn modelId="{0C513A46-340F-4F45-B1C4-1784AD28664C}" type="presParOf" srcId="{96B11A2B-1DD9-4AEE-906D-DA2C5ACDF89B}" destId="{FA931821-B3FA-4BEA-B6AA-EE2DD0F6DC7C}" srcOrd="10" destOrd="0" presId="urn:microsoft.com/office/officeart/2005/8/layout/target3"/>
    <dgm:cxn modelId="{FC2D2EF0-6E80-496F-9566-08D42345C260}" type="presParOf" srcId="{96B11A2B-1DD9-4AEE-906D-DA2C5ACDF89B}" destId="{9942A672-1DB4-4D11-9778-20B3BF069109}" srcOrd="11" destOrd="0" presId="urn:microsoft.com/office/officeart/2005/8/layout/target3"/>
    <dgm:cxn modelId="{756322E8-AA2B-425F-AD5B-29FFD39ACCBF}" type="presParOf" srcId="{96B11A2B-1DD9-4AEE-906D-DA2C5ACDF89B}" destId="{1E5848B8-E524-4CE9-8E04-075791D062DB}" srcOrd="12" destOrd="0" presId="urn:microsoft.com/office/officeart/2005/8/layout/target3"/>
    <dgm:cxn modelId="{A5E791EE-304D-4BBF-8CC1-B0B394250DEC}" type="presParOf" srcId="{96B11A2B-1DD9-4AEE-906D-DA2C5ACDF89B}" destId="{F801FD37-443A-4D23-A5FD-A3B10DFA41B6}" srcOrd="13" destOrd="0" presId="urn:microsoft.com/office/officeart/2005/8/layout/target3"/>
    <dgm:cxn modelId="{FF5AD90C-A384-4CA5-B57A-2FB94612D24A}" type="presParOf" srcId="{96B11A2B-1DD9-4AEE-906D-DA2C5ACDF89B}" destId="{DA8002EA-C7D4-4D32-B67E-3A6C34ED927C}" srcOrd="14" destOrd="0" presId="urn:microsoft.com/office/officeart/2005/8/layout/target3"/>
    <dgm:cxn modelId="{9A6BAB03-FE2E-4C5D-8668-712987CB92F9}" type="presParOf" srcId="{96B11A2B-1DD9-4AEE-906D-DA2C5ACDF89B}" destId="{ED65F158-7F2D-43BB-BB98-DE4881CF0E19}" srcOrd="15"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384E64-B6C7-4B5D-B168-C500E43753F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84DC47C3-9C10-45A7-9064-2C076847AF57}">
      <dgm:prSet phldrT="[Texto]"/>
      <dgm:spPr/>
      <dgm:t>
        <a:bodyPr/>
        <a:lstStyle/>
        <a:p>
          <a:pPr algn="just"/>
          <a:r>
            <a:rPr lang="es-ES" dirty="0" smtClean="0">
              <a:solidFill>
                <a:schemeClr val="tx1"/>
              </a:solidFill>
            </a:rPr>
            <a:t>La línea de crédito turística será destinada para el financiamiento de capital de trabajo y activos fijos tangibles de personas naturales o jurídicas privadas legalmente constituidas, que se encuentren relacionadas con la producción, comercio o servicios afines con el turismo.</a:t>
          </a:r>
          <a:endParaRPr lang="es-ES" dirty="0">
            <a:solidFill>
              <a:schemeClr val="tx1"/>
            </a:solidFill>
          </a:endParaRPr>
        </a:p>
      </dgm:t>
    </dgm:pt>
    <dgm:pt modelId="{CF599CFD-75BA-49C3-8580-1629158A7631}" type="parTrans" cxnId="{964BD2B5-B342-4BB6-819C-E4A4F3DB7150}">
      <dgm:prSet/>
      <dgm:spPr/>
      <dgm:t>
        <a:bodyPr/>
        <a:lstStyle/>
        <a:p>
          <a:pPr algn="just"/>
          <a:endParaRPr lang="es-ES">
            <a:solidFill>
              <a:schemeClr val="tx1"/>
            </a:solidFill>
          </a:endParaRPr>
        </a:p>
      </dgm:t>
    </dgm:pt>
    <dgm:pt modelId="{66BB0988-58C3-4DD3-9A29-7FF8352417F2}" type="sibTrans" cxnId="{964BD2B5-B342-4BB6-819C-E4A4F3DB7150}">
      <dgm:prSet/>
      <dgm:spPr/>
      <dgm:t>
        <a:bodyPr/>
        <a:lstStyle/>
        <a:p>
          <a:pPr algn="just"/>
          <a:endParaRPr lang="es-ES">
            <a:solidFill>
              <a:schemeClr val="tx1"/>
            </a:solidFill>
          </a:endParaRPr>
        </a:p>
      </dgm:t>
    </dgm:pt>
    <dgm:pt modelId="{7ED6545F-D977-4EBD-8A39-9C7BC691459F}">
      <dgm:prSet phldrT="[Texto]"/>
      <dgm:spPr/>
      <dgm:t>
        <a:bodyPr/>
        <a:lstStyle/>
        <a:p>
          <a:pPr algn="just"/>
          <a:r>
            <a:rPr lang="es-ES" dirty="0" smtClean="0">
              <a:solidFill>
                <a:schemeClr val="tx1"/>
              </a:solidFill>
            </a:rPr>
            <a:t>La inversión inicial para la implementación de la línea de crédito es de 54.800 dólares de mobiliario y salarios para 18 meses de funcionamiento, así como también un total de 450.000,00 dólares que serán colocados bajo el concepto de la nueva línea de crédito durante los primeros 6 meses.</a:t>
          </a:r>
          <a:endParaRPr lang="es-ES" dirty="0">
            <a:solidFill>
              <a:schemeClr val="tx1"/>
            </a:solidFill>
          </a:endParaRPr>
        </a:p>
      </dgm:t>
    </dgm:pt>
    <dgm:pt modelId="{4FF06F13-CC2D-4261-9FF3-10B6615230D9}" type="parTrans" cxnId="{22FAF095-6AE4-45F4-8A4C-A8A4FE04A542}">
      <dgm:prSet/>
      <dgm:spPr/>
    </dgm:pt>
    <dgm:pt modelId="{9DCAAC98-32FB-404B-93E2-9B3DB520834F}" type="sibTrans" cxnId="{22FAF095-6AE4-45F4-8A4C-A8A4FE04A542}">
      <dgm:prSet/>
      <dgm:spPr/>
    </dgm:pt>
    <dgm:pt modelId="{E032A0AB-EA43-40BB-88DE-60A454F577BD}">
      <dgm:prSet phldrT="[Texto]"/>
      <dgm:spPr/>
      <dgm:t>
        <a:bodyPr/>
        <a:lstStyle/>
        <a:p>
          <a:pPr algn="just"/>
          <a:r>
            <a:rPr lang="es-ES" dirty="0" smtClean="0">
              <a:solidFill>
                <a:schemeClr val="tx1"/>
              </a:solidFill>
            </a:rPr>
            <a:t>La COAC San Francisco Ltda., mantiene un nivel muy adecuado de reservas siendo este del 28% en el año 2010.</a:t>
          </a:r>
          <a:endParaRPr lang="es-ES" dirty="0">
            <a:solidFill>
              <a:schemeClr val="tx1"/>
            </a:solidFill>
          </a:endParaRPr>
        </a:p>
      </dgm:t>
    </dgm:pt>
    <dgm:pt modelId="{20D7C6B4-4F1E-401F-8887-BC69AAC2CC36}" type="parTrans" cxnId="{74486777-A800-4C17-B32D-B59B24ED64F4}">
      <dgm:prSet/>
      <dgm:spPr/>
    </dgm:pt>
    <dgm:pt modelId="{B9E203B1-A05E-4A9D-935A-65A9DF26BA70}" type="sibTrans" cxnId="{74486777-A800-4C17-B32D-B59B24ED64F4}">
      <dgm:prSet/>
      <dgm:spPr/>
    </dgm:pt>
    <dgm:pt modelId="{CDBE7F74-99A9-43A5-918F-0F0191912DF8}" type="pres">
      <dgm:prSet presAssocID="{19384E64-B6C7-4B5D-B168-C500E43753F4}" presName="Name0" presStyleCnt="0">
        <dgm:presLayoutVars>
          <dgm:chMax val="7"/>
          <dgm:dir/>
          <dgm:animLvl val="lvl"/>
          <dgm:resizeHandles val="exact"/>
        </dgm:presLayoutVars>
      </dgm:prSet>
      <dgm:spPr/>
      <dgm:t>
        <a:bodyPr/>
        <a:lstStyle/>
        <a:p>
          <a:endParaRPr lang="es-ES"/>
        </a:p>
      </dgm:t>
    </dgm:pt>
    <dgm:pt modelId="{7B01F640-9888-4793-AAB2-2C16E728FF1F}" type="pres">
      <dgm:prSet presAssocID="{84DC47C3-9C10-45A7-9064-2C076847AF57}" presName="circle1" presStyleLbl="node1" presStyleIdx="0" presStyleCnt="3"/>
      <dgm:spPr/>
    </dgm:pt>
    <dgm:pt modelId="{C92CD2EC-F81F-4D4E-B7DB-B253495E258A}" type="pres">
      <dgm:prSet presAssocID="{84DC47C3-9C10-45A7-9064-2C076847AF57}" presName="space" presStyleCnt="0"/>
      <dgm:spPr/>
    </dgm:pt>
    <dgm:pt modelId="{A99DF3B9-C34D-4BEB-8CAD-3357A324427B}" type="pres">
      <dgm:prSet presAssocID="{84DC47C3-9C10-45A7-9064-2C076847AF57}" presName="rect1" presStyleLbl="alignAcc1" presStyleIdx="0" presStyleCnt="3"/>
      <dgm:spPr/>
      <dgm:t>
        <a:bodyPr/>
        <a:lstStyle/>
        <a:p>
          <a:endParaRPr lang="es-ES"/>
        </a:p>
      </dgm:t>
    </dgm:pt>
    <dgm:pt modelId="{DD3305C7-D77F-449D-85E1-D02CF1222EF8}" type="pres">
      <dgm:prSet presAssocID="{7ED6545F-D977-4EBD-8A39-9C7BC691459F}" presName="vertSpace2" presStyleLbl="node1" presStyleIdx="0" presStyleCnt="3"/>
      <dgm:spPr/>
    </dgm:pt>
    <dgm:pt modelId="{590B49CF-5C21-45BA-84BF-24EDD8C73263}" type="pres">
      <dgm:prSet presAssocID="{7ED6545F-D977-4EBD-8A39-9C7BC691459F}" presName="circle2" presStyleLbl="node1" presStyleIdx="1" presStyleCnt="3"/>
      <dgm:spPr/>
    </dgm:pt>
    <dgm:pt modelId="{9513D91B-A2B5-4507-9B09-89513C4B80FA}" type="pres">
      <dgm:prSet presAssocID="{7ED6545F-D977-4EBD-8A39-9C7BC691459F}" presName="rect2" presStyleLbl="alignAcc1" presStyleIdx="1" presStyleCnt="3"/>
      <dgm:spPr/>
      <dgm:t>
        <a:bodyPr/>
        <a:lstStyle/>
        <a:p>
          <a:endParaRPr lang="es-ES"/>
        </a:p>
      </dgm:t>
    </dgm:pt>
    <dgm:pt modelId="{F73E253D-F23F-420C-B76F-65DFCFE07E9A}" type="pres">
      <dgm:prSet presAssocID="{E032A0AB-EA43-40BB-88DE-60A454F577BD}" presName="vertSpace3" presStyleLbl="node1" presStyleIdx="1" presStyleCnt="3"/>
      <dgm:spPr/>
    </dgm:pt>
    <dgm:pt modelId="{5BA81583-D331-4039-BD27-46AB5D209E4A}" type="pres">
      <dgm:prSet presAssocID="{E032A0AB-EA43-40BB-88DE-60A454F577BD}" presName="circle3" presStyleLbl="node1" presStyleIdx="2" presStyleCnt="3"/>
      <dgm:spPr/>
    </dgm:pt>
    <dgm:pt modelId="{49E9317A-3FC6-4C92-BE25-E1B2213B90D7}" type="pres">
      <dgm:prSet presAssocID="{E032A0AB-EA43-40BB-88DE-60A454F577BD}" presName="rect3" presStyleLbl="alignAcc1" presStyleIdx="2" presStyleCnt="3"/>
      <dgm:spPr/>
      <dgm:t>
        <a:bodyPr/>
        <a:lstStyle/>
        <a:p>
          <a:endParaRPr lang="es-ES"/>
        </a:p>
      </dgm:t>
    </dgm:pt>
    <dgm:pt modelId="{1AB8CE48-A505-45EA-801F-0182BDE32ABA}" type="pres">
      <dgm:prSet presAssocID="{84DC47C3-9C10-45A7-9064-2C076847AF57}" presName="rect1ParTxNoCh" presStyleLbl="alignAcc1" presStyleIdx="2" presStyleCnt="3">
        <dgm:presLayoutVars>
          <dgm:chMax val="1"/>
          <dgm:bulletEnabled val="1"/>
        </dgm:presLayoutVars>
      </dgm:prSet>
      <dgm:spPr/>
      <dgm:t>
        <a:bodyPr/>
        <a:lstStyle/>
        <a:p>
          <a:endParaRPr lang="es-ES"/>
        </a:p>
      </dgm:t>
    </dgm:pt>
    <dgm:pt modelId="{BDC2650E-F431-47CC-8D01-938480E16500}" type="pres">
      <dgm:prSet presAssocID="{7ED6545F-D977-4EBD-8A39-9C7BC691459F}" presName="rect2ParTxNoCh" presStyleLbl="alignAcc1" presStyleIdx="2" presStyleCnt="3">
        <dgm:presLayoutVars>
          <dgm:chMax val="1"/>
          <dgm:bulletEnabled val="1"/>
        </dgm:presLayoutVars>
      </dgm:prSet>
      <dgm:spPr/>
      <dgm:t>
        <a:bodyPr/>
        <a:lstStyle/>
        <a:p>
          <a:endParaRPr lang="es-ES"/>
        </a:p>
      </dgm:t>
    </dgm:pt>
    <dgm:pt modelId="{D0B903C9-5235-408A-B0D1-B99BD6205F08}" type="pres">
      <dgm:prSet presAssocID="{E032A0AB-EA43-40BB-88DE-60A454F577BD}" presName="rect3ParTxNoCh" presStyleLbl="alignAcc1" presStyleIdx="2" presStyleCnt="3">
        <dgm:presLayoutVars>
          <dgm:chMax val="1"/>
          <dgm:bulletEnabled val="1"/>
        </dgm:presLayoutVars>
      </dgm:prSet>
      <dgm:spPr/>
      <dgm:t>
        <a:bodyPr/>
        <a:lstStyle/>
        <a:p>
          <a:endParaRPr lang="es-ES"/>
        </a:p>
      </dgm:t>
    </dgm:pt>
  </dgm:ptLst>
  <dgm:cxnLst>
    <dgm:cxn modelId="{C0463F73-7F03-471B-95A5-AFD0A5131ADB}" type="presOf" srcId="{E032A0AB-EA43-40BB-88DE-60A454F577BD}" destId="{D0B903C9-5235-408A-B0D1-B99BD6205F08}" srcOrd="1" destOrd="0" presId="urn:microsoft.com/office/officeart/2005/8/layout/target3"/>
    <dgm:cxn modelId="{2E456896-4763-48E1-AE15-BC849DA9F570}" type="presOf" srcId="{E032A0AB-EA43-40BB-88DE-60A454F577BD}" destId="{49E9317A-3FC6-4C92-BE25-E1B2213B90D7}" srcOrd="0" destOrd="0" presId="urn:microsoft.com/office/officeart/2005/8/layout/target3"/>
    <dgm:cxn modelId="{538FDBA5-753F-4097-A2E8-5B8C990C9E48}" type="presOf" srcId="{84DC47C3-9C10-45A7-9064-2C076847AF57}" destId="{A99DF3B9-C34D-4BEB-8CAD-3357A324427B}" srcOrd="0" destOrd="0" presId="urn:microsoft.com/office/officeart/2005/8/layout/target3"/>
    <dgm:cxn modelId="{0A484732-FDBC-44B5-84B5-278359B596BC}" type="presOf" srcId="{7ED6545F-D977-4EBD-8A39-9C7BC691459F}" destId="{9513D91B-A2B5-4507-9B09-89513C4B80FA}" srcOrd="0" destOrd="0" presId="urn:microsoft.com/office/officeart/2005/8/layout/target3"/>
    <dgm:cxn modelId="{232DCCFF-5DB7-4AF0-8997-4F3CD29DF7D4}" type="presOf" srcId="{84DC47C3-9C10-45A7-9064-2C076847AF57}" destId="{1AB8CE48-A505-45EA-801F-0182BDE32ABA}" srcOrd="1" destOrd="0" presId="urn:microsoft.com/office/officeart/2005/8/layout/target3"/>
    <dgm:cxn modelId="{4E59C467-D60D-4352-A91A-B9C51C2F5924}" type="presOf" srcId="{7ED6545F-D977-4EBD-8A39-9C7BC691459F}" destId="{BDC2650E-F431-47CC-8D01-938480E16500}" srcOrd="1" destOrd="0" presId="urn:microsoft.com/office/officeart/2005/8/layout/target3"/>
    <dgm:cxn modelId="{22FAF095-6AE4-45F4-8A4C-A8A4FE04A542}" srcId="{19384E64-B6C7-4B5D-B168-C500E43753F4}" destId="{7ED6545F-D977-4EBD-8A39-9C7BC691459F}" srcOrd="1" destOrd="0" parTransId="{4FF06F13-CC2D-4261-9FF3-10B6615230D9}" sibTransId="{9DCAAC98-32FB-404B-93E2-9B3DB520834F}"/>
    <dgm:cxn modelId="{964BD2B5-B342-4BB6-819C-E4A4F3DB7150}" srcId="{19384E64-B6C7-4B5D-B168-C500E43753F4}" destId="{84DC47C3-9C10-45A7-9064-2C076847AF57}" srcOrd="0" destOrd="0" parTransId="{CF599CFD-75BA-49C3-8580-1629158A7631}" sibTransId="{66BB0988-58C3-4DD3-9A29-7FF8352417F2}"/>
    <dgm:cxn modelId="{FCEED3C3-65B7-4624-8EEE-2BEE5AB8816B}" type="presOf" srcId="{19384E64-B6C7-4B5D-B168-C500E43753F4}" destId="{CDBE7F74-99A9-43A5-918F-0F0191912DF8}" srcOrd="0" destOrd="0" presId="urn:microsoft.com/office/officeart/2005/8/layout/target3"/>
    <dgm:cxn modelId="{74486777-A800-4C17-B32D-B59B24ED64F4}" srcId="{19384E64-B6C7-4B5D-B168-C500E43753F4}" destId="{E032A0AB-EA43-40BB-88DE-60A454F577BD}" srcOrd="2" destOrd="0" parTransId="{20D7C6B4-4F1E-401F-8887-BC69AAC2CC36}" sibTransId="{B9E203B1-A05E-4A9D-935A-65A9DF26BA70}"/>
    <dgm:cxn modelId="{A9C0DE98-78EF-4015-A3CE-4F0E26A6092E}" type="presParOf" srcId="{CDBE7F74-99A9-43A5-918F-0F0191912DF8}" destId="{7B01F640-9888-4793-AAB2-2C16E728FF1F}" srcOrd="0" destOrd="0" presId="urn:microsoft.com/office/officeart/2005/8/layout/target3"/>
    <dgm:cxn modelId="{891DBA94-41DE-4D00-9F9F-F71EABB95851}" type="presParOf" srcId="{CDBE7F74-99A9-43A5-918F-0F0191912DF8}" destId="{C92CD2EC-F81F-4D4E-B7DB-B253495E258A}" srcOrd="1" destOrd="0" presId="urn:microsoft.com/office/officeart/2005/8/layout/target3"/>
    <dgm:cxn modelId="{94CD5E87-0F07-4468-88A6-4960BB1EC852}" type="presParOf" srcId="{CDBE7F74-99A9-43A5-918F-0F0191912DF8}" destId="{A99DF3B9-C34D-4BEB-8CAD-3357A324427B}" srcOrd="2" destOrd="0" presId="urn:microsoft.com/office/officeart/2005/8/layout/target3"/>
    <dgm:cxn modelId="{04F41DA1-D86D-47D1-B33D-97AB6D056E35}" type="presParOf" srcId="{CDBE7F74-99A9-43A5-918F-0F0191912DF8}" destId="{DD3305C7-D77F-449D-85E1-D02CF1222EF8}" srcOrd="3" destOrd="0" presId="urn:microsoft.com/office/officeart/2005/8/layout/target3"/>
    <dgm:cxn modelId="{5E761DBC-F3C5-4E12-818E-719051AC0FAF}" type="presParOf" srcId="{CDBE7F74-99A9-43A5-918F-0F0191912DF8}" destId="{590B49CF-5C21-45BA-84BF-24EDD8C73263}" srcOrd="4" destOrd="0" presId="urn:microsoft.com/office/officeart/2005/8/layout/target3"/>
    <dgm:cxn modelId="{3298509E-C09B-448D-992F-7A94FAE31A66}" type="presParOf" srcId="{CDBE7F74-99A9-43A5-918F-0F0191912DF8}" destId="{9513D91B-A2B5-4507-9B09-89513C4B80FA}" srcOrd="5" destOrd="0" presId="urn:microsoft.com/office/officeart/2005/8/layout/target3"/>
    <dgm:cxn modelId="{D62A3FA8-DAED-4431-82C2-BDCEC75CA800}" type="presParOf" srcId="{CDBE7F74-99A9-43A5-918F-0F0191912DF8}" destId="{F73E253D-F23F-420C-B76F-65DFCFE07E9A}" srcOrd="6" destOrd="0" presId="urn:microsoft.com/office/officeart/2005/8/layout/target3"/>
    <dgm:cxn modelId="{306CE942-9BDC-4F1E-BC7E-966F555B8904}" type="presParOf" srcId="{CDBE7F74-99A9-43A5-918F-0F0191912DF8}" destId="{5BA81583-D331-4039-BD27-46AB5D209E4A}" srcOrd="7" destOrd="0" presId="urn:microsoft.com/office/officeart/2005/8/layout/target3"/>
    <dgm:cxn modelId="{88D01F72-3FC7-4962-8A0A-91F39AE08FED}" type="presParOf" srcId="{CDBE7F74-99A9-43A5-918F-0F0191912DF8}" destId="{49E9317A-3FC6-4C92-BE25-E1B2213B90D7}" srcOrd="8" destOrd="0" presId="urn:microsoft.com/office/officeart/2005/8/layout/target3"/>
    <dgm:cxn modelId="{CA68C687-024C-4A6C-AE95-E684C6A9F7FC}" type="presParOf" srcId="{CDBE7F74-99A9-43A5-918F-0F0191912DF8}" destId="{1AB8CE48-A505-45EA-801F-0182BDE32ABA}" srcOrd="9" destOrd="0" presId="urn:microsoft.com/office/officeart/2005/8/layout/target3"/>
    <dgm:cxn modelId="{B0DA3E5A-4F7C-4DD1-AC1A-A58692AA3AF8}" type="presParOf" srcId="{CDBE7F74-99A9-43A5-918F-0F0191912DF8}" destId="{BDC2650E-F431-47CC-8D01-938480E16500}" srcOrd="10" destOrd="0" presId="urn:microsoft.com/office/officeart/2005/8/layout/target3"/>
    <dgm:cxn modelId="{90D28D9A-D7B5-4AEB-A394-B42935CA8874}" type="presParOf" srcId="{CDBE7F74-99A9-43A5-918F-0F0191912DF8}" destId="{D0B903C9-5235-408A-B0D1-B99BD6205F08}" srcOrd="11"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384E64-B6C7-4B5D-B168-C500E43753F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84DC47C3-9C10-45A7-9064-2C076847AF57}">
      <dgm:prSet phldrT="[Texto]" custT="1"/>
      <dgm:spPr/>
      <dgm:t>
        <a:bodyPr/>
        <a:lstStyle/>
        <a:p>
          <a:pPr algn="just"/>
          <a:r>
            <a:rPr lang="es-ES" sz="1600" dirty="0" smtClean="0">
              <a:solidFill>
                <a:schemeClr val="tx1"/>
              </a:solidFill>
            </a:rPr>
            <a:t>Implementar  la línea de crédito propuesta,  en el sector, a través de la COAC San Francisco Ltda.</a:t>
          </a:r>
          <a:endParaRPr lang="es-ES" sz="1600" dirty="0">
            <a:solidFill>
              <a:schemeClr val="tx1"/>
            </a:solidFill>
          </a:endParaRPr>
        </a:p>
      </dgm:t>
    </dgm:pt>
    <dgm:pt modelId="{CF599CFD-75BA-49C3-8580-1629158A7631}" type="parTrans" cxnId="{964BD2B5-B342-4BB6-819C-E4A4F3DB7150}">
      <dgm:prSet/>
      <dgm:spPr/>
      <dgm:t>
        <a:bodyPr/>
        <a:lstStyle/>
        <a:p>
          <a:pPr algn="just"/>
          <a:endParaRPr lang="es-ES" sz="2000"/>
        </a:p>
      </dgm:t>
    </dgm:pt>
    <dgm:pt modelId="{66BB0988-58C3-4DD3-9A29-7FF8352417F2}" type="sibTrans" cxnId="{964BD2B5-B342-4BB6-819C-E4A4F3DB7150}">
      <dgm:prSet/>
      <dgm:spPr/>
      <dgm:t>
        <a:bodyPr/>
        <a:lstStyle/>
        <a:p>
          <a:pPr algn="just"/>
          <a:endParaRPr lang="es-ES" sz="2000"/>
        </a:p>
      </dgm:t>
    </dgm:pt>
    <dgm:pt modelId="{85F8A43E-F579-4E7B-A4E3-B218E3864F7F}">
      <dgm:prSet phldrT="[Texto]" custT="1"/>
      <dgm:spPr/>
      <dgm:t>
        <a:bodyPr/>
        <a:lstStyle/>
        <a:p>
          <a:pPr algn="just"/>
          <a:r>
            <a:rPr lang="es-ES" sz="1600" dirty="0" smtClean="0">
              <a:solidFill>
                <a:schemeClr val="tx1"/>
              </a:solidFill>
            </a:rPr>
            <a:t>Se recomienda utilizar el posicionamiento y la marca de la COAC San Francisco Ltda., para consolidar la agencia Tena en el mercado.</a:t>
          </a:r>
          <a:endParaRPr lang="es-ES" sz="1600" dirty="0">
            <a:solidFill>
              <a:schemeClr val="tx1"/>
            </a:solidFill>
          </a:endParaRPr>
        </a:p>
      </dgm:t>
    </dgm:pt>
    <dgm:pt modelId="{8C6DF7B4-8990-4DDB-90DD-ED562B585649}" type="parTrans" cxnId="{B2DF6E34-39B8-4D9C-AB8A-167DB038C7C7}">
      <dgm:prSet/>
      <dgm:spPr/>
      <dgm:t>
        <a:bodyPr/>
        <a:lstStyle/>
        <a:p>
          <a:pPr algn="just"/>
          <a:endParaRPr lang="es-ES" sz="2000"/>
        </a:p>
      </dgm:t>
    </dgm:pt>
    <dgm:pt modelId="{3AA7E1B1-E3EB-4154-B772-0E5187E18088}" type="sibTrans" cxnId="{B2DF6E34-39B8-4D9C-AB8A-167DB038C7C7}">
      <dgm:prSet/>
      <dgm:spPr/>
      <dgm:t>
        <a:bodyPr/>
        <a:lstStyle/>
        <a:p>
          <a:pPr algn="just"/>
          <a:endParaRPr lang="es-ES" sz="2000"/>
        </a:p>
      </dgm:t>
    </dgm:pt>
    <dgm:pt modelId="{9EEDBC82-1D5F-453F-9907-CCC3D72BD100}">
      <dgm:prSet phldrT="[Texto]" custT="1"/>
      <dgm:spPr/>
      <dgm:t>
        <a:bodyPr/>
        <a:lstStyle/>
        <a:p>
          <a:pPr algn="just"/>
          <a:r>
            <a:rPr lang="es-ES" sz="1600" smtClean="0">
              <a:solidFill>
                <a:schemeClr val="tx1"/>
              </a:solidFill>
            </a:rPr>
            <a:t>La COAC San Francisco Ltda., debe mantener sus políticas en lo relacionado a las reservas ya que estas brindan seguridad, generan confianza en los clientes y fortalecen la marca.</a:t>
          </a:r>
          <a:endParaRPr lang="es-ES" sz="1600" dirty="0">
            <a:solidFill>
              <a:schemeClr val="tx1"/>
            </a:solidFill>
          </a:endParaRPr>
        </a:p>
      </dgm:t>
    </dgm:pt>
    <dgm:pt modelId="{9196FFB6-3076-4527-8E85-BF14FBB565A8}" type="parTrans" cxnId="{A20A4DDE-E847-494B-BEBF-2B905F8B988F}">
      <dgm:prSet/>
      <dgm:spPr/>
      <dgm:t>
        <a:bodyPr/>
        <a:lstStyle/>
        <a:p>
          <a:endParaRPr lang="es-ES" sz="2000"/>
        </a:p>
      </dgm:t>
    </dgm:pt>
    <dgm:pt modelId="{A78C39C2-BBCA-4C4A-9E4F-5D26C73D412B}" type="sibTrans" cxnId="{A20A4DDE-E847-494B-BEBF-2B905F8B988F}">
      <dgm:prSet/>
      <dgm:spPr/>
      <dgm:t>
        <a:bodyPr/>
        <a:lstStyle/>
        <a:p>
          <a:endParaRPr lang="es-ES" sz="2000"/>
        </a:p>
      </dgm:t>
    </dgm:pt>
    <dgm:pt modelId="{594568AA-60A9-403C-9B53-B298FF46D556}">
      <dgm:prSet phldrT="[Texto]" custT="1"/>
      <dgm:spPr/>
      <dgm:t>
        <a:bodyPr/>
        <a:lstStyle/>
        <a:p>
          <a:pPr algn="just"/>
          <a:r>
            <a:rPr lang="es-ES" sz="1600" dirty="0" smtClean="0">
              <a:solidFill>
                <a:schemeClr val="tx1"/>
              </a:solidFill>
            </a:rPr>
            <a:t>Implementar con la mayor brevedad los servicios asistenciales en la agencia Tena de la COAC San Francisco Ltda.</a:t>
          </a:r>
          <a:endParaRPr lang="es-ES" sz="1600" dirty="0">
            <a:solidFill>
              <a:schemeClr val="tx1"/>
            </a:solidFill>
          </a:endParaRPr>
        </a:p>
      </dgm:t>
    </dgm:pt>
    <dgm:pt modelId="{DCF285B7-74AC-443B-BB04-57E41EDDF129}" type="parTrans" cxnId="{9F3C2047-C10C-4770-A1B2-A86705879F11}">
      <dgm:prSet/>
      <dgm:spPr/>
      <dgm:t>
        <a:bodyPr/>
        <a:lstStyle/>
        <a:p>
          <a:endParaRPr lang="es-ES" sz="2000"/>
        </a:p>
      </dgm:t>
    </dgm:pt>
    <dgm:pt modelId="{C9FF586C-70FC-4E4E-BAA4-5EAA53C8B1F9}" type="sibTrans" cxnId="{9F3C2047-C10C-4770-A1B2-A86705879F11}">
      <dgm:prSet/>
      <dgm:spPr/>
      <dgm:t>
        <a:bodyPr/>
        <a:lstStyle/>
        <a:p>
          <a:endParaRPr lang="es-ES" sz="2000"/>
        </a:p>
      </dgm:t>
    </dgm:pt>
    <dgm:pt modelId="{9CF1A1E8-3F26-4ACC-B0A3-2CC0CC13E17D}" type="pres">
      <dgm:prSet presAssocID="{19384E64-B6C7-4B5D-B168-C500E43753F4}" presName="Name0" presStyleCnt="0">
        <dgm:presLayoutVars>
          <dgm:chMax val="7"/>
          <dgm:dir/>
          <dgm:animLvl val="lvl"/>
          <dgm:resizeHandles val="exact"/>
        </dgm:presLayoutVars>
      </dgm:prSet>
      <dgm:spPr/>
      <dgm:t>
        <a:bodyPr/>
        <a:lstStyle/>
        <a:p>
          <a:endParaRPr lang="es-ES"/>
        </a:p>
      </dgm:t>
    </dgm:pt>
    <dgm:pt modelId="{3EA799DC-5CA2-436B-9884-01C433DACE3F}" type="pres">
      <dgm:prSet presAssocID="{84DC47C3-9C10-45A7-9064-2C076847AF57}" presName="circle1" presStyleLbl="node1" presStyleIdx="0" presStyleCnt="4"/>
      <dgm:spPr/>
    </dgm:pt>
    <dgm:pt modelId="{BBDFFA76-47C3-4C79-85B1-D53E93C346E1}" type="pres">
      <dgm:prSet presAssocID="{84DC47C3-9C10-45A7-9064-2C076847AF57}" presName="space" presStyleCnt="0"/>
      <dgm:spPr/>
    </dgm:pt>
    <dgm:pt modelId="{983E8BF9-85E5-489A-8A3F-1BAFB40934F6}" type="pres">
      <dgm:prSet presAssocID="{84DC47C3-9C10-45A7-9064-2C076847AF57}" presName="rect1" presStyleLbl="alignAcc1" presStyleIdx="0" presStyleCnt="4"/>
      <dgm:spPr/>
      <dgm:t>
        <a:bodyPr/>
        <a:lstStyle/>
        <a:p>
          <a:endParaRPr lang="es-ES"/>
        </a:p>
      </dgm:t>
    </dgm:pt>
    <dgm:pt modelId="{5831DF1D-09FB-4EAB-8DA8-7995F18B3E04}" type="pres">
      <dgm:prSet presAssocID="{85F8A43E-F579-4E7B-A4E3-B218E3864F7F}" presName="vertSpace2" presStyleLbl="node1" presStyleIdx="0" presStyleCnt="4"/>
      <dgm:spPr/>
    </dgm:pt>
    <dgm:pt modelId="{6AF26B56-466C-4B74-9341-E01EB954A9D3}" type="pres">
      <dgm:prSet presAssocID="{85F8A43E-F579-4E7B-A4E3-B218E3864F7F}" presName="circle2" presStyleLbl="node1" presStyleIdx="1" presStyleCnt="4"/>
      <dgm:spPr/>
    </dgm:pt>
    <dgm:pt modelId="{EC1003DC-8D8B-4A88-8779-A9951311C3C3}" type="pres">
      <dgm:prSet presAssocID="{85F8A43E-F579-4E7B-A4E3-B218E3864F7F}" presName="rect2" presStyleLbl="alignAcc1" presStyleIdx="1" presStyleCnt="4"/>
      <dgm:spPr/>
      <dgm:t>
        <a:bodyPr/>
        <a:lstStyle/>
        <a:p>
          <a:endParaRPr lang="es-ES"/>
        </a:p>
      </dgm:t>
    </dgm:pt>
    <dgm:pt modelId="{67F4DB23-26F9-4090-BD43-BBAA669CC4C5}" type="pres">
      <dgm:prSet presAssocID="{9EEDBC82-1D5F-453F-9907-CCC3D72BD100}" presName="vertSpace3" presStyleLbl="node1" presStyleIdx="1" presStyleCnt="4"/>
      <dgm:spPr/>
    </dgm:pt>
    <dgm:pt modelId="{93858822-1BA1-48D9-8CF3-68906CCE337D}" type="pres">
      <dgm:prSet presAssocID="{9EEDBC82-1D5F-453F-9907-CCC3D72BD100}" presName="circle3" presStyleLbl="node1" presStyleIdx="2" presStyleCnt="4"/>
      <dgm:spPr/>
    </dgm:pt>
    <dgm:pt modelId="{8BFE446E-0211-4E00-B4E2-E9712A3DC79D}" type="pres">
      <dgm:prSet presAssocID="{9EEDBC82-1D5F-453F-9907-CCC3D72BD100}" presName="rect3" presStyleLbl="alignAcc1" presStyleIdx="2" presStyleCnt="4"/>
      <dgm:spPr/>
      <dgm:t>
        <a:bodyPr/>
        <a:lstStyle/>
        <a:p>
          <a:endParaRPr lang="es-ES"/>
        </a:p>
      </dgm:t>
    </dgm:pt>
    <dgm:pt modelId="{20F52D20-2130-44EE-9F12-F2573932EB81}" type="pres">
      <dgm:prSet presAssocID="{594568AA-60A9-403C-9B53-B298FF46D556}" presName="vertSpace4" presStyleLbl="node1" presStyleIdx="2" presStyleCnt="4"/>
      <dgm:spPr/>
    </dgm:pt>
    <dgm:pt modelId="{9E49F98F-012C-4ED1-BE63-9C95EA2D95C5}" type="pres">
      <dgm:prSet presAssocID="{594568AA-60A9-403C-9B53-B298FF46D556}" presName="circle4" presStyleLbl="node1" presStyleIdx="3" presStyleCnt="4"/>
      <dgm:spPr/>
    </dgm:pt>
    <dgm:pt modelId="{B696A5C0-7547-4DEE-BF8A-64AC5D01BB16}" type="pres">
      <dgm:prSet presAssocID="{594568AA-60A9-403C-9B53-B298FF46D556}" presName="rect4" presStyleLbl="alignAcc1" presStyleIdx="3" presStyleCnt="4"/>
      <dgm:spPr/>
      <dgm:t>
        <a:bodyPr/>
        <a:lstStyle/>
        <a:p>
          <a:endParaRPr lang="es-ES"/>
        </a:p>
      </dgm:t>
    </dgm:pt>
    <dgm:pt modelId="{17B0FD29-B890-4AF4-8AA1-438D99CA3726}" type="pres">
      <dgm:prSet presAssocID="{84DC47C3-9C10-45A7-9064-2C076847AF57}" presName="rect1ParTxNoCh" presStyleLbl="alignAcc1" presStyleIdx="3" presStyleCnt="4">
        <dgm:presLayoutVars>
          <dgm:chMax val="1"/>
          <dgm:bulletEnabled val="1"/>
        </dgm:presLayoutVars>
      </dgm:prSet>
      <dgm:spPr/>
      <dgm:t>
        <a:bodyPr/>
        <a:lstStyle/>
        <a:p>
          <a:endParaRPr lang="es-ES"/>
        </a:p>
      </dgm:t>
    </dgm:pt>
    <dgm:pt modelId="{8A14344A-B97E-4FC1-B587-C0144FE3B2AF}" type="pres">
      <dgm:prSet presAssocID="{85F8A43E-F579-4E7B-A4E3-B218E3864F7F}" presName="rect2ParTxNoCh" presStyleLbl="alignAcc1" presStyleIdx="3" presStyleCnt="4">
        <dgm:presLayoutVars>
          <dgm:chMax val="1"/>
          <dgm:bulletEnabled val="1"/>
        </dgm:presLayoutVars>
      </dgm:prSet>
      <dgm:spPr/>
      <dgm:t>
        <a:bodyPr/>
        <a:lstStyle/>
        <a:p>
          <a:endParaRPr lang="es-ES"/>
        </a:p>
      </dgm:t>
    </dgm:pt>
    <dgm:pt modelId="{A0E09801-E3BC-4BA6-B6DA-720BB0FC9779}" type="pres">
      <dgm:prSet presAssocID="{9EEDBC82-1D5F-453F-9907-CCC3D72BD100}" presName="rect3ParTxNoCh" presStyleLbl="alignAcc1" presStyleIdx="3" presStyleCnt="4">
        <dgm:presLayoutVars>
          <dgm:chMax val="1"/>
          <dgm:bulletEnabled val="1"/>
        </dgm:presLayoutVars>
      </dgm:prSet>
      <dgm:spPr/>
      <dgm:t>
        <a:bodyPr/>
        <a:lstStyle/>
        <a:p>
          <a:endParaRPr lang="es-ES"/>
        </a:p>
      </dgm:t>
    </dgm:pt>
    <dgm:pt modelId="{9F8AADF3-0457-4C6A-A9EC-B87A96602BCB}" type="pres">
      <dgm:prSet presAssocID="{594568AA-60A9-403C-9B53-B298FF46D556}" presName="rect4ParTxNoCh" presStyleLbl="alignAcc1" presStyleIdx="3" presStyleCnt="4">
        <dgm:presLayoutVars>
          <dgm:chMax val="1"/>
          <dgm:bulletEnabled val="1"/>
        </dgm:presLayoutVars>
      </dgm:prSet>
      <dgm:spPr/>
      <dgm:t>
        <a:bodyPr/>
        <a:lstStyle/>
        <a:p>
          <a:endParaRPr lang="es-ES"/>
        </a:p>
      </dgm:t>
    </dgm:pt>
  </dgm:ptLst>
  <dgm:cxnLst>
    <dgm:cxn modelId="{964BD2B5-B342-4BB6-819C-E4A4F3DB7150}" srcId="{19384E64-B6C7-4B5D-B168-C500E43753F4}" destId="{84DC47C3-9C10-45A7-9064-2C076847AF57}" srcOrd="0" destOrd="0" parTransId="{CF599CFD-75BA-49C3-8580-1629158A7631}" sibTransId="{66BB0988-58C3-4DD3-9A29-7FF8352417F2}"/>
    <dgm:cxn modelId="{8090911B-8883-429E-BACE-559A969993AB}" type="presOf" srcId="{84DC47C3-9C10-45A7-9064-2C076847AF57}" destId="{17B0FD29-B890-4AF4-8AA1-438D99CA3726}" srcOrd="1" destOrd="0" presId="urn:microsoft.com/office/officeart/2005/8/layout/target3"/>
    <dgm:cxn modelId="{B2DF6E34-39B8-4D9C-AB8A-167DB038C7C7}" srcId="{19384E64-B6C7-4B5D-B168-C500E43753F4}" destId="{85F8A43E-F579-4E7B-A4E3-B218E3864F7F}" srcOrd="1" destOrd="0" parTransId="{8C6DF7B4-8990-4DDB-90DD-ED562B585649}" sibTransId="{3AA7E1B1-E3EB-4154-B772-0E5187E18088}"/>
    <dgm:cxn modelId="{89CF0979-9437-44EA-9A02-46C356EA16CF}" type="presOf" srcId="{84DC47C3-9C10-45A7-9064-2C076847AF57}" destId="{983E8BF9-85E5-489A-8A3F-1BAFB40934F6}" srcOrd="0" destOrd="0" presId="urn:microsoft.com/office/officeart/2005/8/layout/target3"/>
    <dgm:cxn modelId="{8968AD32-267A-4156-9318-A328643951CB}" type="presOf" srcId="{85F8A43E-F579-4E7B-A4E3-B218E3864F7F}" destId="{EC1003DC-8D8B-4A88-8779-A9951311C3C3}" srcOrd="0" destOrd="0" presId="urn:microsoft.com/office/officeart/2005/8/layout/target3"/>
    <dgm:cxn modelId="{F5E567AF-10C8-4576-B3EF-A51D83359F93}" type="presOf" srcId="{9EEDBC82-1D5F-453F-9907-CCC3D72BD100}" destId="{A0E09801-E3BC-4BA6-B6DA-720BB0FC9779}" srcOrd="1" destOrd="0" presId="urn:microsoft.com/office/officeart/2005/8/layout/target3"/>
    <dgm:cxn modelId="{DC855942-1304-44FA-B384-1A5AB4FF5D9B}" type="presOf" srcId="{85F8A43E-F579-4E7B-A4E3-B218E3864F7F}" destId="{8A14344A-B97E-4FC1-B587-C0144FE3B2AF}" srcOrd="1" destOrd="0" presId="urn:microsoft.com/office/officeart/2005/8/layout/target3"/>
    <dgm:cxn modelId="{B8EF9E10-8C6B-4D45-AB2F-987EF31A4D13}" type="presOf" srcId="{594568AA-60A9-403C-9B53-B298FF46D556}" destId="{9F8AADF3-0457-4C6A-A9EC-B87A96602BCB}" srcOrd="1" destOrd="0" presId="urn:microsoft.com/office/officeart/2005/8/layout/target3"/>
    <dgm:cxn modelId="{74B12EBA-3070-45AD-9671-1C1EE3E4792D}" type="presOf" srcId="{9EEDBC82-1D5F-453F-9907-CCC3D72BD100}" destId="{8BFE446E-0211-4E00-B4E2-E9712A3DC79D}" srcOrd="0" destOrd="0" presId="urn:microsoft.com/office/officeart/2005/8/layout/target3"/>
    <dgm:cxn modelId="{9665CBDB-7A66-48E2-94E8-FD5680755893}" type="presOf" srcId="{19384E64-B6C7-4B5D-B168-C500E43753F4}" destId="{9CF1A1E8-3F26-4ACC-B0A3-2CC0CC13E17D}" srcOrd="0" destOrd="0" presId="urn:microsoft.com/office/officeart/2005/8/layout/target3"/>
    <dgm:cxn modelId="{A20A4DDE-E847-494B-BEBF-2B905F8B988F}" srcId="{19384E64-B6C7-4B5D-B168-C500E43753F4}" destId="{9EEDBC82-1D5F-453F-9907-CCC3D72BD100}" srcOrd="2" destOrd="0" parTransId="{9196FFB6-3076-4527-8E85-BF14FBB565A8}" sibTransId="{A78C39C2-BBCA-4C4A-9E4F-5D26C73D412B}"/>
    <dgm:cxn modelId="{9F3C2047-C10C-4770-A1B2-A86705879F11}" srcId="{19384E64-B6C7-4B5D-B168-C500E43753F4}" destId="{594568AA-60A9-403C-9B53-B298FF46D556}" srcOrd="3" destOrd="0" parTransId="{DCF285B7-74AC-443B-BB04-57E41EDDF129}" sibTransId="{C9FF586C-70FC-4E4E-BAA4-5EAA53C8B1F9}"/>
    <dgm:cxn modelId="{1328FE7C-5C4C-4879-8A55-4673AC27DCA0}" type="presOf" srcId="{594568AA-60A9-403C-9B53-B298FF46D556}" destId="{B696A5C0-7547-4DEE-BF8A-64AC5D01BB16}" srcOrd="0" destOrd="0" presId="urn:microsoft.com/office/officeart/2005/8/layout/target3"/>
    <dgm:cxn modelId="{CE32E031-8038-4B81-ABB2-B0EBAA2FFAAE}" type="presParOf" srcId="{9CF1A1E8-3F26-4ACC-B0A3-2CC0CC13E17D}" destId="{3EA799DC-5CA2-436B-9884-01C433DACE3F}" srcOrd="0" destOrd="0" presId="urn:microsoft.com/office/officeart/2005/8/layout/target3"/>
    <dgm:cxn modelId="{C3C6B4ED-8B3B-4E09-9EF1-143B515147BF}" type="presParOf" srcId="{9CF1A1E8-3F26-4ACC-B0A3-2CC0CC13E17D}" destId="{BBDFFA76-47C3-4C79-85B1-D53E93C346E1}" srcOrd="1" destOrd="0" presId="urn:microsoft.com/office/officeart/2005/8/layout/target3"/>
    <dgm:cxn modelId="{48BF53EE-63F4-4953-901D-23436AC9B044}" type="presParOf" srcId="{9CF1A1E8-3F26-4ACC-B0A3-2CC0CC13E17D}" destId="{983E8BF9-85E5-489A-8A3F-1BAFB40934F6}" srcOrd="2" destOrd="0" presId="urn:microsoft.com/office/officeart/2005/8/layout/target3"/>
    <dgm:cxn modelId="{97DA0537-FFBB-4463-8CBA-70B4107E3EBD}" type="presParOf" srcId="{9CF1A1E8-3F26-4ACC-B0A3-2CC0CC13E17D}" destId="{5831DF1D-09FB-4EAB-8DA8-7995F18B3E04}" srcOrd="3" destOrd="0" presId="urn:microsoft.com/office/officeart/2005/8/layout/target3"/>
    <dgm:cxn modelId="{E9D551A4-41FC-4C12-B714-D456980D134E}" type="presParOf" srcId="{9CF1A1E8-3F26-4ACC-B0A3-2CC0CC13E17D}" destId="{6AF26B56-466C-4B74-9341-E01EB954A9D3}" srcOrd="4" destOrd="0" presId="urn:microsoft.com/office/officeart/2005/8/layout/target3"/>
    <dgm:cxn modelId="{211A7E6D-1ABB-428D-925A-CC509A1907EA}" type="presParOf" srcId="{9CF1A1E8-3F26-4ACC-B0A3-2CC0CC13E17D}" destId="{EC1003DC-8D8B-4A88-8779-A9951311C3C3}" srcOrd="5" destOrd="0" presId="urn:microsoft.com/office/officeart/2005/8/layout/target3"/>
    <dgm:cxn modelId="{E06A9BFB-D9CD-4A78-8EDE-0C1CEC8A68A9}" type="presParOf" srcId="{9CF1A1E8-3F26-4ACC-B0A3-2CC0CC13E17D}" destId="{67F4DB23-26F9-4090-BD43-BBAA669CC4C5}" srcOrd="6" destOrd="0" presId="urn:microsoft.com/office/officeart/2005/8/layout/target3"/>
    <dgm:cxn modelId="{7E7ED177-E40B-419B-81A6-9CE402FD9023}" type="presParOf" srcId="{9CF1A1E8-3F26-4ACC-B0A3-2CC0CC13E17D}" destId="{93858822-1BA1-48D9-8CF3-68906CCE337D}" srcOrd="7" destOrd="0" presId="urn:microsoft.com/office/officeart/2005/8/layout/target3"/>
    <dgm:cxn modelId="{B6535BC3-CC5A-40D3-B4B6-57B9EE735360}" type="presParOf" srcId="{9CF1A1E8-3F26-4ACC-B0A3-2CC0CC13E17D}" destId="{8BFE446E-0211-4E00-B4E2-E9712A3DC79D}" srcOrd="8" destOrd="0" presId="urn:microsoft.com/office/officeart/2005/8/layout/target3"/>
    <dgm:cxn modelId="{76162EFC-9792-41F5-A574-D41C377774F1}" type="presParOf" srcId="{9CF1A1E8-3F26-4ACC-B0A3-2CC0CC13E17D}" destId="{20F52D20-2130-44EE-9F12-F2573932EB81}" srcOrd="9" destOrd="0" presId="urn:microsoft.com/office/officeart/2005/8/layout/target3"/>
    <dgm:cxn modelId="{945A40B5-506C-462D-B1BF-4806E121C774}" type="presParOf" srcId="{9CF1A1E8-3F26-4ACC-B0A3-2CC0CC13E17D}" destId="{9E49F98F-012C-4ED1-BE63-9C95EA2D95C5}" srcOrd="10" destOrd="0" presId="urn:microsoft.com/office/officeart/2005/8/layout/target3"/>
    <dgm:cxn modelId="{46D90463-2CE0-4E3A-A9ED-4DFCCD8B0617}" type="presParOf" srcId="{9CF1A1E8-3F26-4ACC-B0A3-2CC0CC13E17D}" destId="{B696A5C0-7547-4DEE-BF8A-64AC5D01BB16}" srcOrd="11" destOrd="0" presId="urn:microsoft.com/office/officeart/2005/8/layout/target3"/>
    <dgm:cxn modelId="{5A43D98B-E797-4C1E-BB21-6F3DD9636C12}" type="presParOf" srcId="{9CF1A1E8-3F26-4ACC-B0A3-2CC0CC13E17D}" destId="{17B0FD29-B890-4AF4-8AA1-438D99CA3726}" srcOrd="12" destOrd="0" presId="urn:microsoft.com/office/officeart/2005/8/layout/target3"/>
    <dgm:cxn modelId="{60A549B7-2D80-4F78-87C9-E9A45A126270}" type="presParOf" srcId="{9CF1A1E8-3F26-4ACC-B0A3-2CC0CC13E17D}" destId="{8A14344A-B97E-4FC1-B587-C0144FE3B2AF}" srcOrd="13" destOrd="0" presId="urn:microsoft.com/office/officeart/2005/8/layout/target3"/>
    <dgm:cxn modelId="{D7AAE296-A285-4F26-8691-CA0D777E72BB}" type="presParOf" srcId="{9CF1A1E8-3F26-4ACC-B0A3-2CC0CC13E17D}" destId="{A0E09801-E3BC-4BA6-B6DA-720BB0FC9779}" srcOrd="14" destOrd="0" presId="urn:microsoft.com/office/officeart/2005/8/layout/target3"/>
    <dgm:cxn modelId="{4202E52F-5B4C-4C21-8ACB-70D136258527}" type="presParOf" srcId="{9CF1A1E8-3F26-4ACC-B0A3-2CC0CC13E17D}" destId="{9F8AADF3-0457-4C6A-A9EC-B87A96602BCB}" srcOrd="15"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384E64-B6C7-4B5D-B168-C500E43753F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84DC47C3-9C10-45A7-9064-2C076847AF57}">
      <dgm:prSet phldrT="[Texto]"/>
      <dgm:spPr/>
      <dgm:t>
        <a:bodyPr/>
        <a:lstStyle/>
        <a:p>
          <a:pPr algn="just"/>
          <a:r>
            <a:rPr lang="es-ES" dirty="0" smtClean="0">
              <a:solidFill>
                <a:schemeClr val="tx1"/>
              </a:solidFill>
            </a:rPr>
            <a:t>Mantener los indicadores (CAMEL), en el mismo nivel de eficiencia y que la agencia Tena maneje las mismas políticas y estrategias y las adapten al sector donde funciona para que sus indicadores en el corto plazo se asemejen a lo que presenta la COAC San Francisco Ltda., en su posición consolidada.</a:t>
          </a:r>
          <a:endParaRPr lang="es-ES" dirty="0">
            <a:solidFill>
              <a:schemeClr val="tx1"/>
            </a:solidFill>
          </a:endParaRPr>
        </a:p>
      </dgm:t>
    </dgm:pt>
    <dgm:pt modelId="{CF599CFD-75BA-49C3-8580-1629158A7631}" type="parTrans" cxnId="{964BD2B5-B342-4BB6-819C-E4A4F3DB7150}">
      <dgm:prSet/>
      <dgm:spPr/>
      <dgm:t>
        <a:bodyPr/>
        <a:lstStyle/>
        <a:p>
          <a:pPr algn="just"/>
          <a:endParaRPr lang="es-ES"/>
        </a:p>
      </dgm:t>
    </dgm:pt>
    <dgm:pt modelId="{66BB0988-58C3-4DD3-9A29-7FF8352417F2}" type="sibTrans" cxnId="{964BD2B5-B342-4BB6-819C-E4A4F3DB7150}">
      <dgm:prSet/>
      <dgm:spPr/>
      <dgm:t>
        <a:bodyPr/>
        <a:lstStyle/>
        <a:p>
          <a:pPr algn="just"/>
          <a:endParaRPr lang="es-ES"/>
        </a:p>
      </dgm:t>
    </dgm:pt>
    <dgm:pt modelId="{85F8A43E-F579-4E7B-A4E3-B218E3864F7F}">
      <dgm:prSet phldrT="[Texto]"/>
      <dgm:spPr/>
      <dgm:t>
        <a:bodyPr/>
        <a:lstStyle/>
        <a:p>
          <a:pPr algn="just"/>
          <a:r>
            <a:rPr lang="es-ES" dirty="0" smtClean="0">
              <a:solidFill>
                <a:schemeClr val="tx1"/>
              </a:solidFill>
            </a:rPr>
            <a:t>La participación que tenga la línea de crédito sobre el valor del margen bruto financiero no debe ser inferior al 3% ya que con este valor se obtiene una TIR aceptable y que genera una adecuada rentabilidad para la cooperativa.</a:t>
          </a:r>
          <a:endParaRPr lang="es-ES" dirty="0">
            <a:solidFill>
              <a:schemeClr val="tx1"/>
            </a:solidFill>
          </a:endParaRPr>
        </a:p>
      </dgm:t>
    </dgm:pt>
    <dgm:pt modelId="{8C6DF7B4-8990-4DDB-90DD-ED562B585649}" type="parTrans" cxnId="{B2DF6E34-39B8-4D9C-AB8A-167DB038C7C7}">
      <dgm:prSet/>
      <dgm:spPr/>
      <dgm:t>
        <a:bodyPr/>
        <a:lstStyle/>
        <a:p>
          <a:pPr algn="just"/>
          <a:endParaRPr lang="es-ES"/>
        </a:p>
      </dgm:t>
    </dgm:pt>
    <dgm:pt modelId="{3AA7E1B1-E3EB-4154-B772-0E5187E18088}" type="sibTrans" cxnId="{B2DF6E34-39B8-4D9C-AB8A-167DB038C7C7}">
      <dgm:prSet/>
      <dgm:spPr/>
      <dgm:t>
        <a:bodyPr/>
        <a:lstStyle/>
        <a:p>
          <a:pPr algn="just"/>
          <a:endParaRPr lang="es-ES"/>
        </a:p>
      </dgm:t>
    </dgm:pt>
    <dgm:pt modelId="{CFF1B33A-8B9E-4042-8C71-1D14325BBF4B}">
      <dgm:prSet phldrT="[Texto]"/>
      <dgm:spPr/>
      <dgm:t>
        <a:bodyPr/>
        <a:lstStyle/>
        <a:p>
          <a:r>
            <a:rPr lang="es-ES" dirty="0" smtClean="0">
              <a:solidFill>
                <a:schemeClr val="tx1"/>
              </a:solidFill>
            </a:rPr>
            <a:t>Es pertinente realizar un análisis más profundo sobre las condiciones que los potenciales clientes están dispuestos a aceptar de la línea de crédito propuesta, con el objetivo de mejorar las condiciones del producto y reducir los riesgos de morosidad e incumplimiento.</a:t>
          </a:r>
          <a:endParaRPr lang="es-ES" dirty="0">
            <a:solidFill>
              <a:schemeClr val="tx1"/>
            </a:solidFill>
          </a:endParaRPr>
        </a:p>
      </dgm:t>
    </dgm:pt>
    <dgm:pt modelId="{D451C845-13AA-4387-BDFF-D4DFE9D5418D}" type="parTrans" cxnId="{BB16FF46-71BF-4868-AB15-1870DDCD4574}">
      <dgm:prSet/>
      <dgm:spPr/>
      <dgm:t>
        <a:bodyPr/>
        <a:lstStyle/>
        <a:p>
          <a:endParaRPr lang="es-ES"/>
        </a:p>
      </dgm:t>
    </dgm:pt>
    <dgm:pt modelId="{A2662C75-5974-4C7B-A4D2-B457B5AAF3E3}" type="sibTrans" cxnId="{BB16FF46-71BF-4868-AB15-1870DDCD4574}">
      <dgm:prSet/>
      <dgm:spPr/>
      <dgm:t>
        <a:bodyPr/>
        <a:lstStyle/>
        <a:p>
          <a:endParaRPr lang="es-ES"/>
        </a:p>
      </dgm:t>
    </dgm:pt>
    <dgm:pt modelId="{EA5A0A95-5C1C-4239-AB63-94756725A602}" type="pres">
      <dgm:prSet presAssocID="{19384E64-B6C7-4B5D-B168-C500E43753F4}" presName="Name0" presStyleCnt="0">
        <dgm:presLayoutVars>
          <dgm:chMax val="7"/>
          <dgm:dir/>
          <dgm:animLvl val="lvl"/>
          <dgm:resizeHandles val="exact"/>
        </dgm:presLayoutVars>
      </dgm:prSet>
      <dgm:spPr/>
      <dgm:t>
        <a:bodyPr/>
        <a:lstStyle/>
        <a:p>
          <a:endParaRPr lang="es-ES"/>
        </a:p>
      </dgm:t>
    </dgm:pt>
    <dgm:pt modelId="{E34B269B-B831-4381-A913-2A9F2FC12445}" type="pres">
      <dgm:prSet presAssocID="{84DC47C3-9C10-45A7-9064-2C076847AF57}" presName="circle1" presStyleLbl="node1" presStyleIdx="0" presStyleCnt="3"/>
      <dgm:spPr/>
    </dgm:pt>
    <dgm:pt modelId="{BD969CB7-D547-4E6E-990C-C1385301F0AF}" type="pres">
      <dgm:prSet presAssocID="{84DC47C3-9C10-45A7-9064-2C076847AF57}" presName="space" presStyleCnt="0"/>
      <dgm:spPr/>
    </dgm:pt>
    <dgm:pt modelId="{C887DB57-1E55-4C2A-85A1-B9BCDAEBB104}" type="pres">
      <dgm:prSet presAssocID="{84DC47C3-9C10-45A7-9064-2C076847AF57}" presName="rect1" presStyleLbl="alignAcc1" presStyleIdx="0" presStyleCnt="3"/>
      <dgm:spPr/>
      <dgm:t>
        <a:bodyPr/>
        <a:lstStyle/>
        <a:p>
          <a:endParaRPr lang="es-ES"/>
        </a:p>
      </dgm:t>
    </dgm:pt>
    <dgm:pt modelId="{9F0FA08D-9735-4F0D-9B8C-81186E0F9B59}" type="pres">
      <dgm:prSet presAssocID="{85F8A43E-F579-4E7B-A4E3-B218E3864F7F}" presName="vertSpace2" presStyleLbl="node1" presStyleIdx="0" presStyleCnt="3"/>
      <dgm:spPr/>
    </dgm:pt>
    <dgm:pt modelId="{F9048193-A4FF-4C4F-A562-2417ED705490}" type="pres">
      <dgm:prSet presAssocID="{85F8A43E-F579-4E7B-A4E3-B218E3864F7F}" presName="circle2" presStyleLbl="node1" presStyleIdx="1" presStyleCnt="3"/>
      <dgm:spPr/>
    </dgm:pt>
    <dgm:pt modelId="{428536B0-5245-4315-AE07-739D694CC42A}" type="pres">
      <dgm:prSet presAssocID="{85F8A43E-F579-4E7B-A4E3-B218E3864F7F}" presName="rect2" presStyleLbl="alignAcc1" presStyleIdx="1" presStyleCnt="3"/>
      <dgm:spPr/>
      <dgm:t>
        <a:bodyPr/>
        <a:lstStyle/>
        <a:p>
          <a:endParaRPr lang="es-ES"/>
        </a:p>
      </dgm:t>
    </dgm:pt>
    <dgm:pt modelId="{968530E8-5CD7-4860-8A9F-FA9F3D7E7F3F}" type="pres">
      <dgm:prSet presAssocID="{CFF1B33A-8B9E-4042-8C71-1D14325BBF4B}" presName="vertSpace3" presStyleLbl="node1" presStyleIdx="1" presStyleCnt="3"/>
      <dgm:spPr/>
    </dgm:pt>
    <dgm:pt modelId="{110A7F56-6C1C-410F-B01E-F3DA54389A4E}" type="pres">
      <dgm:prSet presAssocID="{CFF1B33A-8B9E-4042-8C71-1D14325BBF4B}" presName="circle3" presStyleLbl="node1" presStyleIdx="2" presStyleCnt="3"/>
      <dgm:spPr/>
    </dgm:pt>
    <dgm:pt modelId="{DE7FD078-ED3D-4DCF-A159-B1F53ECACB1E}" type="pres">
      <dgm:prSet presAssocID="{CFF1B33A-8B9E-4042-8C71-1D14325BBF4B}" presName="rect3" presStyleLbl="alignAcc1" presStyleIdx="2" presStyleCnt="3"/>
      <dgm:spPr/>
      <dgm:t>
        <a:bodyPr/>
        <a:lstStyle/>
        <a:p>
          <a:endParaRPr lang="es-ES"/>
        </a:p>
      </dgm:t>
    </dgm:pt>
    <dgm:pt modelId="{ABAF5F43-3832-4EEB-8B0A-D5181EEA47E5}" type="pres">
      <dgm:prSet presAssocID="{84DC47C3-9C10-45A7-9064-2C076847AF57}" presName="rect1ParTxNoCh" presStyleLbl="alignAcc1" presStyleIdx="2" presStyleCnt="3">
        <dgm:presLayoutVars>
          <dgm:chMax val="1"/>
          <dgm:bulletEnabled val="1"/>
        </dgm:presLayoutVars>
      </dgm:prSet>
      <dgm:spPr/>
      <dgm:t>
        <a:bodyPr/>
        <a:lstStyle/>
        <a:p>
          <a:endParaRPr lang="es-ES"/>
        </a:p>
      </dgm:t>
    </dgm:pt>
    <dgm:pt modelId="{31E10C41-6579-4B07-8A56-AEF75223C605}" type="pres">
      <dgm:prSet presAssocID="{85F8A43E-F579-4E7B-A4E3-B218E3864F7F}" presName="rect2ParTxNoCh" presStyleLbl="alignAcc1" presStyleIdx="2" presStyleCnt="3">
        <dgm:presLayoutVars>
          <dgm:chMax val="1"/>
          <dgm:bulletEnabled val="1"/>
        </dgm:presLayoutVars>
      </dgm:prSet>
      <dgm:spPr/>
      <dgm:t>
        <a:bodyPr/>
        <a:lstStyle/>
        <a:p>
          <a:endParaRPr lang="es-ES"/>
        </a:p>
      </dgm:t>
    </dgm:pt>
    <dgm:pt modelId="{9DA5AC2F-DAF3-4939-A010-AB68A30DE9C0}" type="pres">
      <dgm:prSet presAssocID="{CFF1B33A-8B9E-4042-8C71-1D14325BBF4B}" presName="rect3ParTxNoCh" presStyleLbl="alignAcc1" presStyleIdx="2" presStyleCnt="3">
        <dgm:presLayoutVars>
          <dgm:chMax val="1"/>
          <dgm:bulletEnabled val="1"/>
        </dgm:presLayoutVars>
      </dgm:prSet>
      <dgm:spPr/>
      <dgm:t>
        <a:bodyPr/>
        <a:lstStyle/>
        <a:p>
          <a:endParaRPr lang="es-ES"/>
        </a:p>
      </dgm:t>
    </dgm:pt>
  </dgm:ptLst>
  <dgm:cxnLst>
    <dgm:cxn modelId="{0AC4840D-791C-4B61-B293-6473587C512D}" type="presOf" srcId="{CFF1B33A-8B9E-4042-8C71-1D14325BBF4B}" destId="{9DA5AC2F-DAF3-4939-A010-AB68A30DE9C0}" srcOrd="1" destOrd="0" presId="urn:microsoft.com/office/officeart/2005/8/layout/target3"/>
    <dgm:cxn modelId="{7235C967-1621-484D-AE45-F59616E6DADB}" type="presOf" srcId="{19384E64-B6C7-4B5D-B168-C500E43753F4}" destId="{EA5A0A95-5C1C-4239-AB63-94756725A602}" srcOrd="0" destOrd="0" presId="urn:microsoft.com/office/officeart/2005/8/layout/target3"/>
    <dgm:cxn modelId="{1A46CB14-85DE-4F89-B6FC-383F25304678}" type="presOf" srcId="{85F8A43E-F579-4E7B-A4E3-B218E3864F7F}" destId="{428536B0-5245-4315-AE07-739D694CC42A}" srcOrd="0" destOrd="0" presId="urn:microsoft.com/office/officeart/2005/8/layout/target3"/>
    <dgm:cxn modelId="{8C3E6C3C-97FF-459D-8547-ACAF737416C5}" type="presOf" srcId="{84DC47C3-9C10-45A7-9064-2C076847AF57}" destId="{ABAF5F43-3832-4EEB-8B0A-D5181EEA47E5}" srcOrd="1" destOrd="0" presId="urn:microsoft.com/office/officeart/2005/8/layout/target3"/>
    <dgm:cxn modelId="{BB16FF46-71BF-4868-AB15-1870DDCD4574}" srcId="{19384E64-B6C7-4B5D-B168-C500E43753F4}" destId="{CFF1B33A-8B9E-4042-8C71-1D14325BBF4B}" srcOrd="2" destOrd="0" parTransId="{D451C845-13AA-4387-BDFF-D4DFE9D5418D}" sibTransId="{A2662C75-5974-4C7B-A4D2-B457B5AAF3E3}"/>
    <dgm:cxn modelId="{964BD2B5-B342-4BB6-819C-E4A4F3DB7150}" srcId="{19384E64-B6C7-4B5D-B168-C500E43753F4}" destId="{84DC47C3-9C10-45A7-9064-2C076847AF57}" srcOrd="0" destOrd="0" parTransId="{CF599CFD-75BA-49C3-8580-1629158A7631}" sibTransId="{66BB0988-58C3-4DD3-9A29-7FF8352417F2}"/>
    <dgm:cxn modelId="{3E1C5CE5-FCC5-449C-A564-1866B773EBC3}" type="presOf" srcId="{85F8A43E-F579-4E7B-A4E3-B218E3864F7F}" destId="{31E10C41-6579-4B07-8A56-AEF75223C605}" srcOrd="1" destOrd="0" presId="urn:microsoft.com/office/officeart/2005/8/layout/target3"/>
    <dgm:cxn modelId="{3FFFF405-0BD8-4676-A07A-E46626D52C36}" type="presOf" srcId="{CFF1B33A-8B9E-4042-8C71-1D14325BBF4B}" destId="{DE7FD078-ED3D-4DCF-A159-B1F53ECACB1E}" srcOrd="0" destOrd="0" presId="urn:microsoft.com/office/officeart/2005/8/layout/target3"/>
    <dgm:cxn modelId="{D205F9E3-1886-42B9-A342-111C18CBA3F0}" type="presOf" srcId="{84DC47C3-9C10-45A7-9064-2C076847AF57}" destId="{C887DB57-1E55-4C2A-85A1-B9BCDAEBB104}" srcOrd="0" destOrd="0" presId="urn:microsoft.com/office/officeart/2005/8/layout/target3"/>
    <dgm:cxn modelId="{B2DF6E34-39B8-4D9C-AB8A-167DB038C7C7}" srcId="{19384E64-B6C7-4B5D-B168-C500E43753F4}" destId="{85F8A43E-F579-4E7B-A4E3-B218E3864F7F}" srcOrd="1" destOrd="0" parTransId="{8C6DF7B4-8990-4DDB-90DD-ED562B585649}" sibTransId="{3AA7E1B1-E3EB-4154-B772-0E5187E18088}"/>
    <dgm:cxn modelId="{7B57743D-522E-43F3-AD3A-7C4EF3873B95}" type="presParOf" srcId="{EA5A0A95-5C1C-4239-AB63-94756725A602}" destId="{E34B269B-B831-4381-A913-2A9F2FC12445}" srcOrd="0" destOrd="0" presId="urn:microsoft.com/office/officeart/2005/8/layout/target3"/>
    <dgm:cxn modelId="{41693B8D-0BFB-4FA3-B6F4-75CEE84F1320}" type="presParOf" srcId="{EA5A0A95-5C1C-4239-AB63-94756725A602}" destId="{BD969CB7-D547-4E6E-990C-C1385301F0AF}" srcOrd="1" destOrd="0" presId="urn:microsoft.com/office/officeart/2005/8/layout/target3"/>
    <dgm:cxn modelId="{8AF24305-2B07-44CD-ADF9-FD6F4195AA56}" type="presParOf" srcId="{EA5A0A95-5C1C-4239-AB63-94756725A602}" destId="{C887DB57-1E55-4C2A-85A1-B9BCDAEBB104}" srcOrd="2" destOrd="0" presId="urn:microsoft.com/office/officeart/2005/8/layout/target3"/>
    <dgm:cxn modelId="{AA6FD405-C2DE-4223-83DB-5366ECDC7E59}" type="presParOf" srcId="{EA5A0A95-5C1C-4239-AB63-94756725A602}" destId="{9F0FA08D-9735-4F0D-9B8C-81186E0F9B59}" srcOrd="3" destOrd="0" presId="urn:microsoft.com/office/officeart/2005/8/layout/target3"/>
    <dgm:cxn modelId="{B13FE237-4DC4-487A-B52B-4FE403BE06BD}" type="presParOf" srcId="{EA5A0A95-5C1C-4239-AB63-94756725A602}" destId="{F9048193-A4FF-4C4F-A562-2417ED705490}" srcOrd="4" destOrd="0" presId="urn:microsoft.com/office/officeart/2005/8/layout/target3"/>
    <dgm:cxn modelId="{7213CEEA-A0AC-4D11-A320-88344F1A1AC0}" type="presParOf" srcId="{EA5A0A95-5C1C-4239-AB63-94756725A602}" destId="{428536B0-5245-4315-AE07-739D694CC42A}" srcOrd="5" destOrd="0" presId="urn:microsoft.com/office/officeart/2005/8/layout/target3"/>
    <dgm:cxn modelId="{77EA9F21-AC0F-4C8A-A4AC-8A51609FF9FC}" type="presParOf" srcId="{EA5A0A95-5C1C-4239-AB63-94756725A602}" destId="{968530E8-5CD7-4860-8A9F-FA9F3D7E7F3F}" srcOrd="6" destOrd="0" presId="urn:microsoft.com/office/officeart/2005/8/layout/target3"/>
    <dgm:cxn modelId="{2DCA2184-2F50-4615-BEC9-BA3D46BAAD42}" type="presParOf" srcId="{EA5A0A95-5C1C-4239-AB63-94756725A602}" destId="{110A7F56-6C1C-410F-B01E-F3DA54389A4E}" srcOrd="7" destOrd="0" presId="urn:microsoft.com/office/officeart/2005/8/layout/target3"/>
    <dgm:cxn modelId="{473159B4-214C-4D83-AF2A-41D67E9D3BBC}" type="presParOf" srcId="{EA5A0A95-5C1C-4239-AB63-94756725A602}" destId="{DE7FD078-ED3D-4DCF-A159-B1F53ECACB1E}" srcOrd="8" destOrd="0" presId="urn:microsoft.com/office/officeart/2005/8/layout/target3"/>
    <dgm:cxn modelId="{C3317E07-FB61-4B54-A1E6-D3C9485668E3}" type="presParOf" srcId="{EA5A0A95-5C1C-4239-AB63-94756725A602}" destId="{ABAF5F43-3832-4EEB-8B0A-D5181EEA47E5}" srcOrd="9" destOrd="0" presId="urn:microsoft.com/office/officeart/2005/8/layout/target3"/>
    <dgm:cxn modelId="{35D572CD-BB97-47C8-BDE4-D0B2FC2F2976}" type="presParOf" srcId="{EA5A0A95-5C1C-4239-AB63-94756725A602}" destId="{31E10C41-6579-4B07-8A56-AEF75223C605}" srcOrd="10" destOrd="0" presId="urn:microsoft.com/office/officeart/2005/8/layout/target3"/>
    <dgm:cxn modelId="{6189C861-5B0E-46DA-81F4-4B1137FF410E}" type="presParOf" srcId="{EA5A0A95-5C1C-4239-AB63-94756725A602}" destId="{9DA5AC2F-DAF3-4939-A010-AB68A30DE9C0}" srcOrd="11"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540B8A-F0A0-4549-BAB4-21E71062AF18}">
      <dsp:nvSpPr>
        <dsp:cNvPr id="0" name=""/>
        <dsp:cNvSpPr/>
      </dsp:nvSpPr>
      <dsp:spPr>
        <a:xfrm>
          <a:off x="1644" y="17586"/>
          <a:ext cx="2874975" cy="2505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ES" sz="2400" kern="1200" dirty="0" smtClean="0">
              <a:solidFill>
                <a:schemeClr val="tx1"/>
              </a:solidFill>
            </a:rPr>
            <a:t>Formación Superior</a:t>
          </a:r>
          <a:endParaRPr lang="es-ES" sz="2400" kern="1200" dirty="0">
            <a:solidFill>
              <a:schemeClr val="tx1"/>
            </a:solidFill>
          </a:endParaRPr>
        </a:p>
      </dsp:txBody>
      <dsp:txXfrm>
        <a:off x="1644" y="17586"/>
        <a:ext cx="2874975" cy="1149990"/>
      </dsp:txXfrm>
    </dsp:sp>
    <dsp:sp modelId="{51A65DBD-25DA-4C8E-BA5B-1C866BE3679A}">
      <dsp:nvSpPr>
        <dsp:cNvPr id="0" name=""/>
        <dsp:cNvSpPr/>
      </dsp:nvSpPr>
      <dsp:spPr>
        <a:xfrm>
          <a:off x="446329" y="1167576"/>
          <a:ext cx="3163306" cy="3340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solidFill>
                <a:schemeClr val="tx1"/>
              </a:solidFill>
            </a:rPr>
            <a:t>Competidores BNF y CFN</a:t>
          </a:r>
          <a:endParaRPr lang="es-ES" sz="2400" kern="1200" dirty="0">
            <a:solidFill>
              <a:schemeClr val="tx1"/>
            </a:solidFill>
          </a:endParaRPr>
        </a:p>
      </dsp:txBody>
      <dsp:txXfrm>
        <a:off x="446329" y="1167576"/>
        <a:ext cx="3163306" cy="3340800"/>
      </dsp:txXfrm>
    </dsp:sp>
    <dsp:sp modelId="{32A61A4C-BD17-4D48-81BB-4CE34DA8A7F1}">
      <dsp:nvSpPr>
        <dsp:cNvPr id="0" name=""/>
        <dsp:cNvSpPr/>
      </dsp:nvSpPr>
      <dsp:spPr>
        <a:xfrm>
          <a:off x="3348497" y="234688"/>
          <a:ext cx="1000379" cy="715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chemeClr val="tx1"/>
            </a:solidFill>
          </a:endParaRPr>
        </a:p>
      </dsp:txBody>
      <dsp:txXfrm>
        <a:off x="3348497" y="234688"/>
        <a:ext cx="1000379" cy="715785"/>
      </dsp:txXfrm>
    </dsp:sp>
    <dsp:sp modelId="{E82293C6-8F1C-467E-BF7F-5455DEF61592}">
      <dsp:nvSpPr>
        <dsp:cNvPr id="0" name=""/>
        <dsp:cNvSpPr/>
      </dsp:nvSpPr>
      <dsp:spPr>
        <a:xfrm>
          <a:off x="4764129" y="17586"/>
          <a:ext cx="2874975" cy="2505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ES" sz="2400" kern="1200" dirty="0" smtClean="0">
              <a:solidFill>
                <a:schemeClr val="tx1"/>
              </a:solidFill>
            </a:rPr>
            <a:t>Destino de Financiamiento</a:t>
          </a:r>
        </a:p>
        <a:p>
          <a:pPr lvl="0" algn="l" defTabSz="1066800">
            <a:lnSpc>
              <a:spcPct val="90000"/>
            </a:lnSpc>
            <a:spcBef>
              <a:spcPct val="0"/>
            </a:spcBef>
            <a:spcAft>
              <a:spcPct val="35000"/>
            </a:spcAft>
          </a:pPr>
          <a:endParaRPr lang="es-ES" sz="2400" kern="1200" dirty="0">
            <a:solidFill>
              <a:schemeClr val="tx1"/>
            </a:solidFill>
          </a:endParaRPr>
        </a:p>
      </dsp:txBody>
      <dsp:txXfrm>
        <a:off x="4764129" y="17586"/>
        <a:ext cx="2874975" cy="1149990"/>
      </dsp:txXfrm>
    </dsp:sp>
    <dsp:sp modelId="{48115253-F396-4E2B-87E7-585DAF4C2CE0}">
      <dsp:nvSpPr>
        <dsp:cNvPr id="0" name=""/>
        <dsp:cNvSpPr/>
      </dsp:nvSpPr>
      <dsp:spPr>
        <a:xfrm>
          <a:off x="5352979" y="1167576"/>
          <a:ext cx="2874975" cy="3340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solidFill>
                <a:schemeClr val="tx1"/>
              </a:solidFill>
            </a:rPr>
            <a:t>Adquisición Activos Fijos</a:t>
          </a:r>
          <a:endParaRPr lang="es-ES" sz="2400" kern="1200" dirty="0">
            <a:solidFill>
              <a:schemeClr val="tx1"/>
            </a:solidFill>
          </a:endParaRPr>
        </a:p>
        <a:p>
          <a:pPr marL="228600" lvl="1" indent="-228600" algn="l" defTabSz="1066800">
            <a:lnSpc>
              <a:spcPct val="90000"/>
            </a:lnSpc>
            <a:spcBef>
              <a:spcPct val="0"/>
            </a:spcBef>
            <a:spcAft>
              <a:spcPct val="15000"/>
            </a:spcAft>
            <a:buChar char="••"/>
          </a:pPr>
          <a:endParaRPr lang="es-ES" sz="2400" kern="1200" dirty="0">
            <a:solidFill>
              <a:schemeClr val="tx1"/>
            </a:solidFill>
          </a:endParaRPr>
        </a:p>
        <a:p>
          <a:pPr marL="228600" lvl="1" indent="-228600" algn="l" defTabSz="1066800">
            <a:lnSpc>
              <a:spcPct val="90000"/>
            </a:lnSpc>
            <a:spcBef>
              <a:spcPct val="0"/>
            </a:spcBef>
            <a:spcAft>
              <a:spcPct val="15000"/>
            </a:spcAft>
            <a:buChar char="••"/>
          </a:pPr>
          <a:r>
            <a:rPr lang="es-ES" sz="2400" kern="1200" dirty="0" smtClean="0">
              <a:solidFill>
                <a:schemeClr val="tx1"/>
              </a:solidFill>
            </a:rPr>
            <a:t>Hospedaje</a:t>
          </a:r>
          <a:endParaRPr lang="es-ES" sz="2400" kern="1200" dirty="0">
            <a:solidFill>
              <a:schemeClr val="tx1"/>
            </a:solidFill>
          </a:endParaRPr>
        </a:p>
      </dsp:txBody>
      <dsp:txXfrm>
        <a:off x="5352979" y="1167576"/>
        <a:ext cx="2874975" cy="3340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289719-8048-4AB1-8AC4-96AB11111978}">
      <dsp:nvSpPr>
        <dsp:cNvPr id="0" name=""/>
        <dsp:cNvSpPr/>
      </dsp:nvSpPr>
      <dsp:spPr>
        <a:xfrm rot="2562158">
          <a:off x="2871322" y="3173733"/>
          <a:ext cx="685188" cy="47548"/>
        </a:xfrm>
        <a:custGeom>
          <a:avLst/>
          <a:gdLst/>
          <a:ahLst/>
          <a:cxnLst/>
          <a:rect l="0" t="0" r="0" b="0"/>
          <a:pathLst>
            <a:path>
              <a:moveTo>
                <a:pt x="0" y="23774"/>
              </a:moveTo>
              <a:lnTo>
                <a:pt x="685188" y="2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4A74D-19DB-4124-A541-EF5A31A754D4}">
      <dsp:nvSpPr>
        <dsp:cNvPr id="0" name=""/>
        <dsp:cNvSpPr/>
      </dsp:nvSpPr>
      <dsp:spPr>
        <a:xfrm>
          <a:off x="2962150" y="2239207"/>
          <a:ext cx="761807" cy="47548"/>
        </a:xfrm>
        <a:custGeom>
          <a:avLst/>
          <a:gdLst/>
          <a:ahLst/>
          <a:cxnLst/>
          <a:rect l="0" t="0" r="0" b="0"/>
          <a:pathLst>
            <a:path>
              <a:moveTo>
                <a:pt x="0" y="23774"/>
              </a:moveTo>
              <a:lnTo>
                <a:pt x="761807" y="2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CF7F30-2889-4E91-867E-5FA81E590144}">
      <dsp:nvSpPr>
        <dsp:cNvPr id="0" name=""/>
        <dsp:cNvSpPr/>
      </dsp:nvSpPr>
      <dsp:spPr>
        <a:xfrm rot="19037842">
          <a:off x="2871322" y="1304680"/>
          <a:ext cx="685188" cy="47548"/>
        </a:xfrm>
        <a:custGeom>
          <a:avLst/>
          <a:gdLst/>
          <a:ahLst/>
          <a:cxnLst/>
          <a:rect l="0" t="0" r="0" b="0"/>
          <a:pathLst>
            <a:path>
              <a:moveTo>
                <a:pt x="0" y="23774"/>
              </a:moveTo>
              <a:lnTo>
                <a:pt x="685188" y="2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4A0FD-CE85-4A72-B6D8-8135D563777F}">
      <dsp:nvSpPr>
        <dsp:cNvPr id="0" name=""/>
        <dsp:cNvSpPr/>
      </dsp:nvSpPr>
      <dsp:spPr>
        <a:xfrm>
          <a:off x="1114307" y="1176015"/>
          <a:ext cx="2173932" cy="21739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46EE3-C32E-479B-855C-5F5D957FBAF2}">
      <dsp:nvSpPr>
        <dsp:cNvPr id="0" name=""/>
        <dsp:cNvSpPr/>
      </dsp:nvSpPr>
      <dsp:spPr>
        <a:xfrm>
          <a:off x="3292780" y="1626"/>
          <a:ext cx="1304359" cy="13043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Monto</a:t>
          </a:r>
          <a:endParaRPr lang="es-ES" sz="2200" kern="1200" dirty="0">
            <a:solidFill>
              <a:schemeClr val="tx1"/>
            </a:solidFill>
          </a:endParaRPr>
        </a:p>
      </dsp:txBody>
      <dsp:txXfrm>
        <a:off x="3292780" y="1626"/>
        <a:ext cx="1304359" cy="1304359"/>
      </dsp:txXfrm>
    </dsp:sp>
    <dsp:sp modelId="{DD602F26-C9A3-4891-B429-0205CD3872A3}">
      <dsp:nvSpPr>
        <dsp:cNvPr id="0" name=""/>
        <dsp:cNvSpPr/>
      </dsp:nvSpPr>
      <dsp:spPr>
        <a:xfrm>
          <a:off x="4727575" y="1626"/>
          <a:ext cx="1956539" cy="130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solidFill>
                <a:schemeClr val="tx1"/>
              </a:solidFill>
            </a:rPr>
            <a:t>46% más de cien mil.</a:t>
          </a: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kern="1200" dirty="0" smtClean="0">
              <a:solidFill>
                <a:schemeClr val="tx1"/>
              </a:solidFill>
            </a:rPr>
            <a:t>18% resto de montos.</a:t>
          </a:r>
          <a:endParaRPr lang="es-ES" sz="1800" kern="1200" dirty="0">
            <a:solidFill>
              <a:schemeClr val="tx1"/>
            </a:solidFill>
          </a:endParaRPr>
        </a:p>
      </dsp:txBody>
      <dsp:txXfrm>
        <a:off x="4727575" y="1626"/>
        <a:ext cx="1956539" cy="1304359"/>
      </dsp:txXfrm>
    </dsp:sp>
    <dsp:sp modelId="{DF23407C-B903-4DA3-B558-76894C9A20C0}">
      <dsp:nvSpPr>
        <dsp:cNvPr id="0" name=""/>
        <dsp:cNvSpPr/>
      </dsp:nvSpPr>
      <dsp:spPr>
        <a:xfrm>
          <a:off x="3723957" y="1610801"/>
          <a:ext cx="1304359" cy="13043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Tasa</a:t>
          </a:r>
          <a:endParaRPr lang="es-ES" sz="2200" kern="1200" dirty="0">
            <a:solidFill>
              <a:schemeClr val="tx1"/>
            </a:solidFill>
          </a:endParaRPr>
        </a:p>
      </dsp:txBody>
      <dsp:txXfrm>
        <a:off x="3723957" y="1610801"/>
        <a:ext cx="1304359" cy="1304359"/>
      </dsp:txXfrm>
    </dsp:sp>
    <dsp:sp modelId="{2A46825C-1166-4D7E-9348-C658B4C3E455}">
      <dsp:nvSpPr>
        <dsp:cNvPr id="0" name=""/>
        <dsp:cNvSpPr/>
      </dsp:nvSpPr>
      <dsp:spPr>
        <a:xfrm>
          <a:off x="5158753" y="1610801"/>
          <a:ext cx="1956539" cy="130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solidFill>
                <a:schemeClr val="tx1"/>
              </a:solidFill>
            </a:rPr>
            <a:t>73% entre 8 y 11 %.</a:t>
          </a: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kern="1200" dirty="0" smtClean="0">
              <a:solidFill>
                <a:schemeClr val="tx1"/>
              </a:solidFill>
            </a:rPr>
            <a:t>27% entre 15 y 17 %.</a:t>
          </a:r>
          <a:endParaRPr lang="es-ES" sz="1800" kern="1200" dirty="0">
            <a:solidFill>
              <a:schemeClr val="tx1"/>
            </a:solidFill>
          </a:endParaRPr>
        </a:p>
      </dsp:txBody>
      <dsp:txXfrm>
        <a:off x="5158753" y="1610801"/>
        <a:ext cx="1956539" cy="1304359"/>
      </dsp:txXfrm>
    </dsp:sp>
    <dsp:sp modelId="{763CDB13-45C2-4A4D-AD52-E831155A31DF}">
      <dsp:nvSpPr>
        <dsp:cNvPr id="0" name=""/>
        <dsp:cNvSpPr/>
      </dsp:nvSpPr>
      <dsp:spPr>
        <a:xfrm>
          <a:off x="3292780" y="3219977"/>
          <a:ext cx="1304359" cy="13043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Plazo</a:t>
          </a:r>
          <a:endParaRPr lang="es-ES" sz="2200" kern="1200" dirty="0">
            <a:solidFill>
              <a:schemeClr val="tx1"/>
            </a:solidFill>
          </a:endParaRPr>
        </a:p>
      </dsp:txBody>
      <dsp:txXfrm>
        <a:off x="3292780" y="3219977"/>
        <a:ext cx="1304359" cy="1304359"/>
      </dsp:txXfrm>
    </dsp:sp>
    <dsp:sp modelId="{A8399470-38E4-4369-BAB1-5427AD85F861}">
      <dsp:nvSpPr>
        <dsp:cNvPr id="0" name=""/>
        <dsp:cNvSpPr/>
      </dsp:nvSpPr>
      <dsp:spPr>
        <a:xfrm>
          <a:off x="4727575" y="3219977"/>
          <a:ext cx="1956539" cy="130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solidFill>
                <a:schemeClr val="tx1"/>
              </a:solidFill>
            </a:rPr>
            <a:t>37% de 3-5 años.</a:t>
          </a: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kern="1200" dirty="0" smtClean="0">
              <a:solidFill>
                <a:schemeClr val="tx1"/>
              </a:solidFill>
            </a:rPr>
            <a:t>27% de 5-10 y mas de 10 años.</a:t>
          </a:r>
          <a:endParaRPr lang="es-ES" sz="1800" kern="1200" dirty="0">
            <a:solidFill>
              <a:schemeClr val="tx1"/>
            </a:solidFill>
          </a:endParaRPr>
        </a:p>
      </dsp:txBody>
      <dsp:txXfrm>
        <a:off x="4727575" y="3219977"/>
        <a:ext cx="1956539" cy="13043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2CD003-701B-48FD-8192-EE382B8AA873}">
      <dsp:nvSpPr>
        <dsp:cNvPr id="0" name=""/>
        <dsp:cNvSpPr/>
      </dsp:nvSpPr>
      <dsp:spPr>
        <a:xfrm>
          <a:off x="142872" y="2175"/>
          <a:ext cx="6858054" cy="11187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b="1" kern="1200" dirty="0" smtClean="0">
              <a:solidFill>
                <a:schemeClr val="tx1"/>
              </a:solidFill>
            </a:rPr>
            <a:t>DESTINO: Financiamiento de capital de trabajo y activos fijos tangibles de personas naturales o jurídicas privadas legalmente constituidas, que se encuentren relacionadas con la producción, comercio o servicios afines con el turismo.</a:t>
          </a:r>
          <a:endParaRPr lang="es-ES" sz="1600" b="1" kern="1200" dirty="0">
            <a:solidFill>
              <a:schemeClr val="tx1"/>
            </a:solidFill>
          </a:endParaRPr>
        </a:p>
      </dsp:txBody>
      <dsp:txXfrm>
        <a:off x="142872" y="2175"/>
        <a:ext cx="6858054" cy="1118740"/>
      </dsp:txXfrm>
    </dsp:sp>
    <dsp:sp modelId="{A268334E-B145-4118-994B-C385D15C2F1E}">
      <dsp:nvSpPr>
        <dsp:cNvPr id="0" name=""/>
        <dsp:cNvSpPr/>
      </dsp:nvSpPr>
      <dsp:spPr>
        <a:xfrm>
          <a:off x="828678" y="1120915"/>
          <a:ext cx="685805" cy="517341"/>
        </a:xfrm>
        <a:custGeom>
          <a:avLst/>
          <a:gdLst/>
          <a:ahLst/>
          <a:cxnLst/>
          <a:rect l="0" t="0" r="0" b="0"/>
          <a:pathLst>
            <a:path>
              <a:moveTo>
                <a:pt x="0" y="0"/>
              </a:moveTo>
              <a:lnTo>
                <a:pt x="0" y="517341"/>
              </a:lnTo>
              <a:lnTo>
                <a:pt x="685805" y="517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37637-86D8-4389-A33B-8810CF69961D}">
      <dsp:nvSpPr>
        <dsp:cNvPr id="0" name=""/>
        <dsp:cNvSpPr/>
      </dsp:nvSpPr>
      <dsp:spPr>
        <a:xfrm>
          <a:off x="1514483" y="1293362"/>
          <a:ext cx="2765057"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sng" kern="1200" dirty="0" smtClean="0"/>
            <a:t>Modalidad I</a:t>
          </a:r>
          <a:endParaRPr lang="es-ES" sz="3200" b="1" u="sng" kern="1200" dirty="0"/>
        </a:p>
      </dsp:txBody>
      <dsp:txXfrm>
        <a:off x="1514483" y="1293362"/>
        <a:ext cx="2765057" cy="689788"/>
      </dsp:txXfrm>
    </dsp:sp>
    <dsp:sp modelId="{A24394C9-6B80-424D-8F51-C1244F5CDA80}">
      <dsp:nvSpPr>
        <dsp:cNvPr id="0" name=""/>
        <dsp:cNvSpPr/>
      </dsp:nvSpPr>
      <dsp:spPr>
        <a:xfrm>
          <a:off x="828678" y="1120915"/>
          <a:ext cx="685805" cy="1379576"/>
        </a:xfrm>
        <a:custGeom>
          <a:avLst/>
          <a:gdLst/>
          <a:ahLst/>
          <a:cxnLst/>
          <a:rect l="0" t="0" r="0" b="0"/>
          <a:pathLst>
            <a:path>
              <a:moveTo>
                <a:pt x="0" y="0"/>
              </a:moveTo>
              <a:lnTo>
                <a:pt x="0" y="1379576"/>
              </a:lnTo>
              <a:lnTo>
                <a:pt x="685805" y="13795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871FC-AD4A-48EC-8425-1BE80CC49A52}">
      <dsp:nvSpPr>
        <dsp:cNvPr id="0" name=""/>
        <dsp:cNvSpPr/>
      </dsp:nvSpPr>
      <dsp:spPr>
        <a:xfrm>
          <a:off x="1514483" y="2155597"/>
          <a:ext cx="3950036"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Garantía: Personal e Hipotecaria.</a:t>
          </a:r>
          <a:endParaRPr lang="es-ES" sz="2400" kern="1200" dirty="0"/>
        </a:p>
      </dsp:txBody>
      <dsp:txXfrm>
        <a:off x="1514483" y="2155597"/>
        <a:ext cx="3950036" cy="689788"/>
      </dsp:txXfrm>
    </dsp:sp>
    <dsp:sp modelId="{A801E8A2-B7D8-432E-83BF-F39F1695C711}">
      <dsp:nvSpPr>
        <dsp:cNvPr id="0" name=""/>
        <dsp:cNvSpPr/>
      </dsp:nvSpPr>
      <dsp:spPr>
        <a:xfrm>
          <a:off x="828678" y="1120915"/>
          <a:ext cx="685805" cy="2241811"/>
        </a:xfrm>
        <a:custGeom>
          <a:avLst/>
          <a:gdLst/>
          <a:ahLst/>
          <a:cxnLst/>
          <a:rect l="0" t="0" r="0" b="0"/>
          <a:pathLst>
            <a:path>
              <a:moveTo>
                <a:pt x="0" y="0"/>
              </a:moveTo>
              <a:lnTo>
                <a:pt x="0" y="2241811"/>
              </a:lnTo>
              <a:lnTo>
                <a:pt x="685805" y="2241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D2EED-2CF7-46F0-94CF-4CA43FF4CE26}">
      <dsp:nvSpPr>
        <dsp:cNvPr id="0" name=""/>
        <dsp:cNvSpPr/>
      </dsp:nvSpPr>
      <dsp:spPr>
        <a:xfrm>
          <a:off x="1514483" y="3017833"/>
          <a:ext cx="3950036"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Monto: Desde 500 hasta 25.000 USD.</a:t>
          </a:r>
          <a:endParaRPr lang="es-ES" sz="2400" kern="1200" dirty="0"/>
        </a:p>
      </dsp:txBody>
      <dsp:txXfrm>
        <a:off x="1514483" y="3017833"/>
        <a:ext cx="3950036" cy="689788"/>
      </dsp:txXfrm>
    </dsp:sp>
    <dsp:sp modelId="{EC2739E9-08DB-4AC6-B96A-9F773AAD948E}">
      <dsp:nvSpPr>
        <dsp:cNvPr id="0" name=""/>
        <dsp:cNvSpPr/>
      </dsp:nvSpPr>
      <dsp:spPr>
        <a:xfrm>
          <a:off x="828678" y="1120915"/>
          <a:ext cx="685805" cy="3104047"/>
        </a:xfrm>
        <a:custGeom>
          <a:avLst/>
          <a:gdLst/>
          <a:ahLst/>
          <a:cxnLst/>
          <a:rect l="0" t="0" r="0" b="0"/>
          <a:pathLst>
            <a:path>
              <a:moveTo>
                <a:pt x="0" y="0"/>
              </a:moveTo>
              <a:lnTo>
                <a:pt x="0" y="3104047"/>
              </a:lnTo>
              <a:lnTo>
                <a:pt x="685805" y="3104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4C433-11FA-40E0-A95C-51D57030A5F7}">
      <dsp:nvSpPr>
        <dsp:cNvPr id="0" name=""/>
        <dsp:cNvSpPr/>
      </dsp:nvSpPr>
      <dsp:spPr>
        <a:xfrm>
          <a:off x="1514483" y="3880068"/>
          <a:ext cx="3950036"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Plazo: Hasta 36 meses.</a:t>
          </a:r>
          <a:endParaRPr lang="es-ES" sz="2400" kern="1200" dirty="0"/>
        </a:p>
      </dsp:txBody>
      <dsp:txXfrm>
        <a:off x="1514483" y="3880068"/>
        <a:ext cx="3950036" cy="6897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2CD003-701B-48FD-8192-EE382B8AA873}">
      <dsp:nvSpPr>
        <dsp:cNvPr id="0" name=""/>
        <dsp:cNvSpPr/>
      </dsp:nvSpPr>
      <dsp:spPr>
        <a:xfrm>
          <a:off x="142872" y="2175"/>
          <a:ext cx="6858054" cy="11187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b="1" kern="1200" dirty="0" smtClean="0">
              <a:solidFill>
                <a:schemeClr val="tx1"/>
              </a:solidFill>
            </a:rPr>
            <a:t>DESTINO: Financiamiento de capital de trabajo y activos fijos tangibles de personas naturales o jurídicas privadas legalmente constituidas, que se encuentren relacionadas con la producción, comercio o servicios afines con el turismo.</a:t>
          </a:r>
          <a:endParaRPr lang="es-ES" sz="1600" b="1" kern="1200" dirty="0">
            <a:solidFill>
              <a:schemeClr val="tx1"/>
            </a:solidFill>
          </a:endParaRPr>
        </a:p>
      </dsp:txBody>
      <dsp:txXfrm>
        <a:off x="142872" y="2175"/>
        <a:ext cx="6858054" cy="1118740"/>
      </dsp:txXfrm>
    </dsp:sp>
    <dsp:sp modelId="{A268334E-B145-4118-994B-C385D15C2F1E}">
      <dsp:nvSpPr>
        <dsp:cNvPr id="0" name=""/>
        <dsp:cNvSpPr/>
      </dsp:nvSpPr>
      <dsp:spPr>
        <a:xfrm>
          <a:off x="828678" y="1120915"/>
          <a:ext cx="685805" cy="517341"/>
        </a:xfrm>
        <a:custGeom>
          <a:avLst/>
          <a:gdLst/>
          <a:ahLst/>
          <a:cxnLst/>
          <a:rect l="0" t="0" r="0" b="0"/>
          <a:pathLst>
            <a:path>
              <a:moveTo>
                <a:pt x="0" y="0"/>
              </a:moveTo>
              <a:lnTo>
                <a:pt x="0" y="517341"/>
              </a:lnTo>
              <a:lnTo>
                <a:pt x="685805" y="517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37637-86D8-4389-A33B-8810CF69961D}">
      <dsp:nvSpPr>
        <dsp:cNvPr id="0" name=""/>
        <dsp:cNvSpPr/>
      </dsp:nvSpPr>
      <dsp:spPr>
        <a:xfrm>
          <a:off x="1514483" y="1293362"/>
          <a:ext cx="2765057"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sng" kern="1200" dirty="0" smtClean="0"/>
            <a:t>Modalidad II</a:t>
          </a:r>
          <a:endParaRPr lang="es-ES" sz="3200" b="1" u="sng" kern="1200" dirty="0"/>
        </a:p>
      </dsp:txBody>
      <dsp:txXfrm>
        <a:off x="1514483" y="1293362"/>
        <a:ext cx="2765057" cy="689788"/>
      </dsp:txXfrm>
    </dsp:sp>
    <dsp:sp modelId="{A24394C9-6B80-424D-8F51-C1244F5CDA80}">
      <dsp:nvSpPr>
        <dsp:cNvPr id="0" name=""/>
        <dsp:cNvSpPr/>
      </dsp:nvSpPr>
      <dsp:spPr>
        <a:xfrm>
          <a:off x="828678" y="1120915"/>
          <a:ext cx="685805" cy="1379576"/>
        </a:xfrm>
        <a:custGeom>
          <a:avLst/>
          <a:gdLst/>
          <a:ahLst/>
          <a:cxnLst/>
          <a:rect l="0" t="0" r="0" b="0"/>
          <a:pathLst>
            <a:path>
              <a:moveTo>
                <a:pt x="0" y="0"/>
              </a:moveTo>
              <a:lnTo>
                <a:pt x="0" y="1379576"/>
              </a:lnTo>
              <a:lnTo>
                <a:pt x="685805" y="13795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871FC-AD4A-48EC-8425-1BE80CC49A52}">
      <dsp:nvSpPr>
        <dsp:cNvPr id="0" name=""/>
        <dsp:cNvSpPr/>
      </dsp:nvSpPr>
      <dsp:spPr>
        <a:xfrm>
          <a:off x="1514483" y="2155597"/>
          <a:ext cx="3950036"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Garantía: Personal e Hipotecaria.</a:t>
          </a:r>
          <a:endParaRPr lang="es-ES" sz="2400" kern="1200" dirty="0"/>
        </a:p>
      </dsp:txBody>
      <dsp:txXfrm>
        <a:off x="1514483" y="2155597"/>
        <a:ext cx="3950036" cy="689788"/>
      </dsp:txXfrm>
    </dsp:sp>
    <dsp:sp modelId="{A801E8A2-B7D8-432E-83BF-F39F1695C711}">
      <dsp:nvSpPr>
        <dsp:cNvPr id="0" name=""/>
        <dsp:cNvSpPr/>
      </dsp:nvSpPr>
      <dsp:spPr>
        <a:xfrm>
          <a:off x="828678" y="1120915"/>
          <a:ext cx="685805" cy="2241811"/>
        </a:xfrm>
        <a:custGeom>
          <a:avLst/>
          <a:gdLst/>
          <a:ahLst/>
          <a:cxnLst/>
          <a:rect l="0" t="0" r="0" b="0"/>
          <a:pathLst>
            <a:path>
              <a:moveTo>
                <a:pt x="0" y="0"/>
              </a:moveTo>
              <a:lnTo>
                <a:pt x="0" y="2241811"/>
              </a:lnTo>
              <a:lnTo>
                <a:pt x="685805" y="2241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D2EED-2CF7-46F0-94CF-4CA43FF4CE26}">
      <dsp:nvSpPr>
        <dsp:cNvPr id="0" name=""/>
        <dsp:cNvSpPr/>
      </dsp:nvSpPr>
      <dsp:spPr>
        <a:xfrm>
          <a:off x="1514483" y="3017833"/>
          <a:ext cx="3950036"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Monto: Desde 25.001 hasta 50.000 USD.</a:t>
          </a:r>
          <a:endParaRPr lang="es-ES" sz="2400" kern="1200" dirty="0"/>
        </a:p>
      </dsp:txBody>
      <dsp:txXfrm>
        <a:off x="1514483" y="3017833"/>
        <a:ext cx="3950036" cy="689788"/>
      </dsp:txXfrm>
    </dsp:sp>
    <dsp:sp modelId="{EC2739E9-08DB-4AC6-B96A-9F773AAD948E}">
      <dsp:nvSpPr>
        <dsp:cNvPr id="0" name=""/>
        <dsp:cNvSpPr/>
      </dsp:nvSpPr>
      <dsp:spPr>
        <a:xfrm>
          <a:off x="828678" y="1120915"/>
          <a:ext cx="685805" cy="3104047"/>
        </a:xfrm>
        <a:custGeom>
          <a:avLst/>
          <a:gdLst/>
          <a:ahLst/>
          <a:cxnLst/>
          <a:rect l="0" t="0" r="0" b="0"/>
          <a:pathLst>
            <a:path>
              <a:moveTo>
                <a:pt x="0" y="0"/>
              </a:moveTo>
              <a:lnTo>
                <a:pt x="0" y="3104047"/>
              </a:lnTo>
              <a:lnTo>
                <a:pt x="685805" y="3104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4C433-11FA-40E0-A95C-51D57030A5F7}">
      <dsp:nvSpPr>
        <dsp:cNvPr id="0" name=""/>
        <dsp:cNvSpPr/>
      </dsp:nvSpPr>
      <dsp:spPr>
        <a:xfrm>
          <a:off x="1514483" y="3880068"/>
          <a:ext cx="3950036" cy="689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Plazo: Hasta 48 meses.</a:t>
          </a:r>
          <a:endParaRPr lang="es-ES" sz="2400" kern="1200" dirty="0"/>
        </a:p>
      </dsp:txBody>
      <dsp:txXfrm>
        <a:off x="1514483" y="3880068"/>
        <a:ext cx="3950036" cy="68978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E5A652-5459-497B-B007-D0677E9A7B57}">
      <dsp:nvSpPr>
        <dsp:cNvPr id="0" name=""/>
        <dsp:cNvSpPr/>
      </dsp:nvSpPr>
      <dsp:spPr>
        <a:xfrm>
          <a:off x="0" y="0"/>
          <a:ext cx="8229600" cy="4525963"/>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3512650" numCol="1" spcCol="1270" anchor="t" anchorCtr="0">
          <a:noAutofit/>
        </a:bodyPr>
        <a:lstStyle/>
        <a:p>
          <a:pPr lvl="0" algn="l" defTabSz="977900">
            <a:lnSpc>
              <a:spcPct val="90000"/>
            </a:lnSpc>
            <a:spcBef>
              <a:spcPct val="0"/>
            </a:spcBef>
            <a:spcAft>
              <a:spcPct val="35000"/>
            </a:spcAft>
          </a:pPr>
          <a:r>
            <a:rPr lang="es-ES" sz="2200" kern="1200" dirty="0" smtClean="0">
              <a:solidFill>
                <a:schemeClr val="tx1"/>
              </a:solidFill>
            </a:rPr>
            <a:t>Métodos de Pronóstico</a:t>
          </a:r>
          <a:endParaRPr lang="es-ES" sz="2200" kern="1200" dirty="0">
            <a:solidFill>
              <a:schemeClr val="tx1"/>
            </a:solidFill>
          </a:endParaRPr>
        </a:p>
      </dsp:txBody>
      <dsp:txXfrm>
        <a:off x="0" y="0"/>
        <a:ext cx="8229600" cy="4525963"/>
      </dsp:txXfrm>
    </dsp:sp>
    <dsp:sp modelId="{A1C9273C-F23B-447D-B5C4-4DFFD301E55D}">
      <dsp:nvSpPr>
        <dsp:cNvPr id="0" name=""/>
        <dsp:cNvSpPr/>
      </dsp:nvSpPr>
      <dsp:spPr>
        <a:xfrm>
          <a:off x="205740" y="1131490"/>
          <a:ext cx="1234440" cy="1553147"/>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Lineal</a:t>
          </a:r>
          <a:endParaRPr lang="es-ES" sz="1600" kern="1200" dirty="0">
            <a:solidFill>
              <a:schemeClr val="tx1"/>
            </a:solidFill>
          </a:endParaRPr>
        </a:p>
      </dsp:txBody>
      <dsp:txXfrm>
        <a:off x="205740" y="1131490"/>
        <a:ext cx="1234440" cy="1553147"/>
      </dsp:txXfrm>
    </dsp:sp>
    <dsp:sp modelId="{03D05616-FC00-4754-A275-1A003EE554A5}">
      <dsp:nvSpPr>
        <dsp:cNvPr id="0" name=""/>
        <dsp:cNvSpPr/>
      </dsp:nvSpPr>
      <dsp:spPr>
        <a:xfrm>
          <a:off x="205740" y="2745155"/>
          <a:ext cx="1234440" cy="1553147"/>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Promedios Móviles</a:t>
          </a:r>
          <a:endParaRPr lang="es-ES" sz="1600" kern="1200" dirty="0">
            <a:solidFill>
              <a:schemeClr val="tx1"/>
            </a:solidFill>
          </a:endParaRPr>
        </a:p>
      </dsp:txBody>
      <dsp:txXfrm>
        <a:off x="205740" y="2745155"/>
        <a:ext cx="1234440" cy="1553147"/>
      </dsp:txXfrm>
    </dsp:sp>
    <dsp:sp modelId="{EBD8C52F-0308-4C08-9FFE-06FEF2860339}">
      <dsp:nvSpPr>
        <dsp:cNvPr id="0" name=""/>
        <dsp:cNvSpPr/>
      </dsp:nvSpPr>
      <dsp:spPr>
        <a:xfrm>
          <a:off x="1645920" y="1131490"/>
          <a:ext cx="6377940" cy="3168174"/>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2011791" numCol="1" spcCol="1270" anchor="t" anchorCtr="0">
          <a:noAutofit/>
        </a:bodyPr>
        <a:lstStyle/>
        <a:p>
          <a:pPr lvl="0" algn="l" defTabSz="977900">
            <a:lnSpc>
              <a:spcPct val="90000"/>
            </a:lnSpc>
            <a:spcBef>
              <a:spcPct val="0"/>
            </a:spcBef>
            <a:spcAft>
              <a:spcPct val="35000"/>
            </a:spcAft>
          </a:pPr>
          <a:r>
            <a:rPr lang="es-ES" sz="2200" kern="1200" dirty="0" smtClean="0">
              <a:solidFill>
                <a:schemeClr val="tx1"/>
              </a:solidFill>
            </a:rPr>
            <a:t>Método Lineal</a:t>
          </a:r>
          <a:endParaRPr lang="es-ES" sz="2200" kern="1200" dirty="0">
            <a:solidFill>
              <a:schemeClr val="tx1"/>
            </a:solidFill>
          </a:endParaRPr>
        </a:p>
      </dsp:txBody>
      <dsp:txXfrm>
        <a:off x="1645920" y="1131490"/>
        <a:ext cx="6377940" cy="3168174"/>
      </dsp:txXfrm>
    </dsp:sp>
    <dsp:sp modelId="{0D81A036-D75E-4DBA-9C9F-0EEA7C64179C}">
      <dsp:nvSpPr>
        <dsp:cNvPr id="0" name=""/>
        <dsp:cNvSpPr/>
      </dsp:nvSpPr>
      <dsp:spPr>
        <a:xfrm>
          <a:off x="1805368" y="2240351"/>
          <a:ext cx="1275588" cy="880606"/>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Necesario para el cálculo del Método de Promedios Móviles</a:t>
          </a:r>
          <a:endParaRPr lang="es-ES" sz="1200" kern="1200" dirty="0">
            <a:solidFill>
              <a:schemeClr val="tx1"/>
            </a:solidFill>
          </a:endParaRPr>
        </a:p>
      </dsp:txBody>
      <dsp:txXfrm>
        <a:off x="1805368" y="2240351"/>
        <a:ext cx="1275588" cy="880606"/>
      </dsp:txXfrm>
    </dsp:sp>
    <dsp:sp modelId="{5A92C120-9017-4915-B78E-3FE2CD2B86D1}">
      <dsp:nvSpPr>
        <dsp:cNvPr id="0" name=""/>
        <dsp:cNvSpPr/>
      </dsp:nvSpPr>
      <dsp:spPr>
        <a:xfrm>
          <a:off x="1805368" y="3180631"/>
          <a:ext cx="1275588" cy="880606"/>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Hoja de cálculo. Modelo de proyección.</a:t>
          </a:r>
          <a:endParaRPr lang="es-ES" sz="1400" kern="1200" dirty="0">
            <a:solidFill>
              <a:schemeClr val="tx1"/>
            </a:solidFill>
          </a:endParaRPr>
        </a:p>
      </dsp:txBody>
      <dsp:txXfrm>
        <a:off x="1805368" y="3180631"/>
        <a:ext cx="1275588" cy="880606"/>
      </dsp:txXfrm>
    </dsp:sp>
    <dsp:sp modelId="{06494928-16DF-4F8D-AE05-22F7D2E9C3A5}">
      <dsp:nvSpPr>
        <dsp:cNvPr id="0" name=""/>
        <dsp:cNvSpPr/>
      </dsp:nvSpPr>
      <dsp:spPr>
        <a:xfrm>
          <a:off x="3250692" y="2262981"/>
          <a:ext cx="4567428" cy="1810385"/>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1021862" numCol="1" spcCol="1270" anchor="t" anchorCtr="0">
          <a:noAutofit/>
        </a:bodyPr>
        <a:lstStyle/>
        <a:p>
          <a:pPr lvl="0" algn="l" defTabSz="977900">
            <a:lnSpc>
              <a:spcPct val="90000"/>
            </a:lnSpc>
            <a:spcBef>
              <a:spcPct val="0"/>
            </a:spcBef>
            <a:spcAft>
              <a:spcPct val="35000"/>
            </a:spcAft>
          </a:pPr>
          <a:r>
            <a:rPr lang="es-ES" sz="2200" kern="1200" dirty="0" smtClean="0">
              <a:solidFill>
                <a:schemeClr val="tx1"/>
              </a:solidFill>
            </a:rPr>
            <a:t>Método de Promedios Móviles</a:t>
          </a:r>
          <a:endParaRPr lang="es-ES" sz="2200" kern="1200" dirty="0">
            <a:solidFill>
              <a:schemeClr val="tx1"/>
            </a:solidFill>
          </a:endParaRPr>
        </a:p>
      </dsp:txBody>
      <dsp:txXfrm>
        <a:off x="3250692" y="2262981"/>
        <a:ext cx="4567428" cy="1810385"/>
      </dsp:txXfrm>
    </dsp:sp>
    <dsp:sp modelId="{5D496710-0380-46B2-9C74-32D9CA779F55}">
      <dsp:nvSpPr>
        <dsp:cNvPr id="0" name=""/>
        <dsp:cNvSpPr/>
      </dsp:nvSpPr>
      <dsp:spPr>
        <a:xfrm>
          <a:off x="3364877" y="3077654"/>
          <a:ext cx="2137748" cy="8146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Generar promedios entre los datos iniciales.</a:t>
          </a:r>
          <a:endParaRPr lang="es-ES" sz="1400" kern="1200" dirty="0">
            <a:solidFill>
              <a:schemeClr val="tx1"/>
            </a:solidFill>
          </a:endParaRPr>
        </a:p>
      </dsp:txBody>
      <dsp:txXfrm>
        <a:off x="3364877" y="3077654"/>
        <a:ext cx="2137748" cy="814673"/>
      </dsp:txXfrm>
    </dsp:sp>
    <dsp:sp modelId="{A47FB0A0-28E8-46B1-B228-6EBC6ADF00C9}">
      <dsp:nvSpPr>
        <dsp:cNvPr id="0" name=""/>
        <dsp:cNvSpPr/>
      </dsp:nvSpPr>
      <dsp:spPr>
        <a:xfrm>
          <a:off x="5563443" y="3077654"/>
          <a:ext cx="2137748" cy="8146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Crear un factor que se multiplique por los valores del método lineal.</a:t>
          </a:r>
          <a:endParaRPr lang="es-ES" sz="1400" kern="1200" dirty="0">
            <a:solidFill>
              <a:schemeClr val="tx1"/>
            </a:solidFill>
          </a:endParaRPr>
        </a:p>
      </dsp:txBody>
      <dsp:txXfrm>
        <a:off x="5563443" y="3077654"/>
        <a:ext cx="2137748" cy="81467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BDA1AD-AB24-4BC1-B03A-699DF2F26C6C}">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4F1CC-60C3-41FD-B176-0B2B14B34585}">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rPr>
            <a:t>La propuesta es viable y sostenible, y puede ser implementada en la zona por la COAC San Francisco Ltda.</a:t>
          </a:r>
          <a:endParaRPr lang="es-ES" sz="1200" kern="1200" dirty="0">
            <a:solidFill>
              <a:schemeClr val="tx1"/>
            </a:solidFill>
          </a:endParaRPr>
        </a:p>
      </dsp:txBody>
      <dsp:txXfrm>
        <a:off x="2262981" y="0"/>
        <a:ext cx="5966618" cy="961767"/>
      </dsp:txXfrm>
    </dsp:sp>
    <dsp:sp modelId="{30426D75-116D-49E2-86F7-37AC3A7E6E5A}">
      <dsp:nvSpPr>
        <dsp:cNvPr id="0" name=""/>
        <dsp:cNvSpPr/>
      </dsp:nvSpPr>
      <dsp:spPr>
        <a:xfrm>
          <a:off x="594032" y="961767"/>
          <a:ext cx="3337897" cy="3337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37618-123E-414F-AFE5-F480DD980CE6}">
      <dsp:nvSpPr>
        <dsp:cNvPr id="0" name=""/>
        <dsp:cNvSpPr/>
      </dsp:nvSpPr>
      <dsp:spPr>
        <a:xfrm>
          <a:off x="2262981" y="961767"/>
          <a:ext cx="5966618" cy="33378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rPr>
            <a:t>La agencia Tena de la COAC San Francisco Ltda., guarda importancia estratégica para la cooperativa,  por su ubicación en uno de los polos de desarrollo potenciales en la región amazónica.</a:t>
          </a:r>
          <a:endParaRPr lang="es-ES" sz="1200" kern="1200" dirty="0">
            <a:solidFill>
              <a:schemeClr val="tx1"/>
            </a:solidFill>
          </a:endParaRPr>
        </a:p>
      </dsp:txBody>
      <dsp:txXfrm>
        <a:off x="2262981" y="961767"/>
        <a:ext cx="5966618" cy="961767"/>
      </dsp:txXfrm>
    </dsp:sp>
    <dsp:sp modelId="{E55B5753-9433-4820-8BCA-1A5B514A9ABD}">
      <dsp:nvSpPr>
        <dsp:cNvPr id="0" name=""/>
        <dsp:cNvSpPr/>
      </dsp:nvSpPr>
      <dsp:spPr>
        <a:xfrm>
          <a:off x="1188065" y="1923534"/>
          <a:ext cx="2149832" cy="21498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C62E1-2733-4A31-B3A2-1C27AF1731CC}">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rPr>
            <a:t>La COAC San Francisco Ltda.,  es solvente según sus indicadores, en cuanto a la Suficiencia Patrimonial mantiene al año 2010 un valor de 5.473,19%; y el índice de calidad de activos maneja un valor del 99,04% en el 2010.</a:t>
          </a:r>
          <a:endParaRPr lang="es-ES" sz="1200" kern="1200" dirty="0">
            <a:solidFill>
              <a:schemeClr val="tx1"/>
            </a:solidFill>
          </a:endParaRPr>
        </a:p>
      </dsp:txBody>
      <dsp:txXfrm>
        <a:off x="2262981" y="1923534"/>
        <a:ext cx="5966618" cy="961767"/>
      </dsp:txXfrm>
    </dsp:sp>
    <dsp:sp modelId="{FA931821-B3FA-4BEA-B6AA-EE2DD0F6DC7C}">
      <dsp:nvSpPr>
        <dsp:cNvPr id="0" name=""/>
        <dsp:cNvSpPr/>
      </dsp:nvSpPr>
      <dsp:spPr>
        <a:xfrm>
          <a:off x="1782097" y="2885301"/>
          <a:ext cx="961767" cy="9617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2A672-1DB4-4D11-9778-20B3BF069109}">
      <dsp:nvSpPr>
        <dsp:cNvPr id="0" name=""/>
        <dsp:cNvSpPr/>
      </dsp:nvSpPr>
      <dsp:spPr>
        <a:xfrm>
          <a:off x="2262981" y="2885301"/>
          <a:ext cx="5966618" cy="9617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rPr>
            <a:t>La línea de crédito tendrá dos modalidades: la modalidad I con montos de préstamo desde los 500 dólares hasta los 25.000 dólares en un plazo máximo de 36 meses, mientras que la modalidad II con montos de préstamo desde 25.001 dólares hasta 50.000 dólares con un plazo máximo de 48 meses, ambas con un período de gracia de 6 meses.</a:t>
          </a:r>
          <a:endParaRPr lang="es-ES" sz="1200" kern="1200" dirty="0">
            <a:solidFill>
              <a:schemeClr val="tx1"/>
            </a:solidFill>
          </a:endParaRPr>
        </a:p>
      </dsp:txBody>
      <dsp:txXfrm>
        <a:off x="2262981" y="2885301"/>
        <a:ext cx="5966618" cy="96176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01F640-9888-4793-AAB2-2C16E728FF1F}">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DF3B9-C34D-4BEB-8CAD-3357A324427B}">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solidFill>
                <a:schemeClr val="tx1"/>
              </a:solidFill>
            </a:rPr>
            <a:t>La línea de crédito turística será destinada para el financiamiento de capital de trabajo y activos fijos tangibles de personas naturales o jurídicas privadas legalmente constituidas, que se encuentren relacionadas con la producción, comercio o servicios afines con el turismo.</a:t>
          </a:r>
          <a:endParaRPr lang="es-ES" sz="1500" kern="1200" dirty="0">
            <a:solidFill>
              <a:schemeClr val="tx1"/>
            </a:solidFill>
          </a:endParaRPr>
        </a:p>
      </dsp:txBody>
      <dsp:txXfrm>
        <a:off x="2262981" y="0"/>
        <a:ext cx="5966618" cy="1357791"/>
      </dsp:txXfrm>
    </dsp:sp>
    <dsp:sp modelId="{590B49CF-5C21-45BA-84BF-24EDD8C73263}">
      <dsp:nvSpPr>
        <dsp:cNvPr id="0" name=""/>
        <dsp:cNvSpPr/>
      </dsp:nvSpPr>
      <dsp:spPr>
        <a:xfrm>
          <a:off x="792044" y="1357791"/>
          <a:ext cx="2941873" cy="29418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3D91B-A2B5-4507-9B09-89513C4B80FA}">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solidFill>
                <a:schemeClr val="tx1"/>
              </a:solidFill>
            </a:rPr>
            <a:t>La inversión inicial para la implementación de la línea de crédito es de 54.800 dólares de mobiliario y salarios para 18 meses de funcionamiento, así como también un total de 450.000,00 dólares que serán colocados bajo el concepto de la nueva línea de crédito durante los primeros 6 meses.</a:t>
          </a:r>
          <a:endParaRPr lang="es-ES" sz="1500" kern="1200" dirty="0">
            <a:solidFill>
              <a:schemeClr val="tx1"/>
            </a:solidFill>
          </a:endParaRPr>
        </a:p>
      </dsp:txBody>
      <dsp:txXfrm>
        <a:off x="2262981" y="1357791"/>
        <a:ext cx="5966618" cy="1357787"/>
      </dsp:txXfrm>
    </dsp:sp>
    <dsp:sp modelId="{5BA81583-D331-4039-BD27-46AB5D209E4A}">
      <dsp:nvSpPr>
        <dsp:cNvPr id="0" name=""/>
        <dsp:cNvSpPr/>
      </dsp:nvSpPr>
      <dsp:spPr>
        <a:xfrm>
          <a:off x="1584087" y="2715579"/>
          <a:ext cx="1357787" cy="13577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9317A-3FC6-4C92-BE25-E1B2213B90D7}">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solidFill>
                <a:schemeClr val="tx1"/>
              </a:solidFill>
            </a:rPr>
            <a:t>La COAC San Francisco Ltda., mantiene un nivel muy adecuado de reservas siendo este del 28% en el año 2010.</a:t>
          </a:r>
          <a:endParaRPr lang="es-ES" sz="1500" kern="1200" dirty="0">
            <a:solidFill>
              <a:schemeClr val="tx1"/>
            </a:solidFill>
          </a:endParaRPr>
        </a:p>
      </dsp:txBody>
      <dsp:txXfrm>
        <a:off x="2262981" y="2715579"/>
        <a:ext cx="5966618" cy="135778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A799DC-5CA2-436B-9884-01C433DACE3F}">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E8BF9-85E5-489A-8A3F-1BAFB40934F6}">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rPr>
            <a:t>Implementar  la línea de crédito propuesta,  en el sector, a través de la COAC San Francisco Ltda.</a:t>
          </a:r>
          <a:endParaRPr lang="es-ES" sz="1600" kern="1200" dirty="0">
            <a:solidFill>
              <a:schemeClr val="tx1"/>
            </a:solidFill>
          </a:endParaRPr>
        </a:p>
      </dsp:txBody>
      <dsp:txXfrm>
        <a:off x="2262981" y="0"/>
        <a:ext cx="5966618" cy="961767"/>
      </dsp:txXfrm>
    </dsp:sp>
    <dsp:sp modelId="{6AF26B56-466C-4B74-9341-E01EB954A9D3}">
      <dsp:nvSpPr>
        <dsp:cNvPr id="0" name=""/>
        <dsp:cNvSpPr/>
      </dsp:nvSpPr>
      <dsp:spPr>
        <a:xfrm>
          <a:off x="594032" y="961767"/>
          <a:ext cx="3337897" cy="3337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003DC-8D8B-4A88-8779-A9951311C3C3}">
      <dsp:nvSpPr>
        <dsp:cNvPr id="0" name=""/>
        <dsp:cNvSpPr/>
      </dsp:nvSpPr>
      <dsp:spPr>
        <a:xfrm>
          <a:off x="2262981" y="961767"/>
          <a:ext cx="5966618" cy="33378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rPr>
            <a:t>Se recomienda utilizar el posicionamiento y la marca de la COAC San Francisco Ltda., para consolidar la agencia Tena en el mercado.</a:t>
          </a:r>
          <a:endParaRPr lang="es-ES" sz="1600" kern="1200" dirty="0">
            <a:solidFill>
              <a:schemeClr val="tx1"/>
            </a:solidFill>
          </a:endParaRPr>
        </a:p>
      </dsp:txBody>
      <dsp:txXfrm>
        <a:off x="2262981" y="961767"/>
        <a:ext cx="5966618" cy="961767"/>
      </dsp:txXfrm>
    </dsp:sp>
    <dsp:sp modelId="{93858822-1BA1-48D9-8CF3-68906CCE337D}">
      <dsp:nvSpPr>
        <dsp:cNvPr id="0" name=""/>
        <dsp:cNvSpPr/>
      </dsp:nvSpPr>
      <dsp:spPr>
        <a:xfrm>
          <a:off x="1188065" y="1923534"/>
          <a:ext cx="2149832" cy="21498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E446E-0211-4E00-B4E2-E9712A3DC79D}">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rPr>
            <a:t>La COAC San Francisco Ltda., debe mantener sus políticas en lo relacionado a las reservas ya que estas brindan seguridad, generan confianza en los clientes y fortalecen la marca.</a:t>
          </a:r>
          <a:endParaRPr lang="es-ES" sz="1600" kern="1200" dirty="0">
            <a:solidFill>
              <a:schemeClr val="tx1"/>
            </a:solidFill>
          </a:endParaRPr>
        </a:p>
      </dsp:txBody>
      <dsp:txXfrm>
        <a:off x="2262981" y="1923534"/>
        <a:ext cx="5966618" cy="961767"/>
      </dsp:txXfrm>
    </dsp:sp>
    <dsp:sp modelId="{9E49F98F-012C-4ED1-BE63-9C95EA2D95C5}">
      <dsp:nvSpPr>
        <dsp:cNvPr id="0" name=""/>
        <dsp:cNvSpPr/>
      </dsp:nvSpPr>
      <dsp:spPr>
        <a:xfrm>
          <a:off x="1782097" y="2885301"/>
          <a:ext cx="961767" cy="9617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6A5C0-7547-4DEE-BF8A-64AC5D01BB16}">
      <dsp:nvSpPr>
        <dsp:cNvPr id="0" name=""/>
        <dsp:cNvSpPr/>
      </dsp:nvSpPr>
      <dsp:spPr>
        <a:xfrm>
          <a:off x="2262981" y="2885301"/>
          <a:ext cx="5966618" cy="9617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rPr>
            <a:t>Implementar con la mayor brevedad los servicios asistenciales en la agencia Tena de la COAC San Francisco Ltda.</a:t>
          </a:r>
          <a:endParaRPr lang="es-ES" sz="1600" kern="1200" dirty="0">
            <a:solidFill>
              <a:schemeClr val="tx1"/>
            </a:solidFill>
          </a:endParaRPr>
        </a:p>
      </dsp:txBody>
      <dsp:txXfrm>
        <a:off x="2262981" y="2885301"/>
        <a:ext cx="5966618" cy="96176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4B269B-B831-4381-A913-2A9F2FC12445}">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7DB57-1E55-4C2A-85A1-B9BCDAEBB104}">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rPr>
            <a:t>Mantener los indicadores (CAMEL), en el mismo nivel de eficiencia y que la agencia Tena maneje las mismas políticas y estrategias y las adapten al sector donde funciona para que sus indicadores en el corto plazo se asemejen a lo que presenta la COAC San Francisco Ltda., en su posición consolidada.</a:t>
          </a:r>
          <a:endParaRPr lang="es-ES" sz="1400" kern="1200" dirty="0">
            <a:solidFill>
              <a:schemeClr val="tx1"/>
            </a:solidFill>
          </a:endParaRPr>
        </a:p>
      </dsp:txBody>
      <dsp:txXfrm>
        <a:off x="2262981" y="0"/>
        <a:ext cx="5966618" cy="1357791"/>
      </dsp:txXfrm>
    </dsp:sp>
    <dsp:sp modelId="{F9048193-A4FF-4C4F-A562-2417ED705490}">
      <dsp:nvSpPr>
        <dsp:cNvPr id="0" name=""/>
        <dsp:cNvSpPr/>
      </dsp:nvSpPr>
      <dsp:spPr>
        <a:xfrm>
          <a:off x="792044" y="1357791"/>
          <a:ext cx="2941873" cy="29418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536B0-5245-4315-AE07-739D694CC42A}">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rPr>
            <a:t>La participación que tenga la línea de crédito sobre el valor del margen bruto financiero no debe ser inferior al 3% ya que con este valor se obtiene una TIR aceptable y que genera una adecuada rentabilidad para la cooperativa.</a:t>
          </a:r>
          <a:endParaRPr lang="es-ES" sz="1400" kern="1200" dirty="0">
            <a:solidFill>
              <a:schemeClr val="tx1"/>
            </a:solidFill>
          </a:endParaRPr>
        </a:p>
      </dsp:txBody>
      <dsp:txXfrm>
        <a:off x="2262981" y="1357791"/>
        <a:ext cx="5966618" cy="1357787"/>
      </dsp:txXfrm>
    </dsp:sp>
    <dsp:sp modelId="{110A7F56-6C1C-410F-B01E-F3DA54389A4E}">
      <dsp:nvSpPr>
        <dsp:cNvPr id="0" name=""/>
        <dsp:cNvSpPr/>
      </dsp:nvSpPr>
      <dsp:spPr>
        <a:xfrm>
          <a:off x="1584087" y="2715579"/>
          <a:ext cx="1357787" cy="13577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FD078-ED3D-4DCF-A159-B1F53ECACB1E}">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Es pertinente realizar un análisis más profundo sobre las condiciones que los potenciales clientes están dispuestos a aceptar de la línea de crédito propuesta, con el objetivo de mejorar las condiciones del producto y reducir los riesgos de morosidad e incumplimiento.</a:t>
          </a:r>
          <a:endParaRPr lang="es-ES" sz="1400" kern="1200" dirty="0">
            <a:solidFill>
              <a:schemeClr val="tx1"/>
            </a:solidFill>
          </a:endParaRPr>
        </a:p>
      </dsp:txBody>
      <dsp:txXfrm>
        <a:off x="2262981" y="2715579"/>
        <a:ext cx="5966618" cy="13577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88EE50-93DD-430F-B48D-4E54562183BD}" type="datetimeFigureOut">
              <a:rPr lang="es-ES" smtClean="0"/>
              <a:pPr/>
              <a:t>14/04/2011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4E69B29-9D54-47D5-AEE8-F8894803BDB1}" type="slidenum">
              <a:rPr lang="es-ES" smtClean="0"/>
              <a:pPr/>
              <a:t>‹Nº›</a:t>
            </a:fld>
            <a:endParaRPr lang="es-ES"/>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8EE50-93DD-430F-B48D-4E54562183BD}" type="datetimeFigureOut">
              <a:rPr lang="es-ES" smtClean="0"/>
              <a:pPr/>
              <a:t>14/04/2011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69B29-9D54-47D5-AEE8-F8894803BDB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Expo/Final%20Financiero.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Expo/Final%20Financiero.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Expo/Final%20Financiero.xls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Expo/Final%20Financiero.xls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hyperlink" Target="CAP%20IV/Procesos/IDEF0_Gesti&#243;n%20Crediticia.doc" TargetMode="Externa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hyperlink" Target="CAP%20IV/Procesos/Gesti&#243;n%20de%20L&#237;nea%20de%20Cr&#233;dito%20Tur&#237;stico/IDEF0_Gesti&#243;n%20de%20l&#237;nea%20de%20cr&#233;dito%20tur&#237;stico.doc" TargetMode="External"/><Relationship Id="rId2" Type="http://schemas.openxmlformats.org/officeDocument/2006/relationships/hyperlink" Target="CAP%20IV/Procesos/Gesti&#243;n%20de%20L&#237;nea%20de%20Cr&#233;dito%20Tur&#237;stico/Fj_Gesti&#243;n%20de%20L&#237;nea%20de%20Cr&#233;dito%20Tur&#237;stico.vsd" TargetMode="Externa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hyperlink" Target="CAP%20IV/Procesos/Gesti&#243;n%20de%20L&#237;nea%20de%20Cr&#233;dito%20Tur&#237;stico/Manual%20de%20Gesti&#243;n%20de%20L&#237;nea%20de%20Cr&#233;dito%20Tur&#237;stico.do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AP%20IV/Procesos/Gesti&#243;n%20de%20Recuperaci&#243;n/IDEF0_Gesti&#243;n%20de%20Recuperaci&#243;n.doc" TargetMode="External"/><Relationship Id="rId2" Type="http://schemas.openxmlformats.org/officeDocument/2006/relationships/hyperlink" Target="CAP%20IV/Procesos/Gesti&#243;n%20de%20Recuperaci&#243;n/Fj_Gesti&#243;n%20de%20Recuperaci&#243;n.vsd" TargetMode="Externa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hyperlink" Target="CAP%20IV/Procesos/Gesti&#243;n%20de%20Recuperaci&#243;n/Manual%20de%20Gesti&#243;n%20de%20Recuperaci&#243;n.doc"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CAP%20IV/Procesos/Gesti&#243;n%20de%20Calidad/IDEF0_Gesti&#243;n%20de%20Calidad.doc" TargetMode="External"/><Relationship Id="rId2" Type="http://schemas.openxmlformats.org/officeDocument/2006/relationships/hyperlink" Target="CAP%20IV/Procesos/Gesti&#243;n%20de%20Calidad/Fj_Gesti&#243;n%20de%20Calidad.vsd" TargetMode="Externa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hyperlink" Target="CAP%20IV/Procesos/Gesti&#243;n%20de%20Calidad/Manual%20de%20Gesti&#243;n%20de%20Calidad.doc"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hyperlink" Target="CAP%20V/Optimista/MBF%20Cartera%20cr&#233;dito%20Turismo%20OP.xls" TargetMode="Externa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CAP%20V/Optimista/COAC%20Sanfra%202010.xlsx" TargetMode="External"/><Relationship Id="rId1" Type="http://schemas.openxmlformats.org/officeDocument/2006/relationships/slideLayout" Target="../slideLayouts/slideLayout2.xml"/><Relationship Id="rId6" Type="http://schemas.openxmlformats.org/officeDocument/2006/relationships/hyperlink" Target="CAP%20V/Pesimista/Pesimista%20COAC%20Sanfra%202010.xlsx" TargetMode="External"/><Relationship Id="rId5" Type="http://schemas.openxmlformats.org/officeDocument/2006/relationships/image" Target="../media/image25.png"/><Relationship Id="rId4" Type="http://schemas.openxmlformats.org/officeDocument/2006/relationships/hyperlink" Target="CAP%20V/Normal/Normal%20COAC%20Sanfra%202010.xlsx"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Expo/Tasa%20Pasiva_Activa.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CAP%20I/FODA.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Expo/Tasa%20Pasiva_Activa.docx"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b="1" u="sng" dirty="0" smtClean="0">
                <a:solidFill>
                  <a:schemeClr val="tx1">
                    <a:lumMod val="85000"/>
                    <a:lumOff val="15000"/>
                  </a:schemeClr>
                </a:solidFill>
              </a:rPr>
              <a:t>ESPE</a:t>
            </a:r>
          </a:p>
          <a:p>
            <a:endParaRPr lang="es-ES" b="1" u="sng" dirty="0" smtClean="0">
              <a:solidFill>
                <a:schemeClr val="tx1">
                  <a:lumMod val="85000"/>
                  <a:lumOff val="15000"/>
                </a:schemeClr>
              </a:solidFill>
            </a:endParaRPr>
          </a:p>
          <a:p>
            <a:r>
              <a:rPr lang="es-ES" b="1" u="sng" dirty="0" smtClean="0">
                <a:solidFill>
                  <a:schemeClr val="tx1">
                    <a:lumMod val="85000"/>
                    <a:lumOff val="15000"/>
                  </a:schemeClr>
                </a:solidFill>
              </a:rPr>
              <a:t>COAC SAN FRANCISCO LTDA.</a:t>
            </a:r>
            <a:endParaRPr lang="es-ES" b="1" u="sng" dirty="0">
              <a:solidFill>
                <a:schemeClr val="tx1">
                  <a:lumMod val="85000"/>
                  <a:lumOff val="15000"/>
                </a:schemeClr>
              </a:solidFill>
            </a:endParaRPr>
          </a:p>
        </p:txBody>
      </p:sp>
      <p:pic>
        <p:nvPicPr>
          <p:cNvPr id="1026"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2928926" y="571480"/>
            <a:ext cx="3389972" cy="292895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Servicios Financieros</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1214414" y="2428868"/>
            <a:ext cx="3028950" cy="790575"/>
          </a:xfrm>
          <a:prstGeom prst="rect">
            <a:avLst/>
          </a:prstGeom>
          <a:noFill/>
          <a:ln w="9525">
            <a:solidFill>
              <a:schemeClr val="tx1"/>
            </a:solid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285852" y="4286256"/>
            <a:ext cx="3028950" cy="790575"/>
          </a:xfrm>
          <a:prstGeom prst="rect">
            <a:avLst/>
          </a:prstGeom>
          <a:noFill/>
          <a:ln w="9525">
            <a:solidFill>
              <a:schemeClr val="tx1"/>
            </a:solid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14942" y="4214818"/>
            <a:ext cx="2743200" cy="1228725"/>
          </a:xfrm>
          <a:prstGeom prst="rect">
            <a:avLst/>
          </a:prstGeom>
          <a:noFill/>
          <a:ln w="9525">
            <a:solidFill>
              <a:schemeClr val="tx1"/>
            </a:solid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143504" y="2428868"/>
            <a:ext cx="2743200" cy="981075"/>
          </a:xfrm>
          <a:prstGeom prst="rect">
            <a:avLst/>
          </a:prstGeom>
          <a:noFill/>
          <a:ln w="9525">
            <a:solidFill>
              <a:schemeClr val="tx1"/>
            </a:solid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7646" y="2786058"/>
            <a:ext cx="5186386" cy="2071702"/>
          </a:xfrm>
        </p:spPr>
        <p:txBody>
          <a:bodyPr>
            <a:normAutofit/>
          </a:bodyPr>
          <a:lstStyle/>
          <a:p>
            <a:r>
              <a:rPr lang="es-ES" b="1" dirty="0" smtClean="0">
                <a:solidFill>
                  <a:schemeClr val="tx1">
                    <a:lumMod val="85000"/>
                    <a:lumOff val="15000"/>
                  </a:schemeClr>
                </a:solidFill>
              </a:rPr>
              <a:t>CAPÍTULO III</a:t>
            </a:r>
          </a:p>
          <a:p>
            <a:endParaRPr lang="es-ES" b="1" dirty="0" smtClean="0">
              <a:solidFill>
                <a:schemeClr val="tx1">
                  <a:lumMod val="85000"/>
                  <a:lumOff val="15000"/>
                </a:schemeClr>
              </a:solidFill>
            </a:endParaRPr>
          </a:p>
          <a:p>
            <a:r>
              <a:rPr lang="es-ES" b="1" dirty="0" smtClean="0">
                <a:solidFill>
                  <a:schemeClr val="tx1">
                    <a:lumMod val="85000"/>
                    <a:lumOff val="15000"/>
                  </a:schemeClr>
                </a:solidFill>
              </a:rPr>
              <a:t>ANÁLISIS FINANCIERO</a:t>
            </a:r>
            <a:endParaRPr lang="es-ES" b="1" dirty="0">
              <a:solidFill>
                <a:schemeClr val="tx1">
                  <a:lumMod val="85000"/>
                  <a:lumOff val="15000"/>
                </a:schemeClr>
              </a:solidFill>
            </a:endParaRPr>
          </a:p>
        </p:txBody>
      </p:sp>
      <p:pic>
        <p:nvPicPr>
          <p:cNvPr id="1026"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500033" y="2214554"/>
            <a:ext cx="3389973" cy="292895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Evolución de la COAC San Francisco</a:t>
            </a:r>
            <a:endParaRPr lang="es-ES" dirty="0"/>
          </a:p>
        </p:txBody>
      </p:sp>
      <p:pic>
        <p:nvPicPr>
          <p:cNvPr id="3075" name="Picture 3">
            <a:hlinkClick r:id="rId2" action="ppaction://hlinkfile"/>
          </p:cNvPr>
          <p:cNvPicPr>
            <a:picLocks noChangeAspect="1" noChangeArrowheads="1"/>
          </p:cNvPicPr>
          <p:nvPr/>
        </p:nvPicPr>
        <p:blipFill>
          <a:blip r:embed="rId3" cstate="print"/>
          <a:srcRect/>
          <a:stretch>
            <a:fillRect/>
          </a:stretch>
        </p:blipFill>
        <p:spPr bwMode="auto">
          <a:xfrm>
            <a:off x="214314" y="2767013"/>
            <a:ext cx="8715404" cy="1590681"/>
          </a:xfrm>
          <a:prstGeom prst="rect">
            <a:avLst/>
          </a:prstGeom>
          <a:noFill/>
          <a:ln w="9525">
            <a:solidFill>
              <a:schemeClr val="tx1"/>
            </a:solid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ChangeAspect="1" noChangeArrowheads="1"/>
          </p:cNvPicPr>
          <p:nvPr/>
        </p:nvPicPr>
        <p:blipFill>
          <a:blip r:embed="rId3" cstate="print"/>
          <a:srcRect/>
          <a:stretch>
            <a:fillRect/>
          </a:stretch>
        </p:blipFill>
        <p:spPr bwMode="auto">
          <a:xfrm>
            <a:off x="138113" y="2628900"/>
            <a:ext cx="8866187" cy="1600200"/>
          </a:xfrm>
          <a:prstGeom prst="rect">
            <a:avLst/>
          </a:prstGeom>
          <a:noFill/>
          <a:ln w="9525">
            <a:solidFill>
              <a:schemeClr val="tx1"/>
            </a:solidFill>
            <a:miter lim="800000"/>
            <a:headEnd/>
            <a:tailEnd/>
          </a:ln>
          <a:effectLst/>
        </p:spPr>
      </p:pic>
      <p:sp>
        <p:nvSpPr>
          <p:cNvPr id="5" name="1 Título"/>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Evolución de la COAC San Francisco</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2462" y="222231"/>
            <a:ext cx="7620000" cy="563563"/>
          </a:xfrm>
          <a:prstGeom prst="rect">
            <a:avLst/>
          </a:prstGeom>
        </p:spPr>
        <p:txBody>
          <a:bodyPr/>
          <a:lstStyle/>
          <a:p>
            <a:pPr algn="ctr">
              <a:lnSpc>
                <a:spcPct val="80000"/>
              </a:lnSpc>
              <a:spcBef>
                <a:spcPct val="0"/>
              </a:spcBef>
            </a:pPr>
            <a:r>
              <a:rPr lang="es-EC" sz="4000" dirty="0" smtClean="0">
                <a:latin typeface="+mj-lt"/>
                <a:ea typeface="+mj-ea"/>
                <a:cs typeface="+mj-cs"/>
              </a:rPr>
              <a:t>Estructura Financiera </a:t>
            </a:r>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571472" y="1000108"/>
            <a:ext cx="8001056" cy="5214974"/>
          </a:xfrm>
          <a:prstGeom prst="rect">
            <a:avLst/>
          </a:prstGeom>
          <a:noFill/>
          <a:ln w="9525">
            <a:solidFill>
              <a:schemeClr val="tx1"/>
            </a:solidFill>
            <a:miter lim="800000"/>
            <a:headEnd/>
            <a:tailEnd/>
          </a:ln>
          <a:effectLst/>
        </p:spPr>
      </p:pic>
      <p:sp>
        <p:nvSpPr>
          <p:cNvPr id="4" name="3 Rectángulo"/>
          <p:cNvSpPr/>
          <p:nvPr/>
        </p:nvSpPr>
        <p:spPr>
          <a:xfrm>
            <a:off x="500034" y="928670"/>
            <a:ext cx="800220"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dirty="0" err="1" smtClean="0">
                <a:ln w="0"/>
                <a:solidFill>
                  <a:srgbClr val="00B0F0"/>
                </a:solidFill>
                <a:effectLst>
                  <a:reflection blurRad="12700" stA="50000" endPos="50000" dist="5000" dir="5400000" sy="-100000" rotWithShape="0"/>
                </a:effectLst>
              </a:rPr>
              <a:t>b</a:t>
            </a:r>
            <a:r>
              <a:rPr lang="es-ES" sz="3200" b="1" cap="all" spc="0" dirty="0" err="1" smtClean="0">
                <a:ln w="0"/>
                <a:solidFill>
                  <a:srgbClr val="00B0F0"/>
                </a:solidFill>
                <a:effectLst>
                  <a:reflection blurRad="12700" stA="50000" endPos="50000" dist="5000" dir="5400000" sy="-100000" rotWithShape="0"/>
                </a:effectLst>
              </a:rPr>
              <a:t>g</a:t>
            </a:r>
            <a:endParaRPr lang="es-ES" sz="3200" b="1" cap="all" spc="0" dirty="0">
              <a:ln w="0"/>
              <a:solidFill>
                <a:srgbClr val="00B0F0"/>
              </a:solidFill>
              <a:effectLst>
                <a:reflection blurRad="12700" stA="50000" endPos="50000" dist="5000" dir="5400000" sy="-100000" rotWithShape="0"/>
              </a:effectLst>
            </a:endParaRPr>
          </a:p>
        </p:txBody>
      </p:sp>
      <p:sp>
        <p:nvSpPr>
          <p:cNvPr id="5" name="4 Llamada ovalada"/>
          <p:cNvSpPr/>
          <p:nvPr/>
        </p:nvSpPr>
        <p:spPr>
          <a:xfrm>
            <a:off x="6286512" y="0"/>
            <a:ext cx="2571768" cy="150019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s-ES" sz="1600" b="1" spc="150" dirty="0" err="1" smtClean="0">
                <a:ln w="11430"/>
                <a:solidFill>
                  <a:schemeClr val="tx1"/>
                </a:solidFill>
                <a:effectLst>
                  <a:outerShdw blurRad="25400" algn="tl" rotWithShape="0">
                    <a:srgbClr val="000000">
                      <a:alpha val="43000"/>
                    </a:srgbClr>
                  </a:outerShdw>
                </a:effectLst>
              </a:rPr>
              <a:t>Cart</a:t>
            </a:r>
            <a:r>
              <a:rPr lang="es-ES" sz="1600" b="1" spc="150" dirty="0" smtClean="0">
                <a:ln w="11430"/>
                <a:solidFill>
                  <a:schemeClr val="tx1"/>
                </a:solidFill>
                <a:effectLst>
                  <a:outerShdw blurRad="25400" algn="tl" rotWithShape="0">
                    <a:srgbClr val="000000">
                      <a:alpha val="43000"/>
                    </a:srgbClr>
                  </a:outerShdw>
                </a:effectLst>
              </a:rPr>
              <a:t>. </a:t>
            </a:r>
            <a:r>
              <a:rPr lang="es-ES" sz="1600" b="1" spc="150" dirty="0" err="1" smtClean="0">
                <a:ln w="11430"/>
                <a:solidFill>
                  <a:schemeClr val="tx1"/>
                </a:solidFill>
                <a:effectLst>
                  <a:outerShdw blurRad="25400" algn="tl" rotWithShape="0">
                    <a:srgbClr val="000000">
                      <a:alpha val="43000"/>
                    </a:srgbClr>
                  </a:outerShdw>
                </a:effectLst>
              </a:rPr>
              <a:t>Créd</a:t>
            </a:r>
            <a:r>
              <a:rPr lang="es-ES" sz="1600" b="1" spc="150" dirty="0" smtClean="0">
                <a:ln w="11430"/>
                <a:solidFill>
                  <a:schemeClr val="tx1"/>
                </a:solidFill>
                <a:effectLst>
                  <a:outerShdw blurRad="25400" algn="tl" rotWithShape="0">
                    <a:srgbClr val="000000">
                      <a:alpha val="43000"/>
                    </a:srgbClr>
                  </a:outerShdw>
                </a:effectLst>
              </a:rPr>
              <a:t>. 66%</a:t>
            </a:r>
          </a:p>
          <a:p>
            <a:pPr algn="ctr"/>
            <a:r>
              <a:rPr lang="es-ES" sz="1600" b="1" spc="150" dirty="0" smtClean="0">
                <a:ln w="11430"/>
                <a:solidFill>
                  <a:schemeClr val="tx1"/>
                </a:solidFill>
                <a:effectLst>
                  <a:outerShdw blurRad="25400" algn="tl" rotWithShape="0">
                    <a:srgbClr val="000000">
                      <a:alpha val="43000"/>
                    </a:srgbClr>
                  </a:outerShdw>
                </a:effectLst>
              </a:rPr>
              <a:t>Ob. </a:t>
            </a:r>
            <a:r>
              <a:rPr lang="es-ES" sz="1600" b="1" spc="150" dirty="0" err="1" smtClean="0">
                <a:ln w="11430"/>
                <a:solidFill>
                  <a:schemeClr val="tx1"/>
                </a:solidFill>
                <a:effectLst>
                  <a:outerShdw blurRad="25400" algn="tl" rotWithShape="0">
                    <a:srgbClr val="000000">
                      <a:alpha val="43000"/>
                    </a:srgbClr>
                  </a:outerShdw>
                </a:effectLst>
              </a:rPr>
              <a:t>Púb</a:t>
            </a:r>
            <a:r>
              <a:rPr lang="es-ES" sz="1600" b="1" spc="150" dirty="0" smtClean="0">
                <a:ln w="11430"/>
                <a:solidFill>
                  <a:schemeClr val="tx1"/>
                </a:solidFill>
                <a:effectLst>
                  <a:outerShdw blurRad="25400" algn="tl" rotWithShape="0">
                    <a:srgbClr val="000000">
                      <a:alpha val="43000"/>
                    </a:srgbClr>
                  </a:outerShdw>
                </a:effectLst>
              </a:rPr>
              <a:t>. 69% (2010).</a:t>
            </a:r>
          </a:p>
          <a:p>
            <a:pPr algn="ctr"/>
            <a:endParaRPr lang="es-ES" sz="1600" b="1" spc="150" dirty="0">
              <a:ln w="11430"/>
              <a:solidFill>
                <a:schemeClr val="tx1"/>
              </a:solidFill>
              <a:effectLst>
                <a:outerShdw blurRad="25400" algn="tl" rotWithShape="0">
                  <a:srgbClr val="000000">
                    <a:alpha val="43000"/>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5400" y="152400"/>
            <a:ext cx="7620000" cy="5635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C" sz="4000" dirty="0" smtClean="0">
                <a:latin typeface="+mj-lt"/>
                <a:ea typeface="+mj-ea"/>
                <a:cs typeface="+mj-cs"/>
              </a:rPr>
              <a:t>Estructura Financiera </a:t>
            </a:r>
          </a:p>
        </p:txBody>
      </p:sp>
      <p:pic>
        <p:nvPicPr>
          <p:cNvPr id="4098" name="Picture 2">
            <a:hlinkClick r:id="rId2" action="ppaction://hlinkfile"/>
          </p:cNvPr>
          <p:cNvPicPr>
            <a:picLocks noChangeAspect="1" noChangeArrowheads="1"/>
          </p:cNvPicPr>
          <p:nvPr/>
        </p:nvPicPr>
        <p:blipFill>
          <a:blip r:embed="rId3" cstate="print"/>
          <a:srcRect/>
          <a:stretch>
            <a:fillRect/>
          </a:stretch>
        </p:blipFill>
        <p:spPr bwMode="auto">
          <a:xfrm>
            <a:off x="357158" y="1142983"/>
            <a:ext cx="8358246" cy="4714909"/>
          </a:xfrm>
          <a:prstGeom prst="rect">
            <a:avLst/>
          </a:prstGeom>
          <a:noFill/>
          <a:ln w="9525">
            <a:solidFill>
              <a:schemeClr val="tx1"/>
            </a:solidFill>
            <a:miter lim="800000"/>
            <a:headEnd/>
            <a:tailEnd/>
          </a:ln>
          <a:effectLst/>
        </p:spPr>
      </p:pic>
      <p:sp>
        <p:nvSpPr>
          <p:cNvPr id="4" name="3 Rectángulo"/>
          <p:cNvSpPr/>
          <p:nvPr/>
        </p:nvSpPr>
        <p:spPr>
          <a:xfrm>
            <a:off x="374198" y="1201151"/>
            <a:ext cx="1051891"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err="1" smtClean="0">
                <a:ln w="0"/>
                <a:solidFill>
                  <a:srgbClr val="00B0F0"/>
                </a:solidFill>
                <a:effectLst>
                  <a:reflection blurRad="12700" stA="50000" endPos="50000" dist="5000" dir="5400000" sy="-100000" rotWithShape="0"/>
                </a:effectLst>
              </a:rPr>
              <a:t>pYg</a:t>
            </a:r>
            <a:endParaRPr lang="es-ES" sz="3200" b="1" cap="all" spc="0" dirty="0">
              <a:ln w="0"/>
              <a:solidFill>
                <a:srgbClr val="00B0F0"/>
              </a:solidFill>
              <a:effectLst>
                <a:reflection blurRad="12700" stA="50000" endPos="50000" dist="5000" dir="5400000" sy="-100000" rotWithShape="0"/>
              </a:effectLst>
            </a:endParaRPr>
          </a:p>
        </p:txBody>
      </p:sp>
      <p:sp>
        <p:nvSpPr>
          <p:cNvPr id="5" name="4 Llamada ovalada"/>
          <p:cNvSpPr/>
          <p:nvPr/>
        </p:nvSpPr>
        <p:spPr>
          <a:xfrm>
            <a:off x="6286512" y="0"/>
            <a:ext cx="2571768" cy="150019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s-ES" sz="1600" b="1" spc="150" dirty="0" smtClean="0">
                <a:ln w="11430"/>
                <a:solidFill>
                  <a:schemeClr val="tx1"/>
                </a:solidFill>
                <a:effectLst>
                  <a:outerShdw blurRad="25400" algn="tl" rotWithShape="0">
                    <a:srgbClr val="000000">
                      <a:alpha val="43000"/>
                    </a:srgbClr>
                  </a:outerShdw>
                </a:effectLst>
              </a:rPr>
              <a:t>Intereses </a:t>
            </a:r>
            <a:r>
              <a:rPr lang="es-ES" sz="1600" b="1" spc="150" dirty="0" err="1" smtClean="0">
                <a:ln w="11430"/>
                <a:solidFill>
                  <a:schemeClr val="tx1"/>
                </a:solidFill>
                <a:effectLst>
                  <a:outerShdw blurRad="25400" algn="tl" rotWithShape="0">
                    <a:srgbClr val="000000">
                      <a:alpha val="43000"/>
                    </a:srgbClr>
                  </a:outerShdw>
                </a:effectLst>
              </a:rPr>
              <a:t>Gan</a:t>
            </a:r>
            <a:r>
              <a:rPr lang="es-ES" sz="1600" b="1" spc="150" dirty="0" smtClean="0">
                <a:ln w="11430"/>
                <a:solidFill>
                  <a:schemeClr val="tx1"/>
                </a:solidFill>
                <a:effectLst>
                  <a:outerShdw blurRad="25400" algn="tl" rotWithShape="0">
                    <a:srgbClr val="000000">
                      <a:alpha val="43000"/>
                    </a:srgbClr>
                  </a:outerShdw>
                </a:effectLst>
              </a:rPr>
              <a:t>. 97%</a:t>
            </a:r>
          </a:p>
          <a:p>
            <a:pPr algn="ctr"/>
            <a:r>
              <a:rPr lang="es-ES" sz="1600" b="1" spc="150" dirty="0" err="1" smtClean="0">
                <a:ln w="11430"/>
                <a:solidFill>
                  <a:schemeClr val="tx1"/>
                </a:solidFill>
                <a:effectLst>
                  <a:outerShdw blurRad="25400" algn="tl" rotWithShape="0">
                    <a:srgbClr val="000000">
                      <a:alpha val="43000"/>
                    </a:srgbClr>
                  </a:outerShdw>
                </a:effectLst>
              </a:rPr>
              <a:t>Gtos</a:t>
            </a:r>
            <a:r>
              <a:rPr lang="es-ES" sz="1600" b="1" spc="150" dirty="0" smtClean="0">
                <a:ln w="11430"/>
                <a:solidFill>
                  <a:schemeClr val="tx1"/>
                </a:solidFill>
                <a:effectLst>
                  <a:outerShdw blurRad="25400" algn="tl" rotWithShape="0">
                    <a:srgbClr val="000000">
                      <a:alpha val="43000"/>
                    </a:srgbClr>
                  </a:outerShdw>
                </a:effectLst>
              </a:rPr>
              <a:t>. </a:t>
            </a:r>
            <a:r>
              <a:rPr lang="es-ES" sz="1600" b="1" spc="150" dirty="0" err="1" smtClean="0">
                <a:ln w="11430"/>
                <a:solidFill>
                  <a:schemeClr val="tx1"/>
                </a:solidFill>
                <a:effectLst>
                  <a:outerShdw blurRad="25400" algn="tl" rotWithShape="0">
                    <a:srgbClr val="000000">
                      <a:alpha val="43000"/>
                    </a:srgbClr>
                  </a:outerShdw>
                </a:effectLst>
              </a:rPr>
              <a:t>Op</a:t>
            </a:r>
            <a:r>
              <a:rPr lang="es-ES" sz="1600" b="1" spc="150" dirty="0" smtClean="0">
                <a:ln w="11430"/>
                <a:solidFill>
                  <a:schemeClr val="tx1"/>
                </a:solidFill>
                <a:effectLst>
                  <a:outerShdw blurRad="25400" algn="tl" rotWithShape="0">
                    <a:srgbClr val="000000">
                      <a:alpha val="43000"/>
                    </a:srgbClr>
                  </a:outerShdw>
                </a:effectLst>
              </a:rPr>
              <a:t>. 33% (2010).</a:t>
            </a:r>
          </a:p>
          <a:p>
            <a:pPr algn="ctr"/>
            <a:endParaRPr lang="es-ES" sz="1600" b="1" spc="150" dirty="0">
              <a:ln w="11430"/>
              <a:solidFill>
                <a:schemeClr val="tx1"/>
              </a:solidFill>
              <a:effectLst>
                <a:outerShdw blurRad="25400" algn="tl" rotWithShape="0">
                  <a:srgbClr val="000000">
                    <a:alpha val="43000"/>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214414" y="357190"/>
            <a:ext cx="6715172" cy="5929330"/>
          </a:xfrm>
          <a:prstGeom prst="rect">
            <a:avLst/>
          </a:prstGeom>
          <a:noFill/>
          <a:ln w="9525">
            <a:solidFill>
              <a:schemeClr val="tx1"/>
            </a:solidFill>
            <a:miter lim="800000"/>
            <a:headEnd/>
            <a:tailEnd/>
          </a:ln>
        </p:spPr>
      </p:pic>
      <p:sp>
        <p:nvSpPr>
          <p:cNvPr id="6" name="5 Título"/>
          <p:cNvSpPr>
            <a:spLocks noGrp="1"/>
          </p:cNvSpPr>
          <p:nvPr>
            <p:ph type="title"/>
          </p:nvPr>
        </p:nvSpPr>
        <p:spPr>
          <a:xfrm>
            <a:off x="71438" y="2143116"/>
            <a:ext cx="1000100" cy="3357586"/>
          </a:xfrm>
        </p:spPr>
        <p:txBody>
          <a:bodyPr>
            <a:normAutofit fontScale="90000"/>
          </a:bodyPr>
          <a:lstStyle/>
          <a:p>
            <a:r>
              <a:rPr lang="es-ES" dirty="0" smtClean="0"/>
              <a:t>C</a:t>
            </a:r>
            <a:br>
              <a:rPr lang="es-ES" dirty="0" smtClean="0"/>
            </a:br>
            <a:r>
              <a:rPr lang="es-ES" dirty="0" smtClean="0"/>
              <a:t>A</a:t>
            </a:r>
            <a:br>
              <a:rPr lang="es-ES" dirty="0" smtClean="0"/>
            </a:br>
            <a:r>
              <a:rPr lang="es-ES" dirty="0" smtClean="0"/>
              <a:t>M</a:t>
            </a:r>
            <a:br>
              <a:rPr lang="es-ES" dirty="0" smtClean="0"/>
            </a:br>
            <a:r>
              <a:rPr lang="es-ES" dirty="0" smtClean="0"/>
              <a:t>E</a:t>
            </a:r>
            <a:br>
              <a:rPr lang="es-ES" dirty="0" smtClean="0"/>
            </a:br>
            <a:r>
              <a:rPr lang="es-ES" dirty="0" smtClean="0"/>
              <a:t>L</a:t>
            </a:r>
            <a:endParaRPr lang="es-ES" dirty="0"/>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7646" y="2786058"/>
            <a:ext cx="5186386" cy="2071702"/>
          </a:xfrm>
        </p:spPr>
        <p:txBody>
          <a:bodyPr>
            <a:normAutofit/>
          </a:bodyPr>
          <a:lstStyle/>
          <a:p>
            <a:r>
              <a:rPr lang="es-ES" b="1" dirty="0" smtClean="0">
                <a:solidFill>
                  <a:schemeClr val="tx1">
                    <a:lumMod val="85000"/>
                    <a:lumOff val="15000"/>
                  </a:schemeClr>
                </a:solidFill>
              </a:rPr>
              <a:t>CAPÍTULO IV</a:t>
            </a:r>
          </a:p>
          <a:p>
            <a:endParaRPr lang="es-ES" b="1" dirty="0" smtClean="0">
              <a:solidFill>
                <a:schemeClr val="tx1">
                  <a:lumMod val="85000"/>
                  <a:lumOff val="15000"/>
                </a:schemeClr>
              </a:solidFill>
            </a:endParaRPr>
          </a:p>
          <a:p>
            <a:r>
              <a:rPr lang="es-ES" b="1" dirty="0" smtClean="0">
                <a:solidFill>
                  <a:schemeClr val="tx1">
                    <a:lumMod val="85000"/>
                    <a:lumOff val="15000"/>
                  </a:schemeClr>
                </a:solidFill>
              </a:rPr>
              <a:t>ESTRUCTURACIÓN</a:t>
            </a:r>
            <a:endParaRPr lang="es-ES" b="1" dirty="0">
              <a:solidFill>
                <a:schemeClr val="tx1">
                  <a:lumMod val="85000"/>
                  <a:lumOff val="15000"/>
                </a:schemeClr>
              </a:solidFill>
            </a:endParaRPr>
          </a:p>
        </p:txBody>
      </p:sp>
      <p:pic>
        <p:nvPicPr>
          <p:cNvPr id="1026"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500033" y="2214554"/>
            <a:ext cx="3389973" cy="292895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dirty="0" smtClean="0">
                <a:latin typeface="+mj-lt"/>
                <a:ea typeface="+mj-ea"/>
                <a:cs typeface="+mj-cs"/>
              </a:rPr>
              <a:t>Estudio de Mercado</a:t>
            </a:r>
            <a:endParaRPr lang="es-ES" sz="4000" dirty="0">
              <a:latin typeface="+mj-lt"/>
              <a:ea typeface="+mj-ea"/>
              <a:cs typeface="+mj-cs"/>
            </a:endParaRPr>
          </a:p>
        </p:txBody>
      </p:sp>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normAutofit/>
          </a:bodyPr>
          <a:lstStyle/>
          <a:p>
            <a:pPr>
              <a:defRPr/>
            </a:pPr>
            <a:r>
              <a:rPr lang="es-ES" sz="4000" dirty="0" smtClean="0"/>
              <a:t>Estudio de Mercado</a:t>
            </a:r>
            <a:endParaRPr lang="es-ES" sz="4000"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WordArt 8"/>
          <p:cNvSpPr>
            <a:spLocks noChangeArrowheads="1" noChangeShapeType="1" noTextEdit="1"/>
          </p:cNvSpPr>
          <p:nvPr/>
        </p:nvSpPr>
        <p:spPr bwMode="auto">
          <a:xfrm>
            <a:off x="1571625" y="2492375"/>
            <a:ext cx="6096000" cy="863600"/>
          </a:xfrm>
          <a:prstGeom prst="rect">
            <a:avLst/>
          </a:prstGeom>
        </p:spPr>
        <p:txBody>
          <a:bodyPr wrap="none" fromWordArt="1">
            <a:prstTxWarp prst="textPlain">
              <a:avLst>
                <a:gd name="adj" fmla="val 50000"/>
              </a:avLst>
            </a:prstTxWarp>
          </a:bodyPr>
          <a:lstStyle/>
          <a:p>
            <a:pPr algn="ctr"/>
            <a:r>
              <a:rPr lang="es-ES" sz="2400" kern="10" dirty="0">
                <a:ln w="9525" algn="ctr">
                  <a:noFill/>
                  <a:round/>
                  <a:headEnd/>
                  <a:tailEnd/>
                </a:ln>
                <a:solidFill>
                  <a:schemeClr val="tx1">
                    <a:lumMod val="85000"/>
                    <a:lumOff val="15000"/>
                  </a:schemeClr>
                </a:solidFill>
                <a:latin typeface="Rockwell"/>
              </a:rPr>
              <a:t>TESIS PREVIA A LA OBTENCIÓN DEL TÍTULO DE </a:t>
            </a:r>
          </a:p>
          <a:p>
            <a:pPr algn="ctr"/>
            <a:r>
              <a:rPr lang="es-ES" sz="2400" kern="10" dirty="0">
                <a:ln w="9525" algn="ctr">
                  <a:noFill/>
                  <a:round/>
                  <a:headEnd/>
                  <a:tailEnd/>
                </a:ln>
                <a:solidFill>
                  <a:schemeClr val="tx1">
                    <a:lumMod val="85000"/>
                    <a:lumOff val="15000"/>
                  </a:schemeClr>
                </a:solidFill>
                <a:latin typeface="Rockwell"/>
              </a:rPr>
              <a:t>INGENIERA EN FINANZAS, </a:t>
            </a:r>
            <a:r>
              <a:rPr lang="es-ES" sz="2400" kern="10" dirty="0" smtClean="0">
                <a:ln w="9525" algn="ctr">
                  <a:noFill/>
                  <a:round/>
                  <a:headEnd/>
                  <a:tailEnd/>
                </a:ln>
                <a:solidFill>
                  <a:schemeClr val="tx1">
                    <a:lumMod val="85000"/>
                    <a:lumOff val="15000"/>
                  </a:schemeClr>
                </a:solidFill>
                <a:latin typeface="Rockwell"/>
              </a:rPr>
              <a:t>CONTADOR PÚBLICO, AUDITOR.</a:t>
            </a:r>
            <a:endParaRPr lang="es-ES" sz="2400" kern="10" dirty="0">
              <a:ln w="9525" algn="ctr">
                <a:noFill/>
                <a:round/>
                <a:headEnd/>
                <a:tailEnd/>
              </a:ln>
              <a:solidFill>
                <a:schemeClr val="tx1">
                  <a:lumMod val="85000"/>
                  <a:lumOff val="15000"/>
                </a:schemeClr>
              </a:solidFill>
              <a:latin typeface="Rockwell"/>
            </a:endParaRPr>
          </a:p>
        </p:txBody>
      </p:sp>
      <p:sp>
        <p:nvSpPr>
          <p:cNvPr id="14342" name="WordArt 8"/>
          <p:cNvSpPr>
            <a:spLocks noChangeArrowheads="1" noChangeShapeType="1" noTextEdit="1"/>
          </p:cNvSpPr>
          <p:nvPr/>
        </p:nvSpPr>
        <p:spPr bwMode="auto">
          <a:xfrm>
            <a:off x="1028700" y="1357313"/>
            <a:ext cx="7143750" cy="728662"/>
          </a:xfrm>
          <a:prstGeom prst="rect">
            <a:avLst/>
          </a:prstGeom>
        </p:spPr>
        <p:txBody>
          <a:bodyPr wrap="none" fromWordArt="1">
            <a:prstTxWarp prst="textPlain">
              <a:avLst>
                <a:gd name="adj" fmla="val 50000"/>
              </a:avLst>
            </a:prstTxWarp>
          </a:bodyPr>
          <a:lstStyle/>
          <a:p>
            <a:pPr algn="ctr"/>
            <a:r>
              <a:rPr lang="es-ES" sz="1400" kern="10" dirty="0">
                <a:ln w="9525" algn="ctr">
                  <a:noFill/>
                  <a:round/>
                  <a:headEnd/>
                  <a:tailEnd/>
                </a:ln>
                <a:solidFill>
                  <a:schemeClr val="tx1">
                    <a:lumMod val="85000"/>
                    <a:lumOff val="15000"/>
                  </a:schemeClr>
                </a:solidFill>
                <a:latin typeface="Rockwell"/>
              </a:rPr>
              <a:t>DEPARTAMENTO DE CIENCIAS ECONÓMICAS, ADMINISTRATIVAS Y DE COMERCIO</a:t>
            </a:r>
          </a:p>
          <a:p>
            <a:pPr algn="ctr"/>
            <a:endParaRPr lang="es-ES" sz="1400" kern="10" dirty="0">
              <a:ln w="9525" algn="ctr">
                <a:noFill/>
                <a:round/>
                <a:headEnd/>
                <a:tailEnd/>
              </a:ln>
              <a:solidFill>
                <a:schemeClr val="tx1">
                  <a:lumMod val="85000"/>
                  <a:lumOff val="15000"/>
                </a:schemeClr>
              </a:solidFill>
              <a:latin typeface="Rockwell"/>
            </a:endParaRPr>
          </a:p>
          <a:p>
            <a:pPr algn="ctr"/>
            <a:r>
              <a:rPr lang="es-ES" sz="1400" kern="10" dirty="0">
                <a:ln w="9525" algn="ctr">
                  <a:noFill/>
                  <a:round/>
                  <a:headEnd/>
                  <a:tailEnd/>
                </a:ln>
                <a:solidFill>
                  <a:schemeClr val="tx1">
                    <a:lumMod val="85000"/>
                    <a:lumOff val="15000"/>
                  </a:schemeClr>
                </a:solidFill>
                <a:latin typeface="Rockwell"/>
              </a:rPr>
              <a:t>CARRERA DE INGENIERÍA EN FINANZAS Y AUDITORÍA</a:t>
            </a:r>
          </a:p>
        </p:txBody>
      </p:sp>
      <p:pic>
        <p:nvPicPr>
          <p:cNvPr id="11"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1928794" y="3624466"/>
            <a:ext cx="1675460" cy="1447608"/>
          </a:xfrm>
          <a:prstGeom prst="rect">
            <a:avLst/>
          </a:prstGeom>
          <a:noFill/>
        </p:spPr>
      </p:pic>
      <p:sp>
        <p:nvSpPr>
          <p:cNvPr id="12" name="11 CuadroTexto"/>
          <p:cNvSpPr txBox="1"/>
          <p:nvPr/>
        </p:nvSpPr>
        <p:spPr>
          <a:xfrm>
            <a:off x="3929058" y="3571876"/>
            <a:ext cx="4286280" cy="1600438"/>
          </a:xfrm>
          <a:prstGeom prst="rect">
            <a:avLst/>
          </a:prstGeom>
          <a:noFill/>
        </p:spPr>
        <p:txBody>
          <a:bodyPr wrap="square" rtlCol="0">
            <a:spAutoFit/>
          </a:bodyPr>
          <a:lstStyle/>
          <a:p>
            <a:pPr algn="just"/>
            <a:r>
              <a:rPr lang="es-ES" sz="1400" b="1" dirty="0" smtClean="0">
                <a:latin typeface="Rockwell" pitchFamily="18" charset="0"/>
                <a:cs typeface="Times New Roman" pitchFamily="18" charset="0"/>
              </a:rPr>
              <a:t>TEMA: </a:t>
            </a:r>
          </a:p>
          <a:p>
            <a:pPr algn="just"/>
            <a:endParaRPr lang="es-ES" sz="1400" b="1" dirty="0" smtClean="0">
              <a:latin typeface="Rockwell" pitchFamily="18" charset="0"/>
              <a:cs typeface="Times New Roman" pitchFamily="18" charset="0"/>
            </a:endParaRPr>
          </a:p>
          <a:p>
            <a:pPr algn="just"/>
            <a:r>
              <a:rPr lang="es-ES" sz="1400" b="1" dirty="0" smtClean="0">
                <a:latin typeface="Rockwell" pitchFamily="18" charset="0"/>
                <a:cs typeface="Times New Roman" pitchFamily="18" charset="0"/>
              </a:rPr>
              <a:t>“PROPUESTA DE ESTRUCTURACIÓN DE UNA LÍNEA DE CRÉDITO DESTINADA AL SECTOR TURÍSTICO EN LA AGENCIA TENA DE LA COOPERATIVA DE AHORRO Y CRÉDITO SAN FRANCISCO LTDA.”</a:t>
            </a:r>
            <a:endParaRPr lang="es-ES" sz="1400" b="1" dirty="0">
              <a:latin typeface="Rockwell" pitchFamily="18" charset="0"/>
              <a:cs typeface="Times New Roman" pitchFamily="18" charset="0"/>
            </a:endParaRPr>
          </a:p>
        </p:txBody>
      </p:sp>
      <p:sp>
        <p:nvSpPr>
          <p:cNvPr id="13" name="12 CuadroTexto"/>
          <p:cNvSpPr txBox="1"/>
          <p:nvPr/>
        </p:nvSpPr>
        <p:spPr>
          <a:xfrm>
            <a:off x="1285852" y="5500702"/>
            <a:ext cx="6572296" cy="830997"/>
          </a:xfrm>
          <a:prstGeom prst="rect">
            <a:avLst/>
          </a:prstGeom>
          <a:noFill/>
        </p:spPr>
        <p:txBody>
          <a:bodyPr wrap="square" rtlCol="0">
            <a:spAutoFit/>
          </a:bodyPr>
          <a:lstStyle/>
          <a:p>
            <a:pPr algn="ctr"/>
            <a:r>
              <a:rPr lang="es-ES" sz="1600" b="1" dirty="0" smtClean="0">
                <a:latin typeface="Rockwell" pitchFamily="18" charset="0"/>
                <a:cs typeface="Times New Roman" pitchFamily="18" charset="0"/>
              </a:rPr>
              <a:t>AUTOR: Cristhian Marcelo Lascano Dalgo</a:t>
            </a:r>
          </a:p>
          <a:p>
            <a:pPr algn="just"/>
            <a:endParaRPr lang="es-ES" sz="1600" b="1" dirty="0" smtClean="0">
              <a:latin typeface="Rockwell" pitchFamily="18" charset="0"/>
              <a:cs typeface="Times New Roman" pitchFamily="18" charset="0"/>
            </a:endParaRPr>
          </a:p>
          <a:p>
            <a:pPr algn="just"/>
            <a:r>
              <a:rPr lang="es-ES" sz="1600" b="1" dirty="0" smtClean="0">
                <a:latin typeface="Rockwell" pitchFamily="18" charset="0"/>
                <a:cs typeface="Times New Roman" pitchFamily="18" charset="0"/>
              </a:rPr>
              <a:t>Director: Eco. Lorenzo Armijos    Codirector: Ing. Álvaro Carrillo</a:t>
            </a:r>
            <a:endParaRPr lang="es-ES" sz="1600" b="1" dirty="0">
              <a:latin typeface="Rockwell"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928926" y="357166"/>
            <a:ext cx="3295650" cy="942975"/>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43174" y="714356"/>
            <a:ext cx="4209806" cy="584775"/>
          </a:xfrm>
          <a:prstGeom prst="rect">
            <a:avLst/>
          </a:prstGeom>
          <a:noFill/>
        </p:spPr>
        <p:txBody>
          <a:bodyPr wrap="none" lIns="91440" tIns="45720" rIns="91440" bIns="45720">
            <a:spAutoFit/>
          </a:bodyPr>
          <a:lstStyle/>
          <a:p>
            <a:pPr algn="ctr"/>
            <a:r>
              <a:rPr lang="es-E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GESTIÓN CREDITICIA</a:t>
            </a:r>
            <a:endParaRPr lang="es-E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9" name="20 Grupo"/>
          <p:cNvGrpSpPr/>
          <p:nvPr/>
        </p:nvGrpSpPr>
        <p:grpSpPr>
          <a:xfrm>
            <a:off x="1785918" y="2214554"/>
            <a:ext cx="5572164" cy="3214710"/>
            <a:chOff x="1785918" y="2214554"/>
            <a:chExt cx="5572164" cy="3214710"/>
          </a:xfrm>
        </p:grpSpPr>
        <p:sp>
          <p:nvSpPr>
            <p:cNvPr id="2" name="Freeform 62"/>
            <p:cNvSpPr>
              <a:spLocks/>
            </p:cNvSpPr>
            <p:nvPr/>
          </p:nvSpPr>
          <p:spPr bwMode="gray">
            <a:xfrm>
              <a:off x="3822300" y="2330071"/>
              <a:ext cx="338060" cy="56251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63A527">
                    <a:gamma/>
                    <a:shade val="46275"/>
                    <a:invGamma/>
                  </a:srgbClr>
                </a:gs>
                <a:gs pos="50000">
                  <a:srgbClr val="63A527"/>
                </a:gs>
                <a:gs pos="100000">
                  <a:srgbClr val="63A527">
                    <a:gamma/>
                    <a:shade val="46275"/>
                    <a:invGamma/>
                  </a:srgbClr>
                </a:gs>
              </a:gsLst>
              <a:lin ang="2700000" scaled="1"/>
            </a:gradFill>
            <a:ln w="0">
              <a:noFill/>
              <a:prstDash val="solid"/>
              <a:round/>
              <a:headEnd/>
              <a:tailEnd/>
            </a:ln>
          </p:spPr>
          <p:txBody>
            <a:bodyPr/>
            <a:lstStyle/>
            <a:p>
              <a:endParaRPr lang="es-ES" sz="1050"/>
            </a:p>
          </p:txBody>
        </p:sp>
        <p:sp>
          <p:nvSpPr>
            <p:cNvPr id="3" name="Freeform 77"/>
            <p:cNvSpPr>
              <a:spLocks/>
            </p:cNvSpPr>
            <p:nvPr/>
          </p:nvSpPr>
          <p:spPr bwMode="gray">
            <a:xfrm>
              <a:off x="1904475" y="2330071"/>
              <a:ext cx="2259920" cy="363084"/>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63A527"/>
            </a:solidFill>
            <a:ln w="0">
              <a:noFill/>
              <a:prstDash val="solid"/>
              <a:round/>
              <a:headEnd/>
              <a:tailEnd/>
            </a:ln>
          </p:spPr>
          <p:txBody>
            <a:bodyPr/>
            <a:lstStyle/>
            <a:p>
              <a:endParaRPr lang="es-ES" sz="1050"/>
            </a:p>
          </p:txBody>
        </p:sp>
        <p:sp>
          <p:nvSpPr>
            <p:cNvPr id="4" name="Rectangle 78"/>
            <p:cNvSpPr>
              <a:spLocks noChangeArrowheads="1"/>
            </p:cNvSpPr>
            <p:nvPr/>
          </p:nvSpPr>
          <p:spPr bwMode="gray">
            <a:xfrm>
              <a:off x="1906089" y="2692260"/>
              <a:ext cx="1923473" cy="198533"/>
            </a:xfrm>
            <a:prstGeom prst="rect">
              <a:avLst/>
            </a:prstGeom>
            <a:gradFill rotWithShape="1">
              <a:gsLst>
                <a:gs pos="0">
                  <a:srgbClr val="6DB418">
                    <a:gamma/>
                    <a:shade val="72549"/>
                    <a:invGamma/>
                  </a:srgbClr>
                </a:gs>
                <a:gs pos="50000">
                  <a:srgbClr val="6DB418"/>
                </a:gs>
                <a:gs pos="100000">
                  <a:srgbClr val="6DB418">
                    <a:gamma/>
                    <a:shade val="72549"/>
                    <a:invGamma/>
                  </a:srgbClr>
                </a:gs>
              </a:gsLst>
              <a:lin ang="2700000" scaled="1"/>
            </a:gradFill>
            <a:ln w="9525">
              <a:noFill/>
              <a:miter lim="800000"/>
              <a:headEnd/>
              <a:tailEnd/>
            </a:ln>
            <a:effectLst/>
          </p:spPr>
          <p:txBody>
            <a:bodyPr wrap="none" anchor="ctr"/>
            <a:lstStyle/>
            <a:p>
              <a:endParaRPr lang="en-US" sz="1050" dirty="0">
                <a:latin typeface="Verdana" pitchFamily="34" charset="0"/>
              </a:endParaRPr>
            </a:p>
          </p:txBody>
        </p:sp>
        <p:sp>
          <p:nvSpPr>
            <p:cNvPr id="5" name="AutoShape 6">
              <a:hlinkClick r:id="rId2" action="ppaction://hlinksldjump"/>
            </p:cNvPr>
            <p:cNvSpPr>
              <a:spLocks noChangeArrowheads="1"/>
            </p:cNvSpPr>
            <p:nvPr/>
          </p:nvSpPr>
          <p:spPr bwMode="gray">
            <a:xfrm>
              <a:off x="3786235" y="3286124"/>
              <a:ext cx="3275456" cy="402435"/>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a:r>
                <a:rPr lang="en-US" sz="1050" b="1" dirty="0" smtClean="0">
                  <a:effectLst>
                    <a:outerShdw blurRad="38100" dist="38100" dir="2700000" algn="tl">
                      <a:srgbClr val="000000"/>
                    </a:outerShdw>
                  </a:effectLst>
                </a:rPr>
                <a:t>1. </a:t>
              </a:r>
              <a:r>
                <a:rPr lang="en-US" sz="1050" b="1" dirty="0" err="1" smtClean="0">
                  <a:effectLst>
                    <a:outerShdw blurRad="38100" dist="38100" dir="2700000" algn="tl">
                      <a:srgbClr val="000000"/>
                    </a:outerShdw>
                  </a:effectLst>
                </a:rPr>
                <a:t>Gestión</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línea</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crédito</a:t>
              </a:r>
              <a:r>
                <a:rPr lang="en-US" sz="1050" b="1" dirty="0" smtClean="0">
                  <a:effectLst>
                    <a:outerShdw blurRad="38100" dist="38100" dir="2700000" algn="tl">
                      <a:srgbClr val="000000"/>
                    </a:outerShdw>
                  </a:effectLst>
                </a:rPr>
                <a:t> </a:t>
              </a:r>
              <a:r>
                <a:rPr lang="en-US" sz="1050" b="1" dirty="0" err="1" smtClean="0">
                  <a:effectLst>
                    <a:outerShdw blurRad="38100" dist="38100" dir="2700000" algn="tl">
                      <a:srgbClr val="000000"/>
                    </a:outerShdw>
                  </a:effectLst>
                </a:rPr>
                <a:t>turístico</a:t>
              </a:r>
              <a:r>
                <a:rPr lang="en-US" sz="1050" b="1" dirty="0">
                  <a:effectLst>
                    <a:outerShdw blurRad="38100" dist="38100" dir="2700000" algn="tl">
                      <a:srgbClr val="000000"/>
                    </a:outerShdw>
                  </a:effectLst>
                </a:rPr>
                <a:t>.</a:t>
              </a:r>
            </a:p>
          </p:txBody>
        </p:sp>
        <p:sp>
          <p:nvSpPr>
            <p:cNvPr id="6" name="AutoShape 7">
              <a:hlinkClick r:id="rId3" action="ppaction://hlinksldjump"/>
            </p:cNvPr>
            <p:cNvSpPr>
              <a:spLocks noChangeArrowheads="1"/>
            </p:cNvSpPr>
            <p:nvPr/>
          </p:nvSpPr>
          <p:spPr bwMode="gray">
            <a:xfrm>
              <a:off x="3777060" y="4181480"/>
              <a:ext cx="3275456" cy="300483"/>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050" b="1" dirty="0" smtClean="0">
                  <a:effectLst>
                    <a:outerShdw blurRad="38100" dist="38100" dir="2700000" algn="tl">
                      <a:srgbClr val="000000"/>
                    </a:outerShdw>
                  </a:effectLst>
                </a:rPr>
                <a:t>2. </a:t>
              </a:r>
              <a:r>
                <a:rPr lang="en-US" sz="1050" b="1" dirty="0" err="1" smtClean="0">
                  <a:effectLst>
                    <a:outerShdw blurRad="38100" dist="38100" dir="2700000" algn="tl">
                      <a:srgbClr val="000000"/>
                    </a:outerShdw>
                  </a:effectLst>
                </a:rPr>
                <a:t>Gestión</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Recuperación</a:t>
              </a:r>
              <a:r>
                <a:rPr lang="en-US" sz="1050" b="1" dirty="0" smtClean="0">
                  <a:effectLst>
                    <a:outerShdw blurRad="38100" dist="38100" dir="2700000" algn="tl">
                      <a:srgbClr val="000000"/>
                    </a:outerShdw>
                  </a:effectLst>
                </a:rPr>
                <a:t>.</a:t>
              </a:r>
              <a:endParaRPr lang="en-US" sz="1050" b="1" dirty="0">
                <a:effectLst>
                  <a:outerShdw blurRad="38100" dist="38100" dir="2700000" algn="tl">
                    <a:srgbClr val="000000"/>
                  </a:outerShdw>
                </a:effectLst>
              </a:endParaRPr>
            </a:p>
          </p:txBody>
        </p:sp>
        <p:sp>
          <p:nvSpPr>
            <p:cNvPr id="7" name="AutoShape 8">
              <a:hlinkClick r:id="rId4" action="ppaction://hlinksldjump"/>
            </p:cNvPr>
            <p:cNvSpPr>
              <a:spLocks noChangeArrowheads="1"/>
            </p:cNvSpPr>
            <p:nvPr/>
          </p:nvSpPr>
          <p:spPr bwMode="gray">
            <a:xfrm>
              <a:off x="3777060" y="5000636"/>
              <a:ext cx="3275456" cy="300483"/>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en-US" sz="1050" b="1" dirty="0" smtClean="0">
                  <a:effectLst>
                    <a:outerShdw blurRad="38100" dist="38100" dir="2700000" algn="tl">
                      <a:srgbClr val="000000"/>
                    </a:outerShdw>
                  </a:effectLst>
                </a:rPr>
                <a:t>3. </a:t>
              </a:r>
              <a:r>
                <a:rPr lang="en-US" sz="1050" b="1" dirty="0" err="1" smtClean="0">
                  <a:effectLst>
                    <a:outerShdw blurRad="38100" dist="38100" dir="2700000" algn="tl">
                      <a:srgbClr val="000000"/>
                    </a:outerShdw>
                  </a:effectLst>
                </a:rPr>
                <a:t>Gestión</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Calidad</a:t>
              </a:r>
              <a:r>
                <a:rPr lang="en-US" sz="1050" b="1" dirty="0" smtClean="0">
                  <a:effectLst>
                    <a:outerShdw blurRad="38100" dist="38100" dir="2700000" algn="tl">
                      <a:srgbClr val="000000"/>
                    </a:outerShdw>
                  </a:effectLst>
                </a:rPr>
                <a:t>.</a:t>
              </a:r>
              <a:endParaRPr lang="en-US" sz="1050" b="1" dirty="0">
                <a:effectLst>
                  <a:outerShdw blurRad="38100" dist="38100" dir="2700000" algn="tl">
                    <a:srgbClr val="000000"/>
                  </a:outerShdw>
                </a:effectLst>
              </a:endParaRPr>
            </a:p>
          </p:txBody>
        </p:sp>
        <p:grpSp>
          <p:nvGrpSpPr>
            <p:cNvPr id="10" name="Group 18"/>
            <p:cNvGrpSpPr>
              <a:grpSpLocks/>
            </p:cNvGrpSpPr>
            <p:nvPr/>
          </p:nvGrpSpPr>
          <p:grpSpPr bwMode="auto">
            <a:xfrm>
              <a:off x="5065552" y="2571532"/>
              <a:ext cx="722532" cy="281705"/>
              <a:chOff x="2956" y="1623"/>
              <a:chExt cx="489" cy="168"/>
            </a:xfrm>
          </p:grpSpPr>
          <p:sp>
            <p:nvSpPr>
              <p:cNvPr id="11" name="AutoShape 19"/>
              <p:cNvSpPr>
                <a:spLocks noChangeArrowheads="1"/>
              </p:cNvSpPr>
              <p:nvPr/>
            </p:nvSpPr>
            <p:spPr bwMode="auto">
              <a:xfrm>
                <a:off x="2956" y="1623"/>
                <a:ext cx="473" cy="168"/>
              </a:xfrm>
              <a:prstGeom prst="flowChartProcess">
                <a:avLst/>
              </a:prstGeom>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100000" b="100000"/>
                </a:path>
              </a:gradFill>
              <a:ln w="9525">
                <a:solidFill>
                  <a:schemeClr val="tx1"/>
                </a:solidFill>
                <a:miter lim="800000"/>
                <a:headEnd/>
                <a:tailEnd/>
              </a:ln>
            </p:spPr>
            <p:txBody>
              <a:bodyPr wrap="none" anchor="ctr"/>
              <a:lstStyle/>
              <a:p>
                <a:endParaRPr lang="es-EC" sz="1000"/>
              </a:p>
            </p:txBody>
          </p:sp>
          <p:sp>
            <p:nvSpPr>
              <p:cNvPr id="12" name="Text Box 20"/>
              <p:cNvSpPr txBox="1">
                <a:spLocks noChangeArrowheads="1"/>
              </p:cNvSpPr>
              <p:nvPr/>
            </p:nvSpPr>
            <p:spPr bwMode="auto">
              <a:xfrm>
                <a:off x="2965" y="1650"/>
                <a:ext cx="480" cy="128"/>
              </a:xfrm>
              <a:prstGeom prst="rect">
                <a:avLst/>
              </a:prstGeom>
              <a:noFill/>
              <a:ln w="9525">
                <a:noFill/>
                <a:miter lim="800000"/>
                <a:headEnd/>
                <a:tailEnd/>
              </a:ln>
              <a:effectLst/>
            </p:spPr>
            <p:txBody>
              <a:bodyPr>
                <a:spAutoFit/>
              </a:bodyPr>
              <a:lstStyle/>
              <a:p>
                <a:pPr algn="ctr">
                  <a:spcBef>
                    <a:spcPct val="50000"/>
                  </a:spcBef>
                  <a:defRPr/>
                </a:pPr>
                <a:r>
                  <a:rPr lang="es-EC" sz="800" b="1" dirty="0">
                    <a:effectLst>
                      <a:outerShdw blurRad="38100" dist="38100" dir="2700000" algn="tl">
                        <a:srgbClr val="C0C0C0"/>
                      </a:outerShdw>
                    </a:effectLst>
                    <a:latin typeface="Lucida Sans Unicode" pitchFamily="34" charset="0"/>
                  </a:rPr>
                  <a:t>PROCESOS</a:t>
                </a:r>
                <a:endParaRPr lang="en-US" sz="800" b="1" dirty="0">
                  <a:effectLst>
                    <a:outerShdw blurRad="38100" dist="38100" dir="2700000" algn="tl">
                      <a:srgbClr val="C0C0C0"/>
                    </a:outerShdw>
                  </a:effectLst>
                  <a:latin typeface="Lucida Sans Unicode" pitchFamily="34" charset="0"/>
                </a:endParaRPr>
              </a:p>
            </p:txBody>
          </p:sp>
        </p:grpSp>
        <p:sp>
          <p:nvSpPr>
            <p:cNvPr id="15" name="Line 13"/>
            <p:cNvSpPr>
              <a:spLocks noChangeShapeType="1"/>
            </p:cNvSpPr>
            <p:nvPr/>
          </p:nvSpPr>
          <p:spPr bwMode="auto">
            <a:xfrm>
              <a:off x="4207546" y="2652019"/>
              <a:ext cx="677374" cy="48296"/>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19" name="Line 13"/>
            <p:cNvSpPr>
              <a:spLocks noChangeShapeType="1"/>
            </p:cNvSpPr>
            <p:nvPr/>
          </p:nvSpPr>
          <p:spPr bwMode="auto">
            <a:xfrm flipH="1">
              <a:off x="5426817" y="457200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3" name="Rectangle 24"/>
            <p:cNvSpPr>
              <a:spLocks noChangeArrowheads="1"/>
            </p:cNvSpPr>
            <p:nvPr/>
          </p:nvSpPr>
          <p:spPr bwMode="auto">
            <a:xfrm>
              <a:off x="1785918" y="2214554"/>
              <a:ext cx="5572164" cy="3214710"/>
            </a:xfrm>
            <a:prstGeom prst="rect">
              <a:avLst/>
            </a:prstGeom>
            <a:noFill/>
            <a:ln w="9525" cap="rnd">
              <a:solidFill>
                <a:schemeClr val="tx1"/>
              </a:solidFill>
              <a:prstDash val="sysDot"/>
              <a:miter lim="800000"/>
              <a:headEnd/>
              <a:tailEnd/>
            </a:ln>
          </p:spPr>
          <p:txBody>
            <a:bodyPr wrap="none" anchor="ctr"/>
            <a:lstStyle/>
            <a:p>
              <a:endParaRPr lang="es-EC" sz="1200"/>
            </a:p>
          </p:txBody>
        </p:sp>
        <p:sp>
          <p:nvSpPr>
            <p:cNvPr id="24" name="23 Rectángulo">
              <a:hlinkClick r:id="rId5" action="ppaction://hlinkfile"/>
            </p:cNvPr>
            <p:cNvSpPr/>
            <p:nvPr/>
          </p:nvSpPr>
          <p:spPr>
            <a:xfrm rot="21411081">
              <a:off x="2198855" y="2374245"/>
              <a:ext cx="2012789" cy="261610"/>
            </a:xfrm>
            <a:prstGeom prst="rect">
              <a:avLst/>
            </a:prstGeom>
          </p:spPr>
          <p:txBody>
            <a:bodyPr wrap="square">
              <a:spAutoFit/>
            </a:bodyPr>
            <a:lstStyle/>
            <a:p>
              <a:r>
                <a:rPr lang="en-US" sz="1050" dirty="0" smtClean="0">
                  <a:latin typeface="Verdana" pitchFamily="34" charset="0"/>
                </a:rPr>
                <a:t>GESTIÓN CREDITICIA</a:t>
              </a:r>
              <a:endParaRPr lang="en-US" sz="1050" dirty="0">
                <a:latin typeface="Verdana" pitchFamily="34" charset="0"/>
              </a:endParaRPr>
            </a:p>
          </p:txBody>
        </p:sp>
        <p:sp>
          <p:nvSpPr>
            <p:cNvPr id="27" name="Line 13"/>
            <p:cNvSpPr>
              <a:spLocks noChangeShapeType="1"/>
            </p:cNvSpPr>
            <p:nvPr/>
          </p:nvSpPr>
          <p:spPr bwMode="auto">
            <a:xfrm flipH="1">
              <a:off x="5429256" y="3752852"/>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8" name="Line 13"/>
            <p:cNvSpPr>
              <a:spLocks noChangeShapeType="1"/>
            </p:cNvSpPr>
            <p:nvPr/>
          </p:nvSpPr>
          <p:spPr bwMode="auto">
            <a:xfrm flipH="1">
              <a:off x="5429256" y="2857496"/>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grpSp>
      <p:sp>
        <p:nvSpPr>
          <p:cNvPr id="20" name="19 Rectángulo redondeado">
            <a:hlinkClick r:id="rId6" action="ppaction://hlinksldjump"/>
          </p:cNvPr>
          <p:cNvSpPr/>
          <p:nvPr/>
        </p:nvSpPr>
        <p:spPr>
          <a:xfrm>
            <a:off x="6786578" y="5857892"/>
            <a:ext cx="928694"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rPr>
              <a:t>SALIR</a:t>
            </a:r>
            <a:endParaRPr lang="es-ES" sz="1200" b="1"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43174" y="714356"/>
            <a:ext cx="4209806" cy="584775"/>
          </a:xfrm>
          <a:prstGeom prst="rect">
            <a:avLst/>
          </a:prstGeom>
          <a:noFill/>
        </p:spPr>
        <p:txBody>
          <a:bodyPr wrap="none" lIns="91440" tIns="45720" rIns="91440" bIns="45720">
            <a:spAutoFit/>
          </a:bodyPr>
          <a:lstStyle/>
          <a:p>
            <a:pPr algn="ctr"/>
            <a:r>
              <a:rPr lang="es-E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GESTIÓN CREDITICIA</a:t>
            </a:r>
            <a:endParaRPr lang="es-E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Freeform 62"/>
          <p:cNvSpPr>
            <a:spLocks/>
          </p:cNvSpPr>
          <p:nvPr/>
        </p:nvSpPr>
        <p:spPr bwMode="gray">
          <a:xfrm>
            <a:off x="2989363" y="2577723"/>
            <a:ext cx="338060" cy="56251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63A527">
                  <a:gamma/>
                  <a:shade val="46275"/>
                  <a:invGamma/>
                </a:srgbClr>
              </a:gs>
              <a:gs pos="50000">
                <a:srgbClr val="63A527"/>
              </a:gs>
              <a:gs pos="100000">
                <a:srgbClr val="63A527">
                  <a:gamma/>
                  <a:shade val="46275"/>
                  <a:invGamma/>
                </a:srgbClr>
              </a:gs>
            </a:gsLst>
            <a:lin ang="2700000" scaled="1"/>
          </a:gradFill>
          <a:ln w="0">
            <a:noFill/>
            <a:prstDash val="solid"/>
            <a:round/>
            <a:headEnd/>
            <a:tailEnd/>
          </a:ln>
        </p:spPr>
        <p:txBody>
          <a:bodyPr/>
          <a:lstStyle/>
          <a:p>
            <a:endParaRPr lang="es-ES" sz="1050"/>
          </a:p>
        </p:txBody>
      </p:sp>
      <p:sp>
        <p:nvSpPr>
          <p:cNvPr id="3" name="Freeform 77"/>
          <p:cNvSpPr>
            <a:spLocks/>
          </p:cNvSpPr>
          <p:nvPr/>
        </p:nvSpPr>
        <p:spPr bwMode="gray">
          <a:xfrm>
            <a:off x="1071538" y="2577723"/>
            <a:ext cx="2259920" cy="363084"/>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63A527"/>
          </a:solidFill>
          <a:ln w="0">
            <a:noFill/>
            <a:prstDash val="solid"/>
            <a:round/>
            <a:headEnd/>
            <a:tailEnd/>
          </a:ln>
        </p:spPr>
        <p:txBody>
          <a:bodyPr/>
          <a:lstStyle/>
          <a:p>
            <a:endParaRPr lang="es-ES" sz="1050"/>
          </a:p>
        </p:txBody>
      </p:sp>
      <p:sp>
        <p:nvSpPr>
          <p:cNvPr id="4" name="Rectangle 78"/>
          <p:cNvSpPr>
            <a:spLocks noChangeArrowheads="1"/>
          </p:cNvSpPr>
          <p:nvPr/>
        </p:nvSpPr>
        <p:spPr bwMode="gray">
          <a:xfrm>
            <a:off x="1073152" y="2939912"/>
            <a:ext cx="1923473" cy="198533"/>
          </a:xfrm>
          <a:prstGeom prst="rect">
            <a:avLst/>
          </a:prstGeom>
          <a:gradFill rotWithShape="1">
            <a:gsLst>
              <a:gs pos="0">
                <a:srgbClr val="6DB418">
                  <a:gamma/>
                  <a:shade val="72549"/>
                  <a:invGamma/>
                </a:srgbClr>
              </a:gs>
              <a:gs pos="50000">
                <a:srgbClr val="6DB418"/>
              </a:gs>
              <a:gs pos="100000">
                <a:srgbClr val="6DB418">
                  <a:gamma/>
                  <a:shade val="72549"/>
                  <a:invGamma/>
                </a:srgbClr>
              </a:gs>
            </a:gsLst>
            <a:lin ang="2700000" scaled="1"/>
          </a:gradFill>
          <a:ln w="9525">
            <a:noFill/>
            <a:miter lim="800000"/>
            <a:headEnd/>
            <a:tailEnd/>
          </a:ln>
          <a:effectLst/>
        </p:spPr>
        <p:txBody>
          <a:bodyPr wrap="none" anchor="ctr"/>
          <a:lstStyle/>
          <a:p>
            <a:endParaRPr lang="en-US" sz="1050" dirty="0">
              <a:latin typeface="Verdana" pitchFamily="34" charset="0"/>
            </a:endParaRPr>
          </a:p>
        </p:txBody>
      </p:sp>
      <p:sp>
        <p:nvSpPr>
          <p:cNvPr id="5" name="AutoShape 6"/>
          <p:cNvSpPr>
            <a:spLocks noChangeArrowheads="1"/>
          </p:cNvSpPr>
          <p:nvPr/>
        </p:nvSpPr>
        <p:spPr bwMode="gray">
          <a:xfrm>
            <a:off x="2953298" y="3533776"/>
            <a:ext cx="3275456" cy="402435"/>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algn="ctr"/>
            <a:r>
              <a:rPr lang="en-US" sz="1050" b="1" dirty="0" err="1" smtClean="0">
                <a:effectLst>
                  <a:outerShdw blurRad="38100" dist="38100" dir="2700000" algn="tl">
                    <a:srgbClr val="000000"/>
                  </a:outerShdw>
                </a:effectLst>
              </a:rPr>
              <a:t>Gestión</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línea</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crédito</a:t>
            </a:r>
            <a:r>
              <a:rPr lang="en-US" sz="1050" b="1" dirty="0" smtClean="0">
                <a:effectLst>
                  <a:outerShdw blurRad="38100" dist="38100" dir="2700000" algn="tl">
                    <a:srgbClr val="000000"/>
                  </a:outerShdw>
                </a:effectLst>
              </a:rPr>
              <a:t> </a:t>
            </a:r>
            <a:r>
              <a:rPr lang="en-US" sz="1050" b="1" dirty="0" err="1" smtClean="0">
                <a:effectLst>
                  <a:outerShdw blurRad="38100" dist="38100" dir="2700000" algn="tl">
                    <a:srgbClr val="000000"/>
                  </a:outerShdw>
                </a:effectLst>
              </a:rPr>
              <a:t>turístico</a:t>
            </a:r>
            <a:r>
              <a:rPr lang="en-US" sz="1050" b="1" dirty="0">
                <a:effectLst>
                  <a:outerShdw blurRad="38100" dist="38100" dir="2700000" algn="tl">
                    <a:srgbClr val="000000"/>
                  </a:outerShdw>
                </a:effectLst>
              </a:rPr>
              <a:t>.</a:t>
            </a:r>
          </a:p>
        </p:txBody>
      </p:sp>
      <p:sp>
        <p:nvSpPr>
          <p:cNvPr id="6" name="AutoShape 7">
            <a:hlinkClick r:id="rId2" action="ppaction://hlinkfile"/>
          </p:cNvPr>
          <p:cNvSpPr>
            <a:spLocks noChangeArrowheads="1"/>
          </p:cNvSpPr>
          <p:nvPr/>
        </p:nvSpPr>
        <p:spPr bwMode="gray">
          <a:xfrm>
            <a:off x="3671202" y="5000636"/>
            <a:ext cx="1785950" cy="285752"/>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Flujo</a:t>
            </a:r>
            <a:endParaRPr lang="en-US" sz="1050" b="1" dirty="0">
              <a:effectLst>
                <a:outerShdw blurRad="38100" dist="38100" dir="2700000" algn="tl">
                  <a:srgbClr val="000000"/>
                </a:outerShdw>
              </a:effectLst>
            </a:endParaRPr>
          </a:p>
        </p:txBody>
      </p:sp>
      <p:sp>
        <p:nvSpPr>
          <p:cNvPr id="7" name="AutoShape 8">
            <a:hlinkClick r:id="rId3" action="ppaction://hlinkfile"/>
          </p:cNvPr>
          <p:cNvSpPr>
            <a:spLocks noChangeArrowheads="1"/>
          </p:cNvSpPr>
          <p:nvPr/>
        </p:nvSpPr>
        <p:spPr bwMode="gray">
          <a:xfrm>
            <a:off x="1670938" y="5000636"/>
            <a:ext cx="1785950" cy="285752"/>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Caracterización</a:t>
            </a:r>
            <a:endParaRPr lang="en-US" sz="1050" b="1" dirty="0">
              <a:effectLst>
                <a:outerShdw blurRad="38100" dist="38100" dir="2700000" algn="tl">
                  <a:srgbClr val="000000"/>
                </a:outerShdw>
              </a:effectLst>
            </a:endParaRPr>
          </a:p>
        </p:txBody>
      </p:sp>
      <p:grpSp>
        <p:nvGrpSpPr>
          <p:cNvPr id="9" name="Group 18"/>
          <p:cNvGrpSpPr>
            <a:grpSpLocks/>
          </p:cNvGrpSpPr>
          <p:nvPr/>
        </p:nvGrpSpPr>
        <p:grpSpPr bwMode="auto">
          <a:xfrm>
            <a:off x="4232615" y="2819184"/>
            <a:ext cx="722532" cy="281705"/>
            <a:chOff x="2956" y="1623"/>
            <a:chExt cx="489" cy="168"/>
          </a:xfrm>
        </p:grpSpPr>
        <p:sp>
          <p:nvSpPr>
            <p:cNvPr id="11" name="AutoShape 19"/>
            <p:cNvSpPr>
              <a:spLocks noChangeArrowheads="1"/>
            </p:cNvSpPr>
            <p:nvPr/>
          </p:nvSpPr>
          <p:spPr bwMode="auto">
            <a:xfrm>
              <a:off x="2956" y="1623"/>
              <a:ext cx="473" cy="168"/>
            </a:xfrm>
            <a:prstGeom prst="flowChartProcess">
              <a:avLst/>
            </a:prstGeom>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100000" b="100000"/>
              </a:path>
            </a:gradFill>
            <a:ln w="9525">
              <a:solidFill>
                <a:schemeClr val="tx1"/>
              </a:solidFill>
              <a:miter lim="800000"/>
              <a:headEnd/>
              <a:tailEnd/>
            </a:ln>
          </p:spPr>
          <p:txBody>
            <a:bodyPr wrap="none" anchor="ctr"/>
            <a:lstStyle/>
            <a:p>
              <a:endParaRPr lang="es-EC" sz="1000"/>
            </a:p>
          </p:txBody>
        </p:sp>
        <p:sp>
          <p:nvSpPr>
            <p:cNvPr id="12" name="Text Box 20"/>
            <p:cNvSpPr txBox="1">
              <a:spLocks noChangeArrowheads="1"/>
            </p:cNvSpPr>
            <p:nvPr/>
          </p:nvSpPr>
          <p:spPr bwMode="auto">
            <a:xfrm>
              <a:off x="2965" y="1650"/>
              <a:ext cx="480" cy="128"/>
            </a:xfrm>
            <a:prstGeom prst="rect">
              <a:avLst/>
            </a:prstGeom>
            <a:noFill/>
            <a:ln w="9525">
              <a:noFill/>
              <a:miter lim="800000"/>
              <a:headEnd/>
              <a:tailEnd/>
            </a:ln>
            <a:effectLst/>
          </p:spPr>
          <p:txBody>
            <a:bodyPr>
              <a:spAutoFit/>
            </a:bodyPr>
            <a:lstStyle/>
            <a:p>
              <a:pPr algn="ctr">
                <a:spcBef>
                  <a:spcPct val="50000"/>
                </a:spcBef>
                <a:defRPr/>
              </a:pPr>
              <a:r>
                <a:rPr lang="es-EC" sz="800" b="1" dirty="0">
                  <a:effectLst>
                    <a:outerShdw blurRad="38100" dist="38100" dir="2700000" algn="tl">
                      <a:srgbClr val="C0C0C0"/>
                    </a:outerShdw>
                  </a:effectLst>
                  <a:latin typeface="Lucida Sans Unicode" pitchFamily="34" charset="0"/>
                </a:rPr>
                <a:t>PROCESOS</a:t>
              </a:r>
              <a:endParaRPr lang="en-US" sz="800" b="1" dirty="0">
                <a:effectLst>
                  <a:outerShdw blurRad="38100" dist="38100" dir="2700000" algn="tl">
                    <a:srgbClr val="C0C0C0"/>
                  </a:outerShdw>
                </a:effectLst>
                <a:latin typeface="Lucida Sans Unicode" pitchFamily="34" charset="0"/>
              </a:endParaRPr>
            </a:p>
          </p:txBody>
        </p:sp>
      </p:grpSp>
      <p:sp>
        <p:nvSpPr>
          <p:cNvPr id="15" name="Line 13"/>
          <p:cNvSpPr>
            <a:spLocks noChangeShapeType="1"/>
          </p:cNvSpPr>
          <p:nvPr/>
        </p:nvSpPr>
        <p:spPr bwMode="auto">
          <a:xfrm>
            <a:off x="3374609" y="2899671"/>
            <a:ext cx="677374" cy="48296"/>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19" name="Line 13"/>
          <p:cNvSpPr>
            <a:spLocks noChangeShapeType="1"/>
          </p:cNvSpPr>
          <p:nvPr/>
        </p:nvSpPr>
        <p:spPr bwMode="auto">
          <a:xfrm flipH="1">
            <a:off x="2528194" y="457200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3" name="Rectangle 24"/>
          <p:cNvSpPr>
            <a:spLocks noChangeArrowheads="1"/>
          </p:cNvSpPr>
          <p:nvPr/>
        </p:nvSpPr>
        <p:spPr bwMode="auto">
          <a:xfrm>
            <a:off x="500034" y="2214554"/>
            <a:ext cx="7929618" cy="3214710"/>
          </a:xfrm>
          <a:prstGeom prst="rect">
            <a:avLst/>
          </a:prstGeom>
          <a:noFill/>
          <a:ln w="9525" cap="rnd">
            <a:solidFill>
              <a:schemeClr val="tx1"/>
            </a:solidFill>
            <a:prstDash val="sysDot"/>
            <a:miter lim="800000"/>
            <a:headEnd/>
            <a:tailEnd/>
          </a:ln>
        </p:spPr>
        <p:txBody>
          <a:bodyPr wrap="none" anchor="ctr"/>
          <a:lstStyle/>
          <a:p>
            <a:endParaRPr lang="es-EC" sz="1200"/>
          </a:p>
        </p:txBody>
      </p:sp>
      <p:sp>
        <p:nvSpPr>
          <p:cNvPr id="24" name="23 Rectángulo"/>
          <p:cNvSpPr/>
          <p:nvPr/>
        </p:nvSpPr>
        <p:spPr>
          <a:xfrm rot="21411081">
            <a:off x="1365918" y="2621897"/>
            <a:ext cx="2012789" cy="261610"/>
          </a:xfrm>
          <a:prstGeom prst="rect">
            <a:avLst/>
          </a:prstGeom>
        </p:spPr>
        <p:txBody>
          <a:bodyPr wrap="square">
            <a:spAutoFit/>
          </a:bodyPr>
          <a:lstStyle/>
          <a:p>
            <a:r>
              <a:rPr lang="en-US" sz="1050" dirty="0" smtClean="0">
                <a:latin typeface="Verdana" pitchFamily="34" charset="0"/>
              </a:rPr>
              <a:t>GESTIÓN CREDITICIA</a:t>
            </a:r>
            <a:endParaRPr lang="en-US" sz="1050" dirty="0">
              <a:latin typeface="Verdana" pitchFamily="34" charset="0"/>
            </a:endParaRPr>
          </a:p>
        </p:txBody>
      </p:sp>
      <p:sp>
        <p:nvSpPr>
          <p:cNvPr id="28" name="Line 13"/>
          <p:cNvSpPr>
            <a:spLocks noChangeShapeType="1"/>
          </p:cNvSpPr>
          <p:nvPr/>
        </p:nvSpPr>
        <p:spPr bwMode="auto">
          <a:xfrm flipH="1">
            <a:off x="4596319" y="310514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18" name="AutoShape 8">
            <a:hlinkClick r:id="rId4" action="ppaction://hlinkfile"/>
          </p:cNvPr>
          <p:cNvSpPr>
            <a:spLocks noChangeArrowheads="1"/>
          </p:cNvSpPr>
          <p:nvPr/>
        </p:nvSpPr>
        <p:spPr bwMode="gray">
          <a:xfrm>
            <a:off x="5742904" y="5000635"/>
            <a:ext cx="1785950" cy="285752"/>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Procedimiento</a:t>
            </a:r>
            <a:endParaRPr lang="en-US" sz="1050" b="1" dirty="0">
              <a:effectLst>
                <a:outerShdw blurRad="38100" dist="38100" dir="2700000" algn="tl">
                  <a:srgbClr val="000000"/>
                </a:outerShdw>
              </a:effectLst>
            </a:endParaRPr>
          </a:p>
        </p:txBody>
      </p:sp>
      <p:sp>
        <p:nvSpPr>
          <p:cNvPr id="22" name="Line 13"/>
          <p:cNvSpPr>
            <a:spLocks noChangeShapeType="1"/>
          </p:cNvSpPr>
          <p:nvPr/>
        </p:nvSpPr>
        <p:spPr bwMode="auto">
          <a:xfrm flipH="1">
            <a:off x="6671598" y="457200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cxnSp>
        <p:nvCxnSpPr>
          <p:cNvPr id="29" name="28 Conector recto"/>
          <p:cNvCxnSpPr/>
          <p:nvPr/>
        </p:nvCxnSpPr>
        <p:spPr>
          <a:xfrm>
            <a:off x="2500298" y="4572008"/>
            <a:ext cx="4212000" cy="0"/>
          </a:xfrm>
          <a:prstGeom prst="line">
            <a:avLst/>
          </a:prstGeom>
        </p:spPr>
        <p:style>
          <a:lnRef idx="3">
            <a:schemeClr val="dk1"/>
          </a:lnRef>
          <a:fillRef idx="0">
            <a:schemeClr val="dk1"/>
          </a:fillRef>
          <a:effectRef idx="2">
            <a:schemeClr val="dk1"/>
          </a:effectRef>
          <a:fontRef idx="minor">
            <a:schemeClr val="tx1"/>
          </a:fontRef>
        </p:style>
      </p:cxnSp>
      <p:sp>
        <p:nvSpPr>
          <p:cNvPr id="31" name="Line 13"/>
          <p:cNvSpPr>
            <a:spLocks noChangeShapeType="1"/>
          </p:cNvSpPr>
          <p:nvPr/>
        </p:nvSpPr>
        <p:spPr bwMode="auto">
          <a:xfrm flipH="1">
            <a:off x="4601028" y="4000504"/>
            <a:ext cx="0" cy="1000132"/>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5" name="24 Rectángulo redondeado">
            <a:hlinkClick r:id="rId5" action="ppaction://hlinksldjump"/>
          </p:cNvPr>
          <p:cNvSpPr/>
          <p:nvPr/>
        </p:nvSpPr>
        <p:spPr>
          <a:xfrm>
            <a:off x="6786578" y="5857892"/>
            <a:ext cx="928694"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rPr>
              <a:t>Regresar</a:t>
            </a:r>
            <a:endParaRPr lang="es-ES" sz="1200" b="1"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43174" y="714356"/>
            <a:ext cx="4209806" cy="584775"/>
          </a:xfrm>
          <a:prstGeom prst="rect">
            <a:avLst/>
          </a:prstGeom>
          <a:noFill/>
        </p:spPr>
        <p:txBody>
          <a:bodyPr wrap="none" lIns="91440" tIns="45720" rIns="91440" bIns="45720">
            <a:spAutoFit/>
          </a:bodyPr>
          <a:lstStyle/>
          <a:p>
            <a:pPr algn="ctr"/>
            <a:r>
              <a:rPr lang="es-E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GESTIÓN CREDITICIA</a:t>
            </a:r>
            <a:endParaRPr lang="es-E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Freeform 62"/>
          <p:cNvSpPr>
            <a:spLocks/>
          </p:cNvSpPr>
          <p:nvPr/>
        </p:nvSpPr>
        <p:spPr bwMode="gray">
          <a:xfrm>
            <a:off x="2989363" y="2577723"/>
            <a:ext cx="338060" cy="56251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63A527">
                  <a:gamma/>
                  <a:shade val="46275"/>
                  <a:invGamma/>
                </a:srgbClr>
              </a:gs>
              <a:gs pos="50000">
                <a:srgbClr val="63A527"/>
              </a:gs>
              <a:gs pos="100000">
                <a:srgbClr val="63A527">
                  <a:gamma/>
                  <a:shade val="46275"/>
                  <a:invGamma/>
                </a:srgbClr>
              </a:gs>
            </a:gsLst>
            <a:lin ang="2700000" scaled="1"/>
          </a:gradFill>
          <a:ln w="0">
            <a:noFill/>
            <a:prstDash val="solid"/>
            <a:round/>
            <a:headEnd/>
            <a:tailEnd/>
          </a:ln>
        </p:spPr>
        <p:txBody>
          <a:bodyPr/>
          <a:lstStyle/>
          <a:p>
            <a:endParaRPr lang="es-ES" sz="1050"/>
          </a:p>
        </p:txBody>
      </p:sp>
      <p:sp>
        <p:nvSpPr>
          <p:cNvPr id="3" name="Freeform 77"/>
          <p:cNvSpPr>
            <a:spLocks/>
          </p:cNvSpPr>
          <p:nvPr/>
        </p:nvSpPr>
        <p:spPr bwMode="gray">
          <a:xfrm>
            <a:off x="1071538" y="2577723"/>
            <a:ext cx="2259920" cy="363084"/>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63A527"/>
          </a:solidFill>
          <a:ln w="0">
            <a:noFill/>
            <a:prstDash val="solid"/>
            <a:round/>
            <a:headEnd/>
            <a:tailEnd/>
          </a:ln>
        </p:spPr>
        <p:txBody>
          <a:bodyPr/>
          <a:lstStyle/>
          <a:p>
            <a:endParaRPr lang="es-ES" sz="1050"/>
          </a:p>
        </p:txBody>
      </p:sp>
      <p:sp>
        <p:nvSpPr>
          <p:cNvPr id="4" name="Rectangle 78"/>
          <p:cNvSpPr>
            <a:spLocks noChangeArrowheads="1"/>
          </p:cNvSpPr>
          <p:nvPr/>
        </p:nvSpPr>
        <p:spPr bwMode="gray">
          <a:xfrm>
            <a:off x="1073152" y="2939912"/>
            <a:ext cx="1923473" cy="198533"/>
          </a:xfrm>
          <a:prstGeom prst="rect">
            <a:avLst/>
          </a:prstGeom>
          <a:gradFill rotWithShape="1">
            <a:gsLst>
              <a:gs pos="0">
                <a:srgbClr val="6DB418">
                  <a:gamma/>
                  <a:shade val="72549"/>
                  <a:invGamma/>
                </a:srgbClr>
              </a:gs>
              <a:gs pos="50000">
                <a:srgbClr val="6DB418"/>
              </a:gs>
              <a:gs pos="100000">
                <a:srgbClr val="6DB418">
                  <a:gamma/>
                  <a:shade val="72549"/>
                  <a:invGamma/>
                </a:srgbClr>
              </a:gs>
            </a:gsLst>
            <a:lin ang="2700000" scaled="1"/>
          </a:gradFill>
          <a:ln w="9525">
            <a:noFill/>
            <a:miter lim="800000"/>
            <a:headEnd/>
            <a:tailEnd/>
          </a:ln>
          <a:effectLst/>
        </p:spPr>
        <p:txBody>
          <a:bodyPr wrap="none" anchor="ctr"/>
          <a:lstStyle/>
          <a:p>
            <a:endParaRPr lang="en-US" sz="1050" dirty="0">
              <a:latin typeface="Verdana" pitchFamily="34" charset="0"/>
            </a:endParaRPr>
          </a:p>
        </p:txBody>
      </p:sp>
      <p:sp>
        <p:nvSpPr>
          <p:cNvPr id="5" name="AutoShape 6"/>
          <p:cNvSpPr>
            <a:spLocks noChangeArrowheads="1"/>
          </p:cNvSpPr>
          <p:nvPr/>
        </p:nvSpPr>
        <p:spPr bwMode="gray">
          <a:xfrm>
            <a:off x="2953298" y="3533776"/>
            <a:ext cx="3275456" cy="402435"/>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algn="ctr"/>
            <a:r>
              <a:rPr lang="en-US" sz="1050" b="1" dirty="0" err="1" smtClean="0">
                <a:effectLst>
                  <a:outerShdw blurRad="38100" dist="38100" dir="2700000" algn="tl">
                    <a:srgbClr val="000000"/>
                  </a:outerShdw>
                </a:effectLst>
              </a:rPr>
              <a:t>Gestión</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Recuperación</a:t>
            </a:r>
            <a:r>
              <a:rPr lang="en-US" sz="1050" b="1" dirty="0" smtClean="0">
                <a:effectLst>
                  <a:outerShdw blurRad="38100" dist="38100" dir="2700000" algn="tl">
                    <a:srgbClr val="000000"/>
                  </a:outerShdw>
                </a:effectLst>
              </a:rPr>
              <a:t>.</a:t>
            </a:r>
            <a:endParaRPr lang="en-US" sz="1050" b="1" dirty="0">
              <a:effectLst>
                <a:outerShdw blurRad="38100" dist="38100" dir="2700000" algn="tl">
                  <a:srgbClr val="000000"/>
                </a:outerShdw>
              </a:effectLst>
            </a:endParaRPr>
          </a:p>
        </p:txBody>
      </p:sp>
      <p:sp>
        <p:nvSpPr>
          <p:cNvPr id="6" name="AutoShape 7">
            <a:hlinkClick r:id="rId2" action="ppaction://hlinkfile"/>
          </p:cNvPr>
          <p:cNvSpPr>
            <a:spLocks noChangeArrowheads="1"/>
          </p:cNvSpPr>
          <p:nvPr/>
        </p:nvSpPr>
        <p:spPr bwMode="gray">
          <a:xfrm>
            <a:off x="3671202" y="5000636"/>
            <a:ext cx="1785950" cy="285752"/>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Flujo</a:t>
            </a:r>
            <a:endParaRPr lang="en-US" sz="1050" b="1" dirty="0">
              <a:effectLst>
                <a:outerShdw blurRad="38100" dist="38100" dir="2700000" algn="tl">
                  <a:srgbClr val="000000"/>
                </a:outerShdw>
              </a:effectLst>
            </a:endParaRPr>
          </a:p>
        </p:txBody>
      </p:sp>
      <p:sp>
        <p:nvSpPr>
          <p:cNvPr id="7" name="AutoShape 8">
            <a:hlinkClick r:id="rId3" action="ppaction://hlinkfile"/>
          </p:cNvPr>
          <p:cNvSpPr>
            <a:spLocks noChangeArrowheads="1"/>
          </p:cNvSpPr>
          <p:nvPr/>
        </p:nvSpPr>
        <p:spPr bwMode="gray">
          <a:xfrm>
            <a:off x="1670938" y="5000636"/>
            <a:ext cx="1785950" cy="285752"/>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Caracterización</a:t>
            </a:r>
            <a:endParaRPr lang="en-US" sz="1050" b="1" dirty="0">
              <a:effectLst>
                <a:outerShdw blurRad="38100" dist="38100" dir="2700000" algn="tl">
                  <a:srgbClr val="000000"/>
                </a:outerShdw>
              </a:effectLst>
            </a:endParaRPr>
          </a:p>
        </p:txBody>
      </p:sp>
      <p:grpSp>
        <p:nvGrpSpPr>
          <p:cNvPr id="9" name="Group 18"/>
          <p:cNvGrpSpPr>
            <a:grpSpLocks/>
          </p:cNvGrpSpPr>
          <p:nvPr/>
        </p:nvGrpSpPr>
        <p:grpSpPr bwMode="auto">
          <a:xfrm>
            <a:off x="4232615" y="2819184"/>
            <a:ext cx="722532" cy="281705"/>
            <a:chOff x="2956" y="1623"/>
            <a:chExt cx="489" cy="168"/>
          </a:xfrm>
        </p:grpSpPr>
        <p:sp>
          <p:nvSpPr>
            <p:cNvPr id="11" name="AutoShape 19"/>
            <p:cNvSpPr>
              <a:spLocks noChangeArrowheads="1"/>
            </p:cNvSpPr>
            <p:nvPr/>
          </p:nvSpPr>
          <p:spPr bwMode="auto">
            <a:xfrm>
              <a:off x="2956" y="1623"/>
              <a:ext cx="473" cy="168"/>
            </a:xfrm>
            <a:prstGeom prst="flowChartProcess">
              <a:avLst/>
            </a:prstGeom>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100000" b="100000"/>
              </a:path>
            </a:gradFill>
            <a:ln w="9525">
              <a:solidFill>
                <a:schemeClr val="tx1"/>
              </a:solidFill>
              <a:miter lim="800000"/>
              <a:headEnd/>
              <a:tailEnd/>
            </a:ln>
          </p:spPr>
          <p:txBody>
            <a:bodyPr wrap="none" anchor="ctr"/>
            <a:lstStyle/>
            <a:p>
              <a:endParaRPr lang="es-EC" sz="1000"/>
            </a:p>
          </p:txBody>
        </p:sp>
        <p:sp>
          <p:nvSpPr>
            <p:cNvPr id="12" name="Text Box 20"/>
            <p:cNvSpPr txBox="1">
              <a:spLocks noChangeArrowheads="1"/>
            </p:cNvSpPr>
            <p:nvPr/>
          </p:nvSpPr>
          <p:spPr bwMode="auto">
            <a:xfrm>
              <a:off x="2965" y="1650"/>
              <a:ext cx="480" cy="128"/>
            </a:xfrm>
            <a:prstGeom prst="rect">
              <a:avLst/>
            </a:prstGeom>
            <a:noFill/>
            <a:ln w="9525">
              <a:noFill/>
              <a:miter lim="800000"/>
              <a:headEnd/>
              <a:tailEnd/>
            </a:ln>
            <a:effectLst/>
          </p:spPr>
          <p:txBody>
            <a:bodyPr>
              <a:spAutoFit/>
            </a:bodyPr>
            <a:lstStyle/>
            <a:p>
              <a:pPr algn="ctr">
                <a:spcBef>
                  <a:spcPct val="50000"/>
                </a:spcBef>
                <a:defRPr/>
              </a:pPr>
              <a:r>
                <a:rPr lang="es-EC" sz="800" b="1" dirty="0">
                  <a:effectLst>
                    <a:outerShdw blurRad="38100" dist="38100" dir="2700000" algn="tl">
                      <a:srgbClr val="C0C0C0"/>
                    </a:outerShdw>
                  </a:effectLst>
                  <a:latin typeface="Lucida Sans Unicode" pitchFamily="34" charset="0"/>
                </a:rPr>
                <a:t>PROCESOS</a:t>
              </a:r>
              <a:endParaRPr lang="en-US" sz="800" b="1" dirty="0">
                <a:effectLst>
                  <a:outerShdw blurRad="38100" dist="38100" dir="2700000" algn="tl">
                    <a:srgbClr val="C0C0C0"/>
                  </a:outerShdw>
                </a:effectLst>
                <a:latin typeface="Lucida Sans Unicode" pitchFamily="34" charset="0"/>
              </a:endParaRPr>
            </a:p>
          </p:txBody>
        </p:sp>
      </p:grpSp>
      <p:sp>
        <p:nvSpPr>
          <p:cNvPr id="15" name="Line 13"/>
          <p:cNvSpPr>
            <a:spLocks noChangeShapeType="1"/>
          </p:cNvSpPr>
          <p:nvPr/>
        </p:nvSpPr>
        <p:spPr bwMode="auto">
          <a:xfrm>
            <a:off x="3374609" y="2899671"/>
            <a:ext cx="677374" cy="48296"/>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19" name="Line 13"/>
          <p:cNvSpPr>
            <a:spLocks noChangeShapeType="1"/>
          </p:cNvSpPr>
          <p:nvPr/>
        </p:nvSpPr>
        <p:spPr bwMode="auto">
          <a:xfrm flipH="1">
            <a:off x="2528194" y="457200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3" name="Rectangle 24"/>
          <p:cNvSpPr>
            <a:spLocks noChangeArrowheads="1"/>
          </p:cNvSpPr>
          <p:nvPr/>
        </p:nvSpPr>
        <p:spPr bwMode="auto">
          <a:xfrm>
            <a:off x="500034" y="2214554"/>
            <a:ext cx="7929618" cy="3214710"/>
          </a:xfrm>
          <a:prstGeom prst="rect">
            <a:avLst/>
          </a:prstGeom>
          <a:noFill/>
          <a:ln w="9525" cap="rnd">
            <a:solidFill>
              <a:schemeClr val="tx1"/>
            </a:solidFill>
            <a:prstDash val="sysDot"/>
            <a:miter lim="800000"/>
            <a:headEnd/>
            <a:tailEnd/>
          </a:ln>
        </p:spPr>
        <p:txBody>
          <a:bodyPr wrap="none" anchor="ctr"/>
          <a:lstStyle/>
          <a:p>
            <a:endParaRPr lang="es-EC" sz="1200"/>
          </a:p>
        </p:txBody>
      </p:sp>
      <p:sp>
        <p:nvSpPr>
          <p:cNvPr id="24" name="23 Rectángulo"/>
          <p:cNvSpPr/>
          <p:nvPr/>
        </p:nvSpPr>
        <p:spPr>
          <a:xfrm rot="21411081">
            <a:off x="1365918" y="2621897"/>
            <a:ext cx="2012789" cy="261610"/>
          </a:xfrm>
          <a:prstGeom prst="rect">
            <a:avLst/>
          </a:prstGeom>
        </p:spPr>
        <p:txBody>
          <a:bodyPr wrap="square">
            <a:spAutoFit/>
          </a:bodyPr>
          <a:lstStyle/>
          <a:p>
            <a:r>
              <a:rPr lang="en-US" sz="1050" dirty="0" smtClean="0">
                <a:latin typeface="Verdana" pitchFamily="34" charset="0"/>
              </a:rPr>
              <a:t>GESTIÓN CREDITICIA</a:t>
            </a:r>
            <a:endParaRPr lang="en-US" sz="1050" dirty="0">
              <a:latin typeface="Verdana" pitchFamily="34" charset="0"/>
            </a:endParaRPr>
          </a:p>
        </p:txBody>
      </p:sp>
      <p:sp>
        <p:nvSpPr>
          <p:cNvPr id="28" name="Line 13"/>
          <p:cNvSpPr>
            <a:spLocks noChangeShapeType="1"/>
          </p:cNvSpPr>
          <p:nvPr/>
        </p:nvSpPr>
        <p:spPr bwMode="auto">
          <a:xfrm flipH="1">
            <a:off x="4596319" y="310514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18" name="AutoShape 8">
            <a:hlinkClick r:id="rId4" action="ppaction://hlinkfile"/>
          </p:cNvPr>
          <p:cNvSpPr>
            <a:spLocks noChangeArrowheads="1"/>
          </p:cNvSpPr>
          <p:nvPr/>
        </p:nvSpPr>
        <p:spPr bwMode="gray">
          <a:xfrm>
            <a:off x="5742904" y="5000635"/>
            <a:ext cx="1785950" cy="285752"/>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Procedimiento</a:t>
            </a:r>
            <a:endParaRPr lang="en-US" sz="1050" b="1" dirty="0">
              <a:effectLst>
                <a:outerShdw blurRad="38100" dist="38100" dir="2700000" algn="tl">
                  <a:srgbClr val="000000"/>
                </a:outerShdw>
              </a:effectLst>
            </a:endParaRPr>
          </a:p>
        </p:txBody>
      </p:sp>
      <p:sp>
        <p:nvSpPr>
          <p:cNvPr id="22" name="Line 13"/>
          <p:cNvSpPr>
            <a:spLocks noChangeShapeType="1"/>
          </p:cNvSpPr>
          <p:nvPr/>
        </p:nvSpPr>
        <p:spPr bwMode="auto">
          <a:xfrm flipH="1">
            <a:off x="6671598" y="457200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cxnSp>
        <p:nvCxnSpPr>
          <p:cNvPr id="29" name="28 Conector recto"/>
          <p:cNvCxnSpPr/>
          <p:nvPr/>
        </p:nvCxnSpPr>
        <p:spPr>
          <a:xfrm>
            <a:off x="2500298" y="4572008"/>
            <a:ext cx="4212000" cy="0"/>
          </a:xfrm>
          <a:prstGeom prst="line">
            <a:avLst/>
          </a:prstGeom>
        </p:spPr>
        <p:style>
          <a:lnRef idx="3">
            <a:schemeClr val="dk1"/>
          </a:lnRef>
          <a:fillRef idx="0">
            <a:schemeClr val="dk1"/>
          </a:fillRef>
          <a:effectRef idx="2">
            <a:schemeClr val="dk1"/>
          </a:effectRef>
          <a:fontRef idx="minor">
            <a:schemeClr val="tx1"/>
          </a:fontRef>
        </p:style>
      </p:cxnSp>
      <p:sp>
        <p:nvSpPr>
          <p:cNvPr id="31" name="Line 13"/>
          <p:cNvSpPr>
            <a:spLocks noChangeShapeType="1"/>
          </p:cNvSpPr>
          <p:nvPr/>
        </p:nvSpPr>
        <p:spPr bwMode="auto">
          <a:xfrm flipH="1">
            <a:off x="4601028" y="4000504"/>
            <a:ext cx="0" cy="1000132"/>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5" name="24 Rectángulo redondeado">
            <a:hlinkClick r:id="rId5" action="ppaction://hlinksldjump"/>
          </p:cNvPr>
          <p:cNvSpPr/>
          <p:nvPr/>
        </p:nvSpPr>
        <p:spPr>
          <a:xfrm>
            <a:off x="6786578" y="5857892"/>
            <a:ext cx="928694"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rPr>
              <a:t>Regresar</a:t>
            </a:r>
            <a:endParaRPr lang="es-ES" sz="1200" b="1"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43174" y="714356"/>
            <a:ext cx="4209806" cy="584775"/>
          </a:xfrm>
          <a:prstGeom prst="rect">
            <a:avLst/>
          </a:prstGeom>
          <a:noFill/>
        </p:spPr>
        <p:txBody>
          <a:bodyPr wrap="none" lIns="91440" tIns="45720" rIns="91440" bIns="45720">
            <a:spAutoFit/>
          </a:bodyPr>
          <a:lstStyle/>
          <a:p>
            <a:pPr algn="ctr"/>
            <a:r>
              <a:rPr lang="es-E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GESTIÓN CREDITICIA</a:t>
            </a:r>
            <a:endParaRPr lang="es-E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Freeform 62"/>
          <p:cNvSpPr>
            <a:spLocks/>
          </p:cNvSpPr>
          <p:nvPr/>
        </p:nvSpPr>
        <p:spPr bwMode="gray">
          <a:xfrm>
            <a:off x="2989363" y="2577723"/>
            <a:ext cx="338060" cy="56251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63A527">
                  <a:gamma/>
                  <a:shade val="46275"/>
                  <a:invGamma/>
                </a:srgbClr>
              </a:gs>
              <a:gs pos="50000">
                <a:srgbClr val="63A527"/>
              </a:gs>
              <a:gs pos="100000">
                <a:srgbClr val="63A527">
                  <a:gamma/>
                  <a:shade val="46275"/>
                  <a:invGamma/>
                </a:srgbClr>
              </a:gs>
            </a:gsLst>
            <a:lin ang="2700000" scaled="1"/>
          </a:gradFill>
          <a:ln w="0">
            <a:noFill/>
            <a:prstDash val="solid"/>
            <a:round/>
            <a:headEnd/>
            <a:tailEnd/>
          </a:ln>
        </p:spPr>
        <p:txBody>
          <a:bodyPr/>
          <a:lstStyle/>
          <a:p>
            <a:endParaRPr lang="es-ES" sz="1050"/>
          </a:p>
        </p:txBody>
      </p:sp>
      <p:sp>
        <p:nvSpPr>
          <p:cNvPr id="3" name="Freeform 77"/>
          <p:cNvSpPr>
            <a:spLocks/>
          </p:cNvSpPr>
          <p:nvPr/>
        </p:nvSpPr>
        <p:spPr bwMode="gray">
          <a:xfrm>
            <a:off x="1071538" y="2577723"/>
            <a:ext cx="2259920" cy="363084"/>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63A527"/>
          </a:solidFill>
          <a:ln w="0">
            <a:noFill/>
            <a:prstDash val="solid"/>
            <a:round/>
            <a:headEnd/>
            <a:tailEnd/>
          </a:ln>
        </p:spPr>
        <p:txBody>
          <a:bodyPr/>
          <a:lstStyle/>
          <a:p>
            <a:endParaRPr lang="es-ES" sz="1050"/>
          </a:p>
        </p:txBody>
      </p:sp>
      <p:sp>
        <p:nvSpPr>
          <p:cNvPr id="4" name="Rectangle 78"/>
          <p:cNvSpPr>
            <a:spLocks noChangeArrowheads="1"/>
          </p:cNvSpPr>
          <p:nvPr/>
        </p:nvSpPr>
        <p:spPr bwMode="gray">
          <a:xfrm>
            <a:off x="1073152" y="2939912"/>
            <a:ext cx="1923473" cy="198533"/>
          </a:xfrm>
          <a:prstGeom prst="rect">
            <a:avLst/>
          </a:prstGeom>
          <a:gradFill rotWithShape="1">
            <a:gsLst>
              <a:gs pos="0">
                <a:srgbClr val="6DB418">
                  <a:gamma/>
                  <a:shade val="72549"/>
                  <a:invGamma/>
                </a:srgbClr>
              </a:gs>
              <a:gs pos="50000">
                <a:srgbClr val="6DB418"/>
              </a:gs>
              <a:gs pos="100000">
                <a:srgbClr val="6DB418">
                  <a:gamma/>
                  <a:shade val="72549"/>
                  <a:invGamma/>
                </a:srgbClr>
              </a:gs>
            </a:gsLst>
            <a:lin ang="2700000" scaled="1"/>
          </a:gradFill>
          <a:ln w="9525">
            <a:noFill/>
            <a:miter lim="800000"/>
            <a:headEnd/>
            <a:tailEnd/>
          </a:ln>
          <a:effectLst/>
        </p:spPr>
        <p:txBody>
          <a:bodyPr wrap="none" anchor="ctr"/>
          <a:lstStyle/>
          <a:p>
            <a:endParaRPr lang="en-US" sz="1050" dirty="0">
              <a:latin typeface="Verdana" pitchFamily="34" charset="0"/>
            </a:endParaRPr>
          </a:p>
        </p:txBody>
      </p:sp>
      <p:sp>
        <p:nvSpPr>
          <p:cNvPr id="5" name="AutoShape 6"/>
          <p:cNvSpPr>
            <a:spLocks noChangeArrowheads="1"/>
          </p:cNvSpPr>
          <p:nvPr/>
        </p:nvSpPr>
        <p:spPr bwMode="gray">
          <a:xfrm>
            <a:off x="2953298" y="3533776"/>
            <a:ext cx="3275456" cy="402435"/>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algn="ctr"/>
            <a:r>
              <a:rPr lang="en-US" sz="1050" b="1" dirty="0" smtClean="0">
                <a:effectLst>
                  <a:outerShdw blurRad="38100" dist="38100" dir="2700000" algn="tl">
                    <a:srgbClr val="000000"/>
                  </a:outerShdw>
                </a:effectLst>
              </a:rPr>
              <a:t> </a:t>
            </a:r>
            <a:r>
              <a:rPr lang="en-US" sz="1050" b="1" dirty="0" err="1" smtClean="0">
                <a:effectLst>
                  <a:outerShdw blurRad="38100" dist="38100" dir="2700000" algn="tl">
                    <a:srgbClr val="000000"/>
                  </a:outerShdw>
                </a:effectLst>
              </a:rPr>
              <a:t>Gestión</a:t>
            </a:r>
            <a:r>
              <a:rPr lang="en-US" sz="1050" b="1" dirty="0" smtClean="0">
                <a:effectLst>
                  <a:outerShdw blurRad="38100" dist="38100" dir="2700000" algn="tl">
                    <a:srgbClr val="000000"/>
                  </a:outerShdw>
                </a:effectLst>
              </a:rPr>
              <a:t> de </a:t>
            </a:r>
            <a:r>
              <a:rPr lang="en-US" sz="1050" b="1" dirty="0" err="1" smtClean="0">
                <a:effectLst>
                  <a:outerShdw blurRad="38100" dist="38100" dir="2700000" algn="tl">
                    <a:srgbClr val="000000"/>
                  </a:outerShdw>
                </a:effectLst>
              </a:rPr>
              <a:t>Calidad</a:t>
            </a:r>
            <a:r>
              <a:rPr lang="en-US" sz="1050" b="1" dirty="0" smtClean="0">
                <a:effectLst>
                  <a:outerShdw blurRad="38100" dist="38100" dir="2700000" algn="tl">
                    <a:srgbClr val="000000"/>
                  </a:outerShdw>
                </a:effectLst>
              </a:rPr>
              <a:t>.</a:t>
            </a:r>
            <a:endParaRPr lang="en-US" sz="1050" b="1" dirty="0">
              <a:effectLst>
                <a:outerShdw blurRad="38100" dist="38100" dir="2700000" algn="tl">
                  <a:srgbClr val="000000"/>
                </a:outerShdw>
              </a:effectLst>
            </a:endParaRPr>
          </a:p>
        </p:txBody>
      </p:sp>
      <p:sp>
        <p:nvSpPr>
          <p:cNvPr id="6" name="AutoShape 7">
            <a:hlinkClick r:id="rId2" action="ppaction://hlinkfile"/>
          </p:cNvPr>
          <p:cNvSpPr>
            <a:spLocks noChangeArrowheads="1"/>
          </p:cNvSpPr>
          <p:nvPr/>
        </p:nvSpPr>
        <p:spPr bwMode="gray">
          <a:xfrm>
            <a:off x="3671202" y="5000636"/>
            <a:ext cx="1785950" cy="285752"/>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Flujo</a:t>
            </a:r>
            <a:endParaRPr lang="en-US" sz="1050" b="1" dirty="0">
              <a:effectLst>
                <a:outerShdw blurRad="38100" dist="38100" dir="2700000" algn="tl">
                  <a:srgbClr val="000000"/>
                </a:outerShdw>
              </a:effectLst>
            </a:endParaRPr>
          </a:p>
        </p:txBody>
      </p:sp>
      <p:sp>
        <p:nvSpPr>
          <p:cNvPr id="7" name="AutoShape 8">
            <a:hlinkClick r:id="rId3" action="ppaction://hlinkfile"/>
          </p:cNvPr>
          <p:cNvSpPr>
            <a:spLocks noChangeArrowheads="1"/>
          </p:cNvSpPr>
          <p:nvPr/>
        </p:nvSpPr>
        <p:spPr bwMode="gray">
          <a:xfrm>
            <a:off x="1670938" y="5000636"/>
            <a:ext cx="1785950" cy="285752"/>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Caracterización</a:t>
            </a:r>
            <a:endParaRPr lang="en-US" sz="1050" b="1" dirty="0">
              <a:effectLst>
                <a:outerShdw blurRad="38100" dist="38100" dir="2700000" algn="tl">
                  <a:srgbClr val="000000"/>
                </a:outerShdw>
              </a:effectLst>
            </a:endParaRPr>
          </a:p>
        </p:txBody>
      </p:sp>
      <p:grpSp>
        <p:nvGrpSpPr>
          <p:cNvPr id="9" name="Group 18"/>
          <p:cNvGrpSpPr>
            <a:grpSpLocks/>
          </p:cNvGrpSpPr>
          <p:nvPr/>
        </p:nvGrpSpPr>
        <p:grpSpPr bwMode="auto">
          <a:xfrm>
            <a:off x="4232615" y="2819184"/>
            <a:ext cx="722532" cy="281705"/>
            <a:chOff x="2956" y="1623"/>
            <a:chExt cx="489" cy="168"/>
          </a:xfrm>
        </p:grpSpPr>
        <p:sp>
          <p:nvSpPr>
            <p:cNvPr id="11" name="AutoShape 19"/>
            <p:cNvSpPr>
              <a:spLocks noChangeArrowheads="1"/>
            </p:cNvSpPr>
            <p:nvPr/>
          </p:nvSpPr>
          <p:spPr bwMode="auto">
            <a:xfrm>
              <a:off x="2956" y="1623"/>
              <a:ext cx="473" cy="168"/>
            </a:xfrm>
            <a:prstGeom prst="flowChartProcess">
              <a:avLst/>
            </a:prstGeom>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100000" b="100000"/>
              </a:path>
            </a:gradFill>
            <a:ln w="9525">
              <a:solidFill>
                <a:schemeClr val="tx1"/>
              </a:solidFill>
              <a:miter lim="800000"/>
              <a:headEnd/>
              <a:tailEnd/>
            </a:ln>
          </p:spPr>
          <p:txBody>
            <a:bodyPr wrap="none" anchor="ctr"/>
            <a:lstStyle/>
            <a:p>
              <a:endParaRPr lang="es-EC" sz="1000"/>
            </a:p>
          </p:txBody>
        </p:sp>
        <p:sp>
          <p:nvSpPr>
            <p:cNvPr id="12" name="Text Box 20"/>
            <p:cNvSpPr txBox="1">
              <a:spLocks noChangeArrowheads="1"/>
            </p:cNvSpPr>
            <p:nvPr/>
          </p:nvSpPr>
          <p:spPr bwMode="auto">
            <a:xfrm>
              <a:off x="2965" y="1650"/>
              <a:ext cx="480" cy="128"/>
            </a:xfrm>
            <a:prstGeom prst="rect">
              <a:avLst/>
            </a:prstGeom>
            <a:noFill/>
            <a:ln w="9525">
              <a:noFill/>
              <a:miter lim="800000"/>
              <a:headEnd/>
              <a:tailEnd/>
            </a:ln>
            <a:effectLst/>
          </p:spPr>
          <p:txBody>
            <a:bodyPr>
              <a:spAutoFit/>
            </a:bodyPr>
            <a:lstStyle/>
            <a:p>
              <a:pPr algn="ctr">
                <a:spcBef>
                  <a:spcPct val="50000"/>
                </a:spcBef>
                <a:defRPr/>
              </a:pPr>
              <a:r>
                <a:rPr lang="es-EC" sz="800" b="1" dirty="0">
                  <a:effectLst>
                    <a:outerShdw blurRad="38100" dist="38100" dir="2700000" algn="tl">
                      <a:srgbClr val="C0C0C0"/>
                    </a:outerShdw>
                  </a:effectLst>
                  <a:latin typeface="Lucida Sans Unicode" pitchFamily="34" charset="0"/>
                </a:rPr>
                <a:t>PROCESOS</a:t>
              </a:r>
              <a:endParaRPr lang="en-US" sz="800" b="1" dirty="0">
                <a:effectLst>
                  <a:outerShdw blurRad="38100" dist="38100" dir="2700000" algn="tl">
                    <a:srgbClr val="C0C0C0"/>
                  </a:outerShdw>
                </a:effectLst>
                <a:latin typeface="Lucida Sans Unicode" pitchFamily="34" charset="0"/>
              </a:endParaRPr>
            </a:p>
          </p:txBody>
        </p:sp>
      </p:grpSp>
      <p:sp>
        <p:nvSpPr>
          <p:cNvPr id="15" name="Line 13"/>
          <p:cNvSpPr>
            <a:spLocks noChangeShapeType="1"/>
          </p:cNvSpPr>
          <p:nvPr/>
        </p:nvSpPr>
        <p:spPr bwMode="auto">
          <a:xfrm>
            <a:off x="3374609" y="2899671"/>
            <a:ext cx="677374" cy="48296"/>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19" name="Line 13"/>
          <p:cNvSpPr>
            <a:spLocks noChangeShapeType="1"/>
          </p:cNvSpPr>
          <p:nvPr/>
        </p:nvSpPr>
        <p:spPr bwMode="auto">
          <a:xfrm flipH="1">
            <a:off x="2528194" y="457200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3" name="Rectangle 24"/>
          <p:cNvSpPr>
            <a:spLocks noChangeArrowheads="1"/>
          </p:cNvSpPr>
          <p:nvPr/>
        </p:nvSpPr>
        <p:spPr bwMode="auto">
          <a:xfrm>
            <a:off x="500034" y="2214554"/>
            <a:ext cx="7929618" cy="3214710"/>
          </a:xfrm>
          <a:prstGeom prst="rect">
            <a:avLst/>
          </a:prstGeom>
          <a:noFill/>
          <a:ln w="9525" cap="rnd">
            <a:solidFill>
              <a:schemeClr val="tx1"/>
            </a:solidFill>
            <a:prstDash val="sysDot"/>
            <a:miter lim="800000"/>
            <a:headEnd/>
            <a:tailEnd/>
          </a:ln>
        </p:spPr>
        <p:txBody>
          <a:bodyPr wrap="none" anchor="ctr"/>
          <a:lstStyle/>
          <a:p>
            <a:endParaRPr lang="es-EC" sz="1200"/>
          </a:p>
        </p:txBody>
      </p:sp>
      <p:sp>
        <p:nvSpPr>
          <p:cNvPr id="24" name="23 Rectángulo"/>
          <p:cNvSpPr/>
          <p:nvPr/>
        </p:nvSpPr>
        <p:spPr>
          <a:xfrm rot="21411081">
            <a:off x="1365918" y="2621897"/>
            <a:ext cx="2012789" cy="261610"/>
          </a:xfrm>
          <a:prstGeom prst="rect">
            <a:avLst/>
          </a:prstGeom>
        </p:spPr>
        <p:txBody>
          <a:bodyPr wrap="square">
            <a:spAutoFit/>
          </a:bodyPr>
          <a:lstStyle/>
          <a:p>
            <a:r>
              <a:rPr lang="en-US" sz="1050" dirty="0" smtClean="0">
                <a:latin typeface="Verdana" pitchFamily="34" charset="0"/>
              </a:rPr>
              <a:t>GESTIÓN CREDITICIA</a:t>
            </a:r>
            <a:endParaRPr lang="en-US" sz="1050" dirty="0">
              <a:latin typeface="Verdana" pitchFamily="34" charset="0"/>
            </a:endParaRPr>
          </a:p>
        </p:txBody>
      </p:sp>
      <p:sp>
        <p:nvSpPr>
          <p:cNvPr id="28" name="Line 13"/>
          <p:cNvSpPr>
            <a:spLocks noChangeShapeType="1"/>
          </p:cNvSpPr>
          <p:nvPr/>
        </p:nvSpPr>
        <p:spPr bwMode="auto">
          <a:xfrm flipH="1">
            <a:off x="4596319" y="310514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18" name="AutoShape 8">
            <a:hlinkClick r:id="rId4" action="ppaction://hlinkfile"/>
          </p:cNvPr>
          <p:cNvSpPr>
            <a:spLocks noChangeArrowheads="1"/>
          </p:cNvSpPr>
          <p:nvPr/>
        </p:nvSpPr>
        <p:spPr bwMode="gray">
          <a:xfrm>
            <a:off x="5742904" y="5000635"/>
            <a:ext cx="1785950" cy="285752"/>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1050" b="1" dirty="0" err="1" smtClean="0">
                <a:effectLst>
                  <a:outerShdw blurRad="38100" dist="38100" dir="2700000" algn="tl">
                    <a:srgbClr val="000000"/>
                  </a:outerShdw>
                </a:effectLst>
              </a:rPr>
              <a:t>Procedimiento</a:t>
            </a:r>
            <a:endParaRPr lang="en-US" sz="1050" b="1" dirty="0">
              <a:effectLst>
                <a:outerShdw blurRad="38100" dist="38100" dir="2700000" algn="tl">
                  <a:srgbClr val="000000"/>
                </a:outerShdw>
              </a:effectLst>
            </a:endParaRPr>
          </a:p>
        </p:txBody>
      </p:sp>
      <p:sp>
        <p:nvSpPr>
          <p:cNvPr id="22" name="Line 13"/>
          <p:cNvSpPr>
            <a:spLocks noChangeShapeType="1"/>
          </p:cNvSpPr>
          <p:nvPr/>
        </p:nvSpPr>
        <p:spPr bwMode="auto">
          <a:xfrm flipH="1">
            <a:off x="6671598" y="4572008"/>
            <a:ext cx="2438" cy="428628"/>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cxnSp>
        <p:nvCxnSpPr>
          <p:cNvPr id="29" name="28 Conector recto"/>
          <p:cNvCxnSpPr/>
          <p:nvPr/>
        </p:nvCxnSpPr>
        <p:spPr>
          <a:xfrm>
            <a:off x="2500298" y="4572008"/>
            <a:ext cx="4212000" cy="0"/>
          </a:xfrm>
          <a:prstGeom prst="line">
            <a:avLst/>
          </a:prstGeom>
        </p:spPr>
        <p:style>
          <a:lnRef idx="3">
            <a:schemeClr val="dk1"/>
          </a:lnRef>
          <a:fillRef idx="0">
            <a:schemeClr val="dk1"/>
          </a:fillRef>
          <a:effectRef idx="2">
            <a:schemeClr val="dk1"/>
          </a:effectRef>
          <a:fontRef idx="minor">
            <a:schemeClr val="tx1"/>
          </a:fontRef>
        </p:style>
      </p:cxnSp>
      <p:sp>
        <p:nvSpPr>
          <p:cNvPr id="31" name="Line 13"/>
          <p:cNvSpPr>
            <a:spLocks noChangeShapeType="1"/>
          </p:cNvSpPr>
          <p:nvPr/>
        </p:nvSpPr>
        <p:spPr bwMode="auto">
          <a:xfrm flipH="1">
            <a:off x="4601028" y="4000504"/>
            <a:ext cx="0" cy="1000132"/>
          </a:xfrm>
          <a:prstGeom prst="line">
            <a:avLst/>
          </a:prstGeom>
          <a:noFill/>
          <a:ln w="76200">
            <a:solidFill>
              <a:schemeClr val="tx2">
                <a:lumMod val="75000"/>
              </a:schemeClr>
            </a:solidFill>
            <a:round/>
            <a:headEnd/>
            <a:tailEnd type="triangle" w="med" len="med"/>
          </a:ln>
        </p:spPr>
        <p:txBody>
          <a:bodyPr wrap="none" anchor="ctr"/>
          <a:lstStyle/>
          <a:p>
            <a:endParaRPr lang="es-ES" sz="1050"/>
          </a:p>
        </p:txBody>
      </p:sp>
      <p:sp>
        <p:nvSpPr>
          <p:cNvPr id="25" name="24 Rectángulo redondeado">
            <a:hlinkClick r:id="rId5" action="ppaction://hlinksldjump"/>
          </p:cNvPr>
          <p:cNvSpPr/>
          <p:nvPr/>
        </p:nvSpPr>
        <p:spPr>
          <a:xfrm>
            <a:off x="6786578" y="5857892"/>
            <a:ext cx="928694"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rPr>
              <a:t>Regresar</a:t>
            </a:r>
            <a:endParaRPr lang="es-ES" sz="1200" b="1"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42852"/>
            <a:ext cx="8229600" cy="1143000"/>
          </a:xfrm>
          <a:prstGeom prst="rect">
            <a:avLst/>
          </a:prstGeom>
        </p:spPr>
        <p:txBody>
          <a:bodyPr/>
          <a:lstStyle/>
          <a:p>
            <a:pPr algn="ctr">
              <a:spcBef>
                <a:spcPct val="0"/>
              </a:spcBef>
              <a:defRPr/>
            </a:pPr>
            <a:r>
              <a:rPr lang="es-ES" sz="4000" dirty="0" smtClean="0">
                <a:latin typeface="+mj-lt"/>
                <a:ea typeface="+mj-ea"/>
                <a:cs typeface="+mj-cs"/>
              </a:rPr>
              <a:t>Línea de Crédito Turística</a:t>
            </a:r>
            <a:endParaRPr lang="es-ES" sz="4000" dirty="0">
              <a:latin typeface="+mj-lt"/>
              <a:ea typeface="+mj-ea"/>
              <a:cs typeface="+mj-cs"/>
            </a:endParaRPr>
          </a:p>
        </p:txBody>
      </p:sp>
      <p:graphicFrame>
        <p:nvGraphicFramePr>
          <p:cNvPr id="3" name="3 Marcador de contenido"/>
          <p:cNvGraphicFramePr>
            <a:graphicFrameLocks/>
          </p:cNvGraphicFramePr>
          <p:nvPr/>
        </p:nvGraphicFramePr>
        <p:xfrm>
          <a:off x="1571604" y="1071546"/>
          <a:ext cx="71438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4285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dirty="0" smtClean="0">
                <a:latin typeface="+mj-lt"/>
                <a:ea typeface="+mj-ea"/>
                <a:cs typeface="+mj-cs"/>
              </a:rPr>
              <a:t>Línea de Crédito Turística</a:t>
            </a:r>
            <a:endParaRPr lang="es-ES" sz="4000" dirty="0">
              <a:latin typeface="+mj-lt"/>
              <a:ea typeface="+mj-ea"/>
              <a:cs typeface="+mj-cs"/>
            </a:endParaRPr>
          </a:p>
        </p:txBody>
      </p:sp>
      <p:graphicFrame>
        <p:nvGraphicFramePr>
          <p:cNvPr id="3" name="3 Marcador de contenido"/>
          <p:cNvGraphicFramePr>
            <a:graphicFrameLocks/>
          </p:cNvGraphicFramePr>
          <p:nvPr/>
        </p:nvGraphicFramePr>
        <p:xfrm>
          <a:off x="1571604" y="1071546"/>
          <a:ext cx="71438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7646" y="2786058"/>
            <a:ext cx="5186386" cy="2071702"/>
          </a:xfrm>
        </p:spPr>
        <p:txBody>
          <a:bodyPr>
            <a:normAutofit lnSpcReduction="10000"/>
          </a:bodyPr>
          <a:lstStyle/>
          <a:p>
            <a:r>
              <a:rPr lang="es-ES" b="1" dirty="0" smtClean="0">
                <a:solidFill>
                  <a:schemeClr val="tx1">
                    <a:lumMod val="85000"/>
                    <a:lumOff val="15000"/>
                  </a:schemeClr>
                </a:solidFill>
              </a:rPr>
              <a:t>CAPÍTULO V</a:t>
            </a:r>
          </a:p>
          <a:p>
            <a:endParaRPr lang="es-ES" b="1" dirty="0" smtClean="0">
              <a:solidFill>
                <a:schemeClr val="tx1">
                  <a:lumMod val="85000"/>
                  <a:lumOff val="15000"/>
                </a:schemeClr>
              </a:solidFill>
            </a:endParaRPr>
          </a:p>
          <a:p>
            <a:r>
              <a:rPr lang="es-ES" b="1" dirty="0" smtClean="0">
                <a:solidFill>
                  <a:schemeClr val="tx1">
                    <a:lumMod val="85000"/>
                    <a:lumOff val="15000"/>
                  </a:schemeClr>
                </a:solidFill>
              </a:rPr>
              <a:t>EVALUACIÓN DE LA LÍNEA DE CRÉDITO</a:t>
            </a:r>
            <a:endParaRPr lang="es-ES" b="1" dirty="0">
              <a:solidFill>
                <a:schemeClr val="tx1">
                  <a:lumMod val="85000"/>
                  <a:lumOff val="15000"/>
                </a:schemeClr>
              </a:solidFill>
            </a:endParaRPr>
          </a:p>
        </p:txBody>
      </p:sp>
      <p:pic>
        <p:nvPicPr>
          <p:cNvPr id="1026"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500033" y="2214554"/>
            <a:ext cx="3389973" cy="292895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ESTRUCTURA DEPARTAMENTAL</a:t>
            </a:r>
            <a:endParaRPr lang="es-ES" dirty="0"/>
          </a:p>
        </p:txBody>
      </p:sp>
      <p:pic>
        <p:nvPicPr>
          <p:cNvPr id="4" name="3 Imagen"/>
          <p:cNvPicPr/>
          <p:nvPr/>
        </p:nvPicPr>
        <p:blipFill>
          <a:blip r:embed="rId2" cstate="print"/>
          <a:srcRect/>
          <a:stretch>
            <a:fillRect/>
          </a:stretch>
        </p:blipFill>
        <p:spPr bwMode="auto">
          <a:xfrm>
            <a:off x="2000232" y="1357298"/>
            <a:ext cx="5143536" cy="4929222"/>
          </a:xfrm>
          <a:prstGeom prst="rect">
            <a:avLst/>
          </a:prstGeom>
          <a:noFill/>
          <a:ln w="9525">
            <a:solidFill>
              <a:schemeClr val="tx1"/>
            </a:solidFill>
            <a:miter lim="800000"/>
            <a:headEnd/>
            <a:tailEnd/>
          </a:ln>
        </p:spPr>
      </p:pic>
      <p:sp>
        <p:nvSpPr>
          <p:cNvPr id="5" name="4 Llamada ovalada"/>
          <p:cNvSpPr/>
          <p:nvPr/>
        </p:nvSpPr>
        <p:spPr>
          <a:xfrm>
            <a:off x="6500826" y="1142984"/>
            <a:ext cx="2571768" cy="150019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s-ES" sz="1600" b="1" spc="150" dirty="0" smtClean="0">
                <a:ln w="11430"/>
                <a:solidFill>
                  <a:schemeClr val="tx1"/>
                </a:solidFill>
                <a:effectLst>
                  <a:outerShdw blurRad="25400" algn="tl" rotWithShape="0">
                    <a:srgbClr val="000000">
                      <a:alpha val="43000"/>
                    </a:srgbClr>
                  </a:outerShdw>
                </a:effectLst>
              </a:rPr>
              <a:t>El Abogado y el Ejecutor de Cobro, se contratan si es necesario.</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noAutofit/>
          </a:bodyPr>
          <a:lstStyle/>
          <a:p>
            <a:r>
              <a:rPr lang="es-ES" sz="2800" b="1" dirty="0" smtClean="0"/>
              <a:t>COSTOS DE IMPLEMENTACIÓN Y OPERACIÓN</a:t>
            </a:r>
            <a:endParaRPr lang="es-ES" sz="2800" b="1" dirty="0"/>
          </a:p>
        </p:txBody>
      </p:sp>
      <p:pic>
        <p:nvPicPr>
          <p:cNvPr id="1026" name="Picture 2"/>
          <p:cNvPicPr>
            <a:picLocks noChangeAspect="1" noChangeArrowheads="1"/>
          </p:cNvPicPr>
          <p:nvPr/>
        </p:nvPicPr>
        <p:blipFill>
          <a:blip r:embed="rId2" cstate="print"/>
          <a:srcRect/>
          <a:stretch>
            <a:fillRect/>
          </a:stretch>
        </p:blipFill>
        <p:spPr bwMode="auto">
          <a:xfrm>
            <a:off x="2071670" y="1428736"/>
            <a:ext cx="5391077" cy="4214842"/>
          </a:xfrm>
          <a:prstGeom prst="rect">
            <a:avLst/>
          </a:prstGeom>
          <a:noFill/>
          <a:ln w="9525">
            <a:solidFill>
              <a:schemeClr val="tx1"/>
            </a:solid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0"/>
            <a:ext cx="9144000" cy="1143000"/>
          </a:xfrm>
        </p:spPr>
        <p:txBody>
          <a:bodyPr>
            <a:noAutofit/>
          </a:bodyPr>
          <a:lstStyle/>
          <a:p>
            <a:r>
              <a:rPr lang="es-ES" sz="2800" b="1" dirty="0" smtClean="0"/>
              <a:t>COSTOS DE IMPLEMENTACIÓN Y OPERACIÓN</a:t>
            </a:r>
            <a:endParaRPr lang="es-ES" sz="2800" b="1" dirty="0"/>
          </a:p>
        </p:txBody>
      </p:sp>
      <p:sp>
        <p:nvSpPr>
          <p:cNvPr id="4" name="3 Llamada ovalada"/>
          <p:cNvSpPr/>
          <p:nvPr/>
        </p:nvSpPr>
        <p:spPr>
          <a:xfrm>
            <a:off x="6286512" y="785794"/>
            <a:ext cx="2571768" cy="150019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s-ES" sz="1600" b="1" spc="150" dirty="0" smtClean="0">
                <a:ln w="11430"/>
                <a:solidFill>
                  <a:schemeClr val="tx1"/>
                </a:solidFill>
                <a:effectLst>
                  <a:outerShdw blurRad="25400" algn="tl" rotWithShape="0">
                    <a:srgbClr val="000000">
                      <a:alpha val="43000"/>
                    </a:srgbClr>
                  </a:outerShdw>
                </a:effectLst>
              </a:rPr>
              <a:t>Inversión es 54 mil USD, y 450 mil para colocaciones</a:t>
            </a:r>
          </a:p>
        </p:txBody>
      </p:sp>
      <p:pic>
        <p:nvPicPr>
          <p:cNvPr id="2050" name="Picture 2"/>
          <p:cNvPicPr>
            <a:picLocks noChangeAspect="1" noChangeArrowheads="1"/>
          </p:cNvPicPr>
          <p:nvPr/>
        </p:nvPicPr>
        <p:blipFill>
          <a:blip r:embed="rId2" cstate="print"/>
          <a:srcRect/>
          <a:stretch>
            <a:fillRect/>
          </a:stretch>
        </p:blipFill>
        <p:spPr bwMode="auto">
          <a:xfrm>
            <a:off x="1500166" y="2643182"/>
            <a:ext cx="6467044" cy="2076459"/>
          </a:xfrm>
          <a:prstGeom prst="rect">
            <a:avLst/>
          </a:prstGeom>
          <a:noFill/>
          <a:ln w="9525">
            <a:solidFill>
              <a:schemeClr val="tx1"/>
            </a:solidFill>
            <a:miter lim="800000"/>
            <a:headEnd/>
            <a:tailEnd/>
          </a:ln>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7646" y="2786058"/>
            <a:ext cx="5186386" cy="2071702"/>
          </a:xfrm>
        </p:spPr>
        <p:txBody>
          <a:bodyPr>
            <a:normAutofit/>
          </a:bodyPr>
          <a:lstStyle/>
          <a:p>
            <a:r>
              <a:rPr lang="es-ES" b="1" dirty="0" smtClean="0">
                <a:solidFill>
                  <a:schemeClr val="tx1">
                    <a:lumMod val="85000"/>
                    <a:lumOff val="15000"/>
                  </a:schemeClr>
                </a:solidFill>
              </a:rPr>
              <a:t>CAPÍTULO I</a:t>
            </a:r>
          </a:p>
          <a:p>
            <a:endParaRPr lang="es-ES" b="1" dirty="0" smtClean="0">
              <a:solidFill>
                <a:schemeClr val="tx1">
                  <a:lumMod val="85000"/>
                  <a:lumOff val="15000"/>
                </a:schemeClr>
              </a:solidFill>
            </a:endParaRPr>
          </a:p>
          <a:p>
            <a:r>
              <a:rPr lang="es-ES" b="1" dirty="0" smtClean="0">
                <a:solidFill>
                  <a:schemeClr val="tx1">
                    <a:lumMod val="85000"/>
                    <a:lumOff val="15000"/>
                  </a:schemeClr>
                </a:solidFill>
              </a:rPr>
              <a:t>ANÁLISIS SITUACIONAL</a:t>
            </a:r>
            <a:endParaRPr lang="es-ES" b="1" dirty="0">
              <a:solidFill>
                <a:schemeClr val="tx1">
                  <a:lumMod val="85000"/>
                  <a:lumOff val="15000"/>
                </a:schemeClr>
              </a:solidFill>
            </a:endParaRPr>
          </a:p>
        </p:txBody>
      </p:sp>
      <p:pic>
        <p:nvPicPr>
          <p:cNvPr id="1026"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500033" y="2214554"/>
            <a:ext cx="3389973" cy="292895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METODOLOGÍA DE PROYECCIÓN</a:t>
            </a:r>
            <a:endParaRPr lang="es-ES" dirty="0"/>
          </a:p>
        </p:txBody>
      </p:sp>
      <p:graphicFrame>
        <p:nvGraphicFramePr>
          <p:cNvPr id="4" name="3 Marcador de contenido"/>
          <p:cNvGraphicFramePr>
            <a:graphicFrameLocks noGrp="1"/>
          </p:cNvGraphicFramePr>
          <p:nvPr>
            <p:ph idx="1"/>
          </p:nvPr>
        </p:nvGraphicFramePr>
        <p:xfrm>
          <a:off x="428596" y="16430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visión">
            <a:hlinkClick r:id="rId6" action="ppaction://hlinkfile"/>
          </p:cNvPr>
          <p:cNvSpPr/>
          <p:nvPr/>
        </p:nvSpPr>
        <p:spPr>
          <a:xfrm>
            <a:off x="7643834" y="928670"/>
            <a:ext cx="642942" cy="428628"/>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RESULTADOS ESPERADOS</a:t>
            </a:r>
            <a:endParaRPr lang="es-ES" dirty="0"/>
          </a:p>
        </p:txBody>
      </p:sp>
      <p:pic>
        <p:nvPicPr>
          <p:cNvPr id="4" name="3 Imagen"/>
          <p:cNvPicPr/>
          <p:nvPr/>
        </p:nvPicPr>
        <p:blipFill>
          <a:blip r:embed="rId2" cstate="print"/>
          <a:srcRect/>
          <a:stretch>
            <a:fillRect/>
          </a:stretch>
        </p:blipFill>
        <p:spPr bwMode="auto">
          <a:xfrm>
            <a:off x="5041295" y="1714488"/>
            <a:ext cx="3816985" cy="3072765"/>
          </a:xfrm>
          <a:prstGeom prst="rect">
            <a:avLst/>
          </a:prstGeom>
          <a:noFill/>
          <a:ln w="31750">
            <a:solidFill>
              <a:schemeClr val="tx1"/>
            </a:solidFill>
            <a:miter lim="800000"/>
            <a:headEnd/>
            <a:tailEnd/>
          </a:ln>
        </p:spPr>
      </p:pic>
      <p:pic>
        <p:nvPicPr>
          <p:cNvPr id="5" name="4 Imagen"/>
          <p:cNvPicPr/>
          <p:nvPr/>
        </p:nvPicPr>
        <p:blipFill>
          <a:blip r:embed="rId3" cstate="print"/>
          <a:srcRect/>
          <a:stretch>
            <a:fillRect/>
          </a:stretch>
        </p:blipFill>
        <p:spPr bwMode="auto">
          <a:xfrm>
            <a:off x="254002" y="2857496"/>
            <a:ext cx="4603750" cy="2796540"/>
          </a:xfrm>
          <a:prstGeom prst="rect">
            <a:avLst/>
          </a:prstGeom>
          <a:noFill/>
          <a:ln w="31750">
            <a:solidFill>
              <a:schemeClr val="tx1"/>
            </a:solidFill>
            <a:miter lim="800000"/>
            <a:headEnd/>
            <a:tailEnd/>
          </a:ln>
        </p:spPr>
      </p:pic>
      <p:sp>
        <p:nvSpPr>
          <p:cNvPr id="6" name="5 Llamada ovalada"/>
          <p:cNvSpPr/>
          <p:nvPr/>
        </p:nvSpPr>
        <p:spPr>
          <a:xfrm>
            <a:off x="2000232" y="1071546"/>
            <a:ext cx="2571768" cy="150019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s-ES" sz="1600" b="1" spc="150" dirty="0" smtClean="0">
                <a:ln w="11430"/>
                <a:solidFill>
                  <a:schemeClr val="tx1"/>
                </a:solidFill>
                <a:effectLst>
                  <a:outerShdw blurRad="25400" algn="tl" rotWithShape="0">
                    <a:srgbClr val="000000">
                      <a:alpha val="43000"/>
                    </a:srgbClr>
                  </a:outerShdw>
                </a:effectLst>
              </a:rPr>
              <a:t>Optimista 5%</a:t>
            </a:r>
          </a:p>
          <a:p>
            <a:pPr algn="ctr"/>
            <a:r>
              <a:rPr lang="es-ES" sz="1600" b="1" spc="150" dirty="0" smtClean="0">
                <a:ln w="11430"/>
                <a:solidFill>
                  <a:schemeClr val="tx1"/>
                </a:solidFill>
                <a:effectLst>
                  <a:outerShdw blurRad="25400" algn="tl" rotWithShape="0">
                    <a:srgbClr val="000000">
                      <a:alpha val="43000"/>
                    </a:srgbClr>
                  </a:outerShdw>
                </a:effectLst>
              </a:rPr>
              <a:t>Medio 3%</a:t>
            </a:r>
          </a:p>
          <a:p>
            <a:pPr algn="ctr"/>
            <a:r>
              <a:rPr lang="es-ES" sz="1600" b="1" spc="150" dirty="0" smtClean="0">
                <a:ln w="11430"/>
                <a:solidFill>
                  <a:schemeClr val="tx1"/>
                </a:solidFill>
                <a:effectLst>
                  <a:outerShdw blurRad="25400" algn="tl" rotWithShape="0">
                    <a:srgbClr val="000000">
                      <a:alpha val="43000"/>
                    </a:srgbClr>
                  </a:outerShdw>
                </a:effectLst>
              </a:rPr>
              <a:t>Pesimista 1%</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TIR Y VAN</a:t>
            </a:r>
            <a:endParaRPr lang="es-ES" dirty="0"/>
          </a:p>
        </p:txBody>
      </p:sp>
      <p:pic>
        <p:nvPicPr>
          <p:cNvPr id="4" name="3 Imagen">
            <a:hlinkClick r:id="rId2" action="ppaction://hlinkfile"/>
          </p:cNvPr>
          <p:cNvPicPr/>
          <p:nvPr/>
        </p:nvPicPr>
        <p:blipFill>
          <a:blip r:embed="rId3" cstate="print"/>
          <a:srcRect/>
          <a:stretch>
            <a:fillRect/>
          </a:stretch>
        </p:blipFill>
        <p:spPr bwMode="auto">
          <a:xfrm>
            <a:off x="357158" y="2214554"/>
            <a:ext cx="2861945" cy="974090"/>
          </a:xfrm>
          <a:prstGeom prst="rect">
            <a:avLst/>
          </a:prstGeom>
          <a:noFill/>
          <a:ln w="31750">
            <a:solidFill>
              <a:schemeClr val="tx1"/>
            </a:solidFill>
            <a:miter lim="800000"/>
            <a:headEnd/>
            <a:tailEnd/>
          </a:ln>
        </p:spPr>
      </p:pic>
      <p:pic>
        <p:nvPicPr>
          <p:cNvPr id="5" name="4 Imagen">
            <a:hlinkClick r:id="rId4" action="ppaction://hlinkfile"/>
          </p:cNvPr>
          <p:cNvPicPr/>
          <p:nvPr/>
        </p:nvPicPr>
        <p:blipFill>
          <a:blip r:embed="rId5" cstate="print"/>
          <a:srcRect/>
          <a:stretch>
            <a:fillRect/>
          </a:stretch>
        </p:blipFill>
        <p:spPr bwMode="auto">
          <a:xfrm>
            <a:off x="3286116" y="3357562"/>
            <a:ext cx="2660015" cy="974090"/>
          </a:xfrm>
          <a:prstGeom prst="rect">
            <a:avLst/>
          </a:prstGeom>
          <a:noFill/>
          <a:ln w="31750">
            <a:solidFill>
              <a:schemeClr val="tx1"/>
            </a:solidFill>
            <a:miter lim="800000"/>
            <a:headEnd/>
            <a:tailEnd/>
          </a:ln>
        </p:spPr>
      </p:pic>
      <p:pic>
        <p:nvPicPr>
          <p:cNvPr id="6" name="5 Imagen">
            <a:hlinkClick r:id="rId6" action="ppaction://hlinkfile"/>
          </p:cNvPr>
          <p:cNvPicPr/>
          <p:nvPr/>
        </p:nvPicPr>
        <p:blipFill>
          <a:blip r:embed="rId7" cstate="print"/>
          <a:srcRect/>
          <a:stretch>
            <a:fillRect/>
          </a:stretch>
        </p:blipFill>
        <p:spPr bwMode="auto">
          <a:xfrm>
            <a:off x="6000760" y="4500570"/>
            <a:ext cx="2660015" cy="974090"/>
          </a:xfrm>
          <a:prstGeom prst="rect">
            <a:avLst/>
          </a:prstGeom>
          <a:noFill/>
          <a:ln w="31750">
            <a:solidFill>
              <a:schemeClr val="tx1"/>
            </a:solidFill>
            <a:miter lim="800000"/>
            <a:headEnd/>
            <a:tailEnd/>
          </a:ln>
        </p:spPr>
      </p:pic>
      <p:sp>
        <p:nvSpPr>
          <p:cNvPr id="7" name="6 Llamada ovalada"/>
          <p:cNvSpPr/>
          <p:nvPr/>
        </p:nvSpPr>
        <p:spPr>
          <a:xfrm>
            <a:off x="5929322" y="1285860"/>
            <a:ext cx="2571768" cy="150019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s-ES" sz="1600" b="1" spc="150" dirty="0" smtClean="0">
                <a:ln w="11430"/>
                <a:solidFill>
                  <a:schemeClr val="tx1"/>
                </a:solidFill>
                <a:effectLst>
                  <a:outerShdw blurRad="25400" algn="tl" rotWithShape="0">
                    <a:srgbClr val="000000">
                      <a:alpha val="43000"/>
                    </a:srgbClr>
                  </a:outerShdw>
                </a:effectLst>
              </a:rPr>
              <a:t>Optimista 5%</a:t>
            </a:r>
          </a:p>
          <a:p>
            <a:pPr algn="ctr"/>
            <a:r>
              <a:rPr lang="es-ES" sz="1600" b="1" spc="150" dirty="0" smtClean="0">
                <a:ln w="11430"/>
                <a:solidFill>
                  <a:schemeClr val="tx1"/>
                </a:solidFill>
                <a:effectLst>
                  <a:outerShdw blurRad="25400" algn="tl" rotWithShape="0">
                    <a:srgbClr val="000000">
                      <a:alpha val="43000"/>
                    </a:srgbClr>
                  </a:outerShdw>
                </a:effectLst>
              </a:rPr>
              <a:t>Medio 3%</a:t>
            </a:r>
          </a:p>
          <a:p>
            <a:pPr algn="ctr"/>
            <a:r>
              <a:rPr lang="es-ES" sz="1600" b="1" spc="150" dirty="0" smtClean="0">
                <a:ln w="11430"/>
                <a:solidFill>
                  <a:schemeClr val="tx1"/>
                </a:solidFill>
                <a:effectLst>
                  <a:outerShdw blurRad="25400" algn="tl" rotWithShape="0">
                    <a:srgbClr val="000000">
                      <a:alpha val="43000"/>
                    </a:srgbClr>
                  </a:outerShdw>
                </a:effectLst>
              </a:rPr>
              <a:t>Pesimista 1%</a:t>
            </a:r>
          </a:p>
        </p:txBody>
      </p:sp>
      <p:sp>
        <p:nvSpPr>
          <p:cNvPr id="8" name="7 Llamada ovalada"/>
          <p:cNvSpPr/>
          <p:nvPr/>
        </p:nvSpPr>
        <p:spPr>
          <a:xfrm>
            <a:off x="357158" y="3571876"/>
            <a:ext cx="2571768" cy="150019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s-ES" sz="1600" b="1" spc="150" dirty="0" smtClean="0">
                <a:ln w="11430"/>
                <a:solidFill>
                  <a:schemeClr val="tx1"/>
                </a:solidFill>
                <a:effectLst>
                  <a:outerShdw blurRad="25400" algn="tl" rotWithShape="0">
                    <a:srgbClr val="000000">
                      <a:alpha val="43000"/>
                    </a:srgbClr>
                  </a:outerShdw>
                </a:effectLst>
              </a:rPr>
              <a:t>El escenario pesimista no es adecuado</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7"/>
                                        </p:tgtEl>
                                        <p:attrNameLst>
                                          <p:attrName>ppt_x</p:attrName>
                                        </p:attrNameLst>
                                      </p:cBhvr>
                                      <p:tavLst>
                                        <p:tav tm="0">
                                          <p:val>
                                            <p:strVal val="ppt_x"/>
                                          </p:val>
                                        </p:tav>
                                        <p:tav tm="100000">
                                          <p:val>
                                            <p:strVal val="ppt_x"/>
                                          </p:val>
                                        </p:tav>
                                      </p:tavLst>
                                    </p:anim>
                                    <p:anim calcmode="lin" valueType="num">
                                      <p:cBhvr additive="base">
                                        <p:cTn id="14" dur="500"/>
                                        <p:tgtEl>
                                          <p:spTgt spid="7"/>
                                        </p:tgtEl>
                                        <p:attrNameLst>
                                          <p:attrName>ppt_y</p:attrName>
                                        </p:attrNameLst>
                                      </p:cBhvr>
                                      <p:tavLst>
                                        <p:tav tm="0">
                                          <p:val>
                                            <p:strVal val="ppt_y"/>
                                          </p:val>
                                        </p:tav>
                                        <p:tav tm="100000">
                                          <p:val>
                                            <p:strVal val="1+ppt_h/2"/>
                                          </p:val>
                                        </p:tav>
                                      </p:tavLst>
                                    </p:anim>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 DE SENSIBILIDAD</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81024" y="2143116"/>
            <a:ext cx="5734050" cy="3686175"/>
          </a:xfrm>
          <a:prstGeom prst="rect">
            <a:avLst/>
          </a:prstGeom>
          <a:noFill/>
          <a:ln w="31750">
            <a:solidFill>
              <a:schemeClr val="tx1"/>
            </a:solidFill>
            <a:miter lim="800000"/>
            <a:headEnd/>
            <a:tailEnd/>
          </a:ln>
        </p:spPr>
      </p:pic>
      <p:grpSp>
        <p:nvGrpSpPr>
          <p:cNvPr id="7" name="6 Grupo"/>
          <p:cNvGrpSpPr/>
          <p:nvPr/>
        </p:nvGrpSpPr>
        <p:grpSpPr>
          <a:xfrm>
            <a:off x="7161044" y="1285860"/>
            <a:ext cx="1697236" cy="1414363"/>
            <a:chOff x="5246290" y="0"/>
            <a:chExt cx="1697236" cy="1414363"/>
          </a:xfrm>
        </p:grpSpPr>
        <p:sp>
          <p:nvSpPr>
            <p:cNvPr id="15" name="14 Rectángulo"/>
            <p:cNvSpPr/>
            <p:nvPr/>
          </p:nvSpPr>
          <p:spPr>
            <a:xfrm>
              <a:off x="5246290" y="0"/>
              <a:ext cx="1697236" cy="1414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15 Rectángulo"/>
            <p:cNvSpPr/>
            <p:nvPr/>
          </p:nvSpPr>
          <p:spPr>
            <a:xfrm>
              <a:off x="5246290" y="0"/>
              <a:ext cx="1697236" cy="1414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s-ES" sz="1900" kern="1200" dirty="0" smtClean="0"/>
                <a:t>Sensibilidad Elevada para la variable </a:t>
              </a:r>
              <a:r>
                <a:rPr lang="es-ES" sz="1900" b="1" kern="1200" dirty="0" smtClean="0"/>
                <a:t>INGRESOS</a:t>
              </a:r>
              <a:endParaRPr lang="es-ES" sz="1900" b="1" kern="1200" dirty="0"/>
            </a:p>
          </p:txBody>
        </p:sp>
      </p:grpSp>
      <p:sp>
        <p:nvSpPr>
          <p:cNvPr id="8" name="7 Conector recto"/>
          <p:cNvSpPr/>
          <p:nvPr/>
        </p:nvSpPr>
        <p:spPr>
          <a:xfrm>
            <a:off x="6736735" y="1993041"/>
            <a:ext cx="4243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8 Conector recto"/>
          <p:cNvSpPr/>
          <p:nvPr/>
        </p:nvSpPr>
        <p:spPr>
          <a:xfrm rot="5400000">
            <a:off x="5578057" y="1557357"/>
            <a:ext cx="722710" cy="1591816"/>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0" name="9 Grupo"/>
          <p:cNvGrpSpPr/>
          <p:nvPr/>
        </p:nvGrpSpPr>
        <p:grpSpPr>
          <a:xfrm>
            <a:off x="7161044" y="2700223"/>
            <a:ext cx="1697236" cy="1414363"/>
            <a:chOff x="5246290" y="1414363"/>
            <a:chExt cx="1697236" cy="1414363"/>
          </a:xfrm>
        </p:grpSpPr>
        <p:sp>
          <p:nvSpPr>
            <p:cNvPr id="13" name="12 Rectángulo"/>
            <p:cNvSpPr/>
            <p:nvPr/>
          </p:nvSpPr>
          <p:spPr>
            <a:xfrm>
              <a:off x="5246290" y="1414363"/>
              <a:ext cx="1697236" cy="1414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13 Rectángulo"/>
            <p:cNvSpPr/>
            <p:nvPr/>
          </p:nvSpPr>
          <p:spPr>
            <a:xfrm>
              <a:off x="5246290" y="1414363"/>
              <a:ext cx="1697236" cy="1414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s-ES" sz="1900" kern="1200" dirty="0" smtClean="0"/>
                <a:t>Sensibilidad Nula para la variable </a:t>
              </a:r>
              <a:r>
                <a:rPr lang="es-ES" sz="1900" b="1" kern="1200" dirty="0" smtClean="0"/>
                <a:t>SUELDOS</a:t>
              </a:r>
              <a:endParaRPr lang="es-ES" sz="1900" b="1" kern="1200" dirty="0"/>
            </a:p>
          </p:txBody>
        </p:sp>
      </p:grpSp>
      <p:sp>
        <p:nvSpPr>
          <p:cNvPr id="11" name="10 Conector recto"/>
          <p:cNvSpPr/>
          <p:nvPr/>
        </p:nvSpPr>
        <p:spPr>
          <a:xfrm>
            <a:off x="6736735" y="3407405"/>
            <a:ext cx="4243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11 Conector recto"/>
          <p:cNvSpPr/>
          <p:nvPr/>
        </p:nvSpPr>
        <p:spPr>
          <a:xfrm rot="5400000">
            <a:off x="4143682" y="2409001"/>
            <a:ext cx="1591196" cy="359208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ransition>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7646" y="2786058"/>
            <a:ext cx="5186386" cy="2071702"/>
          </a:xfrm>
        </p:spPr>
        <p:txBody>
          <a:bodyPr>
            <a:normAutofit lnSpcReduction="10000"/>
          </a:bodyPr>
          <a:lstStyle/>
          <a:p>
            <a:r>
              <a:rPr lang="es-ES" b="1" dirty="0" smtClean="0">
                <a:solidFill>
                  <a:schemeClr val="tx1">
                    <a:lumMod val="85000"/>
                    <a:lumOff val="15000"/>
                  </a:schemeClr>
                </a:solidFill>
              </a:rPr>
              <a:t>CAPÍTULO VI</a:t>
            </a:r>
          </a:p>
          <a:p>
            <a:endParaRPr lang="es-ES" b="1" dirty="0" smtClean="0">
              <a:solidFill>
                <a:schemeClr val="tx1">
                  <a:lumMod val="85000"/>
                  <a:lumOff val="15000"/>
                </a:schemeClr>
              </a:solidFill>
            </a:endParaRPr>
          </a:p>
          <a:p>
            <a:r>
              <a:rPr lang="es-ES" b="1" dirty="0" smtClean="0">
                <a:solidFill>
                  <a:schemeClr val="tx1">
                    <a:lumMod val="85000"/>
                    <a:lumOff val="15000"/>
                  </a:schemeClr>
                </a:solidFill>
              </a:rPr>
              <a:t>CONCLUSIONES Y RECOMENDACIONES</a:t>
            </a:r>
            <a:endParaRPr lang="es-ES" b="1" dirty="0">
              <a:solidFill>
                <a:schemeClr val="tx1">
                  <a:lumMod val="85000"/>
                  <a:lumOff val="15000"/>
                </a:schemeClr>
              </a:solidFill>
            </a:endParaRPr>
          </a:p>
        </p:txBody>
      </p:sp>
      <p:pic>
        <p:nvPicPr>
          <p:cNvPr id="1026"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500033" y="2214554"/>
            <a:ext cx="3389973" cy="292895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38683" y="2928934"/>
            <a:ext cx="3289683" cy="923330"/>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GRACIAS</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Ambiente Externo e Interno</a:t>
            </a:r>
            <a:endParaRPr lang="es-ES" dirty="0"/>
          </a:p>
        </p:txBody>
      </p:sp>
      <p:grpSp>
        <p:nvGrpSpPr>
          <p:cNvPr id="6" name="5 Grupo"/>
          <p:cNvGrpSpPr/>
          <p:nvPr/>
        </p:nvGrpSpPr>
        <p:grpSpPr>
          <a:xfrm>
            <a:off x="457200" y="1760558"/>
            <a:ext cx="6995160" cy="1357788"/>
            <a:chOff x="0" y="0"/>
            <a:chExt cx="6995160" cy="1357788"/>
          </a:xfrm>
        </p:grpSpPr>
        <p:sp>
          <p:nvSpPr>
            <p:cNvPr id="7" name="6 Rectángulo redondeado"/>
            <p:cNvSpPr/>
            <p:nvPr/>
          </p:nvSpPr>
          <p:spPr>
            <a:xfrm>
              <a:off x="0" y="0"/>
              <a:ext cx="6995160" cy="13577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7 Rectángulo"/>
            <p:cNvSpPr/>
            <p:nvPr/>
          </p:nvSpPr>
          <p:spPr>
            <a:xfrm>
              <a:off x="39768" y="39768"/>
              <a:ext cx="5530000" cy="1278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2000" dirty="0" smtClean="0">
                  <a:solidFill>
                    <a:schemeClr val="tx1"/>
                  </a:solidFill>
                </a:rPr>
                <a:t>Variables Económicas:</a:t>
              </a:r>
              <a:endParaRPr lang="es-ES" sz="2000" kern="1200" dirty="0">
                <a:solidFill>
                  <a:schemeClr val="tx1"/>
                </a:solidFill>
              </a:endParaRPr>
            </a:p>
            <a:p>
              <a:pPr marL="114300" lvl="1" indent="-114300" algn="l" defTabSz="533400">
                <a:lnSpc>
                  <a:spcPct val="90000"/>
                </a:lnSpc>
                <a:spcBef>
                  <a:spcPct val="0"/>
                </a:spcBef>
                <a:spcAft>
                  <a:spcPct val="15000"/>
                </a:spcAft>
                <a:buChar char="••"/>
              </a:pPr>
              <a:r>
                <a:rPr lang="es-ES" sz="1600" dirty="0" smtClean="0">
                  <a:solidFill>
                    <a:schemeClr val="tx1"/>
                  </a:solidFill>
                </a:rPr>
                <a:t>PIB</a:t>
              </a:r>
              <a:endParaRPr lang="es-ES" sz="1600" kern="1200" dirty="0">
                <a:solidFill>
                  <a:schemeClr val="tx1"/>
                </a:solidFill>
              </a:endParaRPr>
            </a:p>
            <a:p>
              <a:pPr marL="114300" lvl="1" indent="-114300" defTabSz="533400">
                <a:lnSpc>
                  <a:spcPct val="90000"/>
                </a:lnSpc>
                <a:spcBef>
                  <a:spcPct val="0"/>
                </a:spcBef>
                <a:spcAft>
                  <a:spcPct val="15000"/>
                </a:spcAft>
                <a:buChar char="••"/>
              </a:pPr>
              <a:r>
                <a:rPr lang="es-ES" sz="1600" dirty="0" smtClean="0">
                  <a:solidFill>
                    <a:schemeClr val="tx1"/>
                  </a:solidFill>
                </a:rPr>
                <a:t>Tasa Activa</a:t>
              </a:r>
              <a:endParaRPr lang="es-ES" sz="1600" dirty="0">
                <a:solidFill>
                  <a:schemeClr val="tx1"/>
                </a:solidFill>
              </a:endParaRPr>
            </a:p>
            <a:p>
              <a:pPr marL="114300" lvl="1" indent="-114300" defTabSz="533400">
                <a:lnSpc>
                  <a:spcPct val="90000"/>
                </a:lnSpc>
                <a:spcBef>
                  <a:spcPct val="0"/>
                </a:spcBef>
                <a:spcAft>
                  <a:spcPct val="15000"/>
                </a:spcAft>
                <a:buChar char="••"/>
              </a:pPr>
              <a:r>
                <a:rPr lang="es-ES" sz="1600" dirty="0" smtClean="0">
                  <a:solidFill>
                    <a:schemeClr val="tx1"/>
                  </a:solidFill>
                </a:rPr>
                <a:t>Tasa Pasiva</a:t>
              </a:r>
              <a:endParaRPr lang="es-ES" sz="1600" dirty="0">
                <a:solidFill>
                  <a:schemeClr val="tx1"/>
                </a:solidFill>
              </a:endParaRPr>
            </a:p>
            <a:p>
              <a:pPr marL="114300" lvl="1" indent="-114300" algn="l" defTabSz="533400">
                <a:lnSpc>
                  <a:spcPct val="90000"/>
                </a:lnSpc>
                <a:spcBef>
                  <a:spcPct val="0"/>
                </a:spcBef>
                <a:spcAft>
                  <a:spcPct val="15000"/>
                </a:spcAft>
                <a:buChar char="••"/>
              </a:pPr>
              <a:r>
                <a:rPr lang="es-ES" sz="1600" dirty="0" smtClean="0">
                  <a:solidFill>
                    <a:schemeClr val="tx1"/>
                  </a:solidFill>
                </a:rPr>
                <a:t>Inflación</a:t>
              </a:r>
              <a:endParaRPr lang="es-ES" sz="1600" kern="1200" dirty="0">
                <a:solidFill>
                  <a:schemeClr val="tx1"/>
                </a:solidFill>
              </a:endParaRPr>
            </a:p>
          </p:txBody>
        </p:sp>
      </p:grpSp>
      <p:grpSp>
        <p:nvGrpSpPr>
          <p:cNvPr id="9" name="8 Grupo"/>
          <p:cNvGrpSpPr/>
          <p:nvPr/>
        </p:nvGrpSpPr>
        <p:grpSpPr>
          <a:xfrm>
            <a:off x="1074419" y="3344645"/>
            <a:ext cx="6995160" cy="1357788"/>
            <a:chOff x="617219" y="1584087"/>
            <a:chExt cx="6995160" cy="1357788"/>
          </a:xfrm>
        </p:grpSpPr>
        <p:sp>
          <p:nvSpPr>
            <p:cNvPr id="10" name="9 Rectángulo redondeado"/>
            <p:cNvSpPr/>
            <p:nvPr/>
          </p:nvSpPr>
          <p:spPr>
            <a:xfrm>
              <a:off x="617219" y="1584087"/>
              <a:ext cx="6995160" cy="13577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656987" y="1623855"/>
              <a:ext cx="5415841" cy="1278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ES" sz="1600" kern="1200" dirty="0" smtClean="0">
                  <a:solidFill>
                    <a:schemeClr val="tx1"/>
                  </a:solidFill>
                </a:rPr>
                <a:t>Variables Sociales</a:t>
              </a:r>
              <a:endParaRPr lang="es-ES" sz="1600" kern="1200" dirty="0">
                <a:solidFill>
                  <a:schemeClr val="tx1"/>
                </a:solidFill>
              </a:endParaRPr>
            </a:p>
            <a:p>
              <a:pPr marL="114300" lvl="1" indent="-114300" algn="l" defTabSz="533400">
                <a:lnSpc>
                  <a:spcPct val="90000"/>
                </a:lnSpc>
                <a:spcBef>
                  <a:spcPct val="0"/>
                </a:spcBef>
                <a:spcAft>
                  <a:spcPct val="15000"/>
                </a:spcAft>
                <a:buChar char="••"/>
              </a:pPr>
              <a:r>
                <a:rPr lang="es-ES" sz="1600" dirty="0" smtClean="0">
                  <a:solidFill>
                    <a:schemeClr val="tx1"/>
                  </a:solidFill>
                </a:rPr>
                <a:t>Variables Políticas</a:t>
              </a:r>
              <a:endParaRPr lang="es-ES" sz="1600" kern="1200" dirty="0">
                <a:solidFill>
                  <a:schemeClr val="tx1"/>
                </a:solidFill>
              </a:endParaRPr>
            </a:p>
          </p:txBody>
        </p:sp>
      </p:grpSp>
      <p:grpSp>
        <p:nvGrpSpPr>
          <p:cNvPr id="12" name="11 Grupo"/>
          <p:cNvGrpSpPr/>
          <p:nvPr/>
        </p:nvGrpSpPr>
        <p:grpSpPr>
          <a:xfrm>
            <a:off x="1691639" y="4928732"/>
            <a:ext cx="6995160" cy="1357788"/>
            <a:chOff x="1234439" y="3168174"/>
            <a:chExt cx="6995160" cy="1357788"/>
          </a:xfrm>
        </p:grpSpPr>
        <p:sp>
          <p:nvSpPr>
            <p:cNvPr id="13" name="12 Rectángulo redondeado"/>
            <p:cNvSpPr/>
            <p:nvPr/>
          </p:nvSpPr>
          <p:spPr>
            <a:xfrm>
              <a:off x="1234439" y="3168174"/>
              <a:ext cx="6995160" cy="13577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13 Rectángulo"/>
            <p:cNvSpPr/>
            <p:nvPr/>
          </p:nvSpPr>
          <p:spPr>
            <a:xfrm>
              <a:off x="1274207" y="3207942"/>
              <a:ext cx="5415841" cy="1278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2000" dirty="0" smtClean="0">
                  <a:solidFill>
                    <a:schemeClr val="tx1"/>
                  </a:solidFill>
                </a:rPr>
                <a:t>Ambiente Interno:</a:t>
              </a:r>
              <a:endParaRPr lang="es-ES" sz="2000" kern="1200" dirty="0">
                <a:solidFill>
                  <a:schemeClr val="tx1"/>
                </a:solidFill>
              </a:endParaRPr>
            </a:p>
            <a:p>
              <a:pPr marL="114300" lvl="1" indent="-114300" algn="l" defTabSz="533400">
                <a:lnSpc>
                  <a:spcPct val="90000"/>
                </a:lnSpc>
                <a:spcBef>
                  <a:spcPct val="0"/>
                </a:spcBef>
                <a:spcAft>
                  <a:spcPct val="15000"/>
                </a:spcAft>
                <a:buChar char="••"/>
              </a:pPr>
              <a:r>
                <a:rPr lang="es-ES" sz="1600" kern="1200" dirty="0" smtClean="0">
                  <a:solidFill>
                    <a:schemeClr val="tx1"/>
                  </a:solidFill>
                </a:rPr>
                <a:t>Gestión Interna</a:t>
              </a:r>
              <a:endParaRPr lang="es-ES" sz="1600" kern="1200" dirty="0">
                <a:solidFill>
                  <a:schemeClr val="tx1"/>
                </a:solidFill>
              </a:endParaRPr>
            </a:p>
            <a:p>
              <a:pPr marL="114300" lvl="1" indent="-114300" algn="l" defTabSz="533400">
                <a:lnSpc>
                  <a:spcPct val="90000"/>
                </a:lnSpc>
                <a:spcBef>
                  <a:spcPct val="0"/>
                </a:spcBef>
                <a:spcAft>
                  <a:spcPct val="15000"/>
                </a:spcAft>
                <a:buChar char="••"/>
              </a:pPr>
              <a:r>
                <a:rPr lang="es-ES" sz="1600" kern="1200" dirty="0" smtClean="0">
                  <a:solidFill>
                    <a:schemeClr val="tx1"/>
                  </a:solidFill>
                </a:rPr>
                <a:t>Gestión de </a:t>
              </a:r>
              <a:r>
                <a:rPr lang="es-ES" sz="1600" dirty="0" smtClean="0">
                  <a:solidFill>
                    <a:schemeClr val="tx1"/>
                  </a:solidFill>
                </a:rPr>
                <a:t>Administrativa - Financiera</a:t>
              </a:r>
              <a:endParaRPr lang="es-ES" sz="1600" kern="1200" dirty="0">
                <a:solidFill>
                  <a:schemeClr val="tx1"/>
                </a:solidFill>
              </a:endParaRPr>
            </a:p>
          </p:txBody>
        </p:sp>
      </p:grpSp>
      <p:grpSp>
        <p:nvGrpSpPr>
          <p:cNvPr id="15" name="14 Grupo"/>
          <p:cNvGrpSpPr/>
          <p:nvPr/>
        </p:nvGrpSpPr>
        <p:grpSpPr>
          <a:xfrm>
            <a:off x="6569797" y="2790214"/>
            <a:ext cx="882562" cy="882562"/>
            <a:chOff x="6112597" y="1029656"/>
            <a:chExt cx="882562" cy="882562"/>
          </a:xfrm>
        </p:grpSpPr>
        <p:sp>
          <p:nvSpPr>
            <p:cNvPr id="16" name="15 Flecha abajo">
              <a:hlinkClick r:id="rId2" action="ppaction://hlinkfile"/>
            </p:cNvPr>
            <p:cNvSpPr/>
            <p:nvPr/>
          </p:nvSpPr>
          <p:spPr>
            <a:xfrm>
              <a:off x="6112597" y="1029656"/>
              <a:ext cx="882562" cy="882562"/>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Flecha abajo 10"/>
            <p:cNvSpPr/>
            <p:nvPr/>
          </p:nvSpPr>
          <p:spPr>
            <a:xfrm>
              <a:off x="6311173" y="1029656"/>
              <a:ext cx="485410" cy="6641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solidFill>
                  <a:schemeClr val="tx1"/>
                </a:solidFill>
              </a:endParaRPr>
            </a:p>
          </p:txBody>
        </p:sp>
      </p:grpSp>
      <p:grpSp>
        <p:nvGrpSpPr>
          <p:cNvPr id="18" name="17 Grupo"/>
          <p:cNvGrpSpPr/>
          <p:nvPr/>
        </p:nvGrpSpPr>
        <p:grpSpPr>
          <a:xfrm>
            <a:off x="7187017" y="4365249"/>
            <a:ext cx="882562" cy="882562"/>
            <a:chOff x="6729817" y="2604691"/>
            <a:chExt cx="882562" cy="882562"/>
          </a:xfrm>
        </p:grpSpPr>
        <p:sp>
          <p:nvSpPr>
            <p:cNvPr id="19" name="18 Flecha abajo"/>
            <p:cNvSpPr/>
            <p:nvPr/>
          </p:nvSpPr>
          <p:spPr>
            <a:xfrm>
              <a:off x="6729817" y="2604691"/>
              <a:ext cx="882562" cy="882562"/>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Flecha abajo 12"/>
            <p:cNvSpPr/>
            <p:nvPr/>
          </p:nvSpPr>
          <p:spPr>
            <a:xfrm>
              <a:off x="6928393" y="2604691"/>
              <a:ext cx="485410" cy="6641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solidFill>
                  <a:schemeClr val="tx1"/>
                </a:solidFill>
              </a:endParaRPr>
            </a:p>
          </p:txBody>
        </p:sp>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5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Scale>
                                      <p:cBhvr>
                                        <p:cTn id="23"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8"/>
                                        </p:tgtEl>
                                        <p:attrNameLst>
                                          <p:attrName>ppt_x</p:attrName>
                                          <p:attrName>ppt_y</p:attrName>
                                        </p:attrNameLst>
                                      </p:cBhvr>
                                    </p:animMotion>
                                    <p:animEffect transition="in" filter="fade">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FODA</a:t>
            </a:r>
            <a:endParaRPr lang="es-ES" dirty="0"/>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833438" y="1304925"/>
            <a:ext cx="7475537" cy="4248150"/>
          </a:xfrm>
          <a:prstGeom prst="rect">
            <a:avLst/>
          </a:prstGeom>
          <a:noFill/>
          <a:ln w="9525">
            <a:solidFill>
              <a:schemeClr val="tx1"/>
            </a:solid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7646" y="2786058"/>
            <a:ext cx="5186386" cy="2071702"/>
          </a:xfrm>
        </p:spPr>
        <p:txBody>
          <a:bodyPr>
            <a:normAutofit/>
          </a:bodyPr>
          <a:lstStyle/>
          <a:p>
            <a:r>
              <a:rPr lang="es-ES" b="1" dirty="0" smtClean="0">
                <a:solidFill>
                  <a:schemeClr val="tx1">
                    <a:lumMod val="85000"/>
                    <a:lumOff val="15000"/>
                  </a:schemeClr>
                </a:solidFill>
              </a:rPr>
              <a:t>CAPÍTULO II</a:t>
            </a:r>
          </a:p>
          <a:p>
            <a:endParaRPr lang="es-ES" b="1" dirty="0" smtClean="0">
              <a:solidFill>
                <a:schemeClr val="tx1">
                  <a:lumMod val="85000"/>
                  <a:lumOff val="15000"/>
                </a:schemeClr>
              </a:solidFill>
            </a:endParaRPr>
          </a:p>
          <a:p>
            <a:r>
              <a:rPr lang="es-ES" b="1" dirty="0" smtClean="0">
                <a:solidFill>
                  <a:schemeClr val="tx1">
                    <a:lumMod val="85000"/>
                    <a:lumOff val="15000"/>
                  </a:schemeClr>
                </a:solidFill>
              </a:rPr>
              <a:t>LA COOPERATIVA</a:t>
            </a:r>
            <a:endParaRPr lang="es-ES" b="1" dirty="0">
              <a:solidFill>
                <a:schemeClr val="tx1">
                  <a:lumMod val="85000"/>
                  <a:lumOff val="15000"/>
                </a:schemeClr>
              </a:solidFill>
            </a:endParaRPr>
          </a:p>
        </p:txBody>
      </p:sp>
      <p:pic>
        <p:nvPicPr>
          <p:cNvPr id="1026" name="Picture 2" descr="C:\Documents and Settings\USUARIO\Mis documentos\Tesis Finanzas\TESIS\LOGO COAC SF.png"/>
          <p:cNvPicPr>
            <a:picLocks noChangeAspect="1" noChangeArrowheads="1"/>
          </p:cNvPicPr>
          <p:nvPr/>
        </p:nvPicPr>
        <p:blipFill>
          <a:blip r:embed="rId2" cstate="print"/>
          <a:srcRect/>
          <a:stretch>
            <a:fillRect/>
          </a:stretch>
        </p:blipFill>
        <p:spPr bwMode="auto">
          <a:xfrm>
            <a:off x="500033" y="2214554"/>
            <a:ext cx="3389973" cy="292895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s-EC" dirty="0" smtClean="0"/>
              <a:t>Introducción</a:t>
            </a:r>
            <a:endParaRPr lang="es-EC" sz="2800" dirty="0"/>
          </a:p>
        </p:txBody>
      </p:sp>
      <p:sp>
        <p:nvSpPr>
          <p:cNvPr id="43011" name="AutoShape 3"/>
          <p:cNvSpPr>
            <a:spLocks noChangeArrowheads="1"/>
          </p:cNvSpPr>
          <p:nvPr/>
        </p:nvSpPr>
        <p:spPr bwMode="auto">
          <a:xfrm>
            <a:off x="5562600" y="3095624"/>
            <a:ext cx="3009928" cy="2976582"/>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es-ES" sz="2000">
              <a:latin typeface="Verdana" pitchFamily="34" charset="0"/>
            </a:endParaRPr>
          </a:p>
        </p:txBody>
      </p:sp>
      <p:sp>
        <p:nvSpPr>
          <p:cNvPr id="43013" name="AutoShape 5"/>
          <p:cNvSpPr>
            <a:spLocks noChangeArrowheads="1"/>
          </p:cNvSpPr>
          <p:nvPr/>
        </p:nvSpPr>
        <p:spPr bwMode="auto">
          <a:xfrm>
            <a:off x="500034" y="3095624"/>
            <a:ext cx="2928966" cy="2976581"/>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es-ES">
              <a:latin typeface="Verdana" pitchFamily="34" charset="0"/>
            </a:endParaRPr>
          </a:p>
        </p:txBody>
      </p:sp>
      <p:sp>
        <p:nvSpPr>
          <p:cNvPr id="43014" name="Text Box 6"/>
          <p:cNvSpPr txBox="1">
            <a:spLocks noChangeArrowheads="1"/>
          </p:cNvSpPr>
          <p:nvPr/>
        </p:nvSpPr>
        <p:spPr bwMode="auto">
          <a:xfrm>
            <a:off x="642910" y="3295650"/>
            <a:ext cx="2786082" cy="2431435"/>
          </a:xfrm>
          <a:prstGeom prst="rect">
            <a:avLst/>
          </a:prstGeom>
          <a:noFill/>
          <a:ln w="9525">
            <a:noFill/>
            <a:miter lim="800000"/>
            <a:headEnd/>
            <a:tailEnd/>
          </a:ln>
          <a:effectLst/>
        </p:spPr>
        <p:txBody>
          <a:bodyPr wrap="square">
            <a:spAutoFit/>
          </a:bodyPr>
          <a:lstStyle/>
          <a:p>
            <a:pPr algn="just" eaLnBrk="0" hangingPunct="0"/>
            <a:r>
              <a:rPr lang="es-EC" sz="2400" b="1" dirty="0" smtClean="0">
                <a:solidFill>
                  <a:srgbClr val="000000"/>
                </a:solidFill>
              </a:rPr>
              <a:t>Antecedentes</a:t>
            </a:r>
            <a:r>
              <a:rPr lang="es-EC" sz="2000" dirty="0" smtClean="0">
                <a:solidFill>
                  <a:srgbClr val="000000"/>
                </a:solidFill>
              </a:rPr>
              <a:t> </a:t>
            </a:r>
          </a:p>
          <a:p>
            <a:pPr algn="just" eaLnBrk="0" hangingPunct="0"/>
            <a:endParaRPr lang="es-EC" sz="1600" dirty="0">
              <a:solidFill>
                <a:srgbClr val="000000"/>
              </a:solidFill>
            </a:endParaRPr>
          </a:p>
          <a:p>
            <a:pPr algn="just" eaLnBrk="0" hangingPunct="0">
              <a:buFont typeface="Arial" pitchFamily="34" charset="0"/>
              <a:buChar char="•"/>
            </a:pPr>
            <a:r>
              <a:rPr lang="es-EC" sz="1600" dirty="0" smtClean="0">
                <a:solidFill>
                  <a:srgbClr val="000000"/>
                </a:solidFill>
              </a:rPr>
              <a:t>CREACIÓN</a:t>
            </a:r>
          </a:p>
          <a:p>
            <a:pPr algn="just" eaLnBrk="0" hangingPunct="0">
              <a:buFont typeface="Arial" pitchFamily="34" charset="0"/>
              <a:buChar char="•"/>
            </a:pPr>
            <a:endParaRPr lang="es-EC" sz="1600" dirty="0" smtClean="0">
              <a:solidFill>
                <a:srgbClr val="000000"/>
              </a:solidFill>
            </a:endParaRPr>
          </a:p>
          <a:p>
            <a:pPr algn="just" eaLnBrk="0" hangingPunct="0">
              <a:buFont typeface="Arial" pitchFamily="34" charset="0"/>
              <a:buChar char="•"/>
            </a:pPr>
            <a:r>
              <a:rPr lang="es-EC" sz="1600" dirty="0" smtClean="0">
                <a:solidFill>
                  <a:srgbClr val="000000"/>
                </a:solidFill>
              </a:rPr>
              <a:t>ESTRUCTURA ORGÁNICA</a:t>
            </a:r>
          </a:p>
          <a:p>
            <a:pPr algn="just" eaLnBrk="0" hangingPunct="0">
              <a:buFont typeface="Arial" pitchFamily="34" charset="0"/>
              <a:buChar char="•"/>
            </a:pPr>
            <a:endParaRPr lang="es-EC" sz="1600" dirty="0" smtClean="0">
              <a:solidFill>
                <a:srgbClr val="000000"/>
              </a:solidFill>
            </a:endParaRPr>
          </a:p>
          <a:p>
            <a:pPr algn="just" eaLnBrk="0" hangingPunct="0">
              <a:buFont typeface="Arial" pitchFamily="34" charset="0"/>
              <a:buChar char="•"/>
            </a:pPr>
            <a:r>
              <a:rPr lang="es-EC" sz="1600" dirty="0" smtClean="0">
                <a:solidFill>
                  <a:srgbClr val="000000"/>
                </a:solidFill>
              </a:rPr>
              <a:t>CRECIMIENTO</a:t>
            </a:r>
          </a:p>
          <a:p>
            <a:pPr algn="just" eaLnBrk="0" hangingPunct="0"/>
            <a:endParaRPr lang="es-EC" sz="1600" dirty="0" smtClean="0">
              <a:solidFill>
                <a:srgbClr val="000000"/>
              </a:solidFill>
            </a:endParaRPr>
          </a:p>
          <a:p>
            <a:pPr algn="just" eaLnBrk="0" hangingPunct="0">
              <a:buFont typeface="Arial" pitchFamily="34" charset="0"/>
              <a:buChar char="•"/>
            </a:pPr>
            <a:r>
              <a:rPr lang="es-EC" sz="1600" dirty="0" smtClean="0">
                <a:solidFill>
                  <a:srgbClr val="000000"/>
                </a:solidFill>
              </a:rPr>
              <a:t>NORMATIVA</a:t>
            </a:r>
            <a:endParaRPr lang="es-EC" sz="1600" dirty="0">
              <a:solidFill>
                <a:srgbClr val="000000"/>
              </a:solidFill>
            </a:endParaRPr>
          </a:p>
        </p:txBody>
      </p:sp>
      <p:sp>
        <p:nvSpPr>
          <p:cNvPr id="43016" name="Freeform 8"/>
          <p:cNvSpPr>
            <a:spLocks/>
          </p:cNvSpPr>
          <p:nvPr/>
        </p:nvSpPr>
        <p:spPr bwMode="gray">
          <a:xfrm>
            <a:off x="3222625" y="29987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w="0">
            <a:noFill/>
            <a:prstDash val="solid"/>
            <a:round/>
            <a:headEnd/>
            <a:tailEnd/>
          </a:ln>
        </p:spPr>
        <p:txBody>
          <a:bodyPr/>
          <a:lstStyle/>
          <a:p>
            <a:endParaRPr lang="es-ES"/>
          </a:p>
        </p:txBody>
      </p:sp>
      <p:sp>
        <p:nvSpPr>
          <p:cNvPr id="43017" name="AutoShape 9"/>
          <p:cNvSpPr>
            <a:spLocks noChangeAspect="1" noChangeArrowheads="1" noTextEdit="1"/>
          </p:cNvSpPr>
          <p:nvPr/>
        </p:nvSpPr>
        <p:spPr bwMode="gray">
          <a:xfrm flipH="1">
            <a:off x="4868863" y="2995613"/>
            <a:ext cx="909637" cy="1244600"/>
          </a:xfrm>
          <a:prstGeom prst="rect">
            <a:avLst/>
          </a:prstGeom>
          <a:noFill/>
          <a:ln w="9525">
            <a:noFill/>
            <a:miter lim="800000"/>
            <a:headEnd/>
            <a:tailEnd/>
          </a:ln>
        </p:spPr>
        <p:txBody>
          <a:bodyPr/>
          <a:lstStyle/>
          <a:p>
            <a:endParaRPr lang="es-ES"/>
          </a:p>
        </p:txBody>
      </p:sp>
      <p:sp>
        <p:nvSpPr>
          <p:cNvPr id="43018" name="Freeform 10"/>
          <p:cNvSpPr>
            <a:spLocks/>
          </p:cNvSpPr>
          <p:nvPr/>
        </p:nvSpPr>
        <p:spPr bwMode="gray">
          <a:xfrm flipH="1">
            <a:off x="4875213" y="29987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endParaRPr lang="es-ES"/>
          </a:p>
        </p:txBody>
      </p:sp>
      <p:grpSp>
        <p:nvGrpSpPr>
          <p:cNvPr id="2" name="Group 11"/>
          <p:cNvGrpSpPr>
            <a:grpSpLocks/>
          </p:cNvGrpSpPr>
          <p:nvPr/>
        </p:nvGrpSpPr>
        <p:grpSpPr bwMode="auto">
          <a:xfrm>
            <a:off x="3048000" y="1371600"/>
            <a:ext cx="2998788" cy="1601788"/>
            <a:chOff x="1997" y="1314"/>
            <a:chExt cx="1889" cy="1009"/>
          </a:xfrm>
        </p:grpSpPr>
        <p:grpSp>
          <p:nvGrpSpPr>
            <p:cNvPr id="3"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es-ES"/>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es-ES"/>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es-ES"/>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es-ES"/>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es-ES"/>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es-ES"/>
            </a:p>
          </p:txBody>
        </p:sp>
      </p:grpSp>
      <p:sp>
        <p:nvSpPr>
          <p:cNvPr id="43028" name="Text Box 20"/>
          <p:cNvSpPr txBox="1">
            <a:spLocks noChangeArrowheads="1"/>
          </p:cNvSpPr>
          <p:nvPr/>
        </p:nvSpPr>
        <p:spPr bwMode="auto">
          <a:xfrm>
            <a:off x="5810250" y="3352800"/>
            <a:ext cx="2405088" cy="2308324"/>
          </a:xfrm>
          <a:prstGeom prst="rect">
            <a:avLst/>
          </a:prstGeom>
          <a:noFill/>
          <a:ln w="9525">
            <a:noFill/>
            <a:miter lim="800000"/>
            <a:headEnd/>
            <a:tailEnd/>
          </a:ln>
          <a:effectLst/>
        </p:spPr>
        <p:txBody>
          <a:bodyPr wrap="square">
            <a:spAutoFit/>
          </a:bodyPr>
          <a:lstStyle/>
          <a:p>
            <a:pPr algn="just">
              <a:spcBef>
                <a:spcPct val="50000"/>
              </a:spcBef>
            </a:pPr>
            <a:r>
              <a:rPr lang="es-EC" sz="2400" b="1" dirty="0" smtClean="0">
                <a:solidFill>
                  <a:srgbClr val="000000"/>
                </a:solidFill>
              </a:rPr>
              <a:t>Características</a:t>
            </a:r>
            <a:r>
              <a:rPr lang="es-EC" sz="2000" dirty="0" smtClean="0">
                <a:solidFill>
                  <a:srgbClr val="000000"/>
                </a:solidFill>
              </a:rPr>
              <a:t> </a:t>
            </a:r>
          </a:p>
          <a:p>
            <a:pPr algn="just">
              <a:spcBef>
                <a:spcPct val="50000"/>
              </a:spcBef>
            </a:pPr>
            <a:endParaRPr lang="es-EC" sz="1600" dirty="0" smtClean="0"/>
          </a:p>
          <a:p>
            <a:pPr algn="just">
              <a:spcBef>
                <a:spcPct val="50000"/>
              </a:spcBef>
            </a:pPr>
            <a:r>
              <a:rPr lang="es-EC" sz="1600" dirty="0" smtClean="0"/>
              <a:t>Adhesión abierta al público</a:t>
            </a:r>
          </a:p>
          <a:p>
            <a:pPr algn="just">
              <a:spcBef>
                <a:spcPct val="50000"/>
              </a:spcBef>
            </a:pPr>
            <a:r>
              <a:rPr lang="es-EC" sz="1600" dirty="0" smtClean="0"/>
              <a:t>Calificación de Riesgo A  +</a:t>
            </a:r>
          </a:p>
          <a:p>
            <a:pPr algn="just" eaLnBrk="0" hangingPunct="0"/>
            <a:endParaRPr lang="es-EC" sz="1600" dirty="0">
              <a:solidFill>
                <a:srgbClr val="000000"/>
              </a:solidFill>
            </a:endParaRPr>
          </a:p>
        </p:txBody>
      </p:sp>
      <p:pic>
        <p:nvPicPr>
          <p:cNvPr id="21" name="Picture 1" descr="http://t2.gstatic.com/images?q=tbn:ANd9GcQVpjAOVbxM_f877L1M1mVPL7l6KGakb2a3N28k5MjOKhWpepc&amp;t=1&amp;usg=__seRx8ykr9KIbUWxgt8yVTRnc9VY="/>
          <p:cNvPicPr>
            <a:picLocks noChangeAspect="1" noChangeArrowheads="1"/>
          </p:cNvPicPr>
          <p:nvPr/>
        </p:nvPicPr>
        <p:blipFill>
          <a:blip r:embed="rId2" cstate="print"/>
          <a:srcRect/>
          <a:stretch>
            <a:fillRect/>
          </a:stretch>
        </p:blipFill>
        <p:spPr bwMode="auto">
          <a:xfrm>
            <a:off x="3943345" y="1466836"/>
            <a:ext cx="1143009" cy="1091888"/>
          </a:xfrm>
          <a:prstGeom prst="rect">
            <a:avLst/>
          </a:prstGeom>
          <a:noFill/>
          <a:ln>
            <a:solidFill>
              <a:schemeClr val="tx1"/>
            </a:solid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Scale>
                                      <p:cBhvr>
                                        <p:cTn id="7" dur="1000" decel="50000" fill="hold">
                                          <p:stCondLst>
                                            <p:cond delay="0"/>
                                          </p:stCondLst>
                                        </p:cTn>
                                        <p:tgtEl>
                                          <p:spTgt spid="4301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014">
                                            <p:txEl>
                                              <p:pRg st="0" end="0"/>
                                            </p:txEl>
                                          </p:spTgt>
                                        </p:tgtEl>
                                        <p:attrNameLst>
                                          <p:attrName>ppt_x</p:attrName>
                                          <p:attrName>ppt_y</p:attrName>
                                        </p:attrNameLst>
                                      </p:cBhvr>
                                    </p:animMotion>
                                    <p:animEffect transition="in" filter="fade">
                                      <p:cBhvr>
                                        <p:cTn id="9" dur="1000"/>
                                        <p:tgtEl>
                                          <p:spTgt spid="430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3014">
                                            <p:txEl>
                                              <p:pRg st="2" end="2"/>
                                            </p:txEl>
                                          </p:spTgt>
                                        </p:tgtEl>
                                        <p:attrNameLst>
                                          <p:attrName>style.visibility</p:attrName>
                                        </p:attrNameLst>
                                      </p:cBhvr>
                                      <p:to>
                                        <p:strVal val="visible"/>
                                      </p:to>
                                    </p:set>
                                    <p:animScale>
                                      <p:cBhvr>
                                        <p:cTn id="14" dur="1000" decel="50000" fill="hold">
                                          <p:stCondLst>
                                            <p:cond delay="0"/>
                                          </p:stCondLst>
                                        </p:cTn>
                                        <p:tgtEl>
                                          <p:spTgt spid="4301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3014">
                                            <p:txEl>
                                              <p:pRg st="2" end="2"/>
                                            </p:txEl>
                                          </p:spTgt>
                                        </p:tgtEl>
                                        <p:attrNameLst>
                                          <p:attrName>ppt_x</p:attrName>
                                          <p:attrName>ppt_y</p:attrName>
                                        </p:attrNameLst>
                                      </p:cBhvr>
                                    </p:animMotion>
                                    <p:animEffect transition="in" filter="fade">
                                      <p:cBhvr>
                                        <p:cTn id="16" dur="1000"/>
                                        <p:tgtEl>
                                          <p:spTgt spid="430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3014">
                                            <p:txEl>
                                              <p:pRg st="4" end="4"/>
                                            </p:txEl>
                                          </p:spTgt>
                                        </p:tgtEl>
                                        <p:attrNameLst>
                                          <p:attrName>style.visibility</p:attrName>
                                        </p:attrNameLst>
                                      </p:cBhvr>
                                      <p:to>
                                        <p:strVal val="visible"/>
                                      </p:to>
                                    </p:set>
                                    <p:anim calcmode="lin" valueType="num">
                                      <p:cBhvr additive="base">
                                        <p:cTn id="21" dur="500" fill="hold"/>
                                        <p:tgtEl>
                                          <p:spTgt spid="4301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3014">
                                            <p:txEl>
                                              <p:pRg st="6" end="6"/>
                                            </p:txEl>
                                          </p:spTgt>
                                        </p:tgtEl>
                                        <p:attrNameLst>
                                          <p:attrName>style.visibility</p:attrName>
                                        </p:attrNameLst>
                                      </p:cBhvr>
                                      <p:to>
                                        <p:strVal val="visible"/>
                                      </p:to>
                                    </p:set>
                                    <p:animEffect transition="in" filter="diamond(in)">
                                      <p:cBhvr>
                                        <p:cTn id="27" dur="2000"/>
                                        <p:tgtEl>
                                          <p:spTgt spid="430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3014">
                                            <p:txEl>
                                              <p:pRg st="8" end="8"/>
                                            </p:txEl>
                                          </p:spTgt>
                                        </p:tgtEl>
                                        <p:attrNameLst>
                                          <p:attrName>style.visibility</p:attrName>
                                        </p:attrNameLst>
                                      </p:cBhvr>
                                      <p:to>
                                        <p:strVal val="visible"/>
                                      </p:to>
                                    </p:set>
                                    <p:anim calcmode="lin" valueType="num">
                                      <p:cBhvr additive="base">
                                        <p:cTn id="32" dur="500" fill="hold"/>
                                        <p:tgtEl>
                                          <p:spTgt spid="43014">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30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43018"/>
                                        </p:tgtEl>
                                        <p:attrNameLst>
                                          <p:attrName>style.visibility</p:attrName>
                                        </p:attrNameLst>
                                      </p:cBhvr>
                                      <p:to>
                                        <p:strVal val="visible"/>
                                      </p:to>
                                    </p:set>
                                    <p:animScale>
                                      <p:cBhvr>
                                        <p:cTn id="38" dur="1000" decel="50000" fill="hold">
                                          <p:stCondLst>
                                            <p:cond delay="0"/>
                                          </p:stCondLst>
                                        </p:cTn>
                                        <p:tgtEl>
                                          <p:spTgt spid="430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43018"/>
                                        </p:tgtEl>
                                        <p:attrNameLst>
                                          <p:attrName>ppt_x</p:attrName>
                                          <p:attrName>ppt_y</p:attrName>
                                        </p:attrNameLst>
                                      </p:cBhvr>
                                    </p:animMotion>
                                    <p:animEffect transition="in" filter="fade">
                                      <p:cBhvr>
                                        <p:cTn id="40" dur="1000"/>
                                        <p:tgtEl>
                                          <p:spTgt spid="43018"/>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43011"/>
                                        </p:tgtEl>
                                        <p:attrNameLst>
                                          <p:attrName>style.visibility</p:attrName>
                                        </p:attrNameLst>
                                      </p:cBhvr>
                                      <p:to>
                                        <p:strVal val="visible"/>
                                      </p:to>
                                    </p:set>
                                    <p:animScale>
                                      <p:cBhvr>
                                        <p:cTn id="43" dur="1000" decel="50000" fill="hold">
                                          <p:stCondLst>
                                            <p:cond delay="0"/>
                                          </p:stCondLst>
                                        </p:cTn>
                                        <p:tgtEl>
                                          <p:spTgt spid="430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3011"/>
                                        </p:tgtEl>
                                        <p:attrNameLst>
                                          <p:attrName>ppt_x</p:attrName>
                                          <p:attrName>ppt_y</p:attrName>
                                        </p:attrNameLst>
                                      </p:cBhvr>
                                    </p:animMotion>
                                    <p:animEffect transition="in" filter="fade">
                                      <p:cBhvr>
                                        <p:cTn id="45" dur="1000"/>
                                        <p:tgtEl>
                                          <p:spTgt spid="4301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3028"/>
                                        </p:tgtEl>
                                        <p:attrNameLst>
                                          <p:attrName>style.visibility</p:attrName>
                                        </p:attrNameLst>
                                      </p:cBhvr>
                                      <p:to>
                                        <p:strVal val="visible"/>
                                      </p:to>
                                    </p:set>
                                    <p:animScale>
                                      <p:cBhvr>
                                        <p:cTn id="48" dur="1000" decel="50000" fill="hold">
                                          <p:stCondLst>
                                            <p:cond delay="0"/>
                                          </p:stCondLst>
                                        </p:cTn>
                                        <p:tgtEl>
                                          <p:spTgt spid="43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3028"/>
                                        </p:tgtEl>
                                        <p:attrNameLst>
                                          <p:attrName>ppt_x</p:attrName>
                                          <p:attrName>ppt_y</p:attrName>
                                        </p:attrNameLst>
                                      </p:cBhvr>
                                    </p:animMotion>
                                    <p:animEffect transition="in" filter="fade">
                                      <p:cBhvr>
                                        <p:cTn id="50" dur="10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8" grpId="0" animBg="1"/>
      <p:bldP spid="430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785918" y="994460"/>
            <a:ext cx="7215238" cy="1077218"/>
          </a:xfrm>
          <a:prstGeom prst="rect">
            <a:avLst/>
          </a:prstGeom>
          <a:noFill/>
          <a:ln w="9525">
            <a:noFill/>
            <a:miter lim="800000"/>
            <a:headEnd/>
            <a:tailEnd/>
          </a:ln>
          <a:effectLst/>
        </p:spPr>
        <p:txBody>
          <a:bodyPr wrap="square">
            <a:spAutoFit/>
          </a:bodyPr>
          <a:lstStyle/>
          <a:p>
            <a:pPr algn="just"/>
            <a:r>
              <a:rPr lang="es-ES" sz="1600" dirty="0"/>
              <a:t>“Somos una EMPRESA </a:t>
            </a:r>
            <a:r>
              <a:rPr lang="es-ES" sz="1600" dirty="0" smtClean="0"/>
              <a:t>CIMENTADA </a:t>
            </a:r>
            <a:r>
              <a:rPr lang="es-ES" sz="1600" dirty="0"/>
              <a:t>EN PRINICIPIOS cooperativos, orientada a ofrecer servicios financieros y no financieros ejecutados con calidad, para contribuir al BIENESTAR de nuestros socios, clientes y la sociedad”.</a:t>
            </a:r>
          </a:p>
        </p:txBody>
      </p:sp>
      <p:sp>
        <p:nvSpPr>
          <p:cNvPr id="5" name="Text Box 10"/>
          <p:cNvSpPr txBox="1">
            <a:spLocks noChangeArrowheads="1"/>
          </p:cNvSpPr>
          <p:nvPr/>
        </p:nvSpPr>
        <p:spPr bwMode="auto">
          <a:xfrm>
            <a:off x="642910" y="2772787"/>
            <a:ext cx="7921625" cy="584775"/>
          </a:xfrm>
          <a:prstGeom prst="rect">
            <a:avLst/>
          </a:prstGeom>
          <a:noFill/>
          <a:ln w="9525">
            <a:noFill/>
            <a:miter lim="800000"/>
            <a:headEnd/>
            <a:tailEnd/>
          </a:ln>
          <a:effectLst/>
        </p:spPr>
        <p:txBody>
          <a:bodyPr>
            <a:spAutoFit/>
          </a:bodyPr>
          <a:lstStyle/>
          <a:p>
            <a:pPr algn="just"/>
            <a:r>
              <a:rPr lang="es-ES" sz="1600" dirty="0"/>
              <a:t>“Ser el mejor aliado DE NUESTROS SOCIOS, generando soluciones financieras integrales de calidad, basadas en prácticas éticas, transparentes y rentables”.</a:t>
            </a:r>
          </a:p>
        </p:txBody>
      </p:sp>
      <p:sp>
        <p:nvSpPr>
          <p:cNvPr id="6" name="AutoShape 7"/>
          <p:cNvSpPr>
            <a:spLocks noChangeArrowheads="1"/>
          </p:cNvSpPr>
          <p:nvPr/>
        </p:nvSpPr>
        <p:spPr bwMode="auto">
          <a:xfrm>
            <a:off x="1142976" y="257156"/>
            <a:ext cx="2514600" cy="742952"/>
          </a:xfrm>
          <a:prstGeom prst="roundRect">
            <a:avLst>
              <a:gd name="adj" fmla="val 9106"/>
            </a:avLst>
          </a:prstGeom>
          <a:noFill/>
          <a:ln w="25400">
            <a:noFill/>
            <a:round/>
            <a:headEnd/>
            <a:tailEnd/>
          </a:ln>
          <a:effectLst/>
        </p:spPr>
        <p:txBody>
          <a:bodyPr anchor="ctr"/>
          <a:lstStyle/>
          <a:p>
            <a:pPr algn="ctr"/>
            <a:r>
              <a:rPr lang="es-EC" sz="2800" b="1" dirty="0" smtClean="0">
                <a:effectLst>
                  <a:outerShdw blurRad="38100" dist="38100" dir="2700000" algn="tl">
                    <a:srgbClr val="C0C0C0"/>
                  </a:outerShdw>
                </a:effectLst>
              </a:rPr>
              <a:t>Misión</a:t>
            </a:r>
            <a:endParaRPr lang="es-EC" sz="2800" b="1" dirty="0">
              <a:effectLst>
                <a:outerShdw blurRad="38100" dist="38100" dir="2700000" algn="tl">
                  <a:srgbClr val="C0C0C0"/>
                </a:outerShdw>
              </a:effectLst>
            </a:endParaRPr>
          </a:p>
        </p:txBody>
      </p:sp>
      <p:sp>
        <p:nvSpPr>
          <p:cNvPr id="7" name="AutoShape 7"/>
          <p:cNvSpPr>
            <a:spLocks noChangeArrowheads="1"/>
          </p:cNvSpPr>
          <p:nvPr/>
        </p:nvSpPr>
        <p:spPr bwMode="auto">
          <a:xfrm>
            <a:off x="-71470" y="1986969"/>
            <a:ext cx="2514600" cy="742952"/>
          </a:xfrm>
          <a:prstGeom prst="roundRect">
            <a:avLst>
              <a:gd name="adj" fmla="val 9106"/>
            </a:avLst>
          </a:prstGeom>
          <a:noFill/>
          <a:ln w="25400">
            <a:noFill/>
            <a:round/>
            <a:headEnd/>
            <a:tailEnd/>
          </a:ln>
          <a:effectLst/>
        </p:spPr>
        <p:txBody>
          <a:bodyPr anchor="ctr"/>
          <a:lstStyle/>
          <a:p>
            <a:pPr algn="ctr"/>
            <a:r>
              <a:rPr lang="es-EC" sz="2800" b="1" dirty="0" smtClean="0">
                <a:effectLst>
                  <a:outerShdw blurRad="38100" dist="38100" dir="2700000" algn="tl">
                    <a:srgbClr val="C0C0C0"/>
                  </a:outerShdw>
                </a:effectLst>
              </a:rPr>
              <a:t>Visión</a:t>
            </a:r>
            <a:endParaRPr lang="es-EC" sz="2800" b="1" dirty="0">
              <a:effectLst>
                <a:outerShdw blurRad="38100" dist="38100" dir="2700000" algn="tl">
                  <a:srgbClr val="C0C0C0"/>
                </a:outerShdw>
              </a:effectLst>
            </a:endParaRPr>
          </a:p>
        </p:txBody>
      </p:sp>
      <p:sp>
        <p:nvSpPr>
          <p:cNvPr id="8" name="Oval 11"/>
          <p:cNvSpPr>
            <a:spLocks noChangeArrowheads="1"/>
          </p:cNvSpPr>
          <p:nvPr/>
        </p:nvSpPr>
        <p:spPr bwMode="gray">
          <a:xfrm>
            <a:off x="642910" y="4133357"/>
            <a:ext cx="1194669" cy="1153031"/>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a:endParaRPr lang="es-ES" b="1" dirty="0"/>
          </a:p>
        </p:txBody>
      </p:sp>
      <p:sp>
        <p:nvSpPr>
          <p:cNvPr id="9" name="Text Box 15"/>
          <p:cNvSpPr txBox="1">
            <a:spLocks noChangeArrowheads="1"/>
          </p:cNvSpPr>
          <p:nvPr/>
        </p:nvSpPr>
        <p:spPr bwMode="gray">
          <a:xfrm>
            <a:off x="714348" y="4490547"/>
            <a:ext cx="1157689" cy="369332"/>
          </a:xfrm>
          <a:prstGeom prst="rect">
            <a:avLst/>
          </a:prstGeom>
          <a:noFill/>
          <a:ln w="9525">
            <a:noFill/>
            <a:miter lim="800000"/>
            <a:headEnd/>
            <a:tailEnd/>
          </a:ln>
          <a:effectLst/>
        </p:spPr>
        <p:txBody>
          <a:bodyPr wrap="none">
            <a:spAutoFit/>
          </a:bodyPr>
          <a:lstStyle/>
          <a:p>
            <a:pPr eaLnBrk="0" hangingPunct="0"/>
            <a:r>
              <a:rPr lang="es-EC" b="1" dirty="0" smtClean="0">
                <a:solidFill>
                  <a:schemeClr val="bg1"/>
                </a:solidFill>
                <a:latin typeface="Verdana" pitchFamily="34" charset="0"/>
              </a:rPr>
              <a:t>Valores</a:t>
            </a:r>
            <a:endParaRPr lang="es-EC" b="1" dirty="0">
              <a:solidFill>
                <a:schemeClr val="bg1"/>
              </a:solidFill>
              <a:latin typeface="Verdana" pitchFamily="34" charset="0"/>
            </a:endParaRPr>
          </a:p>
        </p:txBody>
      </p:sp>
      <p:sp>
        <p:nvSpPr>
          <p:cNvPr id="10" name="Text Box 42"/>
          <p:cNvSpPr txBox="1">
            <a:spLocks noChangeArrowheads="1"/>
          </p:cNvSpPr>
          <p:nvPr/>
        </p:nvSpPr>
        <p:spPr bwMode="auto">
          <a:xfrm>
            <a:off x="2503321" y="4000504"/>
            <a:ext cx="639919" cy="338554"/>
          </a:xfrm>
          <a:prstGeom prst="rect">
            <a:avLst/>
          </a:prstGeom>
          <a:noFill/>
          <a:ln w="9525" algn="ctr">
            <a:noFill/>
            <a:miter lim="800000"/>
            <a:headEnd/>
            <a:tailEnd/>
          </a:ln>
          <a:effectLst/>
        </p:spPr>
        <p:txBody>
          <a:bodyPr wrap="none">
            <a:spAutoFit/>
          </a:bodyPr>
          <a:lstStyle/>
          <a:p>
            <a:pPr algn="r" eaLnBrk="0" hangingPunct="0"/>
            <a:r>
              <a:rPr lang="es-EC" sz="1600" dirty="0" smtClean="0"/>
              <a:t>Ética</a:t>
            </a:r>
            <a:endParaRPr lang="es-EC" sz="1600" dirty="0"/>
          </a:p>
        </p:txBody>
      </p:sp>
      <p:sp>
        <p:nvSpPr>
          <p:cNvPr id="11" name="Text Box 42"/>
          <p:cNvSpPr txBox="1">
            <a:spLocks noChangeArrowheads="1"/>
          </p:cNvSpPr>
          <p:nvPr/>
        </p:nvSpPr>
        <p:spPr bwMode="auto">
          <a:xfrm>
            <a:off x="2857488" y="4429132"/>
            <a:ext cx="1106393" cy="338554"/>
          </a:xfrm>
          <a:prstGeom prst="rect">
            <a:avLst/>
          </a:prstGeom>
          <a:noFill/>
          <a:ln w="9525" algn="ctr">
            <a:noFill/>
            <a:miter lim="800000"/>
            <a:headEnd/>
            <a:tailEnd/>
          </a:ln>
          <a:effectLst/>
        </p:spPr>
        <p:txBody>
          <a:bodyPr wrap="none">
            <a:spAutoFit/>
          </a:bodyPr>
          <a:lstStyle/>
          <a:p>
            <a:pPr algn="r" eaLnBrk="0" hangingPunct="0"/>
            <a:r>
              <a:rPr lang="es-EC" sz="1600" smtClean="0"/>
              <a:t>Confianza</a:t>
            </a:r>
            <a:endParaRPr lang="es-EC" sz="1600"/>
          </a:p>
        </p:txBody>
      </p:sp>
      <p:sp>
        <p:nvSpPr>
          <p:cNvPr id="12" name="Text Box 42"/>
          <p:cNvSpPr txBox="1">
            <a:spLocks noChangeArrowheads="1"/>
          </p:cNvSpPr>
          <p:nvPr/>
        </p:nvSpPr>
        <p:spPr bwMode="auto">
          <a:xfrm>
            <a:off x="3296602" y="4857760"/>
            <a:ext cx="1486689" cy="338554"/>
          </a:xfrm>
          <a:prstGeom prst="rect">
            <a:avLst/>
          </a:prstGeom>
          <a:noFill/>
          <a:ln w="9525" algn="ctr">
            <a:noFill/>
            <a:miter lim="800000"/>
            <a:headEnd/>
            <a:tailEnd/>
          </a:ln>
          <a:effectLst/>
        </p:spPr>
        <p:txBody>
          <a:bodyPr wrap="none">
            <a:spAutoFit/>
          </a:bodyPr>
          <a:lstStyle/>
          <a:p>
            <a:pPr algn="r" eaLnBrk="0" hangingPunct="0"/>
            <a:r>
              <a:rPr lang="es-EC" sz="1600" smtClean="0"/>
              <a:t>Transparencia</a:t>
            </a:r>
            <a:endParaRPr lang="es-EC" sz="1600"/>
          </a:p>
        </p:txBody>
      </p:sp>
      <p:sp>
        <p:nvSpPr>
          <p:cNvPr id="13" name="Text Box 42"/>
          <p:cNvSpPr txBox="1">
            <a:spLocks noChangeArrowheads="1"/>
          </p:cNvSpPr>
          <p:nvPr/>
        </p:nvSpPr>
        <p:spPr bwMode="auto">
          <a:xfrm>
            <a:off x="3804467" y="5286388"/>
            <a:ext cx="1196161" cy="338554"/>
          </a:xfrm>
          <a:prstGeom prst="rect">
            <a:avLst/>
          </a:prstGeom>
          <a:noFill/>
          <a:ln w="9525" algn="ctr">
            <a:noFill/>
            <a:miter lim="800000"/>
            <a:headEnd/>
            <a:tailEnd/>
          </a:ln>
          <a:effectLst/>
        </p:spPr>
        <p:txBody>
          <a:bodyPr wrap="none">
            <a:spAutoFit/>
          </a:bodyPr>
          <a:lstStyle/>
          <a:p>
            <a:pPr algn="r" eaLnBrk="0" hangingPunct="0"/>
            <a:r>
              <a:rPr lang="es-EC" sz="1600" dirty="0" smtClean="0"/>
              <a:t>Amabilidad</a:t>
            </a:r>
            <a:endParaRPr lang="es-EC" sz="1600" dirty="0"/>
          </a:p>
        </p:txBody>
      </p:sp>
      <p:sp>
        <p:nvSpPr>
          <p:cNvPr id="14" name="Text Box 42"/>
          <p:cNvSpPr txBox="1">
            <a:spLocks noChangeArrowheads="1"/>
          </p:cNvSpPr>
          <p:nvPr/>
        </p:nvSpPr>
        <p:spPr bwMode="auto">
          <a:xfrm>
            <a:off x="4225288" y="5733652"/>
            <a:ext cx="1346844" cy="338554"/>
          </a:xfrm>
          <a:prstGeom prst="rect">
            <a:avLst/>
          </a:prstGeom>
          <a:noFill/>
          <a:ln w="9525" algn="ctr">
            <a:noFill/>
            <a:miter lim="800000"/>
            <a:headEnd/>
            <a:tailEnd/>
          </a:ln>
          <a:effectLst/>
        </p:spPr>
        <p:txBody>
          <a:bodyPr wrap="none">
            <a:spAutoFit/>
          </a:bodyPr>
          <a:lstStyle/>
          <a:p>
            <a:pPr algn="r" eaLnBrk="0" hangingPunct="0"/>
            <a:r>
              <a:rPr lang="es-EC" sz="1600" dirty="0" smtClean="0"/>
              <a:t>Compromiso</a:t>
            </a:r>
            <a:endParaRPr lang="es-EC" sz="1600" dirty="0"/>
          </a:p>
        </p:txBody>
      </p:sp>
      <p:pic>
        <p:nvPicPr>
          <p:cNvPr id="15" name="Picture 26" descr="132"/>
          <p:cNvPicPr>
            <a:picLocks noChangeAspect="1" noChangeArrowheads="1"/>
          </p:cNvPicPr>
          <p:nvPr/>
        </p:nvPicPr>
        <p:blipFill>
          <a:blip r:embed="rId2" cstate="print"/>
          <a:srcRect/>
          <a:stretch>
            <a:fillRect/>
          </a:stretch>
        </p:blipFill>
        <p:spPr bwMode="auto">
          <a:xfrm>
            <a:off x="6715140" y="4214818"/>
            <a:ext cx="1524000" cy="1300162"/>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tgtEl>
                                        <p:attrNameLst>
                                          <p:attrName>ppt_x</p:attrName>
                                          <p:attrName>ppt_y</p:attrName>
                                        </p:attrNameLst>
                                      </p:cBhvr>
                                    </p:animMotion>
                                    <p:animEffect transition="in" filter="fade">
                                      <p:cBhvr>
                                        <p:cTn id="31" dur="1000"/>
                                        <p:tgtEl>
                                          <p:spTgt spid="8"/>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Scale>
                                      <p:cBhvr>
                                        <p:cTn id="3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9"/>
                                        </p:tgtEl>
                                        <p:attrNameLst>
                                          <p:attrName>ppt_x</p:attrName>
                                          <p:attrName>ppt_y</p:attrName>
                                        </p:attrNameLst>
                                      </p:cBhvr>
                                    </p:animMotion>
                                    <p:animEffect transition="in" filter="fade">
                                      <p:cBhvr>
                                        <p:cTn id="36" dur="1000"/>
                                        <p:tgtEl>
                                          <p:spTgt spid="9"/>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Scale>
                                      <p:cBhvr>
                                        <p:cTn id="3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
                                        </p:tgtEl>
                                        <p:attrNameLst>
                                          <p:attrName>ppt_x</p:attrName>
                                          <p:attrName>ppt_y</p:attrName>
                                        </p:attrNameLst>
                                      </p:cBhvr>
                                    </p:animMotion>
                                    <p:animEffect transition="in" filter="fade">
                                      <p:cBhvr>
                                        <p:cTn id="41" dur="1000"/>
                                        <p:tgtEl>
                                          <p:spTgt spid="10"/>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Scale>
                                      <p:cBhvr>
                                        <p:cTn id="4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1"/>
                                        </p:tgtEl>
                                        <p:attrNameLst>
                                          <p:attrName>ppt_x</p:attrName>
                                          <p:attrName>ppt_y</p:attrName>
                                        </p:attrNameLst>
                                      </p:cBhvr>
                                    </p:animMotion>
                                    <p:animEffect transition="in" filter="fade">
                                      <p:cBhvr>
                                        <p:cTn id="46" dur="1000"/>
                                        <p:tgtEl>
                                          <p:spTgt spid="11"/>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Scale>
                                      <p:cBhvr>
                                        <p:cTn id="4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2"/>
                                        </p:tgtEl>
                                        <p:attrNameLst>
                                          <p:attrName>ppt_x</p:attrName>
                                          <p:attrName>ppt_y</p:attrName>
                                        </p:attrNameLst>
                                      </p:cBhvr>
                                    </p:animMotion>
                                    <p:animEffect transition="in" filter="fade">
                                      <p:cBhvr>
                                        <p:cTn id="51" dur="1000"/>
                                        <p:tgtEl>
                                          <p:spTgt spid="12"/>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Scale>
                                      <p:cBhvr>
                                        <p:cTn id="5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3"/>
                                        </p:tgtEl>
                                        <p:attrNameLst>
                                          <p:attrName>ppt_x</p:attrName>
                                          <p:attrName>ppt_y</p:attrName>
                                        </p:attrNameLst>
                                      </p:cBhvr>
                                    </p:animMotion>
                                    <p:animEffect transition="in" filter="fade">
                                      <p:cBhvr>
                                        <p:cTn id="56" dur="1000"/>
                                        <p:tgtEl>
                                          <p:spTgt spid="13"/>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Scale>
                                      <p:cBhvr>
                                        <p:cTn id="5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4"/>
                                        </p:tgtEl>
                                        <p:attrNameLst>
                                          <p:attrName>ppt_x</p:attrName>
                                          <p:attrName>ppt_y</p:attrName>
                                        </p:attrNameLst>
                                      </p:cBhvr>
                                    </p:animMotion>
                                    <p:animEffect transition="in" filter="fade">
                                      <p:cBhvr>
                                        <p:cTn id="61" dur="1000"/>
                                        <p:tgtEl>
                                          <p:spTgt spid="14"/>
                                        </p:tgtEl>
                                      </p:cBhvr>
                                    </p:animEffect>
                                  </p:childTnLst>
                                </p:cTn>
                              </p:par>
                              <p:par>
                                <p:cTn id="62" presetID="52"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Scale>
                                      <p:cBhvr>
                                        <p:cTn id="6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5"/>
                                        </p:tgtEl>
                                        <p:attrNameLst>
                                          <p:attrName>ppt_x</p:attrName>
                                          <p:attrName>ppt_y</p:attrName>
                                        </p:attrNameLst>
                                      </p:cBhvr>
                                    </p:animMotion>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Servicios Financieros</a:t>
            </a:r>
            <a:endParaRPr lang="es-ES" dirty="0"/>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1071538" y="2143116"/>
            <a:ext cx="2886075" cy="1362075"/>
          </a:xfrm>
          <a:prstGeom prst="rect">
            <a:avLst/>
          </a:prstGeom>
          <a:noFill/>
          <a:ln w="9525">
            <a:solidFill>
              <a:schemeClr val="tx1"/>
            </a:solid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5400700" y="2143116"/>
            <a:ext cx="2743200" cy="1362075"/>
          </a:xfrm>
          <a:prstGeom prst="rect">
            <a:avLst/>
          </a:prstGeom>
          <a:noFill/>
          <a:ln w="9525">
            <a:solidFill>
              <a:schemeClr val="tx1"/>
            </a:solid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3186124" y="4357694"/>
            <a:ext cx="3028950" cy="1362075"/>
          </a:xfrm>
          <a:prstGeom prst="rect">
            <a:avLst/>
          </a:prstGeom>
          <a:noFill/>
          <a:ln w="9525">
            <a:solidFill>
              <a:schemeClr val="tx1"/>
            </a:solidFill>
            <a:miter lim="800000"/>
            <a:headEnd/>
            <a:tailEnd/>
          </a:ln>
          <a:effectLst/>
        </p:spPr>
      </p:pic>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Tema2">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1048</TotalTime>
  <Words>1190</Words>
  <Application>Microsoft Office PowerPoint</Application>
  <PresentationFormat>Presentación en pantalla (4:3)</PresentationFormat>
  <Paragraphs>186</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Tema2</vt:lpstr>
      <vt:lpstr>Diapositiva 1</vt:lpstr>
      <vt:lpstr>Diapositiva 2</vt:lpstr>
      <vt:lpstr>Diapositiva 3</vt:lpstr>
      <vt:lpstr>Ambiente Externo e Interno</vt:lpstr>
      <vt:lpstr>FODA</vt:lpstr>
      <vt:lpstr>Diapositiva 6</vt:lpstr>
      <vt:lpstr>Introducción</vt:lpstr>
      <vt:lpstr>Diapositiva 8</vt:lpstr>
      <vt:lpstr>Servicios Financieros</vt:lpstr>
      <vt:lpstr>Servicios Financieros</vt:lpstr>
      <vt:lpstr>Diapositiva 11</vt:lpstr>
      <vt:lpstr>Evolución de la COAC San Francisco</vt:lpstr>
      <vt:lpstr>Diapositiva 13</vt:lpstr>
      <vt:lpstr>Diapositiva 14</vt:lpstr>
      <vt:lpstr>Diapositiva 15</vt:lpstr>
      <vt:lpstr>C A M E L</vt:lpstr>
      <vt:lpstr>Diapositiva 17</vt:lpstr>
      <vt:lpstr>Diapositiva 18</vt:lpstr>
      <vt:lpstr>Estudio de Mercado</vt:lpstr>
      <vt:lpstr>Diapositiva 20</vt:lpstr>
      <vt:lpstr>Diapositiva 21</vt:lpstr>
      <vt:lpstr>Diapositiva 22</vt:lpstr>
      <vt:lpstr>Diapositiva 23</vt:lpstr>
      <vt:lpstr>Diapositiva 24</vt:lpstr>
      <vt:lpstr>Diapositiva 25</vt:lpstr>
      <vt:lpstr>Diapositiva 26</vt:lpstr>
      <vt:lpstr>ESTRUCTURA DEPARTAMENTAL</vt:lpstr>
      <vt:lpstr>COSTOS DE IMPLEMENTACIÓN Y OPERACIÓN</vt:lpstr>
      <vt:lpstr>COSTOS DE IMPLEMENTACIÓN Y OPERACIÓN</vt:lpstr>
      <vt:lpstr>METODOLOGÍA DE PROYECCIÓN</vt:lpstr>
      <vt:lpstr>RESULTADOS ESPERADOS</vt:lpstr>
      <vt:lpstr>TIR Y VAN</vt:lpstr>
      <vt:lpstr>ANÁLISIS DE SENSIBILIDAD</vt:lpstr>
      <vt:lpstr>Diapositiva 34</vt:lpstr>
      <vt:lpstr>Conclusiones</vt:lpstr>
      <vt:lpstr>Conclusiones</vt:lpstr>
      <vt:lpstr>Recomendaciones</vt:lpstr>
      <vt:lpstr>Recomendaciones</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Tania</cp:lastModifiedBy>
  <cp:revision>94</cp:revision>
  <dcterms:created xsi:type="dcterms:W3CDTF">2011-02-22T21:06:56Z</dcterms:created>
  <dcterms:modified xsi:type="dcterms:W3CDTF">2011-04-14T13:50:55Z</dcterms:modified>
</cp:coreProperties>
</file>