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38"/>
  </p:notesMasterIdLst>
  <p:sldIdLst>
    <p:sldId id="256" r:id="rId2"/>
    <p:sldId id="258" r:id="rId3"/>
    <p:sldId id="291" r:id="rId4"/>
    <p:sldId id="261" r:id="rId5"/>
    <p:sldId id="262" r:id="rId6"/>
    <p:sldId id="263" r:id="rId7"/>
    <p:sldId id="264" r:id="rId8"/>
    <p:sldId id="265" r:id="rId9"/>
    <p:sldId id="266" r:id="rId10"/>
    <p:sldId id="267" r:id="rId11"/>
    <p:sldId id="292" r:id="rId12"/>
    <p:sldId id="268" r:id="rId13"/>
    <p:sldId id="269" r:id="rId14"/>
    <p:sldId id="270" r:id="rId15"/>
    <p:sldId id="271" r:id="rId16"/>
    <p:sldId id="272" r:id="rId17"/>
    <p:sldId id="273" r:id="rId18"/>
    <p:sldId id="277" r:id="rId19"/>
    <p:sldId id="276" r:id="rId20"/>
    <p:sldId id="275" r:id="rId21"/>
    <p:sldId id="274" r:id="rId22"/>
    <p:sldId id="278" r:id="rId23"/>
    <p:sldId id="279" r:id="rId24"/>
    <p:sldId id="280" r:id="rId25"/>
    <p:sldId id="281" r:id="rId26"/>
    <p:sldId id="282" r:id="rId27"/>
    <p:sldId id="283" r:id="rId28"/>
    <p:sldId id="284" r:id="rId29"/>
    <p:sldId id="285" r:id="rId30"/>
    <p:sldId id="286" r:id="rId31"/>
    <p:sldId id="288" r:id="rId32"/>
    <p:sldId id="293" r:id="rId33"/>
    <p:sldId id="287" r:id="rId34"/>
    <p:sldId id="289" r:id="rId35"/>
    <p:sldId id="290" r:id="rId36"/>
    <p:sldId id="298" r:id="rId37"/>
    <p:sldId id="297" r:id="rId38"/>
    <p:sldId id="299" r:id="rId39"/>
    <p:sldId id="300" r:id="rId40"/>
    <p:sldId id="296" r:id="rId41"/>
    <p:sldId id="295" r:id="rId42"/>
    <p:sldId id="303" r:id="rId43"/>
    <p:sldId id="302" r:id="rId44"/>
    <p:sldId id="342" r:id="rId45"/>
    <p:sldId id="301" r:id="rId46"/>
    <p:sldId id="307" r:id="rId47"/>
    <p:sldId id="306" r:id="rId48"/>
    <p:sldId id="343" r:id="rId49"/>
    <p:sldId id="305" r:id="rId50"/>
    <p:sldId id="304" r:id="rId51"/>
    <p:sldId id="294" r:id="rId52"/>
    <p:sldId id="344" r:id="rId53"/>
    <p:sldId id="309" r:id="rId54"/>
    <p:sldId id="308" r:id="rId55"/>
    <p:sldId id="311" r:id="rId56"/>
    <p:sldId id="314" r:id="rId57"/>
    <p:sldId id="312" r:id="rId58"/>
    <p:sldId id="313" r:id="rId59"/>
    <p:sldId id="310" r:id="rId60"/>
    <p:sldId id="318" r:id="rId61"/>
    <p:sldId id="345" r:id="rId62"/>
    <p:sldId id="317" r:id="rId63"/>
    <p:sldId id="316" r:id="rId64"/>
    <p:sldId id="346" r:id="rId65"/>
    <p:sldId id="319" r:id="rId66"/>
    <p:sldId id="315" r:id="rId67"/>
    <p:sldId id="322" r:id="rId68"/>
    <p:sldId id="320" r:id="rId69"/>
    <p:sldId id="321" r:id="rId70"/>
    <p:sldId id="325" r:id="rId71"/>
    <p:sldId id="331" r:id="rId72"/>
    <p:sldId id="329" r:id="rId73"/>
    <p:sldId id="332" r:id="rId74"/>
    <p:sldId id="333" r:id="rId75"/>
    <p:sldId id="347" r:id="rId76"/>
    <p:sldId id="324" r:id="rId77"/>
    <p:sldId id="323" r:id="rId78"/>
    <p:sldId id="327" r:id="rId79"/>
    <p:sldId id="326" r:id="rId80"/>
    <p:sldId id="348" r:id="rId81"/>
    <p:sldId id="330" r:id="rId82"/>
    <p:sldId id="328" r:id="rId83"/>
    <p:sldId id="337" r:id="rId84"/>
    <p:sldId id="336" r:id="rId85"/>
    <p:sldId id="349" r:id="rId86"/>
    <p:sldId id="335" r:id="rId87"/>
    <p:sldId id="334" r:id="rId88"/>
    <p:sldId id="350" r:id="rId89"/>
    <p:sldId id="339" r:id="rId90"/>
    <p:sldId id="338" r:id="rId91"/>
    <p:sldId id="340" r:id="rId92"/>
    <p:sldId id="353" r:id="rId93"/>
    <p:sldId id="354" r:id="rId94"/>
    <p:sldId id="352" r:id="rId95"/>
    <p:sldId id="351" r:id="rId96"/>
    <p:sldId id="357" r:id="rId97"/>
    <p:sldId id="355" r:id="rId98"/>
    <p:sldId id="356" r:id="rId99"/>
    <p:sldId id="360" r:id="rId100"/>
    <p:sldId id="359" r:id="rId101"/>
    <p:sldId id="358" r:id="rId102"/>
    <p:sldId id="364" r:id="rId103"/>
    <p:sldId id="363" r:id="rId104"/>
    <p:sldId id="362" r:id="rId105"/>
    <p:sldId id="361" r:id="rId106"/>
    <p:sldId id="367" r:id="rId107"/>
    <p:sldId id="366" r:id="rId108"/>
    <p:sldId id="365" r:id="rId109"/>
    <p:sldId id="370" r:id="rId110"/>
    <p:sldId id="371" r:id="rId111"/>
    <p:sldId id="369" r:id="rId112"/>
    <p:sldId id="368" r:id="rId113"/>
    <p:sldId id="372" r:id="rId114"/>
    <p:sldId id="375" r:id="rId115"/>
    <p:sldId id="374" r:id="rId116"/>
    <p:sldId id="373" r:id="rId117"/>
    <p:sldId id="377" r:id="rId118"/>
    <p:sldId id="381" r:id="rId119"/>
    <p:sldId id="380" r:id="rId120"/>
    <p:sldId id="379" r:id="rId121"/>
    <p:sldId id="378" r:id="rId122"/>
    <p:sldId id="376" r:id="rId123"/>
    <p:sldId id="385" r:id="rId124"/>
    <p:sldId id="384" r:id="rId125"/>
    <p:sldId id="383" r:id="rId126"/>
    <p:sldId id="388" r:id="rId127"/>
    <p:sldId id="387" r:id="rId128"/>
    <p:sldId id="386" r:id="rId129"/>
    <p:sldId id="382" r:id="rId130"/>
    <p:sldId id="389" r:id="rId131"/>
    <p:sldId id="392" r:id="rId132"/>
    <p:sldId id="395" r:id="rId133"/>
    <p:sldId id="397" r:id="rId134"/>
    <p:sldId id="398" r:id="rId135"/>
    <p:sldId id="399" r:id="rId136"/>
    <p:sldId id="396" r:id="rId137"/>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2" autoAdjust="0"/>
    <p:restoredTop sz="94711" autoAdjust="0"/>
  </p:normalViewPr>
  <p:slideViewPr>
    <p:cSldViewPr>
      <p:cViewPr>
        <p:scale>
          <a:sx n="70" d="100"/>
          <a:sy n="70" d="100"/>
        </p:scale>
        <p:origin x="-120" y="-168"/>
      </p:cViewPr>
      <p:guideLst>
        <p:guide orient="horz" pos="2160"/>
        <p:guide pos="2880"/>
      </p:guideLst>
    </p:cSldViewPr>
  </p:slideViewPr>
  <p:outlineViewPr>
    <p:cViewPr>
      <p:scale>
        <a:sx n="33" d="100"/>
        <a:sy n="33" d="100"/>
      </p:scale>
      <p:origin x="0" y="73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INGCONSTRUCCIONES\Documents\ESPE%20ING%20CIVIL\TESIS%20BAMBU%20GIGANTE\TESIS%20REVISADA%202011\CAPITULOS%20POR%20PRESENTAR%202011\CAPITULOS%20CORREGIDOS%20ABRIL%202011\SAP\TODOS%20ESTRUCTURALES\2011-03-25\2%20Viento%20UBC%2097%20CC%20R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INGCONSTRUCCIONES\Documents\ESPE%20ING%20CIVIL\TESIS%20BAMBU%20GIGANTE\TESIS%20REVISADA%202011\CAPITULOS%20POR%20PRESENTAR%202011\CAPITULOS%20CORREGIDOS%20ABRIL%202011\SAP\TODOS%20ESTRUCTURALES\2011-03-25\2%20Viento%20UBC%2097%20CC%20R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SV"/>
            </a:pPr>
            <a:r>
              <a:rPr lang="en-US"/>
              <a:t>Grafico Presion vs Velocidad del viento</a:t>
            </a:r>
          </a:p>
        </c:rich>
      </c:tx>
      <c:layout>
        <c:manualLayout>
          <c:xMode val="edge"/>
          <c:yMode val="edge"/>
          <c:x val="0.18192641421969544"/>
          <c:y val="2.3008037090284155E-3"/>
        </c:manualLayout>
      </c:layout>
      <c:overlay val="1"/>
      <c:spPr>
        <a:noFill/>
        <a:ln w="25400">
          <a:noFill/>
        </a:ln>
      </c:spPr>
    </c:title>
    <c:plotArea>
      <c:layout>
        <c:manualLayout>
          <c:layoutTarget val="inner"/>
          <c:xMode val="edge"/>
          <c:yMode val="edge"/>
          <c:x val="0.13960905046028854"/>
          <c:y val="9.440576538954909E-2"/>
          <c:w val="0.80414477923370065"/>
          <c:h val="0.77972161092113246"/>
        </c:manualLayout>
      </c:layout>
      <c:scatterChart>
        <c:scatterStyle val="smoothMarker"/>
        <c:ser>
          <c:idx val="0"/>
          <c:order val="0"/>
          <c:spPr>
            <a:ln w="25400">
              <a:solidFill>
                <a:srgbClr val="000080"/>
              </a:solidFill>
              <a:prstDash val="solid"/>
            </a:ln>
          </c:spPr>
          <c:marker>
            <c:symbol val="none"/>
          </c:marker>
          <c:xVal>
            <c:numRef>
              <c:f>'UBC97'!$B$98:$B$118</c:f>
              <c:numCache>
                <c:formatCode>0.00\ "Km/h"</c:formatCode>
                <c:ptCount val="21"/>
                <c:pt idx="0">
                  <c:v>40</c:v>
                </c:pt>
                <c:pt idx="1">
                  <c:v>45</c:v>
                </c:pt>
                <c:pt idx="2">
                  <c:v>60</c:v>
                </c:pt>
                <c:pt idx="3">
                  <c:v>70</c:v>
                </c:pt>
                <c:pt idx="4">
                  <c:v>80</c:v>
                </c:pt>
                <c:pt idx="5">
                  <c:v>90</c:v>
                </c:pt>
                <c:pt idx="6">
                  <c:v>100</c:v>
                </c:pt>
                <c:pt idx="7">
                  <c:v>110</c:v>
                </c:pt>
                <c:pt idx="8">
                  <c:v>112.65379999999998</c:v>
                </c:pt>
                <c:pt idx="9">
                  <c:v>125</c:v>
                </c:pt>
                <c:pt idx="10">
                  <c:v>128.74719999999999</c:v>
                </c:pt>
                <c:pt idx="11">
                  <c:v>130</c:v>
                </c:pt>
                <c:pt idx="12">
                  <c:v>144.84059999999999</c:v>
                </c:pt>
                <c:pt idx="13">
                  <c:v>150</c:v>
                </c:pt>
                <c:pt idx="14">
                  <c:v>160.934</c:v>
                </c:pt>
                <c:pt idx="15">
                  <c:v>165</c:v>
                </c:pt>
                <c:pt idx="16">
                  <c:v>177.02740000000006</c:v>
                </c:pt>
                <c:pt idx="17">
                  <c:v>180</c:v>
                </c:pt>
                <c:pt idx="18">
                  <c:v>193.1208</c:v>
                </c:pt>
                <c:pt idx="19">
                  <c:v>200</c:v>
                </c:pt>
                <c:pt idx="20">
                  <c:v>209.21419999999998</c:v>
                </c:pt>
              </c:numCache>
            </c:numRef>
          </c:xVal>
          <c:yVal>
            <c:numRef>
              <c:f>'UBC97'!$F$98:$F$118</c:f>
              <c:numCache>
                <c:formatCode>0.00\ "Kg/m2"</c:formatCode>
                <c:ptCount val="21"/>
                <c:pt idx="0">
                  <c:v>7.7393547385054955</c:v>
                </c:pt>
                <c:pt idx="1">
                  <c:v>10.157903094288464</c:v>
                </c:pt>
                <c:pt idx="2">
                  <c:v>17.413548161637362</c:v>
                </c:pt>
                <c:pt idx="3">
                  <c:v>24.18548355782967</c:v>
                </c:pt>
                <c:pt idx="4">
                  <c:v>30.957418954021989</c:v>
                </c:pt>
                <c:pt idx="5">
                  <c:v>39.664193034840672</c:v>
                </c:pt>
                <c:pt idx="6">
                  <c:v>48.37096711565934</c:v>
                </c:pt>
                <c:pt idx="7">
                  <c:v>58.764658073440522</c:v>
                </c:pt>
                <c:pt idx="8">
                  <c:v>61.522935779816507</c:v>
                </c:pt>
                <c:pt idx="9">
                  <c:v>75.757219068549745</c:v>
                </c:pt>
                <c:pt idx="10">
                  <c:v>80.077471967380191</c:v>
                </c:pt>
                <c:pt idx="11">
                  <c:v>81.749921885022715</c:v>
                </c:pt>
                <c:pt idx="12">
                  <c:v>101.56167176350661</c:v>
                </c:pt>
                <c:pt idx="13">
                  <c:v>109.07546321690656</c:v>
                </c:pt>
                <c:pt idx="14">
                  <c:v>124.99898063200816</c:v>
                </c:pt>
                <c:pt idx="15">
                  <c:v>131.66060030788421</c:v>
                </c:pt>
                <c:pt idx="16">
                  <c:v>151.36595310907231</c:v>
                </c:pt>
                <c:pt idx="17">
                  <c:v>156.6871237393307</c:v>
                </c:pt>
                <c:pt idx="18">
                  <c:v>180.1743119266055</c:v>
                </c:pt>
                <c:pt idx="19">
                  <c:v>193.53216339931643</c:v>
                </c:pt>
                <c:pt idx="20">
                  <c:v>211.42405708460751</c:v>
                </c:pt>
              </c:numCache>
            </c:numRef>
          </c:yVal>
          <c:smooth val="1"/>
        </c:ser>
        <c:axId val="54470912"/>
        <c:axId val="68718976"/>
      </c:scatterChart>
      <c:valAx>
        <c:axId val="54470912"/>
        <c:scaling>
          <c:orientation val="minMax"/>
          <c:max val="220"/>
          <c:min val="20"/>
        </c:scaling>
        <c:axPos val="b"/>
        <c:title>
          <c:tx>
            <c:rich>
              <a:bodyPr/>
              <a:lstStyle/>
              <a:p>
                <a:pPr>
                  <a:defRPr lang="es-SV"/>
                </a:pPr>
                <a:r>
                  <a:rPr lang="en-US" dirty="0" err="1" smtClean="0"/>
                  <a:t>Velocidad</a:t>
                </a:r>
                <a:r>
                  <a:rPr lang="en-US" dirty="0" smtClean="0"/>
                  <a:t> (Km/h)</a:t>
                </a:r>
                <a:endParaRPr lang="en-US" dirty="0"/>
              </a:p>
            </c:rich>
          </c:tx>
          <c:layout/>
          <c:spPr>
            <a:noFill/>
            <a:ln w="25400">
              <a:noFill/>
            </a:ln>
          </c:spPr>
        </c:title>
        <c:numFmt formatCode="#,##0" sourceLinked="0"/>
        <c:tickLblPos val="nextTo"/>
        <c:spPr>
          <a:ln w="3175">
            <a:solidFill>
              <a:srgbClr val="000000"/>
            </a:solidFill>
            <a:prstDash val="solid"/>
          </a:ln>
        </c:spPr>
        <c:txPr>
          <a:bodyPr rot="0" vert="horz"/>
          <a:lstStyle/>
          <a:p>
            <a:pPr>
              <a:defRPr lang="es-SV"/>
            </a:pPr>
            <a:endParaRPr lang="es-EC"/>
          </a:p>
        </c:txPr>
        <c:crossAx val="68718976"/>
        <c:crosses val="autoZero"/>
        <c:crossBetween val="midCat"/>
        <c:majorUnit val="60"/>
      </c:valAx>
      <c:valAx>
        <c:axId val="68718976"/>
        <c:scaling>
          <c:orientation val="minMax"/>
        </c:scaling>
        <c:axPos val="l"/>
        <c:majorGridlines>
          <c:spPr>
            <a:ln w="3175">
              <a:solidFill>
                <a:srgbClr val="000000"/>
              </a:solidFill>
              <a:prstDash val="solid"/>
            </a:ln>
          </c:spPr>
        </c:majorGridlines>
        <c:title>
          <c:tx>
            <c:rich>
              <a:bodyPr/>
              <a:lstStyle/>
              <a:p>
                <a:pPr>
                  <a:defRPr lang="es-SV"/>
                </a:pPr>
                <a:r>
                  <a:rPr lang="en-US"/>
                  <a:t>Presion qs</a:t>
                </a:r>
              </a:p>
            </c:rich>
          </c:tx>
          <c:layout>
            <c:manualLayout>
              <c:xMode val="edge"/>
              <c:yMode val="edge"/>
              <c:x val="0"/>
              <c:y val="0.32598792283831751"/>
            </c:manualLayout>
          </c:layout>
          <c:spPr>
            <a:noFill/>
            <a:ln w="25400">
              <a:noFill/>
            </a:ln>
          </c:spPr>
        </c:title>
        <c:numFmt formatCode="0\ &quot;Kg/m2&quot;" sourceLinked="0"/>
        <c:tickLblPos val="nextTo"/>
        <c:spPr>
          <a:ln w="3175">
            <a:solidFill>
              <a:srgbClr val="000000"/>
            </a:solidFill>
            <a:prstDash val="solid"/>
          </a:ln>
        </c:spPr>
        <c:txPr>
          <a:bodyPr rot="0" vert="horz"/>
          <a:lstStyle/>
          <a:p>
            <a:pPr>
              <a:defRPr lang="es-SV"/>
            </a:pPr>
            <a:endParaRPr lang="es-EC"/>
          </a:p>
        </c:txPr>
        <c:crossAx val="54470912"/>
        <c:crosses val="autoZero"/>
        <c:crossBetween val="midCat"/>
      </c:valAx>
      <c:spPr>
        <a:noFill/>
        <a:ln w="12700">
          <a:solidFill>
            <a:schemeClr val="accent1">
              <a:lumMod val="75000"/>
            </a:schemeClr>
          </a:solidFill>
          <a:prstDash val="solid"/>
        </a:ln>
      </c:spPr>
    </c:plotArea>
    <c:plotVisOnly val="1"/>
    <c:dispBlanksAs val="gap"/>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SV" sz="900" b="1" i="0" u="none" strike="noStrike" baseline="0">
                <a:solidFill>
                  <a:srgbClr val="000000"/>
                </a:solidFill>
                <a:latin typeface="Calibri"/>
                <a:ea typeface="Calibri"/>
                <a:cs typeface="Calibri"/>
              </a:defRPr>
            </a:pPr>
            <a:r>
              <a:rPr lang="en-US" sz="1600" dirty="0" err="1"/>
              <a:t>Grafico</a:t>
            </a:r>
            <a:r>
              <a:rPr lang="en-US" sz="1600" dirty="0"/>
              <a:t> </a:t>
            </a:r>
            <a:r>
              <a:rPr lang="en-US" sz="1600" dirty="0" err="1"/>
              <a:t>Altura</a:t>
            </a:r>
            <a:r>
              <a:rPr lang="en-US" sz="1600" dirty="0"/>
              <a:t> vs. </a:t>
            </a:r>
            <a:r>
              <a:rPr lang="en-US" sz="1600" dirty="0" err="1"/>
              <a:t>Ce</a:t>
            </a:r>
            <a:endParaRPr lang="en-US" sz="1600" dirty="0"/>
          </a:p>
        </c:rich>
      </c:tx>
      <c:layout>
        <c:manualLayout>
          <c:xMode val="edge"/>
          <c:yMode val="edge"/>
          <c:x val="0.38014846629019888"/>
          <c:y val="4.2737126478437134E-3"/>
        </c:manualLayout>
      </c:layout>
      <c:overlay val="1"/>
      <c:spPr>
        <a:noFill/>
        <a:ln w="25400">
          <a:noFill/>
        </a:ln>
      </c:spPr>
    </c:title>
    <c:plotArea>
      <c:layout>
        <c:manualLayout>
          <c:layoutTarget val="inner"/>
          <c:xMode val="edge"/>
          <c:yMode val="edge"/>
          <c:x val="0.11952881603932537"/>
          <c:y val="0.12552301255230144"/>
          <c:w val="0.63973169147808517"/>
          <c:h val="0.64016736401673557"/>
        </c:manualLayout>
      </c:layout>
      <c:scatterChart>
        <c:scatterStyle val="smoothMarker"/>
        <c:ser>
          <c:idx val="0"/>
          <c:order val="0"/>
          <c:tx>
            <c:v>Exposicion B</c:v>
          </c:tx>
          <c:marker>
            <c:symbol val="none"/>
          </c:marker>
          <c:xVal>
            <c:numRef>
              <c:f>'UBC97'!$C$46:$C$70</c:f>
              <c:numCache>
                <c:formatCode>0.00\ "m"</c:formatCode>
                <c:ptCount val="25"/>
                <c:pt idx="0">
                  <c:v>4.5720000000000001</c:v>
                </c:pt>
                <c:pt idx="1">
                  <c:v>5</c:v>
                </c:pt>
                <c:pt idx="2">
                  <c:v>6.0960000000000001</c:v>
                </c:pt>
                <c:pt idx="3">
                  <c:v>7</c:v>
                </c:pt>
                <c:pt idx="4">
                  <c:v>7.6199999999999983</c:v>
                </c:pt>
                <c:pt idx="5">
                  <c:v>8</c:v>
                </c:pt>
                <c:pt idx="6">
                  <c:v>9.1440000000000001</c:v>
                </c:pt>
                <c:pt idx="7">
                  <c:v>12</c:v>
                </c:pt>
                <c:pt idx="8">
                  <c:v>12.192</c:v>
                </c:pt>
                <c:pt idx="9">
                  <c:v>13</c:v>
                </c:pt>
                <c:pt idx="10">
                  <c:v>18.287999999999993</c:v>
                </c:pt>
                <c:pt idx="11">
                  <c:v>20</c:v>
                </c:pt>
                <c:pt idx="12">
                  <c:v>24.384</c:v>
                </c:pt>
                <c:pt idx="13">
                  <c:v>25</c:v>
                </c:pt>
                <c:pt idx="14">
                  <c:v>30.479999999999993</c:v>
                </c:pt>
                <c:pt idx="15">
                  <c:v>33</c:v>
                </c:pt>
                <c:pt idx="16">
                  <c:v>36.576000000000001</c:v>
                </c:pt>
                <c:pt idx="17">
                  <c:v>40</c:v>
                </c:pt>
                <c:pt idx="18">
                  <c:v>48.768000000000015</c:v>
                </c:pt>
                <c:pt idx="19">
                  <c:v>50</c:v>
                </c:pt>
                <c:pt idx="20">
                  <c:v>60.96</c:v>
                </c:pt>
                <c:pt idx="21">
                  <c:v>80</c:v>
                </c:pt>
                <c:pt idx="22">
                  <c:v>91.440000000000026</c:v>
                </c:pt>
                <c:pt idx="23">
                  <c:v>100</c:v>
                </c:pt>
                <c:pt idx="24">
                  <c:v>121.92</c:v>
                </c:pt>
              </c:numCache>
            </c:numRef>
          </c:xVal>
          <c:yVal>
            <c:numRef>
              <c:f>'UBC97'!$D$46:$D$70</c:f>
              <c:numCache>
                <c:formatCode>0.00</c:formatCode>
                <c:ptCount val="25"/>
                <c:pt idx="0">
                  <c:v>0.62000000000000022</c:v>
                </c:pt>
                <c:pt idx="1">
                  <c:v>0.63404199475065615</c:v>
                </c:pt>
                <c:pt idx="2">
                  <c:v>0.67000000000000026</c:v>
                </c:pt>
                <c:pt idx="3">
                  <c:v>0.6996587926509189</c:v>
                </c:pt>
                <c:pt idx="4">
                  <c:v>0.7200000000000002</c:v>
                </c:pt>
                <c:pt idx="5">
                  <c:v>0.72997375328084013</c:v>
                </c:pt>
                <c:pt idx="6">
                  <c:v>0.76000000000000023</c:v>
                </c:pt>
                <c:pt idx="7">
                  <c:v>0.83496062992125952</c:v>
                </c:pt>
                <c:pt idx="8">
                  <c:v>0.84000000000000019</c:v>
                </c:pt>
                <c:pt idx="9">
                  <c:v>0.85458005249343871</c:v>
                </c:pt>
                <c:pt idx="10">
                  <c:v>0.95000000000000018</c:v>
                </c:pt>
                <c:pt idx="11">
                  <c:v>0.97527559055118151</c:v>
                </c:pt>
                <c:pt idx="12">
                  <c:v>1.04</c:v>
                </c:pt>
                <c:pt idx="13">
                  <c:v>1.0490944881889757</c:v>
                </c:pt>
                <c:pt idx="14">
                  <c:v>1.1299999999999994</c:v>
                </c:pt>
                <c:pt idx="15">
                  <c:v>1.158937007874016</c:v>
                </c:pt>
                <c:pt idx="16">
                  <c:v>1.2</c:v>
                </c:pt>
                <c:pt idx="17">
                  <c:v>1.2308923884514436</c:v>
                </c:pt>
                <c:pt idx="18">
                  <c:v>1.31</c:v>
                </c:pt>
                <c:pt idx="19">
                  <c:v>1.3211154855643046</c:v>
                </c:pt>
                <c:pt idx="20">
                  <c:v>1.42</c:v>
                </c:pt>
                <c:pt idx="21">
                  <c:v>1.5511811023622046</c:v>
                </c:pt>
                <c:pt idx="22">
                  <c:v>1.6300000000000001</c:v>
                </c:pt>
                <c:pt idx="23">
                  <c:v>1.6777427821522308</c:v>
                </c:pt>
                <c:pt idx="24">
                  <c:v>1.8</c:v>
                </c:pt>
              </c:numCache>
            </c:numRef>
          </c:yVal>
          <c:smooth val="1"/>
        </c:ser>
        <c:ser>
          <c:idx val="1"/>
          <c:order val="1"/>
          <c:tx>
            <c:v>Exposicion C</c:v>
          </c:tx>
          <c:marker>
            <c:symbol val="none"/>
          </c:marker>
          <c:xVal>
            <c:numRef>
              <c:f>'UBC97'!$C$46:$C$70</c:f>
              <c:numCache>
                <c:formatCode>0.00\ "m"</c:formatCode>
                <c:ptCount val="25"/>
                <c:pt idx="0">
                  <c:v>4.5720000000000001</c:v>
                </c:pt>
                <c:pt idx="1">
                  <c:v>5</c:v>
                </c:pt>
                <c:pt idx="2">
                  <c:v>6.0960000000000001</c:v>
                </c:pt>
                <c:pt idx="3">
                  <c:v>7</c:v>
                </c:pt>
                <c:pt idx="4">
                  <c:v>7.6199999999999983</c:v>
                </c:pt>
                <c:pt idx="5">
                  <c:v>8</c:v>
                </c:pt>
                <c:pt idx="6">
                  <c:v>9.1440000000000001</c:v>
                </c:pt>
                <c:pt idx="7">
                  <c:v>12</c:v>
                </c:pt>
                <c:pt idx="8">
                  <c:v>12.192</c:v>
                </c:pt>
                <c:pt idx="9">
                  <c:v>13</c:v>
                </c:pt>
                <c:pt idx="10">
                  <c:v>18.287999999999993</c:v>
                </c:pt>
                <c:pt idx="11">
                  <c:v>20</c:v>
                </c:pt>
                <c:pt idx="12">
                  <c:v>24.384</c:v>
                </c:pt>
                <c:pt idx="13">
                  <c:v>25</c:v>
                </c:pt>
                <c:pt idx="14">
                  <c:v>30.479999999999993</c:v>
                </c:pt>
                <c:pt idx="15">
                  <c:v>33</c:v>
                </c:pt>
                <c:pt idx="16">
                  <c:v>36.576000000000001</c:v>
                </c:pt>
                <c:pt idx="17">
                  <c:v>40</c:v>
                </c:pt>
                <c:pt idx="18">
                  <c:v>48.768000000000015</c:v>
                </c:pt>
                <c:pt idx="19">
                  <c:v>50</c:v>
                </c:pt>
                <c:pt idx="20">
                  <c:v>60.96</c:v>
                </c:pt>
                <c:pt idx="21">
                  <c:v>80</c:v>
                </c:pt>
                <c:pt idx="22">
                  <c:v>91.440000000000026</c:v>
                </c:pt>
                <c:pt idx="23">
                  <c:v>100</c:v>
                </c:pt>
                <c:pt idx="24">
                  <c:v>121.92</c:v>
                </c:pt>
              </c:numCache>
            </c:numRef>
          </c:xVal>
          <c:yVal>
            <c:numRef>
              <c:f>'UBC97'!$E$46:$E$70</c:f>
              <c:numCache>
                <c:formatCode>0.00</c:formatCode>
                <c:ptCount val="25"/>
                <c:pt idx="0">
                  <c:v>1.06</c:v>
                </c:pt>
                <c:pt idx="1">
                  <c:v>1.0796587926509182</c:v>
                </c:pt>
                <c:pt idx="2">
                  <c:v>1.1299999999999994</c:v>
                </c:pt>
                <c:pt idx="3">
                  <c:v>1.1655905511811022</c:v>
                </c:pt>
                <c:pt idx="4">
                  <c:v>1.1900000000000004</c:v>
                </c:pt>
                <c:pt idx="5">
                  <c:v>1.1999737532808399</c:v>
                </c:pt>
                <c:pt idx="6">
                  <c:v>1.23</c:v>
                </c:pt>
                <c:pt idx="7">
                  <c:v>1.3049606299212604</c:v>
                </c:pt>
                <c:pt idx="8">
                  <c:v>1.31</c:v>
                </c:pt>
                <c:pt idx="9">
                  <c:v>1.3259055118110241</c:v>
                </c:pt>
                <c:pt idx="10">
                  <c:v>1.43</c:v>
                </c:pt>
                <c:pt idx="11">
                  <c:v>1.4580839895013127</c:v>
                </c:pt>
                <c:pt idx="12">
                  <c:v>1.53</c:v>
                </c:pt>
                <c:pt idx="13">
                  <c:v>1.5380839895013128</c:v>
                </c:pt>
                <c:pt idx="14">
                  <c:v>1.61</c:v>
                </c:pt>
                <c:pt idx="15">
                  <c:v>1.6348031496062998</c:v>
                </c:pt>
                <c:pt idx="16">
                  <c:v>1.6700000000000004</c:v>
                </c:pt>
                <c:pt idx="17">
                  <c:v>1.7037007874015744</c:v>
                </c:pt>
                <c:pt idx="18">
                  <c:v>1.79</c:v>
                </c:pt>
                <c:pt idx="19">
                  <c:v>1.7980839895013128</c:v>
                </c:pt>
                <c:pt idx="20">
                  <c:v>1.87</c:v>
                </c:pt>
                <c:pt idx="21">
                  <c:v>1.9824409448818907</c:v>
                </c:pt>
                <c:pt idx="22">
                  <c:v>2.0499999999999998</c:v>
                </c:pt>
                <c:pt idx="23">
                  <c:v>2.089317585301838</c:v>
                </c:pt>
                <c:pt idx="24">
                  <c:v>2.19</c:v>
                </c:pt>
              </c:numCache>
            </c:numRef>
          </c:yVal>
          <c:smooth val="1"/>
        </c:ser>
        <c:ser>
          <c:idx val="2"/>
          <c:order val="2"/>
          <c:tx>
            <c:v>Exposicion D</c:v>
          </c:tx>
          <c:marker>
            <c:symbol val="none"/>
          </c:marker>
          <c:xVal>
            <c:numRef>
              <c:f>'UBC97'!$C$46:$C$70</c:f>
              <c:numCache>
                <c:formatCode>0.00\ "m"</c:formatCode>
                <c:ptCount val="25"/>
                <c:pt idx="0">
                  <c:v>4.5720000000000001</c:v>
                </c:pt>
                <c:pt idx="1">
                  <c:v>5</c:v>
                </c:pt>
                <c:pt idx="2">
                  <c:v>6.0960000000000001</c:v>
                </c:pt>
                <c:pt idx="3">
                  <c:v>7</c:v>
                </c:pt>
                <c:pt idx="4">
                  <c:v>7.6199999999999983</c:v>
                </c:pt>
                <c:pt idx="5">
                  <c:v>8</c:v>
                </c:pt>
                <c:pt idx="6">
                  <c:v>9.1440000000000001</c:v>
                </c:pt>
                <c:pt idx="7">
                  <c:v>12</c:v>
                </c:pt>
                <c:pt idx="8">
                  <c:v>12.192</c:v>
                </c:pt>
                <c:pt idx="9">
                  <c:v>13</c:v>
                </c:pt>
                <c:pt idx="10">
                  <c:v>18.287999999999993</c:v>
                </c:pt>
                <c:pt idx="11">
                  <c:v>20</c:v>
                </c:pt>
                <c:pt idx="12">
                  <c:v>24.384</c:v>
                </c:pt>
                <c:pt idx="13">
                  <c:v>25</c:v>
                </c:pt>
                <c:pt idx="14">
                  <c:v>30.479999999999993</c:v>
                </c:pt>
                <c:pt idx="15">
                  <c:v>33</c:v>
                </c:pt>
                <c:pt idx="16">
                  <c:v>36.576000000000001</c:v>
                </c:pt>
                <c:pt idx="17">
                  <c:v>40</c:v>
                </c:pt>
                <c:pt idx="18">
                  <c:v>48.768000000000015</c:v>
                </c:pt>
                <c:pt idx="19">
                  <c:v>50</c:v>
                </c:pt>
                <c:pt idx="20">
                  <c:v>60.96</c:v>
                </c:pt>
                <c:pt idx="21">
                  <c:v>80</c:v>
                </c:pt>
                <c:pt idx="22">
                  <c:v>91.440000000000026</c:v>
                </c:pt>
                <c:pt idx="23">
                  <c:v>100</c:v>
                </c:pt>
                <c:pt idx="24">
                  <c:v>121.92</c:v>
                </c:pt>
              </c:numCache>
            </c:numRef>
          </c:xVal>
          <c:yVal>
            <c:numRef>
              <c:f>'UBC97'!$F$46:$F$70</c:f>
              <c:numCache>
                <c:formatCode>0.00</c:formatCode>
                <c:ptCount val="25"/>
                <c:pt idx="0">
                  <c:v>1.3900000000000001</c:v>
                </c:pt>
                <c:pt idx="1">
                  <c:v>1.4068503937007872</c:v>
                </c:pt>
                <c:pt idx="2">
                  <c:v>1.45</c:v>
                </c:pt>
                <c:pt idx="3">
                  <c:v>1.4796587926509182</c:v>
                </c:pt>
                <c:pt idx="4">
                  <c:v>1.5</c:v>
                </c:pt>
                <c:pt idx="5">
                  <c:v>1.5099737532808395</c:v>
                </c:pt>
                <c:pt idx="6">
                  <c:v>1.54</c:v>
                </c:pt>
                <c:pt idx="7">
                  <c:v>1.6149606299212604</c:v>
                </c:pt>
                <c:pt idx="8">
                  <c:v>1.62</c:v>
                </c:pt>
                <c:pt idx="9">
                  <c:v>1.6345800524934384</c:v>
                </c:pt>
                <c:pt idx="10">
                  <c:v>1.73</c:v>
                </c:pt>
                <c:pt idx="11">
                  <c:v>1.7524671916010501</c:v>
                </c:pt>
                <c:pt idx="12">
                  <c:v>1.81</c:v>
                </c:pt>
                <c:pt idx="13">
                  <c:v>1.8170734908136479</c:v>
                </c:pt>
                <c:pt idx="14">
                  <c:v>1.8800000000000001</c:v>
                </c:pt>
                <c:pt idx="15">
                  <c:v>1.9006692913385821</c:v>
                </c:pt>
                <c:pt idx="16">
                  <c:v>1.9300000000000004</c:v>
                </c:pt>
                <c:pt idx="17">
                  <c:v>1.9552755905511816</c:v>
                </c:pt>
                <c:pt idx="18">
                  <c:v>2.02</c:v>
                </c:pt>
                <c:pt idx="19">
                  <c:v>2.0280839895013134</c:v>
                </c:pt>
                <c:pt idx="20">
                  <c:v>2.1</c:v>
                </c:pt>
                <c:pt idx="21">
                  <c:v>2.1812073490813657</c:v>
                </c:pt>
                <c:pt idx="22">
                  <c:v>2.23</c:v>
                </c:pt>
                <c:pt idx="23">
                  <c:v>2.2608923884514445</c:v>
                </c:pt>
                <c:pt idx="24">
                  <c:v>2.34</c:v>
                </c:pt>
              </c:numCache>
            </c:numRef>
          </c:yVal>
          <c:smooth val="1"/>
        </c:ser>
        <c:axId val="69171072"/>
        <c:axId val="69185536"/>
      </c:scatterChart>
      <c:valAx>
        <c:axId val="69171072"/>
        <c:scaling>
          <c:orientation val="minMax"/>
        </c:scaling>
        <c:axPos val="b"/>
        <c:title>
          <c:tx>
            <c:rich>
              <a:bodyPr/>
              <a:lstStyle/>
              <a:p>
                <a:pPr>
                  <a:defRPr lang="es-SV" sz="1000" b="0" i="0" u="none" strike="noStrike" baseline="0">
                    <a:solidFill>
                      <a:srgbClr val="000000"/>
                    </a:solidFill>
                    <a:latin typeface="Calibri"/>
                    <a:ea typeface="Calibri"/>
                    <a:cs typeface="Calibri"/>
                  </a:defRPr>
                </a:pPr>
                <a:r>
                  <a:rPr lang="en-US" sz="1600" dirty="0" err="1"/>
                  <a:t>Altura</a:t>
                </a:r>
                <a:r>
                  <a:rPr lang="en-US" sz="1600" dirty="0"/>
                  <a:t> </a:t>
                </a:r>
                <a:r>
                  <a:rPr lang="en-US" sz="1600" dirty="0" err="1"/>
                  <a:t>sobre</a:t>
                </a:r>
                <a:r>
                  <a:rPr lang="en-US" sz="1600" dirty="0"/>
                  <a:t> el </a:t>
                </a:r>
                <a:r>
                  <a:rPr lang="en-US" sz="1600" dirty="0" err="1"/>
                  <a:t>nivel</a:t>
                </a:r>
                <a:r>
                  <a:rPr lang="en-US" sz="1600" dirty="0"/>
                  <a:t> </a:t>
                </a:r>
                <a:r>
                  <a:rPr lang="en-US" sz="1600" dirty="0" err="1"/>
                  <a:t>promedio</a:t>
                </a:r>
                <a:r>
                  <a:rPr lang="en-US" sz="1600" dirty="0"/>
                  <a:t> del </a:t>
                </a:r>
                <a:r>
                  <a:rPr lang="en-US" sz="1600" dirty="0" err="1"/>
                  <a:t>terreno</a:t>
                </a:r>
                <a:endParaRPr lang="en-US" sz="1600" dirty="0"/>
              </a:p>
            </c:rich>
          </c:tx>
          <c:layout/>
          <c:spPr>
            <a:noFill/>
            <a:ln w="25400">
              <a:noFill/>
            </a:ln>
          </c:spPr>
        </c:title>
        <c:numFmt formatCode="0.00\ &quot;m&quot;" sourceLinked="1"/>
        <c:tickLblPos val="nextTo"/>
        <c:txPr>
          <a:bodyPr rot="0" vert="horz"/>
          <a:lstStyle/>
          <a:p>
            <a:pPr>
              <a:defRPr lang="es-SV" sz="1400" b="0" i="0" u="none" strike="noStrike" baseline="0">
                <a:solidFill>
                  <a:srgbClr val="000000"/>
                </a:solidFill>
                <a:latin typeface="Calibri"/>
                <a:ea typeface="Calibri"/>
                <a:cs typeface="Calibri"/>
              </a:defRPr>
            </a:pPr>
            <a:endParaRPr lang="es-EC"/>
          </a:p>
        </c:txPr>
        <c:crossAx val="69185536"/>
        <c:crosses val="autoZero"/>
        <c:crossBetween val="midCat"/>
      </c:valAx>
      <c:valAx>
        <c:axId val="69185536"/>
        <c:scaling>
          <c:orientation val="minMax"/>
        </c:scaling>
        <c:axPos val="l"/>
        <c:majorGridlines/>
        <c:title>
          <c:tx>
            <c:rich>
              <a:bodyPr/>
              <a:lstStyle/>
              <a:p>
                <a:pPr>
                  <a:defRPr lang="es-SV" sz="1000" b="0" i="0" u="none" strike="noStrike" baseline="0">
                    <a:solidFill>
                      <a:srgbClr val="000000"/>
                    </a:solidFill>
                    <a:latin typeface="Calibri"/>
                    <a:ea typeface="Calibri"/>
                    <a:cs typeface="Calibri"/>
                  </a:defRPr>
                </a:pPr>
                <a:r>
                  <a:rPr lang="en-US" sz="1600" dirty="0" err="1"/>
                  <a:t>Coeficiente</a:t>
                </a:r>
                <a:r>
                  <a:rPr lang="en-US" sz="1600" dirty="0"/>
                  <a:t> </a:t>
                </a:r>
                <a:r>
                  <a:rPr lang="en-US" sz="1600" dirty="0" err="1"/>
                  <a:t>Ce</a:t>
                </a:r>
                <a:endParaRPr lang="en-US" sz="1600" dirty="0"/>
              </a:p>
            </c:rich>
          </c:tx>
          <c:layout>
            <c:manualLayout>
              <c:xMode val="edge"/>
              <c:yMode val="edge"/>
              <c:x val="9.1172162012473149E-3"/>
              <c:y val="0.31367594958584871"/>
            </c:manualLayout>
          </c:layout>
          <c:spPr>
            <a:noFill/>
            <a:ln w="25400">
              <a:noFill/>
            </a:ln>
          </c:spPr>
        </c:title>
        <c:numFmt formatCode="0.00" sourceLinked="1"/>
        <c:tickLblPos val="nextTo"/>
        <c:spPr>
          <a:solidFill>
            <a:schemeClr val="accent1"/>
          </a:solidFill>
        </c:spPr>
        <c:txPr>
          <a:bodyPr rot="0" vert="horz"/>
          <a:lstStyle/>
          <a:p>
            <a:pPr>
              <a:defRPr lang="es-SV" sz="1400" b="0" i="0" u="none" strike="noStrike" baseline="0">
                <a:solidFill>
                  <a:srgbClr val="000000"/>
                </a:solidFill>
                <a:latin typeface="Calibri"/>
                <a:ea typeface="Calibri"/>
                <a:cs typeface="Calibri"/>
              </a:defRPr>
            </a:pPr>
            <a:endParaRPr lang="es-EC"/>
          </a:p>
        </c:txPr>
        <c:crossAx val="69171072"/>
        <c:crosses val="autoZero"/>
        <c:crossBetween val="midCat"/>
      </c:valAx>
      <c:spPr>
        <a:solidFill>
          <a:schemeClr val="tx2">
            <a:lumMod val="60000"/>
            <a:lumOff val="40000"/>
          </a:schemeClr>
        </a:solidFill>
      </c:spPr>
    </c:plotArea>
    <c:legend>
      <c:legendPos val="r"/>
      <c:legendEntry>
        <c:idx val="0"/>
        <c:txPr>
          <a:bodyPr/>
          <a:lstStyle/>
          <a:p>
            <a:pPr>
              <a:defRPr sz="1400" b="0" i="0" u="none" strike="noStrike" baseline="0">
                <a:solidFill>
                  <a:srgbClr val="000000"/>
                </a:solidFill>
                <a:latin typeface="Calibri"/>
                <a:ea typeface="Calibri"/>
                <a:cs typeface="Calibri"/>
              </a:defRPr>
            </a:pPr>
            <a:endParaRPr lang="es-EC"/>
          </a:p>
        </c:txPr>
      </c:legendEntry>
      <c:legendEntry>
        <c:idx val="1"/>
        <c:txPr>
          <a:bodyPr/>
          <a:lstStyle/>
          <a:p>
            <a:pPr>
              <a:defRPr sz="1400" b="0" i="0" u="none" strike="noStrike" baseline="0">
                <a:solidFill>
                  <a:srgbClr val="000000"/>
                </a:solidFill>
                <a:latin typeface="Calibri"/>
                <a:ea typeface="Calibri"/>
                <a:cs typeface="Calibri"/>
              </a:defRPr>
            </a:pPr>
            <a:endParaRPr lang="es-EC"/>
          </a:p>
        </c:txPr>
      </c:legendEntry>
      <c:legendEntry>
        <c:idx val="2"/>
        <c:txPr>
          <a:bodyPr/>
          <a:lstStyle/>
          <a:p>
            <a:pPr>
              <a:defRPr sz="1400" b="0" i="0" u="none" strike="noStrike" baseline="0">
                <a:solidFill>
                  <a:srgbClr val="000000"/>
                </a:solidFill>
                <a:latin typeface="Calibri"/>
                <a:ea typeface="Calibri"/>
                <a:cs typeface="Calibri"/>
              </a:defRPr>
            </a:pPr>
            <a:endParaRPr lang="es-EC"/>
          </a:p>
        </c:txPr>
      </c:legendEntry>
      <c:layout>
        <c:manualLayout>
          <c:xMode val="edge"/>
          <c:yMode val="edge"/>
          <c:x val="0.72849036215327445"/>
          <c:y val="0.26730517596810238"/>
          <c:w val="0.23569058918140343"/>
          <c:h val="0.32217573221757423"/>
        </c:manualLayout>
      </c:layout>
      <c:txPr>
        <a:bodyPr/>
        <a:lstStyle/>
        <a:p>
          <a:pPr>
            <a:defRPr lang="es-SV" sz="845" b="0" i="0" u="none" strike="noStrike" baseline="0">
              <a:solidFill>
                <a:srgbClr val="000000"/>
              </a:solidFill>
              <a:latin typeface="Calibri"/>
              <a:ea typeface="Calibri"/>
              <a:cs typeface="Calibri"/>
            </a:defRPr>
          </a:pPr>
          <a:endParaRPr lang="es-EC"/>
        </a:p>
      </c:txPr>
    </c:legend>
    <c:plotVisOnly val="1"/>
    <c:dispBlanksAs val="gap"/>
  </c:chart>
  <c:spPr>
    <a:solidFill>
      <a:schemeClr val="accent1"/>
    </a:solidFill>
  </c:spPr>
  <c:txPr>
    <a:bodyPr/>
    <a:lstStyle/>
    <a:p>
      <a:pPr>
        <a:defRPr sz="1000" b="0" i="0" u="none" strike="noStrike" baseline="0">
          <a:solidFill>
            <a:srgbClr val="000000"/>
          </a:solidFill>
          <a:latin typeface="Calibri"/>
          <a:ea typeface="Calibri"/>
          <a:cs typeface="Calibri"/>
        </a:defRPr>
      </a:pPr>
      <a:endParaRPr lang="es-EC"/>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6.wmf"/></Relationships>
</file>

<file path=ppt/drawings/drawing1.xml><?xml version="1.0" encoding="utf-8"?>
<c:userShapes xmlns:c="http://schemas.openxmlformats.org/drawingml/2006/chart">
  <cdr:relSizeAnchor xmlns:cdr="http://schemas.openxmlformats.org/drawingml/2006/chartDrawing">
    <cdr:from>
      <cdr:x>0.15162</cdr:x>
      <cdr:y>0.56544</cdr:y>
    </cdr:from>
    <cdr:to>
      <cdr:x>0.32046</cdr:x>
      <cdr:y>0.64942</cdr:y>
    </cdr:to>
    <cdr:sp macro="" textlink="">
      <cdr:nvSpPr>
        <cdr:cNvPr id="2" name="1 CuadroTexto"/>
        <cdr:cNvSpPr txBox="1"/>
      </cdr:nvSpPr>
      <cdr:spPr>
        <a:xfrm xmlns:a="http://schemas.openxmlformats.org/drawingml/2006/main">
          <a:off x="821120" y="1924050"/>
          <a:ext cx="914400" cy="285750"/>
        </a:xfrm>
        <a:prstGeom xmlns:a="http://schemas.openxmlformats.org/drawingml/2006/main" prst="rect">
          <a:avLst/>
        </a:prstGeom>
        <a:solidFill xmlns:a="http://schemas.openxmlformats.org/drawingml/2006/main">
          <a:srgbClr val="FFC000"/>
        </a:solidFill>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vertOverflow="clip" wrap="none" rtlCol="0"/>
        <a:lstStyle xmlns:a="http://schemas.openxmlformats.org/drawingml/2006/main"/>
        <a:p xmlns:a="http://schemas.openxmlformats.org/drawingml/2006/main">
          <a:r>
            <a:rPr lang="es-SV" sz="1100" b="1" dirty="0"/>
            <a:t>30.96 Km/m2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SV"/>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B53521-5A68-4092-951B-DA98E2E19059}" type="datetimeFigureOut">
              <a:rPr lang="es-SV" smtClean="0"/>
              <a:pPr/>
              <a:t>12/04/2011</a:t>
            </a:fld>
            <a:endParaRPr lang="es-SV"/>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SV"/>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SV"/>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195052-79A8-4412-B22A-A2696FC0FDD0}" type="slidenum">
              <a:rPr lang="es-SV" smtClean="0"/>
              <a:pPr/>
              <a:t>‹Nº›</a:t>
            </a:fld>
            <a:endParaRPr lang="es-SV"/>
          </a:p>
        </p:txBody>
      </p:sp>
    </p:spTree>
    <p:extLst>
      <p:ext uri="{BB962C8B-B14F-4D97-AF65-F5344CB8AC3E}">
        <p14:creationId xmlns="" xmlns:p14="http://schemas.microsoft.com/office/powerpoint/2010/main" val="473843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a:p>
        </p:txBody>
      </p:sp>
      <p:sp>
        <p:nvSpPr>
          <p:cNvPr id="4" name="3 Marcador de número de diapositiva"/>
          <p:cNvSpPr>
            <a:spLocks noGrp="1"/>
          </p:cNvSpPr>
          <p:nvPr>
            <p:ph type="sldNum" sz="quarter" idx="10"/>
          </p:nvPr>
        </p:nvSpPr>
        <p:spPr/>
        <p:txBody>
          <a:bodyPr/>
          <a:lstStyle/>
          <a:p>
            <a:fld id="{A9195052-79A8-4412-B22A-A2696FC0FDD0}" type="slidenum">
              <a:rPr lang="es-SV" smtClean="0"/>
              <a:pPr/>
              <a:t>1</a:t>
            </a:fld>
            <a:endParaRPr lang="es-SV"/>
          </a:p>
        </p:txBody>
      </p:sp>
    </p:spTree>
    <p:extLst>
      <p:ext uri="{BB962C8B-B14F-4D97-AF65-F5344CB8AC3E}">
        <p14:creationId xmlns="" xmlns:p14="http://schemas.microsoft.com/office/powerpoint/2010/main" val="4069188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s-ES" smtClean="0"/>
              <a:t>Haga clic para modificar el estilo de título del patrón</a:t>
            </a:r>
            <a:endParaRPr kumimoji="0" lang="en-US"/>
          </a:p>
        </p:txBody>
      </p:sp>
      <p:sp>
        <p:nvSpPr>
          <p:cNvPr id="28" name="27 Marcador de fecha"/>
          <p:cNvSpPr>
            <a:spLocks noGrp="1"/>
          </p:cNvSpPr>
          <p:nvPr>
            <p:ph type="dt" sz="half" idx="10"/>
          </p:nvPr>
        </p:nvSpPr>
        <p:spPr/>
        <p:txBody>
          <a:bodyPr/>
          <a:lstStyle/>
          <a:p>
            <a:fld id="{FCD877F4-1B87-4A77-8020-B70AC25AE46F}" type="datetimeFigureOut">
              <a:rPr lang="es-SV" smtClean="0"/>
              <a:pPr/>
              <a:t>12/04/2011</a:t>
            </a:fld>
            <a:endParaRPr lang="es-SV"/>
          </a:p>
        </p:txBody>
      </p:sp>
      <p:sp>
        <p:nvSpPr>
          <p:cNvPr id="17" name="16 Marcador de pie de página"/>
          <p:cNvSpPr>
            <a:spLocks noGrp="1"/>
          </p:cNvSpPr>
          <p:nvPr>
            <p:ph type="ftr" sz="quarter" idx="11"/>
          </p:nvPr>
        </p:nvSpPr>
        <p:spPr/>
        <p:txBody>
          <a:bodyPr/>
          <a:lstStyle/>
          <a:p>
            <a:endParaRPr lang="es-SV"/>
          </a:p>
        </p:txBody>
      </p:sp>
      <p:sp>
        <p:nvSpPr>
          <p:cNvPr id="29" name="28 Marcador de número de diapositiva"/>
          <p:cNvSpPr>
            <a:spLocks noGrp="1"/>
          </p:cNvSpPr>
          <p:nvPr>
            <p:ph type="sldNum" sz="quarter" idx="12"/>
          </p:nvPr>
        </p:nvSpPr>
        <p:spPr/>
        <p:txBody>
          <a:bodyPr/>
          <a:lstStyle/>
          <a:p>
            <a:fld id="{342C42F9-6359-4803-AA53-DA9EAC997D6D}" type="slidenum">
              <a:rPr lang="es-SV" smtClean="0"/>
              <a:pPr/>
              <a:t>‹Nº›</a:t>
            </a:fld>
            <a:endParaRPr lang="es-SV"/>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CD877F4-1B87-4A77-8020-B70AC25AE46F}" type="datetimeFigureOut">
              <a:rPr lang="es-SV" smtClean="0"/>
              <a:pPr/>
              <a:t>12/04/2011</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42C42F9-6359-4803-AA53-DA9EAC997D6D}" type="slidenum">
              <a:rPr lang="es-SV" smtClean="0"/>
              <a:pPr/>
              <a:t>‹Nº›</a:t>
            </a:fld>
            <a:endParaRPr lang="es-S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CD877F4-1B87-4A77-8020-B70AC25AE46F}" type="datetimeFigureOut">
              <a:rPr lang="es-SV" smtClean="0"/>
              <a:pPr/>
              <a:t>12/04/2011</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42C42F9-6359-4803-AA53-DA9EAC997D6D}" type="slidenum">
              <a:rPr lang="es-SV" smtClean="0"/>
              <a:pPr/>
              <a:t>‹Nº›</a:t>
            </a:fld>
            <a:endParaRPr lang="es-S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CD877F4-1B87-4A77-8020-B70AC25AE46F}" type="datetimeFigureOut">
              <a:rPr lang="es-SV" smtClean="0"/>
              <a:pPr/>
              <a:t>12/04/2011</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42C42F9-6359-4803-AA53-DA9EAC997D6D}" type="slidenum">
              <a:rPr lang="es-SV" smtClean="0"/>
              <a:pPr/>
              <a:t>‹Nº›</a:t>
            </a:fld>
            <a:endParaRPr lang="es-S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3">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FCD877F4-1B87-4A77-8020-B70AC25AE46F}" type="datetimeFigureOut">
              <a:rPr lang="es-SV" smtClean="0"/>
              <a:pPr/>
              <a:t>12/04/2011</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a:xfrm>
            <a:off x="7924800" y="6416675"/>
            <a:ext cx="762000" cy="365125"/>
          </a:xfrm>
        </p:spPr>
        <p:txBody>
          <a:bodyPr/>
          <a:lstStyle/>
          <a:p>
            <a:fld id="{342C42F9-6359-4803-AA53-DA9EAC997D6D}" type="slidenum">
              <a:rPr lang="es-SV" smtClean="0"/>
              <a:pPr/>
              <a:t>‹Nº›</a:t>
            </a:fld>
            <a:endParaRPr lang="es-SV"/>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CD877F4-1B87-4A77-8020-B70AC25AE46F}" type="datetimeFigureOut">
              <a:rPr lang="es-SV" smtClean="0"/>
              <a:pPr/>
              <a:t>12/04/2011</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42C42F9-6359-4803-AA53-DA9EAC997D6D}" type="slidenum">
              <a:rPr lang="es-SV" smtClean="0"/>
              <a:pPr/>
              <a:t>‹Nº›</a:t>
            </a:fld>
            <a:endParaRPr lang="es-S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FCD877F4-1B87-4A77-8020-B70AC25AE46F}" type="datetimeFigureOut">
              <a:rPr lang="es-SV" smtClean="0"/>
              <a:pPr/>
              <a:t>12/04/2011</a:t>
            </a:fld>
            <a:endParaRPr lang="es-SV"/>
          </a:p>
        </p:txBody>
      </p:sp>
      <p:sp>
        <p:nvSpPr>
          <p:cNvPr id="8" name="7 Marcador de pie de página"/>
          <p:cNvSpPr>
            <a:spLocks noGrp="1"/>
          </p:cNvSpPr>
          <p:nvPr>
            <p:ph type="ftr" sz="quarter" idx="11"/>
          </p:nvPr>
        </p:nvSpPr>
        <p:spPr/>
        <p:txBody>
          <a:bodyPr/>
          <a:lstStyle/>
          <a:p>
            <a:endParaRPr lang="es-SV"/>
          </a:p>
        </p:txBody>
      </p:sp>
      <p:sp>
        <p:nvSpPr>
          <p:cNvPr id="9" name="8 Marcador de número de diapositiva"/>
          <p:cNvSpPr>
            <a:spLocks noGrp="1"/>
          </p:cNvSpPr>
          <p:nvPr>
            <p:ph type="sldNum" sz="quarter" idx="12"/>
          </p:nvPr>
        </p:nvSpPr>
        <p:spPr/>
        <p:txBody>
          <a:bodyPr/>
          <a:lstStyle/>
          <a:p>
            <a:fld id="{342C42F9-6359-4803-AA53-DA9EAC997D6D}" type="slidenum">
              <a:rPr lang="es-SV" smtClean="0"/>
              <a:pPr/>
              <a:t>‹Nº›</a:t>
            </a:fld>
            <a:endParaRPr lang="es-S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CD877F4-1B87-4A77-8020-B70AC25AE46F}" type="datetimeFigureOut">
              <a:rPr lang="es-SV" smtClean="0"/>
              <a:pPr/>
              <a:t>12/04/2011</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p:txBody>
          <a:bodyPr/>
          <a:lstStyle/>
          <a:p>
            <a:fld id="{342C42F9-6359-4803-AA53-DA9EAC997D6D}" type="slidenum">
              <a:rPr lang="es-SV" smtClean="0"/>
              <a:pPr/>
              <a:t>‹Nº›</a:t>
            </a:fld>
            <a:endParaRPr lang="es-S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CD877F4-1B87-4A77-8020-B70AC25AE46F}" type="datetimeFigureOut">
              <a:rPr lang="es-SV" smtClean="0"/>
              <a:pPr/>
              <a:t>12/04/2011</a:t>
            </a:fld>
            <a:endParaRPr lang="es-SV"/>
          </a:p>
        </p:txBody>
      </p:sp>
      <p:sp>
        <p:nvSpPr>
          <p:cNvPr id="3" name="2 Marcador de pie de página"/>
          <p:cNvSpPr>
            <a:spLocks noGrp="1"/>
          </p:cNvSpPr>
          <p:nvPr>
            <p:ph type="ftr" sz="quarter" idx="11"/>
          </p:nvPr>
        </p:nvSpPr>
        <p:spPr/>
        <p:txBody>
          <a:bodyPr/>
          <a:lstStyle/>
          <a:p>
            <a:endParaRPr lang="es-SV"/>
          </a:p>
        </p:txBody>
      </p:sp>
      <p:sp>
        <p:nvSpPr>
          <p:cNvPr id="4" name="3 Marcador de número de diapositiva"/>
          <p:cNvSpPr>
            <a:spLocks noGrp="1"/>
          </p:cNvSpPr>
          <p:nvPr>
            <p:ph type="sldNum" sz="quarter" idx="12"/>
          </p:nvPr>
        </p:nvSpPr>
        <p:spPr/>
        <p:txBody>
          <a:bodyPr/>
          <a:lstStyle/>
          <a:p>
            <a:fld id="{342C42F9-6359-4803-AA53-DA9EAC997D6D}" type="slidenum">
              <a:rPr lang="es-SV" smtClean="0"/>
              <a:pPr/>
              <a:t>‹Nº›</a:t>
            </a:fld>
            <a:endParaRPr lang="es-S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CD877F4-1B87-4A77-8020-B70AC25AE46F}" type="datetimeFigureOut">
              <a:rPr lang="es-SV" smtClean="0"/>
              <a:pPr/>
              <a:t>12/04/2011</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42C42F9-6359-4803-AA53-DA9EAC997D6D}" type="slidenum">
              <a:rPr lang="es-SV" smtClean="0"/>
              <a:pPr/>
              <a:t>‹Nº›</a:t>
            </a:fld>
            <a:endParaRPr lang="es-S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4" name="3 Marcador de texto"/>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FCD877F4-1B87-4A77-8020-B70AC25AE46F}" type="datetimeFigureOut">
              <a:rPr lang="es-SV" smtClean="0"/>
              <a:pPr/>
              <a:t>12/04/2011</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42C42F9-6359-4803-AA53-DA9EAC997D6D}" type="slidenum">
              <a:rPr lang="es-SV" smtClean="0"/>
              <a:pPr/>
              <a:t>‹Nº›</a:t>
            </a:fld>
            <a:endParaRPr lang="es-S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CD877F4-1B87-4A77-8020-B70AC25AE46F}" type="datetimeFigureOut">
              <a:rPr lang="es-SV" smtClean="0"/>
              <a:pPr/>
              <a:t>12/04/2011</a:t>
            </a:fld>
            <a:endParaRPr lang="es-SV"/>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s-SV"/>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42C42F9-6359-4803-AA53-DA9EAC997D6D}" type="slidenum">
              <a:rPr lang="es-SV" smtClean="0"/>
              <a:pPr/>
              <a:t>‹Nº›</a:t>
            </a:fld>
            <a:endParaRPr lang="es-SV"/>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69.jpeg"/></Relationships>
</file>

<file path=ppt/slides/_rels/slide10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10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75.png"/></Relationships>
</file>

<file path=ppt/slides/_rels/slide11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78.png"/><Relationship Id="rId4" Type="http://schemas.openxmlformats.org/officeDocument/2006/relationships/image" Target="../media/image77.png"/></Relationships>
</file>

<file path=ppt/slides/_rels/slide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80.png"/><Relationship Id="rId4" Type="http://schemas.openxmlformats.org/officeDocument/2006/relationships/image" Target="../media/image79.png"/></Relationships>
</file>

<file path=ppt/slides/_rels/slide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86.emf"/><Relationship Id="rId5" Type="http://schemas.openxmlformats.org/officeDocument/2006/relationships/image" Target="../media/image85.emf"/><Relationship Id="rId4" Type="http://schemas.openxmlformats.org/officeDocument/2006/relationships/image" Target="../media/image84.png"/></Relationships>
</file>

<file path=ppt/slides/_rels/slide12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89.emf"/><Relationship Id="rId4" Type="http://schemas.openxmlformats.org/officeDocument/2006/relationships/image" Target="../media/image88.emf"/></Relationships>
</file>

<file path=ppt/slides/_rels/slide126.xml.rels><?xml version="1.0" encoding="UTF-8" standalone="yes"?>
<Relationships xmlns="http://schemas.openxmlformats.org/package/2006/relationships"><Relationship Id="rId8" Type="http://schemas.openxmlformats.org/officeDocument/2006/relationships/image" Target="../media/image89.emf"/><Relationship Id="rId3" Type="http://schemas.openxmlformats.org/officeDocument/2006/relationships/image" Target="../media/image90.png"/><Relationship Id="rId7" Type="http://schemas.openxmlformats.org/officeDocument/2006/relationships/image" Target="../media/image94.emf"/><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95.png"/></Relationships>
</file>

<file path=ppt/slides/_rels/slide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97.png"/><Relationship Id="rId4" Type="http://schemas.openxmlformats.org/officeDocument/2006/relationships/image" Target="../media/image9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99.png"/></Relationships>
</file>

<file path=ppt/slides/_rels/slide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101.png"/><Relationship Id="rId4" Type="http://schemas.openxmlformats.org/officeDocument/2006/relationships/image" Target="../media/image100.png"/></Relationships>
</file>

<file path=ppt/slides/_rels/slide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5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5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7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7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7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7.png"/><Relationship Id="rId5" Type="http://schemas.openxmlformats.org/officeDocument/2006/relationships/image" Target="../media/image24.png"/><Relationship Id="rId4" Type="http://schemas.openxmlformats.org/officeDocument/2006/relationships/image" Target="../media/image3.png"/></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3">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sp>
        <p:nvSpPr>
          <p:cNvPr id="2" name="1 Título"/>
          <p:cNvSpPr>
            <a:spLocks noGrp="1"/>
          </p:cNvSpPr>
          <p:nvPr>
            <p:ph type="ctrTitle"/>
          </p:nvPr>
        </p:nvSpPr>
        <p:spPr>
          <a:xfrm>
            <a:off x="410935" y="1022871"/>
            <a:ext cx="7772400" cy="1614041"/>
          </a:xfrm>
        </p:spPr>
        <p:txBody>
          <a:bodyPr>
            <a:noAutofit/>
          </a:bodyPr>
          <a:lstStyle/>
          <a:p>
            <a:pPr algn="ctr"/>
            <a:r>
              <a:rPr lang="es-EC" sz="3600"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ESCUELA POLITECNICA DEL EJERCITO</a:t>
            </a:r>
            <a:br>
              <a:rPr lang="es-EC" sz="3600"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br>
            <a:r>
              <a:rPr lang="es-EC" sz="3600"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CARRERA DE INGENIERIA CIVIL</a:t>
            </a:r>
            <a:endParaRPr lang="es-SV" sz="3600"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endParaRPr>
          </a:p>
        </p:txBody>
      </p:sp>
      <p:sp>
        <p:nvSpPr>
          <p:cNvPr id="3" name="2 Subtítulo"/>
          <p:cNvSpPr>
            <a:spLocks noGrp="1"/>
          </p:cNvSpPr>
          <p:nvPr>
            <p:ph type="subTitle" idx="1"/>
          </p:nvPr>
        </p:nvSpPr>
        <p:spPr>
          <a:xfrm>
            <a:off x="1187624" y="2924944"/>
            <a:ext cx="6400800" cy="2808312"/>
          </a:xfrm>
        </p:spPr>
        <p:txBody>
          <a:bodyPr>
            <a:noAutofit/>
          </a:bodyPr>
          <a:lstStyle/>
          <a:p>
            <a:pPr algn="ctr"/>
            <a:r>
              <a:rPr lang="es-SV" sz="2000" b="1" dirty="0" smtClean="0">
                <a:solidFill>
                  <a:schemeClr val="bg1"/>
                </a:solidFill>
                <a:latin typeface="Arial" pitchFamily="34" charset="0"/>
                <a:cs typeface="Arial" pitchFamily="34" charset="0"/>
              </a:rPr>
              <a:t>«CALCULO </a:t>
            </a:r>
            <a:r>
              <a:rPr lang="es-SV" sz="2000" b="1" dirty="0">
                <a:solidFill>
                  <a:schemeClr val="bg1"/>
                </a:solidFill>
                <a:latin typeface="Arial" pitchFamily="34" charset="0"/>
                <a:cs typeface="Arial" pitchFamily="34" charset="0"/>
              </a:rPr>
              <a:t>Y DISEÑO ESTRUCTURAL PARA LA CUBIERTA DEL MERCADO CENTRAL DE LA PARROQUIA DE PÍNTAG EN BASE A TENSO-ESTRUCTURAS CON EL USO DE BAMBÚ GIGANTE (DENDROCALAMUS ASPER</a:t>
            </a:r>
            <a:r>
              <a:rPr lang="es-SV" sz="2000" b="1" dirty="0" smtClean="0">
                <a:solidFill>
                  <a:schemeClr val="bg1"/>
                </a:solidFill>
                <a:latin typeface="Arial" pitchFamily="34" charset="0"/>
                <a:cs typeface="Arial" pitchFamily="34" charset="0"/>
              </a:rPr>
              <a:t>)»</a:t>
            </a:r>
          </a:p>
          <a:p>
            <a:endParaRPr lang="es-SV" sz="2000" dirty="0">
              <a:solidFill>
                <a:schemeClr val="bg1"/>
              </a:solidFill>
              <a:latin typeface="Arial" pitchFamily="34" charset="0"/>
              <a:cs typeface="Arial" pitchFamily="34" charset="0"/>
            </a:endParaRPr>
          </a:p>
          <a:p>
            <a:pPr algn="ctr"/>
            <a:r>
              <a:rPr lang="es-EC" sz="2000" b="1" dirty="0" smtClean="0">
                <a:solidFill>
                  <a:schemeClr val="bg1"/>
                </a:solidFill>
                <a:latin typeface="Arial" pitchFamily="34" charset="0"/>
                <a:cs typeface="Arial" pitchFamily="34" charset="0"/>
              </a:rPr>
              <a:t>REALIZADO POR:</a:t>
            </a:r>
          </a:p>
          <a:p>
            <a:r>
              <a:rPr lang="es-EC" sz="2000" b="1" dirty="0" smtClean="0">
                <a:solidFill>
                  <a:schemeClr val="bg1"/>
                </a:solidFill>
                <a:latin typeface="Arial" pitchFamily="34" charset="0"/>
                <a:cs typeface="Arial" pitchFamily="34" charset="0"/>
              </a:rPr>
              <a:t>SR. JORGE ANIBAL TACO ALVAREZ</a:t>
            </a:r>
          </a:p>
          <a:p>
            <a:r>
              <a:rPr lang="es-EC" sz="2000" b="1" dirty="0" smtClean="0">
                <a:solidFill>
                  <a:schemeClr val="bg1"/>
                </a:solidFill>
                <a:latin typeface="Arial" pitchFamily="34" charset="0"/>
                <a:cs typeface="Arial" pitchFamily="34" charset="0"/>
              </a:rPr>
              <a:t>TLGO. FREDD VINICIO CARRANZA ARMENDARIZ</a:t>
            </a:r>
            <a:endParaRPr lang="es-SV" sz="2000" b="1" dirty="0">
              <a:solidFill>
                <a:schemeClr val="bg1"/>
              </a:solidFill>
              <a:latin typeface="Arial" pitchFamily="34" charset="0"/>
              <a:cs typeface="Arial" pitchFamily="34" charset="0"/>
            </a:endParaRPr>
          </a:p>
        </p:txBody>
      </p:sp>
      <p:pic>
        <p:nvPicPr>
          <p:cNvPr id="6"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452321" y="225450"/>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26678290"/>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755576" y="580752"/>
            <a:ext cx="7638091" cy="5728568"/>
          </a:xfrm>
          <a:prstGeom prst="rect">
            <a:avLst/>
          </a:prstGeom>
          <a:noFill/>
          <a:ln>
            <a:noFill/>
          </a:ln>
        </p:spPr>
      </p:pic>
      <p:sp>
        <p:nvSpPr>
          <p:cNvPr id="2" name="1 Título"/>
          <p:cNvSpPr>
            <a:spLocks noGrp="1"/>
          </p:cNvSpPr>
          <p:nvPr>
            <p:ph type="title"/>
          </p:nvPr>
        </p:nvSpPr>
        <p:spPr/>
        <p:txBody>
          <a:bodyPr>
            <a:noAutofit/>
          </a:bodyPr>
          <a:lstStyle/>
          <a:p>
            <a:pPr algn="ctr"/>
            <a:r>
              <a:rPr lang="es-EC" sz="3200" b="1" dirty="0" smtClean="0">
                <a:solidFill>
                  <a:schemeClr val="accent3"/>
                </a:solidFill>
                <a:latin typeface="Comic Sans MS" pitchFamily="66" charset="0"/>
                <a:cs typeface="Arial" pitchFamily="34" charset="0"/>
              </a:rPr>
              <a:t>ASPECTOS GENERALES</a:t>
            </a:r>
            <a:endParaRPr lang="es-SV" sz="3200" b="1" dirty="0">
              <a:solidFill>
                <a:schemeClr val="accent3"/>
              </a:solidFill>
              <a:latin typeface="Comic Sans MS" pitchFamily="66" charset="0"/>
              <a:cs typeface="Arial" pitchFamily="34" charset="0"/>
            </a:endParaRPr>
          </a:p>
        </p:txBody>
      </p:sp>
      <p:sp>
        <p:nvSpPr>
          <p:cNvPr id="7" name="6 Marcador de contenido"/>
          <p:cNvSpPr>
            <a:spLocks noGrp="1"/>
          </p:cNvSpPr>
          <p:nvPr>
            <p:ph idx="1"/>
          </p:nvPr>
        </p:nvSpPr>
        <p:spPr>
          <a:xfrm>
            <a:off x="467544" y="1704256"/>
            <a:ext cx="7992888" cy="4389040"/>
          </a:xfrm>
        </p:spPr>
        <p:txBody>
          <a:bodyPr>
            <a:normAutofit/>
          </a:bodyPr>
          <a:lstStyle/>
          <a:p>
            <a:pPr marL="36576" indent="0" algn="ctr">
              <a:buNone/>
            </a:pPr>
            <a:r>
              <a:rPr lang="es-EC" b="1" dirty="0" smtClean="0">
                <a:solidFill>
                  <a:schemeClr val="bg1"/>
                </a:solidFill>
                <a:latin typeface="Comic Sans MS" pitchFamily="66" charset="0"/>
                <a:cs typeface="Arial" pitchFamily="34" charset="0"/>
              </a:rPr>
              <a:t>VENTAJAS DEL PROYECTO:</a:t>
            </a:r>
            <a:endParaRPr lang="es-EC" b="1" dirty="0">
              <a:solidFill>
                <a:schemeClr val="bg1"/>
              </a:solidFill>
              <a:latin typeface="Comic Sans MS" pitchFamily="66" charset="0"/>
              <a:cs typeface="Arial" pitchFamily="34" charset="0"/>
            </a:endParaRPr>
          </a:p>
          <a:p>
            <a:pPr algn="just">
              <a:buClrTx/>
              <a:buNone/>
            </a:pPr>
            <a:r>
              <a:rPr lang="es-ES" sz="2600" b="1" dirty="0">
                <a:solidFill>
                  <a:schemeClr val="bg1"/>
                </a:solidFill>
                <a:latin typeface="Comic Sans MS" pitchFamily="66" charset="0"/>
              </a:rPr>
              <a:t>Ventajas </a:t>
            </a:r>
            <a:r>
              <a:rPr lang="es-ES" sz="2600" b="1" dirty="0" smtClean="0">
                <a:solidFill>
                  <a:schemeClr val="bg1"/>
                </a:solidFill>
                <a:latin typeface="Comic Sans MS" pitchFamily="66" charset="0"/>
              </a:rPr>
              <a:t>de los tensores: </a:t>
            </a:r>
          </a:p>
          <a:p>
            <a:pPr algn="just">
              <a:buClrTx/>
              <a:buFont typeface="Wingdings" pitchFamily="2" charset="2"/>
              <a:buChar char="Ø"/>
            </a:pPr>
            <a:r>
              <a:rPr lang="es-ES" sz="2600" dirty="0" smtClean="0">
                <a:solidFill>
                  <a:schemeClr val="bg1"/>
                </a:solidFill>
                <a:latin typeface="Comic Sans MS" pitchFamily="66" charset="0"/>
              </a:rPr>
              <a:t>Fácil montaje y unión con accesorios.</a:t>
            </a:r>
            <a:endParaRPr lang="es-SV" sz="2600" dirty="0">
              <a:solidFill>
                <a:schemeClr val="bg1"/>
              </a:solidFill>
              <a:latin typeface="Comic Sans MS" pitchFamily="66" charset="0"/>
            </a:endParaRPr>
          </a:p>
          <a:p>
            <a:pPr lvl="0" algn="just">
              <a:buClrTx/>
              <a:buFont typeface="Wingdings" pitchFamily="2" charset="2"/>
              <a:buChar char="Ø"/>
            </a:pPr>
            <a:r>
              <a:rPr lang="es-ES" sz="2600" dirty="0">
                <a:solidFill>
                  <a:schemeClr val="bg1"/>
                </a:solidFill>
                <a:latin typeface="Comic Sans MS" pitchFamily="66" charset="0"/>
              </a:rPr>
              <a:t>El Cable de Acero es una máquina simple, que está compuesto de un conjunto de elementos que transmiten fuerzas, movimientos y energía entre dos puntos</a:t>
            </a:r>
            <a:r>
              <a:rPr lang="es-EC" sz="2600" dirty="0" smtClean="0">
                <a:solidFill>
                  <a:schemeClr val="bg1"/>
                </a:solidFill>
                <a:latin typeface="Comic Sans MS" pitchFamily="66" charset="0"/>
              </a:rPr>
              <a:t>. </a:t>
            </a:r>
          </a:p>
          <a:p>
            <a:pPr lvl="0">
              <a:buClrTx/>
              <a:buFont typeface="Wingdings" pitchFamily="2" charset="2"/>
              <a:buChar char="Ø"/>
            </a:pPr>
            <a:endParaRPr lang="es-SV" sz="3200" dirty="0"/>
          </a:p>
          <a:p>
            <a:pPr marL="420624" lvl="2" indent="-384048">
              <a:buClr>
                <a:schemeClr val="accent1"/>
              </a:buClr>
              <a:buSzPct val="80000"/>
              <a:buFont typeface="Wingdings" pitchFamily="2" charset="2"/>
              <a:buChar char="Ø"/>
            </a:pPr>
            <a:endParaRPr lang="es-SV" b="1" dirty="0">
              <a:latin typeface="Comic Sans MS" pitchFamily="66" charset="0"/>
            </a:endParaRPr>
          </a:p>
          <a:p>
            <a:pPr>
              <a:buFont typeface="Wingdings" pitchFamily="2" charset="2"/>
              <a:buChar char="Ø"/>
            </a:pPr>
            <a:endParaRPr lang="es-SV" dirty="0">
              <a:solidFill>
                <a:schemeClr val="bg1"/>
              </a:solidFill>
              <a:latin typeface="Comic Sans MS" pitchFamily="66" charset="0"/>
            </a:endParaRPr>
          </a:p>
          <a:p>
            <a:pPr>
              <a:buFont typeface="Wingdings" pitchFamily="2" charset="2"/>
              <a:buChar char="Ø"/>
            </a:pPr>
            <a:endParaRPr lang="es-ES" dirty="0" smtClean="0">
              <a:solidFill>
                <a:schemeClr val="bg1"/>
              </a:solidFill>
            </a:endParaRPr>
          </a:p>
          <a:p>
            <a:endParaRPr lang="es-SV" dirty="0"/>
          </a:p>
        </p:txBody>
      </p:sp>
      <p:pic>
        <p:nvPicPr>
          <p:cNvPr id="6"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53798996"/>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BAMBU GIGANTE</a:t>
            </a:r>
            <a:endParaRPr lang="es-SV" sz="2800" dirty="0"/>
          </a:p>
        </p:txBody>
      </p:sp>
      <p:sp>
        <p:nvSpPr>
          <p:cNvPr id="8" name="7 CuadroTexto"/>
          <p:cNvSpPr txBox="1"/>
          <p:nvPr/>
        </p:nvSpPr>
        <p:spPr>
          <a:xfrm>
            <a:off x="1835696" y="5861883"/>
            <a:ext cx="5112941" cy="646331"/>
          </a:xfrm>
          <a:prstGeom prst="rect">
            <a:avLst/>
          </a:prstGeom>
          <a:noFill/>
        </p:spPr>
        <p:txBody>
          <a:bodyPr wrap="square" rtlCol="0">
            <a:spAutoFit/>
          </a:bodyPr>
          <a:lstStyle/>
          <a:p>
            <a:pPr algn="ctr"/>
            <a:r>
              <a:rPr lang="es-ES" dirty="0" smtClean="0">
                <a:solidFill>
                  <a:schemeClr val="bg1"/>
                </a:solidFill>
                <a:latin typeface="Comic Sans MS" pitchFamily="66" charset="0"/>
              </a:rPr>
              <a:t>MÁQUINA DE COMPRESIÓN UNIVERSAL Y DIFORMIMETRO </a:t>
            </a:r>
            <a:endParaRPr lang="es-SV" dirty="0">
              <a:solidFill>
                <a:schemeClr val="bg1"/>
              </a:solidFill>
              <a:latin typeface="Comic Sans MS" pitchFamily="66" charset="0"/>
            </a:endParaRPr>
          </a:p>
        </p:txBody>
      </p:sp>
      <p:pic>
        <p:nvPicPr>
          <p:cNvPr id="9" name="8 Imagen" descr="D:\JORGE\TESIS\REMODELACION MERCADO\SEGUIMIENTO\FOTOS\DSC00112.JPG"/>
          <p:cNvPicPr/>
          <p:nvPr/>
        </p:nvPicPr>
        <p:blipFill>
          <a:blip r:embed="rId3" cstate="print"/>
          <a:srcRect/>
          <a:stretch>
            <a:fillRect/>
          </a:stretch>
        </p:blipFill>
        <p:spPr bwMode="auto">
          <a:xfrm>
            <a:off x="1619672" y="1537970"/>
            <a:ext cx="6121350" cy="4195286"/>
          </a:xfrm>
          <a:prstGeom prst="rect">
            <a:avLst/>
          </a:prstGeom>
          <a:noFill/>
          <a:ln w="9525">
            <a:noFill/>
            <a:miter lim="800000"/>
            <a:headEnd/>
            <a:tailEnd/>
          </a:ln>
        </p:spPr>
      </p:pic>
    </p:spTree>
    <p:extLst>
      <p:ext uri="{BB962C8B-B14F-4D97-AF65-F5344CB8AC3E}">
        <p14:creationId xmlns="" xmlns:p14="http://schemas.microsoft.com/office/powerpoint/2010/main" val="2026840723"/>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BAMBU GIGANTE</a:t>
            </a:r>
            <a:endParaRPr lang="es-SV" sz="2800" dirty="0"/>
          </a:p>
        </p:txBody>
      </p:sp>
      <p:sp>
        <p:nvSpPr>
          <p:cNvPr id="7" name="6 Rectángulo"/>
          <p:cNvSpPr/>
          <p:nvPr/>
        </p:nvSpPr>
        <p:spPr>
          <a:xfrm>
            <a:off x="827584" y="1447974"/>
            <a:ext cx="7398624" cy="1754326"/>
          </a:xfrm>
          <a:prstGeom prst="rect">
            <a:avLst/>
          </a:prstGeom>
        </p:spPr>
        <p:txBody>
          <a:bodyPr wrap="square">
            <a:spAutoFit/>
          </a:bodyPr>
          <a:lstStyle/>
          <a:p>
            <a:pPr marL="342900" indent="-342900" algn="just">
              <a:buFont typeface="Wingdings" pitchFamily="2" charset="2"/>
              <a:buChar char="Ø"/>
            </a:pPr>
            <a:r>
              <a:rPr lang="es-ES" dirty="0">
                <a:solidFill>
                  <a:schemeClr val="bg1"/>
                </a:solidFill>
                <a:latin typeface="Comic Sans MS" pitchFamily="66" charset="0"/>
              </a:rPr>
              <a:t>El esfuerzo último de </a:t>
            </a:r>
            <a:r>
              <a:rPr lang="es-ES" b="1" u="sng" dirty="0" smtClean="0">
                <a:solidFill>
                  <a:schemeClr val="bg1"/>
                </a:solidFill>
                <a:latin typeface="Comic Sans MS" pitchFamily="66" charset="0"/>
              </a:rPr>
              <a:t>compresión</a:t>
            </a:r>
            <a:r>
              <a:rPr lang="es-ES" dirty="0" smtClean="0">
                <a:solidFill>
                  <a:schemeClr val="bg1"/>
                </a:solidFill>
                <a:latin typeface="Comic Sans MS" pitchFamily="66" charset="0"/>
              </a:rPr>
              <a:t> </a:t>
            </a:r>
            <a:r>
              <a:rPr lang="es-ES" dirty="0">
                <a:solidFill>
                  <a:schemeClr val="bg1"/>
                </a:solidFill>
                <a:latin typeface="Comic Sans MS" pitchFamily="66" charset="0"/>
              </a:rPr>
              <a:t>se calculó con la siguiente fórmula:</a:t>
            </a:r>
          </a:p>
          <a:p>
            <a:pPr algn="just"/>
            <a:r>
              <a:rPr lang="es-ES" dirty="0">
                <a:solidFill>
                  <a:schemeClr val="bg1"/>
                </a:solidFill>
                <a:latin typeface="Comic Sans MS" pitchFamily="66" charset="0"/>
              </a:rPr>
              <a:t>Dónde:  </a:t>
            </a:r>
            <a:endParaRPr lang="es-SV" dirty="0">
              <a:solidFill>
                <a:schemeClr val="bg1"/>
              </a:solidFill>
              <a:latin typeface="Comic Sans MS" pitchFamily="66" charset="0"/>
            </a:endParaRPr>
          </a:p>
          <a:p>
            <a:pPr algn="just"/>
            <a:r>
              <a:rPr lang="es-ES" dirty="0">
                <a:solidFill>
                  <a:schemeClr val="bg1"/>
                </a:solidFill>
                <a:latin typeface="Comic Sans MS" pitchFamily="66" charset="0"/>
                <a:sym typeface="Symbol"/>
              </a:rPr>
              <a:t></a:t>
            </a:r>
            <a:r>
              <a:rPr lang="es-ES" baseline="-25000" dirty="0" err="1">
                <a:solidFill>
                  <a:schemeClr val="bg1"/>
                </a:solidFill>
                <a:latin typeface="Comic Sans MS" pitchFamily="66" charset="0"/>
              </a:rPr>
              <a:t>ult</a:t>
            </a:r>
            <a:r>
              <a:rPr lang="es-ES" dirty="0">
                <a:solidFill>
                  <a:schemeClr val="bg1"/>
                </a:solidFill>
                <a:latin typeface="Comic Sans MS" pitchFamily="66" charset="0"/>
              </a:rPr>
              <a:t>  = Esfuerzo último de tensión (Kg/cm</a:t>
            </a:r>
            <a:r>
              <a:rPr lang="es-ES" baseline="30000" dirty="0">
                <a:solidFill>
                  <a:schemeClr val="bg1"/>
                </a:solidFill>
                <a:latin typeface="Comic Sans MS" pitchFamily="66" charset="0"/>
              </a:rPr>
              <a:t>2</a:t>
            </a:r>
            <a:r>
              <a:rPr lang="es-ES" dirty="0">
                <a:solidFill>
                  <a:schemeClr val="bg1"/>
                </a:solidFill>
                <a:latin typeface="Comic Sans MS" pitchFamily="66" charset="0"/>
              </a:rPr>
              <a:t>)</a:t>
            </a:r>
            <a:endParaRPr lang="es-SV" dirty="0">
              <a:solidFill>
                <a:schemeClr val="bg1"/>
              </a:solidFill>
              <a:latin typeface="Comic Sans MS" pitchFamily="66" charset="0"/>
            </a:endParaRPr>
          </a:p>
          <a:p>
            <a:pPr algn="just"/>
            <a:r>
              <a:rPr lang="es-ES" dirty="0" err="1">
                <a:solidFill>
                  <a:schemeClr val="bg1"/>
                </a:solidFill>
                <a:latin typeface="Comic Sans MS" pitchFamily="66" charset="0"/>
              </a:rPr>
              <a:t>F</a:t>
            </a:r>
            <a:r>
              <a:rPr lang="es-ES" baseline="-25000" dirty="0" err="1">
                <a:solidFill>
                  <a:schemeClr val="bg1"/>
                </a:solidFill>
                <a:latin typeface="Comic Sans MS" pitchFamily="66" charset="0"/>
              </a:rPr>
              <a:t>ult</a:t>
            </a:r>
            <a:r>
              <a:rPr lang="es-ES" dirty="0">
                <a:solidFill>
                  <a:schemeClr val="bg1"/>
                </a:solidFill>
                <a:latin typeface="Comic Sans MS" pitchFamily="66" charset="0"/>
              </a:rPr>
              <a:t> = Carga máxima (Kg)</a:t>
            </a:r>
            <a:endParaRPr lang="es-SV" dirty="0">
              <a:solidFill>
                <a:schemeClr val="bg1"/>
              </a:solidFill>
              <a:latin typeface="Comic Sans MS" pitchFamily="66" charset="0"/>
            </a:endParaRPr>
          </a:p>
          <a:p>
            <a:pPr algn="just"/>
            <a:r>
              <a:rPr lang="es-ES" dirty="0">
                <a:solidFill>
                  <a:schemeClr val="bg1"/>
                </a:solidFill>
                <a:latin typeface="Comic Sans MS" pitchFamily="66" charset="0"/>
              </a:rPr>
              <a:t>A = Promedio del área transversal medida (cm</a:t>
            </a:r>
            <a:r>
              <a:rPr lang="es-ES" baseline="30000" dirty="0">
                <a:solidFill>
                  <a:schemeClr val="bg1"/>
                </a:solidFill>
                <a:latin typeface="Comic Sans MS" pitchFamily="66" charset="0"/>
              </a:rPr>
              <a:t>2</a:t>
            </a:r>
            <a:r>
              <a:rPr lang="es-ES" dirty="0">
                <a:solidFill>
                  <a:schemeClr val="bg1"/>
                </a:solidFill>
                <a:latin typeface="Comic Sans MS" pitchFamily="66" charset="0"/>
              </a:rPr>
              <a:t>)</a:t>
            </a:r>
            <a:endParaRPr lang="es-SV" dirty="0">
              <a:solidFill>
                <a:schemeClr val="bg1"/>
              </a:solidFill>
              <a:latin typeface="Comic Sans MS" pitchFamily="66" charset="0"/>
            </a:endParaRPr>
          </a:p>
        </p:txBody>
      </p:sp>
      <p:pic>
        <p:nvPicPr>
          <p:cNvPr id="8"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698133" y="2106420"/>
            <a:ext cx="1330251" cy="871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433" name="Picture 1" descr="C:\Users\INGCONSTRUCCIONES\Documents\ESPE ING CIVIL\TESIS BAMBU GIGANTE\TESIS REVISADA 2011\CAPITULOS POR PRESENTAR 1\FOTOS LAB BAMBU\IMAG0004.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1907704" y="3258544"/>
            <a:ext cx="2961162" cy="3311658"/>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9 CuadroTexto"/>
          <p:cNvSpPr txBox="1"/>
          <p:nvPr/>
        </p:nvSpPr>
        <p:spPr>
          <a:xfrm>
            <a:off x="5095773" y="4279781"/>
            <a:ext cx="3647591" cy="646331"/>
          </a:xfrm>
          <a:prstGeom prst="rect">
            <a:avLst/>
          </a:prstGeom>
          <a:noFill/>
        </p:spPr>
        <p:txBody>
          <a:bodyPr wrap="square" rtlCol="0">
            <a:spAutoFit/>
          </a:bodyPr>
          <a:lstStyle/>
          <a:p>
            <a:pPr algn="ctr"/>
            <a:r>
              <a:rPr lang="es-ES" dirty="0" smtClean="0">
                <a:solidFill>
                  <a:schemeClr val="bg1"/>
                </a:solidFill>
                <a:latin typeface="Comic Sans MS" pitchFamily="66" charset="0"/>
              </a:rPr>
              <a:t>PROBETA ENSAYADA A COMPRESION</a:t>
            </a:r>
            <a:endParaRPr lang="es-SV" dirty="0">
              <a:solidFill>
                <a:schemeClr val="bg1"/>
              </a:solidFill>
              <a:latin typeface="Comic Sans MS" pitchFamily="66" charset="0"/>
            </a:endParaRPr>
          </a:p>
        </p:txBody>
      </p:sp>
    </p:spTree>
    <p:extLst>
      <p:ext uri="{BB962C8B-B14F-4D97-AF65-F5344CB8AC3E}">
        <p14:creationId xmlns="" xmlns:p14="http://schemas.microsoft.com/office/powerpoint/2010/main" val="3602553563"/>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BAMBU GIGANTE</a:t>
            </a:r>
            <a:endParaRPr lang="es-SV" sz="2800" dirty="0"/>
          </a:p>
        </p:txBody>
      </p:sp>
      <p:sp>
        <p:nvSpPr>
          <p:cNvPr id="7" name="6 Rectángulo"/>
          <p:cNvSpPr/>
          <p:nvPr/>
        </p:nvSpPr>
        <p:spPr>
          <a:xfrm>
            <a:off x="611559" y="1556792"/>
            <a:ext cx="3746127" cy="4093428"/>
          </a:xfrm>
          <a:prstGeom prst="rect">
            <a:avLst/>
          </a:prstGeom>
        </p:spPr>
        <p:txBody>
          <a:bodyPr wrap="square">
            <a:spAutoFit/>
          </a:bodyPr>
          <a:lstStyle/>
          <a:p>
            <a:pPr marL="285750" indent="-285750"/>
            <a:r>
              <a:rPr lang="es-ES" sz="2000" b="1" dirty="0">
                <a:solidFill>
                  <a:schemeClr val="bg1"/>
                </a:solidFill>
                <a:latin typeface="Comic Sans MS" pitchFamily="66" charset="0"/>
              </a:rPr>
              <a:t>ENSAYOS Y RESULTADOS: </a:t>
            </a:r>
          </a:p>
          <a:p>
            <a:pPr marL="742950" lvl="1" indent="-285750" algn="just">
              <a:buFont typeface="Wingdings" pitchFamily="2" charset="2"/>
              <a:buChar char="Ø"/>
            </a:pPr>
            <a:r>
              <a:rPr lang="es-ES" sz="2000" dirty="0" smtClean="0">
                <a:solidFill>
                  <a:schemeClr val="bg1"/>
                </a:solidFill>
                <a:latin typeface="Comic Sans MS" pitchFamily="66" charset="0"/>
              </a:rPr>
              <a:t>Los ensayos realizados </a:t>
            </a:r>
            <a:r>
              <a:rPr lang="es-ES" sz="2000" dirty="0">
                <a:solidFill>
                  <a:schemeClr val="bg1"/>
                </a:solidFill>
                <a:latin typeface="Comic Sans MS" pitchFamily="66" charset="0"/>
              </a:rPr>
              <a:t>a las </a:t>
            </a:r>
            <a:r>
              <a:rPr lang="es-ES" sz="2000" dirty="0" smtClean="0">
                <a:solidFill>
                  <a:schemeClr val="bg1"/>
                </a:solidFill>
                <a:latin typeface="Comic Sans MS" pitchFamily="66" charset="0"/>
              </a:rPr>
              <a:t>probetas de Bambú fue </a:t>
            </a:r>
            <a:r>
              <a:rPr lang="es-ES" sz="2000" dirty="0">
                <a:solidFill>
                  <a:schemeClr val="bg1"/>
                </a:solidFill>
                <a:latin typeface="Comic Sans MS" pitchFamily="66" charset="0"/>
              </a:rPr>
              <a:t>el de </a:t>
            </a:r>
            <a:r>
              <a:rPr lang="es-ES" sz="2000" dirty="0" smtClean="0">
                <a:solidFill>
                  <a:schemeClr val="bg1"/>
                </a:solidFill>
                <a:latin typeface="Comic Sans MS" pitchFamily="66" charset="0"/>
              </a:rPr>
              <a:t>COMPRESION SIMPLE, llegando </a:t>
            </a:r>
            <a:r>
              <a:rPr lang="es-ES" sz="2000" dirty="0">
                <a:solidFill>
                  <a:schemeClr val="bg1"/>
                </a:solidFill>
                <a:latin typeface="Comic Sans MS" pitchFamily="66" charset="0"/>
              </a:rPr>
              <a:t>hasta la ruptura y se determinó el esfuerzo admisible, en la figura se muestra la forma de colocación de la probeta en la máquina </a:t>
            </a:r>
            <a:r>
              <a:rPr lang="es-ES" sz="2000" dirty="0" smtClean="0">
                <a:solidFill>
                  <a:schemeClr val="bg1"/>
                </a:solidFill>
                <a:latin typeface="Comic Sans MS" pitchFamily="66" charset="0"/>
              </a:rPr>
              <a:t> </a:t>
            </a:r>
            <a:r>
              <a:rPr lang="es-ES" sz="2000" dirty="0">
                <a:solidFill>
                  <a:schemeClr val="bg1"/>
                </a:solidFill>
                <a:latin typeface="Comic Sans MS" pitchFamily="66" charset="0"/>
              </a:rPr>
              <a:t>de </a:t>
            </a:r>
            <a:r>
              <a:rPr lang="es-ES" sz="2000" dirty="0" smtClean="0">
                <a:solidFill>
                  <a:schemeClr val="bg1"/>
                </a:solidFill>
                <a:latin typeface="Comic Sans MS" pitchFamily="66" charset="0"/>
              </a:rPr>
              <a:t>compresión.</a:t>
            </a:r>
            <a:endParaRPr lang="es-SV" dirty="0"/>
          </a:p>
        </p:txBody>
      </p:sp>
      <p:pic>
        <p:nvPicPr>
          <p:cNvPr id="9" name="8 Imagen" descr="D:\JORGE\TESIS\REMODELACION MERCADO\SEGUIMIENTO\FOTOS\DSC00116.JPG"/>
          <p:cNvPicPr/>
          <p:nvPr/>
        </p:nvPicPr>
        <p:blipFill>
          <a:blip r:embed="rId3" cstate="print"/>
          <a:srcRect l="5264" r="10511"/>
          <a:stretch>
            <a:fillRect/>
          </a:stretch>
        </p:blipFill>
        <p:spPr bwMode="auto">
          <a:xfrm>
            <a:off x="4427984" y="1556792"/>
            <a:ext cx="4248472" cy="4896544"/>
          </a:xfrm>
          <a:prstGeom prst="rect">
            <a:avLst/>
          </a:prstGeom>
          <a:noFill/>
          <a:ln w="9525">
            <a:noFill/>
            <a:miter lim="800000"/>
            <a:headEnd/>
            <a:tailEnd/>
          </a:ln>
        </p:spPr>
      </p:pic>
    </p:spTree>
    <p:extLst>
      <p:ext uri="{BB962C8B-B14F-4D97-AF65-F5344CB8AC3E}">
        <p14:creationId xmlns="" xmlns:p14="http://schemas.microsoft.com/office/powerpoint/2010/main" val="1393552229"/>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BAMBU GIGANTE</a:t>
            </a:r>
            <a:endParaRPr lang="es-SV" sz="2800" dirty="0"/>
          </a:p>
        </p:txBody>
      </p:sp>
      <p:sp>
        <p:nvSpPr>
          <p:cNvPr id="7" name="6 Rectángulo"/>
          <p:cNvSpPr/>
          <p:nvPr/>
        </p:nvSpPr>
        <p:spPr>
          <a:xfrm>
            <a:off x="808492" y="1556792"/>
            <a:ext cx="6931859" cy="400110"/>
          </a:xfrm>
          <a:prstGeom prst="rect">
            <a:avLst/>
          </a:prstGeom>
        </p:spPr>
        <p:txBody>
          <a:bodyPr wrap="square">
            <a:spAutoFit/>
          </a:bodyPr>
          <a:lstStyle/>
          <a:p>
            <a:pPr marL="342900" indent="-342900" algn="just">
              <a:buFont typeface="Wingdings" pitchFamily="2" charset="2"/>
              <a:buChar char="Ø"/>
            </a:pPr>
            <a:r>
              <a:rPr lang="es-ES" sz="2000" dirty="0">
                <a:solidFill>
                  <a:schemeClr val="bg1"/>
                </a:solidFill>
                <a:latin typeface="Comic Sans MS" pitchFamily="66" charset="0"/>
              </a:rPr>
              <a:t>Esfuerzos Admisibles Promedios.</a:t>
            </a:r>
            <a:endParaRPr lang="es-SV" sz="2000" dirty="0">
              <a:solidFill>
                <a:schemeClr val="bg1"/>
              </a:solidFill>
              <a:latin typeface="Comic Sans MS" pitchFamily="66" charset="0"/>
            </a:endParaRPr>
          </a:p>
        </p:txBody>
      </p:sp>
      <p:graphicFrame>
        <p:nvGraphicFramePr>
          <p:cNvPr id="2" name="1 Tabla"/>
          <p:cNvGraphicFramePr>
            <a:graphicFrameLocks noGrp="1"/>
          </p:cNvGraphicFramePr>
          <p:nvPr>
            <p:extLst>
              <p:ext uri="{D42A27DB-BD31-4B8C-83A1-F6EECF244321}">
                <p14:modId xmlns="" xmlns:p14="http://schemas.microsoft.com/office/powerpoint/2010/main" val="1938135305"/>
              </p:ext>
            </p:extLst>
          </p:nvPr>
        </p:nvGraphicFramePr>
        <p:xfrm>
          <a:off x="395536" y="2204864"/>
          <a:ext cx="8445622" cy="3645822"/>
        </p:xfrm>
        <a:graphic>
          <a:graphicData uri="http://schemas.openxmlformats.org/drawingml/2006/table">
            <a:tbl>
              <a:tblPr firstRow="1" firstCol="1" bandRow="1">
                <a:tableStyleId>{5C22544A-7EE6-4342-B048-85BDC9FD1C3A}</a:tableStyleId>
              </a:tblPr>
              <a:tblGrid>
                <a:gridCol w="949151"/>
                <a:gridCol w="504337"/>
                <a:gridCol w="710684"/>
                <a:gridCol w="529896"/>
                <a:gridCol w="710684"/>
                <a:gridCol w="710684"/>
                <a:gridCol w="619043"/>
                <a:gridCol w="883368"/>
                <a:gridCol w="1325364"/>
                <a:gridCol w="1502411"/>
              </a:tblGrid>
              <a:tr h="207254">
                <a:tc>
                  <a:txBody>
                    <a:bodyPr/>
                    <a:lstStyle/>
                    <a:p>
                      <a:endParaRPr lang="es-SV" sz="1200" b="0" dirty="0">
                        <a:effectLst/>
                        <a:latin typeface="Comic Sans MS" pitchFamily="66" charset="0"/>
                        <a:cs typeface="Times New Roman"/>
                      </a:endParaRPr>
                    </a:p>
                  </a:txBody>
                  <a:tcPr marL="43698" marR="43698" marT="0" marB="0" anchor="b"/>
                </a:tc>
                <a:tc>
                  <a:txBody>
                    <a:bodyPr/>
                    <a:lstStyle/>
                    <a:p>
                      <a:endParaRPr lang="es-SV" sz="1200" b="0">
                        <a:effectLst/>
                        <a:latin typeface="Comic Sans MS" pitchFamily="66" charset="0"/>
                        <a:cs typeface="Times New Roman"/>
                      </a:endParaRPr>
                    </a:p>
                  </a:txBody>
                  <a:tcPr marL="43698" marR="43698" marT="0" marB="0" anchor="b"/>
                </a:tc>
                <a:tc>
                  <a:txBody>
                    <a:bodyPr/>
                    <a:lstStyle/>
                    <a:p>
                      <a:endParaRPr lang="es-SV" sz="1200" b="0">
                        <a:effectLst/>
                        <a:latin typeface="Comic Sans MS" pitchFamily="66" charset="0"/>
                        <a:cs typeface="Times New Roman"/>
                      </a:endParaRPr>
                    </a:p>
                  </a:txBody>
                  <a:tcPr marL="43698" marR="43698" marT="0" marB="0" anchor="b"/>
                </a:tc>
                <a:tc>
                  <a:txBody>
                    <a:bodyPr/>
                    <a:lstStyle/>
                    <a:p>
                      <a:endParaRPr lang="es-SV" sz="1200" b="0">
                        <a:effectLst/>
                        <a:latin typeface="Comic Sans MS" pitchFamily="66" charset="0"/>
                        <a:cs typeface="Times New Roman"/>
                      </a:endParaRPr>
                    </a:p>
                  </a:txBody>
                  <a:tcPr marL="43698" marR="43698" marT="0" marB="0" anchor="b"/>
                </a:tc>
                <a:tc>
                  <a:txBody>
                    <a:bodyPr/>
                    <a:lstStyle/>
                    <a:p>
                      <a:endParaRPr lang="es-SV" sz="1200" b="0">
                        <a:effectLst/>
                        <a:latin typeface="Comic Sans MS" pitchFamily="66" charset="0"/>
                        <a:cs typeface="Times New Roman"/>
                      </a:endParaRPr>
                    </a:p>
                  </a:txBody>
                  <a:tcPr marL="43698" marR="43698" marT="0" marB="0" anchor="b"/>
                </a:tc>
                <a:tc gridSpan="2">
                  <a:txBody>
                    <a:bodyPr/>
                    <a:lstStyle/>
                    <a:p>
                      <a:pPr algn="ctr">
                        <a:spcAft>
                          <a:spcPts val="0"/>
                        </a:spcAft>
                      </a:pPr>
                      <a:r>
                        <a:rPr lang="es-EC" sz="1200" b="0">
                          <a:effectLst/>
                          <a:latin typeface="Comic Sans MS" pitchFamily="66" charset="0"/>
                        </a:rPr>
                        <a:t>Área Neta </a:t>
                      </a:r>
                      <a:endParaRPr lang="es-SV" sz="1200" b="0">
                        <a:effectLst/>
                        <a:latin typeface="Comic Sans MS" pitchFamily="66" charset="0"/>
                        <a:ea typeface="Times New Roman"/>
                        <a:cs typeface="Times New Roman"/>
                      </a:endParaRPr>
                    </a:p>
                  </a:txBody>
                  <a:tcPr marL="43698" marR="43698" marT="0" marB="0" anchor="b"/>
                </a:tc>
                <a:tc hMerge="1">
                  <a:txBody>
                    <a:bodyPr/>
                    <a:lstStyle/>
                    <a:p>
                      <a:endParaRPr lang="es-SV"/>
                    </a:p>
                  </a:txBody>
                  <a:tcPr/>
                </a:tc>
                <a:tc>
                  <a:txBody>
                    <a:bodyPr/>
                    <a:lstStyle/>
                    <a:p>
                      <a:endParaRPr lang="es-SV" sz="1200" b="0">
                        <a:effectLst/>
                        <a:latin typeface="Comic Sans MS" pitchFamily="66" charset="0"/>
                        <a:cs typeface="Times New Roman"/>
                      </a:endParaRPr>
                    </a:p>
                  </a:txBody>
                  <a:tcPr marL="43698" marR="43698" marT="0" marB="0" anchor="b"/>
                </a:tc>
                <a:tc>
                  <a:txBody>
                    <a:bodyPr/>
                    <a:lstStyle/>
                    <a:p>
                      <a:endParaRPr lang="es-SV" sz="1200" b="0">
                        <a:effectLst/>
                        <a:latin typeface="Comic Sans MS" pitchFamily="66" charset="0"/>
                        <a:cs typeface="Times New Roman"/>
                      </a:endParaRPr>
                    </a:p>
                  </a:txBody>
                  <a:tcPr marL="43698" marR="43698" marT="0" marB="0" anchor="b"/>
                </a:tc>
                <a:tc>
                  <a:txBody>
                    <a:bodyPr/>
                    <a:lstStyle/>
                    <a:p>
                      <a:endParaRPr lang="es-SV" sz="1200" b="0">
                        <a:effectLst/>
                        <a:latin typeface="Comic Sans MS" pitchFamily="66" charset="0"/>
                        <a:cs typeface="Times New Roman"/>
                      </a:endParaRPr>
                    </a:p>
                  </a:txBody>
                  <a:tcPr marL="43698" marR="43698" marT="0" marB="0" anchor="b"/>
                </a:tc>
              </a:tr>
              <a:tr h="207254">
                <a:tc>
                  <a:txBody>
                    <a:bodyPr/>
                    <a:lstStyle/>
                    <a:p>
                      <a:pPr algn="ctr">
                        <a:spcAft>
                          <a:spcPts val="0"/>
                        </a:spcAft>
                      </a:pPr>
                      <a:r>
                        <a:rPr lang="es-EC" sz="1200" b="0">
                          <a:effectLst/>
                          <a:latin typeface="Comic Sans MS" pitchFamily="66" charset="0"/>
                        </a:rPr>
                        <a:t>PROBETA</a:t>
                      </a:r>
                      <a:endParaRPr lang="es-SV" sz="1200" b="0">
                        <a:effectLst/>
                        <a:latin typeface="Comic Sans MS" pitchFamily="66" charset="0"/>
                        <a:ea typeface="Times New Roman"/>
                        <a:cs typeface="Times New Roman"/>
                      </a:endParaRPr>
                    </a:p>
                  </a:txBody>
                  <a:tcPr marL="43698" marR="43698" marT="0" marB="0" anchor="b"/>
                </a:tc>
                <a:tc>
                  <a:txBody>
                    <a:bodyPr/>
                    <a:lstStyle/>
                    <a:p>
                      <a:pPr algn="ctr">
                        <a:spcAft>
                          <a:spcPts val="0"/>
                        </a:spcAft>
                      </a:pPr>
                      <a:r>
                        <a:rPr lang="es-EC" sz="1200" b="0" dirty="0">
                          <a:effectLst/>
                          <a:latin typeface="Comic Sans MS" pitchFamily="66" charset="0"/>
                        </a:rPr>
                        <a:t>L(cm)</a:t>
                      </a:r>
                      <a:endParaRPr lang="es-SV" sz="1200" b="0" dirty="0">
                        <a:effectLst/>
                        <a:latin typeface="Comic Sans MS" pitchFamily="66" charset="0"/>
                        <a:ea typeface="Times New Roman"/>
                        <a:cs typeface="Times New Roman"/>
                      </a:endParaRPr>
                    </a:p>
                  </a:txBody>
                  <a:tcPr marL="43698" marR="43698" marT="0" marB="0" anchor="b"/>
                </a:tc>
                <a:tc>
                  <a:txBody>
                    <a:bodyPr/>
                    <a:lstStyle/>
                    <a:p>
                      <a:pPr algn="ctr">
                        <a:spcAft>
                          <a:spcPts val="0"/>
                        </a:spcAft>
                      </a:pPr>
                      <a:r>
                        <a:rPr lang="es-EC" sz="1200" b="0" dirty="0">
                          <a:effectLst/>
                          <a:latin typeface="Comic Sans MS" pitchFamily="66" charset="0"/>
                        </a:rPr>
                        <a:t>D </a:t>
                      </a:r>
                      <a:r>
                        <a:rPr lang="es-EC" sz="1200" b="0" dirty="0" err="1">
                          <a:effectLst/>
                          <a:latin typeface="Comic Sans MS" pitchFamily="66" charset="0"/>
                        </a:rPr>
                        <a:t>ext</a:t>
                      </a:r>
                      <a:r>
                        <a:rPr lang="es-EC" sz="1200" b="0" dirty="0">
                          <a:effectLst/>
                          <a:latin typeface="Comic Sans MS" pitchFamily="66" charset="0"/>
                        </a:rPr>
                        <a:t>(mm)</a:t>
                      </a:r>
                      <a:endParaRPr lang="es-SV" sz="1200" b="0" dirty="0">
                        <a:effectLst/>
                        <a:latin typeface="Comic Sans MS" pitchFamily="66" charset="0"/>
                        <a:ea typeface="Times New Roman"/>
                        <a:cs typeface="Times New Roman"/>
                      </a:endParaRPr>
                    </a:p>
                  </a:txBody>
                  <a:tcPr marL="43698" marR="43698" marT="0" marB="0" anchor="b"/>
                </a:tc>
                <a:tc>
                  <a:txBody>
                    <a:bodyPr/>
                    <a:lstStyle/>
                    <a:p>
                      <a:pPr algn="ctr">
                        <a:spcAft>
                          <a:spcPts val="0"/>
                        </a:spcAft>
                      </a:pPr>
                      <a:r>
                        <a:rPr lang="es-EC" sz="1200" b="0" dirty="0">
                          <a:effectLst/>
                          <a:latin typeface="Comic Sans MS" pitchFamily="66" charset="0"/>
                        </a:rPr>
                        <a:t>e(mm)</a:t>
                      </a:r>
                      <a:endParaRPr lang="es-SV" sz="1200" b="0" dirty="0">
                        <a:effectLst/>
                        <a:latin typeface="Comic Sans MS" pitchFamily="66" charset="0"/>
                        <a:ea typeface="Times New Roman"/>
                        <a:cs typeface="Times New Roman"/>
                      </a:endParaRPr>
                    </a:p>
                  </a:txBody>
                  <a:tcPr marL="43698" marR="43698" marT="0" marB="0" anchor="b"/>
                </a:tc>
                <a:tc>
                  <a:txBody>
                    <a:bodyPr/>
                    <a:lstStyle/>
                    <a:p>
                      <a:pPr algn="ctr">
                        <a:spcAft>
                          <a:spcPts val="0"/>
                        </a:spcAft>
                      </a:pPr>
                      <a:r>
                        <a:rPr lang="es-EC" sz="1200" b="0">
                          <a:effectLst/>
                          <a:latin typeface="Comic Sans MS" pitchFamily="66" charset="0"/>
                        </a:rPr>
                        <a:t>D int (mm)</a:t>
                      </a:r>
                      <a:endParaRPr lang="es-SV" sz="1200" b="0">
                        <a:effectLst/>
                        <a:latin typeface="Comic Sans MS" pitchFamily="66" charset="0"/>
                        <a:ea typeface="Times New Roman"/>
                        <a:cs typeface="Times New Roman"/>
                      </a:endParaRPr>
                    </a:p>
                  </a:txBody>
                  <a:tcPr marL="43698" marR="43698" marT="0" marB="0" anchor="b"/>
                </a:tc>
                <a:tc>
                  <a:txBody>
                    <a:bodyPr/>
                    <a:lstStyle/>
                    <a:p>
                      <a:pPr algn="ctr">
                        <a:spcAft>
                          <a:spcPts val="0"/>
                        </a:spcAft>
                      </a:pPr>
                      <a:r>
                        <a:rPr lang="es-EC" sz="1200" b="0">
                          <a:effectLst/>
                          <a:latin typeface="Comic Sans MS" pitchFamily="66" charset="0"/>
                        </a:rPr>
                        <a:t>(mm2)</a:t>
                      </a:r>
                      <a:endParaRPr lang="es-SV" sz="1200" b="0">
                        <a:effectLst/>
                        <a:latin typeface="Comic Sans MS" pitchFamily="66" charset="0"/>
                        <a:ea typeface="Times New Roman"/>
                        <a:cs typeface="Times New Roman"/>
                      </a:endParaRPr>
                    </a:p>
                  </a:txBody>
                  <a:tcPr marL="43698" marR="43698" marT="0" marB="0" anchor="b"/>
                </a:tc>
                <a:tc>
                  <a:txBody>
                    <a:bodyPr/>
                    <a:lstStyle/>
                    <a:p>
                      <a:pPr algn="ctr">
                        <a:spcAft>
                          <a:spcPts val="0"/>
                        </a:spcAft>
                      </a:pPr>
                      <a:r>
                        <a:rPr lang="es-EC" sz="1200" b="0" dirty="0">
                          <a:effectLst/>
                          <a:latin typeface="Comic Sans MS" pitchFamily="66" charset="0"/>
                        </a:rPr>
                        <a:t>(cm2)</a:t>
                      </a:r>
                      <a:endParaRPr lang="es-SV" sz="1200" b="0" dirty="0">
                        <a:effectLst/>
                        <a:latin typeface="Comic Sans MS" pitchFamily="66" charset="0"/>
                        <a:ea typeface="Times New Roman"/>
                        <a:cs typeface="Times New Roman"/>
                      </a:endParaRPr>
                    </a:p>
                  </a:txBody>
                  <a:tcPr marL="43698" marR="43698" marT="0" marB="0" anchor="b"/>
                </a:tc>
                <a:tc>
                  <a:txBody>
                    <a:bodyPr/>
                    <a:lstStyle/>
                    <a:p>
                      <a:pPr algn="ctr">
                        <a:spcAft>
                          <a:spcPts val="0"/>
                        </a:spcAft>
                      </a:pPr>
                      <a:r>
                        <a:rPr lang="es-EC" sz="1200" b="0">
                          <a:effectLst/>
                          <a:latin typeface="Comic Sans MS" pitchFamily="66" charset="0"/>
                        </a:rPr>
                        <a:t>FUERZA (Ton)</a:t>
                      </a:r>
                      <a:endParaRPr lang="es-SV" sz="1200" b="0">
                        <a:effectLst/>
                        <a:latin typeface="Comic Sans MS" pitchFamily="66" charset="0"/>
                        <a:ea typeface="Times New Roman"/>
                        <a:cs typeface="Times New Roman"/>
                      </a:endParaRPr>
                    </a:p>
                  </a:txBody>
                  <a:tcPr marL="43698" marR="43698" marT="0" marB="0" anchor="b"/>
                </a:tc>
                <a:tc>
                  <a:txBody>
                    <a:bodyPr/>
                    <a:lstStyle/>
                    <a:p>
                      <a:pPr algn="ctr">
                        <a:spcAft>
                          <a:spcPts val="0"/>
                        </a:spcAft>
                      </a:pPr>
                      <a:r>
                        <a:rPr lang="es-EC" sz="1200" b="0">
                          <a:effectLst/>
                          <a:latin typeface="Comic Sans MS" pitchFamily="66" charset="0"/>
                        </a:rPr>
                        <a:t>ESFUERZO (Kg/cm2)</a:t>
                      </a:r>
                      <a:endParaRPr lang="es-SV" sz="1200" b="0">
                        <a:effectLst/>
                        <a:latin typeface="Comic Sans MS" pitchFamily="66" charset="0"/>
                        <a:ea typeface="Times New Roman"/>
                        <a:cs typeface="Times New Roman"/>
                      </a:endParaRPr>
                    </a:p>
                  </a:txBody>
                  <a:tcPr marL="43698" marR="43698" marT="0" marB="0" anchor="b"/>
                </a:tc>
                <a:tc>
                  <a:txBody>
                    <a:bodyPr/>
                    <a:lstStyle/>
                    <a:p>
                      <a:pPr algn="ctr">
                        <a:spcAft>
                          <a:spcPts val="0"/>
                        </a:spcAft>
                      </a:pPr>
                      <a:r>
                        <a:rPr lang="es-EC" sz="1200" b="0">
                          <a:effectLst/>
                          <a:latin typeface="Comic Sans MS" pitchFamily="66" charset="0"/>
                        </a:rPr>
                        <a:t>OBSERVACIONES</a:t>
                      </a:r>
                      <a:endParaRPr lang="es-SV" sz="1200" b="0">
                        <a:effectLst/>
                        <a:latin typeface="Comic Sans MS" pitchFamily="66" charset="0"/>
                        <a:ea typeface="Times New Roman"/>
                        <a:cs typeface="Times New Roman"/>
                      </a:endParaRPr>
                    </a:p>
                  </a:txBody>
                  <a:tcPr marL="43698" marR="43698" marT="0" marB="0" anchor="b"/>
                </a:tc>
              </a:tr>
              <a:tr h="329608">
                <a:tc>
                  <a:txBody>
                    <a:bodyPr/>
                    <a:lstStyle/>
                    <a:p>
                      <a:pPr algn="ctr">
                        <a:spcAft>
                          <a:spcPts val="0"/>
                        </a:spcAft>
                      </a:pPr>
                      <a:r>
                        <a:rPr lang="es-EC" sz="1200" b="0">
                          <a:effectLst/>
                          <a:latin typeface="Comic Sans MS" pitchFamily="66" charset="0"/>
                        </a:rPr>
                        <a:t>1</a:t>
                      </a:r>
                      <a:endParaRPr lang="es-SV" sz="1200" b="0">
                        <a:effectLst/>
                        <a:latin typeface="Comic Sans MS" pitchFamily="66" charset="0"/>
                        <a:ea typeface="Times New Roman"/>
                        <a:cs typeface="Times New Roman"/>
                      </a:endParaRPr>
                    </a:p>
                  </a:txBody>
                  <a:tcPr marL="43698" marR="43698" marT="0" marB="0" anchor="b"/>
                </a:tc>
                <a:tc>
                  <a:txBody>
                    <a:bodyPr/>
                    <a:lstStyle/>
                    <a:p>
                      <a:pPr>
                        <a:spcAft>
                          <a:spcPts val="0"/>
                        </a:spcAft>
                      </a:pPr>
                      <a:r>
                        <a:rPr lang="es-EC" sz="1200" b="0">
                          <a:effectLst/>
                          <a:latin typeface="Comic Sans MS" pitchFamily="66" charset="0"/>
                        </a:rPr>
                        <a:t>                                                 47.04 </a:t>
                      </a:r>
                      <a:endParaRPr lang="es-SV" sz="1200" b="0">
                        <a:effectLst/>
                        <a:latin typeface="Comic Sans MS" pitchFamily="66" charset="0"/>
                        <a:ea typeface="Times New Roman"/>
                        <a:cs typeface="Times New Roman"/>
                      </a:endParaRPr>
                    </a:p>
                  </a:txBody>
                  <a:tcPr marL="43698" marR="43698" marT="0" marB="0" anchor="b"/>
                </a:tc>
                <a:tc>
                  <a:txBody>
                    <a:bodyPr/>
                    <a:lstStyle/>
                    <a:p>
                      <a:pPr algn="ctr">
                        <a:spcAft>
                          <a:spcPts val="0"/>
                        </a:spcAft>
                      </a:pPr>
                      <a:r>
                        <a:rPr lang="es-EC" sz="1200" b="0">
                          <a:effectLst/>
                          <a:latin typeface="Comic Sans MS" pitchFamily="66" charset="0"/>
                        </a:rPr>
                        <a:t>                                  156.54 </a:t>
                      </a:r>
                      <a:endParaRPr lang="es-SV" sz="1200" b="0">
                        <a:effectLst/>
                        <a:latin typeface="Comic Sans MS" pitchFamily="66" charset="0"/>
                        <a:ea typeface="Times New Roman"/>
                        <a:cs typeface="Times New Roman"/>
                      </a:endParaRPr>
                    </a:p>
                  </a:txBody>
                  <a:tcPr marL="43698" marR="43698" marT="0" marB="0" anchor="ctr"/>
                </a:tc>
                <a:tc>
                  <a:txBody>
                    <a:bodyPr/>
                    <a:lstStyle/>
                    <a:p>
                      <a:pPr>
                        <a:spcAft>
                          <a:spcPts val="0"/>
                        </a:spcAft>
                      </a:pPr>
                      <a:r>
                        <a:rPr lang="es-EC" sz="1200" b="0" dirty="0">
                          <a:effectLst/>
                          <a:latin typeface="Comic Sans MS" pitchFamily="66" charset="0"/>
                        </a:rPr>
                        <a:t>   20.36 </a:t>
                      </a:r>
                      <a:endParaRPr lang="es-SV" sz="1200" b="0" dirty="0">
                        <a:effectLst/>
                        <a:latin typeface="Comic Sans MS" pitchFamily="66" charset="0"/>
                        <a:ea typeface="Times New Roman"/>
                        <a:cs typeface="Times New Roman"/>
                      </a:endParaRPr>
                    </a:p>
                  </a:txBody>
                  <a:tcPr marL="43698" marR="43698" marT="0" marB="0" anchor="b"/>
                </a:tc>
                <a:tc>
                  <a:txBody>
                    <a:bodyPr/>
                    <a:lstStyle/>
                    <a:p>
                      <a:pPr>
                        <a:spcAft>
                          <a:spcPts val="0"/>
                        </a:spcAft>
                      </a:pPr>
                      <a:r>
                        <a:rPr lang="es-EC" sz="1200" b="0" dirty="0">
                          <a:effectLst/>
                          <a:latin typeface="Comic Sans MS" pitchFamily="66" charset="0"/>
                        </a:rPr>
                        <a:t>         136.18 </a:t>
                      </a:r>
                      <a:endParaRPr lang="es-SV" sz="1200" b="0" dirty="0">
                        <a:effectLst/>
                        <a:latin typeface="Comic Sans MS" pitchFamily="66" charset="0"/>
                        <a:ea typeface="Times New Roman"/>
                        <a:cs typeface="Times New Roman"/>
                      </a:endParaRPr>
                    </a:p>
                  </a:txBody>
                  <a:tcPr marL="43698" marR="43698" marT="0" marB="0" anchor="b"/>
                </a:tc>
                <a:tc>
                  <a:txBody>
                    <a:bodyPr/>
                    <a:lstStyle/>
                    <a:p>
                      <a:pPr>
                        <a:spcAft>
                          <a:spcPts val="0"/>
                        </a:spcAft>
                      </a:pPr>
                      <a:r>
                        <a:rPr lang="es-EC" sz="1200" b="0" dirty="0">
                          <a:effectLst/>
                          <a:latin typeface="Comic Sans MS" pitchFamily="66" charset="0"/>
                        </a:rPr>
                        <a:t>       4,681.80 </a:t>
                      </a:r>
                      <a:endParaRPr lang="es-SV" sz="1200" b="0" dirty="0">
                        <a:effectLst/>
                        <a:latin typeface="Comic Sans MS" pitchFamily="66" charset="0"/>
                        <a:ea typeface="Times New Roman"/>
                        <a:cs typeface="Times New Roman"/>
                      </a:endParaRPr>
                    </a:p>
                  </a:txBody>
                  <a:tcPr marL="43698" marR="43698" marT="0" marB="0" anchor="b"/>
                </a:tc>
                <a:tc>
                  <a:txBody>
                    <a:bodyPr/>
                    <a:lstStyle/>
                    <a:p>
                      <a:pPr algn="ctr">
                        <a:spcAft>
                          <a:spcPts val="0"/>
                        </a:spcAft>
                      </a:pPr>
                      <a:r>
                        <a:rPr lang="es-EC" sz="1200" b="0">
                          <a:effectLst/>
                          <a:latin typeface="Comic Sans MS" pitchFamily="66" charset="0"/>
                        </a:rPr>
                        <a:t>               46.82 </a:t>
                      </a:r>
                      <a:endParaRPr lang="es-SV" sz="1200" b="0">
                        <a:effectLst/>
                        <a:latin typeface="Comic Sans MS" pitchFamily="66" charset="0"/>
                        <a:ea typeface="Times New Roman"/>
                        <a:cs typeface="Times New Roman"/>
                      </a:endParaRPr>
                    </a:p>
                  </a:txBody>
                  <a:tcPr marL="43698" marR="43698" marT="0" marB="0" anchor="ctr"/>
                </a:tc>
                <a:tc>
                  <a:txBody>
                    <a:bodyPr/>
                    <a:lstStyle/>
                    <a:p>
                      <a:pPr algn="ctr">
                        <a:spcAft>
                          <a:spcPts val="0"/>
                        </a:spcAft>
                      </a:pPr>
                      <a:r>
                        <a:rPr lang="es-EC" sz="1200" b="0">
                          <a:effectLst/>
                          <a:latin typeface="Comic Sans MS" pitchFamily="66" charset="0"/>
                        </a:rPr>
                        <a:t>                 44.70 </a:t>
                      </a:r>
                      <a:endParaRPr lang="es-SV" sz="1200" b="0">
                        <a:effectLst/>
                        <a:latin typeface="Comic Sans MS" pitchFamily="66" charset="0"/>
                        <a:ea typeface="Times New Roman"/>
                        <a:cs typeface="Times New Roman"/>
                      </a:endParaRPr>
                    </a:p>
                  </a:txBody>
                  <a:tcPr marL="43698" marR="43698" marT="0" marB="0" anchor="ctr"/>
                </a:tc>
                <a:tc>
                  <a:txBody>
                    <a:bodyPr/>
                    <a:lstStyle/>
                    <a:p>
                      <a:pPr algn="ctr">
                        <a:spcAft>
                          <a:spcPts val="0"/>
                        </a:spcAft>
                      </a:pPr>
                      <a:r>
                        <a:rPr lang="es-EC" sz="1200" b="0">
                          <a:effectLst/>
                          <a:latin typeface="Comic Sans MS" pitchFamily="66" charset="0"/>
                        </a:rPr>
                        <a:t>                            954.76 </a:t>
                      </a:r>
                      <a:endParaRPr lang="es-SV" sz="1200" b="0">
                        <a:effectLst/>
                        <a:latin typeface="Comic Sans MS" pitchFamily="66" charset="0"/>
                        <a:ea typeface="Times New Roman"/>
                        <a:cs typeface="Times New Roman"/>
                      </a:endParaRPr>
                    </a:p>
                  </a:txBody>
                  <a:tcPr marL="43698" marR="43698" marT="0" marB="0" anchor="ctr"/>
                </a:tc>
                <a:tc>
                  <a:txBody>
                    <a:bodyPr/>
                    <a:lstStyle/>
                    <a:p>
                      <a:pPr algn="ctr">
                        <a:spcAft>
                          <a:spcPts val="0"/>
                        </a:spcAft>
                      </a:pPr>
                      <a:r>
                        <a:rPr lang="es-EC" sz="1200" b="0">
                          <a:effectLst/>
                          <a:latin typeface="Comic Sans MS" pitchFamily="66" charset="0"/>
                        </a:rPr>
                        <a:t>NUDO-NUDO</a:t>
                      </a:r>
                      <a:endParaRPr lang="es-SV" sz="1200" b="0">
                        <a:effectLst/>
                        <a:latin typeface="Comic Sans MS" pitchFamily="66" charset="0"/>
                        <a:ea typeface="Times New Roman"/>
                        <a:cs typeface="Times New Roman"/>
                      </a:endParaRPr>
                    </a:p>
                  </a:txBody>
                  <a:tcPr marL="43698" marR="43698" marT="0" marB="0" anchor="b"/>
                </a:tc>
              </a:tr>
              <a:tr h="329608">
                <a:tc>
                  <a:txBody>
                    <a:bodyPr/>
                    <a:lstStyle/>
                    <a:p>
                      <a:pPr algn="ctr">
                        <a:spcAft>
                          <a:spcPts val="0"/>
                        </a:spcAft>
                      </a:pPr>
                      <a:r>
                        <a:rPr lang="es-EC" sz="1200" b="0">
                          <a:effectLst/>
                          <a:latin typeface="Comic Sans MS" pitchFamily="66" charset="0"/>
                        </a:rPr>
                        <a:t>2</a:t>
                      </a:r>
                      <a:endParaRPr lang="es-SV" sz="1200" b="0">
                        <a:effectLst/>
                        <a:latin typeface="Comic Sans MS" pitchFamily="66" charset="0"/>
                        <a:ea typeface="Times New Roman"/>
                        <a:cs typeface="Times New Roman"/>
                      </a:endParaRPr>
                    </a:p>
                  </a:txBody>
                  <a:tcPr marL="43698" marR="43698" marT="0" marB="0" anchor="b"/>
                </a:tc>
                <a:tc>
                  <a:txBody>
                    <a:bodyPr/>
                    <a:lstStyle/>
                    <a:p>
                      <a:pPr>
                        <a:spcAft>
                          <a:spcPts val="0"/>
                        </a:spcAft>
                      </a:pPr>
                      <a:r>
                        <a:rPr lang="es-EC" sz="1200" b="0">
                          <a:effectLst/>
                          <a:latin typeface="Comic Sans MS" pitchFamily="66" charset="0"/>
                        </a:rPr>
                        <a:t>                                                 33.53 </a:t>
                      </a:r>
                      <a:endParaRPr lang="es-SV" sz="1200" b="0">
                        <a:effectLst/>
                        <a:latin typeface="Comic Sans MS" pitchFamily="66" charset="0"/>
                        <a:ea typeface="Times New Roman"/>
                        <a:cs typeface="Times New Roman"/>
                      </a:endParaRPr>
                    </a:p>
                  </a:txBody>
                  <a:tcPr marL="43698" marR="43698" marT="0" marB="0" anchor="b"/>
                </a:tc>
                <a:tc>
                  <a:txBody>
                    <a:bodyPr/>
                    <a:lstStyle/>
                    <a:p>
                      <a:pPr>
                        <a:spcAft>
                          <a:spcPts val="0"/>
                        </a:spcAft>
                      </a:pPr>
                      <a:r>
                        <a:rPr lang="es-EC" sz="1200" b="0">
                          <a:effectLst/>
                          <a:latin typeface="Comic Sans MS" pitchFamily="66" charset="0"/>
                        </a:rPr>
                        <a:t>                                  167.20 </a:t>
                      </a:r>
                      <a:endParaRPr lang="es-SV" sz="1200" b="0">
                        <a:effectLst/>
                        <a:latin typeface="Comic Sans MS" pitchFamily="66" charset="0"/>
                        <a:ea typeface="Times New Roman"/>
                        <a:cs typeface="Times New Roman"/>
                      </a:endParaRPr>
                    </a:p>
                  </a:txBody>
                  <a:tcPr marL="43698" marR="43698" marT="0" marB="0" anchor="b"/>
                </a:tc>
                <a:tc>
                  <a:txBody>
                    <a:bodyPr/>
                    <a:lstStyle/>
                    <a:p>
                      <a:pPr>
                        <a:spcAft>
                          <a:spcPts val="0"/>
                        </a:spcAft>
                      </a:pPr>
                      <a:r>
                        <a:rPr lang="es-EC" sz="1200" b="0">
                          <a:effectLst/>
                          <a:latin typeface="Comic Sans MS" pitchFamily="66" charset="0"/>
                        </a:rPr>
                        <a:t>   20.32 </a:t>
                      </a:r>
                      <a:endParaRPr lang="es-SV" sz="1200" b="0">
                        <a:effectLst/>
                        <a:latin typeface="Comic Sans MS" pitchFamily="66" charset="0"/>
                        <a:ea typeface="Times New Roman"/>
                        <a:cs typeface="Times New Roman"/>
                      </a:endParaRPr>
                    </a:p>
                  </a:txBody>
                  <a:tcPr marL="43698" marR="43698" marT="0" marB="0" anchor="b"/>
                </a:tc>
                <a:tc>
                  <a:txBody>
                    <a:bodyPr/>
                    <a:lstStyle/>
                    <a:p>
                      <a:pPr>
                        <a:spcAft>
                          <a:spcPts val="0"/>
                        </a:spcAft>
                      </a:pPr>
                      <a:r>
                        <a:rPr lang="es-EC" sz="1200" b="0">
                          <a:effectLst/>
                          <a:latin typeface="Comic Sans MS" pitchFamily="66" charset="0"/>
                        </a:rPr>
                        <a:t>         146.88 </a:t>
                      </a:r>
                      <a:endParaRPr lang="es-SV" sz="1200" b="0">
                        <a:effectLst/>
                        <a:latin typeface="Comic Sans MS" pitchFamily="66" charset="0"/>
                        <a:ea typeface="Times New Roman"/>
                        <a:cs typeface="Times New Roman"/>
                      </a:endParaRPr>
                    </a:p>
                  </a:txBody>
                  <a:tcPr marL="43698" marR="43698" marT="0" marB="0" anchor="b"/>
                </a:tc>
                <a:tc>
                  <a:txBody>
                    <a:bodyPr/>
                    <a:lstStyle/>
                    <a:p>
                      <a:pPr>
                        <a:spcAft>
                          <a:spcPts val="0"/>
                        </a:spcAft>
                      </a:pPr>
                      <a:r>
                        <a:rPr lang="es-EC" sz="1200" b="0" dirty="0">
                          <a:effectLst/>
                          <a:latin typeface="Comic Sans MS" pitchFamily="66" charset="0"/>
                        </a:rPr>
                        <a:t>       5,013.28 </a:t>
                      </a:r>
                      <a:endParaRPr lang="es-SV" sz="1200" b="0" dirty="0">
                        <a:effectLst/>
                        <a:latin typeface="Comic Sans MS" pitchFamily="66" charset="0"/>
                        <a:ea typeface="Times New Roman"/>
                        <a:cs typeface="Times New Roman"/>
                      </a:endParaRPr>
                    </a:p>
                  </a:txBody>
                  <a:tcPr marL="43698" marR="43698" marT="0" marB="0" anchor="b"/>
                </a:tc>
                <a:tc>
                  <a:txBody>
                    <a:bodyPr/>
                    <a:lstStyle/>
                    <a:p>
                      <a:pPr algn="ctr">
                        <a:spcAft>
                          <a:spcPts val="0"/>
                        </a:spcAft>
                      </a:pPr>
                      <a:r>
                        <a:rPr lang="es-EC" sz="1200" b="0" dirty="0">
                          <a:effectLst/>
                          <a:latin typeface="Comic Sans MS" pitchFamily="66" charset="0"/>
                        </a:rPr>
                        <a:t>               50.13 </a:t>
                      </a:r>
                      <a:endParaRPr lang="es-SV" sz="1200" b="0" dirty="0">
                        <a:effectLst/>
                        <a:latin typeface="Comic Sans MS" pitchFamily="66" charset="0"/>
                        <a:ea typeface="Times New Roman"/>
                        <a:cs typeface="Times New Roman"/>
                      </a:endParaRPr>
                    </a:p>
                  </a:txBody>
                  <a:tcPr marL="43698" marR="43698" marT="0" marB="0" anchor="ctr"/>
                </a:tc>
                <a:tc>
                  <a:txBody>
                    <a:bodyPr/>
                    <a:lstStyle/>
                    <a:p>
                      <a:pPr algn="ctr">
                        <a:spcAft>
                          <a:spcPts val="0"/>
                        </a:spcAft>
                      </a:pPr>
                      <a:r>
                        <a:rPr lang="es-EC" sz="1200" b="0">
                          <a:effectLst/>
                          <a:latin typeface="Comic Sans MS" pitchFamily="66" charset="0"/>
                        </a:rPr>
                        <a:t>                 51.00 </a:t>
                      </a:r>
                      <a:endParaRPr lang="es-SV" sz="1200" b="0">
                        <a:effectLst/>
                        <a:latin typeface="Comic Sans MS" pitchFamily="66" charset="0"/>
                        <a:ea typeface="Times New Roman"/>
                        <a:cs typeface="Times New Roman"/>
                      </a:endParaRPr>
                    </a:p>
                  </a:txBody>
                  <a:tcPr marL="43698" marR="43698" marT="0" marB="0" anchor="ctr"/>
                </a:tc>
                <a:tc>
                  <a:txBody>
                    <a:bodyPr/>
                    <a:lstStyle/>
                    <a:p>
                      <a:pPr algn="ctr">
                        <a:spcAft>
                          <a:spcPts val="0"/>
                        </a:spcAft>
                      </a:pPr>
                      <a:r>
                        <a:rPr lang="es-EC" sz="1200" b="0">
                          <a:effectLst/>
                          <a:latin typeface="Comic Sans MS" pitchFamily="66" charset="0"/>
                        </a:rPr>
                        <a:t>1,017.30</a:t>
                      </a:r>
                      <a:endParaRPr lang="es-SV" sz="1200" b="0">
                        <a:effectLst/>
                        <a:latin typeface="Comic Sans MS" pitchFamily="66" charset="0"/>
                        <a:ea typeface="Times New Roman"/>
                        <a:cs typeface="Times New Roman"/>
                      </a:endParaRPr>
                    </a:p>
                  </a:txBody>
                  <a:tcPr marL="43698" marR="43698" marT="0" marB="0" anchor="ctr"/>
                </a:tc>
                <a:tc>
                  <a:txBody>
                    <a:bodyPr/>
                    <a:lstStyle/>
                    <a:p>
                      <a:pPr algn="ctr">
                        <a:spcAft>
                          <a:spcPts val="0"/>
                        </a:spcAft>
                      </a:pPr>
                      <a:r>
                        <a:rPr lang="es-EC" sz="1200" b="0">
                          <a:effectLst/>
                          <a:latin typeface="Comic Sans MS" pitchFamily="66" charset="0"/>
                        </a:rPr>
                        <a:t>NUDO-HUECO</a:t>
                      </a:r>
                      <a:endParaRPr lang="es-SV" sz="1200" b="0">
                        <a:effectLst/>
                        <a:latin typeface="Comic Sans MS" pitchFamily="66" charset="0"/>
                        <a:ea typeface="Times New Roman"/>
                        <a:cs typeface="Times New Roman"/>
                      </a:endParaRPr>
                    </a:p>
                  </a:txBody>
                  <a:tcPr marL="43698" marR="43698" marT="0" marB="0" anchor="b"/>
                </a:tc>
              </a:tr>
              <a:tr h="329608">
                <a:tc>
                  <a:txBody>
                    <a:bodyPr/>
                    <a:lstStyle/>
                    <a:p>
                      <a:pPr algn="ctr">
                        <a:spcAft>
                          <a:spcPts val="0"/>
                        </a:spcAft>
                      </a:pPr>
                      <a:r>
                        <a:rPr lang="es-EC" sz="1200" b="0">
                          <a:effectLst/>
                          <a:latin typeface="Comic Sans MS" pitchFamily="66" charset="0"/>
                        </a:rPr>
                        <a:t>3</a:t>
                      </a:r>
                      <a:endParaRPr lang="es-SV" sz="1200" b="0">
                        <a:effectLst/>
                        <a:latin typeface="Comic Sans MS" pitchFamily="66" charset="0"/>
                        <a:ea typeface="Times New Roman"/>
                        <a:cs typeface="Times New Roman"/>
                      </a:endParaRPr>
                    </a:p>
                  </a:txBody>
                  <a:tcPr marL="43698" marR="43698" marT="0" marB="0" anchor="b"/>
                </a:tc>
                <a:tc>
                  <a:txBody>
                    <a:bodyPr/>
                    <a:lstStyle/>
                    <a:p>
                      <a:pPr>
                        <a:spcAft>
                          <a:spcPts val="0"/>
                        </a:spcAft>
                      </a:pPr>
                      <a:r>
                        <a:rPr lang="es-EC" sz="1200" b="0">
                          <a:effectLst/>
                          <a:latin typeface="Comic Sans MS" pitchFamily="66" charset="0"/>
                        </a:rPr>
                        <a:t>                                                 32.66 </a:t>
                      </a:r>
                      <a:endParaRPr lang="es-SV" sz="1200" b="0">
                        <a:effectLst/>
                        <a:latin typeface="Comic Sans MS" pitchFamily="66" charset="0"/>
                        <a:ea typeface="Times New Roman"/>
                        <a:cs typeface="Times New Roman"/>
                      </a:endParaRPr>
                    </a:p>
                  </a:txBody>
                  <a:tcPr marL="43698" marR="43698" marT="0" marB="0" anchor="b"/>
                </a:tc>
                <a:tc>
                  <a:txBody>
                    <a:bodyPr/>
                    <a:lstStyle/>
                    <a:p>
                      <a:pPr>
                        <a:spcAft>
                          <a:spcPts val="0"/>
                        </a:spcAft>
                      </a:pPr>
                      <a:r>
                        <a:rPr lang="es-EC" sz="1200" b="0">
                          <a:effectLst/>
                          <a:latin typeface="Comic Sans MS" pitchFamily="66" charset="0"/>
                        </a:rPr>
                        <a:t>                                  163.20 </a:t>
                      </a:r>
                      <a:endParaRPr lang="es-SV" sz="1200" b="0">
                        <a:effectLst/>
                        <a:latin typeface="Comic Sans MS" pitchFamily="66" charset="0"/>
                        <a:ea typeface="Times New Roman"/>
                        <a:cs typeface="Times New Roman"/>
                      </a:endParaRPr>
                    </a:p>
                  </a:txBody>
                  <a:tcPr marL="43698" marR="43698" marT="0" marB="0" anchor="b"/>
                </a:tc>
                <a:tc>
                  <a:txBody>
                    <a:bodyPr/>
                    <a:lstStyle/>
                    <a:p>
                      <a:pPr>
                        <a:spcAft>
                          <a:spcPts val="0"/>
                        </a:spcAft>
                      </a:pPr>
                      <a:r>
                        <a:rPr lang="es-EC" sz="1200" b="0">
                          <a:effectLst/>
                          <a:latin typeface="Comic Sans MS" pitchFamily="66" charset="0"/>
                        </a:rPr>
                        <a:t>   20.34 </a:t>
                      </a:r>
                      <a:endParaRPr lang="es-SV" sz="1200" b="0">
                        <a:effectLst/>
                        <a:latin typeface="Comic Sans MS" pitchFamily="66" charset="0"/>
                        <a:ea typeface="Times New Roman"/>
                        <a:cs typeface="Times New Roman"/>
                      </a:endParaRPr>
                    </a:p>
                  </a:txBody>
                  <a:tcPr marL="43698" marR="43698" marT="0" marB="0" anchor="b"/>
                </a:tc>
                <a:tc>
                  <a:txBody>
                    <a:bodyPr/>
                    <a:lstStyle/>
                    <a:p>
                      <a:pPr>
                        <a:spcAft>
                          <a:spcPts val="0"/>
                        </a:spcAft>
                      </a:pPr>
                      <a:r>
                        <a:rPr lang="es-EC" sz="1200" b="0">
                          <a:effectLst/>
                          <a:latin typeface="Comic Sans MS" pitchFamily="66" charset="0"/>
                        </a:rPr>
                        <a:t>         142.86 </a:t>
                      </a:r>
                      <a:endParaRPr lang="es-SV" sz="1200" b="0">
                        <a:effectLst/>
                        <a:latin typeface="Comic Sans MS" pitchFamily="66" charset="0"/>
                        <a:ea typeface="Times New Roman"/>
                        <a:cs typeface="Times New Roman"/>
                      </a:endParaRPr>
                    </a:p>
                  </a:txBody>
                  <a:tcPr marL="43698" marR="43698" marT="0" marB="0" anchor="b"/>
                </a:tc>
                <a:tc>
                  <a:txBody>
                    <a:bodyPr/>
                    <a:lstStyle/>
                    <a:p>
                      <a:pPr>
                        <a:spcAft>
                          <a:spcPts val="0"/>
                        </a:spcAft>
                      </a:pPr>
                      <a:r>
                        <a:rPr lang="es-EC" sz="1200" b="0">
                          <a:effectLst/>
                          <a:latin typeface="Comic Sans MS" pitchFamily="66" charset="0"/>
                        </a:rPr>
                        <a:t>       4,886.79 </a:t>
                      </a:r>
                      <a:endParaRPr lang="es-SV" sz="1200" b="0">
                        <a:effectLst/>
                        <a:latin typeface="Comic Sans MS" pitchFamily="66" charset="0"/>
                        <a:ea typeface="Times New Roman"/>
                        <a:cs typeface="Times New Roman"/>
                      </a:endParaRPr>
                    </a:p>
                  </a:txBody>
                  <a:tcPr marL="43698" marR="43698" marT="0" marB="0" anchor="b"/>
                </a:tc>
                <a:tc>
                  <a:txBody>
                    <a:bodyPr/>
                    <a:lstStyle/>
                    <a:p>
                      <a:pPr algn="ctr">
                        <a:spcAft>
                          <a:spcPts val="0"/>
                        </a:spcAft>
                      </a:pPr>
                      <a:r>
                        <a:rPr lang="es-EC" sz="1200" b="0">
                          <a:effectLst/>
                          <a:latin typeface="Comic Sans MS" pitchFamily="66" charset="0"/>
                        </a:rPr>
                        <a:t>               48.87 </a:t>
                      </a:r>
                      <a:endParaRPr lang="es-SV" sz="1200" b="0">
                        <a:effectLst/>
                        <a:latin typeface="Comic Sans MS" pitchFamily="66" charset="0"/>
                        <a:ea typeface="Times New Roman"/>
                        <a:cs typeface="Times New Roman"/>
                      </a:endParaRPr>
                    </a:p>
                  </a:txBody>
                  <a:tcPr marL="43698" marR="43698" marT="0" marB="0" anchor="ctr"/>
                </a:tc>
                <a:tc>
                  <a:txBody>
                    <a:bodyPr/>
                    <a:lstStyle/>
                    <a:p>
                      <a:pPr algn="ctr">
                        <a:spcAft>
                          <a:spcPts val="0"/>
                        </a:spcAft>
                      </a:pPr>
                      <a:r>
                        <a:rPr lang="es-EC" sz="1200" b="0" dirty="0">
                          <a:effectLst/>
                          <a:latin typeface="Comic Sans MS" pitchFamily="66" charset="0"/>
                        </a:rPr>
                        <a:t>                 51.50 </a:t>
                      </a:r>
                      <a:endParaRPr lang="es-SV" sz="1200" b="0" dirty="0">
                        <a:effectLst/>
                        <a:latin typeface="Comic Sans MS" pitchFamily="66" charset="0"/>
                        <a:ea typeface="Times New Roman"/>
                        <a:cs typeface="Times New Roman"/>
                      </a:endParaRPr>
                    </a:p>
                  </a:txBody>
                  <a:tcPr marL="43698" marR="43698" marT="0" marB="0" anchor="ctr"/>
                </a:tc>
                <a:tc>
                  <a:txBody>
                    <a:bodyPr/>
                    <a:lstStyle/>
                    <a:p>
                      <a:pPr algn="ctr">
                        <a:spcAft>
                          <a:spcPts val="0"/>
                        </a:spcAft>
                      </a:pPr>
                      <a:r>
                        <a:rPr lang="es-EC" sz="1200" b="0">
                          <a:effectLst/>
                          <a:latin typeface="Comic Sans MS" pitchFamily="66" charset="0"/>
                        </a:rPr>
                        <a:t>1,053.86</a:t>
                      </a:r>
                      <a:endParaRPr lang="es-SV" sz="1200" b="0">
                        <a:effectLst/>
                        <a:latin typeface="Comic Sans MS" pitchFamily="66" charset="0"/>
                        <a:ea typeface="Times New Roman"/>
                        <a:cs typeface="Times New Roman"/>
                      </a:endParaRPr>
                    </a:p>
                  </a:txBody>
                  <a:tcPr marL="43698" marR="43698" marT="0" marB="0" anchor="ctr"/>
                </a:tc>
                <a:tc>
                  <a:txBody>
                    <a:bodyPr/>
                    <a:lstStyle/>
                    <a:p>
                      <a:pPr algn="ctr">
                        <a:spcAft>
                          <a:spcPts val="0"/>
                        </a:spcAft>
                      </a:pPr>
                      <a:r>
                        <a:rPr lang="es-EC" sz="1200" b="0">
                          <a:effectLst/>
                          <a:latin typeface="Comic Sans MS" pitchFamily="66" charset="0"/>
                        </a:rPr>
                        <a:t>HUECO-NUDO-HUECO</a:t>
                      </a:r>
                      <a:endParaRPr lang="es-SV" sz="1200" b="0">
                        <a:effectLst/>
                        <a:latin typeface="Comic Sans MS" pitchFamily="66" charset="0"/>
                        <a:ea typeface="Times New Roman"/>
                        <a:cs typeface="Times New Roman"/>
                      </a:endParaRPr>
                    </a:p>
                  </a:txBody>
                  <a:tcPr marL="43698" marR="43698" marT="0" marB="0" anchor="b"/>
                </a:tc>
              </a:tr>
              <a:tr h="329608">
                <a:tc>
                  <a:txBody>
                    <a:bodyPr/>
                    <a:lstStyle/>
                    <a:p>
                      <a:pPr algn="ctr">
                        <a:spcAft>
                          <a:spcPts val="0"/>
                        </a:spcAft>
                      </a:pPr>
                      <a:r>
                        <a:rPr lang="es-EC" sz="1200" b="0">
                          <a:effectLst/>
                          <a:latin typeface="Comic Sans MS" pitchFamily="66" charset="0"/>
                        </a:rPr>
                        <a:t>4</a:t>
                      </a:r>
                      <a:endParaRPr lang="es-SV" sz="1200" b="0">
                        <a:effectLst/>
                        <a:latin typeface="Comic Sans MS" pitchFamily="66" charset="0"/>
                        <a:ea typeface="Times New Roman"/>
                        <a:cs typeface="Times New Roman"/>
                      </a:endParaRPr>
                    </a:p>
                  </a:txBody>
                  <a:tcPr marL="43698" marR="43698" marT="0" marB="0" anchor="b"/>
                </a:tc>
                <a:tc>
                  <a:txBody>
                    <a:bodyPr/>
                    <a:lstStyle/>
                    <a:p>
                      <a:pPr>
                        <a:spcAft>
                          <a:spcPts val="0"/>
                        </a:spcAft>
                      </a:pPr>
                      <a:r>
                        <a:rPr lang="es-EC" sz="1200" b="0">
                          <a:effectLst/>
                          <a:latin typeface="Comic Sans MS" pitchFamily="66" charset="0"/>
                        </a:rPr>
                        <a:t>                                                 29.87 </a:t>
                      </a:r>
                      <a:endParaRPr lang="es-SV" sz="1200" b="0">
                        <a:effectLst/>
                        <a:latin typeface="Comic Sans MS" pitchFamily="66" charset="0"/>
                        <a:ea typeface="Times New Roman"/>
                        <a:cs typeface="Times New Roman"/>
                      </a:endParaRPr>
                    </a:p>
                  </a:txBody>
                  <a:tcPr marL="43698" marR="43698" marT="0" marB="0" anchor="b"/>
                </a:tc>
                <a:tc>
                  <a:txBody>
                    <a:bodyPr/>
                    <a:lstStyle/>
                    <a:p>
                      <a:pPr>
                        <a:spcAft>
                          <a:spcPts val="0"/>
                        </a:spcAft>
                      </a:pPr>
                      <a:r>
                        <a:rPr lang="es-EC" sz="1200" b="0">
                          <a:effectLst/>
                          <a:latin typeface="Comic Sans MS" pitchFamily="66" charset="0"/>
                        </a:rPr>
                        <a:t>                                  163.00 </a:t>
                      </a:r>
                      <a:endParaRPr lang="es-SV" sz="1200" b="0">
                        <a:effectLst/>
                        <a:latin typeface="Comic Sans MS" pitchFamily="66" charset="0"/>
                        <a:ea typeface="Times New Roman"/>
                        <a:cs typeface="Times New Roman"/>
                      </a:endParaRPr>
                    </a:p>
                  </a:txBody>
                  <a:tcPr marL="43698" marR="43698" marT="0" marB="0" anchor="b"/>
                </a:tc>
                <a:tc>
                  <a:txBody>
                    <a:bodyPr/>
                    <a:lstStyle/>
                    <a:p>
                      <a:pPr>
                        <a:spcAft>
                          <a:spcPts val="0"/>
                        </a:spcAft>
                      </a:pPr>
                      <a:r>
                        <a:rPr lang="es-EC" sz="1200" b="0">
                          <a:effectLst/>
                          <a:latin typeface="Comic Sans MS" pitchFamily="66" charset="0"/>
                        </a:rPr>
                        <a:t>   20.56 </a:t>
                      </a:r>
                      <a:endParaRPr lang="es-SV" sz="1200" b="0">
                        <a:effectLst/>
                        <a:latin typeface="Comic Sans MS" pitchFamily="66" charset="0"/>
                        <a:ea typeface="Times New Roman"/>
                        <a:cs typeface="Times New Roman"/>
                      </a:endParaRPr>
                    </a:p>
                  </a:txBody>
                  <a:tcPr marL="43698" marR="43698" marT="0" marB="0" anchor="b"/>
                </a:tc>
                <a:tc>
                  <a:txBody>
                    <a:bodyPr/>
                    <a:lstStyle/>
                    <a:p>
                      <a:pPr>
                        <a:spcAft>
                          <a:spcPts val="0"/>
                        </a:spcAft>
                      </a:pPr>
                      <a:r>
                        <a:rPr lang="es-EC" sz="1200" b="0">
                          <a:effectLst/>
                          <a:latin typeface="Comic Sans MS" pitchFamily="66" charset="0"/>
                        </a:rPr>
                        <a:t>         142.44 </a:t>
                      </a:r>
                      <a:endParaRPr lang="es-SV" sz="1200" b="0">
                        <a:effectLst/>
                        <a:latin typeface="Comic Sans MS" pitchFamily="66" charset="0"/>
                        <a:ea typeface="Times New Roman"/>
                        <a:cs typeface="Times New Roman"/>
                      </a:endParaRPr>
                    </a:p>
                  </a:txBody>
                  <a:tcPr marL="43698" marR="43698" marT="0" marB="0" anchor="b"/>
                </a:tc>
                <a:tc>
                  <a:txBody>
                    <a:bodyPr/>
                    <a:lstStyle/>
                    <a:p>
                      <a:pPr>
                        <a:spcAft>
                          <a:spcPts val="0"/>
                        </a:spcAft>
                      </a:pPr>
                      <a:r>
                        <a:rPr lang="es-EC" sz="1200" b="0">
                          <a:effectLst/>
                          <a:latin typeface="Comic Sans MS" pitchFamily="66" charset="0"/>
                        </a:rPr>
                        <a:t>       4,931.83 </a:t>
                      </a:r>
                      <a:endParaRPr lang="es-SV" sz="1200" b="0">
                        <a:effectLst/>
                        <a:latin typeface="Comic Sans MS" pitchFamily="66" charset="0"/>
                        <a:ea typeface="Times New Roman"/>
                        <a:cs typeface="Times New Roman"/>
                      </a:endParaRPr>
                    </a:p>
                  </a:txBody>
                  <a:tcPr marL="43698" marR="43698" marT="0" marB="0" anchor="b"/>
                </a:tc>
                <a:tc>
                  <a:txBody>
                    <a:bodyPr/>
                    <a:lstStyle/>
                    <a:p>
                      <a:pPr algn="ctr">
                        <a:spcAft>
                          <a:spcPts val="0"/>
                        </a:spcAft>
                      </a:pPr>
                      <a:r>
                        <a:rPr lang="es-EC" sz="1200" b="0">
                          <a:effectLst/>
                          <a:latin typeface="Comic Sans MS" pitchFamily="66" charset="0"/>
                        </a:rPr>
                        <a:t>               49.32 </a:t>
                      </a:r>
                      <a:endParaRPr lang="es-SV" sz="1200" b="0">
                        <a:effectLst/>
                        <a:latin typeface="Comic Sans MS" pitchFamily="66" charset="0"/>
                        <a:ea typeface="Times New Roman"/>
                        <a:cs typeface="Times New Roman"/>
                      </a:endParaRPr>
                    </a:p>
                  </a:txBody>
                  <a:tcPr marL="43698" marR="43698" marT="0" marB="0" anchor="ctr"/>
                </a:tc>
                <a:tc>
                  <a:txBody>
                    <a:bodyPr/>
                    <a:lstStyle/>
                    <a:p>
                      <a:pPr algn="ctr">
                        <a:spcAft>
                          <a:spcPts val="0"/>
                        </a:spcAft>
                      </a:pPr>
                      <a:r>
                        <a:rPr lang="es-EC" sz="1200" b="0">
                          <a:effectLst/>
                          <a:latin typeface="Comic Sans MS" pitchFamily="66" charset="0"/>
                        </a:rPr>
                        <a:t>                 43.60 </a:t>
                      </a:r>
                      <a:endParaRPr lang="es-SV" sz="1200" b="0">
                        <a:effectLst/>
                        <a:latin typeface="Comic Sans MS" pitchFamily="66" charset="0"/>
                        <a:ea typeface="Times New Roman"/>
                        <a:cs typeface="Times New Roman"/>
                      </a:endParaRPr>
                    </a:p>
                  </a:txBody>
                  <a:tcPr marL="43698" marR="43698" marT="0" marB="0" anchor="ctr"/>
                </a:tc>
                <a:tc>
                  <a:txBody>
                    <a:bodyPr/>
                    <a:lstStyle/>
                    <a:p>
                      <a:pPr algn="ctr">
                        <a:spcAft>
                          <a:spcPts val="0"/>
                        </a:spcAft>
                      </a:pPr>
                      <a:r>
                        <a:rPr lang="es-EC" sz="1200" b="0" dirty="0">
                          <a:effectLst/>
                          <a:latin typeface="Comic Sans MS" pitchFamily="66" charset="0"/>
                        </a:rPr>
                        <a:t>                            884.05 </a:t>
                      </a:r>
                      <a:endParaRPr lang="es-SV" sz="1200" b="0" dirty="0">
                        <a:effectLst/>
                        <a:latin typeface="Comic Sans MS" pitchFamily="66" charset="0"/>
                        <a:ea typeface="Times New Roman"/>
                        <a:cs typeface="Times New Roman"/>
                      </a:endParaRPr>
                    </a:p>
                  </a:txBody>
                  <a:tcPr marL="43698" marR="43698" marT="0" marB="0" anchor="ctr"/>
                </a:tc>
                <a:tc>
                  <a:txBody>
                    <a:bodyPr/>
                    <a:lstStyle/>
                    <a:p>
                      <a:pPr algn="ctr">
                        <a:spcAft>
                          <a:spcPts val="0"/>
                        </a:spcAft>
                      </a:pPr>
                      <a:r>
                        <a:rPr lang="es-EC" sz="1200" b="0">
                          <a:effectLst/>
                          <a:latin typeface="Comic Sans MS" pitchFamily="66" charset="0"/>
                        </a:rPr>
                        <a:t>NUDO-HUECO</a:t>
                      </a:r>
                      <a:endParaRPr lang="es-SV" sz="1200" b="0">
                        <a:effectLst/>
                        <a:latin typeface="Comic Sans MS" pitchFamily="66" charset="0"/>
                        <a:ea typeface="Times New Roman"/>
                        <a:cs typeface="Times New Roman"/>
                      </a:endParaRPr>
                    </a:p>
                  </a:txBody>
                  <a:tcPr marL="43698" marR="43698" marT="0" marB="0" anchor="b"/>
                </a:tc>
              </a:tr>
              <a:tr h="329608">
                <a:tc>
                  <a:txBody>
                    <a:bodyPr/>
                    <a:lstStyle/>
                    <a:p>
                      <a:pPr algn="ctr">
                        <a:spcAft>
                          <a:spcPts val="0"/>
                        </a:spcAft>
                      </a:pPr>
                      <a:r>
                        <a:rPr lang="es-EC" sz="1200" b="0">
                          <a:effectLst/>
                          <a:latin typeface="Comic Sans MS" pitchFamily="66" charset="0"/>
                        </a:rPr>
                        <a:t>5</a:t>
                      </a:r>
                      <a:endParaRPr lang="es-SV" sz="1200" b="0">
                        <a:effectLst/>
                        <a:latin typeface="Comic Sans MS" pitchFamily="66" charset="0"/>
                        <a:ea typeface="Times New Roman"/>
                        <a:cs typeface="Times New Roman"/>
                      </a:endParaRPr>
                    </a:p>
                  </a:txBody>
                  <a:tcPr marL="43698" marR="43698" marT="0" marB="0" anchor="b"/>
                </a:tc>
                <a:tc>
                  <a:txBody>
                    <a:bodyPr/>
                    <a:lstStyle/>
                    <a:p>
                      <a:pPr>
                        <a:spcAft>
                          <a:spcPts val="0"/>
                        </a:spcAft>
                      </a:pPr>
                      <a:r>
                        <a:rPr lang="es-EC" sz="1200" b="0">
                          <a:effectLst/>
                          <a:latin typeface="Comic Sans MS" pitchFamily="66" charset="0"/>
                        </a:rPr>
                        <a:t>                                                 29.85 </a:t>
                      </a:r>
                      <a:endParaRPr lang="es-SV" sz="1200" b="0">
                        <a:effectLst/>
                        <a:latin typeface="Comic Sans MS" pitchFamily="66" charset="0"/>
                        <a:ea typeface="Times New Roman"/>
                        <a:cs typeface="Times New Roman"/>
                      </a:endParaRPr>
                    </a:p>
                  </a:txBody>
                  <a:tcPr marL="43698" marR="43698" marT="0" marB="0" anchor="b"/>
                </a:tc>
                <a:tc>
                  <a:txBody>
                    <a:bodyPr/>
                    <a:lstStyle/>
                    <a:p>
                      <a:pPr>
                        <a:spcAft>
                          <a:spcPts val="0"/>
                        </a:spcAft>
                      </a:pPr>
                      <a:r>
                        <a:rPr lang="es-EC" sz="1200" b="0">
                          <a:effectLst/>
                          <a:latin typeface="Comic Sans MS" pitchFamily="66" charset="0"/>
                        </a:rPr>
                        <a:t>                                  152.60 </a:t>
                      </a:r>
                      <a:endParaRPr lang="es-SV" sz="1200" b="0">
                        <a:effectLst/>
                        <a:latin typeface="Comic Sans MS" pitchFamily="66" charset="0"/>
                        <a:ea typeface="Times New Roman"/>
                        <a:cs typeface="Times New Roman"/>
                      </a:endParaRPr>
                    </a:p>
                  </a:txBody>
                  <a:tcPr marL="43698" marR="43698" marT="0" marB="0" anchor="b"/>
                </a:tc>
                <a:tc>
                  <a:txBody>
                    <a:bodyPr/>
                    <a:lstStyle/>
                    <a:p>
                      <a:pPr>
                        <a:spcAft>
                          <a:spcPts val="0"/>
                        </a:spcAft>
                      </a:pPr>
                      <a:r>
                        <a:rPr lang="es-EC" sz="1200" b="0">
                          <a:effectLst/>
                          <a:latin typeface="Comic Sans MS" pitchFamily="66" charset="0"/>
                        </a:rPr>
                        <a:t>   14.70 </a:t>
                      </a:r>
                      <a:endParaRPr lang="es-SV" sz="1200" b="0">
                        <a:effectLst/>
                        <a:latin typeface="Comic Sans MS" pitchFamily="66" charset="0"/>
                        <a:ea typeface="Times New Roman"/>
                        <a:cs typeface="Times New Roman"/>
                      </a:endParaRPr>
                    </a:p>
                  </a:txBody>
                  <a:tcPr marL="43698" marR="43698" marT="0" marB="0" anchor="b"/>
                </a:tc>
                <a:tc>
                  <a:txBody>
                    <a:bodyPr/>
                    <a:lstStyle/>
                    <a:p>
                      <a:pPr>
                        <a:spcAft>
                          <a:spcPts val="0"/>
                        </a:spcAft>
                      </a:pPr>
                      <a:r>
                        <a:rPr lang="es-EC" sz="1200" b="0">
                          <a:effectLst/>
                          <a:latin typeface="Comic Sans MS" pitchFamily="66" charset="0"/>
                        </a:rPr>
                        <a:t>         137.90 </a:t>
                      </a:r>
                      <a:endParaRPr lang="es-SV" sz="1200" b="0">
                        <a:effectLst/>
                        <a:latin typeface="Comic Sans MS" pitchFamily="66" charset="0"/>
                        <a:ea typeface="Times New Roman"/>
                        <a:cs typeface="Times New Roman"/>
                      </a:endParaRPr>
                    </a:p>
                  </a:txBody>
                  <a:tcPr marL="43698" marR="43698" marT="0" marB="0" anchor="b"/>
                </a:tc>
                <a:tc>
                  <a:txBody>
                    <a:bodyPr/>
                    <a:lstStyle/>
                    <a:p>
                      <a:pPr>
                        <a:spcAft>
                          <a:spcPts val="0"/>
                        </a:spcAft>
                      </a:pPr>
                      <a:r>
                        <a:rPr lang="es-EC" sz="1200" b="0">
                          <a:effectLst/>
                          <a:latin typeface="Comic Sans MS" pitchFamily="66" charset="0"/>
                        </a:rPr>
                        <a:t>       3,354.04 </a:t>
                      </a:r>
                      <a:endParaRPr lang="es-SV" sz="1200" b="0">
                        <a:effectLst/>
                        <a:latin typeface="Comic Sans MS" pitchFamily="66" charset="0"/>
                        <a:ea typeface="Times New Roman"/>
                        <a:cs typeface="Times New Roman"/>
                      </a:endParaRPr>
                    </a:p>
                  </a:txBody>
                  <a:tcPr marL="43698" marR="43698" marT="0" marB="0" anchor="b"/>
                </a:tc>
                <a:tc>
                  <a:txBody>
                    <a:bodyPr/>
                    <a:lstStyle/>
                    <a:p>
                      <a:pPr algn="ctr">
                        <a:spcAft>
                          <a:spcPts val="0"/>
                        </a:spcAft>
                      </a:pPr>
                      <a:r>
                        <a:rPr lang="es-EC" sz="1200" b="0">
                          <a:effectLst/>
                          <a:latin typeface="Comic Sans MS" pitchFamily="66" charset="0"/>
                        </a:rPr>
                        <a:t>               33.54 </a:t>
                      </a:r>
                      <a:endParaRPr lang="es-SV" sz="1200" b="0">
                        <a:effectLst/>
                        <a:latin typeface="Comic Sans MS" pitchFamily="66" charset="0"/>
                        <a:ea typeface="Times New Roman"/>
                        <a:cs typeface="Times New Roman"/>
                      </a:endParaRPr>
                    </a:p>
                  </a:txBody>
                  <a:tcPr marL="43698" marR="43698" marT="0" marB="0" anchor="ctr"/>
                </a:tc>
                <a:tc>
                  <a:txBody>
                    <a:bodyPr/>
                    <a:lstStyle/>
                    <a:p>
                      <a:pPr algn="ctr">
                        <a:spcAft>
                          <a:spcPts val="0"/>
                        </a:spcAft>
                      </a:pPr>
                      <a:r>
                        <a:rPr lang="es-EC" sz="1200" b="0">
                          <a:effectLst/>
                          <a:latin typeface="Comic Sans MS" pitchFamily="66" charset="0"/>
                        </a:rPr>
                        <a:t>                 39.80 </a:t>
                      </a:r>
                      <a:endParaRPr lang="es-SV" sz="1200" b="0">
                        <a:effectLst/>
                        <a:latin typeface="Comic Sans MS" pitchFamily="66" charset="0"/>
                        <a:ea typeface="Times New Roman"/>
                        <a:cs typeface="Times New Roman"/>
                      </a:endParaRPr>
                    </a:p>
                  </a:txBody>
                  <a:tcPr marL="43698" marR="43698" marT="0" marB="0" anchor="ctr"/>
                </a:tc>
                <a:tc>
                  <a:txBody>
                    <a:bodyPr/>
                    <a:lstStyle/>
                    <a:p>
                      <a:pPr algn="ctr">
                        <a:spcAft>
                          <a:spcPts val="0"/>
                        </a:spcAft>
                      </a:pPr>
                      <a:r>
                        <a:rPr lang="es-EC" sz="1200" b="0" dirty="0">
                          <a:effectLst/>
                          <a:latin typeface="Comic Sans MS" pitchFamily="66" charset="0"/>
                        </a:rPr>
                        <a:t>1,186.63</a:t>
                      </a:r>
                      <a:endParaRPr lang="es-SV" sz="1200" b="0" dirty="0">
                        <a:effectLst/>
                        <a:latin typeface="Comic Sans MS" pitchFamily="66" charset="0"/>
                        <a:ea typeface="Times New Roman"/>
                        <a:cs typeface="Times New Roman"/>
                      </a:endParaRPr>
                    </a:p>
                  </a:txBody>
                  <a:tcPr marL="43698" marR="43698" marT="0" marB="0" anchor="ctr"/>
                </a:tc>
                <a:tc>
                  <a:txBody>
                    <a:bodyPr/>
                    <a:lstStyle/>
                    <a:p>
                      <a:pPr algn="ctr">
                        <a:spcAft>
                          <a:spcPts val="0"/>
                        </a:spcAft>
                      </a:pPr>
                      <a:r>
                        <a:rPr lang="es-EC" sz="1200" b="0" dirty="0">
                          <a:effectLst/>
                          <a:latin typeface="Comic Sans MS" pitchFamily="66" charset="0"/>
                        </a:rPr>
                        <a:t>HUECO-NUDO-HUECO</a:t>
                      </a:r>
                      <a:endParaRPr lang="es-SV" sz="1200" b="0" dirty="0">
                        <a:effectLst/>
                        <a:latin typeface="Comic Sans MS" pitchFamily="66" charset="0"/>
                        <a:ea typeface="Times New Roman"/>
                        <a:cs typeface="Times New Roman"/>
                      </a:endParaRPr>
                    </a:p>
                  </a:txBody>
                  <a:tcPr marL="43698" marR="43698" marT="0" marB="0" anchor="b"/>
                </a:tc>
              </a:tr>
              <a:tr h="329608">
                <a:tc>
                  <a:txBody>
                    <a:bodyPr/>
                    <a:lstStyle/>
                    <a:p>
                      <a:pPr algn="ctr">
                        <a:spcAft>
                          <a:spcPts val="0"/>
                        </a:spcAft>
                      </a:pPr>
                      <a:r>
                        <a:rPr lang="es-EC" sz="1200" b="0">
                          <a:effectLst/>
                          <a:latin typeface="Comic Sans MS" pitchFamily="66" charset="0"/>
                        </a:rPr>
                        <a:t>6</a:t>
                      </a:r>
                      <a:endParaRPr lang="es-SV" sz="1200" b="0">
                        <a:effectLst/>
                        <a:latin typeface="Comic Sans MS" pitchFamily="66" charset="0"/>
                        <a:ea typeface="Times New Roman"/>
                        <a:cs typeface="Times New Roman"/>
                      </a:endParaRPr>
                    </a:p>
                  </a:txBody>
                  <a:tcPr marL="43698" marR="43698" marT="0" marB="0" anchor="b"/>
                </a:tc>
                <a:tc>
                  <a:txBody>
                    <a:bodyPr/>
                    <a:lstStyle/>
                    <a:p>
                      <a:pPr>
                        <a:spcAft>
                          <a:spcPts val="0"/>
                        </a:spcAft>
                      </a:pPr>
                      <a:r>
                        <a:rPr lang="es-EC" sz="1200" b="0">
                          <a:effectLst/>
                          <a:latin typeface="Comic Sans MS" pitchFamily="66" charset="0"/>
                        </a:rPr>
                        <a:t>                                                 27.65 </a:t>
                      </a:r>
                      <a:endParaRPr lang="es-SV" sz="1200" b="0">
                        <a:effectLst/>
                        <a:latin typeface="Comic Sans MS" pitchFamily="66" charset="0"/>
                        <a:ea typeface="Times New Roman"/>
                        <a:cs typeface="Times New Roman"/>
                      </a:endParaRPr>
                    </a:p>
                  </a:txBody>
                  <a:tcPr marL="43698" marR="43698" marT="0" marB="0" anchor="b"/>
                </a:tc>
                <a:tc>
                  <a:txBody>
                    <a:bodyPr/>
                    <a:lstStyle/>
                    <a:p>
                      <a:pPr>
                        <a:spcAft>
                          <a:spcPts val="0"/>
                        </a:spcAft>
                      </a:pPr>
                      <a:r>
                        <a:rPr lang="es-EC" sz="1200" b="0">
                          <a:effectLst/>
                          <a:latin typeface="Comic Sans MS" pitchFamily="66" charset="0"/>
                        </a:rPr>
                        <a:t>                                  151.40 </a:t>
                      </a:r>
                      <a:endParaRPr lang="es-SV" sz="1200" b="0">
                        <a:effectLst/>
                        <a:latin typeface="Comic Sans MS" pitchFamily="66" charset="0"/>
                        <a:ea typeface="Times New Roman"/>
                        <a:cs typeface="Times New Roman"/>
                      </a:endParaRPr>
                    </a:p>
                  </a:txBody>
                  <a:tcPr marL="43698" marR="43698" marT="0" marB="0" anchor="b"/>
                </a:tc>
                <a:tc>
                  <a:txBody>
                    <a:bodyPr/>
                    <a:lstStyle/>
                    <a:p>
                      <a:pPr>
                        <a:spcAft>
                          <a:spcPts val="0"/>
                        </a:spcAft>
                      </a:pPr>
                      <a:r>
                        <a:rPr lang="es-EC" sz="1200" b="0">
                          <a:effectLst/>
                          <a:latin typeface="Comic Sans MS" pitchFamily="66" charset="0"/>
                        </a:rPr>
                        <a:t>   18.15 </a:t>
                      </a:r>
                      <a:endParaRPr lang="es-SV" sz="1200" b="0">
                        <a:effectLst/>
                        <a:latin typeface="Comic Sans MS" pitchFamily="66" charset="0"/>
                        <a:ea typeface="Times New Roman"/>
                        <a:cs typeface="Times New Roman"/>
                      </a:endParaRPr>
                    </a:p>
                  </a:txBody>
                  <a:tcPr marL="43698" marR="43698" marT="0" marB="0" anchor="b"/>
                </a:tc>
                <a:tc>
                  <a:txBody>
                    <a:bodyPr/>
                    <a:lstStyle/>
                    <a:p>
                      <a:pPr>
                        <a:spcAft>
                          <a:spcPts val="0"/>
                        </a:spcAft>
                      </a:pPr>
                      <a:r>
                        <a:rPr lang="es-EC" sz="1200" b="0">
                          <a:effectLst/>
                          <a:latin typeface="Comic Sans MS" pitchFamily="66" charset="0"/>
                        </a:rPr>
                        <a:t>         133.25 </a:t>
                      </a:r>
                      <a:endParaRPr lang="es-SV" sz="1200" b="0">
                        <a:effectLst/>
                        <a:latin typeface="Comic Sans MS" pitchFamily="66" charset="0"/>
                        <a:ea typeface="Times New Roman"/>
                        <a:cs typeface="Times New Roman"/>
                      </a:endParaRPr>
                    </a:p>
                  </a:txBody>
                  <a:tcPr marL="43698" marR="43698" marT="0" marB="0" anchor="b"/>
                </a:tc>
                <a:tc>
                  <a:txBody>
                    <a:bodyPr/>
                    <a:lstStyle/>
                    <a:p>
                      <a:pPr>
                        <a:spcAft>
                          <a:spcPts val="0"/>
                        </a:spcAft>
                      </a:pPr>
                      <a:r>
                        <a:rPr lang="es-EC" sz="1200" b="0">
                          <a:effectLst/>
                          <a:latin typeface="Comic Sans MS" pitchFamily="66" charset="0"/>
                        </a:rPr>
                        <a:t>       4,059.68 </a:t>
                      </a:r>
                      <a:endParaRPr lang="es-SV" sz="1200" b="0">
                        <a:effectLst/>
                        <a:latin typeface="Comic Sans MS" pitchFamily="66" charset="0"/>
                        <a:ea typeface="Times New Roman"/>
                        <a:cs typeface="Times New Roman"/>
                      </a:endParaRPr>
                    </a:p>
                  </a:txBody>
                  <a:tcPr marL="43698" marR="43698" marT="0" marB="0" anchor="b"/>
                </a:tc>
                <a:tc>
                  <a:txBody>
                    <a:bodyPr/>
                    <a:lstStyle/>
                    <a:p>
                      <a:pPr algn="ctr">
                        <a:spcAft>
                          <a:spcPts val="0"/>
                        </a:spcAft>
                      </a:pPr>
                      <a:r>
                        <a:rPr lang="es-EC" sz="1200" b="0">
                          <a:effectLst/>
                          <a:latin typeface="Comic Sans MS" pitchFamily="66" charset="0"/>
                        </a:rPr>
                        <a:t>               40.60 </a:t>
                      </a:r>
                      <a:endParaRPr lang="es-SV" sz="1200" b="0">
                        <a:effectLst/>
                        <a:latin typeface="Comic Sans MS" pitchFamily="66" charset="0"/>
                        <a:ea typeface="Times New Roman"/>
                        <a:cs typeface="Times New Roman"/>
                      </a:endParaRPr>
                    </a:p>
                  </a:txBody>
                  <a:tcPr marL="43698" marR="43698" marT="0" marB="0" anchor="ctr"/>
                </a:tc>
                <a:tc>
                  <a:txBody>
                    <a:bodyPr/>
                    <a:lstStyle/>
                    <a:p>
                      <a:pPr algn="ctr">
                        <a:spcAft>
                          <a:spcPts val="0"/>
                        </a:spcAft>
                      </a:pPr>
                      <a:r>
                        <a:rPr lang="es-EC" sz="1200" b="0">
                          <a:effectLst/>
                          <a:latin typeface="Comic Sans MS" pitchFamily="66" charset="0"/>
                        </a:rPr>
                        <a:t>                 40.00 </a:t>
                      </a:r>
                      <a:endParaRPr lang="es-SV" sz="1200" b="0">
                        <a:effectLst/>
                        <a:latin typeface="Comic Sans MS" pitchFamily="66" charset="0"/>
                        <a:ea typeface="Times New Roman"/>
                        <a:cs typeface="Times New Roman"/>
                      </a:endParaRPr>
                    </a:p>
                  </a:txBody>
                  <a:tcPr marL="43698" marR="43698" marT="0" marB="0" anchor="ctr"/>
                </a:tc>
                <a:tc>
                  <a:txBody>
                    <a:bodyPr/>
                    <a:lstStyle/>
                    <a:p>
                      <a:pPr algn="ctr">
                        <a:spcAft>
                          <a:spcPts val="0"/>
                        </a:spcAft>
                      </a:pPr>
                      <a:r>
                        <a:rPr lang="es-EC" sz="1200" b="0">
                          <a:effectLst/>
                          <a:latin typeface="Comic Sans MS" pitchFamily="66" charset="0"/>
                        </a:rPr>
                        <a:t>                            985.30 </a:t>
                      </a:r>
                      <a:endParaRPr lang="es-SV" sz="1200" b="0">
                        <a:effectLst/>
                        <a:latin typeface="Comic Sans MS" pitchFamily="66" charset="0"/>
                        <a:ea typeface="Times New Roman"/>
                        <a:cs typeface="Times New Roman"/>
                      </a:endParaRPr>
                    </a:p>
                  </a:txBody>
                  <a:tcPr marL="43698" marR="43698" marT="0" marB="0" anchor="ctr"/>
                </a:tc>
                <a:tc>
                  <a:txBody>
                    <a:bodyPr/>
                    <a:lstStyle/>
                    <a:p>
                      <a:pPr algn="ctr">
                        <a:spcAft>
                          <a:spcPts val="0"/>
                        </a:spcAft>
                      </a:pPr>
                      <a:r>
                        <a:rPr lang="es-EC" sz="1200" b="0" dirty="0">
                          <a:effectLst/>
                          <a:latin typeface="Comic Sans MS" pitchFamily="66" charset="0"/>
                        </a:rPr>
                        <a:t>HUECO-HUECO</a:t>
                      </a:r>
                      <a:endParaRPr lang="es-SV" sz="1200" b="0" dirty="0">
                        <a:effectLst/>
                        <a:latin typeface="Comic Sans MS" pitchFamily="66" charset="0"/>
                        <a:ea typeface="Times New Roman"/>
                        <a:cs typeface="Times New Roman"/>
                      </a:endParaRPr>
                    </a:p>
                  </a:txBody>
                  <a:tcPr marL="43698" marR="43698" marT="0" marB="0" anchor="b"/>
                </a:tc>
              </a:tr>
              <a:tr h="329608">
                <a:tc>
                  <a:txBody>
                    <a:bodyPr/>
                    <a:lstStyle/>
                    <a:p>
                      <a:pPr algn="ctr">
                        <a:spcAft>
                          <a:spcPts val="0"/>
                        </a:spcAft>
                      </a:pPr>
                      <a:r>
                        <a:rPr lang="es-EC" sz="1200" b="1" dirty="0">
                          <a:effectLst/>
                          <a:latin typeface="Comic Sans MS" pitchFamily="66" charset="0"/>
                        </a:rPr>
                        <a:t>PROMEDIO</a:t>
                      </a:r>
                      <a:endParaRPr lang="es-SV" sz="1200" b="1" dirty="0">
                        <a:effectLst/>
                        <a:latin typeface="Comic Sans MS" pitchFamily="66" charset="0"/>
                        <a:ea typeface="Times New Roman"/>
                        <a:cs typeface="Times New Roman"/>
                      </a:endParaRPr>
                    </a:p>
                  </a:txBody>
                  <a:tcPr marL="43698" marR="43698" marT="0" marB="0" anchor="b"/>
                </a:tc>
                <a:tc>
                  <a:txBody>
                    <a:bodyPr/>
                    <a:lstStyle/>
                    <a:p>
                      <a:pPr algn="ctr">
                        <a:spcAft>
                          <a:spcPts val="0"/>
                        </a:spcAft>
                      </a:pPr>
                      <a:r>
                        <a:rPr lang="es-EC" sz="1200" b="1" dirty="0">
                          <a:effectLst/>
                          <a:latin typeface="Comic Sans MS" pitchFamily="66" charset="0"/>
                        </a:rPr>
                        <a:t> </a:t>
                      </a:r>
                      <a:endParaRPr lang="es-SV" sz="1200" b="1" dirty="0">
                        <a:effectLst/>
                        <a:latin typeface="Comic Sans MS" pitchFamily="66" charset="0"/>
                        <a:ea typeface="Times New Roman"/>
                        <a:cs typeface="Times New Roman"/>
                      </a:endParaRPr>
                    </a:p>
                  </a:txBody>
                  <a:tcPr marL="43698" marR="43698" marT="0" marB="0" anchor="b"/>
                </a:tc>
                <a:tc>
                  <a:txBody>
                    <a:bodyPr/>
                    <a:lstStyle/>
                    <a:p>
                      <a:pPr algn="ctr">
                        <a:spcAft>
                          <a:spcPts val="0"/>
                        </a:spcAft>
                      </a:pPr>
                      <a:r>
                        <a:rPr lang="es-EC" sz="1200" b="1" dirty="0">
                          <a:effectLst/>
                          <a:latin typeface="Comic Sans MS" pitchFamily="66" charset="0"/>
                        </a:rPr>
                        <a:t> </a:t>
                      </a:r>
                      <a:endParaRPr lang="es-SV" sz="1200" b="1" dirty="0">
                        <a:effectLst/>
                        <a:latin typeface="Comic Sans MS" pitchFamily="66" charset="0"/>
                        <a:ea typeface="Times New Roman"/>
                        <a:cs typeface="Times New Roman"/>
                      </a:endParaRPr>
                    </a:p>
                  </a:txBody>
                  <a:tcPr marL="43698" marR="43698" marT="0" marB="0" anchor="b"/>
                </a:tc>
                <a:tc>
                  <a:txBody>
                    <a:bodyPr/>
                    <a:lstStyle/>
                    <a:p>
                      <a:pPr algn="ctr">
                        <a:spcAft>
                          <a:spcPts val="0"/>
                        </a:spcAft>
                      </a:pPr>
                      <a:r>
                        <a:rPr lang="es-EC" sz="1200" b="1" dirty="0">
                          <a:effectLst/>
                          <a:latin typeface="Comic Sans MS" pitchFamily="66" charset="0"/>
                        </a:rPr>
                        <a:t> </a:t>
                      </a:r>
                      <a:endParaRPr lang="es-SV" sz="1200" b="1" dirty="0">
                        <a:effectLst/>
                        <a:latin typeface="Comic Sans MS" pitchFamily="66" charset="0"/>
                        <a:ea typeface="Times New Roman"/>
                        <a:cs typeface="Times New Roman"/>
                      </a:endParaRPr>
                    </a:p>
                  </a:txBody>
                  <a:tcPr marL="43698" marR="43698" marT="0" marB="0" anchor="b"/>
                </a:tc>
                <a:tc>
                  <a:txBody>
                    <a:bodyPr/>
                    <a:lstStyle/>
                    <a:p>
                      <a:pPr algn="ctr">
                        <a:spcAft>
                          <a:spcPts val="0"/>
                        </a:spcAft>
                      </a:pPr>
                      <a:r>
                        <a:rPr lang="es-EC" sz="1200" b="1" dirty="0">
                          <a:effectLst/>
                          <a:latin typeface="Comic Sans MS" pitchFamily="66" charset="0"/>
                        </a:rPr>
                        <a:t> </a:t>
                      </a:r>
                      <a:endParaRPr lang="es-SV" sz="1200" b="1" dirty="0">
                        <a:effectLst/>
                        <a:latin typeface="Comic Sans MS" pitchFamily="66" charset="0"/>
                        <a:ea typeface="Times New Roman"/>
                        <a:cs typeface="Times New Roman"/>
                      </a:endParaRPr>
                    </a:p>
                  </a:txBody>
                  <a:tcPr marL="43698" marR="43698" marT="0" marB="0" anchor="b"/>
                </a:tc>
                <a:tc>
                  <a:txBody>
                    <a:bodyPr/>
                    <a:lstStyle/>
                    <a:p>
                      <a:pPr algn="ctr">
                        <a:spcAft>
                          <a:spcPts val="0"/>
                        </a:spcAft>
                      </a:pPr>
                      <a:r>
                        <a:rPr lang="es-EC" sz="1200" b="1" dirty="0">
                          <a:effectLst/>
                          <a:latin typeface="Comic Sans MS" pitchFamily="66" charset="0"/>
                        </a:rPr>
                        <a:t> </a:t>
                      </a:r>
                      <a:endParaRPr lang="es-SV" sz="1200" b="1" dirty="0">
                        <a:effectLst/>
                        <a:latin typeface="Comic Sans MS" pitchFamily="66" charset="0"/>
                        <a:ea typeface="Times New Roman"/>
                        <a:cs typeface="Times New Roman"/>
                      </a:endParaRPr>
                    </a:p>
                  </a:txBody>
                  <a:tcPr marL="43698" marR="43698" marT="0" marB="0" anchor="b"/>
                </a:tc>
                <a:tc>
                  <a:txBody>
                    <a:bodyPr/>
                    <a:lstStyle/>
                    <a:p>
                      <a:pPr algn="ctr">
                        <a:spcAft>
                          <a:spcPts val="0"/>
                        </a:spcAft>
                      </a:pPr>
                      <a:r>
                        <a:rPr lang="es-EC" sz="1200" b="1" dirty="0">
                          <a:effectLst/>
                          <a:latin typeface="Comic Sans MS" pitchFamily="66" charset="0"/>
                        </a:rPr>
                        <a:t> </a:t>
                      </a:r>
                      <a:endParaRPr lang="es-SV" sz="1200" b="1" dirty="0">
                        <a:effectLst/>
                        <a:latin typeface="Comic Sans MS" pitchFamily="66" charset="0"/>
                        <a:ea typeface="Times New Roman"/>
                        <a:cs typeface="Times New Roman"/>
                      </a:endParaRPr>
                    </a:p>
                  </a:txBody>
                  <a:tcPr marL="43698" marR="43698" marT="0" marB="0" anchor="b"/>
                </a:tc>
                <a:tc>
                  <a:txBody>
                    <a:bodyPr/>
                    <a:lstStyle/>
                    <a:p>
                      <a:pPr algn="ctr">
                        <a:spcAft>
                          <a:spcPts val="0"/>
                        </a:spcAft>
                      </a:pPr>
                      <a:r>
                        <a:rPr lang="es-EC" sz="1200" b="1" dirty="0">
                          <a:effectLst/>
                          <a:latin typeface="Comic Sans MS" pitchFamily="66" charset="0"/>
                        </a:rPr>
                        <a:t> </a:t>
                      </a:r>
                      <a:endParaRPr lang="es-SV" sz="1200" b="1" dirty="0">
                        <a:effectLst/>
                        <a:latin typeface="Comic Sans MS" pitchFamily="66" charset="0"/>
                        <a:ea typeface="Times New Roman"/>
                        <a:cs typeface="Times New Roman"/>
                      </a:endParaRPr>
                    </a:p>
                  </a:txBody>
                  <a:tcPr marL="43698" marR="43698" marT="0" marB="0" anchor="b"/>
                </a:tc>
                <a:tc>
                  <a:txBody>
                    <a:bodyPr/>
                    <a:lstStyle/>
                    <a:p>
                      <a:pPr algn="ctr">
                        <a:spcAft>
                          <a:spcPts val="0"/>
                        </a:spcAft>
                      </a:pPr>
                      <a:r>
                        <a:rPr lang="es-EC" sz="1200" b="1" dirty="0">
                          <a:effectLst/>
                          <a:latin typeface="Comic Sans MS" pitchFamily="66" charset="0"/>
                        </a:rPr>
                        <a:t>1,013.65</a:t>
                      </a:r>
                      <a:endParaRPr lang="es-SV" sz="1200" b="1" dirty="0">
                        <a:effectLst/>
                        <a:latin typeface="Comic Sans MS" pitchFamily="66" charset="0"/>
                        <a:ea typeface="Times New Roman"/>
                        <a:cs typeface="Times New Roman"/>
                      </a:endParaRPr>
                    </a:p>
                  </a:txBody>
                  <a:tcPr marL="43698" marR="43698" marT="0" marB="0" anchor="b"/>
                </a:tc>
                <a:tc>
                  <a:txBody>
                    <a:bodyPr/>
                    <a:lstStyle/>
                    <a:p>
                      <a:pPr algn="ctr">
                        <a:spcAft>
                          <a:spcPts val="0"/>
                        </a:spcAft>
                      </a:pPr>
                      <a:r>
                        <a:rPr lang="es-EC" sz="1200" b="1" dirty="0">
                          <a:effectLst/>
                          <a:latin typeface="Comic Sans MS" pitchFamily="66" charset="0"/>
                        </a:rPr>
                        <a:t> </a:t>
                      </a:r>
                      <a:endParaRPr lang="es-SV" sz="1200" b="1" dirty="0">
                        <a:effectLst/>
                        <a:latin typeface="Comic Sans MS" pitchFamily="66" charset="0"/>
                        <a:ea typeface="Times New Roman"/>
                        <a:cs typeface="Times New Roman"/>
                      </a:endParaRPr>
                    </a:p>
                  </a:txBody>
                  <a:tcPr marL="43698" marR="43698" marT="0" marB="0" anchor="b"/>
                </a:tc>
              </a:tr>
            </a:tbl>
          </a:graphicData>
        </a:graphic>
      </p:graphicFrame>
    </p:spTree>
    <p:extLst>
      <p:ext uri="{BB962C8B-B14F-4D97-AF65-F5344CB8AC3E}">
        <p14:creationId xmlns="" xmlns:p14="http://schemas.microsoft.com/office/powerpoint/2010/main" val="2093832617"/>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BAMBU GIGANTE</a:t>
            </a:r>
            <a:endParaRPr lang="es-SV" sz="2800" dirty="0"/>
          </a:p>
        </p:txBody>
      </p:sp>
      <p:sp>
        <p:nvSpPr>
          <p:cNvPr id="7" name="6 Rectángulo"/>
          <p:cNvSpPr/>
          <p:nvPr/>
        </p:nvSpPr>
        <p:spPr>
          <a:xfrm>
            <a:off x="1000236" y="1447974"/>
            <a:ext cx="7213396" cy="400110"/>
          </a:xfrm>
          <a:prstGeom prst="rect">
            <a:avLst/>
          </a:prstGeom>
        </p:spPr>
        <p:txBody>
          <a:bodyPr wrap="square">
            <a:spAutoFit/>
          </a:bodyPr>
          <a:lstStyle/>
          <a:p>
            <a:pPr marL="342900" indent="-342900" algn="just">
              <a:buFont typeface="Wingdings" pitchFamily="2" charset="2"/>
              <a:buChar char="Ø"/>
            </a:pPr>
            <a:r>
              <a:rPr lang="es-ES" sz="2000" dirty="0">
                <a:solidFill>
                  <a:schemeClr val="bg1"/>
                </a:solidFill>
                <a:latin typeface="Comic Sans MS" pitchFamily="66" charset="0"/>
              </a:rPr>
              <a:t>Módulos de Elasticidad Promedios (20% al 80%)</a:t>
            </a:r>
            <a:endParaRPr lang="es-SV" sz="2000" dirty="0">
              <a:solidFill>
                <a:schemeClr val="bg1"/>
              </a:solidFill>
              <a:latin typeface="Comic Sans MS" pitchFamily="66" charset="0"/>
            </a:endParaRPr>
          </a:p>
        </p:txBody>
      </p:sp>
      <p:graphicFrame>
        <p:nvGraphicFramePr>
          <p:cNvPr id="2" name="1 Tabla"/>
          <p:cNvGraphicFramePr>
            <a:graphicFrameLocks noGrp="1"/>
          </p:cNvGraphicFramePr>
          <p:nvPr>
            <p:extLst>
              <p:ext uri="{D42A27DB-BD31-4B8C-83A1-F6EECF244321}">
                <p14:modId xmlns="" xmlns:p14="http://schemas.microsoft.com/office/powerpoint/2010/main" val="870289892"/>
              </p:ext>
            </p:extLst>
          </p:nvPr>
        </p:nvGraphicFramePr>
        <p:xfrm>
          <a:off x="820216" y="2492896"/>
          <a:ext cx="7573436" cy="2468880"/>
        </p:xfrm>
        <a:graphic>
          <a:graphicData uri="http://schemas.openxmlformats.org/drawingml/2006/table">
            <a:tbl>
              <a:tblPr firstRow="1" firstCol="1" bandRow="1">
                <a:tableStyleId>{5C22544A-7EE6-4342-B048-85BDC9FD1C3A}</a:tableStyleId>
              </a:tblPr>
              <a:tblGrid>
                <a:gridCol w="1728192"/>
                <a:gridCol w="3450498"/>
                <a:gridCol w="2394746"/>
              </a:tblGrid>
              <a:tr h="200025">
                <a:tc>
                  <a:txBody>
                    <a:bodyPr/>
                    <a:lstStyle/>
                    <a:p>
                      <a:pPr algn="ctr">
                        <a:spcAft>
                          <a:spcPts val="0"/>
                        </a:spcAft>
                      </a:pPr>
                      <a:r>
                        <a:rPr lang="es-EC" sz="1800" dirty="0">
                          <a:effectLst/>
                          <a:latin typeface="Comic Sans MS" pitchFamily="66" charset="0"/>
                        </a:rPr>
                        <a:t>PROBETA</a:t>
                      </a:r>
                      <a:endParaRPr lang="es-SV" sz="18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800" dirty="0">
                          <a:effectLst/>
                          <a:latin typeface="Comic Sans MS" pitchFamily="66" charset="0"/>
                        </a:rPr>
                        <a:t>MODULO DE ELASTICIDAD (Kg/cm2)</a:t>
                      </a:r>
                      <a:endParaRPr lang="es-SV" sz="18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800">
                          <a:effectLst/>
                          <a:latin typeface="Comic Sans MS" pitchFamily="66" charset="0"/>
                        </a:rPr>
                        <a:t>OBSERVACIONES</a:t>
                      </a:r>
                      <a:endParaRPr lang="es-SV" sz="1800">
                        <a:effectLst/>
                        <a:latin typeface="Comic Sans MS" pitchFamily="66" charset="0"/>
                        <a:ea typeface="Times New Roman"/>
                        <a:cs typeface="Times New Roman"/>
                      </a:endParaRPr>
                    </a:p>
                  </a:txBody>
                  <a:tcPr marL="44450" marR="44450" marT="0" marB="0" anchor="b"/>
                </a:tc>
              </a:tr>
              <a:tr h="190500">
                <a:tc>
                  <a:txBody>
                    <a:bodyPr/>
                    <a:lstStyle/>
                    <a:p>
                      <a:pPr algn="ctr">
                        <a:spcAft>
                          <a:spcPts val="0"/>
                        </a:spcAft>
                      </a:pPr>
                      <a:r>
                        <a:rPr lang="es-EC" sz="1800" dirty="0">
                          <a:effectLst/>
                          <a:latin typeface="Comic Sans MS" pitchFamily="66" charset="0"/>
                        </a:rPr>
                        <a:t>2</a:t>
                      </a:r>
                      <a:endParaRPr lang="es-SV" sz="18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800" dirty="0">
                          <a:effectLst/>
                          <a:latin typeface="Comic Sans MS" pitchFamily="66" charset="0"/>
                        </a:rPr>
                        <a:t>209574.18</a:t>
                      </a:r>
                      <a:endParaRPr lang="es-SV" sz="18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800">
                          <a:effectLst/>
                          <a:latin typeface="Comic Sans MS" pitchFamily="66" charset="0"/>
                        </a:rPr>
                        <a:t>NUDO-HUECO</a:t>
                      </a:r>
                      <a:endParaRPr lang="es-SV" sz="1800">
                        <a:effectLst/>
                        <a:latin typeface="Comic Sans MS" pitchFamily="66" charset="0"/>
                        <a:ea typeface="Times New Roman"/>
                        <a:cs typeface="Times New Roman"/>
                      </a:endParaRPr>
                    </a:p>
                  </a:txBody>
                  <a:tcPr marL="44450" marR="44450" marT="0" marB="0" anchor="b"/>
                </a:tc>
              </a:tr>
              <a:tr h="190500">
                <a:tc>
                  <a:txBody>
                    <a:bodyPr/>
                    <a:lstStyle/>
                    <a:p>
                      <a:pPr algn="ctr">
                        <a:spcAft>
                          <a:spcPts val="0"/>
                        </a:spcAft>
                      </a:pPr>
                      <a:r>
                        <a:rPr lang="es-EC" sz="1800">
                          <a:effectLst/>
                          <a:latin typeface="Comic Sans MS" pitchFamily="66" charset="0"/>
                        </a:rPr>
                        <a:t>3</a:t>
                      </a:r>
                      <a:endParaRPr lang="es-SV" sz="18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800" dirty="0">
                          <a:effectLst/>
                          <a:latin typeface="Comic Sans MS" pitchFamily="66" charset="0"/>
                        </a:rPr>
                        <a:t>203279.77</a:t>
                      </a:r>
                      <a:endParaRPr lang="es-SV" sz="18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800">
                          <a:effectLst/>
                          <a:latin typeface="Comic Sans MS" pitchFamily="66" charset="0"/>
                        </a:rPr>
                        <a:t>HUECO-NUDO-HUECO</a:t>
                      </a:r>
                      <a:endParaRPr lang="es-SV" sz="1800">
                        <a:effectLst/>
                        <a:latin typeface="Comic Sans MS" pitchFamily="66" charset="0"/>
                        <a:ea typeface="Times New Roman"/>
                        <a:cs typeface="Times New Roman"/>
                      </a:endParaRPr>
                    </a:p>
                  </a:txBody>
                  <a:tcPr marL="44450" marR="44450" marT="0" marB="0" anchor="b"/>
                </a:tc>
              </a:tr>
              <a:tr h="190500">
                <a:tc>
                  <a:txBody>
                    <a:bodyPr/>
                    <a:lstStyle/>
                    <a:p>
                      <a:pPr algn="ctr">
                        <a:spcAft>
                          <a:spcPts val="0"/>
                        </a:spcAft>
                      </a:pPr>
                      <a:r>
                        <a:rPr lang="es-EC" sz="1800">
                          <a:effectLst/>
                          <a:latin typeface="Comic Sans MS" pitchFamily="66" charset="0"/>
                        </a:rPr>
                        <a:t>5</a:t>
                      </a:r>
                      <a:endParaRPr lang="es-SV" sz="18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800" dirty="0">
                          <a:effectLst/>
                          <a:latin typeface="Comic Sans MS" pitchFamily="66" charset="0"/>
                        </a:rPr>
                        <a:t>27069.35</a:t>
                      </a:r>
                      <a:endParaRPr lang="es-SV" sz="18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800" dirty="0">
                          <a:effectLst/>
                          <a:latin typeface="Comic Sans MS" pitchFamily="66" charset="0"/>
                        </a:rPr>
                        <a:t>HUECO-NUDO-HUECO</a:t>
                      </a:r>
                      <a:endParaRPr lang="es-SV" sz="1800" dirty="0">
                        <a:effectLst/>
                        <a:latin typeface="Comic Sans MS" pitchFamily="66" charset="0"/>
                        <a:ea typeface="Times New Roman"/>
                        <a:cs typeface="Times New Roman"/>
                      </a:endParaRPr>
                    </a:p>
                  </a:txBody>
                  <a:tcPr marL="44450" marR="44450" marT="0" marB="0" anchor="b"/>
                </a:tc>
              </a:tr>
              <a:tr h="200025">
                <a:tc>
                  <a:txBody>
                    <a:bodyPr/>
                    <a:lstStyle/>
                    <a:p>
                      <a:pPr algn="ctr">
                        <a:spcAft>
                          <a:spcPts val="0"/>
                        </a:spcAft>
                      </a:pPr>
                      <a:r>
                        <a:rPr lang="es-EC" sz="1800">
                          <a:effectLst/>
                          <a:latin typeface="Comic Sans MS" pitchFamily="66" charset="0"/>
                        </a:rPr>
                        <a:t>6</a:t>
                      </a:r>
                      <a:endParaRPr lang="es-SV" sz="18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800" dirty="0">
                          <a:effectLst/>
                          <a:latin typeface="Comic Sans MS" pitchFamily="66" charset="0"/>
                        </a:rPr>
                        <a:t>307631.14</a:t>
                      </a:r>
                      <a:endParaRPr lang="es-SV" sz="18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800" dirty="0">
                          <a:effectLst/>
                          <a:latin typeface="Comic Sans MS" pitchFamily="66" charset="0"/>
                        </a:rPr>
                        <a:t>HUECO-HUECO</a:t>
                      </a:r>
                      <a:endParaRPr lang="es-SV" sz="1800" dirty="0">
                        <a:effectLst/>
                        <a:latin typeface="Comic Sans MS" pitchFamily="66" charset="0"/>
                        <a:ea typeface="Times New Roman"/>
                        <a:cs typeface="Times New Roman"/>
                      </a:endParaRPr>
                    </a:p>
                  </a:txBody>
                  <a:tcPr marL="44450" marR="44450" marT="0" marB="0" anchor="b"/>
                </a:tc>
              </a:tr>
              <a:tr h="200025">
                <a:tc>
                  <a:txBody>
                    <a:bodyPr/>
                    <a:lstStyle/>
                    <a:p>
                      <a:pPr algn="ctr">
                        <a:spcAft>
                          <a:spcPts val="0"/>
                        </a:spcAft>
                      </a:pPr>
                      <a:r>
                        <a:rPr lang="es-EC" sz="1800" b="1" dirty="0">
                          <a:effectLst/>
                          <a:latin typeface="Comic Sans MS" pitchFamily="66" charset="0"/>
                        </a:rPr>
                        <a:t>PROMEDIO</a:t>
                      </a:r>
                      <a:endParaRPr lang="es-SV" sz="1800" b="1"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800" b="1" dirty="0">
                          <a:effectLst/>
                          <a:latin typeface="Comic Sans MS" pitchFamily="66" charset="0"/>
                        </a:rPr>
                        <a:t>186888.61</a:t>
                      </a:r>
                      <a:endParaRPr lang="es-SV" sz="1800" b="1" dirty="0">
                        <a:effectLst/>
                        <a:latin typeface="Comic Sans MS" pitchFamily="66" charset="0"/>
                        <a:ea typeface="Times New Roman"/>
                        <a:cs typeface="Times New Roman"/>
                      </a:endParaRPr>
                    </a:p>
                  </a:txBody>
                  <a:tcPr marL="44450" marR="44450" marT="0" marB="0" anchor="b"/>
                </a:tc>
                <a:tc>
                  <a:txBody>
                    <a:bodyPr/>
                    <a:lstStyle/>
                    <a:p>
                      <a:pPr>
                        <a:spcAft>
                          <a:spcPts val="0"/>
                        </a:spcAft>
                      </a:pPr>
                      <a:r>
                        <a:rPr lang="es-EC" sz="1800" dirty="0">
                          <a:effectLst/>
                          <a:latin typeface="Comic Sans MS" pitchFamily="66" charset="0"/>
                        </a:rPr>
                        <a:t> </a:t>
                      </a:r>
                      <a:endParaRPr lang="es-SV" sz="1800" dirty="0">
                        <a:effectLst/>
                        <a:latin typeface="Comic Sans MS" pitchFamily="66" charset="0"/>
                        <a:ea typeface="Times New Roman"/>
                        <a:cs typeface="Times New Roman"/>
                      </a:endParaRPr>
                    </a:p>
                  </a:txBody>
                  <a:tcPr marL="44450" marR="44450" marT="0" marB="0" anchor="b"/>
                </a:tc>
              </a:tr>
            </a:tbl>
          </a:graphicData>
        </a:graphic>
      </p:graphicFrame>
    </p:spTree>
    <p:extLst>
      <p:ext uri="{BB962C8B-B14F-4D97-AF65-F5344CB8AC3E}">
        <p14:creationId xmlns="" xmlns:p14="http://schemas.microsoft.com/office/powerpoint/2010/main" val="394175536"/>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BAMBU GIGANTE</a:t>
            </a:r>
            <a:endParaRPr lang="es-SV" sz="2800" dirty="0"/>
          </a:p>
        </p:txBody>
      </p:sp>
      <p:sp>
        <p:nvSpPr>
          <p:cNvPr id="7" name="6 Rectángulo"/>
          <p:cNvSpPr/>
          <p:nvPr/>
        </p:nvSpPr>
        <p:spPr>
          <a:xfrm>
            <a:off x="824100" y="1447974"/>
            <a:ext cx="7204284" cy="646331"/>
          </a:xfrm>
          <a:prstGeom prst="rect">
            <a:avLst/>
          </a:prstGeom>
        </p:spPr>
        <p:txBody>
          <a:bodyPr wrap="square">
            <a:spAutoFit/>
          </a:bodyPr>
          <a:lstStyle/>
          <a:p>
            <a:pPr marL="342900" indent="-342900" algn="just">
              <a:buFont typeface="Wingdings" pitchFamily="2" charset="2"/>
              <a:buChar char="Ø"/>
            </a:pPr>
            <a:r>
              <a:rPr lang="es-ES" b="1" dirty="0" smtClean="0">
                <a:solidFill>
                  <a:schemeClr val="bg1"/>
                </a:solidFill>
                <a:latin typeface="Comic Sans MS" pitchFamily="66" charset="0"/>
              </a:rPr>
              <a:t>COMPARACION DE ESFUERZOS DE COMPRESIÓN Y MODULOS DE ELASTICIDAD CON LA CAÑA GUADUA:</a:t>
            </a:r>
            <a:endParaRPr lang="es-SV" b="1" dirty="0">
              <a:solidFill>
                <a:schemeClr val="bg1"/>
              </a:solidFill>
              <a:latin typeface="Comic Sans MS" pitchFamily="66" charset="0"/>
            </a:endParaRPr>
          </a:p>
        </p:txBody>
      </p:sp>
      <p:graphicFrame>
        <p:nvGraphicFramePr>
          <p:cNvPr id="2" name="1 Tabla"/>
          <p:cNvGraphicFramePr>
            <a:graphicFrameLocks noGrp="1"/>
          </p:cNvGraphicFramePr>
          <p:nvPr>
            <p:extLst>
              <p:ext uri="{D42A27DB-BD31-4B8C-83A1-F6EECF244321}">
                <p14:modId xmlns="" xmlns:p14="http://schemas.microsoft.com/office/powerpoint/2010/main" val="1829233228"/>
              </p:ext>
            </p:extLst>
          </p:nvPr>
        </p:nvGraphicFramePr>
        <p:xfrm>
          <a:off x="539552" y="2636912"/>
          <a:ext cx="3886690" cy="2907590"/>
        </p:xfrm>
        <a:graphic>
          <a:graphicData uri="http://schemas.openxmlformats.org/drawingml/2006/table">
            <a:tbl>
              <a:tblPr firstRow="1" firstCol="1" bandRow="1">
                <a:tableStyleId>{5C22544A-7EE6-4342-B048-85BDC9FD1C3A}</a:tableStyleId>
              </a:tblPr>
              <a:tblGrid>
                <a:gridCol w="1802879"/>
                <a:gridCol w="2083811"/>
              </a:tblGrid>
              <a:tr h="864096">
                <a:tc gridSpan="2">
                  <a:txBody>
                    <a:bodyPr/>
                    <a:lstStyle/>
                    <a:p>
                      <a:pPr algn="ctr">
                        <a:spcAft>
                          <a:spcPts val="0"/>
                        </a:spcAft>
                      </a:pPr>
                      <a:r>
                        <a:rPr lang="es-ES" sz="1500" dirty="0">
                          <a:effectLst/>
                          <a:latin typeface="Comic Sans MS" pitchFamily="66" charset="0"/>
                        </a:rPr>
                        <a:t>ESFUERZOS ADMISIBLES </a:t>
                      </a:r>
                      <a:endParaRPr lang="es-SV" sz="1500" dirty="0">
                        <a:effectLst/>
                        <a:latin typeface="Comic Sans MS" pitchFamily="66" charset="0"/>
                      </a:endParaRPr>
                    </a:p>
                    <a:p>
                      <a:pPr algn="ctr">
                        <a:spcAft>
                          <a:spcPts val="0"/>
                        </a:spcAft>
                      </a:pPr>
                      <a:r>
                        <a:rPr lang="es-ES" sz="1500" dirty="0">
                          <a:effectLst/>
                          <a:latin typeface="Comic Sans MS" pitchFamily="66" charset="0"/>
                        </a:rPr>
                        <a:t>(Kg/cm2)</a:t>
                      </a:r>
                      <a:endParaRPr lang="es-SV" sz="1500" dirty="0">
                        <a:effectLst/>
                        <a:latin typeface="Comic Sans MS" pitchFamily="66" charset="0"/>
                        <a:ea typeface="Times New Roman"/>
                        <a:cs typeface="Times New Roman"/>
                      </a:endParaRPr>
                    </a:p>
                  </a:txBody>
                  <a:tcPr marL="44450" marR="44450" marT="0" marB="0" anchor="ctr"/>
                </a:tc>
                <a:tc hMerge="1">
                  <a:txBody>
                    <a:bodyPr/>
                    <a:lstStyle/>
                    <a:p>
                      <a:endParaRPr lang="es-SV"/>
                    </a:p>
                  </a:txBody>
                  <a:tcPr/>
                </a:tc>
              </a:tr>
              <a:tr h="1021747">
                <a:tc>
                  <a:txBody>
                    <a:bodyPr/>
                    <a:lstStyle/>
                    <a:p>
                      <a:pPr algn="ctr">
                        <a:spcAft>
                          <a:spcPts val="0"/>
                        </a:spcAft>
                      </a:pPr>
                      <a:r>
                        <a:rPr lang="es-ES" sz="1500" dirty="0">
                          <a:effectLst/>
                          <a:latin typeface="Comic Sans MS" pitchFamily="66" charset="0"/>
                        </a:rPr>
                        <a:t>Caña Guadua</a:t>
                      </a:r>
                      <a:endParaRPr lang="es-SV" sz="1500" dirty="0">
                        <a:effectLst/>
                        <a:latin typeface="Comic Sans MS" pitchFamily="66" charset="0"/>
                        <a:ea typeface="Times New Roman"/>
                        <a:cs typeface="Times New Roman"/>
                      </a:endParaRPr>
                    </a:p>
                  </a:txBody>
                  <a:tcPr marL="44450" marR="44450" marT="0" marB="0" anchor="ctr"/>
                </a:tc>
                <a:tc>
                  <a:txBody>
                    <a:bodyPr/>
                    <a:lstStyle/>
                    <a:p>
                      <a:pPr algn="ctr">
                        <a:spcAft>
                          <a:spcPts val="0"/>
                        </a:spcAft>
                      </a:pPr>
                      <a:r>
                        <a:rPr lang="es-ES" sz="1500" b="1" dirty="0">
                          <a:effectLst/>
                          <a:latin typeface="Comic Sans MS" pitchFamily="66" charset="0"/>
                        </a:rPr>
                        <a:t>Bambú Gigante</a:t>
                      </a:r>
                      <a:endParaRPr lang="es-SV" sz="1500" b="1" dirty="0">
                        <a:effectLst/>
                        <a:latin typeface="Comic Sans MS" pitchFamily="66" charset="0"/>
                        <a:ea typeface="Times New Roman"/>
                        <a:cs typeface="Times New Roman"/>
                      </a:endParaRPr>
                    </a:p>
                  </a:txBody>
                  <a:tcPr marL="44450" marR="44450" marT="0" marB="0" anchor="ctr"/>
                </a:tc>
              </a:tr>
              <a:tr h="1021747">
                <a:tc>
                  <a:txBody>
                    <a:bodyPr/>
                    <a:lstStyle/>
                    <a:p>
                      <a:pPr algn="ctr">
                        <a:spcAft>
                          <a:spcPts val="0"/>
                        </a:spcAft>
                      </a:pPr>
                      <a:r>
                        <a:rPr lang="es-ES" sz="1500">
                          <a:effectLst/>
                          <a:latin typeface="Comic Sans MS" pitchFamily="66" charset="0"/>
                        </a:rPr>
                        <a:t>493.71</a:t>
                      </a:r>
                      <a:endParaRPr lang="es-SV" sz="1500">
                        <a:effectLst/>
                        <a:latin typeface="Comic Sans MS" pitchFamily="66" charset="0"/>
                        <a:ea typeface="Times New Roman"/>
                        <a:cs typeface="Times New Roman"/>
                      </a:endParaRPr>
                    </a:p>
                  </a:txBody>
                  <a:tcPr marL="44450" marR="44450" marT="0" marB="0" anchor="ctr"/>
                </a:tc>
                <a:tc>
                  <a:txBody>
                    <a:bodyPr/>
                    <a:lstStyle/>
                    <a:p>
                      <a:pPr algn="ctr">
                        <a:spcAft>
                          <a:spcPts val="0"/>
                        </a:spcAft>
                      </a:pPr>
                      <a:r>
                        <a:rPr lang="es-ES" sz="1500" b="1" dirty="0">
                          <a:effectLst/>
                          <a:latin typeface="Comic Sans MS" pitchFamily="66" charset="0"/>
                        </a:rPr>
                        <a:t>1013.65</a:t>
                      </a:r>
                      <a:endParaRPr lang="es-SV" sz="1500" b="1" dirty="0">
                        <a:effectLst/>
                        <a:latin typeface="Comic Sans MS" pitchFamily="66" charset="0"/>
                        <a:ea typeface="Times New Roman"/>
                        <a:cs typeface="Times New Roman"/>
                      </a:endParaRPr>
                    </a:p>
                  </a:txBody>
                  <a:tcPr marL="44450" marR="44450" marT="0" marB="0" anchor="ctr"/>
                </a:tc>
              </a:tr>
            </a:tbl>
          </a:graphicData>
        </a:graphic>
      </p:graphicFrame>
      <p:graphicFrame>
        <p:nvGraphicFramePr>
          <p:cNvPr id="4" name="3 Tabla"/>
          <p:cNvGraphicFramePr>
            <a:graphicFrameLocks noGrp="1"/>
          </p:cNvGraphicFramePr>
          <p:nvPr>
            <p:extLst>
              <p:ext uri="{D42A27DB-BD31-4B8C-83A1-F6EECF244321}">
                <p14:modId xmlns="" xmlns:p14="http://schemas.microsoft.com/office/powerpoint/2010/main" val="1726518781"/>
              </p:ext>
            </p:extLst>
          </p:nvPr>
        </p:nvGraphicFramePr>
        <p:xfrm>
          <a:off x="4612368" y="2636912"/>
          <a:ext cx="4064087" cy="2999788"/>
        </p:xfrm>
        <a:graphic>
          <a:graphicData uri="http://schemas.openxmlformats.org/drawingml/2006/table">
            <a:tbl>
              <a:tblPr firstRow="1" firstCol="1" bandRow="1">
                <a:tableStyleId>{5C22544A-7EE6-4342-B048-85BDC9FD1C3A}</a:tableStyleId>
              </a:tblPr>
              <a:tblGrid>
                <a:gridCol w="1886091"/>
                <a:gridCol w="2177996"/>
              </a:tblGrid>
              <a:tr h="864096">
                <a:tc gridSpan="2">
                  <a:txBody>
                    <a:bodyPr/>
                    <a:lstStyle/>
                    <a:p>
                      <a:pPr algn="ctr">
                        <a:spcAft>
                          <a:spcPts val="0"/>
                        </a:spcAft>
                      </a:pPr>
                      <a:r>
                        <a:rPr lang="es-ES" sz="1500" dirty="0">
                          <a:effectLst/>
                          <a:latin typeface="Comic Sans MS" pitchFamily="66" charset="0"/>
                        </a:rPr>
                        <a:t>MÓDULO DE ELASTICIDAD </a:t>
                      </a:r>
                      <a:endParaRPr lang="es-SV" sz="1500" dirty="0">
                        <a:effectLst/>
                        <a:latin typeface="Comic Sans MS" pitchFamily="66" charset="0"/>
                      </a:endParaRPr>
                    </a:p>
                    <a:p>
                      <a:pPr algn="ctr">
                        <a:spcAft>
                          <a:spcPts val="0"/>
                        </a:spcAft>
                      </a:pPr>
                      <a:r>
                        <a:rPr lang="es-ES" sz="1500" dirty="0">
                          <a:effectLst/>
                          <a:latin typeface="Comic Sans MS" pitchFamily="66" charset="0"/>
                        </a:rPr>
                        <a:t>(Kg/cm2)</a:t>
                      </a:r>
                      <a:endParaRPr lang="es-SV" sz="1500" dirty="0">
                        <a:effectLst/>
                        <a:latin typeface="Comic Sans MS" pitchFamily="66" charset="0"/>
                        <a:ea typeface="Times New Roman"/>
                        <a:cs typeface="Times New Roman"/>
                      </a:endParaRPr>
                    </a:p>
                  </a:txBody>
                  <a:tcPr marL="44450" marR="44450" marT="0" marB="0" anchor="ctr"/>
                </a:tc>
                <a:tc hMerge="1">
                  <a:txBody>
                    <a:bodyPr/>
                    <a:lstStyle/>
                    <a:p>
                      <a:endParaRPr lang="es-SV"/>
                    </a:p>
                  </a:txBody>
                  <a:tcPr/>
                </a:tc>
              </a:tr>
              <a:tr h="1067846">
                <a:tc>
                  <a:txBody>
                    <a:bodyPr/>
                    <a:lstStyle/>
                    <a:p>
                      <a:pPr algn="ctr">
                        <a:spcAft>
                          <a:spcPts val="0"/>
                        </a:spcAft>
                      </a:pPr>
                      <a:r>
                        <a:rPr lang="es-ES" sz="1500" dirty="0">
                          <a:effectLst/>
                          <a:latin typeface="Comic Sans MS" pitchFamily="66" charset="0"/>
                        </a:rPr>
                        <a:t>Caña Guadua</a:t>
                      </a:r>
                      <a:endParaRPr lang="es-SV" sz="1500" dirty="0">
                        <a:effectLst/>
                        <a:latin typeface="Comic Sans MS" pitchFamily="66" charset="0"/>
                        <a:ea typeface="Times New Roman"/>
                        <a:cs typeface="Times New Roman"/>
                      </a:endParaRPr>
                    </a:p>
                  </a:txBody>
                  <a:tcPr marL="44450" marR="44450" marT="0" marB="0" anchor="ctr"/>
                </a:tc>
                <a:tc>
                  <a:txBody>
                    <a:bodyPr/>
                    <a:lstStyle/>
                    <a:p>
                      <a:pPr algn="ctr">
                        <a:spcAft>
                          <a:spcPts val="0"/>
                        </a:spcAft>
                      </a:pPr>
                      <a:r>
                        <a:rPr lang="es-ES" sz="1500" b="1" dirty="0">
                          <a:effectLst/>
                          <a:latin typeface="Comic Sans MS" pitchFamily="66" charset="0"/>
                        </a:rPr>
                        <a:t>Bambú Gigante</a:t>
                      </a:r>
                      <a:endParaRPr lang="es-SV" sz="1500" b="1" dirty="0">
                        <a:effectLst/>
                        <a:latin typeface="Comic Sans MS" pitchFamily="66" charset="0"/>
                        <a:ea typeface="Times New Roman"/>
                        <a:cs typeface="Times New Roman"/>
                      </a:endParaRPr>
                    </a:p>
                  </a:txBody>
                  <a:tcPr marL="44450" marR="44450" marT="0" marB="0" anchor="ctr"/>
                </a:tc>
              </a:tr>
              <a:tr h="1067846">
                <a:tc>
                  <a:txBody>
                    <a:bodyPr/>
                    <a:lstStyle/>
                    <a:p>
                      <a:pPr algn="ctr">
                        <a:spcAft>
                          <a:spcPts val="0"/>
                        </a:spcAft>
                      </a:pPr>
                      <a:r>
                        <a:rPr lang="es-ES" sz="1500" dirty="0">
                          <a:effectLst/>
                          <a:latin typeface="Comic Sans MS" pitchFamily="66" charset="0"/>
                        </a:rPr>
                        <a:t>121462.95</a:t>
                      </a:r>
                      <a:endParaRPr lang="es-SV" sz="1500" dirty="0">
                        <a:effectLst/>
                        <a:latin typeface="Comic Sans MS" pitchFamily="66" charset="0"/>
                        <a:ea typeface="Times New Roman"/>
                        <a:cs typeface="Times New Roman"/>
                      </a:endParaRPr>
                    </a:p>
                  </a:txBody>
                  <a:tcPr marL="44450" marR="44450" marT="0" marB="0" anchor="ctr"/>
                </a:tc>
                <a:tc>
                  <a:txBody>
                    <a:bodyPr/>
                    <a:lstStyle/>
                    <a:p>
                      <a:pPr algn="ctr">
                        <a:spcAft>
                          <a:spcPts val="0"/>
                        </a:spcAft>
                      </a:pPr>
                      <a:r>
                        <a:rPr lang="es-ES" sz="1500" b="1" dirty="0">
                          <a:effectLst/>
                          <a:latin typeface="Comic Sans MS" pitchFamily="66" charset="0"/>
                        </a:rPr>
                        <a:t>186888.61</a:t>
                      </a:r>
                      <a:endParaRPr lang="es-SV" sz="1500" b="1" dirty="0">
                        <a:effectLst/>
                        <a:latin typeface="Comic Sans MS" pitchFamily="66" charset="0"/>
                        <a:ea typeface="Times New Roman"/>
                        <a:cs typeface="Times New Roman"/>
                      </a:endParaRPr>
                    </a:p>
                  </a:txBody>
                  <a:tcPr marL="44450" marR="44450" marT="0" marB="0" anchor="ctr"/>
                </a:tc>
              </a:tr>
            </a:tbl>
          </a:graphicData>
        </a:graphic>
      </p:graphicFrame>
    </p:spTree>
    <p:extLst>
      <p:ext uri="{BB962C8B-B14F-4D97-AF65-F5344CB8AC3E}">
        <p14:creationId xmlns="" xmlns:p14="http://schemas.microsoft.com/office/powerpoint/2010/main" val="546196611"/>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BAMBU GIGANTE</a:t>
            </a:r>
            <a:endParaRPr lang="es-SV" sz="2800" dirty="0"/>
          </a:p>
        </p:txBody>
      </p:sp>
      <p:sp>
        <p:nvSpPr>
          <p:cNvPr id="2" name="1 Rectángulo"/>
          <p:cNvSpPr/>
          <p:nvPr/>
        </p:nvSpPr>
        <p:spPr>
          <a:xfrm>
            <a:off x="1115615" y="1430207"/>
            <a:ext cx="7089759" cy="4678204"/>
          </a:xfrm>
          <a:prstGeom prst="rect">
            <a:avLst/>
          </a:prstGeom>
        </p:spPr>
        <p:txBody>
          <a:bodyPr wrap="square">
            <a:spAutoFit/>
          </a:bodyPr>
          <a:lstStyle/>
          <a:p>
            <a:pPr marL="0" lvl="2" algn="ctr"/>
            <a:r>
              <a:rPr lang="es-ES" sz="2000" b="1" u="sng" dirty="0">
                <a:solidFill>
                  <a:schemeClr val="bg1"/>
                </a:solidFill>
                <a:latin typeface="Comic Sans MS" pitchFamily="66" charset="0"/>
              </a:rPr>
              <a:t>ENSAYO DE </a:t>
            </a:r>
            <a:r>
              <a:rPr lang="es-ES" sz="2000" b="1" u="sng" dirty="0" smtClean="0">
                <a:solidFill>
                  <a:schemeClr val="bg1"/>
                </a:solidFill>
                <a:latin typeface="Comic Sans MS" pitchFamily="66" charset="0"/>
              </a:rPr>
              <a:t>FLEXION</a:t>
            </a:r>
            <a:r>
              <a:rPr lang="es-ES" sz="2000" b="1" dirty="0" smtClean="0">
                <a:solidFill>
                  <a:schemeClr val="bg1"/>
                </a:solidFill>
                <a:latin typeface="Comic Sans MS" pitchFamily="66" charset="0"/>
              </a:rPr>
              <a:t>:</a:t>
            </a:r>
            <a:endParaRPr lang="es-SV" sz="2000" dirty="0">
              <a:solidFill>
                <a:schemeClr val="bg1"/>
              </a:solidFill>
              <a:latin typeface="Comic Sans MS" pitchFamily="66" charset="0"/>
            </a:endParaRPr>
          </a:p>
          <a:p>
            <a:pPr marL="342900" lvl="3" indent="-342900" algn="just">
              <a:buFont typeface="Wingdings" pitchFamily="2" charset="2"/>
              <a:buChar char="Ø"/>
            </a:pPr>
            <a:r>
              <a:rPr lang="es-EC" sz="2000" b="1" dirty="0" smtClean="0">
                <a:solidFill>
                  <a:schemeClr val="bg1"/>
                </a:solidFill>
                <a:latin typeface="Comic Sans MS" pitchFamily="66" charset="0"/>
              </a:rPr>
              <a:t>OBJETIVO</a:t>
            </a:r>
            <a:endParaRPr lang="es-SV" sz="2000" dirty="0">
              <a:solidFill>
                <a:schemeClr val="bg1"/>
              </a:solidFill>
              <a:latin typeface="Comic Sans MS" pitchFamily="66" charset="0"/>
            </a:endParaRPr>
          </a:p>
          <a:p>
            <a:pPr algn="just"/>
            <a:r>
              <a:rPr lang="es-ES" sz="2000" dirty="0" smtClean="0">
                <a:solidFill>
                  <a:schemeClr val="bg1"/>
                </a:solidFill>
                <a:latin typeface="Comic Sans MS" pitchFamily="66" charset="0"/>
              </a:rPr>
              <a:t>Determinar el </a:t>
            </a:r>
            <a:r>
              <a:rPr lang="es-ES" sz="2000" dirty="0">
                <a:solidFill>
                  <a:schemeClr val="bg1"/>
                </a:solidFill>
                <a:latin typeface="Comic Sans MS" pitchFamily="66" charset="0"/>
              </a:rPr>
              <a:t>esfuerzo de flexión en troncos de bambú con dos puntos de carga.</a:t>
            </a:r>
            <a:endParaRPr lang="es-SV" sz="2000" dirty="0">
              <a:solidFill>
                <a:schemeClr val="bg1"/>
              </a:solidFill>
              <a:latin typeface="Comic Sans MS" pitchFamily="66" charset="0"/>
            </a:endParaRPr>
          </a:p>
          <a:p>
            <a:pPr lvl="0" algn="just"/>
            <a:r>
              <a:rPr lang="es-ES" sz="2000" dirty="0">
                <a:solidFill>
                  <a:schemeClr val="bg1"/>
                </a:solidFill>
                <a:latin typeface="Comic Sans MS" pitchFamily="66" charset="0"/>
              </a:rPr>
              <a:t>La determinación de la curva esfuerzo deformación</a:t>
            </a:r>
            <a:r>
              <a:rPr lang="es-ES" sz="2000" dirty="0" smtClean="0">
                <a:solidFill>
                  <a:schemeClr val="bg1"/>
                </a:solidFill>
                <a:latin typeface="Comic Sans MS" pitchFamily="66" charset="0"/>
              </a:rPr>
              <a:t>.</a:t>
            </a:r>
          </a:p>
          <a:p>
            <a:pPr marL="342900" lvl="0" indent="-342900" algn="just">
              <a:buFont typeface="Wingdings" pitchFamily="2" charset="2"/>
              <a:buChar char="Ø"/>
            </a:pPr>
            <a:r>
              <a:rPr lang="es-ES" sz="2000" b="1" dirty="0" smtClean="0">
                <a:solidFill>
                  <a:schemeClr val="bg1"/>
                </a:solidFill>
                <a:latin typeface="Comic Sans MS" pitchFamily="66" charset="0"/>
              </a:rPr>
              <a:t>APARATOS UTILIZADOS</a:t>
            </a:r>
            <a:endParaRPr lang="es-SV" sz="2000" b="1" dirty="0">
              <a:solidFill>
                <a:schemeClr val="bg1"/>
              </a:solidFill>
              <a:latin typeface="Comic Sans MS" pitchFamily="66" charset="0"/>
            </a:endParaRPr>
          </a:p>
          <a:p>
            <a:pPr lvl="0" algn="just"/>
            <a:r>
              <a:rPr lang="es-ES" sz="2000" dirty="0">
                <a:solidFill>
                  <a:schemeClr val="bg1"/>
                </a:solidFill>
                <a:latin typeface="Comic Sans MS" pitchFamily="66" charset="0"/>
              </a:rPr>
              <a:t>El modulo de elasticidad del tronco de bambú</a:t>
            </a:r>
            <a:r>
              <a:rPr lang="es-ES" sz="2000" dirty="0" smtClean="0">
                <a:solidFill>
                  <a:schemeClr val="bg1"/>
                </a:solidFill>
                <a:latin typeface="Comic Sans MS" pitchFamily="66" charset="0"/>
              </a:rPr>
              <a:t>.</a:t>
            </a:r>
          </a:p>
          <a:p>
            <a:pPr lvl="0" algn="just"/>
            <a:r>
              <a:rPr lang="es-ES" sz="2000" dirty="0">
                <a:solidFill>
                  <a:schemeClr val="bg1"/>
                </a:solidFill>
                <a:latin typeface="Comic Sans MS" pitchFamily="66" charset="0"/>
              </a:rPr>
              <a:t>La prueba debe ser una prueba de flexión  de 4 puntos dos de aplicación de las cargas y dos de los apoyos. La carga debe ser dividida en mitades por medio de una viga apropiada, para evitar la ruptura del tronco de bambú en los puntos de aplicación de la carga y en las reacciones en los apoyos deben ser aplicadas en los nudos con ayuda de dispositivos que permitan rotar </a:t>
            </a:r>
            <a:r>
              <a:rPr lang="es-ES" sz="2000" dirty="0" smtClean="0">
                <a:solidFill>
                  <a:schemeClr val="bg1"/>
                </a:solidFill>
                <a:latin typeface="Comic Sans MS" pitchFamily="66" charset="0"/>
              </a:rPr>
              <a:t>libremente.</a:t>
            </a:r>
          </a:p>
          <a:p>
            <a:pPr lvl="0"/>
            <a:endParaRPr lang="es-SV" dirty="0"/>
          </a:p>
        </p:txBody>
      </p:sp>
    </p:spTree>
    <p:extLst>
      <p:ext uri="{BB962C8B-B14F-4D97-AF65-F5344CB8AC3E}">
        <p14:creationId xmlns="" xmlns:p14="http://schemas.microsoft.com/office/powerpoint/2010/main" val="3585560325"/>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BAMBU GIGANTE</a:t>
            </a:r>
            <a:endParaRPr lang="es-SV" sz="2800" dirty="0"/>
          </a:p>
        </p:txBody>
      </p:sp>
      <p:pic>
        <p:nvPicPr>
          <p:cNvPr id="7" name="6 Imagen" descr="DSC01506"/>
          <p:cNvPicPr/>
          <p:nvPr/>
        </p:nvPicPr>
        <p:blipFill>
          <a:blip r:embed="rId3" cstate="print"/>
          <a:srcRect/>
          <a:stretch>
            <a:fillRect/>
          </a:stretch>
        </p:blipFill>
        <p:spPr bwMode="auto">
          <a:xfrm>
            <a:off x="1857568" y="1447974"/>
            <a:ext cx="5709557" cy="4282638"/>
          </a:xfrm>
          <a:prstGeom prst="rect">
            <a:avLst/>
          </a:prstGeom>
          <a:noFill/>
          <a:ln w="9525">
            <a:noFill/>
            <a:miter lim="800000"/>
            <a:headEnd/>
            <a:tailEnd/>
          </a:ln>
        </p:spPr>
      </p:pic>
      <p:sp>
        <p:nvSpPr>
          <p:cNvPr id="8" name="7 CuadroTexto"/>
          <p:cNvSpPr txBox="1"/>
          <p:nvPr/>
        </p:nvSpPr>
        <p:spPr>
          <a:xfrm>
            <a:off x="2051720" y="5887742"/>
            <a:ext cx="5112941" cy="369332"/>
          </a:xfrm>
          <a:prstGeom prst="rect">
            <a:avLst/>
          </a:prstGeom>
          <a:noFill/>
        </p:spPr>
        <p:txBody>
          <a:bodyPr wrap="square" rtlCol="0">
            <a:spAutoFit/>
          </a:bodyPr>
          <a:lstStyle/>
          <a:p>
            <a:pPr algn="ctr"/>
            <a:r>
              <a:rPr lang="es-ES" dirty="0" smtClean="0">
                <a:solidFill>
                  <a:schemeClr val="bg1"/>
                </a:solidFill>
                <a:latin typeface="Comic Sans MS" pitchFamily="66" charset="0"/>
              </a:rPr>
              <a:t>MÁQUINA DE FLEXION</a:t>
            </a:r>
            <a:endParaRPr lang="es-SV" dirty="0">
              <a:solidFill>
                <a:schemeClr val="bg1"/>
              </a:solidFill>
              <a:latin typeface="Comic Sans MS" pitchFamily="66" charset="0"/>
            </a:endParaRPr>
          </a:p>
        </p:txBody>
      </p:sp>
    </p:spTree>
    <p:extLst>
      <p:ext uri="{BB962C8B-B14F-4D97-AF65-F5344CB8AC3E}">
        <p14:creationId xmlns="" xmlns:p14="http://schemas.microsoft.com/office/powerpoint/2010/main" val="3069237897"/>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BAMBU GIGANTE</a:t>
            </a:r>
            <a:endParaRPr lang="es-SV" sz="2800" dirty="0"/>
          </a:p>
        </p:txBody>
      </p:sp>
      <p:sp>
        <p:nvSpPr>
          <p:cNvPr id="2" name="1 Rectángulo"/>
          <p:cNvSpPr/>
          <p:nvPr/>
        </p:nvSpPr>
        <p:spPr>
          <a:xfrm>
            <a:off x="854024" y="1447974"/>
            <a:ext cx="7330972" cy="1846659"/>
          </a:xfrm>
          <a:prstGeom prst="rect">
            <a:avLst/>
          </a:prstGeom>
        </p:spPr>
        <p:txBody>
          <a:bodyPr wrap="square">
            <a:spAutoFit/>
          </a:bodyPr>
          <a:lstStyle/>
          <a:p>
            <a:pPr marL="342900" lvl="0" indent="-342900" algn="just">
              <a:buFont typeface="Wingdings" pitchFamily="2" charset="2"/>
              <a:buChar char="Ø"/>
            </a:pPr>
            <a:r>
              <a:rPr lang="es-EC" b="1" dirty="0" smtClean="0">
                <a:solidFill>
                  <a:schemeClr val="bg1"/>
                </a:solidFill>
                <a:latin typeface="Comic Sans MS" pitchFamily="66" charset="0"/>
              </a:rPr>
              <a:t>PROCEDIMIENTO DE ENSAYO:</a:t>
            </a:r>
          </a:p>
          <a:p>
            <a:pPr lvl="0" algn="just"/>
            <a:endParaRPr lang="es-SV" b="1" dirty="0">
              <a:solidFill>
                <a:schemeClr val="bg1"/>
              </a:solidFill>
              <a:latin typeface="Comic Sans MS" pitchFamily="66" charset="0"/>
            </a:endParaRPr>
          </a:p>
          <a:p>
            <a:pPr marL="800100" lvl="1" indent="-342900" algn="just">
              <a:buFont typeface="Wingdings" pitchFamily="2" charset="2"/>
              <a:buChar char="Ø"/>
            </a:pPr>
            <a:r>
              <a:rPr lang="es-ES" sz="2000" dirty="0">
                <a:solidFill>
                  <a:schemeClr val="bg1"/>
                </a:solidFill>
                <a:latin typeface="Comic Sans MS" pitchFamily="66" charset="0"/>
              </a:rPr>
              <a:t>Determinación del diámetro externo (</a:t>
            </a:r>
            <a:r>
              <a:rPr lang="es-ES" sz="2000" b="1" dirty="0" err="1">
                <a:solidFill>
                  <a:schemeClr val="bg1"/>
                </a:solidFill>
                <a:latin typeface="Comic Sans MS" pitchFamily="66" charset="0"/>
              </a:rPr>
              <a:t>øe</a:t>
            </a:r>
            <a:r>
              <a:rPr lang="es-ES" sz="2000" dirty="0">
                <a:solidFill>
                  <a:schemeClr val="bg1"/>
                </a:solidFill>
                <a:latin typeface="Comic Sans MS" pitchFamily="66" charset="0"/>
              </a:rPr>
              <a:t>) del bambú, el espesor (</a:t>
            </a:r>
            <a:r>
              <a:rPr lang="es-ES" sz="2000" b="1" dirty="0">
                <a:solidFill>
                  <a:schemeClr val="bg1"/>
                </a:solidFill>
                <a:latin typeface="Comic Sans MS" pitchFamily="66" charset="0"/>
              </a:rPr>
              <a:t>e</a:t>
            </a:r>
            <a:r>
              <a:rPr lang="es-ES" sz="2000" dirty="0">
                <a:solidFill>
                  <a:schemeClr val="bg1"/>
                </a:solidFill>
                <a:latin typeface="Comic Sans MS" pitchFamily="66" charset="0"/>
              </a:rPr>
              <a:t>) de las paredes, diámetro interno (</a:t>
            </a:r>
            <a:r>
              <a:rPr lang="es-ES" sz="2000" b="1" dirty="0" err="1">
                <a:solidFill>
                  <a:schemeClr val="bg1"/>
                </a:solidFill>
                <a:latin typeface="Comic Sans MS" pitchFamily="66" charset="0"/>
              </a:rPr>
              <a:t>øi</a:t>
            </a:r>
            <a:r>
              <a:rPr lang="es-ES" sz="2000" dirty="0">
                <a:solidFill>
                  <a:schemeClr val="bg1"/>
                </a:solidFill>
                <a:latin typeface="Comic Sans MS" pitchFamily="66" charset="0"/>
              </a:rPr>
              <a:t>);  para encontrar el valor del momento de inercia</a:t>
            </a:r>
            <a:r>
              <a:rPr lang="es-ES" sz="2000" dirty="0" smtClean="0">
                <a:solidFill>
                  <a:schemeClr val="bg1"/>
                </a:solidFill>
                <a:latin typeface="Comic Sans MS" pitchFamily="66" charset="0"/>
              </a:rPr>
              <a:t>:</a:t>
            </a:r>
          </a:p>
          <a:p>
            <a:pPr lvl="0" algn="just"/>
            <a:endParaRPr lang="es-SV" dirty="0"/>
          </a:p>
        </p:txBody>
      </p:sp>
      <p:pic>
        <p:nvPicPr>
          <p:cNvPr id="25601" name="Picture 1"/>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678772" y="3212976"/>
            <a:ext cx="3681476" cy="881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37047" y="4221088"/>
            <a:ext cx="7148373" cy="1938992"/>
          </a:xfrm>
          <a:prstGeom prst="rect">
            <a:avLst/>
          </a:prstGeom>
        </p:spPr>
        <p:txBody>
          <a:bodyPr wrap="square">
            <a:spAutoFit/>
          </a:bodyPr>
          <a:lstStyle/>
          <a:p>
            <a:r>
              <a:rPr lang="es-ES" sz="2000" dirty="0">
                <a:solidFill>
                  <a:schemeClr val="bg1"/>
                </a:solidFill>
                <a:latin typeface="Comic Sans MS" pitchFamily="66" charset="0"/>
              </a:rPr>
              <a:t>Donde:</a:t>
            </a:r>
            <a:endParaRPr lang="es-SV" sz="2000" dirty="0">
              <a:solidFill>
                <a:schemeClr val="bg1"/>
              </a:solidFill>
              <a:latin typeface="Comic Sans MS" pitchFamily="66" charset="0"/>
            </a:endParaRPr>
          </a:p>
          <a:p>
            <a:pPr marL="800100" lvl="1" indent="-342900">
              <a:buFont typeface="Wingdings" pitchFamily="2" charset="2"/>
              <a:buChar char="Ø"/>
            </a:pPr>
            <a:r>
              <a:rPr lang="es-ES" sz="2000" dirty="0" smtClean="0">
                <a:solidFill>
                  <a:schemeClr val="bg1"/>
                </a:solidFill>
                <a:latin typeface="Comic Sans MS" pitchFamily="66" charset="0"/>
              </a:rPr>
              <a:t>I </a:t>
            </a:r>
            <a:r>
              <a:rPr lang="es-ES" sz="2000" dirty="0">
                <a:solidFill>
                  <a:schemeClr val="bg1"/>
                </a:solidFill>
                <a:latin typeface="Comic Sans MS" pitchFamily="66" charset="0"/>
              </a:rPr>
              <a:t>= Momento de inercia (mm</a:t>
            </a:r>
            <a:r>
              <a:rPr lang="es-ES" sz="2000" baseline="30000" dirty="0">
                <a:solidFill>
                  <a:schemeClr val="bg1"/>
                </a:solidFill>
                <a:latin typeface="Comic Sans MS" pitchFamily="66" charset="0"/>
              </a:rPr>
              <a:t>4</a:t>
            </a:r>
            <a:r>
              <a:rPr lang="es-ES" sz="2000" dirty="0">
                <a:solidFill>
                  <a:schemeClr val="bg1"/>
                </a:solidFill>
                <a:latin typeface="Comic Sans MS" pitchFamily="66" charset="0"/>
              </a:rPr>
              <a:t>)</a:t>
            </a:r>
            <a:endParaRPr lang="es-SV" sz="2000" dirty="0">
              <a:solidFill>
                <a:schemeClr val="bg1"/>
              </a:solidFill>
              <a:latin typeface="Comic Sans MS" pitchFamily="66" charset="0"/>
            </a:endParaRPr>
          </a:p>
          <a:p>
            <a:pPr marL="800100" lvl="1" indent="-342900">
              <a:buFont typeface="Wingdings" pitchFamily="2" charset="2"/>
              <a:buChar char="Ø"/>
            </a:pPr>
            <a:r>
              <a:rPr lang="es-ES" sz="2000" dirty="0" smtClean="0">
                <a:solidFill>
                  <a:schemeClr val="bg1"/>
                </a:solidFill>
                <a:latin typeface="Comic Sans MS" pitchFamily="66" charset="0"/>
                <a:sym typeface="Symbol"/>
              </a:rPr>
              <a:t></a:t>
            </a:r>
            <a:r>
              <a:rPr lang="es-ES" sz="2000" dirty="0" smtClean="0">
                <a:solidFill>
                  <a:schemeClr val="bg1"/>
                </a:solidFill>
                <a:latin typeface="Comic Sans MS" pitchFamily="66" charset="0"/>
              </a:rPr>
              <a:t> </a:t>
            </a:r>
            <a:r>
              <a:rPr lang="es-ES" sz="2000" dirty="0">
                <a:solidFill>
                  <a:schemeClr val="bg1"/>
                </a:solidFill>
                <a:latin typeface="Comic Sans MS" pitchFamily="66" charset="0"/>
              </a:rPr>
              <a:t>= 3.1416</a:t>
            </a:r>
            <a:endParaRPr lang="es-SV" sz="2000" dirty="0">
              <a:solidFill>
                <a:schemeClr val="bg1"/>
              </a:solidFill>
              <a:latin typeface="Comic Sans MS" pitchFamily="66" charset="0"/>
            </a:endParaRPr>
          </a:p>
          <a:p>
            <a:pPr marL="800100" lvl="1" indent="-342900">
              <a:buFont typeface="Wingdings" pitchFamily="2" charset="2"/>
              <a:buChar char="Ø"/>
            </a:pPr>
            <a:r>
              <a:rPr lang="es-ES" sz="2000" dirty="0" err="1" smtClean="0">
                <a:solidFill>
                  <a:schemeClr val="bg1"/>
                </a:solidFill>
                <a:latin typeface="Comic Sans MS" pitchFamily="66" charset="0"/>
              </a:rPr>
              <a:t>øe</a:t>
            </a:r>
            <a:r>
              <a:rPr lang="es-ES" sz="2000" dirty="0" smtClean="0">
                <a:solidFill>
                  <a:schemeClr val="bg1"/>
                </a:solidFill>
                <a:latin typeface="Comic Sans MS" pitchFamily="66" charset="0"/>
              </a:rPr>
              <a:t> </a:t>
            </a:r>
            <a:r>
              <a:rPr lang="es-ES" sz="2000" dirty="0">
                <a:solidFill>
                  <a:schemeClr val="bg1"/>
                </a:solidFill>
                <a:latin typeface="Comic Sans MS" pitchFamily="66" charset="0"/>
              </a:rPr>
              <a:t>= Diámetro externo</a:t>
            </a:r>
            <a:endParaRPr lang="es-SV" sz="2000" dirty="0">
              <a:solidFill>
                <a:schemeClr val="bg1"/>
              </a:solidFill>
              <a:latin typeface="Comic Sans MS" pitchFamily="66" charset="0"/>
            </a:endParaRPr>
          </a:p>
          <a:p>
            <a:pPr marL="800100" lvl="1" indent="-342900">
              <a:buFont typeface="Wingdings" pitchFamily="2" charset="2"/>
              <a:buChar char="Ø"/>
            </a:pPr>
            <a:r>
              <a:rPr lang="es-ES" sz="2000" dirty="0" err="1" smtClean="0">
                <a:solidFill>
                  <a:schemeClr val="bg1"/>
                </a:solidFill>
                <a:latin typeface="Comic Sans MS" pitchFamily="66" charset="0"/>
              </a:rPr>
              <a:t>øi</a:t>
            </a:r>
            <a:r>
              <a:rPr lang="es-ES" sz="2000" dirty="0">
                <a:solidFill>
                  <a:schemeClr val="bg1"/>
                </a:solidFill>
                <a:latin typeface="Comic Sans MS" pitchFamily="66" charset="0"/>
              </a:rPr>
              <a:t>= Diámetro interno </a:t>
            </a:r>
            <a:endParaRPr lang="es-SV" sz="2000" dirty="0">
              <a:solidFill>
                <a:schemeClr val="bg1"/>
              </a:solidFill>
              <a:latin typeface="Comic Sans MS" pitchFamily="66" charset="0"/>
            </a:endParaRPr>
          </a:p>
          <a:p>
            <a:pPr marL="800100" lvl="1" indent="-342900">
              <a:buFont typeface="Wingdings" pitchFamily="2" charset="2"/>
              <a:buChar char="Ø"/>
            </a:pPr>
            <a:r>
              <a:rPr lang="es-ES" sz="2000" dirty="0" smtClean="0">
                <a:solidFill>
                  <a:schemeClr val="bg1"/>
                </a:solidFill>
                <a:latin typeface="Comic Sans MS" pitchFamily="66" charset="0"/>
              </a:rPr>
              <a:t>e </a:t>
            </a:r>
            <a:r>
              <a:rPr lang="es-ES" sz="2000" dirty="0">
                <a:solidFill>
                  <a:schemeClr val="bg1"/>
                </a:solidFill>
                <a:latin typeface="Comic Sans MS" pitchFamily="66" charset="0"/>
              </a:rPr>
              <a:t>= Espesor del bambú (</a:t>
            </a:r>
            <a:r>
              <a:rPr lang="es-ES" sz="2000" dirty="0" err="1">
                <a:solidFill>
                  <a:schemeClr val="bg1"/>
                </a:solidFill>
                <a:latin typeface="Comic Sans MS" pitchFamily="66" charset="0"/>
              </a:rPr>
              <a:t>øe-øi</a:t>
            </a:r>
            <a:r>
              <a:rPr lang="es-ES" sz="2000" dirty="0">
                <a:solidFill>
                  <a:schemeClr val="bg1"/>
                </a:solidFill>
                <a:latin typeface="Comic Sans MS" pitchFamily="66" charset="0"/>
              </a:rPr>
              <a:t>)</a:t>
            </a:r>
            <a:endParaRPr lang="es-SV" sz="2000" dirty="0">
              <a:solidFill>
                <a:schemeClr val="bg1"/>
              </a:solidFill>
              <a:latin typeface="Comic Sans MS" pitchFamily="66" charset="0"/>
            </a:endParaRPr>
          </a:p>
        </p:txBody>
      </p:sp>
    </p:spTree>
    <p:extLst>
      <p:ext uri="{BB962C8B-B14F-4D97-AF65-F5344CB8AC3E}">
        <p14:creationId xmlns="" xmlns:p14="http://schemas.microsoft.com/office/powerpoint/2010/main" val="648576173"/>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BAMBU GIGANTE</a:t>
            </a:r>
            <a:endParaRPr lang="es-SV" sz="2800" dirty="0"/>
          </a:p>
        </p:txBody>
      </p:sp>
      <p:sp>
        <p:nvSpPr>
          <p:cNvPr id="2" name="1 Rectángulo"/>
          <p:cNvSpPr/>
          <p:nvPr/>
        </p:nvSpPr>
        <p:spPr>
          <a:xfrm>
            <a:off x="827584" y="1447974"/>
            <a:ext cx="7357412" cy="1323439"/>
          </a:xfrm>
          <a:prstGeom prst="rect">
            <a:avLst/>
          </a:prstGeom>
        </p:spPr>
        <p:txBody>
          <a:bodyPr wrap="square">
            <a:spAutoFit/>
          </a:bodyPr>
          <a:lstStyle/>
          <a:p>
            <a:pPr marL="342900" indent="-342900" algn="just">
              <a:buFont typeface="Wingdings" pitchFamily="2" charset="2"/>
              <a:buChar char="Ø"/>
            </a:pPr>
            <a:r>
              <a:rPr lang="es-ES" sz="2000" dirty="0">
                <a:solidFill>
                  <a:schemeClr val="bg1"/>
                </a:solidFill>
                <a:latin typeface="Comic Sans MS" pitchFamily="66" charset="0"/>
              </a:rPr>
              <a:t>Colocamos el bambú en forma horizontal sobre los apoyos inferiores de la máquina de flexión, de tal forma que los extremos (bambú) se encuentren apoyados sobre los dispositivos de madera </a:t>
            </a:r>
            <a:r>
              <a:rPr lang="es-ES" sz="2000" dirty="0" smtClean="0">
                <a:solidFill>
                  <a:schemeClr val="bg1"/>
                </a:solidFill>
                <a:latin typeface="Comic Sans MS" pitchFamily="66" charset="0"/>
              </a:rPr>
              <a:t>prefabricados.</a:t>
            </a:r>
            <a:endParaRPr lang="es-SV" sz="2000" dirty="0">
              <a:solidFill>
                <a:schemeClr val="bg1"/>
              </a:solidFill>
              <a:latin typeface="Comic Sans MS" pitchFamily="66" charset="0"/>
            </a:endParaRPr>
          </a:p>
        </p:txBody>
      </p:sp>
      <p:pic>
        <p:nvPicPr>
          <p:cNvPr id="7" name="6 Imagen" descr="DSC01512"/>
          <p:cNvPicPr/>
          <p:nvPr/>
        </p:nvPicPr>
        <p:blipFill>
          <a:blip r:embed="rId3" cstate="print"/>
          <a:srcRect/>
          <a:stretch>
            <a:fillRect/>
          </a:stretch>
        </p:blipFill>
        <p:spPr bwMode="auto">
          <a:xfrm>
            <a:off x="2483768" y="2803532"/>
            <a:ext cx="4320480" cy="3725295"/>
          </a:xfrm>
          <a:prstGeom prst="rect">
            <a:avLst/>
          </a:prstGeom>
          <a:noFill/>
          <a:ln w="9525">
            <a:noFill/>
            <a:miter lim="800000"/>
            <a:headEnd/>
            <a:tailEnd/>
          </a:ln>
        </p:spPr>
      </p:pic>
    </p:spTree>
    <p:extLst>
      <p:ext uri="{BB962C8B-B14F-4D97-AF65-F5344CB8AC3E}">
        <p14:creationId xmlns="" xmlns:p14="http://schemas.microsoft.com/office/powerpoint/2010/main" val="850741253"/>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691516"/>
            <a:ext cx="7394395" cy="5545796"/>
          </a:xfrm>
          <a:prstGeom prst="rect">
            <a:avLst/>
          </a:prstGeom>
          <a:noFill/>
          <a:ln>
            <a:noFill/>
          </a:ln>
        </p:spPr>
      </p:pic>
      <p:sp>
        <p:nvSpPr>
          <p:cNvPr id="2" name="1 Título"/>
          <p:cNvSpPr>
            <a:spLocks noGrp="1"/>
          </p:cNvSpPr>
          <p:nvPr>
            <p:ph type="ctrTitle"/>
          </p:nvPr>
        </p:nvSpPr>
        <p:spPr>
          <a:xfrm>
            <a:off x="412596" y="2768580"/>
            <a:ext cx="7772400" cy="720079"/>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a:r>
              <a:rPr lang="es-EC" cap="none" dirty="0" smtClean="0">
                <a:ln w="50800"/>
                <a:solidFill>
                  <a:schemeClr val="bg1">
                    <a:shade val="50000"/>
                  </a:schemeClr>
                </a:solidFill>
                <a:effectLst/>
                <a:latin typeface="Comic Sans MS" pitchFamily="66" charset="0"/>
                <a:cs typeface="Arial" pitchFamily="34" charset="0"/>
              </a:rPr>
              <a:t>TENSO-ESTRUCTURAS</a:t>
            </a:r>
            <a:endParaRPr lang="es-SV" cap="none" dirty="0">
              <a:ln w="50800"/>
              <a:solidFill>
                <a:schemeClr val="bg1">
                  <a:shade val="50000"/>
                </a:schemeClr>
              </a:solidFill>
              <a:effectLst/>
              <a:latin typeface="Comic Sans MS" pitchFamily="66" charset="0"/>
              <a:cs typeface="Arial" pitchFamily="34" charset="0"/>
            </a:endParaRPr>
          </a:p>
        </p:txBody>
      </p:sp>
      <p:pic>
        <p:nvPicPr>
          <p:cNvPr id="6"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90499279"/>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BAMBU GIGANTE</a:t>
            </a:r>
            <a:endParaRPr lang="es-SV" sz="2800" dirty="0"/>
          </a:p>
        </p:txBody>
      </p:sp>
      <p:sp>
        <p:nvSpPr>
          <p:cNvPr id="2" name="1 Rectángulo"/>
          <p:cNvSpPr/>
          <p:nvPr/>
        </p:nvSpPr>
        <p:spPr>
          <a:xfrm>
            <a:off x="1043608" y="1447974"/>
            <a:ext cx="7141388" cy="1631216"/>
          </a:xfrm>
          <a:prstGeom prst="rect">
            <a:avLst/>
          </a:prstGeom>
        </p:spPr>
        <p:txBody>
          <a:bodyPr wrap="square">
            <a:spAutoFit/>
          </a:bodyPr>
          <a:lstStyle/>
          <a:p>
            <a:pPr marL="342900" indent="-342900" algn="just">
              <a:buFont typeface="Wingdings" pitchFamily="2" charset="2"/>
              <a:buChar char="Ø"/>
            </a:pPr>
            <a:r>
              <a:rPr lang="es-ES" sz="2000" dirty="0" smtClean="0">
                <a:solidFill>
                  <a:schemeClr val="bg1"/>
                </a:solidFill>
                <a:latin typeface="Comic Sans MS" pitchFamily="66" charset="0"/>
              </a:rPr>
              <a:t>La carga sobre el tronco de bambú debe ser constante a una confiabilidad de 1%, es decir que a medida que se aplica la carga se debe contabilizar las deformaciones respectivas en relación a un plano de referencia y así hasta llegar a la ruptura de la probeta (viga de bambú).</a:t>
            </a:r>
            <a:endParaRPr lang="es-SV" sz="2000" dirty="0">
              <a:solidFill>
                <a:schemeClr val="bg1"/>
              </a:solidFill>
              <a:latin typeface="Comic Sans MS" pitchFamily="66" charset="0"/>
            </a:endParaRPr>
          </a:p>
        </p:txBody>
      </p:sp>
      <p:pic>
        <p:nvPicPr>
          <p:cNvPr id="7" name="6 Imagen" descr="DSC01511"/>
          <p:cNvPicPr/>
          <p:nvPr/>
        </p:nvPicPr>
        <p:blipFill>
          <a:blip r:embed="rId3" cstate="print"/>
          <a:srcRect/>
          <a:stretch>
            <a:fillRect/>
          </a:stretch>
        </p:blipFill>
        <p:spPr bwMode="auto">
          <a:xfrm>
            <a:off x="2094022" y="3212975"/>
            <a:ext cx="5040559" cy="3387289"/>
          </a:xfrm>
          <a:prstGeom prst="rect">
            <a:avLst/>
          </a:prstGeom>
          <a:noFill/>
          <a:ln w="19050" cmpd="sng">
            <a:solidFill>
              <a:srgbClr val="000000"/>
            </a:solidFill>
            <a:miter lim="800000"/>
            <a:headEnd/>
            <a:tailEnd/>
          </a:ln>
          <a:effectLst/>
        </p:spPr>
      </p:pic>
    </p:spTree>
    <p:extLst>
      <p:ext uri="{BB962C8B-B14F-4D97-AF65-F5344CB8AC3E}">
        <p14:creationId xmlns="" xmlns:p14="http://schemas.microsoft.com/office/powerpoint/2010/main" val="4040503639"/>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BAMBU GIGANTE</a:t>
            </a:r>
            <a:endParaRPr lang="es-SV" sz="2800" dirty="0"/>
          </a:p>
        </p:txBody>
      </p:sp>
      <p:sp>
        <p:nvSpPr>
          <p:cNvPr id="2" name="1 Rectángulo"/>
          <p:cNvSpPr/>
          <p:nvPr/>
        </p:nvSpPr>
        <p:spPr>
          <a:xfrm>
            <a:off x="827584" y="1447974"/>
            <a:ext cx="7357412" cy="1015663"/>
          </a:xfrm>
          <a:prstGeom prst="rect">
            <a:avLst/>
          </a:prstGeom>
        </p:spPr>
        <p:txBody>
          <a:bodyPr wrap="square">
            <a:spAutoFit/>
          </a:bodyPr>
          <a:lstStyle/>
          <a:p>
            <a:pPr marL="342900" lvl="3" indent="-342900" algn="just">
              <a:buFont typeface="Wingdings" pitchFamily="2" charset="2"/>
              <a:buChar char="Ø"/>
            </a:pPr>
            <a:r>
              <a:rPr lang="es-ES" sz="2000" b="1" dirty="0">
                <a:solidFill>
                  <a:schemeClr val="bg1"/>
                </a:solidFill>
                <a:latin typeface="Comic Sans MS" pitchFamily="66" charset="0"/>
              </a:rPr>
              <a:t>Gráficas y </a:t>
            </a:r>
            <a:r>
              <a:rPr lang="es-ES" sz="2000" b="1" dirty="0" smtClean="0">
                <a:solidFill>
                  <a:schemeClr val="bg1"/>
                </a:solidFill>
                <a:latin typeface="Comic Sans MS" pitchFamily="66" charset="0"/>
              </a:rPr>
              <a:t>Fórmulas:</a:t>
            </a:r>
          </a:p>
          <a:p>
            <a:pPr algn="just"/>
            <a:r>
              <a:rPr lang="es-ES" sz="2000" dirty="0" smtClean="0">
                <a:solidFill>
                  <a:schemeClr val="bg1"/>
                </a:solidFill>
                <a:latin typeface="Comic Sans MS" pitchFamily="66" charset="0"/>
              </a:rPr>
              <a:t>El </a:t>
            </a:r>
            <a:r>
              <a:rPr lang="es-ES" sz="2000" dirty="0">
                <a:solidFill>
                  <a:schemeClr val="bg1"/>
                </a:solidFill>
                <a:latin typeface="Comic Sans MS" pitchFamily="66" charset="0"/>
              </a:rPr>
              <a:t>esfuerzo último de flexión  estática es calculado de la siguiente </a:t>
            </a:r>
            <a:r>
              <a:rPr lang="es-ES" sz="2000" dirty="0" smtClean="0">
                <a:solidFill>
                  <a:schemeClr val="bg1"/>
                </a:solidFill>
                <a:latin typeface="Comic Sans MS" pitchFamily="66" charset="0"/>
              </a:rPr>
              <a:t>manera:</a:t>
            </a:r>
            <a:endParaRPr lang="es-SV" sz="2000" dirty="0">
              <a:solidFill>
                <a:schemeClr val="bg1"/>
              </a:solidFill>
              <a:latin typeface="Comic Sans MS" pitchFamily="66" charset="0"/>
            </a:endParaRPr>
          </a:p>
        </p:txBody>
      </p:sp>
      <p:pic>
        <p:nvPicPr>
          <p:cNvPr id="26626"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419871" y="2659936"/>
            <a:ext cx="2304257" cy="9629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828872" y="4005064"/>
            <a:ext cx="7356124" cy="1631216"/>
          </a:xfrm>
          <a:prstGeom prst="rect">
            <a:avLst/>
          </a:prstGeom>
        </p:spPr>
        <p:txBody>
          <a:bodyPr wrap="square">
            <a:spAutoFit/>
          </a:bodyPr>
          <a:lstStyle/>
          <a:p>
            <a:pPr algn="just"/>
            <a:r>
              <a:rPr lang="es-ES" sz="2000" dirty="0">
                <a:solidFill>
                  <a:schemeClr val="bg1"/>
                </a:solidFill>
                <a:latin typeface="Comic Sans MS" pitchFamily="66" charset="0"/>
              </a:rPr>
              <a:t>Donde:</a:t>
            </a:r>
            <a:endParaRPr lang="es-SV" sz="2000" dirty="0">
              <a:solidFill>
                <a:schemeClr val="bg1"/>
              </a:solidFill>
              <a:latin typeface="Comic Sans MS" pitchFamily="66" charset="0"/>
            </a:endParaRPr>
          </a:p>
          <a:p>
            <a:pPr marL="800100" lvl="1" indent="-342900" algn="just">
              <a:buFont typeface="Wingdings" pitchFamily="2" charset="2"/>
              <a:buChar char="Ø"/>
            </a:pPr>
            <a:r>
              <a:rPr lang="es-ES" sz="2000" i="1" dirty="0">
                <a:solidFill>
                  <a:schemeClr val="bg1"/>
                </a:solidFill>
                <a:latin typeface="Comic Sans MS" pitchFamily="66" charset="0"/>
                <a:sym typeface="Symbol"/>
              </a:rPr>
              <a:t></a:t>
            </a:r>
            <a:r>
              <a:rPr lang="es-ES" sz="2000" i="1" dirty="0" err="1">
                <a:solidFill>
                  <a:schemeClr val="bg1"/>
                </a:solidFill>
                <a:latin typeface="Comic Sans MS" pitchFamily="66" charset="0"/>
              </a:rPr>
              <a:t>ult</a:t>
            </a:r>
            <a:r>
              <a:rPr lang="es-ES" sz="2000" dirty="0">
                <a:solidFill>
                  <a:schemeClr val="bg1"/>
                </a:solidFill>
                <a:latin typeface="Comic Sans MS" pitchFamily="66" charset="0"/>
              </a:rPr>
              <a:t> = Esfuerzo máximo de flexión (Kg/cm2).</a:t>
            </a:r>
            <a:endParaRPr lang="es-SV" sz="2000" dirty="0">
              <a:solidFill>
                <a:schemeClr val="bg1"/>
              </a:solidFill>
              <a:latin typeface="Comic Sans MS" pitchFamily="66" charset="0"/>
            </a:endParaRPr>
          </a:p>
          <a:p>
            <a:pPr marL="800100" lvl="1" indent="-342900" algn="just">
              <a:buFont typeface="Wingdings" pitchFamily="2" charset="2"/>
              <a:buChar char="Ø"/>
            </a:pPr>
            <a:r>
              <a:rPr lang="es-ES" sz="2000" i="1" dirty="0">
                <a:solidFill>
                  <a:schemeClr val="bg1"/>
                </a:solidFill>
                <a:latin typeface="Comic Sans MS" pitchFamily="66" charset="0"/>
              </a:rPr>
              <a:t>c</a:t>
            </a:r>
            <a:r>
              <a:rPr lang="es-ES" sz="2000" dirty="0">
                <a:solidFill>
                  <a:schemeClr val="bg1"/>
                </a:solidFill>
                <a:latin typeface="Comic Sans MS" pitchFamily="66" charset="0"/>
              </a:rPr>
              <a:t> = Centro de gravedad que esta a </a:t>
            </a:r>
            <a:r>
              <a:rPr lang="es-ES" sz="2000" dirty="0" err="1">
                <a:solidFill>
                  <a:schemeClr val="bg1"/>
                </a:solidFill>
                <a:latin typeface="Comic Sans MS" pitchFamily="66" charset="0"/>
              </a:rPr>
              <a:t>øe</a:t>
            </a:r>
            <a:r>
              <a:rPr lang="es-ES" sz="2000" dirty="0">
                <a:solidFill>
                  <a:schemeClr val="bg1"/>
                </a:solidFill>
                <a:latin typeface="Comic Sans MS" pitchFamily="66" charset="0"/>
              </a:rPr>
              <a:t>/2 (cm).</a:t>
            </a:r>
            <a:endParaRPr lang="es-SV" sz="2000" dirty="0">
              <a:solidFill>
                <a:schemeClr val="bg1"/>
              </a:solidFill>
              <a:latin typeface="Comic Sans MS" pitchFamily="66" charset="0"/>
            </a:endParaRPr>
          </a:p>
          <a:p>
            <a:pPr marL="800100" lvl="1" indent="-342900" algn="just">
              <a:buFont typeface="Wingdings" pitchFamily="2" charset="2"/>
              <a:buChar char="Ø"/>
            </a:pPr>
            <a:r>
              <a:rPr lang="es-ES" sz="2000" i="1" dirty="0">
                <a:solidFill>
                  <a:schemeClr val="bg1"/>
                </a:solidFill>
                <a:latin typeface="Comic Sans MS" pitchFamily="66" charset="0"/>
              </a:rPr>
              <a:t>I</a:t>
            </a:r>
            <a:r>
              <a:rPr lang="es-ES" sz="2000" dirty="0">
                <a:solidFill>
                  <a:schemeClr val="bg1"/>
                </a:solidFill>
                <a:latin typeface="Comic Sans MS" pitchFamily="66" charset="0"/>
              </a:rPr>
              <a:t> = Momento de inercia (cm</a:t>
            </a:r>
            <a:r>
              <a:rPr lang="es-ES" sz="2000" baseline="30000" dirty="0">
                <a:solidFill>
                  <a:schemeClr val="bg1"/>
                </a:solidFill>
                <a:latin typeface="Comic Sans MS" pitchFamily="66" charset="0"/>
              </a:rPr>
              <a:t>4</a:t>
            </a:r>
            <a:r>
              <a:rPr lang="es-ES" sz="2000" dirty="0">
                <a:solidFill>
                  <a:schemeClr val="bg1"/>
                </a:solidFill>
                <a:latin typeface="Comic Sans MS" pitchFamily="66" charset="0"/>
              </a:rPr>
              <a:t>).</a:t>
            </a:r>
            <a:endParaRPr lang="es-SV" sz="2000" dirty="0">
              <a:solidFill>
                <a:schemeClr val="bg1"/>
              </a:solidFill>
              <a:latin typeface="Comic Sans MS" pitchFamily="66" charset="0"/>
            </a:endParaRPr>
          </a:p>
          <a:p>
            <a:pPr marL="800100" lvl="1" indent="-342900" algn="just">
              <a:buFont typeface="Wingdings" pitchFamily="2" charset="2"/>
              <a:buChar char="Ø"/>
            </a:pPr>
            <a:r>
              <a:rPr lang="es-ES" sz="2000" i="1" dirty="0" err="1">
                <a:solidFill>
                  <a:schemeClr val="bg1"/>
                </a:solidFill>
                <a:latin typeface="Comic Sans MS" pitchFamily="66" charset="0"/>
              </a:rPr>
              <a:t>Mult</a:t>
            </a:r>
            <a:r>
              <a:rPr lang="es-ES" sz="2000" dirty="0">
                <a:solidFill>
                  <a:schemeClr val="bg1"/>
                </a:solidFill>
                <a:latin typeface="Comic Sans MS" pitchFamily="66" charset="0"/>
              </a:rPr>
              <a:t> = Momento ultimo de flexión (Kg.cm).</a:t>
            </a:r>
            <a:endParaRPr lang="es-SV" sz="2000" dirty="0">
              <a:solidFill>
                <a:schemeClr val="bg1"/>
              </a:solidFill>
              <a:latin typeface="Comic Sans MS" pitchFamily="66" charset="0"/>
            </a:endParaRPr>
          </a:p>
        </p:txBody>
      </p:sp>
    </p:spTree>
    <p:extLst>
      <p:ext uri="{BB962C8B-B14F-4D97-AF65-F5344CB8AC3E}">
        <p14:creationId xmlns="" xmlns:p14="http://schemas.microsoft.com/office/powerpoint/2010/main" val="2220012190"/>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BAMBU GIGANTE</a:t>
            </a:r>
            <a:endParaRPr lang="es-SV" sz="2800" dirty="0"/>
          </a:p>
        </p:txBody>
      </p:sp>
      <p:sp>
        <p:nvSpPr>
          <p:cNvPr id="2" name="1 Rectángulo"/>
          <p:cNvSpPr/>
          <p:nvPr/>
        </p:nvSpPr>
        <p:spPr>
          <a:xfrm>
            <a:off x="938312" y="1447974"/>
            <a:ext cx="7246683" cy="369332"/>
          </a:xfrm>
          <a:prstGeom prst="rect">
            <a:avLst/>
          </a:prstGeom>
        </p:spPr>
        <p:txBody>
          <a:bodyPr wrap="square">
            <a:spAutoFit/>
          </a:bodyPr>
          <a:lstStyle/>
          <a:p>
            <a:pPr marL="285750" indent="-285750">
              <a:buFont typeface="Wingdings" pitchFamily="2" charset="2"/>
              <a:buChar char="Ø"/>
            </a:pPr>
            <a:r>
              <a:rPr lang="es-ES" b="1" dirty="0" smtClean="0">
                <a:solidFill>
                  <a:schemeClr val="bg1"/>
                </a:solidFill>
                <a:latin typeface="Comic Sans MS" pitchFamily="66" charset="0"/>
              </a:rPr>
              <a:t>MODELO MATEMATICO:</a:t>
            </a:r>
            <a:endParaRPr lang="es-SV" dirty="0"/>
          </a:p>
        </p:txBody>
      </p:sp>
      <p:pic>
        <p:nvPicPr>
          <p:cNvPr id="7" name="6 Imagen"/>
          <p:cNvPicPr/>
          <p:nvPr/>
        </p:nvPicPr>
        <p:blipFill>
          <a:blip r:embed="rId3"/>
          <a:srcRect/>
          <a:stretch>
            <a:fillRect/>
          </a:stretch>
        </p:blipFill>
        <p:spPr bwMode="auto">
          <a:xfrm>
            <a:off x="1156845" y="1817307"/>
            <a:ext cx="5095352" cy="1467678"/>
          </a:xfrm>
          <a:prstGeom prst="rect">
            <a:avLst/>
          </a:prstGeom>
          <a:noFill/>
          <a:ln w="9525">
            <a:noFill/>
            <a:miter lim="800000"/>
            <a:headEnd/>
            <a:tailEnd/>
          </a:ln>
        </p:spPr>
      </p:pic>
      <p:pic>
        <p:nvPicPr>
          <p:cNvPr id="8" name="7 Imagen"/>
          <p:cNvPicPr/>
          <p:nvPr/>
        </p:nvPicPr>
        <p:blipFill>
          <a:blip r:embed="rId4"/>
          <a:srcRect/>
          <a:stretch>
            <a:fillRect/>
          </a:stretch>
        </p:blipFill>
        <p:spPr bwMode="auto">
          <a:xfrm>
            <a:off x="3059832" y="3284984"/>
            <a:ext cx="5180694" cy="1601003"/>
          </a:xfrm>
          <a:prstGeom prst="rect">
            <a:avLst/>
          </a:prstGeom>
          <a:noFill/>
          <a:ln w="9525">
            <a:noFill/>
            <a:miter lim="800000"/>
            <a:headEnd/>
            <a:tailEnd/>
          </a:ln>
        </p:spPr>
      </p:pic>
      <p:pic>
        <p:nvPicPr>
          <p:cNvPr id="9" name="8 Imagen"/>
          <p:cNvPicPr/>
          <p:nvPr/>
        </p:nvPicPr>
        <p:blipFill>
          <a:blip r:embed="rId5"/>
          <a:srcRect/>
          <a:stretch>
            <a:fillRect/>
          </a:stretch>
        </p:blipFill>
        <p:spPr bwMode="auto">
          <a:xfrm>
            <a:off x="1156845" y="4885989"/>
            <a:ext cx="5095352" cy="1495340"/>
          </a:xfrm>
          <a:prstGeom prst="rect">
            <a:avLst/>
          </a:prstGeom>
          <a:noFill/>
          <a:ln w="9525">
            <a:noFill/>
            <a:miter lim="800000"/>
            <a:headEnd/>
            <a:tailEnd/>
          </a:ln>
        </p:spPr>
      </p:pic>
    </p:spTree>
    <p:extLst>
      <p:ext uri="{BB962C8B-B14F-4D97-AF65-F5344CB8AC3E}">
        <p14:creationId xmlns="" xmlns:p14="http://schemas.microsoft.com/office/powerpoint/2010/main" val="1499467086"/>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BAMBU GIGANTE</a:t>
            </a:r>
            <a:endParaRPr lang="es-SV" sz="2800" dirty="0"/>
          </a:p>
        </p:txBody>
      </p:sp>
      <p:sp>
        <p:nvSpPr>
          <p:cNvPr id="2" name="1 Rectángulo"/>
          <p:cNvSpPr/>
          <p:nvPr/>
        </p:nvSpPr>
        <p:spPr>
          <a:xfrm>
            <a:off x="611559" y="1447974"/>
            <a:ext cx="7593815" cy="646331"/>
          </a:xfrm>
          <a:prstGeom prst="rect">
            <a:avLst/>
          </a:prstGeom>
        </p:spPr>
        <p:txBody>
          <a:bodyPr wrap="square">
            <a:spAutoFit/>
          </a:bodyPr>
          <a:lstStyle/>
          <a:p>
            <a:pPr marL="285750" indent="-285750">
              <a:buFont typeface="Wingdings" pitchFamily="2" charset="2"/>
              <a:buChar char="Ø"/>
            </a:pPr>
            <a:r>
              <a:rPr lang="es-ES" dirty="0">
                <a:solidFill>
                  <a:schemeClr val="bg1"/>
                </a:solidFill>
                <a:latin typeface="Comic Sans MS" pitchFamily="66" charset="0"/>
              </a:rPr>
              <a:t>El </a:t>
            </a:r>
            <a:r>
              <a:rPr lang="es-ES" dirty="0" smtClean="0">
                <a:solidFill>
                  <a:schemeClr val="bg1"/>
                </a:solidFill>
                <a:latin typeface="Comic Sans MS" pitchFamily="66" charset="0"/>
              </a:rPr>
              <a:t>momento </a:t>
            </a:r>
            <a:r>
              <a:rPr lang="es-ES" dirty="0">
                <a:solidFill>
                  <a:schemeClr val="bg1"/>
                </a:solidFill>
                <a:latin typeface="Comic Sans MS" pitchFamily="66" charset="0"/>
              </a:rPr>
              <a:t>último de flexión  estática es calculado </a:t>
            </a:r>
            <a:r>
              <a:rPr lang="es-ES" dirty="0" smtClean="0">
                <a:solidFill>
                  <a:schemeClr val="bg1"/>
                </a:solidFill>
                <a:latin typeface="Comic Sans MS" pitchFamily="66" charset="0"/>
              </a:rPr>
              <a:t>con </a:t>
            </a:r>
            <a:r>
              <a:rPr lang="es-ES" dirty="0">
                <a:solidFill>
                  <a:schemeClr val="bg1"/>
                </a:solidFill>
                <a:latin typeface="Comic Sans MS" pitchFamily="66" charset="0"/>
              </a:rPr>
              <a:t>la siguiente </a:t>
            </a:r>
            <a:r>
              <a:rPr lang="es-ES" dirty="0" err="1" smtClean="0">
                <a:solidFill>
                  <a:schemeClr val="bg1"/>
                </a:solidFill>
                <a:latin typeface="Comic Sans MS" pitchFamily="66" charset="0"/>
              </a:rPr>
              <a:t>expresió</a:t>
            </a:r>
            <a:r>
              <a:rPr lang="es-ES" dirty="0" smtClean="0">
                <a:solidFill>
                  <a:schemeClr val="bg1"/>
                </a:solidFill>
                <a:latin typeface="Comic Sans MS" pitchFamily="66" charset="0"/>
              </a:rPr>
              <a:t>:</a:t>
            </a:r>
            <a:endParaRPr lang="es-SV" dirty="0"/>
          </a:p>
        </p:txBody>
      </p:sp>
      <p:pic>
        <p:nvPicPr>
          <p:cNvPr id="27650"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282366" y="2096031"/>
            <a:ext cx="2081722" cy="7930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843608" y="2918993"/>
            <a:ext cx="7341388" cy="1015663"/>
          </a:xfrm>
          <a:prstGeom prst="rect">
            <a:avLst/>
          </a:prstGeom>
        </p:spPr>
        <p:txBody>
          <a:bodyPr wrap="square">
            <a:spAutoFit/>
          </a:bodyPr>
          <a:lstStyle/>
          <a:p>
            <a:pPr algn="just"/>
            <a:r>
              <a:rPr lang="es-ES" sz="2000" dirty="0">
                <a:solidFill>
                  <a:schemeClr val="bg1"/>
                </a:solidFill>
                <a:latin typeface="Comic Sans MS" pitchFamily="66" charset="0"/>
              </a:rPr>
              <a:t>Donde:</a:t>
            </a:r>
            <a:endParaRPr lang="es-SV" sz="2000" dirty="0">
              <a:solidFill>
                <a:schemeClr val="bg1"/>
              </a:solidFill>
              <a:latin typeface="Comic Sans MS" pitchFamily="66" charset="0"/>
            </a:endParaRPr>
          </a:p>
          <a:p>
            <a:pPr marL="800100" lvl="1" indent="-342900" algn="just">
              <a:buFont typeface="Wingdings" pitchFamily="2" charset="2"/>
              <a:buChar char="Ø"/>
            </a:pPr>
            <a:r>
              <a:rPr lang="es-ES" sz="2000" i="1" dirty="0">
                <a:solidFill>
                  <a:schemeClr val="bg1"/>
                </a:solidFill>
                <a:latin typeface="Comic Sans MS" pitchFamily="66" charset="0"/>
              </a:rPr>
              <a:t>x</a:t>
            </a:r>
            <a:r>
              <a:rPr lang="es-ES" sz="2000" dirty="0">
                <a:solidFill>
                  <a:schemeClr val="bg1"/>
                </a:solidFill>
                <a:latin typeface="Comic Sans MS" pitchFamily="66" charset="0"/>
              </a:rPr>
              <a:t> = Distancia del apoyo a la primera carga (cm).</a:t>
            </a:r>
            <a:endParaRPr lang="es-SV" sz="2000" dirty="0">
              <a:solidFill>
                <a:schemeClr val="bg1"/>
              </a:solidFill>
              <a:latin typeface="Comic Sans MS" pitchFamily="66" charset="0"/>
            </a:endParaRPr>
          </a:p>
          <a:p>
            <a:pPr marL="800100" lvl="1" indent="-342900" algn="just">
              <a:buFont typeface="Wingdings" pitchFamily="2" charset="2"/>
              <a:buChar char="Ø"/>
            </a:pPr>
            <a:r>
              <a:rPr lang="es-ES" sz="2000" i="1" dirty="0" err="1">
                <a:solidFill>
                  <a:schemeClr val="bg1"/>
                </a:solidFill>
                <a:latin typeface="Comic Sans MS" pitchFamily="66" charset="0"/>
              </a:rPr>
              <a:t>Fult</a:t>
            </a:r>
            <a:r>
              <a:rPr lang="es-ES" sz="2000" dirty="0">
                <a:solidFill>
                  <a:schemeClr val="bg1"/>
                </a:solidFill>
                <a:latin typeface="Comic Sans MS" pitchFamily="66" charset="0"/>
              </a:rPr>
              <a:t>= Fuerza ultima aplicada (Kg).</a:t>
            </a:r>
            <a:endParaRPr lang="es-SV" sz="2000" dirty="0">
              <a:solidFill>
                <a:schemeClr val="bg1"/>
              </a:solidFill>
              <a:latin typeface="Comic Sans MS" pitchFamily="66" charset="0"/>
            </a:endParaRPr>
          </a:p>
        </p:txBody>
      </p:sp>
      <p:sp>
        <p:nvSpPr>
          <p:cNvPr id="7" name="6 Rectángulo"/>
          <p:cNvSpPr/>
          <p:nvPr/>
        </p:nvSpPr>
        <p:spPr>
          <a:xfrm>
            <a:off x="625422" y="4077072"/>
            <a:ext cx="7488833" cy="1323439"/>
          </a:xfrm>
          <a:prstGeom prst="rect">
            <a:avLst/>
          </a:prstGeom>
        </p:spPr>
        <p:txBody>
          <a:bodyPr wrap="square">
            <a:spAutoFit/>
          </a:bodyPr>
          <a:lstStyle/>
          <a:p>
            <a:pPr marL="342900" indent="-342900" algn="just">
              <a:buFont typeface="Wingdings" pitchFamily="2" charset="2"/>
              <a:buChar char="Ø"/>
            </a:pPr>
            <a:r>
              <a:rPr lang="es-ES" sz="2000" dirty="0">
                <a:solidFill>
                  <a:schemeClr val="bg1"/>
                </a:solidFill>
                <a:latin typeface="Comic Sans MS" pitchFamily="66" charset="0"/>
              </a:rPr>
              <a:t>Para el módulo de elasticidad o módulo de Young es dado por la parte lineal del diagrama de esfuerzo deformación el modulo de elasticidad E es calculado con la siguiente fórmula: </a:t>
            </a:r>
            <a:endParaRPr lang="es-SV" sz="2000" dirty="0">
              <a:solidFill>
                <a:schemeClr val="bg1"/>
              </a:solidFill>
              <a:latin typeface="Comic Sans MS" pitchFamily="66" charset="0"/>
            </a:endParaRPr>
          </a:p>
        </p:txBody>
      </p:sp>
      <p:pic>
        <p:nvPicPr>
          <p:cNvPr id="27651"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697556" y="5478833"/>
            <a:ext cx="3873798" cy="9088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59400921"/>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BAMBU GIGANTE</a:t>
            </a:r>
            <a:endParaRPr lang="es-SV" sz="2800" dirty="0"/>
          </a:p>
        </p:txBody>
      </p:sp>
      <p:sp>
        <p:nvSpPr>
          <p:cNvPr id="2" name="1 Rectángulo"/>
          <p:cNvSpPr/>
          <p:nvPr/>
        </p:nvSpPr>
        <p:spPr>
          <a:xfrm>
            <a:off x="1043608" y="1372508"/>
            <a:ext cx="7272808" cy="2246769"/>
          </a:xfrm>
          <a:prstGeom prst="rect">
            <a:avLst/>
          </a:prstGeom>
        </p:spPr>
        <p:txBody>
          <a:bodyPr wrap="square">
            <a:spAutoFit/>
          </a:bodyPr>
          <a:lstStyle/>
          <a:p>
            <a:pPr algn="just"/>
            <a:r>
              <a:rPr lang="es-ES" sz="2000" dirty="0">
                <a:solidFill>
                  <a:schemeClr val="bg1"/>
                </a:solidFill>
                <a:latin typeface="Comic Sans MS" pitchFamily="66" charset="0"/>
              </a:rPr>
              <a:t>Donde:</a:t>
            </a:r>
            <a:endParaRPr lang="es-SV" sz="2000" dirty="0">
              <a:solidFill>
                <a:schemeClr val="bg1"/>
              </a:solidFill>
              <a:latin typeface="Comic Sans MS" pitchFamily="66" charset="0"/>
            </a:endParaRPr>
          </a:p>
          <a:p>
            <a:pPr marL="800100" lvl="1" indent="-342900" algn="just">
              <a:buFont typeface="Wingdings" pitchFamily="2" charset="2"/>
              <a:buChar char="Ø"/>
            </a:pPr>
            <a:r>
              <a:rPr lang="es-ES" sz="2000" i="1" dirty="0">
                <a:solidFill>
                  <a:schemeClr val="bg1"/>
                </a:solidFill>
                <a:latin typeface="Comic Sans MS" pitchFamily="66" charset="0"/>
              </a:rPr>
              <a:t>E</a:t>
            </a:r>
            <a:r>
              <a:rPr lang="es-ES" sz="2000" dirty="0">
                <a:solidFill>
                  <a:schemeClr val="bg1"/>
                </a:solidFill>
                <a:latin typeface="Comic Sans MS" pitchFamily="66" charset="0"/>
              </a:rPr>
              <a:t> = Módulo de elasticidad Kg/cm2.</a:t>
            </a:r>
            <a:endParaRPr lang="es-SV" sz="2000" dirty="0">
              <a:solidFill>
                <a:schemeClr val="bg1"/>
              </a:solidFill>
              <a:latin typeface="Comic Sans MS" pitchFamily="66" charset="0"/>
            </a:endParaRPr>
          </a:p>
          <a:p>
            <a:pPr marL="800100" lvl="1" indent="-342900" algn="just">
              <a:buFont typeface="Wingdings" pitchFamily="2" charset="2"/>
              <a:buChar char="Ø"/>
            </a:pPr>
            <a:r>
              <a:rPr lang="es-ES" sz="2000" i="1" dirty="0">
                <a:solidFill>
                  <a:schemeClr val="bg1"/>
                </a:solidFill>
                <a:latin typeface="Comic Sans MS" pitchFamily="66" charset="0"/>
              </a:rPr>
              <a:t>F</a:t>
            </a:r>
            <a:r>
              <a:rPr lang="es-ES" sz="2000" dirty="0">
                <a:solidFill>
                  <a:schemeClr val="bg1"/>
                </a:solidFill>
                <a:latin typeface="Comic Sans MS" pitchFamily="66" charset="0"/>
              </a:rPr>
              <a:t> = Fuerza máxima (Kg).</a:t>
            </a:r>
            <a:endParaRPr lang="es-SV" sz="2000" dirty="0">
              <a:solidFill>
                <a:schemeClr val="bg1"/>
              </a:solidFill>
              <a:latin typeface="Comic Sans MS" pitchFamily="66" charset="0"/>
            </a:endParaRPr>
          </a:p>
          <a:p>
            <a:pPr marL="800100" lvl="1" indent="-342900" algn="just">
              <a:buFont typeface="Wingdings" pitchFamily="2" charset="2"/>
              <a:buChar char="Ø"/>
            </a:pPr>
            <a:r>
              <a:rPr lang="es-ES" sz="2000" dirty="0">
                <a:solidFill>
                  <a:schemeClr val="bg1"/>
                </a:solidFill>
                <a:latin typeface="Comic Sans MS" pitchFamily="66" charset="0"/>
              </a:rPr>
              <a:t>x = Distancia a la primera carga (cm).</a:t>
            </a:r>
            <a:endParaRPr lang="es-SV" sz="2000" dirty="0">
              <a:solidFill>
                <a:schemeClr val="bg1"/>
              </a:solidFill>
              <a:latin typeface="Comic Sans MS" pitchFamily="66" charset="0"/>
            </a:endParaRPr>
          </a:p>
          <a:p>
            <a:pPr marL="800100" lvl="1" indent="-342900" algn="just">
              <a:buFont typeface="Wingdings" pitchFamily="2" charset="2"/>
              <a:buChar char="Ø"/>
            </a:pPr>
            <a:r>
              <a:rPr lang="es-ES" sz="2000" dirty="0">
                <a:solidFill>
                  <a:schemeClr val="bg1"/>
                </a:solidFill>
                <a:latin typeface="Comic Sans MS" pitchFamily="66" charset="0"/>
              </a:rPr>
              <a:t>L = Distancia libre entre apoyos (cm).</a:t>
            </a:r>
            <a:endParaRPr lang="es-SV" sz="2000" dirty="0">
              <a:solidFill>
                <a:schemeClr val="bg1"/>
              </a:solidFill>
              <a:latin typeface="Comic Sans MS" pitchFamily="66" charset="0"/>
            </a:endParaRPr>
          </a:p>
          <a:p>
            <a:pPr marL="800100" lvl="1" indent="-342900" algn="just">
              <a:buFont typeface="Wingdings" pitchFamily="2" charset="2"/>
              <a:buChar char="Ø"/>
            </a:pPr>
            <a:r>
              <a:rPr lang="es-ES" sz="2000" dirty="0">
                <a:solidFill>
                  <a:schemeClr val="bg1"/>
                </a:solidFill>
                <a:latin typeface="Comic Sans MS" pitchFamily="66" charset="0"/>
              </a:rPr>
              <a:t>I = Momento de inercia (cm</a:t>
            </a:r>
            <a:r>
              <a:rPr lang="es-ES" sz="2000" baseline="30000" dirty="0">
                <a:solidFill>
                  <a:schemeClr val="bg1"/>
                </a:solidFill>
                <a:latin typeface="Comic Sans MS" pitchFamily="66" charset="0"/>
              </a:rPr>
              <a:t>4</a:t>
            </a:r>
            <a:r>
              <a:rPr lang="es-ES" sz="2000" dirty="0">
                <a:solidFill>
                  <a:schemeClr val="bg1"/>
                </a:solidFill>
                <a:latin typeface="Comic Sans MS" pitchFamily="66" charset="0"/>
              </a:rPr>
              <a:t>).</a:t>
            </a:r>
            <a:endParaRPr lang="es-SV" sz="2000" dirty="0">
              <a:solidFill>
                <a:schemeClr val="bg1"/>
              </a:solidFill>
              <a:latin typeface="Comic Sans MS" pitchFamily="66" charset="0"/>
            </a:endParaRPr>
          </a:p>
          <a:p>
            <a:pPr marL="800100" lvl="1" indent="-342900" algn="just">
              <a:buFont typeface="Wingdings" pitchFamily="2" charset="2"/>
              <a:buChar char="Ø"/>
            </a:pPr>
            <a:r>
              <a:rPr lang="es-ES" sz="2000" dirty="0">
                <a:solidFill>
                  <a:schemeClr val="bg1"/>
                </a:solidFill>
                <a:latin typeface="Comic Sans MS" pitchFamily="66" charset="0"/>
                <a:sym typeface="Symbol"/>
              </a:rPr>
              <a:t></a:t>
            </a:r>
            <a:r>
              <a:rPr lang="es-ES" sz="2000" dirty="0" err="1">
                <a:solidFill>
                  <a:schemeClr val="bg1"/>
                </a:solidFill>
                <a:latin typeface="Comic Sans MS" pitchFamily="66" charset="0"/>
              </a:rPr>
              <a:t>max</a:t>
            </a:r>
            <a:r>
              <a:rPr lang="es-ES" sz="2000" dirty="0">
                <a:solidFill>
                  <a:schemeClr val="bg1"/>
                </a:solidFill>
                <a:latin typeface="Comic Sans MS" pitchFamily="66" charset="0"/>
              </a:rPr>
              <a:t> = Deformación máxima (cm).</a:t>
            </a:r>
            <a:endParaRPr lang="es-SV" sz="2000" dirty="0">
              <a:solidFill>
                <a:schemeClr val="bg1"/>
              </a:solidFill>
              <a:latin typeface="Comic Sans MS" pitchFamily="66" charset="0"/>
            </a:endParaRPr>
          </a:p>
        </p:txBody>
      </p:sp>
      <p:sp>
        <p:nvSpPr>
          <p:cNvPr id="7" name="6 Rectángulo"/>
          <p:cNvSpPr/>
          <p:nvPr/>
        </p:nvSpPr>
        <p:spPr>
          <a:xfrm>
            <a:off x="861410" y="3861048"/>
            <a:ext cx="6919291" cy="1631216"/>
          </a:xfrm>
          <a:prstGeom prst="rect">
            <a:avLst/>
          </a:prstGeom>
        </p:spPr>
        <p:txBody>
          <a:bodyPr wrap="square">
            <a:spAutoFit/>
          </a:bodyPr>
          <a:lstStyle/>
          <a:p>
            <a:pPr marL="285750" indent="-285750">
              <a:buFont typeface="Wingdings" pitchFamily="2" charset="2"/>
              <a:buChar char="Ø"/>
            </a:pPr>
            <a:r>
              <a:rPr lang="es-ES" sz="2000" b="1" dirty="0">
                <a:solidFill>
                  <a:schemeClr val="bg1"/>
                </a:solidFill>
                <a:latin typeface="Comic Sans MS" pitchFamily="66" charset="0"/>
              </a:rPr>
              <a:t>ENSAYOS Y RESULTADOS: </a:t>
            </a:r>
            <a:endParaRPr lang="es-ES" sz="2000" b="1" dirty="0" smtClean="0">
              <a:solidFill>
                <a:schemeClr val="bg1"/>
              </a:solidFill>
              <a:latin typeface="Comic Sans MS" pitchFamily="66" charset="0"/>
            </a:endParaRPr>
          </a:p>
          <a:p>
            <a:endParaRPr lang="es-ES" sz="2000" b="1" dirty="0">
              <a:solidFill>
                <a:schemeClr val="bg1"/>
              </a:solidFill>
              <a:latin typeface="Comic Sans MS" pitchFamily="66" charset="0"/>
            </a:endParaRPr>
          </a:p>
          <a:p>
            <a:pPr marL="742950" lvl="1" indent="-285750" algn="just">
              <a:buFont typeface="Wingdings" pitchFamily="2" charset="2"/>
              <a:buChar char="Ø"/>
            </a:pPr>
            <a:r>
              <a:rPr lang="es-ES" sz="2000" dirty="0" smtClean="0">
                <a:solidFill>
                  <a:schemeClr val="bg1"/>
                </a:solidFill>
                <a:latin typeface="Comic Sans MS" pitchFamily="66" charset="0"/>
              </a:rPr>
              <a:t>Los ensayos realizados </a:t>
            </a:r>
            <a:r>
              <a:rPr lang="es-ES" sz="2000" dirty="0">
                <a:solidFill>
                  <a:schemeClr val="bg1"/>
                </a:solidFill>
                <a:latin typeface="Comic Sans MS" pitchFamily="66" charset="0"/>
              </a:rPr>
              <a:t>a las </a:t>
            </a:r>
            <a:r>
              <a:rPr lang="es-ES" sz="2000" dirty="0" smtClean="0">
                <a:solidFill>
                  <a:schemeClr val="bg1"/>
                </a:solidFill>
                <a:latin typeface="Comic Sans MS" pitchFamily="66" charset="0"/>
              </a:rPr>
              <a:t>probetas de Bambú fue </a:t>
            </a:r>
            <a:r>
              <a:rPr lang="es-ES" sz="2000" dirty="0">
                <a:solidFill>
                  <a:schemeClr val="bg1"/>
                </a:solidFill>
                <a:latin typeface="Comic Sans MS" pitchFamily="66" charset="0"/>
              </a:rPr>
              <a:t>el de </a:t>
            </a:r>
            <a:r>
              <a:rPr lang="es-ES" sz="2000" dirty="0" smtClean="0">
                <a:solidFill>
                  <a:schemeClr val="bg1"/>
                </a:solidFill>
                <a:latin typeface="Comic Sans MS" pitchFamily="66" charset="0"/>
              </a:rPr>
              <a:t>FLEXION SIMPLE, llegando </a:t>
            </a:r>
            <a:r>
              <a:rPr lang="es-ES" sz="2000" dirty="0">
                <a:solidFill>
                  <a:schemeClr val="bg1"/>
                </a:solidFill>
                <a:latin typeface="Comic Sans MS" pitchFamily="66" charset="0"/>
              </a:rPr>
              <a:t>hasta la ruptura y se determinó el esfuerzo </a:t>
            </a:r>
            <a:r>
              <a:rPr lang="es-ES" sz="2000" dirty="0" smtClean="0">
                <a:solidFill>
                  <a:schemeClr val="bg1"/>
                </a:solidFill>
                <a:latin typeface="Comic Sans MS" pitchFamily="66" charset="0"/>
              </a:rPr>
              <a:t>admisible.</a:t>
            </a:r>
            <a:endParaRPr lang="es-SV" dirty="0"/>
          </a:p>
        </p:txBody>
      </p:sp>
    </p:spTree>
    <p:extLst>
      <p:ext uri="{BB962C8B-B14F-4D97-AF65-F5344CB8AC3E}">
        <p14:creationId xmlns="" xmlns:p14="http://schemas.microsoft.com/office/powerpoint/2010/main" val="225052812"/>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BAMBU GIGANTE</a:t>
            </a:r>
            <a:endParaRPr lang="es-SV" sz="2800" dirty="0"/>
          </a:p>
        </p:txBody>
      </p:sp>
      <p:sp>
        <p:nvSpPr>
          <p:cNvPr id="2" name="1 Rectángulo"/>
          <p:cNvSpPr/>
          <p:nvPr/>
        </p:nvSpPr>
        <p:spPr>
          <a:xfrm>
            <a:off x="1303156" y="1447974"/>
            <a:ext cx="6797236" cy="400110"/>
          </a:xfrm>
          <a:prstGeom prst="rect">
            <a:avLst/>
          </a:prstGeom>
        </p:spPr>
        <p:txBody>
          <a:bodyPr wrap="square">
            <a:spAutoFit/>
          </a:bodyPr>
          <a:lstStyle/>
          <a:p>
            <a:pPr marL="6350" indent="20638" algn="just">
              <a:buFont typeface="Wingdings" pitchFamily="2" charset="2"/>
              <a:buChar char="Ø"/>
            </a:pPr>
            <a:r>
              <a:rPr lang="es-ES" sz="2000" dirty="0">
                <a:solidFill>
                  <a:schemeClr val="bg1"/>
                </a:solidFill>
                <a:latin typeface="Comic Sans MS" pitchFamily="66" charset="0"/>
              </a:rPr>
              <a:t>Esfuerzo Admisible </a:t>
            </a:r>
            <a:r>
              <a:rPr lang="es-ES" sz="2000" dirty="0" smtClean="0">
                <a:solidFill>
                  <a:schemeClr val="bg1"/>
                </a:solidFill>
                <a:latin typeface="Comic Sans MS" pitchFamily="66" charset="0"/>
              </a:rPr>
              <a:t>Promedio:</a:t>
            </a:r>
            <a:endParaRPr lang="es-SV" sz="2000" dirty="0">
              <a:solidFill>
                <a:schemeClr val="bg1"/>
              </a:solidFill>
              <a:latin typeface="Comic Sans MS" pitchFamily="66" charset="0"/>
            </a:endParaRPr>
          </a:p>
        </p:txBody>
      </p:sp>
      <p:pic>
        <p:nvPicPr>
          <p:cNvPr id="29697" name="Picture 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36305" y="1988840"/>
            <a:ext cx="7730938" cy="21602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738216" y="4365104"/>
            <a:ext cx="4113627" cy="369332"/>
          </a:xfrm>
          <a:prstGeom prst="rect">
            <a:avLst/>
          </a:prstGeom>
        </p:spPr>
        <p:txBody>
          <a:bodyPr wrap="none">
            <a:spAutoFit/>
          </a:bodyPr>
          <a:lstStyle/>
          <a:p>
            <a:pPr marL="342900" indent="-342900" algn="just">
              <a:buFont typeface="Wingdings" pitchFamily="2" charset="2"/>
              <a:buChar char="Ø"/>
            </a:pPr>
            <a:r>
              <a:rPr lang="es-ES" dirty="0" smtClean="0">
                <a:solidFill>
                  <a:schemeClr val="bg1"/>
                </a:solidFill>
                <a:latin typeface="Comic Sans MS" pitchFamily="66" charset="0"/>
              </a:rPr>
              <a:t>Módulos de Elasticidad Promedio</a:t>
            </a:r>
            <a:r>
              <a:rPr lang="es-ES" dirty="0">
                <a:solidFill>
                  <a:schemeClr val="bg1"/>
                </a:solidFill>
                <a:latin typeface="Comic Sans MS" pitchFamily="66" charset="0"/>
              </a:rPr>
              <a:t>:</a:t>
            </a:r>
            <a:endParaRPr lang="es-SV" dirty="0">
              <a:solidFill>
                <a:schemeClr val="bg1"/>
              </a:solidFill>
              <a:latin typeface="Comic Sans MS" pitchFamily="66" charset="0"/>
            </a:endParaRPr>
          </a:p>
        </p:txBody>
      </p:sp>
      <p:graphicFrame>
        <p:nvGraphicFramePr>
          <p:cNvPr id="9" name="8 Tabla"/>
          <p:cNvGraphicFramePr>
            <a:graphicFrameLocks noGrp="1"/>
          </p:cNvGraphicFramePr>
          <p:nvPr>
            <p:extLst>
              <p:ext uri="{D42A27DB-BD31-4B8C-83A1-F6EECF244321}">
                <p14:modId xmlns="" xmlns:p14="http://schemas.microsoft.com/office/powerpoint/2010/main" val="3859749942"/>
              </p:ext>
            </p:extLst>
          </p:nvPr>
        </p:nvGraphicFramePr>
        <p:xfrm>
          <a:off x="2037448" y="4797152"/>
          <a:ext cx="5198847" cy="1520748"/>
        </p:xfrm>
        <a:graphic>
          <a:graphicData uri="http://schemas.openxmlformats.org/drawingml/2006/table">
            <a:tbl>
              <a:tblPr firstRow="1" firstCol="1" bandRow="1">
                <a:tableStyleId>{5C22544A-7EE6-4342-B048-85BDC9FD1C3A}</a:tableStyleId>
              </a:tblPr>
              <a:tblGrid>
                <a:gridCol w="1526440"/>
                <a:gridCol w="3672407"/>
              </a:tblGrid>
              <a:tr h="324036">
                <a:tc>
                  <a:txBody>
                    <a:bodyPr/>
                    <a:lstStyle/>
                    <a:p>
                      <a:pPr algn="ctr">
                        <a:spcAft>
                          <a:spcPts val="0"/>
                        </a:spcAft>
                      </a:pPr>
                      <a:r>
                        <a:rPr lang="es-EC" sz="1800" dirty="0">
                          <a:effectLst/>
                          <a:latin typeface="Comic Sans MS" pitchFamily="66" charset="0"/>
                        </a:rPr>
                        <a:t>PROBETA</a:t>
                      </a:r>
                      <a:endParaRPr lang="es-SV" sz="18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800" dirty="0">
                          <a:effectLst/>
                          <a:latin typeface="Comic Sans MS" pitchFamily="66" charset="0"/>
                        </a:rPr>
                        <a:t>MODULO ELASTICIDAD (Kg/cm2)</a:t>
                      </a:r>
                      <a:endParaRPr lang="es-SV" sz="1800" dirty="0">
                        <a:effectLst/>
                        <a:latin typeface="Comic Sans MS" pitchFamily="66" charset="0"/>
                        <a:ea typeface="Times New Roman"/>
                        <a:cs typeface="Times New Roman"/>
                      </a:endParaRPr>
                    </a:p>
                  </a:txBody>
                  <a:tcPr marL="44450" marR="44450" marT="0" marB="0" anchor="b"/>
                </a:tc>
              </a:tr>
              <a:tr h="324036">
                <a:tc>
                  <a:txBody>
                    <a:bodyPr/>
                    <a:lstStyle/>
                    <a:p>
                      <a:pPr algn="ctr">
                        <a:spcAft>
                          <a:spcPts val="0"/>
                        </a:spcAft>
                      </a:pPr>
                      <a:r>
                        <a:rPr lang="es-EC" sz="1800">
                          <a:effectLst/>
                          <a:latin typeface="Comic Sans MS" pitchFamily="66" charset="0"/>
                        </a:rPr>
                        <a:t>1</a:t>
                      </a:r>
                      <a:endParaRPr lang="es-SV" sz="18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800" dirty="0">
                          <a:effectLst/>
                          <a:latin typeface="Comic Sans MS" pitchFamily="66" charset="0"/>
                        </a:rPr>
                        <a:t>203680.89</a:t>
                      </a:r>
                      <a:endParaRPr lang="es-SV" sz="1800" dirty="0">
                        <a:effectLst/>
                        <a:latin typeface="Comic Sans MS" pitchFamily="66" charset="0"/>
                        <a:ea typeface="Times New Roman"/>
                        <a:cs typeface="Times New Roman"/>
                      </a:endParaRPr>
                    </a:p>
                  </a:txBody>
                  <a:tcPr marL="44450" marR="44450" marT="0" marB="0" anchor="b"/>
                </a:tc>
              </a:tr>
              <a:tr h="324036">
                <a:tc>
                  <a:txBody>
                    <a:bodyPr/>
                    <a:lstStyle/>
                    <a:p>
                      <a:pPr algn="ctr">
                        <a:spcAft>
                          <a:spcPts val="0"/>
                        </a:spcAft>
                      </a:pPr>
                      <a:r>
                        <a:rPr lang="es-EC" sz="1800">
                          <a:effectLst/>
                          <a:latin typeface="Comic Sans MS" pitchFamily="66" charset="0"/>
                        </a:rPr>
                        <a:t>2</a:t>
                      </a:r>
                      <a:endParaRPr lang="es-SV" sz="18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800" dirty="0">
                          <a:effectLst/>
                          <a:latin typeface="Comic Sans MS" pitchFamily="66" charset="0"/>
                        </a:rPr>
                        <a:t>190379.36</a:t>
                      </a:r>
                      <a:endParaRPr lang="es-SV" sz="1800" dirty="0">
                        <a:effectLst/>
                        <a:latin typeface="Comic Sans MS" pitchFamily="66" charset="0"/>
                        <a:ea typeface="Times New Roman"/>
                        <a:cs typeface="Times New Roman"/>
                      </a:endParaRPr>
                    </a:p>
                  </a:txBody>
                  <a:tcPr marL="44450" marR="44450" marT="0" marB="0" anchor="b"/>
                </a:tc>
              </a:tr>
              <a:tr h="324036">
                <a:tc>
                  <a:txBody>
                    <a:bodyPr/>
                    <a:lstStyle/>
                    <a:p>
                      <a:pPr algn="ctr">
                        <a:spcAft>
                          <a:spcPts val="0"/>
                        </a:spcAft>
                      </a:pPr>
                      <a:r>
                        <a:rPr lang="es-EC" sz="1800" b="1" dirty="0">
                          <a:effectLst/>
                          <a:latin typeface="Comic Sans MS" pitchFamily="66" charset="0"/>
                        </a:rPr>
                        <a:t>PROMEDIO</a:t>
                      </a:r>
                      <a:endParaRPr lang="es-SV" sz="1800" b="1"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800" b="1" dirty="0">
                          <a:effectLst/>
                          <a:latin typeface="Comic Sans MS" pitchFamily="66" charset="0"/>
                        </a:rPr>
                        <a:t>197030.12</a:t>
                      </a:r>
                      <a:endParaRPr lang="es-SV" sz="1800" b="1" dirty="0">
                        <a:effectLst/>
                        <a:latin typeface="Comic Sans MS" pitchFamily="66" charset="0"/>
                        <a:ea typeface="Times New Roman"/>
                        <a:cs typeface="Times New Roman"/>
                      </a:endParaRPr>
                    </a:p>
                  </a:txBody>
                  <a:tcPr marL="44450" marR="44450" marT="0" marB="0" anchor="b"/>
                </a:tc>
              </a:tr>
            </a:tbl>
          </a:graphicData>
        </a:graphic>
      </p:graphicFrame>
    </p:spTree>
    <p:extLst>
      <p:ext uri="{BB962C8B-B14F-4D97-AF65-F5344CB8AC3E}">
        <p14:creationId xmlns="" xmlns:p14="http://schemas.microsoft.com/office/powerpoint/2010/main" val="3821655101"/>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BAMBU GIGANTE</a:t>
            </a:r>
            <a:endParaRPr lang="es-SV" sz="2800" dirty="0"/>
          </a:p>
        </p:txBody>
      </p:sp>
      <p:sp>
        <p:nvSpPr>
          <p:cNvPr id="7" name="6 Rectángulo"/>
          <p:cNvSpPr/>
          <p:nvPr/>
        </p:nvSpPr>
        <p:spPr>
          <a:xfrm>
            <a:off x="824100" y="1447974"/>
            <a:ext cx="7204284" cy="646331"/>
          </a:xfrm>
          <a:prstGeom prst="rect">
            <a:avLst/>
          </a:prstGeom>
        </p:spPr>
        <p:txBody>
          <a:bodyPr wrap="square">
            <a:spAutoFit/>
          </a:bodyPr>
          <a:lstStyle/>
          <a:p>
            <a:pPr marL="342900" indent="-342900" algn="just">
              <a:buFont typeface="Wingdings" pitchFamily="2" charset="2"/>
              <a:buChar char="Ø"/>
            </a:pPr>
            <a:r>
              <a:rPr lang="es-ES" b="1" dirty="0" smtClean="0">
                <a:solidFill>
                  <a:schemeClr val="bg1"/>
                </a:solidFill>
                <a:latin typeface="Comic Sans MS" pitchFamily="66" charset="0"/>
              </a:rPr>
              <a:t>COMPARACION DE ESFUERZOS A FLEXION Y MODULOS DE ELASTICIDAD CON LA CAÑA GUADUA:</a:t>
            </a:r>
            <a:endParaRPr lang="es-SV" b="1" dirty="0">
              <a:solidFill>
                <a:schemeClr val="bg1"/>
              </a:solidFill>
              <a:latin typeface="Comic Sans MS" pitchFamily="66" charset="0"/>
            </a:endParaRPr>
          </a:p>
        </p:txBody>
      </p:sp>
      <p:graphicFrame>
        <p:nvGraphicFramePr>
          <p:cNvPr id="2" name="1 Tabla"/>
          <p:cNvGraphicFramePr>
            <a:graphicFrameLocks noGrp="1"/>
          </p:cNvGraphicFramePr>
          <p:nvPr>
            <p:extLst>
              <p:ext uri="{D42A27DB-BD31-4B8C-83A1-F6EECF244321}">
                <p14:modId xmlns="" xmlns:p14="http://schemas.microsoft.com/office/powerpoint/2010/main" val="2793489284"/>
              </p:ext>
            </p:extLst>
          </p:nvPr>
        </p:nvGraphicFramePr>
        <p:xfrm>
          <a:off x="783315" y="2420888"/>
          <a:ext cx="3642927" cy="2952327"/>
        </p:xfrm>
        <a:graphic>
          <a:graphicData uri="http://schemas.openxmlformats.org/drawingml/2006/table">
            <a:tbl>
              <a:tblPr firstRow="1" firstCol="1" bandRow="1">
                <a:tableStyleId>{5C22544A-7EE6-4342-B048-85BDC9FD1C3A}</a:tableStyleId>
              </a:tblPr>
              <a:tblGrid>
                <a:gridCol w="1690394"/>
                <a:gridCol w="1952533"/>
              </a:tblGrid>
              <a:tr h="984109">
                <a:tc gridSpan="2">
                  <a:txBody>
                    <a:bodyPr/>
                    <a:lstStyle/>
                    <a:p>
                      <a:pPr algn="ctr">
                        <a:spcAft>
                          <a:spcPts val="0"/>
                        </a:spcAft>
                      </a:pPr>
                      <a:r>
                        <a:rPr lang="es-ES" sz="1700" dirty="0">
                          <a:effectLst/>
                          <a:latin typeface="Comic Sans MS" pitchFamily="66" charset="0"/>
                        </a:rPr>
                        <a:t>ESFUERZOS ADMISIBLES (Kg/cm2)</a:t>
                      </a:r>
                      <a:endParaRPr lang="es-SV" sz="1700" dirty="0">
                        <a:effectLst/>
                        <a:latin typeface="Comic Sans MS" pitchFamily="66" charset="0"/>
                        <a:ea typeface="Times New Roman"/>
                        <a:cs typeface="Times New Roman"/>
                      </a:endParaRPr>
                    </a:p>
                  </a:txBody>
                  <a:tcPr marL="44450" marR="44450" marT="0" marB="0" anchor="ctr"/>
                </a:tc>
                <a:tc hMerge="1">
                  <a:txBody>
                    <a:bodyPr/>
                    <a:lstStyle/>
                    <a:p>
                      <a:endParaRPr lang="es-SV"/>
                    </a:p>
                  </a:txBody>
                  <a:tcPr/>
                </a:tc>
              </a:tr>
              <a:tr h="984109">
                <a:tc>
                  <a:txBody>
                    <a:bodyPr/>
                    <a:lstStyle/>
                    <a:p>
                      <a:pPr algn="ctr">
                        <a:spcAft>
                          <a:spcPts val="0"/>
                        </a:spcAft>
                      </a:pPr>
                      <a:r>
                        <a:rPr lang="es-ES" sz="1700" dirty="0">
                          <a:effectLst/>
                          <a:latin typeface="Comic Sans MS" pitchFamily="66" charset="0"/>
                        </a:rPr>
                        <a:t>Caña Guadua</a:t>
                      </a:r>
                      <a:endParaRPr lang="es-SV" sz="1700" dirty="0">
                        <a:effectLst/>
                        <a:latin typeface="Comic Sans MS" pitchFamily="66" charset="0"/>
                        <a:ea typeface="Times New Roman"/>
                        <a:cs typeface="Times New Roman"/>
                      </a:endParaRPr>
                    </a:p>
                  </a:txBody>
                  <a:tcPr marL="44450" marR="44450" marT="0" marB="0" anchor="ctr"/>
                </a:tc>
                <a:tc>
                  <a:txBody>
                    <a:bodyPr/>
                    <a:lstStyle/>
                    <a:p>
                      <a:pPr algn="ctr">
                        <a:spcAft>
                          <a:spcPts val="0"/>
                        </a:spcAft>
                      </a:pPr>
                      <a:r>
                        <a:rPr lang="es-ES" sz="1700" b="1" dirty="0">
                          <a:effectLst/>
                          <a:latin typeface="Comic Sans MS" pitchFamily="66" charset="0"/>
                        </a:rPr>
                        <a:t>Bambú Gigante</a:t>
                      </a:r>
                      <a:endParaRPr lang="es-SV" sz="1700" b="1" dirty="0">
                        <a:effectLst/>
                        <a:latin typeface="Comic Sans MS" pitchFamily="66" charset="0"/>
                        <a:ea typeface="Times New Roman"/>
                        <a:cs typeface="Times New Roman"/>
                      </a:endParaRPr>
                    </a:p>
                  </a:txBody>
                  <a:tcPr marL="44450" marR="44450" marT="0" marB="0" anchor="ctr"/>
                </a:tc>
              </a:tr>
              <a:tr h="984109">
                <a:tc>
                  <a:txBody>
                    <a:bodyPr/>
                    <a:lstStyle/>
                    <a:p>
                      <a:pPr algn="ctr">
                        <a:spcAft>
                          <a:spcPts val="0"/>
                        </a:spcAft>
                      </a:pPr>
                      <a:r>
                        <a:rPr lang="es-ES" sz="1700">
                          <a:effectLst/>
                          <a:latin typeface="Comic Sans MS" pitchFamily="66" charset="0"/>
                        </a:rPr>
                        <a:t>476.12</a:t>
                      </a:r>
                      <a:endParaRPr lang="es-SV" sz="1700">
                        <a:effectLst/>
                        <a:latin typeface="Comic Sans MS" pitchFamily="66" charset="0"/>
                        <a:ea typeface="Times New Roman"/>
                        <a:cs typeface="Times New Roman"/>
                      </a:endParaRPr>
                    </a:p>
                  </a:txBody>
                  <a:tcPr marL="44450" marR="44450" marT="0" marB="0" anchor="ctr"/>
                </a:tc>
                <a:tc>
                  <a:txBody>
                    <a:bodyPr/>
                    <a:lstStyle/>
                    <a:p>
                      <a:pPr algn="ctr">
                        <a:spcAft>
                          <a:spcPts val="0"/>
                        </a:spcAft>
                      </a:pPr>
                      <a:r>
                        <a:rPr lang="es-ES" sz="1700" b="1" dirty="0">
                          <a:effectLst/>
                          <a:latin typeface="Comic Sans MS" pitchFamily="66" charset="0"/>
                        </a:rPr>
                        <a:t>159.98</a:t>
                      </a:r>
                      <a:endParaRPr lang="es-SV" sz="1700" b="1" dirty="0">
                        <a:effectLst/>
                        <a:latin typeface="Comic Sans MS" pitchFamily="66" charset="0"/>
                        <a:ea typeface="Times New Roman"/>
                        <a:cs typeface="Times New Roman"/>
                      </a:endParaRPr>
                    </a:p>
                  </a:txBody>
                  <a:tcPr marL="44450" marR="44450" marT="0" marB="0" anchor="ctr"/>
                </a:tc>
              </a:tr>
            </a:tbl>
          </a:graphicData>
        </a:graphic>
      </p:graphicFrame>
      <p:graphicFrame>
        <p:nvGraphicFramePr>
          <p:cNvPr id="4" name="3 Tabla"/>
          <p:cNvGraphicFramePr>
            <a:graphicFrameLocks noGrp="1"/>
          </p:cNvGraphicFramePr>
          <p:nvPr>
            <p:extLst>
              <p:ext uri="{D42A27DB-BD31-4B8C-83A1-F6EECF244321}">
                <p14:modId xmlns="" xmlns:p14="http://schemas.microsoft.com/office/powerpoint/2010/main" val="166029568"/>
              </p:ext>
            </p:extLst>
          </p:nvPr>
        </p:nvGraphicFramePr>
        <p:xfrm>
          <a:off x="4860032" y="2420888"/>
          <a:ext cx="3660143" cy="2952327"/>
        </p:xfrm>
        <a:graphic>
          <a:graphicData uri="http://schemas.openxmlformats.org/drawingml/2006/table">
            <a:tbl>
              <a:tblPr firstRow="1" firstCol="1" bandRow="1">
                <a:tableStyleId>{5C22544A-7EE6-4342-B048-85BDC9FD1C3A}</a:tableStyleId>
              </a:tblPr>
              <a:tblGrid>
                <a:gridCol w="1698023"/>
                <a:gridCol w="1962120"/>
              </a:tblGrid>
              <a:tr h="984109">
                <a:tc gridSpan="2">
                  <a:txBody>
                    <a:bodyPr/>
                    <a:lstStyle/>
                    <a:p>
                      <a:pPr algn="ctr">
                        <a:spcAft>
                          <a:spcPts val="0"/>
                        </a:spcAft>
                      </a:pPr>
                      <a:r>
                        <a:rPr lang="es-ES" sz="1700" dirty="0">
                          <a:effectLst/>
                          <a:latin typeface="Comic Sans MS" pitchFamily="66" charset="0"/>
                        </a:rPr>
                        <a:t>MÓDULO DE ELASTICIDAD (Kg/cm2)</a:t>
                      </a:r>
                      <a:endParaRPr lang="es-SV" sz="1700" dirty="0">
                        <a:effectLst/>
                        <a:latin typeface="Comic Sans MS" pitchFamily="66" charset="0"/>
                        <a:ea typeface="Times New Roman"/>
                        <a:cs typeface="Times New Roman"/>
                      </a:endParaRPr>
                    </a:p>
                  </a:txBody>
                  <a:tcPr marL="44450" marR="44450" marT="0" marB="0" anchor="ctr"/>
                </a:tc>
                <a:tc hMerge="1">
                  <a:txBody>
                    <a:bodyPr/>
                    <a:lstStyle/>
                    <a:p>
                      <a:endParaRPr lang="es-SV"/>
                    </a:p>
                  </a:txBody>
                  <a:tcPr/>
                </a:tc>
              </a:tr>
              <a:tr h="984109">
                <a:tc>
                  <a:txBody>
                    <a:bodyPr/>
                    <a:lstStyle/>
                    <a:p>
                      <a:pPr algn="ctr">
                        <a:spcAft>
                          <a:spcPts val="0"/>
                        </a:spcAft>
                      </a:pPr>
                      <a:r>
                        <a:rPr lang="es-ES" sz="1700">
                          <a:effectLst/>
                          <a:latin typeface="Comic Sans MS" pitchFamily="66" charset="0"/>
                        </a:rPr>
                        <a:t>Caña Guadua</a:t>
                      </a:r>
                      <a:endParaRPr lang="es-SV" sz="1700">
                        <a:effectLst/>
                        <a:latin typeface="Comic Sans MS" pitchFamily="66" charset="0"/>
                        <a:ea typeface="Times New Roman"/>
                        <a:cs typeface="Times New Roman"/>
                      </a:endParaRPr>
                    </a:p>
                  </a:txBody>
                  <a:tcPr marL="44450" marR="44450" marT="0" marB="0" anchor="ctr"/>
                </a:tc>
                <a:tc>
                  <a:txBody>
                    <a:bodyPr/>
                    <a:lstStyle/>
                    <a:p>
                      <a:pPr algn="ctr">
                        <a:spcAft>
                          <a:spcPts val="0"/>
                        </a:spcAft>
                      </a:pPr>
                      <a:r>
                        <a:rPr lang="es-ES" sz="1700" b="1" dirty="0">
                          <a:effectLst/>
                          <a:latin typeface="Comic Sans MS" pitchFamily="66" charset="0"/>
                        </a:rPr>
                        <a:t>Bambú Gigante</a:t>
                      </a:r>
                      <a:endParaRPr lang="es-SV" sz="1700" b="1" dirty="0">
                        <a:effectLst/>
                        <a:latin typeface="Comic Sans MS" pitchFamily="66" charset="0"/>
                        <a:ea typeface="Times New Roman"/>
                        <a:cs typeface="Times New Roman"/>
                      </a:endParaRPr>
                    </a:p>
                  </a:txBody>
                  <a:tcPr marL="44450" marR="44450" marT="0" marB="0" anchor="ctr"/>
                </a:tc>
              </a:tr>
              <a:tr h="984109">
                <a:tc>
                  <a:txBody>
                    <a:bodyPr/>
                    <a:lstStyle/>
                    <a:p>
                      <a:pPr algn="ctr">
                        <a:spcAft>
                          <a:spcPts val="0"/>
                        </a:spcAft>
                      </a:pPr>
                      <a:r>
                        <a:rPr lang="es-ES" sz="1700">
                          <a:effectLst/>
                          <a:latin typeface="Comic Sans MS" pitchFamily="66" charset="0"/>
                        </a:rPr>
                        <a:t>112475.20</a:t>
                      </a:r>
                      <a:endParaRPr lang="es-SV" sz="1700">
                        <a:effectLst/>
                        <a:latin typeface="Comic Sans MS" pitchFamily="66" charset="0"/>
                        <a:ea typeface="Times New Roman"/>
                        <a:cs typeface="Times New Roman"/>
                      </a:endParaRPr>
                    </a:p>
                  </a:txBody>
                  <a:tcPr marL="44450" marR="44450" marT="0" marB="0" anchor="ctr"/>
                </a:tc>
                <a:tc>
                  <a:txBody>
                    <a:bodyPr/>
                    <a:lstStyle/>
                    <a:p>
                      <a:pPr algn="ctr">
                        <a:spcAft>
                          <a:spcPts val="0"/>
                        </a:spcAft>
                      </a:pPr>
                      <a:r>
                        <a:rPr lang="es-ES" sz="1700" b="1" dirty="0">
                          <a:effectLst/>
                          <a:latin typeface="Comic Sans MS" pitchFamily="66" charset="0"/>
                        </a:rPr>
                        <a:t>197030.12</a:t>
                      </a:r>
                      <a:endParaRPr lang="es-SV" sz="1700" b="1" dirty="0">
                        <a:effectLst/>
                        <a:latin typeface="Comic Sans MS" pitchFamily="66" charset="0"/>
                        <a:ea typeface="Times New Roman"/>
                        <a:cs typeface="Times New Roman"/>
                      </a:endParaRPr>
                    </a:p>
                  </a:txBody>
                  <a:tcPr marL="44450" marR="44450" marT="0" marB="0" anchor="ctr"/>
                </a:tc>
              </a:tr>
            </a:tbl>
          </a:graphicData>
        </a:graphic>
      </p:graphicFrame>
    </p:spTree>
    <p:extLst>
      <p:ext uri="{BB962C8B-B14F-4D97-AF65-F5344CB8AC3E}">
        <p14:creationId xmlns="" xmlns:p14="http://schemas.microsoft.com/office/powerpoint/2010/main" val="3148016698"/>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CONSIDERACIONES DE DISEÑO</a:t>
            </a:r>
            <a:endParaRPr lang="es-SV" sz="2800" dirty="0"/>
          </a:p>
        </p:txBody>
      </p:sp>
      <p:sp>
        <p:nvSpPr>
          <p:cNvPr id="2" name="1 Rectángulo"/>
          <p:cNvSpPr/>
          <p:nvPr/>
        </p:nvSpPr>
        <p:spPr>
          <a:xfrm>
            <a:off x="823229" y="1268760"/>
            <a:ext cx="7382146" cy="5632311"/>
          </a:xfrm>
          <a:prstGeom prst="rect">
            <a:avLst/>
          </a:prstGeom>
        </p:spPr>
        <p:txBody>
          <a:bodyPr wrap="square">
            <a:spAutoFit/>
          </a:bodyPr>
          <a:lstStyle/>
          <a:p>
            <a:pPr marL="342900" lvl="1" indent="-342900" algn="just"/>
            <a:r>
              <a:rPr lang="es-SV" sz="1900" b="1" dirty="0">
                <a:solidFill>
                  <a:schemeClr val="bg1"/>
                </a:solidFill>
                <a:latin typeface="Comic Sans MS" pitchFamily="66" charset="0"/>
              </a:rPr>
              <a:t>DESCRIPCIÓN. </a:t>
            </a:r>
            <a:endParaRPr lang="es-SV" sz="1900" dirty="0">
              <a:solidFill>
                <a:schemeClr val="bg1"/>
              </a:solidFill>
              <a:latin typeface="Comic Sans MS" pitchFamily="66" charset="0"/>
            </a:endParaRPr>
          </a:p>
          <a:p>
            <a:pPr algn="just"/>
            <a:r>
              <a:rPr lang="es-SV" sz="1900" dirty="0">
                <a:solidFill>
                  <a:schemeClr val="bg1"/>
                </a:solidFill>
                <a:latin typeface="Comic Sans MS" pitchFamily="66" charset="0"/>
              </a:rPr>
              <a:t>La Tenso-Estructura  con Bambú Gigante posee la disposición de columnas de Bambú, la cubierta está compuesta por Membrana PVC, Cables de Acero longitudinales y transversales en la cubierta de medio arco y perimetrales en la cubierta tipo paraboloide hiperbólico; el área a cubrir es aproximadamente de 1010 m</a:t>
            </a:r>
            <a:r>
              <a:rPr lang="es-SV" sz="1900" baseline="30000" dirty="0">
                <a:solidFill>
                  <a:schemeClr val="bg1"/>
                </a:solidFill>
                <a:latin typeface="Comic Sans MS" pitchFamily="66" charset="0"/>
              </a:rPr>
              <a:t>2</a:t>
            </a:r>
            <a:r>
              <a:rPr lang="es-SV" sz="1900" dirty="0">
                <a:solidFill>
                  <a:schemeClr val="bg1"/>
                </a:solidFill>
                <a:latin typeface="Comic Sans MS" pitchFamily="66" charset="0"/>
              </a:rPr>
              <a:t> en una sola planta</a:t>
            </a:r>
            <a:r>
              <a:rPr lang="es-SV" sz="1900" dirty="0" smtClean="0">
                <a:solidFill>
                  <a:schemeClr val="bg1"/>
                </a:solidFill>
                <a:latin typeface="Comic Sans MS" pitchFamily="66" charset="0"/>
              </a:rPr>
              <a:t>.</a:t>
            </a:r>
          </a:p>
          <a:p>
            <a:pPr marL="342900" lvl="0" indent="-342900" algn="just" hangingPunct="0"/>
            <a:r>
              <a:rPr lang="es-ES_tradnl" sz="1900" b="1" dirty="0">
                <a:solidFill>
                  <a:schemeClr val="bg1"/>
                </a:solidFill>
                <a:latin typeface="Comic Sans MS" pitchFamily="66" charset="0"/>
              </a:rPr>
              <a:t>NORMATIVA</a:t>
            </a:r>
            <a:endParaRPr lang="es-SV" sz="1900" b="1" dirty="0">
              <a:solidFill>
                <a:schemeClr val="bg1"/>
              </a:solidFill>
              <a:latin typeface="Comic Sans MS" pitchFamily="66" charset="0"/>
            </a:endParaRPr>
          </a:p>
          <a:p>
            <a:pPr algn="just"/>
            <a:r>
              <a:rPr lang="es-ES_tradnl" sz="1900" dirty="0">
                <a:solidFill>
                  <a:schemeClr val="bg1"/>
                </a:solidFill>
                <a:latin typeface="Comic Sans MS" pitchFamily="66" charset="0"/>
              </a:rPr>
              <a:t>Las publicaciones listadas a continuación, forman parte integral de esta especificación y normarán los lineamientos de ensayo de materiales, diseño y construcción:</a:t>
            </a:r>
            <a:endParaRPr lang="es-SV" sz="1900" dirty="0">
              <a:solidFill>
                <a:schemeClr val="bg1"/>
              </a:solidFill>
              <a:latin typeface="Comic Sans MS" pitchFamily="66" charset="0"/>
            </a:endParaRPr>
          </a:p>
          <a:p>
            <a:pPr marL="800100" lvl="1" indent="-342900" algn="just">
              <a:buFont typeface="Wingdings" pitchFamily="2" charset="2"/>
              <a:buChar char="Ø"/>
            </a:pPr>
            <a:r>
              <a:rPr lang="es-ES_tradnl" sz="1900" dirty="0">
                <a:solidFill>
                  <a:schemeClr val="bg1"/>
                </a:solidFill>
                <a:latin typeface="Comic Sans MS" pitchFamily="66" charset="0"/>
              </a:rPr>
              <a:t>Acuerdo de Cartagena para diseño en madera. </a:t>
            </a:r>
            <a:r>
              <a:rPr lang="es-ES_tradnl" sz="1900" dirty="0" err="1">
                <a:solidFill>
                  <a:schemeClr val="bg1"/>
                </a:solidFill>
                <a:latin typeface="Comic Sans MS" pitchFamily="66" charset="0"/>
              </a:rPr>
              <a:t>Pad-Refort</a:t>
            </a:r>
            <a:r>
              <a:rPr lang="es-ES_tradnl" sz="1900" dirty="0">
                <a:solidFill>
                  <a:schemeClr val="bg1"/>
                </a:solidFill>
                <a:latin typeface="Comic Sans MS" pitchFamily="66" charset="0"/>
              </a:rPr>
              <a:t>.</a:t>
            </a:r>
            <a:endParaRPr lang="es-SV" sz="1900" dirty="0">
              <a:solidFill>
                <a:schemeClr val="bg1"/>
              </a:solidFill>
              <a:latin typeface="Comic Sans MS" pitchFamily="66" charset="0"/>
            </a:endParaRPr>
          </a:p>
          <a:p>
            <a:pPr marL="800100" lvl="1" indent="-342900" algn="just">
              <a:buFont typeface="Wingdings" pitchFamily="2" charset="2"/>
              <a:buChar char="Ø"/>
            </a:pPr>
            <a:r>
              <a:rPr lang="es-ES_tradnl" sz="1900" dirty="0">
                <a:solidFill>
                  <a:schemeClr val="bg1"/>
                </a:solidFill>
                <a:latin typeface="Comic Sans MS" pitchFamily="66" charset="0"/>
              </a:rPr>
              <a:t>Código Ecuatoriano de la Construcción 2001</a:t>
            </a:r>
            <a:endParaRPr lang="es-SV" sz="1900" dirty="0">
              <a:solidFill>
                <a:schemeClr val="bg1"/>
              </a:solidFill>
              <a:latin typeface="Comic Sans MS" pitchFamily="66" charset="0"/>
            </a:endParaRPr>
          </a:p>
          <a:p>
            <a:pPr marL="800100" lvl="1" indent="-342900" algn="just">
              <a:buFont typeface="Wingdings" pitchFamily="2" charset="2"/>
              <a:buChar char="Ø"/>
            </a:pPr>
            <a:r>
              <a:rPr lang="es-ES_tradnl" sz="1900" dirty="0" err="1">
                <a:solidFill>
                  <a:schemeClr val="bg1"/>
                </a:solidFill>
                <a:latin typeface="Comic Sans MS" pitchFamily="66" charset="0"/>
              </a:rPr>
              <a:t>Uniform</a:t>
            </a:r>
            <a:r>
              <a:rPr lang="es-ES_tradnl" sz="1900" dirty="0">
                <a:solidFill>
                  <a:schemeClr val="bg1"/>
                </a:solidFill>
                <a:latin typeface="Comic Sans MS" pitchFamily="66" charset="0"/>
              </a:rPr>
              <a:t> </a:t>
            </a:r>
            <a:r>
              <a:rPr lang="es-ES_tradnl" sz="1900" dirty="0" err="1">
                <a:solidFill>
                  <a:schemeClr val="bg1"/>
                </a:solidFill>
                <a:latin typeface="Comic Sans MS" pitchFamily="66" charset="0"/>
              </a:rPr>
              <a:t>Building</a:t>
            </a:r>
            <a:r>
              <a:rPr lang="es-ES_tradnl" sz="1900" dirty="0">
                <a:solidFill>
                  <a:schemeClr val="bg1"/>
                </a:solidFill>
                <a:latin typeface="Comic Sans MS" pitchFamily="66" charset="0"/>
              </a:rPr>
              <a:t> </a:t>
            </a:r>
            <a:r>
              <a:rPr lang="es-ES_tradnl" sz="1900" dirty="0" err="1">
                <a:solidFill>
                  <a:schemeClr val="bg1"/>
                </a:solidFill>
                <a:latin typeface="Comic Sans MS" pitchFamily="66" charset="0"/>
              </a:rPr>
              <a:t>Code</a:t>
            </a:r>
            <a:r>
              <a:rPr lang="es-ES_tradnl" sz="1900" dirty="0">
                <a:solidFill>
                  <a:schemeClr val="bg1"/>
                </a:solidFill>
                <a:latin typeface="Comic Sans MS" pitchFamily="66" charset="0"/>
              </a:rPr>
              <a:t> (UBC 97).</a:t>
            </a:r>
            <a:endParaRPr lang="es-SV" sz="1900" dirty="0">
              <a:solidFill>
                <a:schemeClr val="bg1"/>
              </a:solidFill>
              <a:latin typeface="Comic Sans MS" pitchFamily="66" charset="0"/>
            </a:endParaRPr>
          </a:p>
          <a:p>
            <a:pPr marL="800100" lvl="1" indent="-342900" algn="just">
              <a:buFont typeface="Wingdings" pitchFamily="2" charset="2"/>
              <a:buChar char="Ø"/>
            </a:pPr>
            <a:r>
              <a:rPr lang="en-US" sz="1900" dirty="0">
                <a:solidFill>
                  <a:schemeClr val="bg1"/>
                </a:solidFill>
                <a:latin typeface="Comic Sans MS" pitchFamily="66" charset="0"/>
              </a:rPr>
              <a:t>American Institute of Steel Construction (AISC 2005).</a:t>
            </a:r>
            <a:endParaRPr lang="es-SV" sz="1900" dirty="0">
              <a:solidFill>
                <a:schemeClr val="bg1"/>
              </a:solidFill>
              <a:latin typeface="Comic Sans MS" pitchFamily="66" charset="0"/>
            </a:endParaRPr>
          </a:p>
          <a:p>
            <a:pPr marL="800100" lvl="1" indent="-342900" algn="just">
              <a:buFont typeface="Wingdings" pitchFamily="2" charset="2"/>
              <a:buChar char="Ø"/>
            </a:pPr>
            <a:r>
              <a:rPr lang="es-ES_tradnl" sz="1900" dirty="0">
                <a:solidFill>
                  <a:schemeClr val="bg1"/>
                </a:solidFill>
                <a:latin typeface="Comic Sans MS" pitchFamily="66" charset="0"/>
              </a:rPr>
              <a:t>American Concrete </a:t>
            </a:r>
            <a:r>
              <a:rPr lang="es-ES_tradnl" sz="1900" dirty="0" err="1">
                <a:solidFill>
                  <a:schemeClr val="bg1"/>
                </a:solidFill>
                <a:latin typeface="Comic Sans MS" pitchFamily="66" charset="0"/>
              </a:rPr>
              <a:t>Institute</a:t>
            </a:r>
            <a:r>
              <a:rPr lang="es-ES_tradnl" sz="1900" dirty="0">
                <a:solidFill>
                  <a:schemeClr val="bg1"/>
                </a:solidFill>
                <a:latin typeface="Comic Sans MS" pitchFamily="66" charset="0"/>
              </a:rPr>
              <a:t> (ACI  318-02).</a:t>
            </a:r>
            <a:endParaRPr lang="es-SV" sz="1900" dirty="0">
              <a:solidFill>
                <a:schemeClr val="bg1"/>
              </a:solidFill>
              <a:latin typeface="Comic Sans MS" pitchFamily="66" charset="0"/>
            </a:endParaRPr>
          </a:p>
          <a:p>
            <a:pPr marL="800100" lvl="1" indent="-342900" algn="just">
              <a:buFont typeface="Wingdings" pitchFamily="2" charset="2"/>
              <a:buChar char="Ø"/>
            </a:pPr>
            <a:r>
              <a:rPr lang="es-ES_tradnl" sz="1900" dirty="0">
                <a:solidFill>
                  <a:schemeClr val="bg1"/>
                </a:solidFill>
                <a:latin typeface="Comic Sans MS" pitchFamily="66" charset="0"/>
              </a:rPr>
              <a:t>American </a:t>
            </a:r>
            <a:r>
              <a:rPr lang="es-ES_tradnl" sz="1900" dirty="0" err="1">
                <a:solidFill>
                  <a:schemeClr val="bg1"/>
                </a:solidFill>
                <a:latin typeface="Comic Sans MS" pitchFamily="66" charset="0"/>
              </a:rPr>
              <a:t>Welding</a:t>
            </a:r>
            <a:r>
              <a:rPr lang="es-ES_tradnl" sz="1900" dirty="0">
                <a:solidFill>
                  <a:schemeClr val="bg1"/>
                </a:solidFill>
                <a:latin typeface="Comic Sans MS" pitchFamily="66" charset="0"/>
              </a:rPr>
              <a:t> </a:t>
            </a:r>
            <a:r>
              <a:rPr lang="es-ES_tradnl" sz="1900" dirty="0" err="1">
                <a:solidFill>
                  <a:schemeClr val="bg1"/>
                </a:solidFill>
                <a:latin typeface="Comic Sans MS" pitchFamily="66" charset="0"/>
              </a:rPr>
              <a:t>Society</a:t>
            </a:r>
            <a:r>
              <a:rPr lang="es-ES_tradnl" sz="1900" dirty="0">
                <a:solidFill>
                  <a:schemeClr val="bg1"/>
                </a:solidFill>
                <a:latin typeface="Comic Sans MS" pitchFamily="66" charset="0"/>
              </a:rPr>
              <a:t> (AWS) </a:t>
            </a:r>
            <a:endParaRPr lang="es-SV" sz="1900" dirty="0">
              <a:solidFill>
                <a:schemeClr val="bg1"/>
              </a:solidFill>
              <a:latin typeface="Comic Sans MS" pitchFamily="66" charset="0"/>
            </a:endParaRPr>
          </a:p>
          <a:p>
            <a:endParaRPr lang="es-SV" dirty="0"/>
          </a:p>
        </p:txBody>
      </p:sp>
    </p:spTree>
    <p:extLst>
      <p:ext uri="{BB962C8B-B14F-4D97-AF65-F5344CB8AC3E}">
        <p14:creationId xmlns="" xmlns:p14="http://schemas.microsoft.com/office/powerpoint/2010/main" val="4000576668"/>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827584" y="1124744"/>
            <a:ext cx="7357412" cy="5647700"/>
          </a:xfrm>
          <a:prstGeom prst="rect">
            <a:avLst/>
          </a:prstGeom>
        </p:spPr>
        <p:txBody>
          <a:bodyPr wrap="square">
            <a:spAutoFit/>
          </a:bodyPr>
          <a:lstStyle/>
          <a:p>
            <a:pPr marL="342900" lvl="2" indent="-342900" algn="just">
              <a:buFont typeface="Wingdings" pitchFamily="2" charset="2"/>
              <a:buChar char="Ø"/>
            </a:pPr>
            <a:r>
              <a:rPr lang="es-SV" sz="1900" b="1" dirty="0">
                <a:solidFill>
                  <a:schemeClr val="bg1"/>
                </a:solidFill>
                <a:latin typeface="Comic Sans MS" pitchFamily="66" charset="0"/>
              </a:rPr>
              <a:t>MÉTODOS DE DISEÑO </a:t>
            </a:r>
            <a:endParaRPr lang="es-SV" sz="1900" dirty="0">
              <a:solidFill>
                <a:schemeClr val="bg1"/>
              </a:solidFill>
              <a:latin typeface="Comic Sans MS" pitchFamily="66" charset="0"/>
            </a:endParaRPr>
          </a:p>
          <a:p>
            <a:pPr algn="just"/>
            <a:r>
              <a:rPr lang="es-SV" sz="1900" dirty="0">
                <a:solidFill>
                  <a:schemeClr val="bg1"/>
                </a:solidFill>
                <a:latin typeface="Comic Sans MS" pitchFamily="66" charset="0"/>
              </a:rPr>
              <a:t>Los elementos estructurales como las columnas de bambú, los cables de acero y la membrana para la cubierta, serán diseñados para cargas de servicio o </a:t>
            </a:r>
            <a:r>
              <a:rPr lang="es-SV" sz="1900" u="sng" dirty="0">
                <a:solidFill>
                  <a:schemeClr val="bg1"/>
                </a:solidFill>
                <a:latin typeface="Comic Sans MS" pitchFamily="66" charset="0"/>
              </a:rPr>
              <a:t>METODOS DE ESFUERZO ADMISIBLE. </a:t>
            </a:r>
            <a:endParaRPr lang="es-SV" sz="1900" u="sng" dirty="0" smtClean="0">
              <a:solidFill>
                <a:schemeClr val="bg1"/>
              </a:solidFill>
              <a:latin typeface="Comic Sans MS" pitchFamily="66" charset="0"/>
            </a:endParaRPr>
          </a:p>
          <a:p>
            <a:pPr marL="342900" lvl="2" indent="-342900" algn="just">
              <a:buFont typeface="Wingdings" pitchFamily="2" charset="2"/>
              <a:buChar char="Ø"/>
            </a:pPr>
            <a:r>
              <a:rPr lang="es-SV" sz="1900" b="1" dirty="0">
                <a:solidFill>
                  <a:schemeClr val="bg1"/>
                </a:solidFill>
                <a:latin typeface="Comic Sans MS" pitchFamily="66" charset="0"/>
              </a:rPr>
              <a:t>REQUISITOS DE RESISTENCIA </a:t>
            </a:r>
            <a:endParaRPr lang="es-SV" sz="1900" dirty="0">
              <a:solidFill>
                <a:schemeClr val="bg1"/>
              </a:solidFill>
              <a:latin typeface="Comic Sans MS" pitchFamily="66" charset="0"/>
            </a:endParaRPr>
          </a:p>
          <a:p>
            <a:pPr algn="just"/>
            <a:r>
              <a:rPr lang="es-SV" sz="1900" dirty="0">
                <a:solidFill>
                  <a:schemeClr val="bg1"/>
                </a:solidFill>
                <a:latin typeface="Comic Sans MS" pitchFamily="66" charset="0"/>
              </a:rPr>
              <a:t>Los elementos estructurales deben diseñarse para que los esfuerzos producidos por las cargas de servicio, sean </a:t>
            </a:r>
            <a:r>
              <a:rPr lang="es-SV" sz="1900" b="1" u="sng" dirty="0">
                <a:solidFill>
                  <a:schemeClr val="bg1"/>
                </a:solidFill>
                <a:latin typeface="Comic Sans MS" pitchFamily="66" charset="0"/>
              </a:rPr>
              <a:t>menores o iguales</a:t>
            </a:r>
            <a:r>
              <a:rPr lang="es-SV" sz="1900" b="1" dirty="0">
                <a:solidFill>
                  <a:schemeClr val="bg1"/>
                </a:solidFill>
                <a:latin typeface="Comic Sans MS" pitchFamily="66" charset="0"/>
              </a:rPr>
              <a:t> </a:t>
            </a:r>
            <a:r>
              <a:rPr lang="es-SV" sz="1900" dirty="0">
                <a:solidFill>
                  <a:schemeClr val="bg1"/>
                </a:solidFill>
                <a:latin typeface="Comic Sans MS" pitchFamily="66" charset="0"/>
              </a:rPr>
              <a:t>que los esfuerzos admisibles del material. </a:t>
            </a:r>
            <a:endParaRPr lang="es-SV" sz="1900" dirty="0" smtClean="0">
              <a:solidFill>
                <a:schemeClr val="bg1"/>
              </a:solidFill>
              <a:latin typeface="Comic Sans MS" pitchFamily="66" charset="0"/>
            </a:endParaRPr>
          </a:p>
          <a:p>
            <a:pPr marL="342900" lvl="1" indent="-342900" algn="just" fontAlgn="base" hangingPunct="0">
              <a:buFont typeface="Wingdings" pitchFamily="2" charset="2"/>
              <a:buChar char="Ø"/>
            </a:pPr>
            <a:r>
              <a:rPr lang="es-ES_tradnl" sz="1900" b="1" dirty="0">
                <a:solidFill>
                  <a:schemeClr val="bg1"/>
                </a:solidFill>
                <a:latin typeface="Comic Sans MS" pitchFamily="66" charset="0"/>
              </a:rPr>
              <a:t>CONSIDERACIONES PARA EL DISEÑO</a:t>
            </a:r>
            <a:endParaRPr lang="es-SV" sz="1900" b="1" i="1" dirty="0">
              <a:solidFill>
                <a:schemeClr val="bg1"/>
              </a:solidFill>
              <a:latin typeface="Comic Sans MS" pitchFamily="66" charset="0"/>
            </a:endParaRPr>
          </a:p>
          <a:p>
            <a:pPr algn="just"/>
            <a:r>
              <a:rPr lang="es-ES_tradnl" sz="1900" dirty="0">
                <a:solidFill>
                  <a:schemeClr val="bg1"/>
                </a:solidFill>
                <a:latin typeface="Comic Sans MS" pitchFamily="66" charset="0"/>
              </a:rPr>
              <a:t>La estructura de bambú se diseñara considerando las cargas a las diferentes solicitaciones a la cual va a estar sometida durante su vida útil. Se realiza un modelo en el programa SAP para el diseño de la cercha tridimensional. La estructura se encuentra formada por bambú y membrana tensada con cables de acero, además se encuentra estructurado por pórticos a una agua.</a:t>
            </a:r>
            <a:endParaRPr lang="es-SV" sz="1900" dirty="0">
              <a:solidFill>
                <a:schemeClr val="bg1"/>
              </a:solidFill>
              <a:latin typeface="Comic Sans MS" pitchFamily="66" charset="0"/>
            </a:endParaRPr>
          </a:p>
          <a:p>
            <a:pPr algn="just"/>
            <a:endParaRPr lang="es-SV" sz="2000" dirty="0">
              <a:solidFill>
                <a:schemeClr val="bg1"/>
              </a:solidFill>
              <a:latin typeface="Comic Sans MS" pitchFamily="66" charset="0"/>
            </a:endParaRPr>
          </a:p>
          <a:p>
            <a:endParaRPr lang="es-SV" dirty="0"/>
          </a:p>
        </p:txBody>
      </p:sp>
      <p:sp>
        <p:nvSpPr>
          <p:cNvPr id="7" name="6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CONSIDERACIONES DE DISEÑO</a:t>
            </a:r>
            <a:endParaRPr lang="es-SV" sz="2800" dirty="0"/>
          </a:p>
        </p:txBody>
      </p:sp>
    </p:spTree>
    <p:extLst>
      <p:ext uri="{BB962C8B-B14F-4D97-AF65-F5344CB8AC3E}">
        <p14:creationId xmlns="" xmlns:p14="http://schemas.microsoft.com/office/powerpoint/2010/main" val="2779486571"/>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827583" y="1340768"/>
            <a:ext cx="7377791" cy="2862322"/>
          </a:xfrm>
          <a:prstGeom prst="rect">
            <a:avLst/>
          </a:prstGeom>
        </p:spPr>
        <p:txBody>
          <a:bodyPr wrap="square">
            <a:spAutoFit/>
          </a:bodyPr>
          <a:lstStyle/>
          <a:p>
            <a:pPr algn="just"/>
            <a:r>
              <a:rPr lang="es-ES_tradnl" dirty="0">
                <a:solidFill>
                  <a:schemeClr val="bg1"/>
                </a:solidFill>
                <a:latin typeface="Comic Sans MS" pitchFamily="66" charset="0"/>
              </a:rPr>
              <a:t>Las fundaciones se diseñan tomando en cuenta las cargas de servicio y estructuras que van a soportar y la influencia de dichas cargas sobre el suelo de fundación. Se realizó un análisis de esfuerzos transmitidos al suelo</a:t>
            </a:r>
            <a:r>
              <a:rPr lang="es-ES_tradnl" dirty="0" smtClean="0">
                <a:solidFill>
                  <a:schemeClr val="bg1"/>
                </a:solidFill>
                <a:latin typeface="Comic Sans MS" pitchFamily="66" charset="0"/>
              </a:rPr>
              <a:t>.</a:t>
            </a:r>
          </a:p>
          <a:p>
            <a:pPr algn="ctr"/>
            <a:r>
              <a:rPr lang="es-ES_tradnl" b="1" u="sng" dirty="0" smtClean="0">
                <a:solidFill>
                  <a:srgbClr val="FF0000"/>
                </a:solidFill>
                <a:latin typeface="Comic Sans MS" pitchFamily="66" charset="0"/>
              </a:rPr>
              <a:t>CARGAS PARA CUBIERTA</a:t>
            </a:r>
            <a:r>
              <a:rPr lang="es-ES_tradnl" b="1" u="sng" dirty="0" smtClean="0">
                <a:solidFill>
                  <a:schemeClr val="bg1"/>
                </a:solidFill>
                <a:latin typeface="Comic Sans MS" pitchFamily="66" charset="0"/>
              </a:rPr>
              <a:t>:</a:t>
            </a:r>
          </a:p>
          <a:p>
            <a:pPr marL="285750" indent="-285750" algn="just">
              <a:buFont typeface="Wingdings" pitchFamily="2" charset="2"/>
              <a:buChar char="Ø"/>
            </a:pPr>
            <a:r>
              <a:rPr lang="es-ES_tradnl" b="1" dirty="0" smtClean="0">
                <a:solidFill>
                  <a:schemeClr val="bg1"/>
                </a:solidFill>
                <a:latin typeface="Comic Sans MS" pitchFamily="66" charset="0"/>
              </a:rPr>
              <a:t>CARGA MUERTA:</a:t>
            </a:r>
          </a:p>
          <a:p>
            <a:pPr algn="just"/>
            <a:r>
              <a:rPr lang="es-ES_tradnl" dirty="0" smtClean="0">
                <a:solidFill>
                  <a:schemeClr val="bg1"/>
                </a:solidFill>
                <a:latin typeface="Comic Sans MS" pitchFamily="66" charset="0"/>
              </a:rPr>
              <a:t>El peso muerto se calcula automáticamente con el programa SAP, se consideró como carga muerta todos los elementos estructurales según el CEC 2001 CAPITULO 1.</a:t>
            </a:r>
          </a:p>
          <a:p>
            <a:pPr marL="742950" lvl="1" indent="-285750" algn="just">
              <a:buFont typeface="Wingdings" pitchFamily="2" charset="2"/>
              <a:buChar char="Ø"/>
            </a:pPr>
            <a:r>
              <a:rPr lang="es-ES_tradnl" b="1" dirty="0" smtClean="0">
                <a:solidFill>
                  <a:schemeClr val="bg1"/>
                </a:solidFill>
                <a:latin typeface="Comic Sans MS" pitchFamily="66" charset="0"/>
              </a:rPr>
              <a:t>CORDON SUPERIOR (EN MEMBRANA)</a:t>
            </a:r>
            <a:r>
              <a:rPr lang="es-ES_tradnl" dirty="0" smtClean="0">
                <a:solidFill>
                  <a:schemeClr val="bg1"/>
                </a:solidFill>
                <a:latin typeface="Comic Sans MS" pitchFamily="66" charset="0"/>
              </a:rPr>
              <a:t>:</a:t>
            </a:r>
          </a:p>
        </p:txBody>
      </p:sp>
      <p:graphicFrame>
        <p:nvGraphicFramePr>
          <p:cNvPr id="7" name="6 Tabla"/>
          <p:cNvGraphicFramePr>
            <a:graphicFrameLocks noGrp="1"/>
          </p:cNvGraphicFramePr>
          <p:nvPr>
            <p:extLst>
              <p:ext uri="{D42A27DB-BD31-4B8C-83A1-F6EECF244321}">
                <p14:modId xmlns="" xmlns:p14="http://schemas.microsoft.com/office/powerpoint/2010/main" val="2845370254"/>
              </p:ext>
            </p:extLst>
          </p:nvPr>
        </p:nvGraphicFramePr>
        <p:xfrm>
          <a:off x="2195736" y="4203090"/>
          <a:ext cx="4608511" cy="1556602"/>
        </p:xfrm>
        <a:graphic>
          <a:graphicData uri="http://schemas.openxmlformats.org/drawingml/2006/table">
            <a:tbl>
              <a:tblPr>
                <a:tableStyleId>{3C2FFA5D-87B4-456A-9821-1D502468CF0F}</a:tableStyleId>
              </a:tblPr>
              <a:tblGrid>
                <a:gridCol w="2486792"/>
                <a:gridCol w="44450"/>
                <a:gridCol w="853134"/>
                <a:gridCol w="1224135"/>
              </a:tblGrid>
              <a:tr h="232742">
                <a:tc gridSpan="4">
                  <a:txBody>
                    <a:bodyPr/>
                    <a:lstStyle/>
                    <a:p>
                      <a:pPr algn="ctr" fontAlgn="b"/>
                      <a:r>
                        <a:rPr lang="es-SV" b="1" dirty="0" smtClean="0"/>
                        <a:t>CORDON SUPERIOR</a:t>
                      </a:r>
                      <a:endParaRPr lang="es-SV" b="1" dirty="0">
                        <a:solidFill>
                          <a:schemeClr val="bg1"/>
                        </a:solidFill>
                      </a:endParaRPr>
                    </a:p>
                  </a:txBody>
                  <a:tcPr marL="9525" marR="9525" marT="9525" marB="0" anchor="b"/>
                </a:tc>
                <a:tc hMerge="1">
                  <a:txBody>
                    <a:bodyPr/>
                    <a:lstStyle/>
                    <a:p>
                      <a:endParaRPr lang="es-SV"/>
                    </a:p>
                  </a:txBody>
                  <a:tcPr/>
                </a:tc>
                <a:tc hMerge="1">
                  <a:txBody>
                    <a:bodyPr/>
                    <a:lstStyle/>
                    <a:p>
                      <a:endParaRPr lang="es-SV"/>
                    </a:p>
                  </a:txBody>
                  <a:tcPr/>
                </a:tc>
                <a:tc hMerge="1">
                  <a:txBody>
                    <a:bodyPr/>
                    <a:lstStyle/>
                    <a:p>
                      <a:endParaRPr lang="es-SV"/>
                    </a:p>
                  </a:txBody>
                  <a:tcPr/>
                </a:tc>
              </a:tr>
              <a:tr h="303865">
                <a:tc>
                  <a:txBody>
                    <a:bodyPr/>
                    <a:lstStyle/>
                    <a:p>
                      <a:pPr algn="l" fontAlgn="b"/>
                      <a:r>
                        <a:rPr lang="es-SV" dirty="0"/>
                        <a:t>Peso del techo </a:t>
                      </a:r>
                      <a:endParaRPr lang="es-SV" dirty="0">
                        <a:solidFill>
                          <a:schemeClr val="bg1"/>
                        </a:solidFill>
                      </a:endParaRPr>
                    </a:p>
                  </a:txBody>
                  <a:tcPr marL="9525" marR="9525" marT="9525" marB="0" anchor="b"/>
                </a:tc>
                <a:tc>
                  <a:txBody>
                    <a:bodyPr/>
                    <a:lstStyle/>
                    <a:p>
                      <a:pPr algn="l" fontAlgn="b"/>
                      <a:r>
                        <a:rPr lang="es-SV" dirty="0"/>
                        <a:t> </a:t>
                      </a:r>
                      <a:endParaRPr lang="es-SV" dirty="0">
                        <a:solidFill>
                          <a:schemeClr val="bg1"/>
                        </a:solidFill>
                      </a:endParaRPr>
                    </a:p>
                  </a:txBody>
                  <a:tcPr marL="9525" marR="9525" marT="9525" marB="0" anchor="b"/>
                </a:tc>
                <a:tc>
                  <a:txBody>
                    <a:bodyPr/>
                    <a:lstStyle/>
                    <a:p>
                      <a:pPr algn="ctr" fontAlgn="b"/>
                      <a:r>
                        <a:rPr lang="es-SV" dirty="0"/>
                        <a:t>1.75</a:t>
                      </a:r>
                      <a:endParaRPr lang="es-SV" dirty="0">
                        <a:solidFill>
                          <a:schemeClr val="bg1"/>
                        </a:solidFill>
                      </a:endParaRPr>
                    </a:p>
                  </a:txBody>
                  <a:tcPr marL="9525" marR="9525" marT="9525" marB="0" anchor="b"/>
                </a:tc>
                <a:tc>
                  <a:txBody>
                    <a:bodyPr/>
                    <a:lstStyle/>
                    <a:p>
                      <a:pPr algn="ctr" fontAlgn="b"/>
                      <a:r>
                        <a:rPr lang="es-SV"/>
                        <a:t>kg/m2</a:t>
                      </a:r>
                      <a:endParaRPr lang="es-SV">
                        <a:solidFill>
                          <a:schemeClr val="bg1"/>
                        </a:solidFill>
                      </a:endParaRPr>
                    </a:p>
                  </a:txBody>
                  <a:tcPr marL="9525" marR="9525" marT="9525" marB="0" anchor="b"/>
                </a:tc>
              </a:tr>
              <a:tr h="260175">
                <a:tc>
                  <a:txBody>
                    <a:bodyPr/>
                    <a:lstStyle/>
                    <a:p>
                      <a:pPr algn="l" fontAlgn="b"/>
                      <a:r>
                        <a:rPr lang="es-SV"/>
                        <a:t>Instalaciones Eléctricas </a:t>
                      </a:r>
                      <a:endParaRPr lang="es-SV">
                        <a:solidFill>
                          <a:schemeClr val="bg1"/>
                        </a:solidFill>
                      </a:endParaRPr>
                    </a:p>
                  </a:txBody>
                  <a:tcPr marL="9525" marR="9525" marT="9525" marB="0" anchor="b"/>
                </a:tc>
                <a:tc>
                  <a:txBody>
                    <a:bodyPr/>
                    <a:lstStyle/>
                    <a:p>
                      <a:pPr algn="l" fontAlgn="b"/>
                      <a:r>
                        <a:rPr lang="es-SV" dirty="0"/>
                        <a:t> </a:t>
                      </a:r>
                      <a:endParaRPr lang="es-SV" dirty="0">
                        <a:solidFill>
                          <a:schemeClr val="bg1"/>
                        </a:solidFill>
                      </a:endParaRPr>
                    </a:p>
                  </a:txBody>
                  <a:tcPr marL="9525" marR="9525" marT="9525" marB="0" anchor="b"/>
                </a:tc>
                <a:tc>
                  <a:txBody>
                    <a:bodyPr/>
                    <a:lstStyle/>
                    <a:p>
                      <a:pPr algn="ctr" fontAlgn="b"/>
                      <a:r>
                        <a:rPr lang="es-SV" dirty="0"/>
                        <a:t>1.25</a:t>
                      </a:r>
                      <a:endParaRPr lang="es-SV" dirty="0">
                        <a:solidFill>
                          <a:schemeClr val="bg1"/>
                        </a:solidFill>
                      </a:endParaRPr>
                    </a:p>
                  </a:txBody>
                  <a:tcPr marL="9525" marR="9525" marT="9525" marB="0" anchor="b"/>
                </a:tc>
                <a:tc>
                  <a:txBody>
                    <a:bodyPr/>
                    <a:lstStyle/>
                    <a:p>
                      <a:pPr algn="ctr" fontAlgn="b"/>
                      <a:r>
                        <a:rPr lang="es-SV" dirty="0"/>
                        <a:t>kg/m2</a:t>
                      </a:r>
                      <a:endParaRPr lang="es-SV" dirty="0">
                        <a:solidFill>
                          <a:schemeClr val="bg1"/>
                        </a:solidFill>
                      </a:endParaRPr>
                    </a:p>
                  </a:txBody>
                  <a:tcPr marL="9525" marR="9525" marT="9525" marB="0" anchor="b"/>
                </a:tc>
              </a:tr>
              <a:tr h="260175">
                <a:tc>
                  <a:txBody>
                    <a:bodyPr/>
                    <a:lstStyle/>
                    <a:p>
                      <a:pPr algn="l" fontAlgn="b"/>
                      <a:r>
                        <a:rPr lang="es-SV"/>
                        <a:t>Peso otras instalaciones</a:t>
                      </a:r>
                      <a:endParaRPr lang="es-SV">
                        <a:solidFill>
                          <a:schemeClr val="bg1"/>
                        </a:solidFill>
                      </a:endParaRPr>
                    </a:p>
                  </a:txBody>
                  <a:tcPr marL="9525" marR="9525" marT="9525" marB="0" anchor="b"/>
                </a:tc>
                <a:tc>
                  <a:txBody>
                    <a:bodyPr/>
                    <a:lstStyle/>
                    <a:p>
                      <a:pPr algn="l" fontAlgn="b"/>
                      <a:r>
                        <a:rPr lang="es-SV"/>
                        <a:t> </a:t>
                      </a:r>
                      <a:endParaRPr lang="es-SV">
                        <a:solidFill>
                          <a:schemeClr val="bg1"/>
                        </a:solidFill>
                      </a:endParaRPr>
                    </a:p>
                  </a:txBody>
                  <a:tcPr marL="9525" marR="9525" marT="9525" marB="0" anchor="b"/>
                </a:tc>
                <a:tc>
                  <a:txBody>
                    <a:bodyPr/>
                    <a:lstStyle/>
                    <a:p>
                      <a:pPr algn="ctr" fontAlgn="b"/>
                      <a:r>
                        <a:rPr lang="es-SV" dirty="0"/>
                        <a:t>2</a:t>
                      </a:r>
                      <a:endParaRPr lang="es-SV" dirty="0">
                        <a:solidFill>
                          <a:schemeClr val="bg1"/>
                        </a:solidFill>
                      </a:endParaRPr>
                    </a:p>
                  </a:txBody>
                  <a:tcPr marL="9525" marR="9525" marT="9525" marB="0" anchor="b"/>
                </a:tc>
                <a:tc>
                  <a:txBody>
                    <a:bodyPr/>
                    <a:lstStyle/>
                    <a:p>
                      <a:pPr algn="ctr" fontAlgn="b"/>
                      <a:r>
                        <a:rPr lang="es-SV" dirty="0"/>
                        <a:t>kg/m2</a:t>
                      </a:r>
                      <a:endParaRPr lang="es-SV" dirty="0">
                        <a:solidFill>
                          <a:schemeClr val="bg1"/>
                        </a:solidFill>
                      </a:endParaRPr>
                    </a:p>
                  </a:txBody>
                  <a:tcPr marL="9525" marR="9525" marT="9525" marB="0" anchor="b"/>
                </a:tc>
              </a:tr>
              <a:tr h="401202">
                <a:tc>
                  <a:txBody>
                    <a:bodyPr/>
                    <a:lstStyle/>
                    <a:p>
                      <a:pPr algn="l" fontAlgn="b"/>
                      <a:r>
                        <a:rPr lang="es-SV" b="1" dirty="0"/>
                        <a:t>Peso del techo /m </a:t>
                      </a:r>
                      <a:endParaRPr lang="es-SV" b="1" dirty="0">
                        <a:solidFill>
                          <a:schemeClr val="bg1"/>
                        </a:solidFill>
                      </a:endParaRPr>
                    </a:p>
                  </a:txBody>
                  <a:tcPr marL="9525" marR="9525" marT="9525" marB="0" anchor="b">
                    <a:solidFill>
                      <a:srgbClr val="FFC000"/>
                    </a:solidFill>
                  </a:tcPr>
                </a:tc>
                <a:tc>
                  <a:txBody>
                    <a:bodyPr/>
                    <a:lstStyle/>
                    <a:p>
                      <a:pPr algn="l" fontAlgn="b"/>
                      <a:r>
                        <a:rPr lang="es-SV" b="1" dirty="0"/>
                        <a:t> </a:t>
                      </a:r>
                      <a:endParaRPr lang="es-SV" b="1" dirty="0">
                        <a:solidFill>
                          <a:schemeClr val="bg1"/>
                        </a:solidFill>
                      </a:endParaRPr>
                    </a:p>
                  </a:txBody>
                  <a:tcPr marL="9525" marR="9525" marT="9525" marB="0" anchor="b">
                    <a:solidFill>
                      <a:srgbClr val="FFC000"/>
                    </a:solidFill>
                  </a:tcPr>
                </a:tc>
                <a:tc>
                  <a:txBody>
                    <a:bodyPr/>
                    <a:lstStyle/>
                    <a:p>
                      <a:pPr algn="ctr" fontAlgn="b"/>
                      <a:r>
                        <a:rPr lang="es-SV" b="1" dirty="0"/>
                        <a:t>5</a:t>
                      </a:r>
                      <a:endParaRPr lang="es-SV" b="1" dirty="0">
                        <a:solidFill>
                          <a:schemeClr val="bg1"/>
                        </a:solidFill>
                      </a:endParaRPr>
                    </a:p>
                  </a:txBody>
                  <a:tcPr marL="9525" marR="9525" marT="9525" marB="0" anchor="b">
                    <a:solidFill>
                      <a:srgbClr val="FFC000"/>
                    </a:solidFill>
                  </a:tcPr>
                </a:tc>
                <a:tc>
                  <a:txBody>
                    <a:bodyPr/>
                    <a:lstStyle/>
                    <a:p>
                      <a:pPr algn="ctr" fontAlgn="b"/>
                      <a:r>
                        <a:rPr lang="es-SV" b="1" dirty="0"/>
                        <a:t>kg/m</a:t>
                      </a:r>
                      <a:endParaRPr lang="es-SV" b="1" dirty="0">
                        <a:solidFill>
                          <a:schemeClr val="bg1"/>
                        </a:solidFill>
                      </a:endParaRPr>
                    </a:p>
                  </a:txBody>
                  <a:tcPr marL="9525" marR="9525" marT="9525" marB="0" anchor="b">
                    <a:solidFill>
                      <a:srgbClr val="FFC000"/>
                    </a:solidFill>
                  </a:tcPr>
                </a:tc>
              </a:tr>
            </a:tbl>
          </a:graphicData>
        </a:graphic>
      </p:graphicFrame>
      <p:sp>
        <p:nvSpPr>
          <p:cNvPr id="8" name="7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CONSIDERACIONES DE DISEÑO</a:t>
            </a:r>
            <a:endParaRPr lang="es-SV" sz="2800" dirty="0"/>
          </a:p>
        </p:txBody>
      </p:sp>
    </p:spTree>
    <p:extLst>
      <p:ext uri="{BB962C8B-B14F-4D97-AF65-F5344CB8AC3E}">
        <p14:creationId xmlns="" xmlns:p14="http://schemas.microsoft.com/office/powerpoint/2010/main" val="844337560"/>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6995121" cy="1173336"/>
          </a:xfrm>
        </p:spPr>
        <p:txBody>
          <a:bodyPr>
            <a:noAutofit/>
          </a:bodyPr>
          <a:lstStyle/>
          <a:p>
            <a:pPr algn="ctr"/>
            <a:r>
              <a:rPr lang="es-EC" sz="3200" b="1" dirty="0" smtClean="0">
                <a:solidFill>
                  <a:schemeClr val="accent3"/>
                </a:solidFill>
                <a:latin typeface="Comic Sans MS" pitchFamily="66" charset="0"/>
                <a:cs typeface="Arial" pitchFamily="34" charset="0"/>
              </a:rPr>
              <a:t>TENSO-ESTRUCTURAS</a:t>
            </a:r>
            <a:endParaRPr lang="es-SV" sz="3200" b="1" dirty="0">
              <a:solidFill>
                <a:schemeClr val="accent3"/>
              </a:solidFill>
              <a:latin typeface="Comic Sans MS" pitchFamily="66" charset="0"/>
              <a:cs typeface="Arial" pitchFamily="34" charset="0"/>
            </a:endParaRPr>
          </a:p>
        </p:txBody>
      </p:sp>
      <p:pic>
        <p:nvPicPr>
          <p:cNvPr id="6" name="5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sp>
        <p:nvSpPr>
          <p:cNvPr id="7" name="6 Marcador de contenido"/>
          <p:cNvSpPr>
            <a:spLocks noGrp="1"/>
          </p:cNvSpPr>
          <p:nvPr>
            <p:ph idx="1"/>
          </p:nvPr>
        </p:nvSpPr>
        <p:spPr>
          <a:xfrm>
            <a:off x="467544" y="1704256"/>
            <a:ext cx="7992888" cy="4389040"/>
          </a:xfrm>
        </p:spPr>
        <p:txBody>
          <a:bodyPr>
            <a:normAutofit fontScale="85000" lnSpcReduction="20000"/>
          </a:bodyPr>
          <a:lstStyle/>
          <a:p>
            <a:pPr>
              <a:buClrTx/>
              <a:buNone/>
            </a:pPr>
            <a:r>
              <a:rPr lang="es-ES" sz="2600" b="1" dirty="0" smtClean="0">
                <a:solidFill>
                  <a:schemeClr val="bg1"/>
                </a:solidFill>
                <a:latin typeface="Comic Sans MS" pitchFamily="66" charset="0"/>
              </a:rPr>
              <a:t>Definición: </a:t>
            </a:r>
          </a:p>
          <a:p>
            <a:pPr algn="just">
              <a:buClrTx/>
              <a:buFont typeface="Wingdings" pitchFamily="2" charset="2"/>
              <a:buChar char="Ø"/>
            </a:pPr>
            <a:r>
              <a:rPr lang="es-ES" sz="2800" dirty="0" smtClean="0">
                <a:solidFill>
                  <a:schemeClr val="bg1"/>
                </a:solidFill>
                <a:latin typeface="Comic Sans MS" pitchFamily="66" charset="0"/>
              </a:rPr>
              <a:t>Es una estructura </a:t>
            </a:r>
            <a:r>
              <a:rPr lang="es-ES" sz="2800" dirty="0">
                <a:solidFill>
                  <a:schemeClr val="bg1"/>
                </a:solidFill>
                <a:latin typeface="Comic Sans MS" pitchFamily="66" charset="0"/>
              </a:rPr>
              <a:t>ligera compuesta por una membrana textil PVC pretensada vinculada a una estructura de anclajes tubulares metálicos, madera, </a:t>
            </a:r>
            <a:r>
              <a:rPr lang="es-ES" sz="2800" dirty="0" smtClean="0">
                <a:solidFill>
                  <a:schemeClr val="bg1"/>
                </a:solidFill>
                <a:latin typeface="Comic Sans MS" pitchFamily="66" charset="0"/>
              </a:rPr>
              <a:t>etc., </a:t>
            </a:r>
            <a:r>
              <a:rPr lang="es-ES" sz="2800" dirty="0">
                <a:solidFill>
                  <a:schemeClr val="bg1"/>
                </a:solidFill>
                <a:latin typeface="Comic Sans MS" pitchFamily="66" charset="0"/>
              </a:rPr>
              <a:t>generalmente por medio de cables de acero, yute, nylon, </a:t>
            </a:r>
            <a:r>
              <a:rPr lang="es-ES" sz="2800" dirty="0" smtClean="0">
                <a:solidFill>
                  <a:schemeClr val="bg1"/>
                </a:solidFill>
                <a:latin typeface="Comic Sans MS" pitchFamily="66" charset="0"/>
              </a:rPr>
              <a:t>etc., </a:t>
            </a:r>
            <a:r>
              <a:rPr lang="es-ES" sz="2800" dirty="0">
                <a:solidFill>
                  <a:schemeClr val="bg1"/>
                </a:solidFill>
                <a:latin typeface="Comic Sans MS" pitchFamily="66" charset="0"/>
              </a:rPr>
              <a:t>permitiendo desarrollar soluciones creativas para resolver cobertura de espacios con cualidades no convencionales.</a:t>
            </a:r>
            <a:endParaRPr lang="es-SV" sz="2800" dirty="0">
              <a:solidFill>
                <a:schemeClr val="bg1"/>
              </a:solidFill>
              <a:latin typeface="Comic Sans MS" pitchFamily="66" charset="0"/>
            </a:endParaRPr>
          </a:p>
          <a:p>
            <a:pPr algn="just">
              <a:buClrTx/>
              <a:buFont typeface="Wingdings" pitchFamily="2" charset="2"/>
              <a:buChar char="Ø"/>
            </a:pPr>
            <a:r>
              <a:rPr lang="es-ES" sz="2800" dirty="0">
                <a:solidFill>
                  <a:schemeClr val="bg1"/>
                </a:solidFill>
                <a:latin typeface="Comic Sans MS" pitchFamily="66" charset="0"/>
              </a:rPr>
              <a:t>Son aquellas estructuras en las que cada parte componente de la misma está soportando únicamente cargas de tensión y no hay requerimientos para resistir fuerzas de compresión o flexión.</a:t>
            </a:r>
            <a:endParaRPr lang="es-SV" sz="2800" dirty="0">
              <a:solidFill>
                <a:schemeClr val="bg1"/>
              </a:solidFill>
              <a:latin typeface="Comic Sans MS" pitchFamily="66" charset="0"/>
            </a:endParaRPr>
          </a:p>
          <a:p>
            <a:pPr lvl="0">
              <a:buFont typeface="Wingdings" pitchFamily="2" charset="2"/>
              <a:buChar char="Ø"/>
            </a:pPr>
            <a:endParaRPr lang="es-SV" sz="3200" dirty="0"/>
          </a:p>
          <a:p>
            <a:pPr marL="420624" lvl="2" indent="-384048">
              <a:buClr>
                <a:schemeClr val="accent1"/>
              </a:buClr>
              <a:buSzPct val="80000"/>
              <a:buFont typeface="Wingdings" pitchFamily="2" charset="2"/>
              <a:buChar char="Ø"/>
            </a:pPr>
            <a:endParaRPr lang="es-SV" b="1" dirty="0">
              <a:latin typeface="Comic Sans MS" pitchFamily="66" charset="0"/>
            </a:endParaRPr>
          </a:p>
          <a:p>
            <a:pPr>
              <a:buFont typeface="Wingdings" pitchFamily="2" charset="2"/>
              <a:buChar char="Ø"/>
            </a:pPr>
            <a:endParaRPr lang="es-SV" dirty="0">
              <a:solidFill>
                <a:schemeClr val="bg1"/>
              </a:solidFill>
              <a:latin typeface="Comic Sans MS" pitchFamily="66" charset="0"/>
            </a:endParaRPr>
          </a:p>
          <a:p>
            <a:pPr>
              <a:buFont typeface="Wingdings" pitchFamily="2" charset="2"/>
              <a:buChar char="Ø"/>
            </a:pPr>
            <a:endParaRPr lang="es-ES" dirty="0" smtClean="0">
              <a:solidFill>
                <a:schemeClr val="bg1"/>
              </a:solidFill>
            </a:endParaRPr>
          </a:p>
          <a:p>
            <a:endParaRPr lang="es-SV" dirty="0"/>
          </a:p>
        </p:txBody>
      </p:sp>
      <p:pic>
        <p:nvPicPr>
          <p:cNvPr id="8"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04153058"/>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827583" y="1340768"/>
            <a:ext cx="7377791" cy="5909310"/>
          </a:xfrm>
          <a:prstGeom prst="rect">
            <a:avLst/>
          </a:prstGeom>
        </p:spPr>
        <p:txBody>
          <a:bodyPr wrap="square">
            <a:spAutoFit/>
          </a:bodyPr>
          <a:lstStyle/>
          <a:p>
            <a:pPr marL="285750" indent="-285750" algn="just">
              <a:buFont typeface="Wingdings" pitchFamily="2" charset="2"/>
              <a:buChar char="Ø"/>
            </a:pPr>
            <a:r>
              <a:rPr lang="es-ES_tradnl" b="1" dirty="0">
                <a:solidFill>
                  <a:schemeClr val="bg1"/>
                </a:solidFill>
                <a:latin typeface="Comic Sans MS" pitchFamily="66" charset="0"/>
              </a:rPr>
              <a:t>CARGA </a:t>
            </a:r>
            <a:r>
              <a:rPr lang="es-ES_tradnl" b="1" dirty="0" smtClean="0">
                <a:solidFill>
                  <a:schemeClr val="bg1"/>
                </a:solidFill>
                <a:latin typeface="Comic Sans MS" pitchFamily="66" charset="0"/>
              </a:rPr>
              <a:t>VIVA:</a:t>
            </a:r>
            <a:endParaRPr lang="es-ES_tradnl" b="1" dirty="0">
              <a:solidFill>
                <a:schemeClr val="bg1"/>
              </a:solidFill>
              <a:latin typeface="Comic Sans MS" pitchFamily="66" charset="0"/>
            </a:endParaRPr>
          </a:p>
          <a:p>
            <a:pPr algn="just"/>
            <a:r>
              <a:rPr lang="es-ES_tradnl" dirty="0" smtClean="0">
                <a:solidFill>
                  <a:schemeClr val="bg1"/>
                </a:solidFill>
                <a:latin typeface="Comic Sans MS" pitchFamily="66" charset="0"/>
              </a:rPr>
              <a:t>La carga viva se considera de </a:t>
            </a:r>
            <a:r>
              <a:rPr lang="es-ES_tradnl" b="1" dirty="0" smtClean="0">
                <a:solidFill>
                  <a:schemeClr val="bg1"/>
                </a:solidFill>
                <a:latin typeface="Comic Sans MS" pitchFamily="66" charset="0"/>
              </a:rPr>
              <a:t>20Kg/m2</a:t>
            </a:r>
            <a:r>
              <a:rPr lang="es-ES_tradnl" dirty="0" smtClean="0">
                <a:solidFill>
                  <a:schemeClr val="bg1"/>
                </a:solidFill>
                <a:latin typeface="Comic Sans MS" pitchFamily="66" charset="0"/>
              </a:rPr>
              <a:t> para cubiertas no accesibles y flexibles.</a:t>
            </a:r>
          </a:p>
          <a:p>
            <a:pPr marL="342900" lvl="2" indent="-342900" algn="just" fontAlgn="base" hangingPunct="0">
              <a:buFont typeface="Wingdings" pitchFamily="2" charset="2"/>
              <a:buChar char="Ø"/>
            </a:pPr>
            <a:r>
              <a:rPr lang="es-ES_tradnl" sz="2000" b="1" dirty="0" smtClean="0">
                <a:solidFill>
                  <a:schemeClr val="bg1"/>
                </a:solidFill>
                <a:latin typeface="Comic Sans MS" pitchFamily="66" charset="0"/>
              </a:rPr>
              <a:t>CARGA VIENTO (W).</a:t>
            </a:r>
            <a:endParaRPr lang="es-SV" sz="2000" b="1" i="1" dirty="0" smtClean="0">
              <a:solidFill>
                <a:schemeClr val="bg1"/>
              </a:solidFill>
              <a:latin typeface="Comic Sans MS" pitchFamily="66" charset="0"/>
            </a:endParaRPr>
          </a:p>
          <a:p>
            <a:pPr algn="just"/>
            <a:r>
              <a:rPr lang="es-ES_tradnl" sz="2000" dirty="0" smtClean="0">
                <a:solidFill>
                  <a:schemeClr val="bg1"/>
                </a:solidFill>
                <a:latin typeface="Comic Sans MS" pitchFamily="66" charset="0"/>
              </a:rPr>
              <a:t>Se </a:t>
            </a:r>
            <a:r>
              <a:rPr lang="es-ES_tradnl" sz="2000" dirty="0">
                <a:solidFill>
                  <a:schemeClr val="bg1"/>
                </a:solidFill>
                <a:latin typeface="Comic Sans MS" pitchFamily="66" charset="0"/>
              </a:rPr>
              <a:t>considera a la acción del viento sobre los elementos de la estructura, especialmente sobre la cubierta.  La carga de viento puede ser a barlovento o a sotavento. Para este diseño se aplica una velocidad del viento de </a:t>
            </a:r>
            <a:r>
              <a:rPr lang="es-ES_tradnl" sz="2000" b="1" dirty="0">
                <a:solidFill>
                  <a:schemeClr val="bg1"/>
                </a:solidFill>
                <a:latin typeface="Comic Sans MS" pitchFamily="66" charset="0"/>
              </a:rPr>
              <a:t>80 km/h</a:t>
            </a:r>
            <a:r>
              <a:rPr lang="es-ES_tradnl" sz="2000" dirty="0">
                <a:solidFill>
                  <a:schemeClr val="bg1"/>
                </a:solidFill>
                <a:latin typeface="Comic Sans MS" pitchFamily="66" charset="0"/>
              </a:rPr>
              <a:t>.  Los factores para determinar dichas cargas, basados según el UBC 97, se estipulan a continuación</a:t>
            </a:r>
            <a:r>
              <a:rPr lang="es-ES_tradnl" sz="2000" dirty="0" smtClean="0">
                <a:solidFill>
                  <a:schemeClr val="bg1"/>
                </a:solidFill>
                <a:latin typeface="Comic Sans MS" pitchFamily="66" charset="0"/>
              </a:rPr>
              <a:t>:</a:t>
            </a:r>
          </a:p>
          <a:p>
            <a:pPr algn="just"/>
            <a:r>
              <a:rPr lang="es-ES" dirty="0" smtClean="0">
                <a:solidFill>
                  <a:schemeClr val="bg1"/>
                </a:solidFill>
                <a:latin typeface="Comic Sans MS" pitchFamily="66" charset="0"/>
              </a:rPr>
              <a:t>	</a:t>
            </a:r>
            <a:r>
              <a:rPr lang="es-ES" sz="1600" dirty="0" smtClean="0">
                <a:solidFill>
                  <a:schemeClr val="bg1"/>
                </a:solidFill>
                <a:latin typeface="Comic Sans MS" pitchFamily="66" charset="0"/>
              </a:rPr>
              <a:t>Ce </a:t>
            </a:r>
            <a:r>
              <a:rPr lang="es-ES" sz="1600" dirty="0">
                <a:solidFill>
                  <a:schemeClr val="bg1"/>
                </a:solidFill>
                <a:latin typeface="Comic Sans MS" pitchFamily="66" charset="0"/>
              </a:rPr>
              <a:t>= altura combinada. Coeficiente de exposición y de </a:t>
            </a:r>
            <a:r>
              <a:rPr lang="es-ES" sz="1600" dirty="0" smtClean="0">
                <a:solidFill>
                  <a:schemeClr val="bg1"/>
                </a:solidFill>
                <a:latin typeface="Comic Sans MS" pitchFamily="66" charset="0"/>
              </a:rPr>
              <a:t>	factor 	        de </a:t>
            </a:r>
            <a:r>
              <a:rPr lang="es-ES" sz="1600" dirty="0">
                <a:solidFill>
                  <a:schemeClr val="bg1"/>
                </a:solidFill>
                <a:latin typeface="Comic Sans MS" pitchFamily="66" charset="0"/>
              </a:rPr>
              <a:t>ráfaga como se indica en la tabla 16-G</a:t>
            </a:r>
            <a:endParaRPr lang="es-SV" sz="1600" dirty="0">
              <a:solidFill>
                <a:schemeClr val="bg1"/>
              </a:solidFill>
              <a:latin typeface="Comic Sans MS" pitchFamily="66" charset="0"/>
            </a:endParaRPr>
          </a:p>
          <a:p>
            <a:pPr algn="just"/>
            <a:r>
              <a:rPr lang="es-ES" sz="1600" dirty="0" smtClean="0">
                <a:solidFill>
                  <a:schemeClr val="bg1"/>
                </a:solidFill>
                <a:latin typeface="Comic Sans MS" pitchFamily="66" charset="0"/>
              </a:rPr>
              <a:t>	</a:t>
            </a:r>
            <a:r>
              <a:rPr lang="es-ES" sz="1600" dirty="0" err="1" smtClean="0">
                <a:solidFill>
                  <a:schemeClr val="bg1"/>
                </a:solidFill>
                <a:latin typeface="Comic Sans MS" pitchFamily="66" charset="0"/>
              </a:rPr>
              <a:t>Cq</a:t>
            </a:r>
            <a:r>
              <a:rPr lang="es-ES" sz="1600" dirty="0" smtClean="0">
                <a:solidFill>
                  <a:schemeClr val="bg1"/>
                </a:solidFill>
                <a:latin typeface="Comic Sans MS" pitchFamily="66" charset="0"/>
              </a:rPr>
              <a:t> </a:t>
            </a:r>
            <a:r>
              <a:rPr lang="es-ES" sz="1600" dirty="0">
                <a:solidFill>
                  <a:schemeClr val="bg1"/>
                </a:solidFill>
                <a:latin typeface="Comic Sans MS" pitchFamily="66" charset="0"/>
              </a:rPr>
              <a:t>= coeficiente de presión para la estructura o la parte </a:t>
            </a:r>
            <a:r>
              <a:rPr lang="es-ES" sz="1600" dirty="0" smtClean="0">
                <a:solidFill>
                  <a:schemeClr val="bg1"/>
                </a:solidFill>
                <a:latin typeface="Comic Sans MS" pitchFamily="66" charset="0"/>
              </a:rPr>
              <a:t>	de </a:t>
            </a:r>
            <a:r>
              <a:rPr lang="es-ES" sz="1600" dirty="0">
                <a:solidFill>
                  <a:schemeClr val="bg1"/>
                </a:solidFill>
                <a:latin typeface="Comic Sans MS" pitchFamily="66" charset="0"/>
              </a:rPr>
              <a:t>la </a:t>
            </a:r>
            <a:r>
              <a:rPr lang="es-ES" sz="1600" dirty="0" smtClean="0">
                <a:solidFill>
                  <a:schemeClr val="bg1"/>
                </a:solidFill>
                <a:latin typeface="Comic Sans MS" pitchFamily="66" charset="0"/>
              </a:rPr>
              <a:t>	        misma </a:t>
            </a:r>
            <a:r>
              <a:rPr lang="es-ES" sz="1600" dirty="0">
                <a:solidFill>
                  <a:schemeClr val="bg1"/>
                </a:solidFill>
                <a:latin typeface="Comic Sans MS" pitchFamily="66" charset="0"/>
              </a:rPr>
              <a:t>bajo consideración como se la tabla 16-H</a:t>
            </a:r>
            <a:endParaRPr lang="es-SV" sz="1600" dirty="0">
              <a:solidFill>
                <a:schemeClr val="bg1"/>
              </a:solidFill>
              <a:latin typeface="Comic Sans MS" pitchFamily="66" charset="0"/>
            </a:endParaRPr>
          </a:p>
          <a:p>
            <a:pPr algn="just"/>
            <a:r>
              <a:rPr lang="es-ES" sz="1600" dirty="0" smtClean="0">
                <a:solidFill>
                  <a:schemeClr val="bg1"/>
                </a:solidFill>
                <a:latin typeface="Comic Sans MS" pitchFamily="66" charset="0"/>
              </a:rPr>
              <a:t>	</a:t>
            </a:r>
            <a:r>
              <a:rPr lang="es-ES" sz="1600" dirty="0" err="1" smtClean="0">
                <a:solidFill>
                  <a:schemeClr val="bg1"/>
                </a:solidFill>
                <a:latin typeface="Comic Sans MS" pitchFamily="66" charset="0"/>
              </a:rPr>
              <a:t>Iw</a:t>
            </a:r>
            <a:r>
              <a:rPr lang="es-ES" sz="1600" dirty="0" smtClean="0">
                <a:solidFill>
                  <a:schemeClr val="bg1"/>
                </a:solidFill>
                <a:latin typeface="Comic Sans MS" pitchFamily="66" charset="0"/>
              </a:rPr>
              <a:t> </a:t>
            </a:r>
            <a:r>
              <a:rPr lang="es-ES" sz="1600" dirty="0">
                <a:solidFill>
                  <a:schemeClr val="bg1"/>
                </a:solidFill>
                <a:latin typeface="Comic Sans MS" pitchFamily="66" charset="0"/>
              </a:rPr>
              <a:t>= factor de importancia como se establece en la tabla </a:t>
            </a:r>
            <a:r>
              <a:rPr lang="es-ES" sz="1600" dirty="0" smtClean="0">
                <a:solidFill>
                  <a:schemeClr val="bg1"/>
                </a:solidFill>
                <a:latin typeface="Comic Sans MS" pitchFamily="66" charset="0"/>
              </a:rPr>
              <a:t>	16-K</a:t>
            </a:r>
            <a:endParaRPr lang="es-SV" sz="1600" dirty="0">
              <a:solidFill>
                <a:schemeClr val="bg1"/>
              </a:solidFill>
              <a:latin typeface="Comic Sans MS" pitchFamily="66" charset="0"/>
            </a:endParaRPr>
          </a:p>
          <a:p>
            <a:pPr algn="just"/>
            <a:r>
              <a:rPr lang="es-ES" sz="1600" dirty="0" smtClean="0">
                <a:solidFill>
                  <a:schemeClr val="bg1"/>
                </a:solidFill>
                <a:latin typeface="Comic Sans MS" pitchFamily="66" charset="0"/>
              </a:rPr>
              <a:t>	P </a:t>
            </a:r>
            <a:r>
              <a:rPr lang="es-ES" sz="1600" dirty="0">
                <a:solidFill>
                  <a:schemeClr val="bg1"/>
                </a:solidFill>
                <a:latin typeface="Comic Sans MS" pitchFamily="66" charset="0"/>
              </a:rPr>
              <a:t>= presión de diseño de viento.</a:t>
            </a:r>
            <a:endParaRPr lang="es-SV" sz="1600" dirty="0">
              <a:solidFill>
                <a:schemeClr val="bg1"/>
              </a:solidFill>
              <a:latin typeface="Comic Sans MS" pitchFamily="66" charset="0"/>
            </a:endParaRPr>
          </a:p>
          <a:p>
            <a:pPr algn="just"/>
            <a:r>
              <a:rPr lang="es-ES" sz="1600" dirty="0" smtClean="0">
                <a:solidFill>
                  <a:schemeClr val="bg1"/>
                </a:solidFill>
                <a:latin typeface="Comic Sans MS" pitchFamily="66" charset="0"/>
              </a:rPr>
              <a:t>	</a:t>
            </a:r>
            <a:r>
              <a:rPr lang="es-ES" sz="1600" dirty="0" err="1" smtClean="0">
                <a:solidFill>
                  <a:schemeClr val="bg1"/>
                </a:solidFill>
                <a:latin typeface="Comic Sans MS" pitchFamily="66" charset="0"/>
              </a:rPr>
              <a:t>qs</a:t>
            </a:r>
            <a:r>
              <a:rPr lang="es-ES" sz="1600" dirty="0" smtClean="0">
                <a:solidFill>
                  <a:schemeClr val="bg1"/>
                </a:solidFill>
                <a:latin typeface="Comic Sans MS" pitchFamily="66" charset="0"/>
              </a:rPr>
              <a:t> = presión </a:t>
            </a:r>
            <a:r>
              <a:rPr lang="es-ES" sz="1600" dirty="0">
                <a:solidFill>
                  <a:schemeClr val="bg1"/>
                </a:solidFill>
                <a:latin typeface="Comic Sans MS" pitchFamily="66" charset="0"/>
              </a:rPr>
              <a:t>de remanso del viento a la altura estándar de </a:t>
            </a:r>
            <a:r>
              <a:rPr lang="es-ES" sz="1600" dirty="0" smtClean="0">
                <a:solidFill>
                  <a:schemeClr val="bg1"/>
                </a:solidFill>
                <a:latin typeface="Comic Sans MS" pitchFamily="66" charset="0"/>
              </a:rPr>
              <a:t>	         10m </a:t>
            </a:r>
            <a:r>
              <a:rPr lang="es-ES" sz="1600" dirty="0">
                <a:solidFill>
                  <a:schemeClr val="bg1"/>
                </a:solidFill>
                <a:latin typeface="Comic Sans MS" pitchFamily="66" charset="0"/>
              </a:rPr>
              <a:t>(33f) como se establece en la tabla 16-F</a:t>
            </a:r>
            <a:endParaRPr lang="es-SV" sz="1600" dirty="0">
              <a:solidFill>
                <a:schemeClr val="bg1"/>
              </a:solidFill>
              <a:latin typeface="Comic Sans MS" pitchFamily="66" charset="0"/>
            </a:endParaRPr>
          </a:p>
          <a:p>
            <a:pPr algn="just"/>
            <a:endParaRPr lang="es-SV" sz="1600" dirty="0">
              <a:solidFill>
                <a:schemeClr val="bg1"/>
              </a:solidFill>
              <a:latin typeface="Comic Sans MS" pitchFamily="66" charset="0"/>
            </a:endParaRPr>
          </a:p>
          <a:p>
            <a:pPr algn="just"/>
            <a:endParaRPr lang="es-ES_tradnl" sz="2000" dirty="0" smtClean="0">
              <a:solidFill>
                <a:schemeClr val="bg1"/>
              </a:solidFill>
              <a:latin typeface="Comic Sans MS" pitchFamily="66" charset="0"/>
            </a:endParaRPr>
          </a:p>
          <a:p>
            <a:pPr algn="just"/>
            <a:endParaRPr lang="es-ES_tradnl" dirty="0">
              <a:solidFill>
                <a:schemeClr val="bg1"/>
              </a:solidFill>
              <a:latin typeface="Comic Sans MS" pitchFamily="66" charset="0"/>
            </a:endParaRPr>
          </a:p>
        </p:txBody>
      </p:sp>
      <p:sp>
        <p:nvSpPr>
          <p:cNvPr id="7" name="6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CONSIDERACIONES DE DISEÑO</a:t>
            </a:r>
            <a:endParaRPr lang="es-SV" sz="2800" dirty="0"/>
          </a:p>
        </p:txBody>
      </p:sp>
    </p:spTree>
    <p:extLst>
      <p:ext uri="{BB962C8B-B14F-4D97-AF65-F5344CB8AC3E}">
        <p14:creationId xmlns="" xmlns:p14="http://schemas.microsoft.com/office/powerpoint/2010/main" val="1045884555"/>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971600" y="1263308"/>
            <a:ext cx="7213396" cy="369332"/>
          </a:xfrm>
          <a:prstGeom prst="rect">
            <a:avLst/>
          </a:prstGeom>
        </p:spPr>
        <p:txBody>
          <a:bodyPr wrap="square">
            <a:spAutoFit/>
          </a:bodyPr>
          <a:lstStyle/>
          <a:p>
            <a:pPr marL="285750" indent="-285750">
              <a:buFont typeface="Wingdings" pitchFamily="2" charset="2"/>
              <a:buChar char="Ø"/>
            </a:pPr>
            <a:r>
              <a:rPr lang="es-ES_tradnl" dirty="0" smtClean="0">
                <a:solidFill>
                  <a:schemeClr val="bg1"/>
                </a:solidFill>
                <a:latin typeface="Comic Sans MS" pitchFamily="66" charset="0"/>
              </a:rPr>
              <a:t>Factor (</a:t>
            </a:r>
            <a:r>
              <a:rPr lang="es-ES_tradnl" dirty="0" err="1" smtClean="0">
                <a:solidFill>
                  <a:schemeClr val="bg1"/>
                </a:solidFill>
                <a:latin typeface="Comic Sans MS" pitchFamily="66" charset="0"/>
              </a:rPr>
              <a:t>qs</a:t>
            </a:r>
            <a:r>
              <a:rPr lang="es-ES_tradnl" dirty="0" smtClean="0">
                <a:solidFill>
                  <a:schemeClr val="bg1"/>
                </a:solidFill>
                <a:latin typeface="Comic Sans MS" pitchFamily="66" charset="0"/>
              </a:rPr>
              <a:t>): Presión del viento a la altura </a:t>
            </a:r>
            <a:r>
              <a:rPr lang="es-ES_tradnl" dirty="0" err="1" smtClean="0">
                <a:solidFill>
                  <a:schemeClr val="bg1"/>
                </a:solidFill>
                <a:latin typeface="Comic Sans MS" pitchFamily="66" charset="0"/>
              </a:rPr>
              <a:t>estandar</a:t>
            </a:r>
            <a:endParaRPr lang="es-ES_tradnl" dirty="0" smtClean="0">
              <a:solidFill>
                <a:schemeClr val="bg1"/>
              </a:solidFill>
              <a:latin typeface="Comic Sans MS" pitchFamily="66" charset="0"/>
            </a:endParaRPr>
          </a:p>
        </p:txBody>
      </p:sp>
      <p:graphicFrame>
        <p:nvGraphicFramePr>
          <p:cNvPr id="4" name="3 Tabla"/>
          <p:cNvGraphicFramePr>
            <a:graphicFrameLocks noGrp="1"/>
          </p:cNvGraphicFramePr>
          <p:nvPr>
            <p:extLst>
              <p:ext uri="{D42A27DB-BD31-4B8C-83A1-F6EECF244321}">
                <p14:modId xmlns="" xmlns:p14="http://schemas.microsoft.com/office/powerpoint/2010/main" val="3571279572"/>
              </p:ext>
            </p:extLst>
          </p:nvPr>
        </p:nvGraphicFramePr>
        <p:xfrm>
          <a:off x="1637144" y="1844824"/>
          <a:ext cx="5790346" cy="639606"/>
        </p:xfrm>
        <a:graphic>
          <a:graphicData uri="http://schemas.openxmlformats.org/drawingml/2006/table">
            <a:tbl>
              <a:tblPr>
                <a:tableStyleId>{284E427A-3D55-4303-BF80-6455036E1DE7}</a:tableStyleId>
              </a:tblPr>
              <a:tblGrid>
                <a:gridCol w="1272318"/>
                <a:gridCol w="1496979"/>
                <a:gridCol w="632207"/>
                <a:gridCol w="1129507"/>
                <a:gridCol w="1259335"/>
              </a:tblGrid>
              <a:tr h="326528">
                <a:tc gridSpan="2">
                  <a:txBody>
                    <a:bodyPr/>
                    <a:lstStyle/>
                    <a:p>
                      <a:pPr algn="ctr" fontAlgn="t"/>
                      <a:r>
                        <a:rPr lang="es-SV" sz="1500" u="none" strike="noStrike" dirty="0">
                          <a:effectLst/>
                        </a:rPr>
                        <a:t>Velocidad básica del viento</a:t>
                      </a:r>
                      <a:endParaRPr lang="es-SV" sz="1500" b="1" i="0" u="none" strike="noStrike" dirty="0">
                        <a:solidFill>
                          <a:schemeClr val="bg1"/>
                        </a:solidFill>
                        <a:effectLst/>
                        <a:latin typeface="Comic Sans MS" pitchFamily="66" charset="0"/>
                      </a:endParaRPr>
                    </a:p>
                  </a:txBody>
                  <a:tcPr marL="0" marR="0" marT="0" marB="0"/>
                </a:tc>
                <a:tc hMerge="1">
                  <a:txBody>
                    <a:bodyPr/>
                    <a:lstStyle/>
                    <a:p>
                      <a:endParaRPr lang="es-SV"/>
                    </a:p>
                  </a:txBody>
                  <a:tcPr/>
                </a:tc>
                <a:tc gridSpan="3">
                  <a:txBody>
                    <a:bodyPr/>
                    <a:lstStyle/>
                    <a:p>
                      <a:pPr algn="ctr" fontAlgn="b"/>
                      <a:r>
                        <a:rPr lang="es-SV" sz="1500" b="1" u="none" strike="noStrike" dirty="0" err="1">
                          <a:effectLst/>
                        </a:rPr>
                        <a:t>Presion</a:t>
                      </a:r>
                      <a:r>
                        <a:rPr lang="es-SV" sz="1500" b="1" u="none" strike="noStrike" dirty="0">
                          <a:effectLst/>
                        </a:rPr>
                        <a:t> </a:t>
                      </a:r>
                      <a:r>
                        <a:rPr lang="es-SV" sz="1500" b="1" u="none" strike="noStrike" dirty="0" err="1">
                          <a:effectLst/>
                        </a:rPr>
                        <a:t>qs</a:t>
                      </a:r>
                      <a:r>
                        <a:rPr lang="es-SV" sz="1500" b="1" u="none" strike="noStrike" dirty="0">
                          <a:effectLst/>
                        </a:rPr>
                        <a:t> </a:t>
                      </a:r>
                      <a:endParaRPr lang="es-SV" sz="1500" b="1" i="0" u="none" strike="noStrike" dirty="0">
                        <a:solidFill>
                          <a:schemeClr val="bg1"/>
                        </a:solidFill>
                        <a:effectLst/>
                        <a:latin typeface="Comic Sans MS" pitchFamily="66" charset="0"/>
                      </a:endParaRPr>
                    </a:p>
                  </a:txBody>
                  <a:tcPr marL="0" marR="0" marT="0" marB="0" anchor="b">
                    <a:solidFill>
                      <a:srgbClr val="FFC000"/>
                    </a:solidFill>
                  </a:tcPr>
                </a:tc>
                <a:tc hMerge="1">
                  <a:txBody>
                    <a:bodyPr/>
                    <a:lstStyle/>
                    <a:p>
                      <a:endParaRPr lang="es-SV"/>
                    </a:p>
                  </a:txBody>
                  <a:tcPr/>
                </a:tc>
                <a:tc hMerge="1">
                  <a:txBody>
                    <a:bodyPr/>
                    <a:lstStyle/>
                    <a:p>
                      <a:endParaRPr lang="es-SV"/>
                    </a:p>
                  </a:txBody>
                  <a:tcPr/>
                </a:tc>
              </a:tr>
              <a:tr h="313078">
                <a:tc>
                  <a:txBody>
                    <a:bodyPr/>
                    <a:lstStyle/>
                    <a:p>
                      <a:pPr algn="ctr" fontAlgn="b"/>
                      <a:r>
                        <a:rPr lang="es-SV" sz="1500" b="1" u="none" strike="noStrike" dirty="0">
                          <a:effectLst/>
                        </a:rPr>
                        <a:t>80.00 Km/h</a:t>
                      </a:r>
                      <a:endParaRPr lang="es-SV" sz="1500" b="1" i="0" u="none" strike="noStrike" dirty="0">
                        <a:solidFill>
                          <a:schemeClr val="bg1"/>
                        </a:solidFill>
                        <a:effectLst/>
                        <a:latin typeface="Comic Sans MS" pitchFamily="66" charset="0"/>
                      </a:endParaRPr>
                    </a:p>
                  </a:txBody>
                  <a:tcPr marL="0" marR="0" marT="0" marB="0" anchor="b">
                    <a:solidFill>
                      <a:srgbClr val="FFC000"/>
                    </a:solidFill>
                  </a:tcPr>
                </a:tc>
                <a:tc>
                  <a:txBody>
                    <a:bodyPr/>
                    <a:lstStyle/>
                    <a:p>
                      <a:pPr algn="ctr" fontAlgn="b"/>
                      <a:r>
                        <a:rPr lang="es-SV" sz="1500" u="none" strike="noStrike" dirty="0">
                          <a:effectLst/>
                        </a:rPr>
                        <a:t>50 mph</a:t>
                      </a:r>
                      <a:endParaRPr lang="es-SV" sz="1500" b="1" i="0" u="none" strike="noStrike" dirty="0">
                        <a:solidFill>
                          <a:schemeClr val="bg1"/>
                        </a:solidFill>
                        <a:effectLst/>
                        <a:latin typeface="Comic Sans MS" pitchFamily="66" charset="0"/>
                      </a:endParaRPr>
                    </a:p>
                  </a:txBody>
                  <a:tcPr marL="0" marR="0" marT="0" marB="0" anchor="b"/>
                </a:tc>
                <a:tc>
                  <a:txBody>
                    <a:bodyPr/>
                    <a:lstStyle/>
                    <a:p>
                      <a:pPr algn="ctr" fontAlgn="b"/>
                      <a:r>
                        <a:rPr lang="es-SV" sz="1500" u="none" strike="noStrike" dirty="0">
                          <a:effectLst/>
                        </a:rPr>
                        <a:t>6.34 Psi</a:t>
                      </a:r>
                      <a:endParaRPr lang="es-SV" sz="1500" b="1" i="0" u="none" strike="noStrike" dirty="0">
                        <a:solidFill>
                          <a:schemeClr val="bg1"/>
                        </a:solidFill>
                        <a:effectLst/>
                        <a:latin typeface="Comic Sans MS" pitchFamily="66" charset="0"/>
                      </a:endParaRPr>
                    </a:p>
                  </a:txBody>
                  <a:tcPr marL="0" marR="0" marT="0" marB="0" anchor="b"/>
                </a:tc>
                <a:tc>
                  <a:txBody>
                    <a:bodyPr/>
                    <a:lstStyle/>
                    <a:p>
                      <a:pPr algn="ctr" fontAlgn="b"/>
                      <a:r>
                        <a:rPr lang="es-SV" sz="1500" u="none" strike="noStrike" dirty="0">
                          <a:effectLst/>
                        </a:rPr>
                        <a:t>0.30 KN/m2</a:t>
                      </a:r>
                      <a:endParaRPr lang="es-SV" sz="1500" b="1" i="0" u="none" strike="noStrike" dirty="0">
                        <a:solidFill>
                          <a:schemeClr val="bg1"/>
                        </a:solidFill>
                        <a:effectLst/>
                        <a:latin typeface="Comic Sans MS" pitchFamily="66" charset="0"/>
                      </a:endParaRPr>
                    </a:p>
                  </a:txBody>
                  <a:tcPr marL="0" marR="0" marT="0" marB="0" anchor="b"/>
                </a:tc>
                <a:tc>
                  <a:txBody>
                    <a:bodyPr/>
                    <a:lstStyle/>
                    <a:p>
                      <a:pPr algn="ctr" fontAlgn="b"/>
                      <a:r>
                        <a:rPr lang="es-SV" sz="1500" b="1" u="none" strike="noStrike" dirty="0">
                          <a:effectLst/>
                        </a:rPr>
                        <a:t>30.96 Kg/m2</a:t>
                      </a:r>
                      <a:endParaRPr lang="es-SV" sz="1500" b="1" i="0" u="none" strike="noStrike" dirty="0">
                        <a:solidFill>
                          <a:schemeClr val="bg1"/>
                        </a:solidFill>
                        <a:effectLst/>
                        <a:latin typeface="Comic Sans MS" pitchFamily="66" charset="0"/>
                      </a:endParaRPr>
                    </a:p>
                  </a:txBody>
                  <a:tcPr marL="0" marR="0" marT="0" marB="0" anchor="b">
                    <a:solidFill>
                      <a:srgbClr val="FFC000"/>
                    </a:solidFill>
                  </a:tcPr>
                </a:tc>
              </a:tr>
            </a:tbl>
          </a:graphicData>
        </a:graphic>
      </p:graphicFrame>
      <p:graphicFrame>
        <p:nvGraphicFramePr>
          <p:cNvPr id="7" name="Chart 3"/>
          <p:cNvGraphicFramePr>
            <a:graphicFrameLocks/>
          </p:cNvGraphicFramePr>
          <p:nvPr>
            <p:extLst>
              <p:ext uri="{D42A27DB-BD31-4B8C-83A1-F6EECF244321}">
                <p14:modId xmlns="" xmlns:p14="http://schemas.microsoft.com/office/powerpoint/2010/main" val="3331221447"/>
              </p:ext>
            </p:extLst>
          </p:nvPr>
        </p:nvGraphicFramePr>
        <p:xfrm>
          <a:off x="1640176" y="2852936"/>
          <a:ext cx="5876244" cy="36004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8 Conector recto de flecha"/>
          <p:cNvCxnSpPr/>
          <p:nvPr/>
        </p:nvCxnSpPr>
        <p:spPr>
          <a:xfrm>
            <a:off x="3491880" y="5157192"/>
            <a:ext cx="432048" cy="47041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7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CONSIDERACIONES DE DISEÑO</a:t>
            </a:r>
            <a:endParaRPr lang="es-SV" sz="2800" dirty="0"/>
          </a:p>
        </p:txBody>
      </p:sp>
    </p:spTree>
    <p:extLst>
      <p:ext uri="{BB962C8B-B14F-4D97-AF65-F5344CB8AC3E}">
        <p14:creationId xmlns="" xmlns:p14="http://schemas.microsoft.com/office/powerpoint/2010/main" val="2859482357"/>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088195" y="1428392"/>
            <a:ext cx="7117179" cy="369332"/>
          </a:xfrm>
          <a:prstGeom prst="rect">
            <a:avLst/>
          </a:prstGeom>
        </p:spPr>
        <p:txBody>
          <a:bodyPr wrap="square">
            <a:spAutoFit/>
          </a:bodyPr>
          <a:lstStyle/>
          <a:p>
            <a:pPr marL="285750" indent="-285750">
              <a:buFont typeface="Wingdings" pitchFamily="2" charset="2"/>
              <a:buChar char="Ø"/>
            </a:pPr>
            <a:r>
              <a:rPr lang="es-ES_tradnl" dirty="0">
                <a:solidFill>
                  <a:schemeClr val="bg1"/>
                </a:solidFill>
                <a:latin typeface="Comic Sans MS" pitchFamily="66" charset="0"/>
              </a:rPr>
              <a:t>Factor </a:t>
            </a:r>
            <a:r>
              <a:rPr lang="es-ES_tradnl" dirty="0" smtClean="0">
                <a:solidFill>
                  <a:schemeClr val="bg1"/>
                </a:solidFill>
                <a:latin typeface="Comic Sans MS" pitchFamily="66" charset="0"/>
              </a:rPr>
              <a:t>(</a:t>
            </a:r>
            <a:r>
              <a:rPr lang="es-ES_tradnl" dirty="0" err="1" smtClean="0">
                <a:solidFill>
                  <a:schemeClr val="bg1"/>
                </a:solidFill>
                <a:latin typeface="Comic Sans MS" pitchFamily="66" charset="0"/>
              </a:rPr>
              <a:t>Iw</a:t>
            </a:r>
            <a:r>
              <a:rPr lang="es-ES_tradnl" dirty="0" smtClean="0">
                <a:solidFill>
                  <a:schemeClr val="bg1"/>
                </a:solidFill>
                <a:latin typeface="Comic Sans MS" pitchFamily="66" charset="0"/>
              </a:rPr>
              <a:t>): Categoría de destino e importancia</a:t>
            </a:r>
            <a:endParaRPr lang="es-ES_tradnl" dirty="0">
              <a:solidFill>
                <a:schemeClr val="bg1"/>
              </a:solidFill>
              <a:latin typeface="Comic Sans MS" pitchFamily="66" charset="0"/>
            </a:endParaRPr>
          </a:p>
        </p:txBody>
      </p:sp>
      <p:graphicFrame>
        <p:nvGraphicFramePr>
          <p:cNvPr id="4" name="3 Tabla"/>
          <p:cNvGraphicFramePr>
            <a:graphicFrameLocks noGrp="1"/>
          </p:cNvGraphicFramePr>
          <p:nvPr>
            <p:extLst>
              <p:ext uri="{D42A27DB-BD31-4B8C-83A1-F6EECF244321}">
                <p14:modId xmlns="" xmlns:p14="http://schemas.microsoft.com/office/powerpoint/2010/main" val="2740675372"/>
              </p:ext>
            </p:extLst>
          </p:nvPr>
        </p:nvGraphicFramePr>
        <p:xfrm>
          <a:off x="827584" y="2132856"/>
          <a:ext cx="7488831" cy="914400"/>
        </p:xfrm>
        <a:graphic>
          <a:graphicData uri="http://schemas.openxmlformats.org/drawingml/2006/table">
            <a:tbl>
              <a:tblPr>
                <a:tableStyleId>{284E427A-3D55-4303-BF80-6455036E1DE7}</a:tableStyleId>
              </a:tblPr>
              <a:tblGrid>
                <a:gridCol w="1987095"/>
                <a:gridCol w="4188311"/>
                <a:gridCol w="1313425"/>
              </a:tblGrid>
              <a:tr h="190500">
                <a:tc>
                  <a:txBody>
                    <a:bodyPr/>
                    <a:lstStyle/>
                    <a:p>
                      <a:pPr algn="ctr" fontAlgn="b"/>
                      <a:r>
                        <a:rPr lang="es-SV" sz="1500" b="1" u="none" strike="noStrike" dirty="0" err="1">
                          <a:effectLst/>
                        </a:rPr>
                        <a:t>Categoria</a:t>
                      </a:r>
                      <a:endParaRPr lang="es-SV" sz="1500" b="1" i="0" u="none" strike="noStrike" dirty="0">
                        <a:solidFill>
                          <a:schemeClr val="bg1"/>
                        </a:solidFill>
                        <a:effectLst/>
                        <a:latin typeface="Comic Sans MS" pitchFamily="66" charset="0"/>
                      </a:endParaRPr>
                    </a:p>
                  </a:txBody>
                  <a:tcPr marL="0" marR="0" marT="0" marB="0" anchor="b"/>
                </a:tc>
                <a:tc>
                  <a:txBody>
                    <a:bodyPr/>
                    <a:lstStyle/>
                    <a:p>
                      <a:pPr algn="ctr" fontAlgn="b"/>
                      <a:r>
                        <a:rPr lang="es-SV" sz="1500" b="1" u="none" strike="noStrike" dirty="0">
                          <a:effectLst/>
                        </a:rPr>
                        <a:t>Tipo de uso, destino e importancia </a:t>
                      </a:r>
                      <a:r>
                        <a:rPr lang="es-SV" sz="1500" b="1" u="none" strike="noStrike" dirty="0" err="1">
                          <a:effectLst/>
                        </a:rPr>
                        <a:t>escojido</a:t>
                      </a:r>
                      <a:endParaRPr lang="es-SV" sz="1500" b="1" i="0" u="none" strike="noStrike" dirty="0">
                        <a:solidFill>
                          <a:schemeClr val="bg1"/>
                        </a:solidFill>
                        <a:effectLst/>
                        <a:latin typeface="Comic Sans MS" pitchFamily="66" charset="0"/>
                      </a:endParaRPr>
                    </a:p>
                  </a:txBody>
                  <a:tcPr marL="0" marR="0" marT="0" marB="0" anchor="b"/>
                </a:tc>
                <a:tc>
                  <a:txBody>
                    <a:bodyPr/>
                    <a:lstStyle/>
                    <a:p>
                      <a:pPr algn="ctr" fontAlgn="b"/>
                      <a:r>
                        <a:rPr lang="es-SV" sz="1500" b="1" u="none" strike="noStrike" dirty="0">
                          <a:effectLst/>
                        </a:rPr>
                        <a:t>Factor I</a:t>
                      </a:r>
                      <a:endParaRPr lang="es-SV" sz="1500" b="1" i="0" u="none" strike="noStrike" dirty="0">
                        <a:solidFill>
                          <a:schemeClr val="bg1"/>
                        </a:solidFill>
                        <a:effectLst/>
                        <a:latin typeface="Comic Sans MS" pitchFamily="66" charset="0"/>
                      </a:endParaRPr>
                    </a:p>
                  </a:txBody>
                  <a:tcPr marL="0" marR="0" marT="0" marB="0" anchor="b"/>
                </a:tc>
              </a:tr>
              <a:tr h="523875">
                <a:tc>
                  <a:txBody>
                    <a:bodyPr/>
                    <a:lstStyle/>
                    <a:p>
                      <a:pPr algn="ctr" fontAlgn="ctr"/>
                      <a:r>
                        <a:rPr lang="es-SV" sz="1500" u="none" strike="noStrike" dirty="0">
                          <a:effectLst/>
                        </a:rPr>
                        <a:t>Edificaciones Esenciales y/o peligrosas</a:t>
                      </a:r>
                      <a:endParaRPr lang="es-SV" sz="1500" b="0" i="0" u="none" strike="noStrike" dirty="0">
                        <a:solidFill>
                          <a:schemeClr val="bg1"/>
                        </a:solidFill>
                        <a:effectLst/>
                        <a:latin typeface="Comic Sans MS" pitchFamily="66" charset="0"/>
                      </a:endParaRPr>
                    </a:p>
                  </a:txBody>
                  <a:tcPr marL="0" marR="0" marT="0" marB="0" anchor="ctr"/>
                </a:tc>
                <a:tc>
                  <a:txBody>
                    <a:bodyPr/>
                    <a:lstStyle/>
                    <a:p>
                      <a:pPr algn="ctr" fontAlgn="ctr"/>
                      <a:r>
                        <a:rPr lang="es-EC" sz="1500" u="none" strike="noStrike" dirty="0">
                          <a:effectLst/>
                        </a:rPr>
                        <a:t>Escuelas y centros de educación o deportivos que albergan más de trescientas personas</a:t>
                      </a:r>
                      <a:endParaRPr lang="es-EC" sz="1500" b="0" i="0" u="none" strike="noStrike" dirty="0">
                        <a:solidFill>
                          <a:schemeClr val="bg1"/>
                        </a:solidFill>
                        <a:effectLst/>
                        <a:latin typeface="Comic Sans MS" pitchFamily="66" charset="0"/>
                      </a:endParaRPr>
                    </a:p>
                  </a:txBody>
                  <a:tcPr marL="0" marR="0" marT="0" marB="0" anchor="ctr"/>
                </a:tc>
                <a:tc>
                  <a:txBody>
                    <a:bodyPr/>
                    <a:lstStyle/>
                    <a:p>
                      <a:pPr algn="ctr" fontAlgn="ctr"/>
                      <a:r>
                        <a:rPr lang="es-SV" sz="1500" b="1" u="none" strike="noStrike" dirty="0">
                          <a:effectLst/>
                        </a:rPr>
                        <a:t>1.15</a:t>
                      </a:r>
                      <a:endParaRPr lang="es-SV" sz="1500" b="1" i="0" u="none" strike="noStrike" dirty="0">
                        <a:solidFill>
                          <a:schemeClr val="bg1"/>
                        </a:solidFill>
                        <a:effectLst/>
                        <a:latin typeface="Comic Sans MS" pitchFamily="66" charset="0"/>
                      </a:endParaRPr>
                    </a:p>
                  </a:txBody>
                  <a:tcPr marL="0" marR="0" marT="0" marB="0" anchor="ctr">
                    <a:solidFill>
                      <a:srgbClr val="FFC000"/>
                    </a:solidFill>
                  </a:tcPr>
                </a:tc>
              </a:tr>
            </a:tbl>
          </a:graphicData>
        </a:graphic>
      </p:graphicFrame>
      <p:sp>
        <p:nvSpPr>
          <p:cNvPr id="8" name="7 Rectángulo"/>
          <p:cNvSpPr/>
          <p:nvPr/>
        </p:nvSpPr>
        <p:spPr>
          <a:xfrm>
            <a:off x="1088195" y="3254149"/>
            <a:ext cx="7228221" cy="646331"/>
          </a:xfrm>
          <a:prstGeom prst="rect">
            <a:avLst/>
          </a:prstGeom>
        </p:spPr>
        <p:txBody>
          <a:bodyPr wrap="square">
            <a:spAutoFit/>
          </a:bodyPr>
          <a:lstStyle/>
          <a:p>
            <a:pPr marL="285750" indent="-285750">
              <a:buFont typeface="Wingdings" pitchFamily="2" charset="2"/>
              <a:buChar char="Ø"/>
            </a:pPr>
            <a:r>
              <a:rPr lang="es-ES_tradnl" dirty="0">
                <a:solidFill>
                  <a:schemeClr val="bg1"/>
                </a:solidFill>
                <a:latin typeface="Comic Sans MS" pitchFamily="66" charset="0"/>
              </a:rPr>
              <a:t>Factor </a:t>
            </a:r>
            <a:r>
              <a:rPr lang="es-ES_tradnl" dirty="0" smtClean="0">
                <a:solidFill>
                  <a:schemeClr val="bg1"/>
                </a:solidFill>
                <a:latin typeface="Comic Sans MS" pitchFamily="66" charset="0"/>
              </a:rPr>
              <a:t>(Ce): Coeficiente de altura, exposición y factor de  ráfaga Tipo C.</a:t>
            </a:r>
            <a:endParaRPr lang="es-ES_tradnl" dirty="0">
              <a:solidFill>
                <a:schemeClr val="bg1"/>
              </a:solidFill>
              <a:latin typeface="Comic Sans MS" pitchFamily="66" charset="0"/>
            </a:endParaRPr>
          </a:p>
        </p:txBody>
      </p:sp>
      <p:graphicFrame>
        <p:nvGraphicFramePr>
          <p:cNvPr id="13" name="12 Tabla"/>
          <p:cNvGraphicFramePr>
            <a:graphicFrameLocks noGrp="1"/>
          </p:cNvGraphicFramePr>
          <p:nvPr>
            <p:extLst>
              <p:ext uri="{D42A27DB-BD31-4B8C-83A1-F6EECF244321}">
                <p14:modId xmlns="" xmlns:p14="http://schemas.microsoft.com/office/powerpoint/2010/main" val="2835799337"/>
              </p:ext>
            </p:extLst>
          </p:nvPr>
        </p:nvGraphicFramePr>
        <p:xfrm>
          <a:off x="1547664" y="4149883"/>
          <a:ext cx="6637331" cy="1706880"/>
        </p:xfrm>
        <a:graphic>
          <a:graphicData uri="http://schemas.openxmlformats.org/drawingml/2006/table">
            <a:tbl>
              <a:tblPr>
                <a:tableStyleId>{5C22544A-7EE6-4342-B048-85BDC9FD1C3A}</a:tableStyleId>
              </a:tblPr>
              <a:tblGrid>
                <a:gridCol w="1376261"/>
                <a:gridCol w="2167878"/>
                <a:gridCol w="1150033"/>
                <a:gridCol w="1943159"/>
              </a:tblGrid>
              <a:tr h="199768">
                <a:tc rowSpan="5">
                  <a:txBody>
                    <a:bodyPr/>
                    <a:lstStyle/>
                    <a:p>
                      <a:pPr algn="ctr" fontAlgn="ctr"/>
                      <a:r>
                        <a:rPr lang="es-SV" sz="1600" b="1" u="none" strike="noStrike" dirty="0" err="1">
                          <a:effectLst/>
                        </a:rPr>
                        <a:t>Exposicion</a:t>
                      </a:r>
                      <a:r>
                        <a:rPr lang="es-SV" sz="1600" b="1" u="none" strike="noStrike" dirty="0">
                          <a:effectLst/>
                        </a:rPr>
                        <a:t> C</a:t>
                      </a:r>
                      <a:r>
                        <a:rPr lang="es-SV" sz="1600" u="none" strike="noStrike" dirty="0">
                          <a:effectLst/>
                        </a:rPr>
                        <a:t>: </a:t>
                      </a:r>
                      <a:endParaRPr lang="es-SV" sz="1600" b="1" i="0" u="none" strike="noStrike" dirty="0">
                        <a:effectLst/>
                        <a:latin typeface="Arial"/>
                      </a:endParaRPr>
                    </a:p>
                  </a:txBody>
                  <a:tcPr marL="0" marR="0" marT="0" marB="0" anchor="ctr">
                    <a:solidFill>
                      <a:srgbClr val="FFC000"/>
                    </a:solidFill>
                  </a:tcPr>
                </a:tc>
                <a:tc rowSpan="5">
                  <a:txBody>
                    <a:bodyPr/>
                    <a:lstStyle/>
                    <a:p>
                      <a:pPr algn="ctr" fontAlgn="b"/>
                      <a:r>
                        <a:rPr lang="es-EC" sz="1600" u="none" strike="noStrike" dirty="0">
                          <a:effectLst/>
                        </a:rPr>
                        <a:t>Tiene un suelo que es plano y generalmente abierto, </a:t>
                      </a:r>
                      <a:r>
                        <a:rPr lang="es-EC" sz="1600" u="none" strike="noStrike" dirty="0" err="1">
                          <a:effectLst/>
                        </a:rPr>
                        <a:t>extendiendose</a:t>
                      </a:r>
                      <a:r>
                        <a:rPr lang="es-EC" sz="1600" u="none" strike="noStrike" dirty="0">
                          <a:effectLst/>
                        </a:rPr>
                        <a:t> 0.81 km (1/2 milla) o mas desde el lugar en cualquier cuadrante completo</a:t>
                      </a:r>
                      <a:endParaRPr lang="es-EC" sz="1600" b="0" i="0" u="none" strike="noStrike" dirty="0">
                        <a:effectLst/>
                        <a:latin typeface="Arial"/>
                      </a:endParaRPr>
                    </a:p>
                  </a:txBody>
                  <a:tcPr marL="0" marR="0" marT="0" marB="0" anchor="b"/>
                </a:tc>
                <a:tc>
                  <a:txBody>
                    <a:bodyPr/>
                    <a:lstStyle/>
                    <a:p>
                      <a:pPr algn="l" fontAlgn="b"/>
                      <a:r>
                        <a:rPr lang="es-SV" sz="1100" u="none" strike="noStrike" dirty="0">
                          <a:effectLst/>
                        </a:rPr>
                        <a:t> </a:t>
                      </a:r>
                      <a:endParaRPr lang="es-SV" sz="1000" b="0" i="0" u="none" strike="noStrike" dirty="0">
                        <a:effectLst/>
                        <a:latin typeface="Arial"/>
                      </a:endParaRPr>
                    </a:p>
                  </a:txBody>
                  <a:tcPr marL="0" marR="0" marT="0" marB="0"/>
                </a:tc>
                <a:tc>
                  <a:txBody>
                    <a:bodyPr/>
                    <a:lstStyle/>
                    <a:p>
                      <a:pPr algn="l" fontAlgn="b"/>
                      <a:r>
                        <a:rPr lang="es-SV" sz="1100" u="none" strike="noStrike" dirty="0">
                          <a:effectLst/>
                        </a:rPr>
                        <a:t> </a:t>
                      </a:r>
                      <a:endParaRPr lang="es-SV" sz="1100" b="0" i="0" u="none" strike="noStrike" dirty="0">
                        <a:effectLst/>
                        <a:latin typeface="Arial"/>
                      </a:endParaRPr>
                    </a:p>
                  </a:txBody>
                  <a:tcPr marL="0" marR="0" marT="0" marB="0" anchor="b"/>
                </a:tc>
              </a:tr>
              <a:tr h="199768">
                <a:tc vMerge="1">
                  <a:txBody>
                    <a:bodyPr/>
                    <a:lstStyle/>
                    <a:p>
                      <a:endParaRPr lang="es-SV"/>
                    </a:p>
                  </a:txBody>
                  <a:tcPr/>
                </a:tc>
                <a:tc vMerge="1">
                  <a:txBody>
                    <a:bodyPr/>
                    <a:lstStyle/>
                    <a:p>
                      <a:endParaRPr lang="es-SV"/>
                    </a:p>
                  </a:txBody>
                  <a:tcPr/>
                </a:tc>
                <a:tc>
                  <a:txBody>
                    <a:bodyPr/>
                    <a:lstStyle/>
                    <a:p>
                      <a:pPr algn="l" fontAlgn="b"/>
                      <a:r>
                        <a:rPr lang="es-SV" sz="1100" u="none" strike="noStrike">
                          <a:effectLst/>
                        </a:rPr>
                        <a:t> </a:t>
                      </a:r>
                      <a:endParaRPr lang="es-SV" sz="1100" b="0" i="0" u="none" strike="noStrike">
                        <a:effectLst/>
                        <a:latin typeface="Arial"/>
                      </a:endParaRPr>
                    </a:p>
                  </a:txBody>
                  <a:tcPr marL="0" marR="0" marT="0" marB="0" anchor="b"/>
                </a:tc>
                <a:tc>
                  <a:txBody>
                    <a:bodyPr/>
                    <a:lstStyle/>
                    <a:p>
                      <a:pPr algn="l" fontAlgn="b"/>
                      <a:r>
                        <a:rPr lang="es-SV" sz="1100" u="none" strike="noStrike">
                          <a:effectLst/>
                        </a:rPr>
                        <a:t> </a:t>
                      </a:r>
                      <a:endParaRPr lang="es-SV" sz="1100" b="0" i="0" u="none" strike="noStrike">
                        <a:effectLst/>
                        <a:latin typeface="Arial"/>
                      </a:endParaRPr>
                    </a:p>
                  </a:txBody>
                  <a:tcPr marL="0" marR="0" marT="0" marB="0" anchor="b"/>
                </a:tc>
              </a:tr>
              <a:tr h="199768">
                <a:tc vMerge="1">
                  <a:txBody>
                    <a:bodyPr/>
                    <a:lstStyle/>
                    <a:p>
                      <a:endParaRPr lang="es-SV"/>
                    </a:p>
                  </a:txBody>
                  <a:tcPr/>
                </a:tc>
                <a:tc vMerge="1">
                  <a:txBody>
                    <a:bodyPr/>
                    <a:lstStyle/>
                    <a:p>
                      <a:endParaRPr lang="es-SV"/>
                    </a:p>
                  </a:txBody>
                  <a:tcPr/>
                </a:tc>
                <a:tc>
                  <a:txBody>
                    <a:bodyPr/>
                    <a:lstStyle/>
                    <a:p>
                      <a:pPr algn="l" fontAlgn="b"/>
                      <a:r>
                        <a:rPr lang="es-SV" sz="1100" u="none" strike="noStrike">
                          <a:effectLst/>
                        </a:rPr>
                        <a:t> </a:t>
                      </a:r>
                      <a:endParaRPr lang="es-SV" sz="1100" b="0" i="0" u="none" strike="noStrike">
                        <a:effectLst/>
                        <a:latin typeface="Arial"/>
                      </a:endParaRPr>
                    </a:p>
                  </a:txBody>
                  <a:tcPr marL="0" marR="0" marT="0" marB="0" anchor="b"/>
                </a:tc>
                <a:tc>
                  <a:txBody>
                    <a:bodyPr/>
                    <a:lstStyle/>
                    <a:p>
                      <a:pPr algn="l" fontAlgn="b"/>
                      <a:r>
                        <a:rPr lang="es-SV" sz="1100" u="none" strike="noStrike">
                          <a:effectLst/>
                        </a:rPr>
                        <a:t> </a:t>
                      </a:r>
                      <a:endParaRPr lang="es-SV" sz="1100" b="0" i="0" u="none" strike="noStrike">
                        <a:effectLst/>
                        <a:latin typeface="Arial"/>
                      </a:endParaRPr>
                    </a:p>
                  </a:txBody>
                  <a:tcPr marL="0" marR="0" marT="0" marB="0" anchor="b"/>
                </a:tc>
              </a:tr>
              <a:tr h="199768">
                <a:tc vMerge="1">
                  <a:txBody>
                    <a:bodyPr/>
                    <a:lstStyle/>
                    <a:p>
                      <a:endParaRPr lang="es-SV"/>
                    </a:p>
                  </a:txBody>
                  <a:tcPr/>
                </a:tc>
                <a:tc vMerge="1">
                  <a:txBody>
                    <a:bodyPr/>
                    <a:lstStyle/>
                    <a:p>
                      <a:endParaRPr lang="es-SV"/>
                    </a:p>
                  </a:txBody>
                  <a:tcPr/>
                </a:tc>
                <a:tc>
                  <a:txBody>
                    <a:bodyPr/>
                    <a:lstStyle/>
                    <a:p>
                      <a:pPr algn="l" fontAlgn="b"/>
                      <a:r>
                        <a:rPr lang="es-SV" sz="1100" u="none" strike="noStrike">
                          <a:effectLst/>
                        </a:rPr>
                        <a:t> </a:t>
                      </a:r>
                      <a:endParaRPr lang="es-SV" sz="1100" b="0" i="0" u="none" strike="noStrike">
                        <a:effectLst/>
                        <a:latin typeface="Arial"/>
                      </a:endParaRPr>
                    </a:p>
                  </a:txBody>
                  <a:tcPr marL="0" marR="0" marT="0" marB="0" anchor="b"/>
                </a:tc>
                <a:tc>
                  <a:txBody>
                    <a:bodyPr/>
                    <a:lstStyle/>
                    <a:p>
                      <a:pPr algn="l" fontAlgn="b"/>
                      <a:r>
                        <a:rPr lang="es-SV" sz="1100" u="none" strike="noStrike">
                          <a:effectLst/>
                        </a:rPr>
                        <a:t> </a:t>
                      </a:r>
                      <a:endParaRPr lang="es-SV" sz="1100" b="0" i="0" u="none" strike="noStrike">
                        <a:effectLst/>
                        <a:latin typeface="Arial"/>
                      </a:endParaRPr>
                    </a:p>
                  </a:txBody>
                  <a:tcPr marL="0" marR="0" marT="0" marB="0" anchor="b"/>
                </a:tc>
              </a:tr>
              <a:tr h="496267">
                <a:tc vMerge="1">
                  <a:txBody>
                    <a:bodyPr/>
                    <a:lstStyle/>
                    <a:p>
                      <a:endParaRPr lang="es-SV"/>
                    </a:p>
                  </a:txBody>
                  <a:tcPr/>
                </a:tc>
                <a:tc vMerge="1">
                  <a:txBody>
                    <a:bodyPr/>
                    <a:lstStyle/>
                    <a:p>
                      <a:endParaRPr lang="es-SV"/>
                    </a:p>
                  </a:txBody>
                  <a:tcPr/>
                </a:tc>
                <a:tc>
                  <a:txBody>
                    <a:bodyPr/>
                    <a:lstStyle/>
                    <a:p>
                      <a:pPr algn="l" fontAlgn="b"/>
                      <a:r>
                        <a:rPr lang="es-SV" sz="1100" u="none" strike="noStrike">
                          <a:effectLst/>
                        </a:rPr>
                        <a:t> </a:t>
                      </a:r>
                      <a:endParaRPr lang="es-SV" sz="1100" b="0" i="0" u="none" strike="noStrike">
                        <a:effectLst/>
                        <a:latin typeface="Arial"/>
                      </a:endParaRPr>
                    </a:p>
                  </a:txBody>
                  <a:tcPr marL="0" marR="0" marT="0" marB="0" anchor="b"/>
                </a:tc>
                <a:tc>
                  <a:txBody>
                    <a:bodyPr/>
                    <a:lstStyle/>
                    <a:p>
                      <a:pPr algn="l" fontAlgn="b"/>
                      <a:r>
                        <a:rPr lang="es-SV" sz="1100" u="none" strike="noStrike" dirty="0">
                          <a:effectLst/>
                        </a:rPr>
                        <a:t> </a:t>
                      </a:r>
                      <a:endParaRPr lang="es-SV" sz="1100" b="0" i="0" u="none" strike="noStrike" dirty="0">
                        <a:effectLst/>
                        <a:latin typeface="Arial"/>
                      </a:endParaRPr>
                    </a:p>
                  </a:txBody>
                  <a:tcPr marL="0" marR="0" marT="0" marB="0" anchor="b"/>
                </a:tc>
              </a:tr>
            </a:tbl>
          </a:graphicData>
        </a:graphic>
      </p:graphicFrame>
      <p:pic>
        <p:nvPicPr>
          <p:cNvPr id="15" name="Picture 5"/>
          <p:cNvPicPr>
            <a:picLocks noChangeAspect="1" noChangeArrowheads="1"/>
          </p:cNvPicPr>
          <p:nvPr/>
        </p:nvPicPr>
        <p:blipFill>
          <a:blip r:embed="rId3" cstate="print"/>
          <a:srcRect l="19933" t="46594" r="43298" b="23039"/>
          <a:stretch>
            <a:fillRect/>
          </a:stretch>
        </p:blipFill>
        <p:spPr bwMode="auto">
          <a:xfrm>
            <a:off x="5392877" y="4293096"/>
            <a:ext cx="2330170" cy="1512168"/>
          </a:xfrm>
          <a:prstGeom prst="rect">
            <a:avLst/>
          </a:prstGeom>
          <a:noFill/>
          <a:ln w="9525">
            <a:noFill/>
            <a:miter lim="800000"/>
            <a:headEnd/>
            <a:tailEnd/>
          </a:ln>
        </p:spPr>
      </p:pic>
      <p:sp>
        <p:nvSpPr>
          <p:cNvPr id="9" name="8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CONSIDERACIONES DE DISEÑO</a:t>
            </a:r>
            <a:endParaRPr lang="es-SV" sz="2800" dirty="0"/>
          </a:p>
        </p:txBody>
      </p:sp>
    </p:spTree>
    <p:extLst>
      <p:ext uri="{BB962C8B-B14F-4D97-AF65-F5344CB8AC3E}">
        <p14:creationId xmlns="" xmlns:p14="http://schemas.microsoft.com/office/powerpoint/2010/main" val="3014577427"/>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2" name="1 Tabla"/>
          <p:cNvGraphicFramePr>
            <a:graphicFrameLocks noGrp="1"/>
          </p:cNvGraphicFramePr>
          <p:nvPr>
            <p:extLst>
              <p:ext uri="{D42A27DB-BD31-4B8C-83A1-F6EECF244321}">
                <p14:modId xmlns="" xmlns:p14="http://schemas.microsoft.com/office/powerpoint/2010/main" val="2055362728"/>
              </p:ext>
            </p:extLst>
          </p:nvPr>
        </p:nvGraphicFramePr>
        <p:xfrm>
          <a:off x="1187625" y="1628800"/>
          <a:ext cx="6106616" cy="868680"/>
        </p:xfrm>
        <a:graphic>
          <a:graphicData uri="http://schemas.openxmlformats.org/drawingml/2006/table">
            <a:tbl>
              <a:tblPr>
                <a:tableStyleId>{5C22544A-7EE6-4342-B048-85BDC9FD1C3A}</a:tableStyleId>
              </a:tblPr>
              <a:tblGrid>
                <a:gridCol w="1206549"/>
                <a:gridCol w="984938"/>
                <a:gridCol w="1034185"/>
                <a:gridCol w="1071121"/>
                <a:gridCol w="1809823"/>
              </a:tblGrid>
              <a:tr h="381000">
                <a:tc gridSpan="2">
                  <a:txBody>
                    <a:bodyPr/>
                    <a:lstStyle/>
                    <a:p>
                      <a:pPr algn="ctr" fontAlgn="b"/>
                      <a:r>
                        <a:rPr lang="es-SV" sz="1600" u="none" strike="noStrike" dirty="0">
                          <a:effectLst/>
                        </a:rPr>
                        <a:t>Altura sobre el nivel </a:t>
                      </a:r>
                      <a:endParaRPr lang="es-SV" sz="1600" b="1" i="0" u="none" strike="noStrike" dirty="0">
                        <a:effectLst/>
                        <a:latin typeface="Arial"/>
                      </a:endParaRPr>
                    </a:p>
                  </a:txBody>
                  <a:tcPr marL="0" marR="0" marT="0" marB="0" anchor="b"/>
                </a:tc>
                <a:tc hMerge="1">
                  <a:txBody>
                    <a:bodyPr/>
                    <a:lstStyle/>
                    <a:p>
                      <a:endParaRPr lang="es-SV"/>
                    </a:p>
                  </a:txBody>
                  <a:tcPr/>
                </a:tc>
                <a:tc rowSpan="2">
                  <a:txBody>
                    <a:bodyPr/>
                    <a:lstStyle/>
                    <a:p>
                      <a:pPr algn="ctr" fontAlgn="ctr"/>
                      <a:r>
                        <a:rPr lang="es-SV" sz="1600" u="none" strike="noStrike">
                          <a:effectLst/>
                        </a:rPr>
                        <a:t>Exposicion B</a:t>
                      </a:r>
                      <a:endParaRPr lang="es-SV" sz="1600" b="1" i="0" u="none" strike="noStrike">
                        <a:effectLst/>
                        <a:latin typeface="Arial"/>
                      </a:endParaRPr>
                    </a:p>
                  </a:txBody>
                  <a:tcPr marL="0" marR="0" marT="0" marB="0" anchor="ctr"/>
                </a:tc>
                <a:tc rowSpan="2">
                  <a:txBody>
                    <a:bodyPr/>
                    <a:lstStyle/>
                    <a:p>
                      <a:pPr algn="ctr" fontAlgn="ctr"/>
                      <a:r>
                        <a:rPr lang="es-SV" sz="1600" b="1" u="none" strike="noStrike" dirty="0" err="1">
                          <a:effectLst/>
                        </a:rPr>
                        <a:t>Exposicion</a:t>
                      </a:r>
                      <a:r>
                        <a:rPr lang="es-SV" sz="1600" b="1" u="none" strike="noStrike" dirty="0">
                          <a:effectLst/>
                        </a:rPr>
                        <a:t> C</a:t>
                      </a:r>
                      <a:endParaRPr lang="es-SV" sz="1600" b="1" i="0" u="none" strike="noStrike" dirty="0">
                        <a:effectLst/>
                        <a:latin typeface="Arial"/>
                      </a:endParaRPr>
                    </a:p>
                  </a:txBody>
                  <a:tcPr marL="0" marR="0" marT="0" marB="0" anchor="ctr">
                    <a:solidFill>
                      <a:srgbClr val="FFC000"/>
                    </a:solidFill>
                  </a:tcPr>
                </a:tc>
                <a:tc rowSpan="2">
                  <a:txBody>
                    <a:bodyPr/>
                    <a:lstStyle/>
                    <a:p>
                      <a:pPr algn="ctr" fontAlgn="ctr"/>
                      <a:r>
                        <a:rPr lang="es-SV" sz="1600" u="none" strike="noStrike">
                          <a:effectLst/>
                        </a:rPr>
                        <a:t>Exposicion D</a:t>
                      </a:r>
                      <a:endParaRPr lang="es-SV" sz="1600" b="1" i="0" u="none" strike="noStrike">
                        <a:effectLst/>
                        <a:latin typeface="Arial"/>
                      </a:endParaRPr>
                    </a:p>
                  </a:txBody>
                  <a:tcPr marL="0" marR="0" marT="0" marB="0" anchor="ctr"/>
                </a:tc>
              </a:tr>
              <a:tr h="190500">
                <a:tc gridSpan="2">
                  <a:txBody>
                    <a:bodyPr/>
                    <a:lstStyle/>
                    <a:p>
                      <a:pPr algn="ctr" fontAlgn="b"/>
                      <a:r>
                        <a:rPr lang="es-SV" sz="1600" u="none" strike="noStrike" dirty="0">
                          <a:effectLst/>
                        </a:rPr>
                        <a:t>promedio del Terreno</a:t>
                      </a:r>
                      <a:endParaRPr lang="es-SV" sz="1600" b="1" i="0" u="none" strike="noStrike" dirty="0">
                        <a:effectLst/>
                        <a:latin typeface="Arial"/>
                      </a:endParaRPr>
                    </a:p>
                  </a:txBody>
                  <a:tcPr marL="0" marR="0" marT="0" marB="0" anchor="b"/>
                </a:tc>
                <a:tc hMerge="1">
                  <a:txBody>
                    <a:bodyPr/>
                    <a:lstStyle/>
                    <a:p>
                      <a:endParaRPr lang="es-SV"/>
                    </a:p>
                  </a:txBody>
                  <a:tcPr/>
                </a:tc>
                <a:tc vMerge="1">
                  <a:txBody>
                    <a:bodyPr/>
                    <a:lstStyle/>
                    <a:p>
                      <a:endParaRPr lang="es-SV"/>
                    </a:p>
                  </a:txBody>
                  <a:tcPr/>
                </a:tc>
                <a:tc vMerge="1">
                  <a:txBody>
                    <a:bodyPr/>
                    <a:lstStyle/>
                    <a:p>
                      <a:endParaRPr lang="es-SV"/>
                    </a:p>
                  </a:txBody>
                  <a:tcPr/>
                </a:tc>
                <a:tc vMerge="1">
                  <a:txBody>
                    <a:bodyPr/>
                    <a:lstStyle/>
                    <a:p>
                      <a:endParaRPr lang="es-SV"/>
                    </a:p>
                  </a:txBody>
                  <a:tcPr/>
                </a:tc>
              </a:tr>
              <a:tr h="180975">
                <a:tc>
                  <a:txBody>
                    <a:bodyPr/>
                    <a:lstStyle/>
                    <a:p>
                      <a:pPr algn="ctr" fontAlgn="b"/>
                      <a:r>
                        <a:rPr lang="es-SV" sz="1600" u="none" strike="noStrike" dirty="0">
                          <a:solidFill>
                            <a:schemeClr val="bg1"/>
                          </a:solidFill>
                          <a:effectLst/>
                        </a:rPr>
                        <a:t>22.97 ft</a:t>
                      </a:r>
                      <a:endParaRPr lang="es-SV" sz="1600" b="0" i="0" u="none" strike="noStrike" dirty="0">
                        <a:solidFill>
                          <a:schemeClr val="bg1"/>
                        </a:solidFill>
                        <a:effectLst/>
                        <a:latin typeface="Arial"/>
                      </a:endParaRPr>
                    </a:p>
                  </a:txBody>
                  <a:tcPr marL="0" marR="0" marT="0" marB="0" anchor="b"/>
                </a:tc>
                <a:tc>
                  <a:txBody>
                    <a:bodyPr/>
                    <a:lstStyle/>
                    <a:p>
                      <a:pPr algn="ctr" fontAlgn="b"/>
                      <a:r>
                        <a:rPr lang="es-SV" sz="1600" u="none" strike="noStrike" dirty="0">
                          <a:solidFill>
                            <a:schemeClr val="bg1"/>
                          </a:solidFill>
                          <a:effectLst/>
                        </a:rPr>
                        <a:t>7.00 m</a:t>
                      </a:r>
                      <a:endParaRPr lang="es-SV" sz="1600" b="0" i="0" u="none" strike="noStrike" dirty="0">
                        <a:solidFill>
                          <a:schemeClr val="bg1"/>
                        </a:solidFill>
                        <a:effectLst/>
                        <a:latin typeface="Arial"/>
                      </a:endParaRPr>
                    </a:p>
                  </a:txBody>
                  <a:tcPr marL="0" marR="0" marT="0" marB="0" anchor="b">
                    <a:solidFill>
                      <a:srgbClr val="FFC000"/>
                    </a:solidFill>
                  </a:tcPr>
                </a:tc>
                <a:tc>
                  <a:txBody>
                    <a:bodyPr/>
                    <a:lstStyle/>
                    <a:p>
                      <a:pPr algn="ctr" fontAlgn="b"/>
                      <a:r>
                        <a:rPr lang="es-SV" sz="1600" u="none" strike="noStrike" dirty="0">
                          <a:solidFill>
                            <a:schemeClr val="bg1"/>
                          </a:solidFill>
                          <a:effectLst/>
                        </a:rPr>
                        <a:t>0.70</a:t>
                      </a:r>
                      <a:endParaRPr lang="es-SV" sz="1600" b="0" i="0" u="none" strike="noStrike" dirty="0">
                        <a:solidFill>
                          <a:schemeClr val="bg1"/>
                        </a:solidFill>
                        <a:effectLst/>
                        <a:latin typeface="Arial"/>
                      </a:endParaRPr>
                    </a:p>
                  </a:txBody>
                  <a:tcPr marL="0" marR="0" marT="0" marB="0" anchor="b"/>
                </a:tc>
                <a:tc>
                  <a:txBody>
                    <a:bodyPr/>
                    <a:lstStyle/>
                    <a:p>
                      <a:pPr algn="ctr" fontAlgn="b"/>
                      <a:r>
                        <a:rPr lang="es-SV" sz="1600" b="1" u="none" strike="noStrike" dirty="0">
                          <a:solidFill>
                            <a:schemeClr val="bg1"/>
                          </a:solidFill>
                          <a:effectLst/>
                        </a:rPr>
                        <a:t>1.17</a:t>
                      </a:r>
                      <a:endParaRPr lang="es-SV" sz="1600" b="1" i="0" u="none" strike="noStrike" dirty="0">
                        <a:solidFill>
                          <a:schemeClr val="bg1"/>
                        </a:solidFill>
                        <a:effectLst/>
                        <a:latin typeface="Arial"/>
                      </a:endParaRPr>
                    </a:p>
                  </a:txBody>
                  <a:tcPr marL="0" marR="0" marT="0" marB="0" anchor="b">
                    <a:solidFill>
                      <a:srgbClr val="FFC000"/>
                    </a:solidFill>
                  </a:tcPr>
                </a:tc>
                <a:tc>
                  <a:txBody>
                    <a:bodyPr/>
                    <a:lstStyle/>
                    <a:p>
                      <a:pPr algn="ctr" fontAlgn="b"/>
                      <a:r>
                        <a:rPr lang="es-SV" sz="1600" u="none" strike="noStrike" dirty="0">
                          <a:solidFill>
                            <a:schemeClr val="bg1"/>
                          </a:solidFill>
                          <a:effectLst/>
                        </a:rPr>
                        <a:t>1.48</a:t>
                      </a:r>
                      <a:endParaRPr lang="es-SV" sz="1600" b="0" i="0" u="none" strike="noStrike" dirty="0">
                        <a:solidFill>
                          <a:schemeClr val="bg1"/>
                        </a:solidFill>
                        <a:effectLst/>
                        <a:latin typeface="Arial"/>
                      </a:endParaRPr>
                    </a:p>
                  </a:txBody>
                  <a:tcPr marL="0" marR="0" marT="0" marB="0" anchor="b"/>
                </a:tc>
              </a:tr>
            </a:tbl>
          </a:graphicData>
        </a:graphic>
      </p:graphicFrame>
      <p:graphicFrame>
        <p:nvGraphicFramePr>
          <p:cNvPr id="6" name="2 Gráfico"/>
          <p:cNvGraphicFramePr>
            <a:graphicFrameLocks/>
          </p:cNvGraphicFramePr>
          <p:nvPr>
            <p:extLst>
              <p:ext uri="{D42A27DB-BD31-4B8C-83A1-F6EECF244321}">
                <p14:modId xmlns="" xmlns:p14="http://schemas.microsoft.com/office/powerpoint/2010/main" val="1468533598"/>
              </p:ext>
            </p:extLst>
          </p:nvPr>
        </p:nvGraphicFramePr>
        <p:xfrm>
          <a:off x="1115616" y="2852936"/>
          <a:ext cx="6713014" cy="3240360"/>
        </p:xfrm>
        <a:graphic>
          <a:graphicData uri="http://schemas.openxmlformats.org/drawingml/2006/chart">
            <c:chart xmlns:c="http://schemas.openxmlformats.org/drawingml/2006/chart" xmlns:r="http://schemas.openxmlformats.org/officeDocument/2006/relationships" r:id="rId3"/>
          </a:graphicData>
        </a:graphic>
      </p:graphicFrame>
      <p:sp>
        <p:nvSpPr>
          <p:cNvPr id="8" name="7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CONSIDERACIONES DE DISEÑO</a:t>
            </a:r>
            <a:endParaRPr lang="es-SV" sz="2800" dirty="0"/>
          </a:p>
        </p:txBody>
      </p:sp>
    </p:spTree>
    <p:extLst>
      <p:ext uri="{BB962C8B-B14F-4D97-AF65-F5344CB8AC3E}">
        <p14:creationId xmlns="" xmlns:p14="http://schemas.microsoft.com/office/powerpoint/2010/main" val="740556474"/>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088195" y="1428392"/>
            <a:ext cx="7117179" cy="646331"/>
          </a:xfrm>
          <a:prstGeom prst="rect">
            <a:avLst/>
          </a:prstGeom>
        </p:spPr>
        <p:txBody>
          <a:bodyPr wrap="square">
            <a:spAutoFit/>
          </a:bodyPr>
          <a:lstStyle/>
          <a:p>
            <a:pPr marL="285750" indent="-285750">
              <a:buFont typeface="Wingdings" pitchFamily="2" charset="2"/>
              <a:buChar char="Ø"/>
            </a:pPr>
            <a:r>
              <a:rPr lang="es-ES_tradnl" dirty="0">
                <a:solidFill>
                  <a:schemeClr val="bg1"/>
                </a:solidFill>
                <a:latin typeface="Comic Sans MS" pitchFamily="66" charset="0"/>
              </a:rPr>
              <a:t>Factor </a:t>
            </a:r>
            <a:r>
              <a:rPr lang="es-ES_tradnl" dirty="0" smtClean="0">
                <a:solidFill>
                  <a:schemeClr val="bg1"/>
                </a:solidFill>
                <a:latin typeface="Comic Sans MS" pitchFamily="66" charset="0"/>
              </a:rPr>
              <a:t>(</a:t>
            </a:r>
            <a:r>
              <a:rPr lang="es-ES_tradnl" dirty="0" err="1" smtClean="0">
                <a:solidFill>
                  <a:schemeClr val="bg1"/>
                </a:solidFill>
                <a:latin typeface="Comic Sans MS" pitchFamily="66" charset="0"/>
              </a:rPr>
              <a:t>Cq</a:t>
            </a:r>
            <a:r>
              <a:rPr lang="es-ES_tradnl" dirty="0" smtClean="0">
                <a:solidFill>
                  <a:schemeClr val="bg1"/>
                </a:solidFill>
                <a:latin typeface="Comic Sans MS" pitchFamily="66" charset="0"/>
              </a:rPr>
              <a:t>): Coeficiente de Presión (Estructuras y Sistemas Primarios)</a:t>
            </a:r>
            <a:endParaRPr lang="es-ES_tradnl" dirty="0">
              <a:solidFill>
                <a:schemeClr val="bg1"/>
              </a:solidFill>
              <a:latin typeface="Comic Sans MS" pitchFamily="66" charset="0"/>
            </a:endParaRPr>
          </a:p>
        </p:txBody>
      </p:sp>
      <p:pic>
        <p:nvPicPr>
          <p:cNvPr id="18433" name="Picture 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55576" y="2405063"/>
            <a:ext cx="7776864" cy="26801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8" name="7 Conector angular"/>
          <p:cNvCxnSpPr/>
          <p:nvPr/>
        </p:nvCxnSpPr>
        <p:spPr>
          <a:xfrm>
            <a:off x="1088195" y="4077072"/>
            <a:ext cx="2583705" cy="216024"/>
          </a:xfrm>
          <a:prstGeom prst="bentConnector3">
            <a:avLst>
              <a:gd name="adj1" fmla="val 80637"/>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1187624" y="3421957"/>
            <a:ext cx="1636025" cy="646331"/>
          </a:xfrm>
          <a:prstGeom prst="rect">
            <a:avLst/>
          </a:prstGeom>
          <a:solidFill>
            <a:srgbClr val="FFC000"/>
          </a:solidFill>
        </p:spPr>
        <p:txBody>
          <a:bodyPr wrap="square" rtlCol="0">
            <a:spAutoFit/>
          </a:bodyPr>
          <a:lstStyle/>
          <a:p>
            <a:pPr algn="ctr"/>
            <a:r>
              <a:rPr lang="es-EC" sz="1200" b="1" dirty="0" smtClean="0">
                <a:solidFill>
                  <a:schemeClr val="bg1"/>
                </a:solidFill>
              </a:rPr>
              <a:t>Pendientes menores del 16,7% (0.7 hacia afuera)</a:t>
            </a:r>
            <a:endParaRPr lang="es-SV" sz="1200" b="1" dirty="0">
              <a:solidFill>
                <a:schemeClr val="bg1"/>
              </a:solidFill>
            </a:endParaRPr>
          </a:p>
        </p:txBody>
      </p:sp>
      <p:sp>
        <p:nvSpPr>
          <p:cNvPr id="14" name="13 Rectángulo"/>
          <p:cNvSpPr/>
          <p:nvPr/>
        </p:nvSpPr>
        <p:spPr>
          <a:xfrm>
            <a:off x="841485" y="6015545"/>
            <a:ext cx="7115533" cy="646331"/>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Wingdings" pitchFamily="2" charset="2"/>
              <a:buChar char="Ø"/>
            </a:pPr>
            <a:r>
              <a:rPr lang="es-ES_tradnl" dirty="0" smtClean="0">
                <a:solidFill>
                  <a:schemeClr val="bg1"/>
                </a:solidFill>
                <a:latin typeface="Comic Sans MS" pitchFamily="66" charset="0"/>
              </a:rPr>
              <a:t>Carga (</a:t>
            </a:r>
            <a:r>
              <a:rPr lang="es-ES_tradnl" dirty="0">
                <a:solidFill>
                  <a:schemeClr val="bg1"/>
                </a:solidFill>
                <a:latin typeface="Comic Sans MS" pitchFamily="66" charset="0"/>
              </a:rPr>
              <a:t>P</a:t>
            </a:r>
            <a:r>
              <a:rPr lang="es-ES_tradnl" dirty="0" smtClean="0">
                <a:solidFill>
                  <a:schemeClr val="bg1"/>
                </a:solidFill>
                <a:latin typeface="Comic Sans MS" pitchFamily="66" charset="0"/>
              </a:rPr>
              <a:t>): Presión de diseño por Viento.</a:t>
            </a:r>
          </a:p>
          <a:p>
            <a:r>
              <a:rPr lang="es-ES_tradnl" dirty="0">
                <a:solidFill>
                  <a:schemeClr val="bg1"/>
                </a:solidFill>
                <a:latin typeface="Comic Sans MS" pitchFamily="66" charset="0"/>
              </a:rPr>
              <a:t>	</a:t>
            </a:r>
            <a:r>
              <a:rPr lang="es-ES_tradnl" dirty="0" smtClean="0">
                <a:solidFill>
                  <a:schemeClr val="bg1"/>
                </a:solidFill>
                <a:latin typeface="Comic Sans MS" pitchFamily="66" charset="0"/>
              </a:rPr>
              <a:t>		P= 29.15 Kg/m2</a:t>
            </a:r>
            <a:endParaRPr lang="es-SV" dirty="0"/>
          </a:p>
        </p:txBody>
      </p:sp>
      <p:pic>
        <p:nvPicPr>
          <p:cNvPr id="18434"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005635" y="5264818"/>
            <a:ext cx="5114925" cy="733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437" name="Imagen 163"/>
          <p:cNvPicPr>
            <a:picLocks noChangeAspect="1" noChangeArrowheads="1"/>
          </p:cNvPicPr>
          <p:nvPr/>
        </p:nvPicPr>
        <p:blipFill>
          <a:blip r:embed="rId5">
            <a:lum bright="-30000"/>
            <a:grayscl/>
            <a:biLevel thresh="50000"/>
            <a:extLst>
              <a:ext uri="{28A0092B-C50C-407E-A947-70E740481C1C}">
                <a14:useLocalDpi xmlns="" xmlns:a14="http://schemas.microsoft.com/office/drawing/2010/main" val="0"/>
              </a:ext>
            </a:extLst>
          </a:blip>
          <a:srcRect l="42992" t="13507" r="32217" b="37921"/>
          <a:stretch>
            <a:fillRect/>
          </a:stretch>
        </p:blipFill>
        <p:spPr bwMode="auto">
          <a:xfrm>
            <a:off x="3990975" y="1535113"/>
            <a:ext cx="1276350" cy="0"/>
          </a:xfrm>
          <a:prstGeom prst="rect">
            <a:avLst/>
          </a:prstGeom>
          <a:solidFill>
            <a:srgbClr val="FFFFFF"/>
          </a:solidFill>
        </p:spPr>
      </p:pic>
      <p:pic>
        <p:nvPicPr>
          <p:cNvPr id="18436" name="Imagen 164"/>
          <p:cNvPicPr>
            <a:picLocks noChangeAspect="1" noChangeArrowheads="1"/>
          </p:cNvPicPr>
          <p:nvPr/>
        </p:nvPicPr>
        <p:blipFill>
          <a:blip r:embed="rId6">
            <a:lum bright="-30000"/>
            <a:grayscl/>
            <a:biLevel thresh="50000"/>
            <a:extLst>
              <a:ext uri="{28A0092B-C50C-407E-A947-70E740481C1C}">
                <a14:useLocalDpi xmlns="" xmlns:a14="http://schemas.microsoft.com/office/drawing/2010/main" val="0"/>
              </a:ext>
            </a:extLst>
          </a:blip>
          <a:srcRect l="28975" t="14285" r="46861" b="37663"/>
          <a:stretch>
            <a:fillRect/>
          </a:stretch>
        </p:blipFill>
        <p:spPr bwMode="auto">
          <a:xfrm>
            <a:off x="4448175" y="1535113"/>
            <a:ext cx="1638300" cy="0"/>
          </a:xfrm>
          <a:prstGeom prst="rect">
            <a:avLst/>
          </a:prstGeom>
          <a:solidFill>
            <a:srgbClr val="FFFFFF"/>
          </a:solidFill>
        </p:spPr>
      </p:pic>
      <p:sp>
        <p:nvSpPr>
          <p:cNvPr id="12" name="11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CONSIDERACIONES DE DISEÑO</a:t>
            </a:r>
            <a:endParaRPr lang="es-SV" sz="2800" dirty="0"/>
          </a:p>
        </p:txBody>
      </p:sp>
    </p:spTree>
    <p:extLst>
      <p:ext uri="{BB962C8B-B14F-4D97-AF65-F5344CB8AC3E}">
        <p14:creationId xmlns="" xmlns:p14="http://schemas.microsoft.com/office/powerpoint/2010/main" val="3388311531"/>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971600" y="1447974"/>
            <a:ext cx="7213396" cy="923330"/>
          </a:xfrm>
          <a:prstGeom prst="rect">
            <a:avLst/>
          </a:prstGeom>
        </p:spPr>
        <p:txBody>
          <a:bodyPr wrap="square">
            <a:spAutoFit/>
          </a:bodyPr>
          <a:lstStyle/>
          <a:p>
            <a:pPr algn="ctr"/>
            <a:r>
              <a:rPr lang="es-ES_tradnl" b="1" u="sng" dirty="0">
                <a:solidFill>
                  <a:srgbClr val="FF0000"/>
                </a:solidFill>
                <a:latin typeface="Comic Sans MS" pitchFamily="66" charset="0"/>
              </a:rPr>
              <a:t>CARGAS PARA </a:t>
            </a:r>
            <a:r>
              <a:rPr lang="es-ES_tradnl" b="1" u="sng" dirty="0" smtClean="0">
                <a:solidFill>
                  <a:srgbClr val="FF0000"/>
                </a:solidFill>
                <a:latin typeface="Comic Sans MS" pitchFamily="66" charset="0"/>
              </a:rPr>
              <a:t>COLUMNAS (VIENTO):</a:t>
            </a:r>
          </a:p>
          <a:p>
            <a:pPr algn="just"/>
            <a:r>
              <a:rPr lang="es-ES_tradnl" dirty="0" smtClean="0">
                <a:solidFill>
                  <a:schemeClr val="bg1"/>
                </a:solidFill>
                <a:latin typeface="Comic Sans MS" pitchFamily="66" charset="0"/>
              </a:rPr>
              <a:t>Las cargas </a:t>
            </a:r>
            <a:r>
              <a:rPr lang="es-ES_tradnl" dirty="0" err="1" smtClean="0">
                <a:solidFill>
                  <a:schemeClr val="bg1"/>
                </a:solidFill>
                <a:latin typeface="Comic Sans MS" pitchFamily="66" charset="0"/>
              </a:rPr>
              <a:t>consioderadas</a:t>
            </a:r>
            <a:r>
              <a:rPr lang="es-ES_tradnl" dirty="0" smtClean="0">
                <a:solidFill>
                  <a:schemeClr val="bg1"/>
                </a:solidFill>
                <a:latin typeface="Comic Sans MS" pitchFamily="66" charset="0"/>
              </a:rPr>
              <a:t> en las columna son nulas, ya que en este tipo de estructura la carga del viento se concentra en la cubierta.</a:t>
            </a:r>
            <a:endParaRPr lang="es-ES_tradnl" dirty="0">
              <a:solidFill>
                <a:schemeClr val="bg1"/>
              </a:solidFill>
              <a:latin typeface="Comic Sans MS" pitchFamily="66" charset="0"/>
            </a:endParaRPr>
          </a:p>
        </p:txBody>
      </p:sp>
      <p:sp>
        <p:nvSpPr>
          <p:cNvPr id="6" name="5 Rectángulo"/>
          <p:cNvSpPr/>
          <p:nvPr/>
        </p:nvSpPr>
        <p:spPr>
          <a:xfrm>
            <a:off x="1027757" y="2708920"/>
            <a:ext cx="7213396" cy="646331"/>
          </a:xfrm>
          <a:prstGeom prst="rect">
            <a:avLst/>
          </a:prstGeom>
        </p:spPr>
        <p:txBody>
          <a:bodyPr wrap="square">
            <a:spAutoFit/>
          </a:bodyPr>
          <a:lstStyle/>
          <a:p>
            <a:pPr algn="ctr"/>
            <a:r>
              <a:rPr lang="es-ES_tradnl" b="1" u="sng" dirty="0">
                <a:solidFill>
                  <a:srgbClr val="FF0000"/>
                </a:solidFill>
                <a:latin typeface="Comic Sans MS" pitchFamily="66" charset="0"/>
              </a:rPr>
              <a:t>CARGAS PARA </a:t>
            </a:r>
            <a:r>
              <a:rPr lang="es-ES_tradnl" b="1" u="sng" dirty="0" smtClean="0">
                <a:solidFill>
                  <a:srgbClr val="FF0000"/>
                </a:solidFill>
                <a:latin typeface="Comic Sans MS" pitchFamily="66" charset="0"/>
              </a:rPr>
              <a:t>SOTAVENTO (VIENTO):</a:t>
            </a:r>
          </a:p>
          <a:p>
            <a:pPr marL="285750" indent="-285750" algn="just">
              <a:buFont typeface="Wingdings" pitchFamily="2" charset="2"/>
              <a:buChar char="Ø"/>
            </a:pPr>
            <a:r>
              <a:rPr lang="es-ES" b="1" dirty="0" smtClean="0">
                <a:solidFill>
                  <a:schemeClr val="bg1"/>
                </a:solidFill>
                <a:latin typeface="Comic Sans MS" pitchFamily="66" charset="0"/>
              </a:rPr>
              <a:t>Carga distribuida por metro cuadrado</a:t>
            </a:r>
            <a:r>
              <a:rPr lang="es-ES_tradnl" dirty="0">
                <a:solidFill>
                  <a:schemeClr val="bg1"/>
                </a:solidFill>
                <a:latin typeface="Comic Sans MS" pitchFamily="66" charset="0"/>
              </a:rPr>
              <a:t>:</a:t>
            </a:r>
          </a:p>
        </p:txBody>
      </p:sp>
      <p:graphicFrame>
        <p:nvGraphicFramePr>
          <p:cNvPr id="4" name="3 Tabla"/>
          <p:cNvGraphicFramePr>
            <a:graphicFrameLocks noGrp="1"/>
          </p:cNvGraphicFramePr>
          <p:nvPr>
            <p:extLst>
              <p:ext uri="{D42A27DB-BD31-4B8C-83A1-F6EECF244321}">
                <p14:modId xmlns="" xmlns:p14="http://schemas.microsoft.com/office/powerpoint/2010/main" val="3753794198"/>
              </p:ext>
            </p:extLst>
          </p:nvPr>
        </p:nvGraphicFramePr>
        <p:xfrm>
          <a:off x="1043608" y="3573016"/>
          <a:ext cx="7416824" cy="1682115"/>
        </p:xfrm>
        <a:graphic>
          <a:graphicData uri="http://schemas.openxmlformats.org/drawingml/2006/table">
            <a:tbl>
              <a:tblPr>
                <a:tableStyleId>{3C2FFA5D-87B4-456A-9821-1D502468CF0F}</a:tableStyleId>
              </a:tblPr>
              <a:tblGrid>
                <a:gridCol w="1142024"/>
                <a:gridCol w="659718"/>
                <a:gridCol w="903941"/>
                <a:gridCol w="827820"/>
                <a:gridCol w="938830"/>
                <a:gridCol w="938830"/>
                <a:gridCol w="2005661"/>
              </a:tblGrid>
              <a:tr h="190500">
                <a:tc>
                  <a:txBody>
                    <a:bodyPr/>
                    <a:lstStyle/>
                    <a:p>
                      <a:pPr algn="ctr" fontAlgn="b"/>
                      <a:r>
                        <a:rPr lang="es-SV" sz="1800" u="none" strike="noStrike" dirty="0">
                          <a:effectLst/>
                        </a:rPr>
                        <a:t>P =</a:t>
                      </a:r>
                      <a:endParaRPr lang="es-SV" sz="1800" b="1" i="0" u="none" strike="noStrike" dirty="0">
                        <a:solidFill>
                          <a:schemeClr val="bg1"/>
                        </a:solidFill>
                        <a:effectLst/>
                        <a:latin typeface="Arial"/>
                      </a:endParaRPr>
                    </a:p>
                  </a:txBody>
                  <a:tcPr marL="0" marR="0" marT="0" marB="0" anchor="b"/>
                </a:tc>
                <a:tc>
                  <a:txBody>
                    <a:bodyPr/>
                    <a:lstStyle/>
                    <a:p>
                      <a:pPr algn="ctr" fontAlgn="b"/>
                      <a:r>
                        <a:rPr lang="es-SV" sz="1800" u="none" strike="noStrike">
                          <a:effectLst/>
                        </a:rPr>
                        <a:t>Ce</a:t>
                      </a:r>
                      <a:endParaRPr lang="es-SV" sz="1800" b="1" i="0" u="none" strike="noStrike">
                        <a:solidFill>
                          <a:schemeClr val="bg1"/>
                        </a:solidFill>
                        <a:effectLst/>
                        <a:latin typeface="Arial"/>
                      </a:endParaRPr>
                    </a:p>
                  </a:txBody>
                  <a:tcPr marL="0" marR="0" marT="0" marB="0" anchor="b"/>
                </a:tc>
                <a:tc>
                  <a:txBody>
                    <a:bodyPr/>
                    <a:lstStyle/>
                    <a:p>
                      <a:pPr algn="ctr" fontAlgn="b"/>
                      <a:r>
                        <a:rPr lang="es-SV" sz="1800" u="none" strike="noStrike">
                          <a:effectLst/>
                        </a:rPr>
                        <a:t>qs</a:t>
                      </a:r>
                      <a:endParaRPr lang="es-SV" sz="1800" b="1" i="0" u="none" strike="noStrike">
                        <a:solidFill>
                          <a:schemeClr val="bg1"/>
                        </a:solidFill>
                        <a:effectLst/>
                        <a:latin typeface="Arial"/>
                      </a:endParaRPr>
                    </a:p>
                  </a:txBody>
                  <a:tcPr marL="0" marR="0" marT="0" marB="0" anchor="b"/>
                </a:tc>
                <a:tc>
                  <a:txBody>
                    <a:bodyPr/>
                    <a:lstStyle/>
                    <a:p>
                      <a:pPr algn="ctr" fontAlgn="b"/>
                      <a:r>
                        <a:rPr lang="es-SV" sz="1800" u="none" strike="noStrike">
                          <a:effectLst/>
                        </a:rPr>
                        <a:t>Iw</a:t>
                      </a:r>
                      <a:endParaRPr lang="es-SV" sz="1800" b="1" i="0" u="none" strike="noStrike">
                        <a:solidFill>
                          <a:schemeClr val="bg1"/>
                        </a:solidFill>
                        <a:effectLst/>
                        <a:latin typeface="Arial"/>
                      </a:endParaRPr>
                    </a:p>
                  </a:txBody>
                  <a:tcPr marL="0" marR="0" marT="0" marB="0" anchor="b"/>
                </a:tc>
                <a:tc>
                  <a:txBody>
                    <a:bodyPr/>
                    <a:lstStyle/>
                    <a:p>
                      <a:pPr algn="ctr" fontAlgn="b"/>
                      <a:r>
                        <a:rPr lang="es-SV" sz="1800" u="none" strike="noStrike">
                          <a:effectLst/>
                        </a:rPr>
                        <a:t>Cq</a:t>
                      </a:r>
                      <a:endParaRPr lang="es-SV" sz="1800" b="1" i="0" u="none" strike="noStrike">
                        <a:solidFill>
                          <a:schemeClr val="bg1"/>
                        </a:solidFill>
                        <a:effectLst/>
                        <a:latin typeface="Arial"/>
                      </a:endParaRPr>
                    </a:p>
                  </a:txBody>
                  <a:tcPr marL="0" marR="0" marT="0" marB="0" anchor="b"/>
                </a:tc>
                <a:tc rowSpan="2">
                  <a:txBody>
                    <a:bodyPr/>
                    <a:lstStyle/>
                    <a:p>
                      <a:pPr algn="ctr" fontAlgn="ctr"/>
                      <a:r>
                        <a:rPr lang="es-SV" sz="1800" b="1" u="none" strike="noStrike" dirty="0">
                          <a:effectLst/>
                        </a:rPr>
                        <a:t>P</a:t>
                      </a:r>
                      <a:endParaRPr lang="es-SV" sz="1800" b="1" i="0" u="none" strike="noStrike" dirty="0">
                        <a:solidFill>
                          <a:schemeClr val="bg1"/>
                        </a:solidFill>
                        <a:effectLst/>
                        <a:latin typeface="Arial"/>
                      </a:endParaRPr>
                    </a:p>
                  </a:txBody>
                  <a:tcPr marL="0" marR="0" marT="0" marB="0" anchor="ctr">
                    <a:solidFill>
                      <a:srgbClr val="FFC000"/>
                    </a:solidFill>
                  </a:tcPr>
                </a:tc>
                <a:tc rowSpan="2">
                  <a:txBody>
                    <a:bodyPr/>
                    <a:lstStyle/>
                    <a:p>
                      <a:pPr algn="ctr" fontAlgn="ctr"/>
                      <a:r>
                        <a:rPr lang="es-SV" sz="1800" u="none" strike="noStrike">
                          <a:effectLst/>
                        </a:rPr>
                        <a:t>Grafico</a:t>
                      </a:r>
                      <a:endParaRPr lang="es-SV" sz="1800" b="1" i="0" u="none" strike="noStrike">
                        <a:solidFill>
                          <a:schemeClr val="bg1"/>
                        </a:solidFill>
                        <a:effectLst/>
                        <a:latin typeface="Arial"/>
                      </a:endParaRPr>
                    </a:p>
                  </a:txBody>
                  <a:tcPr marL="0" marR="0" marT="0" marB="0" anchor="ctr"/>
                </a:tc>
              </a:tr>
              <a:tr h="190500">
                <a:tc>
                  <a:txBody>
                    <a:bodyPr/>
                    <a:lstStyle/>
                    <a:p>
                      <a:pPr algn="ctr" fontAlgn="b"/>
                      <a:r>
                        <a:rPr lang="es-SV" sz="1800" u="none" strike="noStrike" dirty="0">
                          <a:effectLst/>
                        </a:rPr>
                        <a:t>Tablas</a:t>
                      </a:r>
                      <a:endParaRPr lang="es-SV" sz="1800" b="0" i="0" u="none" strike="noStrike" dirty="0">
                        <a:solidFill>
                          <a:schemeClr val="bg1"/>
                        </a:solidFill>
                        <a:effectLst/>
                        <a:latin typeface="Arial"/>
                      </a:endParaRPr>
                    </a:p>
                  </a:txBody>
                  <a:tcPr marL="0" marR="0" marT="0" marB="0" anchor="b"/>
                </a:tc>
                <a:tc>
                  <a:txBody>
                    <a:bodyPr/>
                    <a:lstStyle/>
                    <a:p>
                      <a:pPr algn="ctr" fontAlgn="b"/>
                      <a:r>
                        <a:rPr lang="es-SV" sz="1800" u="none" strike="noStrike" dirty="0">
                          <a:effectLst/>
                        </a:rPr>
                        <a:t>16-G</a:t>
                      </a:r>
                      <a:endParaRPr lang="es-SV" sz="1800" b="0" i="0" u="none" strike="noStrike" dirty="0">
                        <a:solidFill>
                          <a:schemeClr val="bg1"/>
                        </a:solidFill>
                        <a:effectLst/>
                        <a:latin typeface="Arial"/>
                      </a:endParaRPr>
                    </a:p>
                  </a:txBody>
                  <a:tcPr marL="0" marR="0" marT="0" marB="0" anchor="b"/>
                </a:tc>
                <a:tc>
                  <a:txBody>
                    <a:bodyPr/>
                    <a:lstStyle/>
                    <a:p>
                      <a:pPr algn="ctr" fontAlgn="b"/>
                      <a:r>
                        <a:rPr lang="es-SV" sz="1800" u="none" strike="noStrike">
                          <a:effectLst/>
                        </a:rPr>
                        <a:t>16-F</a:t>
                      </a:r>
                      <a:endParaRPr lang="es-SV" sz="1800" b="0" i="0" u="none" strike="noStrike">
                        <a:solidFill>
                          <a:schemeClr val="bg1"/>
                        </a:solidFill>
                        <a:effectLst/>
                        <a:latin typeface="Arial"/>
                      </a:endParaRPr>
                    </a:p>
                  </a:txBody>
                  <a:tcPr marL="0" marR="0" marT="0" marB="0" anchor="b"/>
                </a:tc>
                <a:tc>
                  <a:txBody>
                    <a:bodyPr/>
                    <a:lstStyle/>
                    <a:p>
                      <a:pPr algn="ctr" fontAlgn="b"/>
                      <a:r>
                        <a:rPr lang="es-SV" sz="1800" u="none" strike="noStrike">
                          <a:effectLst/>
                        </a:rPr>
                        <a:t>16-K</a:t>
                      </a:r>
                      <a:endParaRPr lang="es-SV" sz="1800" b="0" i="0" u="none" strike="noStrike">
                        <a:solidFill>
                          <a:schemeClr val="bg1"/>
                        </a:solidFill>
                        <a:effectLst/>
                        <a:latin typeface="Arial"/>
                      </a:endParaRPr>
                    </a:p>
                  </a:txBody>
                  <a:tcPr marL="0" marR="0" marT="0" marB="0" anchor="b"/>
                </a:tc>
                <a:tc>
                  <a:txBody>
                    <a:bodyPr/>
                    <a:lstStyle/>
                    <a:p>
                      <a:pPr algn="ctr" fontAlgn="b"/>
                      <a:r>
                        <a:rPr lang="es-SV" sz="1800" u="none" strike="noStrike">
                          <a:effectLst/>
                        </a:rPr>
                        <a:t>16-H</a:t>
                      </a:r>
                      <a:endParaRPr lang="es-SV" sz="1800" b="0" i="0" u="none" strike="noStrike">
                        <a:solidFill>
                          <a:schemeClr val="bg1"/>
                        </a:solidFill>
                        <a:effectLst/>
                        <a:latin typeface="Arial"/>
                      </a:endParaRPr>
                    </a:p>
                  </a:txBody>
                  <a:tcPr marL="0" marR="0" marT="0" marB="0" anchor="b"/>
                </a:tc>
                <a:tc vMerge="1">
                  <a:txBody>
                    <a:bodyPr/>
                    <a:lstStyle/>
                    <a:p>
                      <a:endParaRPr lang="es-SV"/>
                    </a:p>
                  </a:txBody>
                  <a:tcPr/>
                </a:tc>
                <a:tc vMerge="1">
                  <a:txBody>
                    <a:bodyPr/>
                    <a:lstStyle/>
                    <a:p>
                      <a:endParaRPr lang="es-SV"/>
                    </a:p>
                  </a:txBody>
                  <a:tcPr/>
                </a:tc>
              </a:tr>
              <a:tr h="1133475">
                <a:tc>
                  <a:txBody>
                    <a:bodyPr/>
                    <a:lstStyle/>
                    <a:p>
                      <a:pPr algn="ctr" fontAlgn="ctr"/>
                      <a:r>
                        <a:rPr lang="es-SV" sz="1800" b="1" u="none" strike="noStrike" dirty="0">
                          <a:effectLst/>
                        </a:rPr>
                        <a:t>Sotavento</a:t>
                      </a:r>
                      <a:endParaRPr lang="es-SV" sz="1800" b="1" i="0" u="none" strike="noStrike" dirty="0">
                        <a:solidFill>
                          <a:schemeClr val="bg1"/>
                        </a:solidFill>
                        <a:effectLst/>
                        <a:latin typeface="Arial"/>
                      </a:endParaRPr>
                    </a:p>
                  </a:txBody>
                  <a:tcPr marL="0" marR="0" marT="0" marB="0" anchor="ctr">
                    <a:solidFill>
                      <a:srgbClr val="FFC000"/>
                    </a:solidFill>
                  </a:tcPr>
                </a:tc>
                <a:tc>
                  <a:txBody>
                    <a:bodyPr/>
                    <a:lstStyle/>
                    <a:p>
                      <a:pPr algn="ctr" fontAlgn="ctr"/>
                      <a:r>
                        <a:rPr lang="es-SV" sz="1800" u="none" strike="noStrike" dirty="0">
                          <a:effectLst/>
                        </a:rPr>
                        <a:t>1.17</a:t>
                      </a:r>
                      <a:endParaRPr lang="es-SV" sz="1800" b="0" i="0" u="none" strike="noStrike" dirty="0">
                        <a:solidFill>
                          <a:schemeClr val="bg1"/>
                        </a:solidFill>
                        <a:effectLst/>
                        <a:latin typeface="Arial"/>
                      </a:endParaRPr>
                    </a:p>
                  </a:txBody>
                  <a:tcPr marL="0" marR="0" marT="0" marB="0" anchor="ctr"/>
                </a:tc>
                <a:tc>
                  <a:txBody>
                    <a:bodyPr/>
                    <a:lstStyle/>
                    <a:p>
                      <a:pPr algn="ctr" fontAlgn="ctr"/>
                      <a:r>
                        <a:rPr lang="es-SV" sz="1800" u="none" strike="noStrike" dirty="0">
                          <a:effectLst/>
                        </a:rPr>
                        <a:t>30.96 Kg/m2</a:t>
                      </a:r>
                      <a:endParaRPr lang="es-SV" sz="1800" b="0" i="0" u="none" strike="noStrike" dirty="0">
                        <a:solidFill>
                          <a:schemeClr val="bg1"/>
                        </a:solidFill>
                        <a:effectLst/>
                        <a:latin typeface="Arial"/>
                      </a:endParaRPr>
                    </a:p>
                  </a:txBody>
                  <a:tcPr marL="0" marR="0" marT="0" marB="0" anchor="ctr"/>
                </a:tc>
                <a:tc>
                  <a:txBody>
                    <a:bodyPr/>
                    <a:lstStyle/>
                    <a:p>
                      <a:pPr algn="ctr" fontAlgn="ctr"/>
                      <a:r>
                        <a:rPr lang="es-SV" sz="1800" u="none" strike="noStrike" dirty="0">
                          <a:effectLst/>
                        </a:rPr>
                        <a:t>1.15</a:t>
                      </a:r>
                      <a:endParaRPr lang="es-SV" sz="1800" b="0" i="0" u="none" strike="noStrike" dirty="0">
                        <a:solidFill>
                          <a:schemeClr val="bg1"/>
                        </a:solidFill>
                        <a:effectLst/>
                        <a:latin typeface="Arial"/>
                      </a:endParaRPr>
                    </a:p>
                  </a:txBody>
                  <a:tcPr marL="0" marR="0" marT="0" marB="0" anchor="ctr"/>
                </a:tc>
                <a:tc>
                  <a:txBody>
                    <a:bodyPr/>
                    <a:lstStyle/>
                    <a:p>
                      <a:pPr algn="ctr" fontAlgn="ctr"/>
                      <a:r>
                        <a:rPr lang="es-SV" sz="1800" u="none" strike="noStrike" dirty="0">
                          <a:effectLst/>
                        </a:rPr>
                        <a:t>0.7</a:t>
                      </a:r>
                      <a:endParaRPr lang="es-SV" sz="1800" b="0" i="0" u="none" strike="noStrike" dirty="0">
                        <a:solidFill>
                          <a:schemeClr val="bg1"/>
                        </a:solidFill>
                        <a:effectLst/>
                        <a:latin typeface="Arial"/>
                      </a:endParaRPr>
                    </a:p>
                  </a:txBody>
                  <a:tcPr marL="0" marR="0" marT="0" marB="0" anchor="ctr"/>
                </a:tc>
                <a:tc>
                  <a:txBody>
                    <a:bodyPr/>
                    <a:lstStyle/>
                    <a:p>
                      <a:pPr algn="ctr" fontAlgn="ctr"/>
                      <a:r>
                        <a:rPr lang="es-SV" sz="1800" b="1" u="none" strike="noStrike" dirty="0" smtClean="0">
                          <a:effectLst/>
                        </a:rPr>
                        <a:t>29.15 </a:t>
                      </a:r>
                      <a:r>
                        <a:rPr lang="es-SV" sz="1800" b="1" u="none" strike="noStrike" dirty="0">
                          <a:effectLst/>
                        </a:rPr>
                        <a:t>Kg/m2</a:t>
                      </a:r>
                      <a:endParaRPr lang="es-SV" sz="1800" b="1" i="0" u="none" strike="noStrike" dirty="0">
                        <a:solidFill>
                          <a:schemeClr val="bg1"/>
                        </a:solidFill>
                        <a:effectLst/>
                        <a:latin typeface="Arial"/>
                      </a:endParaRPr>
                    </a:p>
                  </a:txBody>
                  <a:tcPr marL="0" marR="0" marT="0" marB="0" anchor="ctr">
                    <a:solidFill>
                      <a:srgbClr val="FFC000"/>
                    </a:solidFill>
                  </a:tcPr>
                </a:tc>
                <a:tc>
                  <a:txBody>
                    <a:bodyPr/>
                    <a:lstStyle/>
                    <a:p>
                      <a:pPr algn="l" fontAlgn="b"/>
                      <a:r>
                        <a:rPr lang="es-SV" sz="1800" u="none" strike="noStrike" dirty="0">
                          <a:effectLst/>
                        </a:rPr>
                        <a:t> </a:t>
                      </a:r>
                      <a:endParaRPr lang="es-SV" sz="1800" b="0" i="0" u="none" strike="noStrike" dirty="0">
                        <a:solidFill>
                          <a:schemeClr val="bg1"/>
                        </a:solidFill>
                        <a:effectLst/>
                        <a:latin typeface="Arial"/>
                      </a:endParaRPr>
                    </a:p>
                  </a:txBody>
                  <a:tcPr marL="0" marR="0" marT="0" marB="0" anchor="ctr"/>
                </a:tc>
              </a:tr>
            </a:tbl>
          </a:graphicData>
        </a:graphic>
      </p:graphicFrame>
      <p:pic>
        <p:nvPicPr>
          <p:cNvPr id="8" name="26 Imagen"/>
          <p:cNvPicPr>
            <a:picLocks noChangeAspect="1"/>
          </p:cNvPicPr>
          <p:nvPr/>
        </p:nvPicPr>
        <p:blipFill>
          <a:blip r:embed="rId3" cstate="print"/>
          <a:srcRect/>
          <a:stretch>
            <a:fillRect/>
          </a:stretch>
        </p:blipFill>
        <p:spPr bwMode="auto">
          <a:xfrm>
            <a:off x="7080250" y="69796025"/>
            <a:ext cx="1063625" cy="1000125"/>
          </a:xfrm>
          <a:prstGeom prst="rect">
            <a:avLst/>
          </a:prstGeom>
          <a:noFill/>
          <a:ln w="9525">
            <a:noFill/>
            <a:miter lim="800000"/>
            <a:headEnd/>
            <a:tailEnd/>
          </a:ln>
        </p:spPr>
      </p:pic>
      <p:sp>
        <p:nvSpPr>
          <p:cNvPr id="9" name="AutoShape 1567"/>
          <p:cNvSpPr>
            <a:spLocks noChangeArrowheads="1"/>
          </p:cNvSpPr>
          <p:nvPr/>
        </p:nvSpPr>
        <p:spPr bwMode="auto">
          <a:xfrm rot="2719099">
            <a:off x="7766050" y="70386575"/>
            <a:ext cx="352425" cy="409575"/>
          </a:xfrm>
          <a:prstGeom prst="leftArrow">
            <a:avLst>
              <a:gd name="adj1" fmla="val 50000"/>
              <a:gd name="adj2" fmla="val 25000"/>
            </a:avLst>
          </a:prstGeom>
          <a:solidFill>
            <a:srgbClr val="FFFFFF"/>
          </a:solidFill>
          <a:ln w="9525">
            <a:solidFill>
              <a:srgbClr val="000000"/>
            </a:solidFill>
            <a:miter lim="800000"/>
            <a:headEnd/>
            <a:tailEnd/>
          </a:ln>
        </p:spPr>
        <p:txBody>
          <a:bodyPr/>
          <a:lstStyle/>
          <a:p>
            <a:endParaRPr lang="es-SV"/>
          </a:p>
        </p:txBody>
      </p:sp>
      <p:pic>
        <p:nvPicPr>
          <p:cNvPr id="10" name="9 Imagen"/>
          <p:cNvPicPr/>
          <p:nvPr/>
        </p:nvPicPr>
        <p:blipFill>
          <a:blip r:embed="rId4" cstate="print">
            <a:lum bright="-30000"/>
            <a:grayscl/>
            <a:biLevel thresh="50000"/>
          </a:blip>
          <a:srcRect l="31828" t="13066" r="12473" b="35468"/>
          <a:stretch>
            <a:fillRect/>
          </a:stretch>
        </p:blipFill>
        <p:spPr bwMode="auto">
          <a:xfrm>
            <a:off x="7229833" y="4221087"/>
            <a:ext cx="885825" cy="847725"/>
          </a:xfrm>
          <a:prstGeom prst="rect">
            <a:avLst/>
          </a:prstGeom>
          <a:solidFill>
            <a:srgbClr val="FFFFFF"/>
          </a:solidFill>
          <a:ln w="9525">
            <a:miter lim="800000"/>
            <a:headEnd/>
            <a:tailEnd/>
          </a:ln>
        </p:spPr>
      </p:pic>
      <p:pic>
        <p:nvPicPr>
          <p:cNvPr id="11" name="10 Imagen"/>
          <p:cNvPicPr/>
          <p:nvPr/>
        </p:nvPicPr>
        <p:blipFill>
          <a:blip r:embed="rId5" cstate="print">
            <a:lum bright="-30000"/>
            <a:grayscl/>
            <a:biLevel thresh="50000"/>
          </a:blip>
          <a:srcRect l="33987" t="29297" r="53249" b="33203"/>
          <a:stretch>
            <a:fillRect/>
          </a:stretch>
        </p:blipFill>
        <p:spPr bwMode="auto">
          <a:xfrm>
            <a:off x="6889563" y="4525553"/>
            <a:ext cx="304800" cy="342900"/>
          </a:xfrm>
          <a:prstGeom prst="rect">
            <a:avLst/>
          </a:prstGeom>
          <a:solidFill>
            <a:srgbClr val="FFFFFF"/>
          </a:solidFill>
          <a:ln w="9525">
            <a:miter lim="800000"/>
            <a:headEnd/>
            <a:tailEnd/>
          </a:ln>
        </p:spPr>
      </p:pic>
      <p:sp>
        <p:nvSpPr>
          <p:cNvPr id="12" name="11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CONSIDERACIONES DE DISEÑO</a:t>
            </a:r>
            <a:endParaRPr lang="es-SV" sz="2800" dirty="0"/>
          </a:p>
        </p:txBody>
      </p:sp>
    </p:spTree>
    <p:extLst>
      <p:ext uri="{BB962C8B-B14F-4D97-AF65-F5344CB8AC3E}">
        <p14:creationId xmlns="" xmlns:p14="http://schemas.microsoft.com/office/powerpoint/2010/main" val="2326190602"/>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027757" y="1509228"/>
            <a:ext cx="7213396" cy="923330"/>
          </a:xfrm>
          <a:prstGeom prst="rect">
            <a:avLst/>
          </a:prstGeom>
        </p:spPr>
        <p:txBody>
          <a:bodyPr wrap="square">
            <a:spAutoFit/>
          </a:bodyPr>
          <a:lstStyle/>
          <a:p>
            <a:pPr algn="ctr"/>
            <a:r>
              <a:rPr lang="es-ES_tradnl" b="1" u="sng" dirty="0">
                <a:solidFill>
                  <a:srgbClr val="FF0000"/>
                </a:solidFill>
                <a:latin typeface="Comic Sans MS" pitchFamily="66" charset="0"/>
              </a:rPr>
              <a:t>CARGAS PARA </a:t>
            </a:r>
            <a:r>
              <a:rPr lang="es-ES_tradnl" b="1" u="sng" dirty="0" smtClean="0">
                <a:solidFill>
                  <a:srgbClr val="FF0000"/>
                </a:solidFill>
                <a:latin typeface="Comic Sans MS" pitchFamily="66" charset="0"/>
              </a:rPr>
              <a:t>BARLOVENTO (VIENTO):</a:t>
            </a:r>
          </a:p>
          <a:p>
            <a:pPr marL="285750" indent="-285750" algn="just">
              <a:buFont typeface="Wingdings" pitchFamily="2" charset="2"/>
              <a:buChar char="Ø"/>
            </a:pPr>
            <a:r>
              <a:rPr lang="es-ES" b="1" dirty="0" smtClean="0">
                <a:solidFill>
                  <a:schemeClr val="bg1"/>
                </a:solidFill>
                <a:latin typeface="Comic Sans MS" pitchFamily="66" charset="0"/>
              </a:rPr>
              <a:t>Carga distribuida por metro cuadrado</a:t>
            </a:r>
            <a:r>
              <a:rPr lang="es-ES_tradnl" dirty="0" smtClean="0">
                <a:solidFill>
                  <a:schemeClr val="bg1"/>
                </a:solidFill>
                <a:latin typeface="Comic Sans MS" pitchFamily="66" charset="0"/>
              </a:rPr>
              <a:t>, (j=15%, pendiente de cálculo)</a:t>
            </a:r>
            <a:endParaRPr lang="es-ES_tradnl" dirty="0">
              <a:solidFill>
                <a:schemeClr val="bg1"/>
              </a:solidFill>
              <a:latin typeface="Comic Sans MS" pitchFamily="66" charset="0"/>
            </a:endParaRPr>
          </a:p>
        </p:txBody>
      </p:sp>
      <p:graphicFrame>
        <p:nvGraphicFramePr>
          <p:cNvPr id="2" name="1 Tabla"/>
          <p:cNvGraphicFramePr>
            <a:graphicFrameLocks noGrp="1"/>
          </p:cNvGraphicFramePr>
          <p:nvPr>
            <p:extLst>
              <p:ext uri="{D42A27DB-BD31-4B8C-83A1-F6EECF244321}">
                <p14:modId xmlns="" xmlns:p14="http://schemas.microsoft.com/office/powerpoint/2010/main" val="3655042214"/>
              </p:ext>
            </p:extLst>
          </p:nvPr>
        </p:nvGraphicFramePr>
        <p:xfrm>
          <a:off x="638011" y="2750071"/>
          <a:ext cx="7992888" cy="1614903"/>
        </p:xfrm>
        <a:graphic>
          <a:graphicData uri="http://schemas.openxmlformats.org/drawingml/2006/table">
            <a:tbl>
              <a:tblPr>
                <a:tableStyleId>{3C2FFA5D-87B4-456A-9821-1D502468CF0F}</a:tableStyleId>
              </a:tblPr>
              <a:tblGrid>
                <a:gridCol w="956838"/>
                <a:gridCol w="857853"/>
                <a:gridCol w="1175424"/>
                <a:gridCol w="1076442"/>
                <a:gridCol w="1220792"/>
                <a:gridCol w="1220792"/>
                <a:gridCol w="1484747"/>
              </a:tblGrid>
              <a:tr h="308465">
                <a:tc rowSpan="2">
                  <a:txBody>
                    <a:bodyPr/>
                    <a:lstStyle/>
                    <a:p>
                      <a:pPr algn="ctr" fontAlgn="ctr"/>
                      <a:r>
                        <a:rPr lang="es-SV" sz="1700" u="none" strike="noStrike" dirty="0">
                          <a:effectLst/>
                        </a:rPr>
                        <a:t>Pendiente</a:t>
                      </a:r>
                      <a:endParaRPr lang="es-SV" sz="1700" b="0" i="0" u="none" strike="noStrike" dirty="0">
                        <a:solidFill>
                          <a:schemeClr val="bg1"/>
                        </a:solidFill>
                        <a:effectLst/>
                        <a:latin typeface="Arial"/>
                      </a:endParaRPr>
                    </a:p>
                  </a:txBody>
                  <a:tcPr marL="0" marR="0" marT="0" marB="0" anchor="ctr">
                    <a:solidFill>
                      <a:srgbClr val="FFC000"/>
                    </a:solidFill>
                  </a:tcPr>
                </a:tc>
                <a:tc>
                  <a:txBody>
                    <a:bodyPr/>
                    <a:lstStyle/>
                    <a:p>
                      <a:pPr algn="ctr" fontAlgn="b"/>
                      <a:r>
                        <a:rPr lang="es-SV" sz="1700" u="none" strike="noStrike">
                          <a:effectLst/>
                        </a:rPr>
                        <a:t>Ce</a:t>
                      </a:r>
                      <a:endParaRPr lang="es-SV" sz="1700" b="1" i="0" u="none" strike="noStrike">
                        <a:solidFill>
                          <a:schemeClr val="bg1"/>
                        </a:solidFill>
                        <a:effectLst/>
                        <a:latin typeface="Arial"/>
                      </a:endParaRPr>
                    </a:p>
                  </a:txBody>
                  <a:tcPr marL="0" marR="0" marT="0" marB="0" anchor="b"/>
                </a:tc>
                <a:tc>
                  <a:txBody>
                    <a:bodyPr/>
                    <a:lstStyle/>
                    <a:p>
                      <a:pPr algn="ctr" fontAlgn="b"/>
                      <a:r>
                        <a:rPr lang="es-SV" sz="1700" u="none" strike="noStrike">
                          <a:effectLst/>
                        </a:rPr>
                        <a:t>qs</a:t>
                      </a:r>
                      <a:endParaRPr lang="es-SV" sz="1700" b="1" i="0" u="none" strike="noStrike">
                        <a:solidFill>
                          <a:schemeClr val="bg1"/>
                        </a:solidFill>
                        <a:effectLst/>
                        <a:latin typeface="Arial"/>
                      </a:endParaRPr>
                    </a:p>
                  </a:txBody>
                  <a:tcPr marL="0" marR="0" marT="0" marB="0" anchor="b"/>
                </a:tc>
                <a:tc>
                  <a:txBody>
                    <a:bodyPr/>
                    <a:lstStyle/>
                    <a:p>
                      <a:pPr algn="ctr" fontAlgn="b"/>
                      <a:r>
                        <a:rPr lang="es-SV" sz="1700" u="none" strike="noStrike">
                          <a:effectLst/>
                        </a:rPr>
                        <a:t>Iw</a:t>
                      </a:r>
                      <a:endParaRPr lang="es-SV" sz="1700" b="1" i="0" u="none" strike="noStrike">
                        <a:solidFill>
                          <a:schemeClr val="bg1"/>
                        </a:solidFill>
                        <a:effectLst/>
                        <a:latin typeface="Arial"/>
                      </a:endParaRPr>
                    </a:p>
                  </a:txBody>
                  <a:tcPr marL="0" marR="0" marT="0" marB="0" anchor="b"/>
                </a:tc>
                <a:tc>
                  <a:txBody>
                    <a:bodyPr/>
                    <a:lstStyle/>
                    <a:p>
                      <a:pPr algn="ctr" fontAlgn="b"/>
                      <a:r>
                        <a:rPr lang="es-SV" sz="1700" u="none" strike="noStrike">
                          <a:effectLst/>
                        </a:rPr>
                        <a:t>Cq</a:t>
                      </a:r>
                      <a:endParaRPr lang="es-SV" sz="1700" b="1" i="0" u="none" strike="noStrike">
                        <a:solidFill>
                          <a:schemeClr val="bg1"/>
                        </a:solidFill>
                        <a:effectLst/>
                        <a:latin typeface="Arial"/>
                      </a:endParaRPr>
                    </a:p>
                  </a:txBody>
                  <a:tcPr marL="0" marR="0" marT="0" marB="0" anchor="b"/>
                </a:tc>
                <a:tc rowSpan="2">
                  <a:txBody>
                    <a:bodyPr/>
                    <a:lstStyle/>
                    <a:p>
                      <a:pPr algn="ctr" fontAlgn="ctr"/>
                      <a:r>
                        <a:rPr lang="es-SV" sz="1700" b="1" u="none" strike="noStrike" dirty="0">
                          <a:effectLst/>
                        </a:rPr>
                        <a:t>P</a:t>
                      </a:r>
                      <a:endParaRPr lang="es-SV" sz="1700" b="1" i="0" u="none" strike="noStrike" dirty="0">
                        <a:solidFill>
                          <a:schemeClr val="bg1"/>
                        </a:solidFill>
                        <a:effectLst/>
                        <a:latin typeface="Arial"/>
                      </a:endParaRPr>
                    </a:p>
                  </a:txBody>
                  <a:tcPr marL="0" marR="0" marT="0" marB="0" anchor="ctr">
                    <a:solidFill>
                      <a:srgbClr val="FFC000"/>
                    </a:solidFill>
                  </a:tcPr>
                </a:tc>
                <a:tc rowSpan="2">
                  <a:txBody>
                    <a:bodyPr/>
                    <a:lstStyle/>
                    <a:p>
                      <a:pPr algn="ctr" fontAlgn="ctr"/>
                      <a:r>
                        <a:rPr lang="es-SV" sz="1700" u="none" strike="noStrike">
                          <a:effectLst/>
                        </a:rPr>
                        <a:t>Grafico</a:t>
                      </a:r>
                      <a:endParaRPr lang="es-SV" sz="1700" b="1" i="0" u="none" strike="noStrike">
                        <a:solidFill>
                          <a:schemeClr val="bg1"/>
                        </a:solidFill>
                        <a:effectLst/>
                        <a:latin typeface="Arial"/>
                      </a:endParaRPr>
                    </a:p>
                  </a:txBody>
                  <a:tcPr marL="0" marR="0" marT="0" marB="0" anchor="ctr"/>
                </a:tc>
              </a:tr>
              <a:tr h="308465">
                <a:tc vMerge="1">
                  <a:txBody>
                    <a:bodyPr/>
                    <a:lstStyle/>
                    <a:p>
                      <a:endParaRPr lang="es-SV"/>
                    </a:p>
                  </a:txBody>
                  <a:tcPr/>
                </a:tc>
                <a:tc>
                  <a:txBody>
                    <a:bodyPr/>
                    <a:lstStyle/>
                    <a:p>
                      <a:pPr algn="ctr" fontAlgn="b"/>
                      <a:r>
                        <a:rPr lang="es-SV" sz="1700" u="none" strike="noStrike" dirty="0">
                          <a:effectLst/>
                        </a:rPr>
                        <a:t>16-G</a:t>
                      </a:r>
                      <a:endParaRPr lang="es-SV" sz="1700" b="0" i="0" u="none" strike="noStrike" dirty="0">
                        <a:solidFill>
                          <a:schemeClr val="bg1"/>
                        </a:solidFill>
                        <a:effectLst/>
                        <a:latin typeface="Arial"/>
                      </a:endParaRPr>
                    </a:p>
                  </a:txBody>
                  <a:tcPr marL="0" marR="0" marT="0" marB="0" anchor="b"/>
                </a:tc>
                <a:tc>
                  <a:txBody>
                    <a:bodyPr/>
                    <a:lstStyle/>
                    <a:p>
                      <a:pPr algn="ctr" fontAlgn="b"/>
                      <a:r>
                        <a:rPr lang="es-SV" sz="1700" u="none" strike="noStrike" dirty="0">
                          <a:effectLst/>
                        </a:rPr>
                        <a:t>16-F</a:t>
                      </a:r>
                      <a:endParaRPr lang="es-SV" sz="1700" b="0" i="0" u="none" strike="noStrike" dirty="0">
                        <a:solidFill>
                          <a:schemeClr val="bg1"/>
                        </a:solidFill>
                        <a:effectLst/>
                        <a:latin typeface="Arial"/>
                      </a:endParaRPr>
                    </a:p>
                  </a:txBody>
                  <a:tcPr marL="0" marR="0" marT="0" marB="0" anchor="b"/>
                </a:tc>
                <a:tc>
                  <a:txBody>
                    <a:bodyPr/>
                    <a:lstStyle/>
                    <a:p>
                      <a:pPr algn="ctr" fontAlgn="b"/>
                      <a:r>
                        <a:rPr lang="es-SV" sz="1700" u="none" strike="noStrike" dirty="0">
                          <a:effectLst/>
                        </a:rPr>
                        <a:t>16-K</a:t>
                      </a:r>
                      <a:endParaRPr lang="es-SV" sz="1700" b="0" i="0" u="none" strike="noStrike" dirty="0">
                        <a:solidFill>
                          <a:schemeClr val="bg1"/>
                        </a:solidFill>
                        <a:effectLst/>
                        <a:latin typeface="Arial"/>
                      </a:endParaRPr>
                    </a:p>
                  </a:txBody>
                  <a:tcPr marL="0" marR="0" marT="0" marB="0" anchor="b"/>
                </a:tc>
                <a:tc>
                  <a:txBody>
                    <a:bodyPr/>
                    <a:lstStyle/>
                    <a:p>
                      <a:pPr algn="ctr" fontAlgn="b"/>
                      <a:r>
                        <a:rPr lang="es-SV" sz="1700" u="none" strike="noStrike" dirty="0">
                          <a:effectLst/>
                        </a:rPr>
                        <a:t>16-H</a:t>
                      </a:r>
                      <a:endParaRPr lang="es-SV" sz="1700" b="0" i="0" u="none" strike="noStrike" dirty="0">
                        <a:solidFill>
                          <a:schemeClr val="bg1"/>
                        </a:solidFill>
                        <a:effectLst/>
                        <a:latin typeface="Arial"/>
                      </a:endParaRPr>
                    </a:p>
                  </a:txBody>
                  <a:tcPr marL="0" marR="0" marT="0" marB="0" anchor="b"/>
                </a:tc>
                <a:tc vMerge="1">
                  <a:txBody>
                    <a:bodyPr/>
                    <a:lstStyle/>
                    <a:p>
                      <a:endParaRPr lang="es-SV"/>
                    </a:p>
                  </a:txBody>
                  <a:tcPr/>
                </a:tc>
                <a:tc vMerge="1">
                  <a:txBody>
                    <a:bodyPr/>
                    <a:lstStyle/>
                    <a:p>
                      <a:endParaRPr lang="es-SV"/>
                    </a:p>
                  </a:txBody>
                  <a:tcPr/>
                </a:tc>
              </a:tr>
              <a:tr h="997973">
                <a:tc>
                  <a:txBody>
                    <a:bodyPr/>
                    <a:lstStyle/>
                    <a:p>
                      <a:pPr algn="ctr" fontAlgn="ctr"/>
                      <a:r>
                        <a:rPr lang="es-SV" sz="1700" b="1" u="none" strike="noStrike" dirty="0">
                          <a:effectLst/>
                        </a:rPr>
                        <a:t>j &lt; 16.7%</a:t>
                      </a:r>
                      <a:endParaRPr lang="es-SV" sz="1700" b="1" i="0" u="none" strike="noStrike" dirty="0">
                        <a:solidFill>
                          <a:schemeClr val="bg1"/>
                        </a:solidFill>
                        <a:effectLst/>
                        <a:latin typeface="Arial"/>
                      </a:endParaRPr>
                    </a:p>
                  </a:txBody>
                  <a:tcPr marL="0" marR="0" marT="0" marB="0" vert="vert270" anchor="ctr">
                    <a:solidFill>
                      <a:srgbClr val="FFC000"/>
                    </a:solidFill>
                  </a:tcPr>
                </a:tc>
                <a:tc>
                  <a:txBody>
                    <a:bodyPr/>
                    <a:lstStyle/>
                    <a:p>
                      <a:pPr algn="ctr" fontAlgn="ctr"/>
                      <a:r>
                        <a:rPr lang="es-SV" sz="1700" u="none" strike="noStrike">
                          <a:effectLst/>
                        </a:rPr>
                        <a:t>1.17</a:t>
                      </a:r>
                      <a:endParaRPr lang="es-SV" sz="1700" b="0" i="0" u="none" strike="noStrike">
                        <a:solidFill>
                          <a:schemeClr val="bg1"/>
                        </a:solidFill>
                        <a:effectLst/>
                        <a:latin typeface="Arial"/>
                      </a:endParaRPr>
                    </a:p>
                  </a:txBody>
                  <a:tcPr marL="0" marR="0" marT="0" marB="0" anchor="ctr"/>
                </a:tc>
                <a:tc>
                  <a:txBody>
                    <a:bodyPr/>
                    <a:lstStyle/>
                    <a:p>
                      <a:pPr algn="ctr" fontAlgn="ctr"/>
                      <a:r>
                        <a:rPr lang="es-SV" sz="1700" u="none" strike="noStrike">
                          <a:effectLst/>
                        </a:rPr>
                        <a:t>30.96 Kg/m2</a:t>
                      </a:r>
                      <a:endParaRPr lang="es-SV" sz="1700" b="0" i="0" u="none" strike="noStrike">
                        <a:solidFill>
                          <a:schemeClr val="bg1"/>
                        </a:solidFill>
                        <a:effectLst/>
                        <a:latin typeface="Arial"/>
                      </a:endParaRPr>
                    </a:p>
                  </a:txBody>
                  <a:tcPr marL="0" marR="0" marT="0" marB="0" anchor="ctr"/>
                </a:tc>
                <a:tc>
                  <a:txBody>
                    <a:bodyPr/>
                    <a:lstStyle/>
                    <a:p>
                      <a:pPr algn="ctr" fontAlgn="ctr"/>
                      <a:r>
                        <a:rPr lang="es-SV" sz="1700" u="none" strike="noStrike" dirty="0">
                          <a:effectLst/>
                        </a:rPr>
                        <a:t>1.15</a:t>
                      </a:r>
                      <a:endParaRPr lang="es-SV" sz="1700" b="0" i="0" u="none" strike="noStrike" dirty="0">
                        <a:solidFill>
                          <a:schemeClr val="bg1"/>
                        </a:solidFill>
                        <a:effectLst/>
                        <a:latin typeface="Arial"/>
                      </a:endParaRPr>
                    </a:p>
                  </a:txBody>
                  <a:tcPr marL="0" marR="0" marT="0" marB="0" anchor="ctr"/>
                </a:tc>
                <a:tc>
                  <a:txBody>
                    <a:bodyPr/>
                    <a:lstStyle/>
                    <a:p>
                      <a:pPr algn="ctr" fontAlgn="ctr"/>
                      <a:r>
                        <a:rPr lang="es-SV" sz="1700" u="none" strike="noStrike" dirty="0">
                          <a:effectLst/>
                        </a:rPr>
                        <a:t>0.7</a:t>
                      </a:r>
                      <a:endParaRPr lang="es-SV" sz="1700" b="0" i="0" u="none" strike="noStrike" dirty="0">
                        <a:solidFill>
                          <a:schemeClr val="bg1"/>
                        </a:solidFill>
                        <a:effectLst/>
                        <a:latin typeface="Arial"/>
                      </a:endParaRPr>
                    </a:p>
                  </a:txBody>
                  <a:tcPr marL="0" marR="0" marT="0" marB="0" anchor="ctr"/>
                </a:tc>
                <a:tc>
                  <a:txBody>
                    <a:bodyPr/>
                    <a:lstStyle/>
                    <a:p>
                      <a:pPr algn="ctr" fontAlgn="ctr"/>
                      <a:r>
                        <a:rPr lang="es-SV" sz="1700" b="1" u="none" strike="noStrike" dirty="0">
                          <a:effectLst/>
                        </a:rPr>
                        <a:t>29.05 Kg/m2</a:t>
                      </a:r>
                      <a:endParaRPr lang="es-SV" sz="1700" b="1" i="0" u="none" strike="noStrike" dirty="0">
                        <a:solidFill>
                          <a:schemeClr val="bg1"/>
                        </a:solidFill>
                        <a:effectLst/>
                        <a:latin typeface="Arial"/>
                      </a:endParaRPr>
                    </a:p>
                  </a:txBody>
                  <a:tcPr marL="0" marR="0" marT="0" marB="0" anchor="ctr">
                    <a:solidFill>
                      <a:srgbClr val="FFC000"/>
                    </a:solidFill>
                  </a:tcPr>
                </a:tc>
                <a:tc>
                  <a:txBody>
                    <a:bodyPr/>
                    <a:lstStyle/>
                    <a:p>
                      <a:pPr algn="l" fontAlgn="b"/>
                      <a:endParaRPr lang="es-SV" sz="1700" b="0" i="0" u="none" strike="noStrike" dirty="0">
                        <a:solidFill>
                          <a:schemeClr val="bg1"/>
                        </a:solidFill>
                        <a:effectLst/>
                        <a:latin typeface="Arial"/>
                      </a:endParaRPr>
                    </a:p>
                  </a:txBody>
                  <a:tcPr marL="0" marR="0" marT="0" marB="0"/>
                </a:tc>
              </a:tr>
            </a:tbl>
          </a:graphicData>
        </a:graphic>
      </p:graphicFrame>
      <p:pic>
        <p:nvPicPr>
          <p:cNvPr id="8" name="Object 15">
            <a:extLst>
              <a:ext uri="{63B3BB69-23CF-44E3-9099-C40C66FF867C}">
                <a14:compatExt xmlns="" xmlns:a14="http://schemas.microsoft.com/office/drawing/2010/main" spid="_x0000_s373775"/>
              </a:ext>
            </a:extLst>
          </p:cNvPr>
          <p:cNvPicPr>
            <a:picLocks noChangeAspect="1"/>
          </p:cNvPicPr>
          <p:nvPr/>
        </p:nvPicPr>
        <p:blipFill>
          <a:blip r:embed="rId3"/>
          <a:stretch>
            <a:fillRect/>
          </a:stretch>
        </p:blipFill>
        <p:spPr>
          <a:xfrm>
            <a:off x="7327900" y="40368538"/>
            <a:ext cx="866775" cy="828675"/>
          </a:xfrm>
          <a:prstGeom prst="rect">
            <a:avLst/>
          </a:prstGeom>
        </p:spPr>
      </p:pic>
      <p:pic>
        <p:nvPicPr>
          <p:cNvPr id="9" name="Object 16">
            <a:extLst>
              <a:ext uri="{63B3BB69-23CF-44E3-9099-C40C66FF867C}">
                <a14:compatExt xmlns="" xmlns:a14="http://schemas.microsoft.com/office/drawing/2010/main" spid="_x0000_s373776"/>
              </a:ext>
            </a:extLst>
          </p:cNvPr>
          <p:cNvPicPr>
            <a:picLocks noChangeAspect="1"/>
          </p:cNvPicPr>
          <p:nvPr/>
        </p:nvPicPr>
        <p:blipFill>
          <a:blip r:embed="rId4"/>
          <a:stretch>
            <a:fillRect/>
          </a:stretch>
        </p:blipFill>
        <p:spPr>
          <a:xfrm>
            <a:off x="7337425" y="41206738"/>
            <a:ext cx="857250" cy="828675"/>
          </a:xfrm>
          <a:prstGeom prst="rect">
            <a:avLst/>
          </a:prstGeom>
        </p:spPr>
      </p:pic>
      <p:pic>
        <p:nvPicPr>
          <p:cNvPr id="10" name="Object 17">
            <a:extLst>
              <a:ext uri="{63B3BB69-23CF-44E3-9099-C40C66FF867C}">
                <a14:compatExt xmlns="" xmlns:a14="http://schemas.microsoft.com/office/drawing/2010/main" spid="_x0000_s373777"/>
              </a:ext>
            </a:extLst>
          </p:cNvPr>
          <p:cNvPicPr>
            <a:picLocks noChangeAspect="1"/>
          </p:cNvPicPr>
          <p:nvPr/>
        </p:nvPicPr>
        <p:blipFill>
          <a:blip r:embed="rId5"/>
          <a:stretch>
            <a:fillRect/>
          </a:stretch>
        </p:blipFill>
        <p:spPr>
          <a:xfrm>
            <a:off x="7070725" y="40749538"/>
            <a:ext cx="304800" cy="342900"/>
          </a:xfrm>
          <a:prstGeom prst="rect">
            <a:avLst/>
          </a:prstGeom>
        </p:spPr>
      </p:pic>
      <p:pic>
        <p:nvPicPr>
          <p:cNvPr id="11" name="Object 18">
            <a:extLst>
              <a:ext uri="{63B3BB69-23CF-44E3-9099-C40C66FF867C}">
                <a14:compatExt xmlns="" xmlns:a14="http://schemas.microsoft.com/office/drawing/2010/main" spid="_x0000_s373778"/>
              </a:ext>
            </a:extLst>
          </p:cNvPr>
          <p:cNvPicPr>
            <a:picLocks noChangeAspect="1"/>
          </p:cNvPicPr>
          <p:nvPr/>
        </p:nvPicPr>
        <p:blipFill>
          <a:blip r:embed="rId6"/>
          <a:stretch>
            <a:fillRect/>
          </a:stretch>
        </p:blipFill>
        <p:spPr>
          <a:xfrm>
            <a:off x="7070725" y="41606788"/>
            <a:ext cx="304800" cy="333375"/>
          </a:xfrm>
          <a:prstGeom prst="rect">
            <a:avLst/>
          </a:prstGeom>
        </p:spPr>
      </p:pic>
      <p:pic>
        <p:nvPicPr>
          <p:cNvPr id="13" name="12 Imagen"/>
          <p:cNvPicPr/>
          <p:nvPr/>
        </p:nvPicPr>
        <p:blipFill>
          <a:blip r:embed="rId7" cstate="print">
            <a:lum bright="-30000"/>
            <a:grayscl/>
            <a:biLevel thresh="50000"/>
          </a:blip>
          <a:srcRect l="15913" t="14667" r="49033" b="50400"/>
          <a:stretch>
            <a:fillRect/>
          </a:stretch>
        </p:blipFill>
        <p:spPr bwMode="auto">
          <a:xfrm>
            <a:off x="7596335" y="3386074"/>
            <a:ext cx="866775" cy="828675"/>
          </a:xfrm>
          <a:prstGeom prst="rect">
            <a:avLst/>
          </a:prstGeom>
          <a:solidFill>
            <a:srgbClr val="FFFFFF"/>
          </a:solidFill>
          <a:ln w="9525">
            <a:miter lim="800000"/>
            <a:headEnd/>
            <a:tailEnd/>
          </a:ln>
        </p:spPr>
      </p:pic>
      <p:pic>
        <p:nvPicPr>
          <p:cNvPr id="15" name="14 Imagen"/>
          <p:cNvPicPr/>
          <p:nvPr/>
        </p:nvPicPr>
        <p:blipFill>
          <a:blip r:embed="rId8" cstate="print">
            <a:lum bright="-30000"/>
            <a:grayscl/>
            <a:biLevel thresh="50000"/>
          </a:blip>
          <a:srcRect l="33987" t="29297" r="53249" b="33203"/>
          <a:stretch>
            <a:fillRect/>
          </a:stretch>
        </p:blipFill>
        <p:spPr bwMode="auto">
          <a:xfrm>
            <a:off x="7222177" y="3628961"/>
            <a:ext cx="304800" cy="342900"/>
          </a:xfrm>
          <a:prstGeom prst="rect">
            <a:avLst/>
          </a:prstGeom>
          <a:solidFill>
            <a:srgbClr val="FFFFFF"/>
          </a:solidFill>
          <a:ln w="9525">
            <a:miter lim="800000"/>
            <a:headEnd/>
            <a:tailEnd/>
          </a:ln>
        </p:spPr>
      </p:pic>
      <p:sp>
        <p:nvSpPr>
          <p:cNvPr id="12" name="11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CONSIDERACIONES DE DISEÑO</a:t>
            </a:r>
            <a:endParaRPr lang="es-SV" sz="2800" dirty="0"/>
          </a:p>
        </p:txBody>
      </p:sp>
    </p:spTree>
    <p:extLst>
      <p:ext uri="{BB962C8B-B14F-4D97-AF65-F5344CB8AC3E}">
        <p14:creationId xmlns="" xmlns:p14="http://schemas.microsoft.com/office/powerpoint/2010/main" val="3473601495"/>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043607" y="1263308"/>
            <a:ext cx="7161767" cy="5601533"/>
          </a:xfrm>
          <a:prstGeom prst="rect">
            <a:avLst/>
          </a:prstGeom>
        </p:spPr>
        <p:txBody>
          <a:bodyPr wrap="square">
            <a:spAutoFit/>
          </a:bodyPr>
          <a:lstStyle/>
          <a:p>
            <a:pPr algn="ctr"/>
            <a:r>
              <a:rPr lang="es-ES_tradnl" b="1" u="sng" dirty="0">
                <a:solidFill>
                  <a:srgbClr val="FF0000"/>
                </a:solidFill>
                <a:latin typeface="Comic Sans MS" pitchFamily="66" charset="0"/>
              </a:rPr>
              <a:t>CARGAS </a:t>
            </a:r>
            <a:r>
              <a:rPr lang="es-ES_tradnl" b="1" u="sng" dirty="0" smtClean="0">
                <a:solidFill>
                  <a:srgbClr val="FF0000"/>
                </a:solidFill>
                <a:latin typeface="Comic Sans MS" pitchFamily="66" charset="0"/>
              </a:rPr>
              <a:t>DE SISMO PARA DISEÑO</a:t>
            </a:r>
          </a:p>
          <a:p>
            <a:pPr marL="285750" indent="-285750" algn="just">
              <a:buFont typeface="Wingdings" pitchFamily="2" charset="2"/>
              <a:buChar char="Ø"/>
            </a:pPr>
            <a:r>
              <a:rPr lang="es-ES_tradnl" sz="2000" dirty="0" smtClean="0">
                <a:solidFill>
                  <a:schemeClr val="bg1"/>
                </a:solidFill>
                <a:latin typeface="Comic Sans MS" pitchFamily="66" charset="0"/>
              </a:rPr>
              <a:t>Se </a:t>
            </a:r>
            <a:r>
              <a:rPr lang="es-ES_tradnl" sz="2000" dirty="0">
                <a:solidFill>
                  <a:schemeClr val="bg1"/>
                </a:solidFill>
                <a:latin typeface="Comic Sans MS" pitchFamily="66" charset="0"/>
              </a:rPr>
              <a:t>considera la acción de sismo sobre la estructura y se aplica a la carga muerta y viva según CEC 2001. Para este diseño se aplica la zona sísmica IV y un tipo de suelo tipo </a:t>
            </a:r>
            <a:r>
              <a:rPr lang="es-ES_tradnl" sz="2000" dirty="0" smtClean="0">
                <a:solidFill>
                  <a:schemeClr val="bg1"/>
                </a:solidFill>
                <a:latin typeface="Comic Sans MS" pitchFamily="66" charset="0"/>
              </a:rPr>
              <a:t>S2. </a:t>
            </a:r>
            <a:r>
              <a:rPr lang="es-ES_tradnl" sz="2000" dirty="0">
                <a:solidFill>
                  <a:schemeClr val="bg1"/>
                </a:solidFill>
                <a:latin typeface="Comic Sans MS" pitchFamily="66" charset="0"/>
              </a:rPr>
              <a:t>Los factores para determinar dicha carga se estipulan a continuación</a:t>
            </a:r>
            <a:r>
              <a:rPr lang="es-ES_tradnl" sz="2000" dirty="0" smtClean="0">
                <a:solidFill>
                  <a:schemeClr val="bg1"/>
                </a:solidFill>
                <a:latin typeface="Comic Sans MS" pitchFamily="66" charset="0"/>
              </a:rPr>
              <a:t>.</a:t>
            </a:r>
          </a:p>
          <a:p>
            <a:pPr marL="285750" indent="-285750" algn="just">
              <a:buFont typeface="Wingdings" pitchFamily="2" charset="2"/>
              <a:buChar char="Ø"/>
            </a:pPr>
            <a:r>
              <a:rPr lang="es-ES" sz="2000" dirty="0">
                <a:solidFill>
                  <a:schemeClr val="bg1"/>
                </a:solidFill>
                <a:latin typeface="Comic Sans MS" pitchFamily="66" charset="0"/>
              </a:rPr>
              <a:t>CEC 2000 SISMO CÁLCULO DE FUERZAS </a:t>
            </a:r>
            <a:r>
              <a:rPr lang="es-ES" sz="2000" dirty="0" smtClean="0">
                <a:solidFill>
                  <a:schemeClr val="bg1"/>
                </a:solidFill>
                <a:latin typeface="Comic Sans MS" pitchFamily="66" charset="0"/>
              </a:rPr>
              <a:t>ESTÁTICAS</a:t>
            </a:r>
          </a:p>
          <a:p>
            <a:pPr marL="800100" lvl="1" indent="-342900" algn="just">
              <a:buFont typeface="Wingdings" pitchFamily="2" charset="2"/>
              <a:buChar char="Ø"/>
            </a:pPr>
            <a:r>
              <a:rPr lang="es-ES" sz="2000" dirty="0">
                <a:solidFill>
                  <a:schemeClr val="bg1"/>
                </a:solidFill>
                <a:latin typeface="Comic Sans MS" pitchFamily="66" charset="0"/>
              </a:rPr>
              <a:t>Corte Basal de diseño </a:t>
            </a:r>
            <a:r>
              <a:rPr lang="es-ES" sz="2000" dirty="0" smtClean="0">
                <a:solidFill>
                  <a:schemeClr val="bg1"/>
                </a:solidFill>
                <a:latin typeface="Comic Sans MS" pitchFamily="66" charset="0"/>
              </a:rPr>
              <a:t>Edificaciones:</a:t>
            </a:r>
          </a:p>
          <a:p>
            <a:pPr algn="just"/>
            <a:r>
              <a:rPr lang="es-ES_tradnl" sz="2000" b="1" u="sng" dirty="0" smtClean="0">
                <a:solidFill>
                  <a:schemeClr val="bg1"/>
                </a:solidFill>
                <a:latin typeface="Comic Sans MS" pitchFamily="66" charset="0"/>
              </a:rPr>
              <a:t> </a:t>
            </a:r>
          </a:p>
          <a:p>
            <a:pPr algn="just"/>
            <a:endParaRPr lang="es-EC" dirty="0" smtClean="0"/>
          </a:p>
          <a:p>
            <a:pPr algn="just"/>
            <a:endParaRPr lang="es-EC" dirty="0" smtClean="0">
              <a:solidFill>
                <a:schemeClr val="bg1"/>
              </a:solidFill>
              <a:latin typeface="Comic Sans MS" pitchFamily="66" charset="0"/>
            </a:endParaRPr>
          </a:p>
          <a:p>
            <a:pPr algn="just"/>
            <a:r>
              <a:rPr lang="es-EC" dirty="0" smtClean="0">
                <a:solidFill>
                  <a:schemeClr val="bg1"/>
                </a:solidFill>
                <a:latin typeface="Comic Sans MS" pitchFamily="66" charset="0"/>
              </a:rPr>
              <a:t>Donde:</a:t>
            </a:r>
          </a:p>
          <a:p>
            <a:pPr marL="742950" lvl="6" indent="-285750" algn="just">
              <a:buFont typeface="Wingdings" pitchFamily="2" charset="2"/>
              <a:buChar char="Ø"/>
            </a:pPr>
            <a:r>
              <a:rPr lang="es-SV" u="sng" dirty="0">
                <a:solidFill>
                  <a:schemeClr val="bg1"/>
                </a:solidFill>
                <a:latin typeface="Comic Sans MS" pitchFamily="66" charset="0"/>
              </a:rPr>
              <a:t>Factor de peligrosidad sísmica (Z)</a:t>
            </a:r>
          </a:p>
          <a:p>
            <a:pPr marL="627063" algn="just"/>
            <a:r>
              <a:rPr lang="es-SV" dirty="0" smtClean="0">
                <a:solidFill>
                  <a:schemeClr val="bg1"/>
                </a:solidFill>
                <a:latin typeface="Comic Sans MS" pitchFamily="66" charset="0"/>
              </a:rPr>
              <a:t>Depende </a:t>
            </a:r>
            <a:r>
              <a:rPr lang="es-SV" dirty="0">
                <a:solidFill>
                  <a:schemeClr val="bg1"/>
                </a:solidFill>
                <a:latin typeface="Comic Sans MS" pitchFamily="66" charset="0"/>
              </a:rPr>
              <a:t>exclusivamente de la zona en donde se construirá la estructura, representa la aceleración efectiva máxima en roca esperada para el sismo de diseño, expresado como aceleración de la gravedad. La provincia de Pichicha se encuentra en una zona IV por lo tanto </a:t>
            </a:r>
            <a:r>
              <a:rPr lang="es-SV" b="1" i="1" dirty="0">
                <a:solidFill>
                  <a:schemeClr val="bg1"/>
                </a:solidFill>
                <a:latin typeface="Comic Sans MS" pitchFamily="66" charset="0"/>
              </a:rPr>
              <a:t>Z=0.4 </a:t>
            </a:r>
            <a:endParaRPr lang="es-SV" b="1" dirty="0">
              <a:solidFill>
                <a:schemeClr val="bg1"/>
              </a:solidFill>
              <a:latin typeface="Comic Sans MS" pitchFamily="66" charset="0"/>
            </a:endParaRPr>
          </a:p>
          <a:p>
            <a:pPr algn="just"/>
            <a:endParaRPr lang="es-SV" dirty="0"/>
          </a:p>
        </p:txBody>
      </p:sp>
      <mc:AlternateContent xmlns:mc="http://schemas.openxmlformats.org/markup-compatibility/2006">
        <mc:Choice xmlns="" xmlns:a14="http://schemas.microsoft.com/office/drawing/2010/main" Requires="a14">
          <p:sp>
            <p:nvSpPr>
              <p:cNvPr id="4" name="3 Rectángulo"/>
              <p:cNvSpPr/>
              <p:nvPr/>
            </p:nvSpPr>
            <p:spPr>
              <a:xfrm>
                <a:off x="3347864" y="3861048"/>
                <a:ext cx="2230098" cy="6594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SV" i="1" smtClean="0">
                          <a:solidFill>
                            <a:schemeClr val="bg1"/>
                          </a:solidFill>
                          <a:latin typeface="Cambria Math"/>
                        </a:rPr>
                        <m:t>𝑉</m:t>
                      </m:r>
                      <m:r>
                        <a:rPr lang="es-SV" i="1" smtClean="0">
                          <a:solidFill>
                            <a:schemeClr val="bg1"/>
                          </a:solidFill>
                          <a:latin typeface="Cambria Math"/>
                        </a:rPr>
                        <m:t>=</m:t>
                      </m:r>
                      <m:f>
                        <m:fPr>
                          <m:ctrlPr>
                            <a:rPr lang="es-SV" i="1">
                              <a:solidFill>
                                <a:schemeClr val="bg1"/>
                              </a:solidFill>
                              <a:latin typeface="Cambria Math"/>
                            </a:rPr>
                          </m:ctrlPr>
                        </m:fPr>
                        <m:num>
                          <m:r>
                            <a:rPr lang="es-SV" i="1">
                              <a:solidFill>
                                <a:schemeClr val="bg1"/>
                              </a:solidFill>
                              <a:latin typeface="Cambria Math"/>
                            </a:rPr>
                            <m:t>𝑍</m:t>
                          </m:r>
                          <m:r>
                            <a:rPr lang="es-SV" i="1">
                              <a:solidFill>
                                <a:schemeClr val="bg1"/>
                              </a:solidFill>
                              <a:latin typeface="Cambria Math"/>
                            </a:rPr>
                            <m:t>∗</m:t>
                          </m:r>
                          <m:r>
                            <a:rPr lang="es-SV" i="1">
                              <a:solidFill>
                                <a:schemeClr val="bg1"/>
                              </a:solidFill>
                              <a:latin typeface="Cambria Math"/>
                            </a:rPr>
                            <m:t>𝐼</m:t>
                          </m:r>
                          <m:r>
                            <a:rPr lang="es-SV" i="1">
                              <a:solidFill>
                                <a:schemeClr val="bg1"/>
                              </a:solidFill>
                              <a:latin typeface="Cambria Math"/>
                            </a:rPr>
                            <m:t>∗</m:t>
                          </m:r>
                          <m:r>
                            <a:rPr lang="es-SV" i="1">
                              <a:solidFill>
                                <a:schemeClr val="bg1"/>
                              </a:solidFill>
                              <a:latin typeface="Cambria Math"/>
                            </a:rPr>
                            <m:t>𝐶</m:t>
                          </m:r>
                        </m:num>
                        <m:den>
                          <m:r>
                            <a:rPr lang="es-SV" i="1">
                              <a:solidFill>
                                <a:schemeClr val="bg1"/>
                              </a:solidFill>
                              <a:latin typeface="Cambria Math"/>
                            </a:rPr>
                            <m:t>𝑅</m:t>
                          </m:r>
                          <m:r>
                            <a:rPr lang="es-SV" i="1">
                              <a:solidFill>
                                <a:schemeClr val="bg1"/>
                              </a:solidFill>
                              <a:latin typeface="Cambria Math"/>
                            </a:rPr>
                            <m:t>∗∅</m:t>
                          </m:r>
                          <m:r>
                            <a:rPr lang="es-SV" i="1">
                              <a:solidFill>
                                <a:schemeClr val="bg1"/>
                              </a:solidFill>
                              <a:latin typeface="Cambria Math"/>
                            </a:rPr>
                            <m:t>𝑝</m:t>
                          </m:r>
                          <m:r>
                            <a:rPr lang="es-SV" i="1">
                              <a:solidFill>
                                <a:schemeClr val="bg1"/>
                              </a:solidFill>
                              <a:latin typeface="Cambria Math"/>
                            </a:rPr>
                            <m:t>∗∅</m:t>
                          </m:r>
                          <m:r>
                            <a:rPr lang="es-SV" i="1">
                              <a:solidFill>
                                <a:schemeClr val="bg1"/>
                              </a:solidFill>
                              <a:latin typeface="Cambria Math"/>
                            </a:rPr>
                            <m:t>𝑒</m:t>
                          </m:r>
                        </m:den>
                      </m:f>
                      <m:r>
                        <a:rPr lang="es-SV" i="1">
                          <a:solidFill>
                            <a:schemeClr val="bg1"/>
                          </a:solidFill>
                          <a:latin typeface="Cambria Math"/>
                        </a:rPr>
                        <m:t>∗</m:t>
                      </m:r>
                      <m:r>
                        <a:rPr lang="es-SV" i="1">
                          <a:solidFill>
                            <a:schemeClr val="bg1"/>
                          </a:solidFill>
                          <a:latin typeface="Cambria Math"/>
                        </a:rPr>
                        <m:t>𝑊</m:t>
                      </m:r>
                    </m:oMath>
                  </m:oMathPara>
                </a14:m>
                <a:endParaRPr lang="es-SV" dirty="0">
                  <a:solidFill>
                    <a:schemeClr val="bg1"/>
                  </a:solidFill>
                </a:endParaRPr>
              </a:p>
            </p:txBody>
          </p:sp>
        </mc:Choice>
        <mc:Fallback>
          <p:sp>
            <p:nvSpPr>
              <p:cNvPr id="4" name="3 Rectángulo"/>
              <p:cNvSpPr>
                <a:spLocks noRot="1" noChangeAspect="1" noMove="1" noResize="1" noEditPoints="1" noAdjustHandles="1" noChangeArrowheads="1" noChangeShapeType="1" noTextEdit="1"/>
              </p:cNvSpPr>
              <p:nvPr/>
            </p:nvSpPr>
            <p:spPr>
              <a:xfrm>
                <a:off x="3347864" y="3861048"/>
                <a:ext cx="2230098" cy="659411"/>
              </a:xfrm>
              <a:prstGeom prst="rect">
                <a:avLst/>
              </a:prstGeom>
              <a:blipFill rotWithShape="1">
                <a:blip r:embed="rId4"/>
                <a:stretch>
                  <a:fillRect/>
                </a:stretch>
              </a:blipFill>
            </p:spPr>
            <p:txBody>
              <a:bodyPr/>
              <a:lstStyle/>
              <a:p>
                <a:r>
                  <a:rPr lang="es-SV">
                    <a:noFill/>
                  </a:rPr>
                  <a:t> </a:t>
                </a:r>
              </a:p>
            </p:txBody>
          </p:sp>
        </mc:Fallback>
      </mc:AlternateContent>
      <p:sp>
        <p:nvSpPr>
          <p:cNvPr id="8" name="7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CONSIDERACIONES DE DISEÑO</a:t>
            </a:r>
            <a:endParaRPr lang="es-SV" sz="2800" dirty="0"/>
          </a:p>
        </p:txBody>
      </p:sp>
    </p:spTree>
    <p:extLst>
      <p:ext uri="{BB962C8B-B14F-4D97-AF65-F5344CB8AC3E}">
        <p14:creationId xmlns="" xmlns:p14="http://schemas.microsoft.com/office/powerpoint/2010/main" val="1888561723"/>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827583" y="1383840"/>
            <a:ext cx="7377791" cy="1631216"/>
          </a:xfrm>
          <a:prstGeom prst="rect">
            <a:avLst/>
          </a:prstGeom>
        </p:spPr>
        <p:txBody>
          <a:bodyPr wrap="square">
            <a:spAutoFit/>
          </a:bodyPr>
          <a:lstStyle/>
          <a:p>
            <a:pPr marL="342900" lvl="5" indent="-342900" algn="just">
              <a:buFont typeface="Wingdings" pitchFamily="2" charset="2"/>
              <a:buChar char="Ø"/>
            </a:pPr>
            <a:r>
              <a:rPr lang="es-SV" sz="2000" b="1" dirty="0">
                <a:solidFill>
                  <a:schemeClr val="bg1"/>
                </a:solidFill>
                <a:latin typeface="Comic Sans MS" pitchFamily="66" charset="0"/>
              </a:rPr>
              <a:t>Factor de Importancia (I) </a:t>
            </a:r>
            <a:endParaRPr lang="es-SV" sz="2000" dirty="0">
              <a:solidFill>
                <a:schemeClr val="bg1"/>
              </a:solidFill>
              <a:latin typeface="Comic Sans MS" pitchFamily="66" charset="0"/>
            </a:endParaRPr>
          </a:p>
          <a:p>
            <a:pPr algn="just"/>
            <a:r>
              <a:rPr lang="es-SV" sz="2000" dirty="0">
                <a:solidFill>
                  <a:schemeClr val="bg1"/>
                </a:solidFill>
                <a:latin typeface="Comic Sans MS" pitchFamily="66" charset="0"/>
              </a:rPr>
              <a:t>Según el uso que se le dará a la estructura, para la presente investigación </a:t>
            </a:r>
            <a:r>
              <a:rPr lang="es-SV" sz="2000" b="1" dirty="0">
                <a:solidFill>
                  <a:schemeClr val="bg1"/>
                </a:solidFill>
                <a:latin typeface="Comic Sans MS" pitchFamily="66" charset="0"/>
              </a:rPr>
              <a:t>I = 1.3; </a:t>
            </a:r>
            <a:r>
              <a:rPr lang="es-SV" sz="2000" dirty="0">
                <a:solidFill>
                  <a:schemeClr val="bg1"/>
                </a:solidFill>
                <a:latin typeface="Comic Sans MS" pitchFamily="66" charset="0"/>
              </a:rPr>
              <a:t>puesto que se la debe calificar dentro de los tipos establecidos en el CEC que se presentan a continuación:</a:t>
            </a:r>
          </a:p>
        </p:txBody>
      </p:sp>
      <p:graphicFrame>
        <p:nvGraphicFramePr>
          <p:cNvPr id="4" name="3 Tabla"/>
          <p:cNvGraphicFramePr>
            <a:graphicFrameLocks noGrp="1"/>
          </p:cNvGraphicFramePr>
          <p:nvPr>
            <p:extLst>
              <p:ext uri="{D42A27DB-BD31-4B8C-83A1-F6EECF244321}">
                <p14:modId xmlns="" xmlns:p14="http://schemas.microsoft.com/office/powerpoint/2010/main" val="3397496091"/>
              </p:ext>
            </p:extLst>
          </p:nvPr>
        </p:nvGraphicFramePr>
        <p:xfrm>
          <a:off x="1204110" y="3212976"/>
          <a:ext cx="6624736" cy="991866"/>
        </p:xfrm>
        <a:graphic>
          <a:graphicData uri="http://schemas.openxmlformats.org/drawingml/2006/table">
            <a:tbl>
              <a:tblPr firstRow="1" firstCol="1" bandRow="1">
                <a:tableStyleId>{5C22544A-7EE6-4342-B048-85BDC9FD1C3A}</a:tableStyleId>
              </a:tblPr>
              <a:tblGrid>
                <a:gridCol w="4420650"/>
                <a:gridCol w="2204086"/>
              </a:tblGrid>
              <a:tr h="395982">
                <a:tc>
                  <a:txBody>
                    <a:bodyPr/>
                    <a:lstStyle/>
                    <a:p>
                      <a:pPr algn="l">
                        <a:lnSpc>
                          <a:spcPct val="115000"/>
                        </a:lnSpc>
                        <a:spcAft>
                          <a:spcPts val="0"/>
                        </a:spcAft>
                      </a:pPr>
                      <a:r>
                        <a:rPr lang="es-ES" sz="1700" b="0">
                          <a:solidFill>
                            <a:schemeClr val="bg1"/>
                          </a:solidFill>
                          <a:effectLst/>
                          <a:latin typeface="Comic Sans MS" pitchFamily="66" charset="0"/>
                        </a:rPr>
                        <a:t>Tipo de uso, destino e importancia</a:t>
                      </a:r>
                      <a:endParaRPr lang="es-SV" sz="1700" b="0">
                        <a:solidFill>
                          <a:schemeClr val="bg1"/>
                        </a:solidFill>
                        <a:effectLst/>
                        <a:latin typeface="Comic Sans MS" pitchFamily="66" charset="0"/>
                        <a:ea typeface="Times New Roman"/>
                        <a:cs typeface="Times New Roman"/>
                      </a:endParaRPr>
                    </a:p>
                  </a:txBody>
                  <a:tcPr marL="68580" marR="68580" marT="0" marB="0" anchor="b"/>
                </a:tc>
                <a:tc>
                  <a:txBody>
                    <a:bodyPr/>
                    <a:lstStyle/>
                    <a:p>
                      <a:pPr algn="l">
                        <a:lnSpc>
                          <a:spcPct val="115000"/>
                        </a:lnSpc>
                        <a:spcAft>
                          <a:spcPts val="0"/>
                        </a:spcAft>
                      </a:pPr>
                      <a:r>
                        <a:rPr lang="en-US" sz="1700" b="0">
                          <a:solidFill>
                            <a:schemeClr val="bg1"/>
                          </a:solidFill>
                          <a:effectLst/>
                          <a:latin typeface="Comic Sans MS" pitchFamily="66" charset="0"/>
                        </a:rPr>
                        <a:t>Suma de Factor [I]</a:t>
                      </a:r>
                      <a:endParaRPr lang="es-SV" sz="1700" b="0">
                        <a:solidFill>
                          <a:schemeClr val="bg1"/>
                        </a:solidFill>
                        <a:effectLst/>
                        <a:latin typeface="Comic Sans MS" pitchFamily="66" charset="0"/>
                        <a:ea typeface="Times New Roman"/>
                        <a:cs typeface="Times New Roman"/>
                      </a:endParaRPr>
                    </a:p>
                  </a:txBody>
                  <a:tcPr marL="68580" marR="68580" marT="0" marB="0" anchor="b"/>
                </a:tc>
              </a:tr>
              <a:tr h="542925">
                <a:tc>
                  <a:txBody>
                    <a:bodyPr/>
                    <a:lstStyle/>
                    <a:p>
                      <a:pPr algn="l">
                        <a:lnSpc>
                          <a:spcPct val="115000"/>
                        </a:lnSpc>
                        <a:spcAft>
                          <a:spcPts val="0"/>
                        </a:spcAft>
                      </a:pPr>
                      <a:r>
                        <a:rPr lang="es-ES" sz="1700" b="0">
                          <a:solidFill>
                            <a:schemeClr val="bg1"/>
                          </a:solidFill>
                          <a:effectLst/>
                          <a:latin typeface="Comic Sans MS" pitchFamily="66" charset="0"/>
                        </a:rPr>
                        <a:t>Edificios públicos que requieren operar contínuamente.</a:t>
                      </a:r>
                      <a:endParaRPr lang="es-SV" sz="1700" b="0">
                        <a:solidFill>
                          <a:schemeClr val="bg1"/>
                        </a:solidFill>
                        <a:effectLst/>
                        <a:latin typeface="Comic Sans MS" pitchFamily="66" charset="0"/>
                        <a:ea typeface="Times New Roman"/>
                        <a:cs typeface="Times New Roman"/>
                      </a:endParaRPr>
                    </a:p>
                  </a:txBody>
                  <a:tcPr marL="68580" marR="68580" marT="0" marB="0" anchor="b"/>
                </a:tc>
                <a:tc>
                  <a:txBody>
                    <a:bodyPr/>
                    <a:lstStyle/>
                    <a:p>
                      <a:pPr algn="ctr">
                        <a:lnSpc>
                          <a:spcPct val="115000"/>
                        </a:lnSpc>
                        <a:spcAft>
                          <a:spcPts val="0"/>
                        </a:spcAft>
                      </a:pPr>
                      <a:r>
                        <a:rPr lang="en-US" sz="1700" b="1" dirty="0">
                          <a:solidFill>
                            <a:schemeClr val="bg1"/>
                          </a:solidFill>
                          <a:effectLst/>
                          <a:latin typeface="Comic Sans MS" pitchFamily="66" charset="0"/>
                        </a:rPr>
                        <a:t>1,3</a:t>
                      </a:r>
                      <a:endParaRPr lang="es-SV" sz="1700" b="1" dirty="0">
                        <a:solidFill>
                          <a:schemeClr val="bg1"/>
                        </a:solidFill>
                        <a:effectLst/>
                        <a:latin typeface="Comic Sans MS" pitchFamily="66" charset="0"/>
                        <a:ea typeface="Times New Roman"/>
                        <a:cs typeface="Times New Roman"/>
                      </a:endParaRPr>
                    </a:p>
                  </a:txBody>
                  <a:tcPr marL="68580" marR="68580" marT="0" marB="0" anchor="b"/>
                </a:tc>
              </a:tr>
            </a:tbl>
          </a:graphicData>
        </a:graphic>
      </p:graphicFrame>
      <p:sp>
        <p:nvSpPr>
          <p:cNvPr id="8" name="7 Rectángulo"/>
          <p:cNvSpPr/>
          <p:nvPr/>
        </p:nvSpPr>
        <p:spPr>
          <a:xfrm>
            <a:off x="807206" y="4504661"/>
            <a:ext cx="7377790" cy="2246769"/>
          </a:xfrm>
          <a:prstGeom prst="rect">
            <a:avLst/>
          </a:prstGeom>
        </p:spPr>
        <p:txBody>
          <a:bodyPr wrap="square">
            <a:spAutoFit/>
          </a:bodyPr>
          <a:lstStyle/>
          <a:p>
            <a:pPr marL="342900" lvl="5" indent="-342900" algn="just">
              <a:buFont typeface="Wingdings" pitchFamily="2" charset="2"/>
              <a:buChar char="Ø"/>
            </a:pPr>
            <a:r>
              <a:rPr lang="es-SV" sz="2000" b="1" dirty="0">
                <a:solidFill>
                  <a:schemeClr val="bg1"/>
                </a:solidFill>
                <a:latin typeface="Comic Sans MS" pitchFamily="66" charset="0"/>
              </a:rPr>
              <a:t>Perfiles de suelo, coeficientes (S y Cm) </a:t>
            </a:r>
            <a:endParaRPr lang="es-SV" sz="2000" dirty="0">
              <a:solidFill>
                <a:schemeClr val="bg1"/>
              </a:solidFill>
              <a:latin typeface="Comic Sans MS" pitchFamily="66" charset="0"/>
            </a:endParaRPr>
          </a:p>
          <a:p>
            <a:pPr algn="just"/>
            <a:r>
              <a:rPr lang="es-SV" sz="2000" dirty="0">
                <a:solidFill>
                  <a:schemeClr val="bg1"/>
                </a:solidFill>
                <a:latin typeface="Comic Sans MS" pitchFamily="66" charset="0"/>
              </a:rPr>
              <a:t>De acuerdo a las condiciones geotécnicas del sitio, se clasifican los suelos de acuerdo a sus propiedades mecánicas. Según el CEC y estudios realizados en la zona de emplazamiento del refugio el suelo de la zona es suelo intermedio S2, para el cual los coeficientes son: </a:t>
            </a:r>
            <a:r>
              <a:rPr lang="es-SV" sz="2000" b="1" dirty="0">
                <a:solidFill>
                  <a:schemeClr val="bg1"/>
                </a:solidFill>
                <a:latin typeface="Comic Sans MS" pitchFamily="66" charset="0"/>
              </a:rPr>
              <a:t>S=1.2 y Cm=3.</a:t>
            </a:r>
            <a:endParaRPr lang="es-SV" sz="2000" dirty="0">
              <a:solidFill>
                <a:schemeClr val="bg1"/>
              </a:solidFill>
              <a:latin typeface="Comic Sans MS" pitchFamily="66" charset="0"/>
            </a:endParaRPr>
          </a:p>
        </p:txBody>
      </p:sp>
      <p:sp>
        <p:nvSpPr>
          <p:cNvPr id="9" name="8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CONSIDERACIONES DE DISEÑO</a:t>
            </a:r>
            <a:endParaRPr lang="es-SV" sz="2800" dirty="0"/>
          </a:p>
        </p:txBody>
      </p:sp>
    </p:spTree>
    <p:extLst>
      <p:ext uri="{BB962C8B-B14F-4D97-AF65-F5344CB8AC3E}">
        <p14:creationId xmlns="" xmlns:p14="http://schemas.microsoft.com/office/powerpoint/2010/main" val="1649250398"/>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971600" y="1268760"/>
            <a:ext cx="7344816" cy="5016758"/>
          </a:xfrm>
          <a:prstGeom prst="rect">
            <a:avLst/>
          </a:prstGeom>
        </p:spPr>
        <p:txBody>
          <a:bodyPr wrap="square">
            <a:spAutoFit/>
          </a:bodyPr>
          <a:lstStyle/>
          <a:p>
            <a:pPr marL="342900" lvl="5" indent="-342900" algn="just">
              <a:buFont typeface="Wingdings" pitchFamily="2" charset="2"/>
              <a:buChar char="Ø"/>
            </a:pPr>
            <a:r>
              <a:rPr lang="es-SV" sz="2000" b="1" dirty="0">
                <a:solidFill>
                  <a:schemeClr val="bg1"/>
                </a:solidFill>
                <a:latin typeface="Comic Sans MS" pitchFamily="66" charset="0"/>
              </a:rPr>
              <a:t>Factor de reducción de respuesta estructural (R) </a:t>
            </a:r>
            <a:endParaRPr lang="es-SV" sz="2000" dirty="0">
              <a:solidFill>
                <a:schemeClr val="bg1"/>
              </a:solidFill>
              <a:latin typeface="Comic Sans MS" pitchFamily="66" charset="0"/>
            </a:endParaRPr>
          </a:p>
          <a:p>
            <a:pPr algn="just"/>
            <a:r>
              <a:rPr lang="es-SV" sz="2000" dirty="0">
                <a:solidFill>
                  <a:schemeClr val="bg1"/>
                </a:solidFill>
                <a:latin typeface="Comic Sans MS" pitchFamily="66" charset="0"/>
              </a:rPr>
              <a:t>El factor de reducción por respuesta estructural varía en función del tipo de estructura, el factor R a utilizarse en el cálculo del cortante basal aplicado a una estructura de edificación, en cualquiera de las direcciones de cálculo adoptadas, se escogerá de la Tabla dada por el CEC, para el caso </a:t>
            </a:r>
            <a:r>
              <a:rPr lang="es-SV" sz="2000" b="1" dirty="0" smtClean="0">
                <a:solidFill>
                  <a:schemeClr val="bg1"/>
                </a:solidFill>
                <a:latin typeface="Comic Sans MS" pitchFamily="66" charset="0"/>
              </a:rPr>
              <a:t>R=7</a:t>
            </a:r>
          </a:p>
          <a:p>
            <a:pPr algn="just"/>
            <a:endParaRPr lang="es-SV" sz="2000" b="1" dirty="0" smtClean="0">
              <a:solidFill>
                <a:schemeClr val="bg1"/>
              </a:solidFill>
              <a:latin typeface="Comic Sans MS" pitchFamily="66" charset="0"/>
            </a:endParaRPr>
          </a:p>
          <a:p>
            <a:pPr marL="342900" indent="-342900" algn="just">
              <a:buFont typeface="Wingdings" pitchFamily="2" charset="2"/>
              <a:buChar char="Ø"/>
            </a:pPr>
            <a:r>
              <a:rPr lang="es-EC" sz="2000" b="1" dirty="0" smtClean="0">
                <a:solidFill>
                  <a:schemeClr val="bg1"/>
                </a:solidFill>
                <a:latin typeface="Comic Sans MS" pitchFamily="66" charset="0"/>
              </a:rPr>
              <a:t>Coeficiente C</a:t>
            </a:r>
          </a:p>
          <a:p>
            <a:pPr lvl="0" algn="just"/>
            <a:r>
              <a:rPr lang="es-SV" sz="2000" dirty="0">
                <a:solidFill>
                  <a:schemeClr val="bg1"/>
                </a:solidFill>
                <a:latin typeface="Comic Sans MS" pitchFamily="66" charset="0"/>
              </a:rPr>
              <a:t>No debe exceder el valor de Cm dado por las tablas del CEC que se presentan más adelante, ni debe ser menor a 0.5 </a:t>
            </a:r>
            <a:endParaRPr lang="es-SV" sz="2000" dirty="0" smtClean="0">
              <a:solidFill>
                <a:schemeClr val="bg1"/>
              </a:solidFill>
              <a:latin typeface="Comic Sans MS" pitchFamily="66" charset="0"/>
            </a:endParaRPr>
          </a:p>
          <a:p>
            <a:pPr lvl="0" algn="just"/>
            <a:endParaRPr lang="es-EC" sz="2000" dirty="0">
              <a:solidFill>
                <a:schemeClr val="bg1"/>
              </a:solidFill>
              <a:latin typeface="Comic Sans MS" pitchFamily="66" charset="0"/>
            </a:endParaRPr>
          </a:p>
          <a:p>
            <a:pPr lvl="0" algn="just"/>
            <a:endParaRPr lang="es-EC" sz="2000" dirty="0" smtClean="0">
              <a:solidFill>
                <a:schemeClr val="bg1"/>
              </a:solidFill>
              <a:latin typeface="Comic Sans MS" pitchFamily="66" charset="0"/>
            </a:endParaRPr>
          </a:p>
          <a:p>
            <a:pPr lvl="0" algn="just"/>
            <a:endParaRPr lang="es-SV" sz="2000" dirty="0">
              <a:solidFill>
                <a:schemeClr val="bg1"/>
              </a:solidFill>
              <a:latin typeface="Comic Sans MS" pitchFamily="66" charset="0"/>
            </a:endParaRPr>
          </a:p>
          <a:p>
            <a:pPr algn="just"/>
            <a:endParaRPr lang="es-EC" sz="2000" b="1" dirty="0" smtClean="0">
              <a:solidFill>
                <a:schemeClr val="bg1"/>
              </a:solidFill>
              <a:latin typeface="Comic Sans MS" pitchFamily="66" charset="0"/>
            </a:endParaRPr>
          </a:p>
          <a:p>
            <a:pPr algn="just"/>
            <a:endParaRPr lang="es-SV" sz="2000" dirty="0">
              <a:solidFill>
                <a:schemeClr val="bg1"/>
              </a:solidFill>
              <a:latin typeface="Comic Sans MS" pitchFamily="66" charset="0"/>
            </a:endParaRPr>
          </a:p>
        </p:txBody>
      </p:sp>
      <mc:AlternateContent xmlns:mc="http://schemas.openxmlformats.org/markup-compatibility/2006">
        <mc:Choice xmlns="" xmlns:a14="http://schemas.microsoft.com/office/drawing/2010/main" Requires="a14">
          <p:sp>
            <p:nvSpPr>
              <p:cNvPr id="6" name="5 Rectángulo"/>
              <p:cNvSpPr/>
              <p:nvPr/>
            </p:nvSpPr>
            <p:spPr>
              <a:xfrm>
                <a:off x="2133251" y="4969142"/>
                <a:ext cx="1550361" cy="6726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SV" i="1" smtClean="0">
                          <a:solidFill>
                            <a:schemeClr val="bg1"/>
                          </a:solidFill>
                          <a:latin typeface="Cambria Math"/>
                        </a:rPr>
                        <m:t>𝐶</m:t>
                      </m:r>
                      <m:r>
                        <a:rPr lang="es-SV" i="1" smtClean="0">
                          <a:solidFill>
                            <a:schemeClr val="bg1"/>
                          </a:solidFill>
                          <a:latin typeface="Cambria Math"/>
                        </a:rPr>
                        <m:t>=</m:t>
                      </m:r>
                      <m:f>
                        <m:fPr>
                          <m:ctrlPr>
                            <a:rPr lang="es-SV" i="1">
                              <a:solidFill>
                                <a:schemeClr val="bg1"/>
                              </a:solidFill>
                              <a:latin typeface="Cambria Math"/>
                            </a:rPr>
                          </m:ctrlPr>
                        </m:fPr>
                        <m:num>
                          <m:r>
                            <a:rPr lang="es-SV" i="1">
                              <a:solidFill>
                                <a:schemeClr val="bg1"/>
                              </a:solidFill>
                              <a:latin typeface="Cambria Math"/>
                            </a:rPr>
                            <m:t>1.25∗</m:t>
                          </m:r>
                          <m:sSup>
                            <m:sSupPr>
                              <m:ctrlPr>
                                <a:rPr lang="es-SV" i="1">
                                  <a:solidFill>
                                    <a:schemeClr val="bg1"/>
                                  </a:solidFill>
                                  <a:latin typeface="Cambria Math"/>
                                </a:rPr>
                              </m:ctrlPr>
                            </m:sSupPr>
                            <m:e>
                              <m:r>
                                <a:rPr lang="es-SV" i="1">
                                  <a:solidFill>
                                    <a:schemeClr val="bg1"/>
                                  </a:solidFill>
                                  <a:latin typeface="Cambria Math"/>
                                </a:rPr>
                                <m:t>𝑆</m:t>
                              </m:r>
                            </m:e>
                            <m:sup>
                              <m:r>
                                <a:rPr lang="es-SV" i="1">
                                  <a:solidFill>
                                    <a:schemeClr val="bg1"/>
                                  </a:solidFill>
                                  <a:latin typeface="Cambria Math"/>
                                </a:rPr>
                                <m:t>𝑆</m:t>
                              </m:r>
                            </m:sup>
                          </m:sSup>
                        </m:num>
                        <m:den>
                          <m:r>
                            <a:rPr lang="es-SV" i="1">
                              <a:solidFill>
                                <a:schemeClr val="bg1"/>
                              </a:solidFill>
                              <a:latin typeface="Cambria Math"/>
                            </a:rPr>
                            <m:t>𝑇</m:t>
                          </m:r>
                        </m:den>
                      </m:f>
                    </m:oMath>
                  </m:oMathPara>
                </a14:m>
                <a:endParaRPr lang="es-SV" dirty="0"/>
              </a:p>
            </p:txBody>
          </p:sp>
        </mc:Choice>
        <mc:Fallback>
          <p:sp>
            <p:nvSpPr>
              <p:cNvPr id="6" name="5 Rectángulo"/>
              <p:cNvSpPr>
                <a:spLocks noRot="1" noChangeAspect="1" noMove="1" noResize="1" noEditPoints="1" noAdjustHandles="1" noChangeArrowheads="1" noChangeShapeType="1" noTextEdit="1"/>
              </p:cNvSpPr>
              <p:nvPr/>
            </p:nvSpPr>
            <p:spPr>
              <a:xfrm>
                <a:off x="2133251" y="4969142"/>
                <a:ext cx="1550361" cy="672685"/>
              </a:xfrm>
              <a:prstGeom prst="rect">
                <a:avLst/>
              </a:prstGeom>
              <a:blipFill rotWithShape="1">
                <a:blip r:embed="rId4"/>
                <a:stretch>
                  <a:fillRect/>
                </a:stretch>
              </a:blipFill>
            </p:spPr>
            <p:txBody>
              <a:bodyPr/>
              <a:lstStyle/>
              <a:p>
                <a:r>
                  <a:rPr lang="es-SV">
                    <a:noFill/>
                  </a:rPr>
                  <a:t> </a:t>
                </a:r>
              </a:p>
            </p:txBody>
          </p:sp>
        </mc:Fallback>
      </mc:AlternateContent>
      <p:sp>
        <p:nvSpPr>
          <p:cNvPr id="8" name="7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CONSIDERACIONES DE DISEÑO</a:t>
            </a:r>
            <a:endParaRPr lang="es-SV" sz="2800" dirty="0"/>
          </a:p>
        </p:txBody>
      </p:sp>
      <mc:AlternateContent xmlns:mc="http://schemas.openxmlformats.org/markup-compatibility/2006">
        <mc:Choice xmlns="" xmlns:a14="http://schemas.microsoft.com/office/drawing/2010/main" Requires="a14">
          <p:sp>
            <p:nvSpPr>
              <p:cNvPr id="4" name="3 Rectángulo"/>
              <p:cNvSpPr/>
              <p:nvPr/>
            </p:nvSpPr>
            <p:spPr>
              <a:xfrm>
                <a:off x="5424926" y="5106936"/>
                <a:ext cx="1705852" cy="39709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SV" i="1" smtClean="0">
                          <a:solidFill>
                            <a:schemeClr val="bg1"/>
                          </a:solidFill>
                        </a:rPr>
                        <m:t>𝑇</m:t>
                      </m:r>
                      <m:r>
                        <a:rPr lang="es-SV" i="1" smtClean="0">
                          <a:solidFill>
                            <a:schemeClr val="bg1"/>
                          </a:solidFill>
                        </a:rPr>
                        <m:t>=</m:t>
                      </m:r>
                      <m:r>
                        <a:rPr lang="es-SV" i="1" smtClean="0">
                          <a:solidFill>
                            <a:schemeClr val="bg1"/>
                          </a:solidFill>
                        </a:rPr>
                        <m:t>𝐶𝑡</m:t>
                      </m:r>
                      <m:r>
                        <a:rPr lang="es-SV" i="1" smtClean="0">
                          <a:solidFill>
                            <a:schemeClr val="bg1"/>
                          </a:solidFill>
                        </a:rPr>
                        <m:t>∗</m:t>
                      </m:r>
                      <m:sSup>
                        <m:sSupPr>
                          <m:ctrlPr>
                            <a:rPr lang="es-SV" i="1">
                              <a:solidFill>
                                <a:schemeClr val="bg1"/>
                              </a:solidFill>
                            </a:rPr>
                          </m:ctrlPr>
                        </m:sSupPr>
                        <m:e>
                          <m:r>
                            <a:rPr lang="es-SV" i="1">
                              <a:solidFill>
                                <a:schemeClr val="bg1"/>
                              </a:solidFill>
                            </a:rPr>
                            <m:t>𝐻𝑛</m:t>
                          </m:r>
                        </m:e>
                        <m:sup>
                          <m:r>
                            <a:rPr lang="es-SV" i="1">
                              <a:solidFill>
                                <a:schemeClr val="bg1"/>
                              </a:solidFill>
                            </a:rPr>
                            <m:t>3/4</m:t>
                          </m:r>
                        </m:sup>
                      </m:sSup>
                    </m:oMath>
                  </m:oMathPara>
                </a14:m>
                <a:endParaRPr lang="es-SV" dirty="0"/>
              </a:p>
            </p:txBody>
          </p:sp>
        </mc:Choice>
        <mc:Fallback>
          <p:sp>
            <p:nvSpPr>
              <p:cNvPr id="4" name="3 Rectángulo"/>
              <p:cNvSpPr>
                <a:spLocks noRot="1" noChangeAspect="1" noMove="1" noResize="1" noEditPoints="1" noAdjustHandles="1" noChangeArrowheads="1" noChangeShapeType="1" noTextEdit="1"/>
              </p:cNvSpPr>
              <p:nvPr/>
            </p:nvSpPr>
            <p:spPr>
              <a:xfrm>
                <a:off x="5424926" y="5106936"/>
                <a:ext cx="1705852" cy="397096"/>
              </a:xfrm>
              <a:prstGeom prst="rect">
                <a:avLst/>
              </a:prstGeom>
              <a:blipFill rotWithShape="1">
                <a:blip r:embed="rId5"/>
                <a:stretch>
                  <a:fillRect/>
                </a:stretch>
              </a:blipFill>
            </p:spPr>
            <p:txBody>
              <a:bodyPr/>
              <a:lstStyle/>
              <a:p>
                <a:r>
                  <a:rPr lang="es-SV">
                    <a:noFill/>
                  </a:rPr>
                  <a:t> </a:t>
                </a:r>
              </a:p>
            </p:txBody>
          </p:sp>
        </mc:Fallback>
      </mc:AlternateContent>
    </p:spTree>
    <p:extLst>
      <p:ext uri="{BB962C8B-B14F-4D97-AF65-F5344CB8AC3E}">
        <p14:creationId xmlns="" xmlns:p14="http://schemas.microsoft.com/office/powerpoint/2010/main" val="4088709229"/>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822358" y="1586409"/>
            <a:ext cx="7494058" cy="4247317"/>
          </a:xfrm>
          <a:prstGeom prst="rect">
            <a:avLst/>
          </a:prstGeom>
        </p:spPr>
        <p:txBody>
          <a:bodyPr wrap="square">
            <a:spAutoFit/>
          </a:bodyPr>
          <a:lstStyle/>
          <a:p>
            <a:pPr marL="285750" indent="-285750" algn="just">
              <a:buFont typeface="Wingdings" pitchFamily="2" charset="2"/>
              <a:buChar char="Ø"/>
            </a:pPr>
            <a:r>
              <a:rPr lang="es-ES" dirty="0" smtClean="0">
                <a:solidFill>
                  <a:schemeClr val="bg1"/>
                </a:solidFill>
                <a:latin typeface="Comic Sans MS" pitchFamily="66" charset="0"/>
              </a:rPr>
              <a:t>Las tenso-estructuras, por </a:t>
            </a:r>
            <a:r>
              <a:rPr lang="es-ES" dirty="0">
                <a:solidFill>
                  <a:schemeClr val="bg1"/>
                </a:solidFill>
                <a:latin typeface="Comic Sans MS" pitchFamily="66" charset="0"/>
              </a:rPr>
              <a:t>su naturaleza única muy expresivas, </a:t>
            </a:r>
            <a:r>
              <a:rPr lang="es-ES" dirty="0" smtClean="0">
                <a:solidFill>
                  <a:schemeClr val="bg1"/>
                </a:solidFill>
                <a:latin typeface="Comic Sans MS" pitchFamily="66" charset="0"/>
              </a:rPr>
              <a:t>crean una </a:t>
            </a:r>
            <a:r>
              <a:rPr lang="es-ES" dirty="0">
                <a:solidFill>
                  <a:schemeClr val="bg1"/>
                </a:solidFill>
                <a:latin typeface="Comic Sans MS" pitchFamily="66" charset="0"/>
              </a:rPr>
              <a:t>arquitectura moderna y original</a:t>
            </a:r>
            <a:r>
              <a:rPr lang="es-ES" dirty="0" smtClean="0">
                <a:solidFill>
                  <a:schemeClr val="bg1"/>
                </a:solidFill>
                <a:latin typeface="Comic Sans MS" pitchFamily="66" charset="0"/>
              </a:rPr>
              <a:t>.</a:t>
            </a:r>
          </a:p>
          <a:p>
            <a:pPr marL="285750" indent="-285750" algn="just">
              <a:buFont typeface="Wingdings" pitchFamily="2" charset="2"/>
              <a:buChar char="Ø"/>
            </a:pPr>
            <a:r>
              <a:rPr lang="es-ES" dirty="0">
                <a:solidFill>
                  <a:schemeClr val="bg1"/>
                </a:solidFill>
                <a:latin typeface="Comic Sans MS" pitchFamily="66" charset="0"/>
              </a:rPr>
              <a:t>La capacidad de cubrir grandes luces sin apoyos intermedios, creó una gran oportunidad para el empleo de las estructuras tensadas. </a:t>
            </a:r>
            <a:endParaRPr lang="es-ES" dirty="0" smtClean="0">
              <a:solidFill>
                <a:schemeClr val="bg1"/>
              </a:solidFill>
              <a:latin typeface="Comic Sans MS" pitchFamily="66" charset="0"/>
            </a:endParaRPr>
          </a:p>
          <a:p>
            <a:pPr marL="285750" indent="-285750" algn="just">
              <a:buFont typeface="Wingdings" pitchFamily="2" charset="2"/>
              <a:buChar char="Ø"/>
            </a:pPr>
            <a:endParaRPr lang="es-ES" b="1" dirty="0" smtClean="0">
              <a:solidFill>
                <a:schemeClr val="bg1"/>
              </a:solidFill>
              <a:latin typeface="Comic Sans MS" pitchFamily="66" charset="0"/>
            </a:endParaRPr>
          </a:p>
          <a:p>
            <a:pPr marL="285750" indent="-285750" algn="just"/>
            <a:r>
              <a:rPr lang="es-ES" b="1" dirty="0" smtClean="0">
                <a:solidFill>
                  <a:schemeClr val="bg1"/>
                </a:solidFill>
                <a:latin typeface="Comic Sans MS" pitchFamily="66" charset="0"/>
              </a:rPr>
              <a:t>FORMA Y MODELO ESTRUCTURAL:</a:t>
            </a:r>
          </a:p>
          <a:p>
            <a:pPr marL="285750" indent="-285750" algn="just">
              <a:buFont typeface="Wingdings" pitchFamily="2" charset="2"/>
              <a:buChar char="Ø"/>
            </a:pPr>
            <a:r>
              <a:rPr lang="es-ES" dirty="0">
                <a:solidFill>
                  <a:schemeClr val="bg1"/>
                </a:solidFill>
                <a:latin typeface="Comic Sans MS" pitchFamily="66" charset="0"/>
              </a:rPr>
              <a:t>Las estructuras flexibles, tales como: las mallas de cables, los </a:t>
            </a:r>
            <a:r>
              <a:rPr lang="es-ES" dirty="0" err="1">
                <a:solidFill>
                  <a:schemeClr val="bg1"/>
                </a:solidFill>
                <a:latin typeface="Comic Sans MS" pitchFamily="66" charset="0"/>
              </a:rPr>
              <a:t>tensigrid</a:t>
            </a:r>
            <a:r>
              <a:rPr lang="es-ES" dirty="0">
                <a:solidFill>
                  <a:schemeClr val="bg1"/>
                </a:solidFill>
                <a:latin typeface="Comic Sans MS" pitchFamily="66" charset="0"/>
              </a:rPr>
              <a:t> y las membranas (estructuras de tensión) son conocidas por la simplicidad de sus elementos, así como por su fácil ensamblaje, mínimo consumo de materiales, mínimo desperdicio y eficiencia </a:t>
            </a:r>
            <a:r>
              <a:rPr lang="es-ES" dirty="0" smtClean="0">
                <a:solidFill>
                  <a:schemeClr val="bg1"/>
                </a:solidFill>
                <a:latin typeface="Comic Sans MS" pitchFamily="66" charset="0"/>
              </a:rPr>
              <a:t>energética.</a:t>
            </a:r>
          </a:p>
          <a:p>
            <a:pPr marL="285750" indent="-285750" algn="just">
              <a:buFont typeface="Wingdings" pitchFamily="2" charset="2"/>
              <a:buChar char="Ø"/>
            </a:pPr>
            <a:r>
              <a:rPr lang="es-ES" dirty="0">
                <a:solidFill>
                  <a:schemeClr val="bg1"/>
                </a:solidFill>
                <a:latin typeface="Comic Sans MS" pitchFamily="66" charset="0"/>
              </a:rPr>
              <a:t>Estos aspectos les permiten sobrepasar a cualquier otro sistema estructural en términos de ligereza y capacidad para cubrir grandes luces. </a:t>
            </a:r>
            <a:endParaRPr lang="es-ES" dirty="0" smtClean="0">
              <a:solidFill>
                <a:schemeClr val="bg1"/>
              </a:solidFill>
              <a:latin typeface="Comic Sans MS" pitchFamily="66" charset="0"/>
            </a:endParaRPr>
          </a:p>
          <a:p>
            <a:pPr marL="285750" indent="-285750">
              <a:buFont typeface="Wingdings" pitchFamily="2" charset="2"/>
              <a:buChar char="Ø"/>
            </a:pPr>
            <a:endParaRPr lang="es-SV" dirty="0"/>
          </a:p>
        </p:txBody>
      </p:sp>
      <p:sp>
        <p:nvSpPr>
          <p:cNvPr id="6" name="1 Título"/>
          <p:cNvSpPr>
            <a:spLocks noGrp="1"/>
          </p:cNvSpPr>
          <p:nvPr>
            <p:ph type="title"/>
          </p:nvPr>
        </p:nvSpPr>
        <p:spPr>
          <a:xfrm>
            <a:off x="611560" y="274638"/>
            <a:ext cx="6995121" cy="1173336"/>
          </a:xfrm>
        </p:spPr>
        <p:txBody>
          <a:bodyPr>
            <a:noAutofit/>
          </a:bodyPr>
          <a:lstStyle/>
          <a:p>
            <a:pPr algn="ctr"/>
            <a:r>
              <a:rPr lang="es-EC" sz="3200" b="1" dirty="0" smtClean="0">
                <a:solidFill>
                  <a:schemeClr val="accent3"/>
                </a:solidFill>
                <a:latin typeface="Comic Sans MS" pitchFamily="66" charset="0"/>
                <a:cs typeface="Arial" pitchFamily="34" charset="0"/>
              </a:rPr>
              <a:t>TENSO-ESTRUCTURAS</a:t>
            </a:r>
            <a:endParaRPr lang="es-SV" sz="3200" b="1" dirty="0">
              <a:solidFill>
                <a:schemeClr val="accent3"/>
              </a:solidFill>
              <a:latin typeface="Comic Sans MS" pitchFamily="66" charset="0"/>
              <a:cs typeface="Arial" pitchFamily="34" charset="0"/>
            </a:endParaRPr>
          </a:p>
        </p:txBody>
      </p:sp>
    </p:spTree>
    <p:extLst>
      <p:ext uri="{BB962C8B-B14F-4D97-AF65-F5344CB8AC3E}">
        <p14:creationId xmlns="" xmlns:p14="http://schemas.microsoft.com/office/powerpoint/2010/main" val="2648595200"/>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971600" y="1447974"/>
            <a:ext cx="7213396" cy="646331"/>
          </a:xfrm>
          <a:prstGeom prst="rect">
            <a:avLst/>
          </a:prstGeom>
        </p:spPr>
        <p:txBody>
          <a:bodyPr wrap="square">
            <a:spAutoFit/>
          </a:bodyPr>
          <a:lstStyle/>
          <a:p>
            <a:pPr marL="285750" indent="-285750">
              <a:buFont typeface="Wingdings" pitchFamily="2" charset="2"/>
              <a:buChar char="Ø"/>
            </a:pPr>
            <a:r>
              <a:rPr lang="es-SV" dirty="0" smtClean="0">
                <a:solidFill>
                  <a:schemeClr val="bg1"/>
                </a:solidFill>
                <a:latin typeface="Comic Sans MS" pitchFamily="66" charset="0"/>
              </a:rPr>
              <a:t>Período Método 1:</a:t>
            </a:r>
          </a:p>
          <a:p>
            <a:endParaRPr lang="es-SV" dirty="0"/>
          </a:p>
        </p:txBody>
      </p:sp>
      <p:pic>
        <p:nvPicPr>
          <p:cNvPr id="1843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491880" y="1556792"/>
            <a:ext cx="5147319" cy="25068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a14="http://schemas.microsoft.com/office/drawing/2010/main" Requires="a14">
          <p:sp>
            <p:nvSpPr>
              <p:cNvPr id="4" name="3 Rectángulo"/>
              <p:cNvSpPr/>
              <p:nvPr/>
            </p:nvSpPr>
            <p:spPr>
              <a:xfrm>
                <a:off x="991979" y="4103796"/>
                <a:ext cx="7213396" cy="2554545"/>
              </a:xfrm>
              <a:prstGeom prst="rect">
                <a:avLst/>
              </a:prstGeom>
            </p:spPr>
            <p:txBody>
              <a:bodyPr wrap="square">
                <a:spAutoFit/>
              </a:bodyPr>
              <a:lstStyle/>
              <a:p>
                <a:pPr marL="342900" lvl="5" indent="-342900" algn="just">
                  <a:buFont typeface="Wingdings" pitchFamily="2" charset="2"/>
                  <a:buChar char="Ø"/>
                </a:pPr>
                <a:r>
                  <a:rPr lang="es-SV" sz="2000" b="1" dirty="0" smtClean="0">
                    <a:solidFill>
                      <a:schemeClr val="bg1"/>
                    </a:solidFill>
                    <a:latin typeface="Comic Sans MS" pitchFamily="66" charset="0"/>
                  </a:rPr>
                  <a:t>Coeficientes de configuración estructural en planta (</a:t>
                </a:r>
                <a14:m>
                  <m:oMath xmlns:m="http://schemas.openxmlformats.org/officeDocument/2006/math">
                    <m:r>
                      <a:rPr lang="es-SV" sz="2000" b="1">
                        <a:solidFill>
                          <a:schemeClr val="bg1"/>
                        </a:solidFill>
                        <a:latin typeface="Cambria Math"/>
                      </a:rPr>
                      <m:t>∅</m:t>
                    </m:r>
                    <m:r>
                      <a:rPr lang="es-SV" sz="2000" b="1" i="1">
                        <a:solidFill>
                          <a:schemeClr val="bg1"/>
                        </a:solidFill>
                        <a:latin typeface="Cambria Math"/>
                      </a:rPr>
                      <m:t>𝐩</m:t>
                    </m:r>
                  </m:oMath>
                </a14:m>
                <a:r>
                  <a:rPr lang="es-SV" sz="2000" b="1" dirty="0">
                    <a:solidFill>
                      <a:schemeClr val="bg1"/>
                    </a:solidFill>
                    <a:latin typeface="Comic Sans MS" pitchFamily="66" charset="0"/>
                  </a:rPr>
                  <a:t>) </a:t>
                </a:r>
                <a:endParaRPr lang="es-SV" sz="2000" dirty="0">
                  <a:solidFill>
                    <a:schemeClr val="bg1"/>
                  </a:solidFill>
                  <a:latin typeface="Comic Sans MS" pitchFamily="66" charset="0"/>
                </a:endParaRPr>
              </a:p>
              <a:p>
                <a:pPr algn="just"/>
                <a:r>
                  <a:rPr lang="es-SV" sz="2000" dirty="0">
                    <a:solidFill>
                      <a:schemeClr val="bg1"/>
                    </a:solidFill>
                    <a:latin typeface="Comic Sans MS" pitchFamily="66" charset="0"/>
                  </a:rPr>
                  <a:t>El código ecuatoriano obliga a magnificar el cortante basal por las irregularidades estructurales en planta, a continuación se muestra la tabla con los coeficientes respectivos. Para el proyecto del mercado, tiene una irregularidad en planta; razón por la cual se considera </a:t>
                </a:r>
                <a14:m>
                  <m:oMath xmlns:m="http://schemas.openxmlformats.org/officeDocument/2006/math">
                    <m:r>
                      <a:rPr lang="es-SV" sz="2000" b="1" i="1">
                        <a:solidFill>
                          <a:schemeClr val="bg1"/>
                        </a:solidFill>
                        <a:latin typeface="Cambria Math"/>
                      </a:rPr>
                      <m:t>∅</m:t>
                    </m:r>
                    <m:r>
                      <a:rPr lang="es-SV" sz="2000" b="1" i="1">
                        <a:solidFill>
                          <a:schemeClr val="bg1"/>
                        </a:solidFill>
                        <a:latin typeface="Cambria Math"/>
                      </a:rPr>
                      <m:t>𝒑</m:t>
                    </m:r>
                    <m:r>
                      <a:rPr lang="es-SV" sz="2000" b="1" i="1">
                        <a:solidFill>
                          <a:schemeClr val="bg1"/>
                        </a:solidFill>
                        <a:latin typeface="Cambria Math"/>
                      </a:rPr>
                      <m:t>=</m:t>
                    </m:r>
                    <m:r>
                      <a:rPr lang="es-SV" sz="2000" b="1" i="1">
                        <a:solidFill>
                          <a:schemeClr val="bg1"/>
                        </a:solidFill>
                        <a:latin typeface="Cambria Math"/>
                      </a:rPr>
                      <m:t>𝟎</m:t>
                    </m:r>
                    <m:r>
                      <a:rPr lang="es-SV" sz="2000" b="1" i="1">
                        <a:solidFill>
                          <a:schemeClr val="bg1"/>
                        </a:solidFill>
                        <a:latin typeface="Cambria Math"/>
                      </a:rPr>
                      <m:t>.</m:t>
                    </m:r>
                    <m:r>
                      <a:rPr lang="es-SV" sz="2000" b="1" i="1">
                        <a:solidFill>
                          <a:schemeClr val="bg1"/>
                        </a:solidFill>
                        <a:latin typeface="Cambria Math"/>
                      </a:rPr>
                      <m:t>𝟗𝟎</m:t>
                    </m:r>
                  </m:oMath>
                </a14:m>
                <a:r>
                  <a:rPr lang="es-SV" sz="2000" dirty="0">
                    <a:solidFill>
                      <a:schemeClr val="bg1"/>
                    </a:solidFill>
                    <a:latin typeface="Comic Sans MS" pitchFamily="66" charset="0"/>
                  </a:rPr>
                  <a:t>, por los ejes estructurales no son paralelos.</a:t>
                </a:r>
              </a:p>
            </p:txBody>
          </p:sp>
        </mc:Choice>
        <mc:Fallback>
          <p:sp>
            <p:nvSpPr>
              <p:cNvPr id="4" name="3 Rectángulo"/>
              <p:cNvSpPr>
                <a:spLocks noRot="1" noChangeAspect="1" noMove="1" noResize="1" noEditPoints="1" noAdjustHandles="1" noChangeArrowheads="1" noChangeShapeType="1" noTextEdit="1"/>
              </p:cNvSpPr>
              <p:nvPr/>
            </p:nvSpPr>
            <p:spPr>
              <a:xfrm>
                <a:off x="991979" y="4103796"/>
                <a:ext cx="7213396" cy="2554545"/>
              </a:xfrm>
              <a:prstGeom prst="rect">
                <a:avLst/>
              </a:prstGeom>
              <a:blipFill rotWithShape="1">
                <a:blip r:embed="rId4"/>
                <a:stretch>
                  <a:fillRect l="-930" t="-1193" r="-845" b="-3341"/>
                </a:stretch>
              </a:blipFill>
            </p:spPr>
            <p:txBody>
              <a:bodyPr/>
              <a:lstStyle/>
              <a:p>
                <a:r>
                  <a:rPr lang="es-SV">
                    <a:noFill/>
                  </a:rPr>
                  <a:t> </a:t>
                </a:r>
              </a:p>
            </p:txBody>
          </p:sp>
        </mc:Fallback>
      </mc:AlternateContent>
      <p:sp>
        <p:nvSpPr>
          <p:cNvPr id="8" name="7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CONSIDERACIONES DE DISEÑO</a:t>
            </a:r>
            <a:endParaRPr lang="es-SV" sz="2800" dirty="0"/>
          </a:p>
        </p:txBody>
      </p:sp>
    </p:spTree>
    <p:extLst>
      <p:ext uri="{BB962C8B-B14F-4D97-AF65-F5344CB8AC3E}">
        <p14:creationId xmlns="" xmlns:p14="http://schemas.microsoft.com/office/powerpoint/2010/main" val="3127175154"/>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a14="http://schemas.microsoft.com/office/drawing/2010/main" Requires="a14">
          <p:sp>
            <p:nvSpPr>
              <p:cNvPr id="2" name="1 Rectángulo"/>
              <p:cNvSpPr/>
              <p:nvPr/>
            </p:nvSpPr>
            <p:spPr>
              <a:xfrm>
                <a:off x="827583" y="1268760"/>
                <a:ext cx="7377791" cy="2862322"/>
              </a:xfrm>
              <a:prstGeom prst="rect">
                <a:avLst/>
              </a:prstGeom>
            </p:spPr>
            <p:txBody>
              <a:bodyPr wrap="square">
                <a:spAutoFit/>
              </a:bodyPr>
              <a:lstStyle/>
              <a:p>
                <a:pPr marL="342900" lvl="5" indent="-342900" algn="just">
                  <a:buFont typeface="Wingdings" pitchFamily="2" charset="2"/>
                  <a:buChar char="Ø"/>
                </a:pPr>
                <a:r>
                  <a:rPr lang="es-SV" sz="2000" b="1" dirty="0" smtClean="0">
                    <a:solidFill>
                      <a:schemeClr val="bg1"/>
                    </a:solidFill>
                    <a:latin typeface="Comic Sans MS" pitchFamily="66" charset="0"/>
                  </a:rPr>
                  <a:t>Coeficientes de configuración estructural en elevación (</a:t>
                </a:r>
                <a14:m>
                  <m:oMath xmlns:m="http://schemas.openxmlformats.org/officeDocument/2006/math">
                    <m:r>
                      <a:rPr lang="es-SV" sz="2000" b="1">
                        <a:solidFill>
                          <a:schemeClr val="bg1"/>
                        </a:solidFill>
                        <a:latin typeface="Cambria Math"/>
                      </a:rPr>
                      <m:t>∅</m:t>
                    </m:r>
                    <m:r>
                      <a:rPr lang="es-SV" sz="2000" b="1" i="1">
                        <a:solidFill>
                          <a:schemeClr val="bg1"/>
                        </a:solidFill>
                        <a:latin typeface="Cambria Math"/>
                      </a:rPr>
                      <m:t>𝐞</m:t>
                    </m:r>
                  </m:oMath>
                </a14:m>
                <a:r>
                  <a:rPr lang="es-SV" sz="2000" b="1" dirty="0">
                    <a:solidFill>
                      <a:schemeClr val="bg1"/>
                    </a:solidFill>
                    <a:latin typeface="Comic Sans MS" pitchFamily="66" charset="0"/>
                  </a:rPr>
                  <a:t>) </a:t>
                </a:r>
                <a:endParaRPr lang="es-SV" sz="2000" dirty="0">
                  <a:solidFill>
                    <a:schemeClr val="bg1"/>
                  </a:solidFill>
                  <a:latin typeface="Comic Sans MS" pitchFamily="66" charset="0"/>
                </a:endParaRPr>
              </a:p>
              <a:p>
                <a:pPr algn="just"/>
                <a:r>
                  <a:rPr lang="es-SV" sz="2000" dirty="0">
                    <a:solidFill>
                      <a:schemeClr val="bg1"/>
                    </a:solidFill>
                    <a:latin typeface="Comic Sans MS" pitchFamily="66" charset="0"/>
                  </a:rPr>
                  <a:t>De igual manera el código ecuatoriano obliga a magnificar el cortante basal por las irregularidades estructurales en elevación, a continuación se muestra la tabla con los coeficientes respectivos. Para el proyecto del mercado, no tiene irregularidad en elevación; razón por la cual se considera </a:t>
                </a:r>
                <a14:m>
                  <m:oMath xmlns:m="http://schemas.openxmlformats.org/officeDocument/2006/math">
                    <m:r>
                      <a:rPr lang="es-SV" sz="2000" b="1" i="1">
                        <a:solidFill>
                          <a:schemeClr val="bg1"/>
                        </a:solidFill>
                        <a:latin typeface="Cambria Math"/>
                      </a:rPr>
                      <m:t>∅</m:t>
                    </m:r>
                    <m:r>
                      <a:rPr lang="es-SV" sz="2000" b="1" i="1">
                        <a:solidFill>
                          <a:schemeClr val="bg1"/>
                        </a:solidFill>
                        <a:latin typeface="Cambria Math"/>
                      </a:rPr>
                      <m:t>𝒆</m:t>
                    </m:r>
                    <m:r>
                      <a:rPr lang="es-SV" sz="2000" b="1" i="1">
                        <a:solidFill>
                          <a:schemeClr val="bg1"/>
                        </a:solidFill>
                        <a:latin typeface="Cambria Math"/>
                      </a:rPr>
                      <m:t>=</m:t>
                    </m:r>
                    <m:r>
                      <a:rPr lang="es-SV" sz="2000" b="1" i="1">
                        <a:solidFill>
                          <a:schemeClr val="bg1"/>
                        </a:solidFill>
                        <a:latin typeface="Cambria Math"/>
                      </a:rPr>
                      <m:t>𝟎</m:t>
                    </m:r>
                    <m:r>
                      <a:rPr lang="es-SV" sz="2000" b="1" i="1">
                        <a:solidFill>
                          <a:schemeClr val="bg1"/>
                        </a:solidFill>
                        <a:latin typeface="Cambria Math"/>
                      </a:rPr>
                      <m:t>,</m:t>
                    </m:r>
                    <m:r>
                      <a:rPr lang="es-SV" sz="2000" b="1" i="1">
                        <a:solidFill>
                          <a:schemeClr val="bg1"/>
                        </a:solidFill>
                        <a:latin typeface="Cambria Math"/>
                      </a:rPr>
                      <m:t>𝟗</m:t>
                    </m:r>
                  </m:oMath>
                </a14:m>
                <a:endParaRPr lang="es-SV" sz="2000" dirty="0" smtClean="0">
                  <a:solidFill>
                    <a:schemeClr val="bg1"/>
                  </a:solidFill>
                  <a:latin typeface="Comic Sans MS" pitchFamily="66" charset="0"/>
                </a:endParaRPr>
              </a:p>
              <a:p>
                <a:pPr algn="ctr"/>
                <a:r>
                  <a:rPr lang="es-EC" sz="2000" b="1" u="sng" dirty="0" smtClean="0">
                    <a:solidFill>
                      <a:srgbClr val="FF0000"/>
                    </a:solidFill>
                    <a:latin typeface="Comic Sans MS" pitchFamily="66" charset="0"/>
                  </a:rPr>
                  <a:t>TOTAL DEL CORTE VASAL</a:t>
                </a:r>
                <a:endParaRPr lang="es-SV" sz="2000" b="1" u="sng" dirty="0">
                  <a:solidFill>
                    <a:srgbClr val="FF0000"/>
                  </a:solidFill>
                  <a:latin typeface="Comic Sans MS" pitchFamily="66" charset="0"/>
                </a:endParaRPr>
              </a:p>
            </p:txBody>
          </p:sp>
        </mc:Choice>
        <mc:Fallback>
          <p:sp>
            <p:nvSpPr>
              <p:cNvPr id="2" name="1 Rectángulo"/>
              <p:cNvSpPr>
                <a:spLocks noRot="1" noChangeAspect="1" noMove="1" noResize="1" noEditPoints="1" noAdjustHandles="1" noChangeArrowheads="1" noChangeShapeType="1" noTextEdit="1"/>
              </p:cNvSpPr>
              <p:nvPr/>
            </p:nvSpPr>
            <p:spPr>
              <a:xfrm>
                <a:off x="827583" y="1268760"/>
                <a:ext cx="7377791" cy="2862322"/>
              </a:xfrm>
              <a:prstGeom prst="rect">
                <a:avLst/>
              </a:prstGeom>
              <a:blipFill rotWithShape="1">
                <a:blip r:embed="rId4"/>
                <a:stretch>
                  <a:fillRect l="-909" t="-1064" r="-826" b="-2766"/>
                </a:stretch>
              </a:blipFill>
            </p:spPr>
            <p:txBody>
              <a:bodyPr/>
              <a:lstStyle/>
              <a:p>
                <a:r>
                  <a:rPr lang="es-SV">
                    <a:noFill/>
                  </a:rPr>
                  <a:t> </a:t>
                </a:r>
              </a:p>
            </p:txBody>
          </p:sp>
        </mc:Fallback>
      </mc:AlternateContent>
      <mc:AlternateContent xmlns:mc="http://schemas.openxmlformats.org/markup-compatibility/2006">
        <mc:Choice xmlns="" xmlns:a14="http://schemas.microsoft.com/office/drawing/2010/main" Requires="a14">
          <p:sp>
            <p:nvSpPr>
              <p:cNvPr id="6" name="5 Rectángulo"/>
              <p:cNvSpPr/>
              <p:nvPr/>
            </p:nvSpPr>
            <p:spPr>
              <a:xfrm>
                <a:off x="3275856" y="4269161"/>
                <a:ext cx="1518364" cy="369332"/>
              </a:xfrm>
              <a:prstGeom prst="rect">
                <a:avLst/>
              </a:prstGeom>
            </p:spPr>
            <p:txBody>
              <a:bodyPr wrap="none">
                <a:spAutoFit/>
              </a:bodyPr>
              <a:lstStyle/>
              <a:p>
                <a:r>
                  <a:rPr lang="es-SV" b="1" u="sng" dirty="0" smtClean="0">
                    <a:solidFill>
                      <a:schemeClr val="bg1"/>
                    </a:solidFill>
                  </a:rPr>
                  <a:t>V</a:t>
                </a:r>
                <a14:m>
                  <m:oMath xmlns:m="http://schemas.openxmlformats.org/officeDocument/2006/math">
                    <m:r>
                      <a:rPr lang="es-SV" b="1" i="1" u="sng" smtClean="0">
                        <a:solidFill>
                          <a:schemeClr val="bg1"/>
                        </a:solidFill>
                        <a:latin typeface="Cambria Math"/>
                      </a:rPr>
                      <m:t>=</m:t>
                    </m:r>
                    <m:r>
                      <a:rPr lang="es-EC" b="1" i="1" u="sng" smtClean="0">
                        <a:solidFill>
                          <a:schemeClr val="bg1"/>
                        </a:solidFill>
                        <a:latin typeface="Cambria Math"/>
                      </a:rPr>
                      <m:t>𝟎</m:t>
                    </m:r>
                    <m:r>
                      <a:rPr lang="es-EC" b="1" i="1" u="sng" smtClean="0">
                        <a:solidFill>
                          <a:schemeClr val="bg1"/>
                        </a:solidFill>
                        <a:latin typeface="Cambria Math"/>
                      </a:rPr>
                      <m:t>,</m:t>
                    </m:r>
                    <m:r>
                      <a:rPr lang="es-EC" b="1" i="1" u="sng" smtClean="0">
                        <a:solidFill>
                          <a:schemeClr val="bg1"/>
                        </a:solidFill>
                        <a:latin typeface="Cambria Math"/>
                      </a:rPr>
                      <m:t>𝟐𝟕𝟓</m:t>
                    </m:r>
                    <m:r>
                      <a:rPr lang="es-EC" b="1" i="1" u="sng" smtClean="0">
                        <a:solidFill>
                          <a:schemeClr val="bg1"/>
                        </a:solidFill>
                        <a:latin typeface="Cambria Math"/>
                      </a:rPr>
                      <m:t> </m:t>
                    </m:r>
                    <m:r>
                      <a:rPr lang="es-EC" b="1" i="1" u="sng" smtClean="0">
                        <a:solidFill>
                          <a:schemeClr val="bg1"/>
                        </a:solidFill>
                        <a:latin typeface="Cambria Math"/>
                      </a:rPr>
                      <m:t>𝑾</m:t>
                    </m:r>
                  </m:oMath>
                </a14:m>
                <a:endParaRPr lang="es-SV" b="1" u="sng" dirty="0"/>
              </a:p>
            </p:txBody>
          </p:sp>
        </mc:Choice>
        <mc:Fallback>
          <p:sp>
            <p:nvSpPr>
              <p:cNvPr id="6" name="5 Rectángulo"/>
              <p:cNvSpPr>
                <a:spLocks noRot="1" noChangeAspect="1" noMove="1" noResize="1" noEditPoints="1" noAdjustHandles="1" noChangeArrowheads="1" noChangeShapeType="1" noTextEdit="1"/>
              </p:cNvSpPr>
              <p:nvPr/>
            </p:nvSpPr>
            <p:spPr>
              <a:xfrm>
                <a:off x="3275856" y="4269161"/>
                <a:ext cx="1518364" cy="369332"/>
              </a:xfrm>
              <a:prstGeom prst="rect">
                <a:avLst/>
              </a:prstGeom>
              <a:blipFill rotWithShape="1">
                <a:blip r:embed="rId5"/>
                <a:stretch>
                  <a:fillRect l="-3213" t="-8197" b="-24590"/>
                </a:stretch>
              </a:blipFill>
            </p:spPr>
            <p:txBody>
              <a:bodyPr/>
              <a:lstStyle/>
              <a:p>
                <a:r>
                  <a:rPr lang="es-SV">
                    <a:noFill/>
                  </a:rPr>
                  <a:t> </a:t>
                </a:r>
              </a:p>
            </p:txBody>
          </p:sp>
        </mc:Fallback>
      </mc:AlternateContent>
      <p:sp>
        <p:nvSpPr>
          <p:cNvPr id="4" name="3 Rectángulo"/>
          <p:cNvSpPr/>
          <p:nvPr/>
        </p:nvSpPr>
        <p:spPr>
          <a:xfrm>
            <a:off x="845088" y="4549676"/>
            <a:ext cx="7339908" cy="1631216"/>
          </a:xfrm>
          <a:prstGeom prst="rect">
            <a:avLst/>
          </a:prstGeom>
        </p:spPr>
        <p:txBody>
          <a:bodyPr wrap="square">
            <a:spAutoFit/>
          </a:bodyPr>
          <a:lstStyle/>
          <a:p>
            <a:pPr marL="342900" lvl="2" indent="-342900" algn="just" fontAlgn="base" hangingPunct="0">
              <a:buFont typeface="Wingdings" pitchFamily="2" charset="2"/>
              <a:buChar char="Ø"/>
            </a:pPr>
            <a:r>
              <a:rPr lang="es-ES_tradnl" sz="2000" b="1" dirty="0">
                <a:solidFill>
                  <a:schemeClr val="bg1"/>
                </a:solidFill>
                <a:latin typeface="Comic Sans MS" pitchFamily="66" charset="0"/>
              </a:rPr>
              <a:t>Combinaciones de carga</a:t>
            </a:r>
            <a:endParaRPr lang="es-SV" sz="2000" b="1" i="1" dirty="0">
              <a:solidFill>
                <a:schemeClr val="bg1"/>
              </a:solidFill>
              <a:latin typeface="Comic Sans MS" pitchFamily="66" charset="0"/>
            </a:endParaRPr>
          </a:p>
          <a:p>
            <a:pPr algn="just"/>
            <a:r>
              <a:rPr lang="es-VE" sz="2000" dirty="0">
                <a:solidFill>
                  <a:schemeClr val="bg1"/>
                </a:solidFill>
                <a:latin typeface="Comic Sans MS" pitchFamily="66" charset="0"/>
              </a:rPr>
              <a:t> </a:t>
            </a:r>
            <a:r>
              <a:rPr lang="es-ES_tradnl" sz="2000" dirty="0" smtClean="0">
                <a:solidFill>
                  <a:schemeClr val="bg1"/>
                </a:solidFill>
                <a:latin typeface="Comic Sans MS" pitchFamily="66" charset="0"/>
              </a:rPr>
              <a:t>Combinaciones </a:t>
            </a:r>
            <a:r>
              <a:rPr lang="es-ES_tradnl" sz="2000" dirty="0">
                <a:solidFill>
                  <a:schemeClr val="bg1"/>
                </a:solidFill>
                <a:latin typeface="Comic Sans MS" pitchFamily="66" charset="0"/>
              </a:rPr>
              <a:t>de carga según American </a:t>
            </a:r>
            <a:r>
              <a:rPr lang="es-ES_tradnl" sz="2000" dirty="0" err="1">
                <a:solidFill>
                  <a:schemeClr val="bg1"/>
                </a:solidFill>
                <a:latin typeface="Comic Sans MS" pitchFamily="66" charset="0"/>
              </a:rPr>
              <a:t>Institute</a:t>
            </a:r>
            <a:r>
              <a:rPr lang="es-ES_tradnl" sz="2000" dirty="0">
                <a:solidFill>
                  <a:schemeClr val="bg1"/>
                </a:solidFill>
                <a:latin typeface="Comic Sans MS" pitchFamily="66" charset="0"/>
              </a:rPr>
              <a:t> of Steel </a:t>
            </a:r>
            <a:r>
              <a:rPr lang="es-ES_tradnl" sz="2000" dirty="0" err="1">
                <a:solidFill>
                  <a:schemeClr val="bg1"/>
                </a:solidFill>
                <a:latin typeface="Comic Sans MS" pitchFamily="66" charset="0"/>
              </a:rPr>
              <a:t>Construction</a:t>
            </a:r>
            <a:r>
              <a:rPr lang="es-ES_tradnl" sz="2000" dirty="0">
                <a:solidFill>
                  <a:schemeClr val="bg1"/>
                </a:solidFill>
                <a:latin typeface="Comic Sans MS" pitchFamily="66" charset="0"/>
              </a:rPr>
              <a:t> (AISC 2005</a:t>
            </a:r>
            <a:r>
              <a:rPr lang="es-ES_tradnl" sz="2000" dirty="0" smtClean="0">
                <a:solidFill>
                  <a:schemeClr val="bg1"/>
                </a:solidFill>
                <a:latin typeface="Comic Sans MS" pitchFamily="66" charset="0"/>
              </a:rPr>
              <a:t>).</a:t>
            </a:r>
            <a:r>
              <a:rPr lang="es-SV" sz="2000" dirty="0">
                <a:solidFill>
                  <a:schemeClr val="bg1"/>
                </a:solidFill>
                <a:latin typeface="Comic Sans MS" pitchFamily="66" charset="0"/>
              </a:rPr>
              <a:t> </a:t>
            </a:r>
            <a:r>
              <a:rPr lang="es-ES_tradnl" sz="2000" dirty="0" smtClean="0">
                <a:solidFill>
                  <a:schemeClr val="bg1"/>
                </a:solidFill>
                <a:latin typeface="Comic Sans MS" pitchFamily="66" charset="0"/>
              </a:rPr>
              <a:t>Se </a:t>
            </a:r>
            <a:r>
              <a:rPr lang="es-ES_tradnl" sz="2000" dirty="0">
                <a:solidFill>
                  <a:schemeClr val="bg1"/>
                </a:solidFill>
                <a:latin typeface="Comic Sans MS" pitchFamily="66" charset="0"/>
              </a:rPr>
              <a:t>definieron los diferentes casos en el programa SAP2000 y en forma automática se generaron combinaciones en base a la siguiente tabla:</a:t>
            </a:r>
            <a:endParaRPr lang="es-SV" sz="2000" dirty="0">
              <a:solidFill>
                <a:schemeClr val="bg1"/>
              </a:solidFill>
              <a:latin typeface="Comic Sans MS" pitchFamily="66" charset="0"/>
            </a:endParaRPr>
          </a:p>
        </p:txBody>
      </p:sp>
      <p:sp>
        <p:nvSpPr>
          <p:cNvPr id="8" name="7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CONSIDERACIONES DE DISEÑO</a:t>
            </a:r>
            <a:endParaRPr lang="es-SV" sz="2800" dirty="0"/>
          </a:p>
        </p:txBody>
      </p:sp>
    </p:spTree>
    <p:extLst>
      <p:ext uri="{BB962C8B-B14F-4D97-AF65-F5344CB8AC3E}">
        <p14:creationId xmlns="" xmlns:p14="http://schemas.microsoft.com/office/powerpoint/2010/main" val="1229424938"/>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2" name="1 Tabla"/>
          <p:cNvGraphicFramePr>
            <a:graphicFrameLocks noGrp="1"/>
          </p:cNvGraphicFramePr>
          <p:nvPr>
            <p:extLst>
              <p:ext uri="{D42A27DB-BD31-4B8C-83A1-F6EECF244321}">
                <p14:modId xmlns="" xmlns:p14="http://schemas.microsoft.com/office/powerpoint/2010/main" val="2186140097"/>
              </p:ext>
            </p:extLst>
          </p:nvPr>
        </p:nvGraphicFramePr>
        <p:xfrm>
          <a:off x="1090661" y="1476581"/>
          <a:ext cx="7094336" cy="4400695"/>
        </p:xfrm>
        <a:graphic>
          <a:graphicData uri="http://schemas.openxmlformats.org/drawingml/2006/table">
            <a:tbl>
              <a:tblPr firstRow="1" firstCol="1" bandRow="1">
                <a:tableStyleId>{5C22544A-7EE6-4342-B048-85BDC9FD1C3A}</a:tableStyleId>
              </a:tblPr>
              <a:tblGrid>
                <a:gridCol w="1716372"/>
                <a:gridCol w="1716372"/>
                <a:gridCol w="1945220"/>
                <a:gridCol w="1716372"/>
              </a:tblGrid>
              <a:tr h="338515">
                <a:tc>
                  <a:txBody>
                    <a:bodyPr/>
                    <a:lstStyle/>
                    <a:p>
                      <a:pPr algn="ctr">
                        <a:lnSpc>
                          <a:spcPct val="115000"/>
                        </a:lnSpc>
                        <a:spcAft>
                          <a:spcPts val="0"/>
                        </a:spcAft>
                      </a:pPr>
                      <a:r>
                        <a:rPr lang="en-US" sz="1500" dirty="0">
                          <a:solidFill>
                            <a:schemeClr val="bg1"/>
                          </a:solidFill>
                          <a:effectLst/>
                          <a:latin typeface="Comic Sans MS" pitchFamily="66" charset="0"/>
                        </a:rPr>
                        <a:t>Case</a:t>
                      </a:r>
                      <a:endParaRPr lang="es-SV" sz="1500" dirty="0">
                        <a:solidFill>
                          <a:schemeClr val="bg1"/>
                        </a:solidFill>
                        <a:effectLst/>
                        <a:latin typeface="Comic Sans MS" pitchFamily="66" charset="0"/>
                        <a:ea typeface="Times New Roman"/>
                        <a:cs typeface="Times New Roman"/>
                      </a:endParaRPr>
                    </a:p>
                  </a:txBody>
                  <a:tcPr marL="68580" marR="68580" marT="0" marB="0" anchor="b">
                    <a:solidFill>
                      <a:srgbClr val="FFC000"/>
                    </a:solidFill>
                  </a:tcPr>
                </a:tc>
                <a:tc>
                  <a:txBody>
                    <a:bodyPr/>
                    <a:lstStyle/>
                    <a:p>
                      <a:pPr algn="ctr">
                        <a:lnSpc>
                          <a:spcPct val="115000"/>
                        </a:lnSpc>
                        <a:spcAft>
                          <a:spcPts val="0"/>
                        </a:spcAft>
                      </a:pPr>
                      <a:r>
                        <a:rPr lang="en-US" sz="1500">
                          <a:solidFill>
                            <a:schemeClr val="bg1"/>
                          </a:solidFill>
                          <a:effectLst/>
                          <a:latin typeface="Comic Sans MS" pitchFamily="66" charset="0"/>
                        </a:rPr>
                        <a:t>Type</a:t>
                      </a:r>
                      <a:endParaRPr lang="es-SV" sz="1500">
                        <a:solidFill>
                          <a:schemeClr val="bg1"/>
                        </a:solidFill>
                        <a:effectLst/>
                        <a:latin typeface="Comic Sans MS" pitchFamily="66" charset="0"/>
                        <a:ea typeface="Times New Roman"/>
                        <a:cs typeface="Times New Roman"/>
                      </a:endParaRPr>
                    </a:p>
                  </a:txBody>
                  <a:tcPr marL="68580" marR="68580" marT="0" marB="0" anchor="b"/>
                </a:tc>
                <a:tc>
                  <a:txBody>
                    <a:bodyPr/>
                    <a:lstStyle/>
                    <a:p>
                      <a:pPr algn="ctr">
                        <a:lnSpc>
                          <a:spcPct val="115000"/>
                        </a:lnSpc>
                        <a:spcAft>
                          <a:spcPts val="0"/>
                        </a:spcAft>
                      </a:pPr>
                      <a:r>
                        <a:rPr lang="en-US" sz="1500">
                          <a:solidFill>
                            <a:schemeClr val="bg1"/>
                          </a:solidFill>
                          <a:effectLst/>
                          <a:latin typeface="Comic Sans MS" pitchFamily="66" charset="0"/>
                        </a:rPr>
                        <a:t>SWMultiplier</a:t>
                      </a:r>
                      <a:endParaRPr lang="es-SV" sz="1500">
                        <a:solidFill>
                          <a:schemeClr val="bg1"/>
                        </a:solidFill>
                        <a:effectLst/>
                        <a:latin typeface="Comic Sans MS" pitchFamily="66" charset="0"/>
                        <a:ea typeface="Times New Roman"/>
                        <a:cs typeface="Times New Roman"/>
                      </a:endParaRPr>
                    </a:p>
                  </a:txBody>
                  <a:tcPr marL="68580" marR="68580" marT="0" marB="0" anchor="b"/>
                </a:tc>
                <a:tc>
                  <a:txBody>
                    <a:bodyPr/>
                    <a:lstStyle/>
                    <a:p>
                      <a:pPr algn="ctr">
                        <a:lnSpc>
                          <a:spcPct val="115000"/>
                        </a:lnSpc>
                        <a:spcAft>
                          <a:spcPts val="0"/>
                        </a:spcAft>
                      </a:pPr>
                      <a:r>
                        <a:rPr lang="en-US" sz="1500">
                          <a:solidFill>
                            <a:schemeClr val="bg1"/>
                          </a:solidFill>
                          <a:effectLst/>
                          <a:latin typeface="Comic Sans MS" pitchFamily="66" charset="0"/>
                        </a:rPr>
                        <a:t>AutoLoad</a:t>
                      </a:r>
                      <a:endParaRPr lang="es-SV" sz="1500">
                        <a:solidFill>
                          <a:schemeClr val="bg1"/>
                        </a:solidFill>
                        <a:effectLst/>
                        <a:latin typeface="Comic Sans MS" pitchFamily="66" charset="0"/>
                        <a:ea typeface="Times New Roman"/>
                        <a:cs typeface="Times New Roman"/>
                      </a:endParaRPr>
                    </a:p>
                  </a:txBody>
                  <a:tcPr marL="68580" marR="68580" marT="0" marB="0" anchor="b"/>
                </a:tc>
              </a:tr>
              <a:tr h="338515">
                <a:tc>
                  <a:txBody>
                    <a:bodyPr/>
                    <a:lstStyle/>
                    <a:p>
                      <a:pPr algn="ctr">
                        <a:lnSpc>
                          <a:spcPct val="115000"/>
                        </a:lnSpc>
                        <a:spcAft>
                          <a:spcPts val="0"/>
                        </a:spcAft>
                      </a:pPr>
                      <a:r>
                        <a:rPr lang="en-US" sz="1500" dirty="0">
                          <a:solidFill>
                            <a:schemeClr val="bg1"/>
                          </a:solidFill>
                          <a:effectLst/>
                          <a:latin typeface="Comic Sans MS" pitchFamily="66" charset="0"/>
                        </a:rPr>
                        <a:t>DEAD</a:t>
                      </a:r>
                      <a:endParaRPr lang="es-SV" sz="1500" dirty="0">
                        <a:solidFill>
                          <a:schemeClr val="bg1"/>
                        </a:solidFill>
                        <a:effectLst/>
                        <a:latin typeface="Comic Sans MS" pitchFamily="66" charset="0"/>
                        <a:ea typeface="Times New Roman"/>
                        <a:cs typeface="Times New Roman"/>
                      </a:endParaRPr>
                    </a:p>
                  </a:txBody>
                  <a:tcPr marL="68580" marR="68580" marT="0" marB="0" anchor="b">
                    <a:solidFill>
                      <a:srgbClr val="FFC000"/>
                    </a:solidFill>
                  </a:tcPr>
                </a:tc>
                <a:tc>
                  <a:txBody>
                    <a:bodyPr/>
                    <a:lstStyle/>
                    <a:p>
                      <a:pPr algn="ctr">
                        <a:lnSpc>
                          <a:spcPct val="115000"/>
                        </a:lnSpc>
                        <a:spcAft>
                          <a:spcPts val="0"/>
                        </a:spcAft>
                      </a:pPr>
                      <a:r>
                        <a:rPr lang="en-US" sz="1500">
                          <a:solidFill>
                            <a:schemeClr val="bg1"/>
                          </a:solidFill>
                          <a:effectLst/>
                          <a:latin typeface="Comic Sans MS" pitchFamily="66" charset="0"/>
                        </a:rPr>
                        <a:t>DEAD</a:t>
                      </a:r>
                      <a:endParaRPr lang="es-SV" sz="1500">
                        <a:solidFill>
                          <a:schemeClr val="bg1"/>
                        </a:solidFill>
                        <a:effectLst/>
                        <a:latin typeface="Comic Sans MS" pitchFamily="66" charset="0"/>
                        <a:ea typeface="Times New Roman"/>
                        <a:cs typeface="Times New Roman"/>
                      </a:endParaRPr>
                    </a:p>
                  </a:txBody>
                  <a:tcPr marL="68580" marR="68580" marT="0" marB="0" anchor="b"/>
                </a:tc>
                <a:tc>
                  <a:txBody>
                    <a:bodyPr/>
                    <a:lstStyle/>
                    <a:p>
                      <a:pPr algn="ctr">
                        <a:lnSpc>
                          <a:spcPct val="115000"/>
                        </a:lnSpc>
                        <a:spcAft>
                          <a:spcPts val="0"/>
                        </a:spcAft>
                      </a:pPr>
                      <a:r>
                        <a:rPr lang="en-US" sz="1500">
                          <a:solidFill>
                            <a:schemeClr val="bg1"/>
                          </a:solidFill>
                          <a:effectLst/>
                          <a:latin typeface="Comic Sans MS" pitchFamily="66" charset="0"/>
                        </a:rPr>
                        <a:t>1</a:t>
                      </a:r>
                      <a:endParaRPr lang="es-SV" sz="1500">
                        <a:solidFill>
                          <a:schemeClr val="bg1"/>
                        </a:solidFill>
                        <a:effectLst/>
                        <a:latin typeface="Comic Sans MS" pitchFamily="66" charset="0"/>
                        <a:ea typeface="Times New Roman"/>
                        <a:cs typeface="Times New Roman"/>
                      </a:endParaRPr>
                    </a:p>
                  </a:txBody>
                  <a:tcPr marL="68580" marR="68580" marT="0" marB="0" anchor="b"/>
                </a:tc>
                <a:tc>
                  <a:txBody>
                    <a:bodyPr/>
                    <a:lstStyle/>
                    <a:p>
                      <a:pPr algn="ctr">
                        <a:lnSpc>
                          <a:spcPct val="115000"/>
                        </a:lnSpc>
                        <a:spcAft>
                          <a:spcPts val="0"/>
                        </a:spcAft>
                      </a:pPr>
                      <a:r>
                        <a:rPr lang="en-US" sz="1500">
                          <a:solidFill>
                            <a:schemeClr val="bg1"/>
                          </a:solidFill>
                          <a:effectLst/>
                          <a:latin typeface="Comic Sans MS" pitchFamily="66" charset="0"/>
                        </a:rPr>
                        <a:t> </a:t>
                      </a:r>
                      <a:endParaRPr lang="es-SV" sz="1500">
                        <a:solidFill>
                          <a:schemeClr val="bg1"/>
                        </a:solidFill>
                        <a:effectLst/>
                        <a:latin typeface="Comic Sans MS" pitchFamily="66" charset="0"/>
                        <a:ea typeface="Times New Roman"/>
                        <a:cs typeface="Times New Roman"/>
                      </a:endParaRPr>
                    </a:p>
                  </a:txBody>
                  <a:tcPr marL="68580" marR="68580" marT="0" marB="0" anchor="b"/>
                </a:tc>
              </a:tr>
              <a:tr h="338515">
                <a:tc>
                  <a:txBody>
                    <a:bodyPr/>
                    <a:lstStyle/>
                    <a:p>
                      <a:pPr algn="ctr">
                        <a:lnSpc>
                          <a:spcPct val="115000"/>
                        </a:lnSpc>
                        <a:spcAft>
                          <a:spcPts val="0"/>
                        </a:spcAft>
                      </a:pPr>
                      <a:r>
                        <a:rPr lang="en-US" sz="1500" dirty="0">
                          <a:solidFill>
                            <a:schemeClr val="bg1"/>
                          </a:solidFill>
                          <a:effectLst/>
                          <a:latin typeface="Comic Sans MS" pitchFamily="66" charset="0"/>
                        </a:rPr>
                        <a:t>LIVE</a:t>
                      </a:r>
                      <a:endParaRPr lang="es-SV" sz="1500" dirty="0">
                        <a:solidFill>
                          <a:schemeClr val="bg1"/>
                        </a:solidFill>
                        <a:effectLst/>
                        <a:latin typeface="Comic Sans MS" pitchFamily="66" charset="0"/>
                        <a:ea typeface="Times New Roman"/>
                        <a:cs typeface="Times New Roman"/>
                      </a:endParaRPr>
                    </a:p>
                  </a:txBody>
                  <a:tcPr marL="68580" marR="68580" marT="0" marB="0" anchor="b">
                    <a:solidFill>
                      <a:srgbClr val="FFC000"/>
                    </a:solidFill>
                  </a:tcPr>
                </a:tc>
                <a:tc>
                  <a:txBody>
                    <a:bodyPr/>
                    <a:lstStyle/>
                    <a:p>
                      <a:pPr algn="ctr">
                        <a:lnSpc>
                          <a:spcPct val="115000"/>
                        </a:lnSpc>
                        <a:spcAft>
                          <a:spcPts val="0"/>
                        </a:spcAft>
                      </a:pPr>
                      <a:r>
                        <a:rPr lang="en-US" sz="1500" dirty="0">
                          <a:solidFill>
                            <a:schemeClr val="bg1"/>
                          </a:solidFill>
                          <a:effectLst/>
                          <a:latin typeface="Comic Sans MS" pitchFamily="66" charset="0"/>
                        </a:rPr>
                        <a:t>LIVE</a:t>
                      </a:r>
                      <a:endParaRPr lang="es-SV" sz="1500" dirty="0">
                        <a:solidFill>
                          <a:schemeClr val="bg1"/>
                        </a:solidFill>
                        <a:effectLst/>
                        <a:latin typeface="Comic Sans MS" pitchFamily="66" charset="0"/>
                        <a:ea typeface="Times New Roman"/>
                        <a:cs typeface="Times New Roman"/>
                      </a:endParaRPr>
                    </a:p>
                  </a:txBody>
                  <a:tcPr marL="68580" marR="68580" marT="0" marB="0" anchor="b"/>
                </a:tc>
                <a:tc>
                  <a:txBody>
                    <a:bodyPr/>
                    <a:lstStyle/>
                    <a:p>
                      <a:pPr algn="ctr">
                        <a:lnSpc>
                          <a:spcPct val="115000"/>
                        </a:lnSpc>
                        <a:spcAft>
                          <a:spcPts val="0"/>
                        </a:spcAft>
                      </a:pPr>
                      <a:r>
                        <a:rPr lang="en-US" sz="1500">
                          <a:solidFill>
                            <a:schemeClr val="bg1"/>
                          </a:solidFill>
                          <a:effectLst/>
                          <a:latin typeface="Comic Sans MS" pitchFamily="66" charset="0"/>
                        </a:rPr>
                        <a:t>0</a:t>
                      </a:r>
                      <a:endParaRPr lang="es-SV" sz="1500">
                        <a:solidFill>
                          <a:schemeClr val="bg1"/>
                        </a:solidFill>
                        <a:effectLst/>
                        <a:latin typeface="Comic Sans MS" pitchFamily="66" charset="0"/>
                        <a:ea typeface="Times New Roman"/>
                        <a:cs typeface="Times New Roman"/>
                      </a:endParaRPr>
                    </a:p>
                  </a:txBody>
                  <a:tcPr marL="68580" marR="68580" marT="0" marB="0" anchor="b"/>
                </a:tc>
                <a:tc>
                  <a:txBody>
                    <a:bodyPr/>
                    <a:lstStyle/>
                    <a:p>
                      <a:pPr algn="ctr">
                        <a:lnSpc>
                          <a:spcPct val="115000"/>
                        </a:lnSpc>
                        <a:spcAft>
                          <a:spcPts val="0"/>
                        </a:spcAft>
                      </a:pPr>
                      <a:r>
                        <a:rPr lang="en-US" sz="1500">
                          <a:solidFill>
                            <a:schemeClr val="bg1"/>
                          </a:solidFill>
                          <a:effectLst/>
                          <a:latin typeface="Comic Sans MS" pitchFamily="66" charset="0"/>
                        </a:rPr>
                        <a:t> </a:t>
                      </a:r>
                      <a:endParaRPr lang="es-SV" sz="1500">
                        <a:solidFill>
                          <a:schemeClr val="bg1"/>
                        </a:solidFill>
                        <a:effectLst/>
                        <a:latin typeface="Comic Sans MS" pitchFamily="66" charset="0"/>
                        <a:ea typeface="Times New Roman"/>
                        <a:cs typeface="Times New Roman"/>
                      </a:endParaRPr>
                    </a:p>
                  </a:txBody>
                  <a:tcPr marL="68580" marR="68580" marT="0" marB="0" anchor="b"/>
                </a:tc>
              </a:tr>
              <a:tr h="338515">
                <a:tc>
                  <a:txBody>
                    <a:bodyPr/>
                    <a:lstStyle/>
                    <a:p>
                      <a:pPr algn="ctr">
                        <a:lnSpc>
                          <a:spcPct val="115000"/>
                        </a:lnSpc>
                        <a:spcAft>
                          <a:spcPts val="0"/>
                        </a:spcAft>
                      </a:pPr>
                      <a:r>
                        <a:rPr lang="en-US" sz="1500" dirty="0">
                          <a:solidFill>
                            <a:schemeClr val="bg1"/>
                          </a:solidFill>
                          <a:effectLst/>
                          <a:latin typeface="Comic Sans MS" pitchFamily="66" charset="0"/>
                        </a:rPr>
                        <a:t>VIENTOX</a:t>
                      </a:r>
                      <a:endParaRPr lang="es-SV" sz="1500" dirty="0">
                        <a:solidFill>
                          <a:schemeClr val="bg1"/>
                        </a:solidFill>
                        <a:effectLst/>
                        <a:latin typeface="Comic Sans MS" pitchFamily="66" charset="0"/>
                        <a:ea typeface="Times New Roman"/>
                        <a:cs typeface="Times New Roman"/>
                      </a:endParaRPr>
                    </a:p>
                  </a:txBody>
                  <a:tcPr marL="68580" marR="68580" marT="0" marB="0" anchor="b">
                    <a:solidFill>
                      <a:srgbClr val="FFC000"/>
                    </a:solidFill>
                  </a:tcPr>
                </a:tc>
                <a:tc>
                  <a:txBody>
                    <a:bodyPr/>
                    <a:lstStyle/>
                    <a:p>
                      <a:pPr algn="ctr">
                        <a:lnSpc>
                          <a:spcPct val="115000"/>
                        </a:lnSpc>
                        <a:spcAft>
                          <a:spcPts val="0"/>
                        </a:spcAft>
                      </a:pPr>
                      <a:r>
                        <a:rPr lang="en-US" sz="1500" dirty="0">
                          <a:solidFill>
                            <a:schemeClr val="bg1"/>
                          </a:solidFill>
                          <a:effectLst/>
                          <a:latin typeface="Comic Sans MS" pitchFamily="66" charset="0"/>
                        </a:rPr>
                        <a:t>WIND</a:t>
                      </a:r>
                      <a:endParaRPr lang="es-SV" sz="1500" dirty="0">
                        <a:solidFill>
                          <a:schemeClr val="bg1"/>
                        </a:solidFill>
                        <a:effectLst/>
                        <a:latin typeface="Comic Sans MS" pitchFamily="66" charset="0"/>
                        <a:ea typeface="Times New Roman"/>
                        <a:cs typeface="Times New Roman"/>
                      </a:endParaRPr>
                    </a:p>
                  </a:txBody>
                  <a:tcPr marL="68580" marR="68580" marT="0" marB="0" anchor="b"/>
                </a:tc>
                <a:tc>
                  <a:txBody>
                    <a:bodyPr/>
                    <a:lstStyle/>
                    <a:p>
                      <a:pPr algn="ctr">
                        <a:lnSpc>
                          <a:spcPct val="115000"/>
                        </a:lnSpc>
                        <a:spcAft>
                          <a:spcPts val="0"/>
                        </a:spcAft>
                      </a:pPr>
                      <a:r>
                        <a:rPr lang="en-US" sz="1500">
                          <a:solidFill>
                            <a:schemeClr val="bg1"/>
                          </a:solidFill>
                          <a:effectLst/>
                          <a:latin typeface="Comic Sans MS" pitchFamily="66" charset="0"/>
                        </a:rPr>
                        <a:t>0</a:t>
                      </a:r>
                      <a:endParaRPr lang="es-SV" sz="1500">
                        <a:solidFill>
                          <a:schemeClr val="bg1"/>
                        </a:solidFill>
                        <a:effectLst/>
                        <a:latin typeface="Comic Sans MS" pitchFamily="66" charset="0"/>
                        <a:ea typeface="Times New Roman"/>
                        <a:cs typeface="Times New Roman"/>
                      </a:endParaRPr>
                    </a:p>
                  </a:txBody>
                  <a:tcPr marL="68580" marR="68580" marT="0" marB="0" anchor="b"/>
                </a:tc>
                <a:tc>
                  <a:txBody>
                    <a:bodyPr/>
                    <a:lstStyle/>
                    <a:p>
                      <a:pPr algn="ctr">
                        <a:lnSpc>
                          <a:spcPct val="115000"/>
                        </a:lnSpc>
                        <a:spcAft>
                          <a:spcPts val="0"/>
                        </a:spcAft>
                      </a:pPr>
                      <a:r>
                        <a:rPr lang="en-US" sz="1500">
                          <a:solidFill>
                            <a:schemeClr val="bg1"/>
                          </a:solidFill>
                          <a:effectLst/>
                          <a:latin typeface="Comic Sans MS" pitchFamily="66" charset="0"/>
                        </a:rPr>
                        <a:t>None</a:t>
                      </a:r>
                      <a:endParaRPr lang="es-SV" sz="1500">
                        <a:solidFill>
                          <a:schemeClr val="bg1"/>
                        </a:solidFill>
                        <a:effectLst/>
                        <a:latin typeface="Comic Sans MS" pitchFamily="66" charset="0"/>
                        <a:ea typeface="Times New Roman"/>
                        <a:cs typeface="Times New Roman"/>
                      </a:endParaRPr>
                    </a:p>
                  </a:txBody>
                  <a:tcPr marL="68580" marR="68580" marT="0" marB="0" anchor="b"/>
                </a:tc>
              </a:tr>
              <a:tr h="338515">
                <a:tc>
                  <a:txBody>
                    <a:bodyPr/>
                    <a:lstStyle/>
                    <a:p>
                      <a:pPr algn="ctr">
                        <a:lnSpc>
                          <a:spcPct val="115000"/>
                        </a:lnSpc>
                        <a:spcAft>
                          <a:spcPts val="0"/>
                        </a:spcAft>
                      </a:pPr>
                      <a:r>
                        <a:rPr lang="en-US" sz="1500" dirty="0">
                          <a:solidFill>
                            <a:schemeClr val="bg1"/>
                          </a:solidFill>
                          <a:effectLst/>
                          <a:latin typeface="Comic Sans MS" pitchFamily="66" charset="0"/>
                        </a:rPr>
                        <a:t>VIENTOXN</a:t>
                      </a:r>
                      <a:endParaRPr lang="es-SV" sz="1500" dirty="0">
                        <a:solidFill>
                          <a:schemeClr val="bg1"/>
                        </a:solidFill>
                        <a:effectLst/>
                        <a:latin typeface="Comic Sans MS" pitchFamily="66" charset="0"/>
                        <a:ea typeface="Times New Roman"/>
                        <a:cs typeface="Times New Roman"/>
                      </a:endParaRPr>
                    </a:p>
                  </a:txBody>
                  <a:tcPr marL="68580" marR="68580" marT="0" marB="0" anchor="b">
                    <a:solidFill>
                      <a:srgbClr val="FFC000"/>
                    </a:solidFill>
                  </a:tcPr>
                </a:tc>
                <a:tc>
                  <a:txBody>
                    <a:bodyPr/>
                    <a:lstStyle/>
                    <a:p>
                      <a:pPr algn="ctr">
                        <a:lnSpc>
                          <a:spcPct val="115000"/>
                        </a:lnSpc>
                        <a:spcAft>
                          <a:spcPts val="0"/>
                        </a:spcAft>
                      </a:pPr>
                      <a:r>
                        <a:rPr lang="en-US" sz="1500" dirty="0">
                          <a:solidFill>
                            <a:schemeClr val="bg1"/>
                          </a:solidFill>
                          <a:effectLst/>
                          <a:latin typeface="Comic Sans MS" pitchFamily="66" charset="0"/>
                        </a:rPr>
                        <a:t>WIND</a:t>
                      </a:r>
                      <a:endParaRPr lang="es-SV" sz="1500" dirty="0">
                        <a:solidFill>
                          <a:schemeClr val="bg1"/>
                        </a:solidFill>
                        <a:effectLst/>
                        <a:latin typeface="Comic Sans MS" pitchFamily="66" charset="0"/>
                        <a:ea typeface="Times New Roman"/>
                        <a:cs typeface="Times New Roman"/>
                      </a:endParaRPr>
                    </a:p>
                  </a:txBody>
                  <a:tcPr marL="68580" marR="68580" marT="0" marB="0" anchor="b"/>
                </a:tc>
                <a:tc>
                  <a:txBody>
                    <a:bodyPr/>
                    <a:lstStyle/>
                    <a:p>
                      <a:pPr algn="ctr">
                        <a:lnSpc>
                          <a:spcPct val="115000"/>
                        </a:lnSpc>
                        <a:spcAft>
                          <a:spcPts val="0"/>
                        </a:spcAft>
                      </a:pPr>
                      <a:r>
                        <a:rPr lang="en-US" sz="1500">
                          <a:solidFill>
                            <a:schemeClr val="bg1"/>
                          </a:solidFill>
                          <a:effectLst/>
                          <a:latin typeface="Comic Sans MS" pitchFamily="66" charset="0"/>
                        </a:rPr>
                        <a:t>0</a:t>
                      </a:r>
                      <a:endParaRPr lang="es-SV" sz="1500">
                        <a:solidFill>
                          <a:schemeClr val="bg1"/>
                        </a:solidFill>
                        <a:effectLst/>
                        <a:latin typeface="Comic Sans MS" pitchFamily="66" charset="0"/>
                        <a:ea typeface="Times New Roman"/>
                        <a:cs typeface="Times New Roman"/>
                      </a:endParaRPr>
                    </a:p>
                  </a:txBody>
                  <a:tcPr marL="68580" marR="68580" marT="0" marB="0" anchor="b"/>
                </a:tc>
                <a:tc>
                  <a:txBody>
                    <a:bodyPr/>
                    <a:lstStyle/>
                    <a:p>
                      <a:pPr algn="ctr">
                        <a:lnSpc>
                          <a:spcPct val="115000"/>
                        </a:lnSpc>
                        <a:spcAft>
                          <a:spcPts val="0"/>
                        </a:spcAft>
                      </a:pPr>
                      <a:r>
                        <a:rPr lang="en-US" sz="1500">
                          <a:solidFill>
                            <a:schemeClr val="bg1"/>
                          </a:solidFill>
                          <a:effectLst/>
                          <a:latin typeface="Comic Sans MS" pitchFamily="66" charset="0"/>
                        </a:rPr>
                        <a:t>None</a:t>
                      </a:r>
                      <a:endParaRPr lang="es-SV" sz="1500">
                        <a:solidFill>
                          <a:schemeClr val="bg1"/>
                        </a:solidFill>
                        <a:effectLst/>
                        <a:latin typeface="Comic Sans MS" pitchFamily="66" charset="0"/>
                        <a:ea typeface="Times New Roman"/>
                        <a:cs typeface="Times New Roman"/>
                      </a:endParaRPr>
                    </a:p>
                  </a:txBody>
                  <a:tcPr marL="68580" marR="68580" marT="0" marB="0" anchor="b"/>
                </a:tc>
              </a:tr>
              <a:tr h="338515">
                <a:tc>
                  <a:txBody>
                    <a:bodyPr/>
                    <a:lstStyle/>
                    <a:p>
                      <a:pPr algn="ctr">
                        <a:lnSpc>
                          <a:spcPct val="115000"/>
                        </a:lnSpc>
                        <a:spcAft>
                          <a:spcPts val="0"/>
                        </a:spcAft>
                      </a:pPr>
                      <a:r>
                        <a:rPr lang="en-US" sz="1500" dirty="0">
                          <a:solidFill>
                            <a:schemeClr val="bg1"/>
                          </a:solidFill>
                          <a:effectLst/>
                          <a:latin typeface="Comic Sans MS" pitchFamily="66" charset="0"/>
                        </a:rPr>
                        <a:t>VIENTOY</a:t>
                      </a:r>
                      <a:endParaRPr lang="es-SV" sz="1500" dirty="0">
                        <a:solidFill>
                          <a:schemeClr val="bg1"/>
                        </a:solidFill>
                        <a:effectLst/>
                        <a:latin typeface="Comic Sans MS" pitchFamily="66" charset="0"/>
                        <a:ea typeface="Times New Roman"/>
                        <a:cs typeface="Times New Roman"/>
                      </a:endParaRPr>
                    </a:p>
                  </a:txBody>
                  <a:tcPr marL="68580" marR="68580" marT="0" marB="0" anchor="b">
                    <a:solidFill>
                      <a:srgbClr val="FFC000"/>
                    </a:solidFill>
                  </a:tcPr>
                </a:tc>
                <a:tc>
                  <a:txBody>
                    <a:bodyPr/>
                    <a:lstStyle/>
                    <a:p>
                      <a:pPr algn="ctr">
                        <a:lnSpc>
                          <a:spcPct val="115000"/>
                        </a:lnSpc>
                        <a:spcAft>
                          <a:spcPts val="0"/>
                        </a:spcAft>
                      </a:pPr>
                      <a:r>
                        <a:rPr lang="en-US" sz="1500" dirty="0">
                          <a:solidFill>
                            <a:schemeClr val="bg1"/>
                          </a:solidFill>
                          <a:effectLst/>
                          <a:latin typeface="Comic Sans MS" pitchFamily="66" charset="0"/>
                        </a:rPr>
                        <a:t>WIND</a:t>
                      </a:r>
                      <a:endParaRPr lang="es-SV" sz="1500" dirty="0">
                        <a:solidFill>
                          <a:schemeClr val="bg1"/>
                        </a:solidFill>
                        <a:effectLst/>
                        <a:latin typeface="Comic Sans MS" pitchFamily="66" charset="0"/>
                        <a:ea typeface="Times New Roman"/>
                        <a:cs typeface="Times New Roman"/>
                      </a:endParaRPr>
                    </a:p>
                  </a:txBody>
                  <a:tcPr marL="68580" marR="68580" marT="0" marB="0" anchor="b"/>
                </a:tc>
                <a:tc>
                  <a:txBody>
                    <a:bodyPr/>
                    <a:lstStyle/>
                    <a:p>
                      <a:pPr algn="ctr">
                        <a:lnSpc>
                          <a:spcPct val="115000"/>
                        </a:lnSpc>
                        <a:spcAft>
                          <a:spcPts val="0"/>
                        </a:spcAft>
                      </a:pPr>
                      <a:r>
                        <a:rPr lang="en-US" sz="1500">
                          <a:solidFill>
                            <a:schemeClr val="bg1"/>
                          </a:solidFill>
                          <a:effectLst/>
                          <a:latin typeface="Comic Sans MS" pitchFamily="66" charset="0"/>
                        </a:rPr>
                        <a:t>0</a:t>
                      </a:r>
                      <a:endParaRPr lang="es-SV" sz="1500">
                        <a:solidFill>
                          <a:schemeClr val="bg1"/>
                        </a:solidFill>
                        <a:effectLst/>
                        <a:latin typeface="Comic Sans MS" pitchFamily="66" charset="0"/>
                        <a:ea typeface="Times New Roman"/>
                        <a:cs typeface="Times New Roman"/>
                      </a:endParaRPr>
                    </a:p>
                  </a:txBody>
                  <a:tcPr marL="68580" marR="68580" marT="0" marB="0" anchor="b"/>
                </a:tc>
                <a:tc>
                  <a:txBody>
                    <a:bodyPr/>
                    <a:lstStyle/>
                    <a:p>
                      <a:pPr algn="ctr">
                        <a:lnSpc>
                          <a:spcPct val="115000"/>
                        </a:lnSpc>
                        <a:spcAft>
                          <a:spcPts val="0"/>
                        </a:spcAft>
                      </a:pPr>
                      <a:r>
                        <a:rPr lang="en-US" sz="1500">
                          <a:solidFill>
                            <a:schemeClr val="bg1"/>
                          </a:solidFill>
                          <a:effectLst/>
                          <a:latin typeface="Comic Sans MS" pitchFamily="66" charset="0"/>
                        </a:rPr>
                        <a:t>None</a:t>
                      </a:r>
                      <a:endParaRPr lang="es-SV" sz="1500">
                        <a:solidFill>
                          <a:schemeClr val="bg1"/>
                        </a:solidFill>
                        <a:effectLst/>
                        <a:latin typeface="Comic Sans MS" pitchFamily="66" charset="0"/>
                        <a:ea typeface="Times New Roman"/>
                        <a:cs typeface="Times New Roman"/>
                      </a:endParaRPr>
                    </a:p>
                  </a:txBody>
                  <a:tcPr marL="68580" marR="68580" marT="0" marB="0" anchor="b"/>
                </a:tc>
              </a:tr>
              <a:tr h="338515">
                <a:tc>
                  <a:txBody>
                    <a:bodyPr/>
                    <a:lstStyle/>
                    <a:p>
                      <a:pPr algn="ctr">
                        <a:lnSpc>
                          <a:spcPct val="115000"/>
                        </a:lnSpc>
                        <a:spcAft>
                          <a:spcPts val="0"/>
                        </a:spcAft>
                      </a:pPr>
                      <a:r>
                        <a:rPr lang="en-US" sz="1500" dirty="0">
                          <a:solidFill>
                            <a:schemeClr val="bg1"/>
                          </a:solidFill>
                          <a:effectLst/>
                          <a:latin typeface="Comic Sans MS" pitchFamily="66" charset="0"/>
                        </a:rPr>
                        <a:t>VIENTOYN</a:t>
                      </a:r>
                      <a:endParaRPr lang="es-SV" sz="1500" dirty="0">
                        <a:solidFill>
                          <a:schemeClr val="bg1"/>
                        </a:solidFill>
                        <a:effectLst/>
                        <a:latin typeface="Comic Sans MS" pitchFamily="66" charset="0"/>
                        <a:ea typeface="Times New Roman"/>
                        <a:cs typeface="Times New Roman"/>
                      </a:endParaRPr>
                    </a:p>
                  </a:txBody>
                  <a:tcPr marL="68580" marR="68580" marT="0" marB="0" anchor="b">
                    <a:solidFill>
                      <a:srgbClr val="FFC000"/>
                    </a:solidFill>
                  </a:tcPr>
                </a:tc>
                <a:tc>
                  <a:txBody>
                    <a:bodyPr/>
                    <a:lstStyle/>
                    <a:p>
                      <a:pPr algn="ctr">
                        <a:lnSpc>
                          <a:spcPct val="115000"/>
                        </a:lnSpc>
                        <a:spcAft>
                          <a:spcPts val="0"/>
                        </a:spcAft>
                      </a:pPr>
                      <a:r>
                        <a:rPr lang="en-US" sz="1500" dirty="0">
                          <a:solidFill>
                            <a:schemeClr val="bg1"/>
                          </a:solidFill>
                          <a:effectLst/>
                          <a:latin typeface="Comic Sans MS" pitchFamily="66" charset="0"/>
                        </a:rPr>
                        <a:t>WIND</a:t>
                      </a:r>
                      <a:endParaRPr lang="es-SV" sz="1500" dirty="0">
                        <a:solidFill>
                          <a:schemeClr val="bg1"/>
                        </a:solidFill>
                        <a:effectLst/>
                        <a:latin typeface="Comic Sans MS" pitchFamily="66" charset="0"/>
                        <a:ea typeface="Times New Roman"/>
                        <a:cs typeface="Times New Roman"/>
                      </a:endParaRPr>
                    </a:p>
                  </a:txBody>
                  <a:tcPr marL="68580" marR="68580" marT="0" marB="0" anchor="b"/>
                </a:tc>
                <a:tc>
                  <a:txBody>
                    <a:bodyPr/>
                    <a:lstStyle/>
                    <a:p>
                      <a:pPr algn="ctr">
                        <a:lnSpc>
                          <a:spcPct val="115000"/>
                        </a:lnSpc>
                        <a:spcAft>
                          <a:spcPts val="0"/>
                        </a:spcAft>
                      </a:pPr>
                      <a:r>
                        <a:rPr lang="en-US" sz="1500">
                          <a:solidFill>
                            <a:schemeClr val="bg1"/>
                          </a:solidFill>
                          <a:effectLst/>
                          <a:latin typeface="Comic Sans MS" pitchFamily="66" charset="0"/>
                        </a:rPr>
                        <a:t>0</a:t>
                      </a:r>
                      <a:endParaRPr lang="es-SV" sz="1500">
                        <a:solidFill>
                          <a:schemeClr val="bg1"/>
                        </a:solidFill>
                        <a:effectLst/>
                        <a:latin typeface="Comic Sans MS" pitchFamily="66" charset="0"/>
                        <a:ea typeface="Times New Roman"/>
                        <a:cs typeface="Times New Roman"/>
                      </a:endParaRPr>
                    </a:p>
                  </a:txBody>
                  <a:tcPr marL="68580" marR="68580" marT="0" marB="0" anchor="b"/>
                </a:tc>
                <a:tc>
                  <a:txBody>
                    <a:bodyPr/>
                    <a:lstStyle/>
                    <a:p>
                      <a:pPr algn="ctr">
                        <a:lnSpc>
                          <a:spcPct val="115000"/>
                        </a:lnSpc>
                        <a:spcAft>
                          <a:spcPts val="0"/>
                        </a:spcAft>
                      </a:pPr>
                      <a:r>
                        <a:rPr lang="en-US" sz="1500">
                          <a:solidFill>
                            <a:schemeClr val="bg1"/>
                          </a:solidFill>
                          <a:effectLst/>
                          <a:latin typeface="Comic Sans MS" pitchFamily="66" charset="0"/>
                        </a:rPr>
                        <a:t>None</a:t>
                      </a:r>
                      <a:endParaRPr lang="es-SV" sz="1500">
                        <a:solidFill>
                          <a:schemeClr val="bg1"/>
                        </a:solidFill>
                        <a:effectLst/>
                        <a:latin typeface="Comic Sans MS" pitchFamily="66" charset="0"/>
                        <a:ea typeface="Times New Roman"/>
                        <a:cs typeface="Times New Roman"/>
                      </a:endParaRPr>
                    </a:p>
                  </a:txBody>
                  <a:tcPr marL="68580" marR="68580" marT="0" marB="0" anchor="b"/>
                </a:tc>
              </a:tr>
              <a:tr h="338515">
                <a:tc>
                  <a:txBody>
                    <a:bodyPr/>
                    <a:lstStyle/>
                    <a:p>
                      <a:pPr algn="ctr">
                        <a:lnSpc>
                          <a:spcPct val="115000"/>
                        </a:lnSpc>
                        <a:spcAft>
                          <a:spcPts val="0"/>
                        </a:spcAft>
                      </a:pPr>
                      <a:r>
                        <a:rPr lang="en-US" sz="1500" dirty="0">
                          <a:solidFill>
                            <a:schemeClr val="bg1"/>
                          </a:solidFill>
                          <a:effectLst/>
                          <a:latin typeface="Comic Sans MS" pitchFamily="66" charset="0"/>
                        </a:rPr>
                        <a:t>SISMOX</a:t>
                      </a:r>
                      <a:endParaRPr lang="es-SV" sz="1500" dirty="0">
                        <a:solidFill>
                          <a:schemeClr val="bg1"/>
                        </a:solidFill>
                        <a:effectLst/>
                        <a:latin typeface="Comic Sans MS" pitchFamily="66" charset="0"/>
                        <a:ea typeface="Times New Roman"/>
                        <a:cs typeface="Times New Roman"/>
                      </a:endParaRPr>
                    </a:p>
                  </a:txBody>
                  <a:tcPr marL="68580" marR="68580" marT="0" marB="0" anchor="b">
                    <a:solidFill>
                      <a:srgbClr val="FFC000"/>
                    </a:solidFill>
                  </a:tcPr>
                </a:tc>
                <a:tc>
                  <a:txBody>
                    <a:bodyPr/>
                    <a:lstStyle/>
                    <a:p>
                      <a:pPr algn="ctr">
                        <a:lnSpc>
                          <a:spcPct val="115000"/>
                        </a:lnSpc>
                        <a:spcAft>
                          <a:spcPts val="0"/>
                        </a:spcAft>
                      </a:pPr>
                      <a:r>
                        <a:rPr lang="en-US" sz="1500">
                          <a:solidFill>
                            <a:schemeClr val="bg1"/>
                          </a:solidFill>
                          <a:effectLst/>
                          <a:latin typeface="Comic Sans MS" pitchFamily="66" charset="0"/>
                        </a:rPr>
                        <a:t>QUAKE</a:t>
                      </a:r>
                      <a:endParaRPr lang="es-SV" sz="1500">
                        <a:solidFill>
                          <a:schemeClr val="bg1"/>
                        </a:solidFill>
                        <a:effectLst/>
                        <a:latin typeface="Comic Sans MS" pitchFamily="66" charset="0"/>
                        <a:ea typeface="Times New Roman"/>
                        <a:cs typeface="Times New Roman"/>
                      </a:endParaRPr>
                    </a:p>
                  </a:txBody>
                  <a:tcPr marL="68580" marR="68580" marT="0" marB="0" anchor="b"/>
                </a:tc>
                <a:tc>
                  <a:txBody>
                    <a:bodyPr/>
                    <a:lstStyle/>
                    <a:p>
                      <a:pPr algn="ctr">
                        <a:lnSpc>
                          <a:spcPct val="115000"/>
                        </a:lnSpc>
                        <a:spcAft>
                          <a:spcPts val="0"/>
                        </a:spcAft>
                      </a:pPr>
                      <a:r>
                        <a:rPr lang="en-US" sz="1500" dirty="0">
                          <a:solidFill>
                            <a:schemeClr val="bg1"/>
                          </a:solidFill>
                          <a:effectLst/>
                          <a:latin typeface="Comic Sans MS" pitchFamily="66" charset="0"/>
                        </a:rPr>
                        <a:t>0</a:t>
                      </a:r>
                      <a:endParaRPr lang="es-SV" sz="1500" dirty="0">
                        <a:solidFill>
                          <a:schemeClr val="bg1"/>
                        </a:solidFill>
                        <a:effectLst/>
                        <a:latin typeface="Comic Sans MS" pitchFamily="66" charset="0"/>
                        <a:ea typeface="Times New Roman"/>
                        <a:cs typeface="Times New Roman"/>
                      </a:endParaRPr>
                    </a:p>
                  </a:txBody>
                  <a:tcPr marL="68580" marR="68580" marT="0" marB="0" anchor="b"/>
                </a:tc>
                <a:tc>
                  <a:txBody>
                    <a:bodyPr/>
                    <a:lstStyle/>
                    <a:p>
                      <a:pPr algn="ctr">
                        <a:lnSpc>
                          <a:spcPct val="115000"/>
                        </a:lnSpc>
                        <a:spcAft>
                          <a:spcPts val="0"/>
                        </a:spcAft>
                      </a:pPr>
                      <a:r>
                        <a:rPr lang="en-US" sz="1500">
                          <a:solidFill>
                            <a:schemeClr val="bg1"/>
                          </a:solidFill>
                          <a:effectLst/>
                          <a:latin typeface="Comic Sans MS" pitchFamily="66" charset="0"/>
                        </a:rPr>
                        <a:t>USER_COEFF</a:t>
                      </a:r>
                      <a:endParaRPr lang="es-SV" sz="1500">
                        <a:solidFill>
                          <a:schemeClr val="bg1"/>
                        </a:solidFill>
                        <a:effectLst/>
                        <a:latin typeface="Comic Sans MS" pitchFamily="66" charset="0"/>
                        <a:ea typeface="Times New Roman"/>
                        <a:cs typeface="Times New Roman"/>
                      </a:endParaRPr>
                    </a:p>
                  </a:txBody>
                  <a:tcPr marL="68580" marR="68580" marT="0" marB="0" anchor="b"/>
                </a:tc>
              </a:tr>
              <a:tr h="338515">
                <a:tc>
                  <a:txBody>
                    <a:bodyPr/>
                    <a:lstStyle/>
                    <a:p>
                      <a:pPr algn="ctr">
                        <a:lnSpc>
                          <a:spcPct val="115000"/>
                        </a:lnSpc>
                        <a:spcAft>
                          <a:spcPts val="0"/>
                        </a:spcAft>
                      </a:pPr>
                      <a:r>
                        <a:rPr lang="en-US" sz="1500" dirty="0">
                          <a:solidFill>
                            <a:schemeClr val="bg1"/>
                          </a:solidFill>
                          <a:effectLst/>
                          <a:latin typeface="Comic Sans MS" pitchFamily="66" charset="0"/>
                        </a:rPr>
                        <a:t>SISMOXN</a:t>
                      </a:r>
                      <a:endParaRPr lang="es-SV" sz="1500" dirty="0">
                        <a:solidFill>
                          <a:schemeClr val="bg1"/>
                        </a:solidFill>
                        <a:effectLst/>
                        <a:latin typeface="Comic Sans MS" pitchFamily="66" charset="0"/>
                        <a:ea typeface="Times New Roman"/>
                        <a:cs typeface="Times New Roman"/>
                      </a:endParaRPr>
                    </a:p>
                  </a:txBody>
                  <a:tcPr marL="68580" marR="68580" marT="0" marB="0" anchor="b">
                    <a:solidFill>
                      <a:srgbClr val="FFC000"/>
                    </a:solidFill>
                  </a:tcPr>
                </a:tc>
                <a:tc>
                  <a:txBody>
                    <a:bodyPr/>
                    <a:lstStyle/>
                    <a:p>
                      <a:pPr algn="ctr">
                        <a:lnSpc>
                          <a:spcPct val="115000"/>
                        </a:lnSpc>
                        <a:spcAft>
                          <a:spcPts val="0"/>
                        </a:spcAft>
                      </a:pPr>
                      <a:r>
                        <a:rPr lang="en-US" sz="1500">
                          <a:solidFill>
                            <a:schemeClr val="bg1"/>
                          </a:solidFill>
                          <a:effectLst/>
                          <a:latin typeface="Comic Sans MS" pitchFamily="66" charset="0"/>
                        </a:rPr>
                        <a:t>QUAKE</a:t>
                      </a:r>
                      <a:endParaRPr lang="es-SV" sz="1500">
                        <a:solidFill>
                          <a:schemeClr val="bg1"/>
                        </a:solidFill>
                        <a:effectLst/>
                        <a:latin typeface="Comic Sans MS" pitchFamily="66" charset="0"/>
                        <a:ea typeface="Times New Roman"/>
                        <a:cs typeface="Times New Roman"/>
                      </a:endParaRPr>
                    </a:p>
                  </a:txBody>
                  <a:tcPr marL="68580" marR="68580" marT="0" marB="0" anchor="b"/>
                </a:tc>
                <a:tc>
                  <a:txBody>
                    <a:bodyPr/>
                    <a:lstStyle/>
                    <a:p>
                      <a:pPr algn="ctr">
                        <a:lnSpc>
                          <a:spcPct val="115000"/>
                        </a:lnSpc>
                        <a:spcAft>
                          <a:spcPts val="0"/>
                        </a:spcAft>
                      </a:pPr>
                      <a:r>
                        <a:rPr lang="en-US" sz="1500" dirty="0">
                          <a:solidFill>
                            <a:schemeClr val="bg1"/>
                          </a:solidFill>
                          <a:effectLst/>
                          <a:latin typeface="Comic Sans MS" pitchFamily="66" charset="0"/>
                        </a:rPr>
                        <a:t>0</a:t>
                      </a:r>
                      <a:endParaRPr lang="es-SV" sz="1500" dirty="0">
                        <a:solidFill>
                          <a:schemeClr val="bg1"/>
                        </a:solidFill>
                        <a:effectLst/>
                        <a:latin typeface="Comic Sans MS" pitchFamily="66" charset="0"/>
                        <a:ea typeface="Times New Roman"/>
                        <a:cs typeface="Times New Roman"/>
                      </a:endParaRPr>
                    </a:p>
                  </a:txBody>
                  <a:tcPr marL="68580" marR="68580" marT="0" marB="0" anchor="b"/>
                </a:tc>
                <a:tc>
                  <a:txBody>
                    <a:bodyPr/>
                    <a:lstStyle/>
                    <a:p>
                      <a:pPr algn="ctr">
                        <a:lnSpc>
                          <a:spcPct val="115000"/>
                        </a:lnSpc>
                        <a:spcAft>
                          <a:spcPts val="0"/>
                        </a:spcAft>
                      </a:pPr>
                      <a:r>
                        <a:rPr lang="en-US" sz="1500">
                          <a:solidFill>
                            <a:schemeClr val="bg1"/>
                          </a:solidFill>
                          <a:effectLst/>
                          <a:latin typeface="Comic Sans MS" pitchFamily="66" charset="0"/>
                        </a:rPr>
                        <a:t>USER_COEFF</a:t>
                      </a:r>
                      <a:endParaRPr lang="es-SV" sz="1500">
                        <a:solidFill>
                          <a:schemeClr val="bg1"/>
                        </a:solidFill>
                        <a:effectLst/>
                        <a:latin typeface="Comic Sans MS" pitchFamily="66" charset="0"/>
                        <a:ea typeface="Times New Roman"/>
                        <a:cs typeface="Times New Roman"/>
                      </a:endParaRPr>
                    </a:p>
                  </a:txBody>
                  <a:tcPr marL="68580" marR="68580" marT="0" marB="0" anchor="b"/>
                </a:tc>
              </a:tr>
              <a:tr h="338515">
                <a:tc>
                  <a:txBody>
                    <a:bodyPr/>
                    <a:lstStyle/>
                    <a:p>
                      <a:pPr algn="ctr">
                        <a:lnSpc>
                          <a:spcPct val="115000"/>
                        </a:lnSpc>
                        <a:spcAft>
                          <a:spcPts val="0"/>
                        </a:spcAft>
                      </a:pPr>
                      <a:r>
                        <a:rPr lang="en-US" sz="1500" dirty="0">
                          <a:solidFill>
                            <a:schemeClr val="bg1"/>
                          </a:solidFill>
                          <a:effectLst/>
                          <a:latin typeface="Comic Sans MS" pitchFamily="66" charset="0"/>
                        </a:rPr>
                        <a:t>SISMOY</a:t>
                      </a:r>
                      <a:endParaRPr lang="es-SV" sz="1500" dirty="0">
                        <a:solidFill>
                          <a:schemeClr val="bg1"/>
                        </a:solidFill>
                        <a:effectLst/>
                        <a:latin typeface="Comic Sans MS" pitchFamily="66" charset="0"/>
                        <a:ea typeface="Times New Roman"/>
                        <a:cs typeface="Times New Roman"/>
                      </a:endParaRPr>
                    </a:p>
                  </a:txBody>
                  <a:tcPr marL="68580" marR="68580" marT="0" marB="0" anchor="b">
                    <a:solidFill>
                      <a:srgbClr val="FFC000"/>
                    </a:solidFill>
                  </a:tcPr>
                </a:tc>
                <a:tc>
                  <a:txBody>
                    <a:bodyPr/>
                    <a:lstStyle/>
                    <a:p>
                      <a:pPr algn="ctr">
                        <a:lnSpc>
                          <a:spcPct val="115000"/>
                        </a:lnSpc>
                        <a:spcAft>
                          <a:spcPts val="0"/>
                        </a:spcAft>
                      </a:pPr>
                      <a:r>
                        <a:rPr lang="en-US" sz="1500">
                          <a:solidFill>
                            <a:schemeClr val="bg1"/>
                          </a:solidFill>
                          <a:effectLst/>
                          <a:latin typeface="Comic Sans MS" pitchFamily="66" charset="0"/>
                        </a:rPr>
                        <a:t>QUAKE</a:t>
                      </a:r>
                      <a:endParaRPr lang="es-SV" sz="1500">
                        <a:solidFill>
                          <a:schemeClr val="bg1"/>
                        </a:solidFill>
                        <a:effectLst/>
                        <a:latin typeface="Comic Sans MS" pitchFamily="66" charset="0"/>
                        <a:ea typeface="Times New Roman"/>
                        <a:cs typeface="Times New Roman"/>
                      </a:endParaRPr>
                    </a:p>
                  </a:txBody>
                  <a:tcPr marL="68580" marR="68580" marT="0" marB="0" anchor="b"/>
                </a:tc>
                <a:tc>
                  <a:txBody>
                    <a:bodyPr/>
                    <a:lstStyle/>
                    <a:p>
                      <a:pPr algn="ctr">
                        <a:lnSpc>
                          <a:spcPct val="115000"/>
                        </a:lnSpc>
                        <a:spcAft>
                          <a:spcPts val="0"/>
                        </a:spcAft>
                      </a:pPr>
                      <a:r>
                        <a:rPr lang="en-US" sz="1500" dirty="0">
                          <a:solidFill>
                            <a:schemeClr val="bg1"/>
                          </a:solidFill>
                          <a:effectLst/>
                          <a:latin typeface="Comic Sans MS" pitchFamily="66" charset="0"/>
                        </a:rPr>
                        <a:t>0</a:t>
                      </a:r>
                      <a:endParaRPr lang="es-SV" sz="1500" dirty="0">
                        <a:solidFill>
                          <a:schemeClr val="bg1"/>
                        </a:solidFill>
                        <a:effectLst/>
                        <a:latin typeface="Comic Sans MS" pitchFamily="66" charset="0"/>
                        <a:ea typeface="Times New Roman"/>
                        <a:cs typeface="Times New Roman"/>
                      </a:endParaRPr>
                    </a:p>
                  </a:txBody>
                  <a:tcPr marL="68580" marR="68580" marT="0" marB="0" anchor="b"/>
                </a:tc>
                <a:tc>
                  <a:txBody>
                    <a:bodyPr/>
                    <a:lstStyle/>
                    <a:p>
                      <a:pPr algn="ctr">
                        <a:lnSpc>
                          <a:spcPct val="115000"/>
                        </a:lnSpc>
                        <a:spcAft>
                          <a:spcPts val="0"/>
                        </a:spcAft>
                      </a:pPr>
                      <a:r>
                        <a:rPr lang="en-US" sz="1500">
                          <a:solidFill>
                            <a:schemeClr val="bg1"/>
                          </a:solidFill>
                          <a:effectLst/>
                          <a:latin typeface="Comic Sans MS" pitchFamily="66" charset="0"/>
                        </a:rPr>
                        <a:t>USER_COEFF</a:t>
                      </a:r>
                      <a:endParaRPr lang="es-SV" sz="1500">
                        <a:solidFill>
                          <a:schemeClr val="bg1"/>
                        </a:solidFill>
                        <a:effectLst/>
                        <a:latin typeface="Comic Sans MS" pitchFamily="66" charset="0"/>
                        <a:ea typeface="Times New Roman"/>
                        <a:cs typeface="Times New Roman"/>
                      </a:endParaRPr>
                    </a:p>
                  </a:txBody>
                  <a:tcPr marL="68580" marR="68580" marT="0" marB="0" anchor="b"/>
                </a:tc>
              </a:tr>
              <a:tr h="338515">
                <a:tc>
                  <a:txBody>
                    <a:bodyPr/>
                    <a:lstStyle/>
                    <a:p>
                      <a:pPr algn="ctr">
                        <a:lnSpc>
                          <a:spcPct val="115000"/>
                        </a:lnSpc>
                        <a:spcAft>
                          <a:spcPts val="0"/>
                        </a:spcAft>
                      </a:pPr>
                      <a:r>
                        <a:rPr lang="en-US" sz="1500" dirty="0">
                          <a:solidFill>
                            <a:schemeClr val="bg1"/>
                          </a:solidFill>
                          <a:effectLst/>
                          <a:latin typeface="Comic Sans MS" pitchFamily="66" charset="0"/>
                        </a:rPr>
                        <a:t>SISMON</a:t>
                      </a:r>
                      <a:endParaRPr lang="es-SV" sz="1500" dirty="0">
                        <a:solidFill>
                          <a:schemeClr val="bg1"/>
                        </a:solidFill>
                        <a:effectLst/>
                        <a:latin typeface="Comic Sans MS" pitchFamily="66" charset="0"/>
                        <a:ea typeface="Times New Roman"/>
                        <a:cs typeface="Times New Roman"/>
                      </a:endParaRPr>
                    </a:p>
                  </a:txBody>
                  <a:tcPr marL="68580" marR="68580" marT="0" marB="0" anchor="b">
                    <a:solidFill>
                      <a:srgbClr val="FFC000"/>
                    </a:solidFill>
                  </a:tcPr>
                </a:tc>
                <a:tc>
                  <a:txBody>
                    <a:bodyPr/>
                    <a:lstStyle/>
                    <a:p>
                      <a:pPr algn="ctr">
                        <a:lnSpc>
                          <a:spcPct val="115000"/>
                        </a:lnSpc>
                        <a:spcAft>
                          <a:spcPts val="0"/>
                        </a:spcAft>
                      </a:pPr>
                      <a:r>
                        <a:rPr lang="en-US" sz="1500">
                          <a:solidFill>
                            <a:schemeClr val="bg1"/>
                          </a:solidFill>
                          <a:effectLst/>
                          <a:latin typeface="Comic Sans MS" pitchFamily="66" charset="0"/>
                        </a:rPr>
                        <a:t>QUAKE</a:t>
                      </a:r>
                      <a:endParaRPr lang="es-SV" sz="1500">
                        <a:solidFill>
                          <a:schemeClr val="bg1"/>
                        </a:solidFill>
                        <a:effectLst/>
                        <a:latin typeface="Comic Sans MS" pitchFamily="66" charset="0"/>
                        <a:ea typeface="Times New Roman"/>
                        <a:cs typeface="Times New Roman"/>
                      </a:endParaRPr>
                    </a:p>
                  </a:txBody>
                  <a:tcPr marL="68580" marR="68580" marT="0" marB="0" anchor="b"/>
                </a:tc>
                <a:tc>
                  <a:txBody>
                    <a:bodyPr/>
                    <a:lstStyle/>
                    <a:p>
                      <a:pPr algn="ctr">
                        <a:lnSpc>
                          <a:spcPct val="115000"/>
                        </a:lnSpc>
                        <a:spcAft>
                          <a:spcPts val="0"/>
                        </a:spcAft>
                      </a:pPr>
                      <a:r>
                        <a:rPr lang="en-US" sz="1500" dirty="0">
                          <a:solidFill>
                            <a:schemeClr val="bg1"/>
                          </a:solidFill>
                          <a:effectLst/>
                          <a:latin typeface="Comic Sans MS" pitchFamily="66" charset="0"/>
                        </a:rPr>
                        <a:t>0</a:t>
                      </a:r>
                      <a:endParaRPr lang="es-SV" sz="1500" dirty="0">
                        <a:solidFill>
                          <a:schemeClr val="bg1"/>
                        </a:solidFill>
                        <a:effectLst/>
                        <a:latin typeface="Comic Sans MS" pitchFamily="66" charset="0"/>
                        <a:ea typeface="Times New Roman"/>
                        <a:cs typeface="Times New Roman"/>
                      </a:endParaRPr>
                    </a:p>
                  </a:txBody>
                  <a:tcPr marL="68580" marR="68580" marT="0" marB="0" anchor="b"/>
                </a:tc>
                <a:tc>
                  <a:txBody>
                    <a:bodyPr/>
                    <a:lstStyle/>
                    <a:p>
                      <a:pPr algn="ctr">
                        <a:lnSpc>
                          <a:spcPct val="115000"/>
                        </a:lnSpc>
                        <a:spcAft>
                          <a:spcPts val="0"/>
                        </a:spcAft>
                      </a:pPr>
                      <a:r>
                        <a:rPr lang="en-US" sz="1500">
                          <a:solidFill>
                            <a:schemeClr val="bg1"/>
                          </a:solidFill>
                          <a:effectLst/>
                          <a:latin typeface="Comic Sans MS" pitchFamily="66" charset="0"/>
                        </a:rPr>
                        <a:t>USER_COEFF</a:t>
                      </a:r>
                      <a:endParaRPr lang="es-SV" sz="1500">
                        <a:solidFill>
                          <a:schemeClr val="bg1"/>
                        </a:solidFill>
                        <a:effectLst/>
                        <a:latin typeface="Comic Sans MS" pitchFamily="66" charset="0"/>
                        <a:ea typeface="Times New Roman"/>
                        <a:cs typeface="Times New Roman"/>
                      </a:endParaRPr>
                    </a:p>
                  </a:txBody>
                  <a:tcPr marL="68580" marR="68580" marT="0" marB="0" anchor="b"/>
                </a:tc>
              </a:tr>
              <a:tr h="338515">
                <a:tc>
                  <a:txBody>
                    <a:bodyPr/>
                    <a:lstStyle/>
                    <a:p>
                      <a:pPr algn="ctr">
                        <a:lnSpc>
                          <a:spcPct val="115000"/>
                        </a:lnSpc>
                        <a:spcAft>
                          <a:spcPts val="0"/>
                        </a:spcAft>
                      </a:pPr>
                      <a:r>
                        <a:rPr lang="en-US" sz="1500" dirty="0">
                          <a:solidFill>
                            <a:schemeClr val="bg1"/>
                          </a:solidFill>
                          <a:effectLst/>
                          <a:latin typeface="Comic Sans MS" pitchFamily="66" charset="0"/>
                        </a:rPr>
                        <a:t>VIENTOX2</a:t>
                      </a:r>
                      <a:endParaRPr lang="es-SV" sz="1500" dirty="0">
                        <a:solidFill>
                          <a:schemeClr val="bg1"/>
                        </a:solidFill>
                        <a:effectLst/>
                        <a:latin typeface="Comic Sans MS" pitchFamily="66" charset="0"/>
                        <a:ea typeface="Times New Roman"/>
                        <a:cs typeface="Times New Roman"/>
                      </a:endParaRPr>
                    </a:p>
                  </a:txBody>
                  <a:tcPr marL="68580" marR="68580" marT="0" marB="0" anchor="b">
                    <a:solidFill>
                      <a:srgbClr val="FFC000"/>
                    </a:solidFill>
                  </a:tcPr>
                </a:tc>
                <a:tc>
                  <a:txBody>
                    <a:bodyPr/>
                    <a:lstStyle/>
                    <a:p>
                      <a:pPr algn="ctr">
                        <a:lnSpc>
                          <a:spcPct val="115000"/>
                        </a:lnSpc>
                        <a:spcAft>
                          <a:spcPts val="0"/>
                        </a:spcAft>
                      </a:pPr>
                      <a:r>
                        <a:rPr lang="en-US" sz="1500">
                          <a:solidFill>
                            <a:schemeClr val="bg1"/>
                          </a:solidFill>
                          <a:effectLst/>
                          <a:latin typeface="Comic Sans MS" pitchFamily="66" charset="0"/>
                        </a:rPr>
                        <a:t>WIND</a:t>
                      </a:r>
                      <a:endParaRPr lang="es-SV" sz="1500">
                        <a:solidFill>
                          <a:schemeClr val="bg1"/>
                        </a:solidFill>
                        <a:effectLst/>
                        <a:latin typeface="Comic Sans MS" pitchFamily="66" charset="0"/>
                        <a:ea typeface="Times New Roman"/>
                        <a:cs typeface="Times New Roman"/>
                      </a:endParaRPr>
                    </a:p>
                  </a:txBody>
                  <a:tcPr marL="68580" marR="68580" marT="0" marB="0" anchor="b"/>
                </a:tc>
                <a:tc>
                  <a:txBody>
                    <a:bodyPr/>
                    <a:lstStyle/>
                    <a:p>
                      <a:pPr algn="ctr">
                        <a:lnSpc>
                          <a:spcPct val="115000"/>
                        </a:lnSpc>
                        <a:spcAft>
                          <a:spcPts val="0"/>
                        </a:spcAft>
                      </a:pPr>
                      <a:r>
                        <a:rPr lang="en-US" sz="1500" dirty="0">
                          <a:solidFill>
                            <a:schemeClr val="bg1"/>
                          </a:solidFill>
                          <a:effectLst/>
                          <a:latin typeface="Comic Sans MS" pitchFamily="66" charset="0"/>
                        </a:rPr>
                        <a:t>0</a:t>
                      </a:r>
                      <a:endParaRPr lang="es-SV" sz="1500" dirty="0">
                        <a:solidFill>
                          <a:schemeClr val="bg1"/>
                        </a:solidFill>
                        <a:effectLst/>
                        <a:latin typeface="Comic Sans MS" pitchFamily="66" charset="0"/>
                        <a:ea typeface="Times New Roman"/>
                        <a:cs typeface="Times New Roman"/>
                      </a:endParaRPr>
                    </a:p>
                  </a:txBody>
                  <a:tcPr marL="68580" marR="68580" marT="0" marB="0" anchor="b"/>
                </a:tc>
                <a:tc>
                  <a:txBody>
                    <a:bodyPr/>
                    <a:lstStyle/>
                    <a:p>
                      <a:pPr algn="ctr">
                        <a:lnSpc>
                          <a:spcPct val="115000"/>
                        </a:lnSpc>
                        <a:spcAft>
                          <a:spcPts val="0"/>
                        </a:spcAft>
                      </a:pPr>
                      <a:r>
                        <a:rPr lang="en-US" sz="1500" dirty="0">
                          <a:solidFill>
                            <a:schemeClr val="bg1"/>
                          </a:solidFill>
                          <a:effectLst/>
                          <a:latin typeface="Comic Sans MS" pitchFamily="66" charset="0"/>
                        </a:rPr>
                        <a:t>None</a:t>
                      </a:r>
                      <a:endParaRPr lang="es-SV" sz="1500" dirty="0">
                        <a:solidFill>
                          <a:schemeClr val="bg1"/>
                        </a:solidFill>
                        <a:effectLst/>
                        <a:latin typeface="Comic Sans MS" pitchFamily="66" charset="0"/>
                        <a:ea typeface="Times New Roman"/>
                        <a:cs typeface="Times New Roman"/>
                      </a:endParaRPr>
                    </a:p>
                  </a:txBody>
                  <a:tcPr marL="68580" marR="68580" marT="0" marB="0" anchor="b"/>
                </a:tc>
              </a:tr>
              <a:tr h="338515">
                <a:tc>
                  <a:txBody>
                    <a:bodyPr/>
                    <a:lstStyle/>
                    <a:p>
                      <a:pPr algn="ctr">
                        <a:lnSpc>
                          <a:spcPct val="115000"/>
                        </a:lnSpc>
                        <a:spcAft>
                          <a:spcPts val="0"/>
                        </a:spcAft>
                      </a:pPr>
                      <a:r>
                        <a:rPr lang="en-US" sz="1500" dirty="0">
                          <a:solidFill>
                            <a:schemeClr val="bg1"/>
                          </a:solidFill>
                          <a:effectLst/>
                          <a:latin typeface="Comic Sans MS" pitchFamily="66" charset="0"/>
                        </a:rPr>
                        <a:t>VIENTOXN2</a:t>
                      </a:r>
                      <a:endParaRPr lang="es-SV" sz="1500" dirty="0">
                        <a:solidFill>
                          <a:schemeClr val="bg1"/>
                        </a:solidFill>
                        <a:effectLst/>
                        <a:latin typeface="Comic Sans MS" pitchFamily="66" charset="0"/>
                        <a:ea typeface="Times New Roman"/>
                        <a:cs typeface="Times New Roman"/>
                      </a:endParaRPr>
                    </a:p>
                  </a:txBody>
                  <a:tcPr marL="68580" marR="68580" marT="0" marB="0" anchor="b">
                    <a:solidFill>
                      <a:srgbClr val="FFC000"/>
                    </a:solidFill>
                  </a:tcPr>
                </a:tc>
                <a:tc>
                  <a:txBody>
                    <a:bodyPr/>
                    <a:lstStyle/>
                    <a:p>
                      <a:pPr algn="ctr">
                        <a:lnSpc>
                          <a:spcPct val="115000"/>
                        </a:lnSpc>
                        <a:spcAft>
                          <a:spcPts val="0"/>
                        </a:spcAft>
                      </a:pPr>
                      <a:r>
                        <a:rPr lang="en-US" sz="1500">
                          <a:solidFill>
                            <a:schemeClr val="bg1"/>
                          </a:solidFill>
                          <a:effectLst/>
                          <a:latin typeface="Comic Sans MS" pitchFamily="66" charset="0"/>
                        </a:rPr>
                        <a:t>WIND</a:t>
                      </a:r>
                      <a:endParaRPr lang="es-SV" sz="1500">
                        <a:solidFill>
                          <a:schemeClr val="bg1"/>
                        </a:solidFill>
                        <a:effectLst/>
                        <a:latin typeface="Comic Sans MS" pitchFamily="66" charset="0"/>
                        <a:ea typeface="Times New Roman"/>
                        <a:cs typeface="Times New Roman"/>
                      </a:endParaRPr>
                    </a:p>
                  </a:txBody>
                  <a:tcPr marL="68580" marR="68580" marT="0" marB="0" anchor="b"/>
                </a:tc>
                <a:tc>
                  <a:txBody>
                    <a:bodyPr/>
                    <a:lstStyle/>
                    <a:p>
                      <a:pPr algn="ctr">
                        <a:lnSpc>
                          <a:spcPct val="115000"/>
                        </a:lnSpc>
                        <a:spcAft>
                          <a:spcPts val="0"/>
                        </a:spcAft>
                      </a:pPr>
                      <a:r>
                        <a:rPr lang="en-US" sz="1500">
                          <a:solidFill>
                            <a:schemeClr val="bg1"/>
                          </a:solidFill>
                          <a:effectLst/>
                          <a:latin typeface="Comic Sans MS" pitchFamily="66" charset="0"/>
                        </a:rPr>
                        <a:t>0</a:t>
                      </a:r>
                      <a:endParaRPr lang="es-SV" sz="1500">
                        <a:solidFill>
                          <a:schemeClr val="bg1"/>
                        </a:solidFill>
                        <a:effectLst/>
                        <a:latin typeface="Comic Sans MS" pitchFamily="66" charset="0"/>
                        <a:ea typeface="Times New Roman"/>
                        <a:cs typeface="Times New Roman"/>
                      </a:endParaRPr>
                    </a:p>
                  </a:txBody>
                  <a:tcPr marL="68580" marR="68580" marT="0" marB="0" anchor="b"/>
                </a:tc>
                <a:tc>
                  <a:txBody>
                    <a:bodyPr/>
                    <a:lstStyle/>
                    <a:p>
                      <a:pPr algn="ctr">
                        <a:lnSpc>
                          <a:spcPct val="115000"/>
                        </a:lnSpc>
                        <a:spcAft>
                          <a:spcPts val="0"/>
                        </a:spcAft>
                      </a:pPr>
                      <a:r>
                        <a:rPr lang="en-US" sz="1500" dirty="0">
                          <a:solidFill>
                            <a:schemeClr val="bg1"/>
                          </a:solidFill>
                          <a:effectLst/>
                          <a:latin typeface="Comic Sans MS" pitchFamily="66" charset="0"/>
                        </a:rPr>
                        <a:t>None</a:t>
                      </a:r>
                      <a:endParaRPr lang="es-SV" sz="1500" dirty="0">
                        <a:solidFill>
                          <a:schemeClr val="bg1"/>
                        </a:solidFill>
                        <a:effectLst/>
                        <a:latin typeface="Comic Sans MS" pitchFamily="66" charset="0"/>
                        <a:ea typeface="Times New Roman"/>
                        <a:cs typeface="Times New Roman"/>
                      </a:endParaRPr>
                    </a:p>
                  </a:txBody>
                  <a:tcPr marL="68580" marR="68580" marT="0" marB="0" anchor="b"/>
                </a:tc>
              </a:tr>
            </a:tbl>
          </a:graphicData>
        </a:graphic>
      </p:graphicFrame>
      <p:sp>
        <p:nvSpPr>
          <p:cNvPr id="5" name="4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CONSIDERACIONES DE DISEÑO</a:t>
            </a:r>
            <a:endParaRPr lang="es-SV" sz="2800" dirty="0"/>
          </a:p>
        </p:txBody>
      </p:sp>
    </p:spTree>
    <p:extLst>
      <p:ext uri="{BB962C8B-B14F-4D97-AF65-F5344CB8AC3E}">
        <p14:creationId xmlns="" xmlns:p14="http://schemas.microsoft.com/office/powerpoint/2010/main" val="2991577558"/>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827583" y="1268760"/>
            <a:ext cx="7377791" cy="4708981"/>
          </a:xfrm>
          <a:prstGeom prst="rect">
            <a:avLst/>
          </a:prstGeom>
        </p:spPr>
        <p:txBody>
          <a:bodyPr wrap="square">
            <a:spAutoFit/>
          </a:bodyPr>
          <a:lstStyle/>
          <a:p>
            <a:pPr marL="342900" lvl="5" indent="-342900" algn="just"/>
            <a:r>
              <a:rPr lang="es-SV" sz="2000" b="1" dirty="0" smtClean="0">
                <a:solidFill>
                  <a:schemeClr val="bg1"/>
                </a:solidFill>
                <a:latin typeface="Comic Sans MS" pitchFamily="66" charset="0"/>
              </a:rPr>
              <a:t>CONCLUSIONES:</a:t>
            </a:r>
          </a:p>
          <a:p>
            <a:pPr marL="800100" lvl="6" indent="-342900" algn="just"/>
            <a:r>
              <a:rPr lang="es-EC" sz="2000" b="1" dirty="0" smtClean="0">
                <a:solidFill>
                  <a:schemeClr val="bg1"/>
                </a:solidFill>
                <a:latin typeface="Comic Sans MS" pitchFamily="66" charset="0"/>
              </a:rPr>
              <a:t>VENTAJAS	</a:t>
            </a:r>
            <a:endParaRPr lang="es-SV" sz="2000" b="1" dirty="0" smtClean="0">
              <a:solidFill>
                <a:schemeClr val="bg1"/>
              </a:solidFill>
              <a:latin typeface="Comic Sans MS" pitchFamily="66" charset="0"/>
            </a:endParaRPr>
          </a:p>
          <a:p>
            <a:pPr algn="just"/>
            <a:r>
              <a:rPr lang="es-ES" sz="2000" dirty="0">
                <a:solidFill>
                  <a:schemeClr val="bg1"/>
                </a:solidFill>
                <a:latin typeface="Comic Sans MS" pitchFamily="66" charset="0"/>
              </a:rPr>
              <a:t>Las construcciones de cubierta ligera, han cautivado el mundo de la </a:t>
            </a:r>
            <a:r>
              <a:rPr lang="es-ES" sz="2000" dirty="0" smtClean="0">
                <a:solidFill>
                  <a:schemeClr val="bg1"/>
                </a:solidFill>
                <a:latin typeface="Comic Sans MS" pitchFamily="66" charset="0"/>
              </a:rPr>
              <a:t>construcción en relación a las construcciones tradicionales:</a:t>
            </a:r>
          </a:p>
          <a:p>
            <a:pPr marL="342900" indent="-342900" algn="just">
              <a:buFont typeface="Wingdings" pitchFamily="2" charset="2"/>
              <a:buChar char="Ø"/>
            </a:pPr>
            <a:r>
              <a:rPr lang="es-ES" sz="2000" dirty="0" smtClean="0">
                <a:solidFill>
                  <a:schemeClr val="bg1"/>
                </a:solidFill>
                <a:latin typeface="Comic Sans MS" pitchFamily="66" charset="0"/>
              </a:rPr>
              <a:t>Aprovecha </a:t>
            </a:r>
            <a:r>
              <a:rPr lang="es-ES" sz="2000" dirty="0">
                <a:solidFill>
                  <a:schemeClr val="bg1"/>
                </a:solidFill>
                <a:latin typeface="Comic Sans MS" pitchFamily="66" charset="0"/>
              </a:rPr>
              <a:t>eficientemente las capacidades de los materiales.</a:t>
            </a:r>
            <a:endParaRPr lang="es-SV" sz="2000" dirty="0">
              <a:solidFill>
                <a:schemeClr val="bg1"/>
              </a:solidFill>
              <a:latin typeface="Comic Sans MS" pitchFamily="66" charset="0"/>
            </a:endParaRPr>
          </a:p>
          <a:p>
            <a:pPr marL="342900" lvl="0" indent="-342900" algn="just">
              <a:buFont typeface="Wingdings" pitchFamily="2" charset="2"/>
              <a:buChar char="Ø"/>
            </a:pPr>
            <a:r>
              <a:rPr lang="es-ES" sz="2000" dirty="0">
                <a:solidFill>
                  <a:schemeClr val="bg1"/>
                </a:solidFill>
                <a:latin typeface="Comic Sans MS" pitchFamily="66" charset="0"/>
              </a:rPr>
              <a:t>Son fáciles de construir. </a:t>
            </a:r>
            <a:endParaRPr lang="es-SV" sz="2000" dirty="0">
              <a:solidFill>
                <a:schemeClr val="bg1"/>
              </a:solidFill>
              <a:latin typeface="Comic Sans MS" pitchFamily="66" charset="0"/>
            </a:endParaRPr>
          </a:p>
          <a:p>
            <a:pPr marL="342900" lvl="0" indent="-342900" algn="just">
              <a:buFont typeface="Wingdings" pitchFamily="2" charset="2"/>
              <a:buChar char="Ø"/>
            </a:pPr>
            <a:r>
              <a:rPr lang="es-ES" sz="2000" dirty="0">
                <a:solidFill>
                  <a:schemeClr val="bg1"/>
                </a:solidFill>
                <a:latin typeface="Comic Sans MS" pitchFamily="66" charset="0"/>
              </a:rPr>
              <a:t>Amplia variedad de diseños </a:t>
            </a:r>
            <a:r>
              <a:rPr lang="es-ES" sz="2000" dirty="0" smtClean="0">
                <a:solidFill>
                  <a:schemeClr val="bg1"/>
                </a:solidFill>
                <a:latin typeface="Comic Sans MS" pitchFamily="66" charset="0"/>
              </a:rPr>
              <a:t>y </a:t>
            </a:r>
            <a:r>
              <a:rPr lang="es-ES" sz="2000" dirty="0">
                <a:solidFill>
                  <a:schemeClr val="bg1"/>
                </a:solidFill>
                <a:latin typeface="Comic Sans MS" pitchFamily="66" charset="0"/>
              </a:rPr>
              <a:t>formas.</a:t>
            </a:r>
            <a:endParaRPr lang="es-SV" sz="2000" dirty="0">
              <a:solidFill>
                <a:schemeClr val="bg1"/>
              </a:solidFill>
              <a:latin typeface="Comic Sans MS" pitchFamily="66" charset="0"/>
            </a:endParaRPr>
          </a:p>
          <a:p>
            <a:pPr marL="342900" lvl="0" indent="-342900" algn="just">
              <a:buFont typeface="Wingdings" pitchFamily="2" charset="2"/>
              <a:buChar char="Ø"/>
            </a:pPr>
            <a:r>
              <a:rPr lang="es-ES" sz="2000" dirty="0">
                <a:solidFill>
                  <a:schemeClr val="bg1"/>
                </a:solidFill>
                <a:latin typeface="Comic Sans MS" pitchFamily="66" charset="0"/>
              </a:rPr>
              <a:t>Optimización del </a:t>
            </a:r>
            <a:r>
              <a:rPr lang="es-ES" sz="2000" dirty="0" smtClean="0">
                <a:solidFill>
                  <a:schemeClr val="bg1"/>
                </a:solidFill>
                <a:latin typeface="Comic Sans MS" pitchFamily="66" charset="0"/>
              </a:rPr>
              <a:t>tiempo de </a:t>
            </a:r>
            <a:r>
              <a:rPr lang="es-ES" sz="2000" dirty="0">
                <a:solidFill>
                  <a:schemeClr val="bg1"/>
                </a:solidFill>
                <a:latin typeface="Comic Sans MS" pitchFamily="66" charset="0"/>
              </a:rPr>
              <a:t>construcción. </a:t>
            </a:r>
            <a:endParaRPr lang="es-SV" sz="2000" dirty="0">
              <a:solidFill>
                <a:schemeClr val="bg1"/>
              </a:solidFill>
              <a:latin typeface="Comic Sans MS" pitchFamily="66" charset="0"/>
            </a:endParaRPr>
          </a:p>
          <a:p>
            <a:pPr marL="342900" lvl="0" indent="-342900" algn="just">
              <a:buFont typeface="Wingdings" pitchFamily="2" charset="2"/>
              <a:buChar char="Ø"/>
            </a:pPr>
            <a:r>
              <a:rPr lang="es-ES" sz="2000" dirty="0">
                <a:solidFill>
                  <a:schemeClr val="bg1"/>
                </a:solidFill>
                <a:latin typeface="Comic Sans MS" pitchFamily="66" charset="0"/>
              </a:rPr>
              <a:t>Capacidad de ser desmontable y reusable.</a:t>
            </a:r>
            <a:endParaRPr lang="es-SV" sz="2000" dirty="0">
              <a:solidFill>
                <a:schemeClr val="bg1"/>
              </a:solidFill>
              <a:latin typeface="Comic Sans MS" pitchFamily="66" charset="0"/>
            </a:endParaRPr>
          </a:p>
          <a:p>
            <a:pPr marL="342900" lvl="0" indent="-342900" algn="just">
              <a:buFont typeface="Wingdings" pitchFamily="2" charset="2"/>
              <a:buChar char="Ø"/>
            </a:pPr>
            <a:r>
              <a:rPr lang="es-ES" sz="2000" dirty="0">
                <a:solidFill>
                  <a:schemeClr val="bg1"/>
                </a:solidFill>
                <a:latin typeface="Comic Sans MS" pitchFamily="66" charset="0"/>
              </a:rPr>
              <a:t>Materiales traslúcidos.</a:t>
            </a:r>
            <a:endParaRPr lang="es-SV" sz="2000" dirty="0">
              <a:solidFill>
                <a:schemeClr val="bg1"/>
              </a:solidFill>
              <a:latin typeface="Comic Sans MS" pitchFamily="66" charset="0"/>
            </a:endParaRPr>
          </a:p>
          <a:p>
            <a:pPr marL="342900" lvl="0" indent="-342900" algn="just">
              <a:buFont typeface="Wingdings" pitchFamily="2" charset="2"/>
              <a:buChar char="Ø"/>
            </a:pPr>
            <a:r>
              <a:rPr lang="es-ES" sz="2000" dirty="0">
                <a:solidFill>
                  <a:schemeClr val="bg1"/>
                </a:solidFill>
                <a:latin typeface="Comic Sans MS" pitchFamily="66" charset="0"/>
              </a:rPr>
              <a:t>Ventilación natural.</a:t>
            </a:r>
            <a:endParaRPr lang="es-SV" sz="2000" dirty="0">
              <a:solidFill>
                <a:schemeClr val="bg1"/>
              </a:solidFill>
              <a:latin typeface="Comic Sans MS" pitchFamily="66" charset="0"/>
            </a:endParaRPr>
          </a:p>
          <a:p>
            <a:pPr marL="342900" lvl="0" indent="-342900" algn="just">
              <a:buFont typeface="Wingdings" pitchFamily="2" charset="2"/>
              <a:buChar char="Ø"/>
            </a:pPr>
            <a:r>
              <a:rPr lang="es-ES" sz="2000" dirty="0">
                <a:solidFill>
                  <a:schemeClr val="bg1"/>
                </a:solidFill>
                <a:latin typeface="Comic Sans MS" pitchFamily="66" charset="0"/>
              </a:rPr>
              <a:t>Óptimo para la variedad de climas de nuestro país.</a:t>
            </a:r>
            <a:endParaRPr lang="es-SV" sz="2000" dirty="0">
              <a:solidFill>
                <a:schemeClr val="bg1"/>
              </a:solidFill>
              <a:latin typeface="Comic Sans MS" pitchFamily="66" charset="0"/>
            </a:endParaRPr>
          </a:p>
          <a:p>
            <a:pPr marL="0" lvl="5" algn="just"/>
            <a:endParaRPr lang="es-SV" sz="2000" b="1" u="sng" dirty="0">
              <a:solidFill>
                <a:srgbClr val="FF0000"/>
              </a:solidFill>
              <a:latin typeface="Comic Sans MS" pitchFamily="66" charset="0"/>
            </a:endParaRPr>
          </a:p>
        </p:txBody>
      </p:sp>
      <p:sp>
        <p:nvSpPr>
          <p:cNvPr id="8" name="7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CONSIDERACIONES DE DISEÑO</a:t>
            </a:r>
            <a:endParaRPr lang="es-SV" sz="2800" dirty="0"/>
          </a:p>
        </p:txBody>
      </p:sp>
    </p:spTree>
    <p:extLst>
      <p:ext uri="{BB962C8B-B14F-4D97-AF65-F5344CB8AC3E}">
        <p14:creationId xmlns="" xmlns:p14="http://schemas.microsoft.com/office/powerpoint/2010/main" val="1437430791"/>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CONSIDERACIONES DE DISEÑO</a:t>
            </a:r>
            <a:endParaRPr lang="es-SV" sz="2800" dirty="0"/>
          </a:p>
        </p:txBody>
      </p:sp>
      <p:sp>
        <p:nvSpPr>
          <p:cNvPr id="4" name="3 Rectángulo"/>
          <p:cNvSpPr/>
          <p:nvPr/>
        </p:nvSpPr>
        <p:spPr>
          <a:xfrm>
            <a:off x="683568" y="1255678"/>
            <a:ext cx="7501428" cy="5663089"/>
          </a:xfrm>
          <a:prstGeom prst="rect">
            <a:avLst/>
          </a:prstGeom>
        </p:spPr>
        <p:txBody>
          <a:bodyPr wrap="square">
            <a:spAutoFit/>
          </a:bodyPr>
          <a:lstStyle/>
          <a:p>
            <a:pPr marL="342900" indent="-342900" algn="just"/>
            <a:r>
              <a:rPr lang="es-ES" sz="1900" b="1" dirty="0" smtClean="0">
                <a:solidFill>
                  <a:schemeClr val="bg1"/>
                </a:solidFill>
                <a:latin typeface="Comic Sans MS" pitchFamily="66" charset="0"/>
              </a:rPr>
              <a:t>DESVENTAJAS:</a:t>
            </a:r>
          </a:p>
          <a:p>
            <a:pPr marL="342900" indent="-342900" algn="just">
              <a:buFont typeface="Wingdings" pitchFamily="2" charset="2"/>
              <a:buChar char="Ø"/>
            </a:pPr>
            <a:r>
              <a:rPr lang="es-ES" sz="1900" dirty="0" smtClean="0">
                <a:solidFill>
                  <a:schemeClr val="bg1"/>
                </a:solidFill>
                <a:latin typeface="Comic Sans MS" pitchFamily="66" charset="0"/>
              </a:rPr>
              <a:t>Las desventajas</a:t>
            </a:r>
            <a:r>
              <a:rPr lang="es-ES" sz="1900" dirty="0">
                <a:solidFill>
                  <a:schemeClr val="bg1"/>
                </a:solidFill>
                <a:latin typeface="Comic Sans MS" pitchFamily="66" charset="0"/>
              </a:rPr>
              <a:t>, de manera general relacionadas con la logística, pues en Ecuador no se encuentra actualmente implementada la fabricación del material utilizado en </a:t>
            </a:r>
            <a:r>
              <a:rPr lang="es-ES" sz="1900" dirty="0" smtClean="0">
                <a:solidFill>
                  <a:schemeClr val="bg1"/>
                </a:solidFill>
                <a:latin typeface="Comic Sans MS" pitchFamily="66" charset="0"/>
              </a:rPr>
              <a:t>membranas.</a:t>
            </a:r>
          </a:p>
          <a:p>
            <a:pPr marL="342900" indent="-342900" algn="just">
              <a:buFont typeface="Wingdings" pitchFamily="2" charset="2"/>
              <a:buChar char="Ø"/>
            </a:pPr>
            <a:r>
              <a:rPr lang="es-ES" sz="1900" dirty="0" smtClean="0">
                <a:solidFill>
                  <a:schemeClr val="bg1"/>
                </a:solidFill>
                <a:latin typeface="Comic Sans MS" pitchFamily="66" charset="0"/>
              </a:rPr>
              <a:t>Hay que tomar en cuenta que el material (</a:t>
            </a:r>
            <a:r>
              <a:rPr lang="es-ES" sz="1900" dirty="0" err="1" smtClean="0">
                <a:solidFill>
                  <a:schemeClr val="bg1"/>
                </a:solidFill>
                <a:latin typeface="Comic Sans MS" pitchFamily="66" charset="0"/>
              </a:rPr>
              <a:t>Bambu</a:t>
            </a:r>
            <a:r>
              <a:rPr lang="es-ES" sz="1900" dirty="0" smtClean="0">
                <a:solidFill>
                  <a:schemeClr val="bg1"/>
                </a:solidFill>
                <a:latin typeface="Comic Sans MS" pitchFamily="66" charset="0"/>
              </a:rPr>
              <a:t>) es orgánico, razón por la cual hay que protegerlo de los agentes ambientales (lluvia, humedad, </a:t>
            </a:r>
            <a:r>
              <a:rPr lang="es-ES" sz="1900" dirty="0" err="1" smtClean="0">
                <a:solidFill>
                  <a:schemeClr val="bg1"/>
                </a:solidFill>
                <a:latin typeface="Comic Sans MS" pitchFamily="66" charset="0"/>
              </a:rPr>
              <a:t>etc</a:t>
            </a:r>
            <a:r>
              <a:rPr lang="es-ES" sz="1900" dirty="0" smtClean="0">
                <a:solidFill>
                  <a:schemeClr val="bg1"/>
                </a:solidFill>
                <a:latin typeface="Comic Sans MS" pitchFamily="66" charset="0"/>
              </a:rPr>
              <a:t>).</a:t>
            </a:r>
          </a:p>
          <a:p>
            <a:pPr marL="342900" indent="-342900" algn="just"/>
            <a:r>
              <a:rPr lang="es-ES" sz="1900" b="1" dirty="0" smtClean="0">
                <a:solidFill>
                  <a:schemeClr val="bg1"/>
                </a:solidFill>
                <a:latin typeface="Comic Sans MS" pitchFamily="66" charset="0"/>
              </a:rPr>
              <a:t>RECOMENDACIONES:</a:t>
            </a:r>
          </a:p>
          <a:p>
            <a:pPr marL="342900" indent="-342900" algn="just">
              <a:buFont typeface="Wingdings" pitchFamily="2" charset="2"/>
              <a:buChar char="Ø"/>
            </a:pPr>
            <a:r>
              <a:rPr lang="es-ES" sz="1900" dirty="0">
                <a:solidFill>
                  <a:schemeClr val="bg1"/>
                </a:solidFill>
                <a:latin typeface="Comic Sans MS" pitchFamily="66" charset="0"/>
              </a:rPr>
              <a:t>A partir de la satisfactoria modelación se recomienda la realización de un estudio estadístico para validar los resultados obtenidos. </a:t>
            </a:r>
            <a:endParaRPr lang="es-ES" sz="1900" dirty="0" smtClean="0">
              <a:solidFill>
                <a:schemeClr val="bg1"/>
              </a:solidFill>
              <a:latin typeface="Comic Sans MS" pitchFamily="66" charset="0"/>
            </a:endParaRPr>
          </a:p>
          <a:p>
            <a:pPr marL="342900" indent="-342900" algn="just">
              <a:buFont typeface="Wingdings" pitchFamily="2" charset="2"/>
              <a:buChar char="Ø"/>
            </a:pPr>
            <a:r>
              <a:rPr lang="es-ES" sz="1900" dirty="0" smtClean="0">
                <a:solidFill>
                  <a:schemeClr val="bg1"/>
                </a:solidFill>
                <a:latin typeface="Comic Sans MS" pitchFamily="66" charset="0"/>
              </a:rPr>
              <a:t>Redactar </a:t>
            </a:r>
            <a:r>
              <a:rPr lang="es-ES" sz="1900" dirty="0">
                <a:solidFill>
                  <a:schemeClr val="bg1"/>
                </a:solidFill>
                <a:latin typeface="Comic Sans MS" pitchFamily="66" charset="0"/>
              </a:rPr>
              <a:t>un conjunto de recomendaciones para el diseño y construcción de cubiertas en base a Tenso-Estructuras en el Ecuador, donde se recojan todos los aspectos y peculiaridades de la realidad</a:t>
            </a:r>
            <a:r>
              <a:rPr lang="es-ES" sz="1900" dirty="0" smtClean="0">
                <a:solidFill>
                  <a:schemeClr val="bg1"/>
                </a:solidFill>
                <a:latin typeface="Comic Sans MS" pitchFamily="66" charset="0"/>
              </a:rPr>
              <a:t>.</a:t>
            </a:r>
          </a:p>
          <a:p>
            <a:pPr marL="342900" lvl="0" indent="-342900" algn="just">
              <a:buFont typeface="Wingdings" pitchFamily="2" charset="2"/>
              <a:buChar char="Ø"/>
            </a:pPr>
            <a:r>
              <a:rPr lang="es-ES" sz="1900" dirty="0">
                <a:solidFill>
                  <a:schemeClr val="bg1"/>
                </a:solidFill>
                <a:latin typeface="Comic Sans MS" pitchFamily="66" charset="0"/>
              </a:rPr>
              <a:t>Es de mucha importancia, elegir un material que se encuentre previamente inmunizado y en su punto optimo de maduración.</a:t>
            </a:r>
            <a:endParaRPr lang="es-SV" sz="1900" dirty="0">
              <a:solidFill>
                <a:schemeClr val="bg1"/>
              </a:solidFill>
              <a:latin typeface="Comic Sans MS" pitchFamily="66" charset="0"/>
            </a:endParaRPr>
          </a:p>
          <a:p>
            <a:pPr marL="342900" indent="-342900" algn="just">
              <a:buFont typeface="Wingdings" pitchFamily="2" charset="2"/>
              <a:buChar char="Ø"/>
            </a:pPr>
            <a:endParaRPr lang="es-SV" sz="2000" dirty="0">
              <a:solidFill>
                <a:schemeClr val="bg1"/>
              </a:solidFill>
              <a:latin typeface="Comic Sans MS" pitchFamily="66" charset="0"/>
            </a:endParaRPr>
          </a:p>
        </p:txBody>
      </p:sp>
    </p:spTree>
    <p:extLst>
      <p:ext uri="{BB962C8B-B14F-4D97-AF65-F5344CB8AC3E}">
        <p14:creationId xmlns="" xmlns:p14="http://schemas.microsoft.com/office/powerpoint/2010/main" val="1024135032"/>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CONSIDERACIONES DE DISEÑO</a:t>
            </a:r>
            <a:endParaRPr lang="es-SV" sz="2800" dirty="0"/>
          </a:p>
        </p:txBody>
      </p:sp>
      <p:sp>
        <p:nvSpPr>
          <p:cNvPr id="2" name="1 Rectángulo"/>
          <p:cNvSpPr/>
          <p:nvPr/>
        </p:nvSpPr>
        <p:spPr>
          <a:xfrm>
            <a:off x="827583" y="1268760"/>
            <a:ext cx="7377791" cy="3785652"/>
          </a:xfrm>
          <a:prstGeom prst="rect">
            <a:avLst/>
          </a:prstGeom>
        </p:spPr>
        <p:txBody>
          <a:bodyPr wrap="square">
            <a:spAutoFit/>
          </a:bodyPr>
          <a:lstStyle/>
          <a:p>
            <a:pPr marL="342900" indent="-342900" algn="just">
              <a:buFont typeface="Wingdings" pitchFamily="2" charset="2"/>
              <a:buChar char="Ø"/>
            </a:pPr>
            <a:r>
              <a:rPr lang="es-ES" sz="2000" dirty="0">
                <a:solidFill>
                  <a:schemeClr val="bg1"/>
                </a:solidFill>
                <a:latin typeface="Comic Sans MS" pitchFamily="66" charset="0"/>
              </a:rPr>
              <a:t>La guadua debe estar protegida de la intemperie (sol y agua), lo mismo que de la humedad ascendente, bajo el concepto: </a:t>
            </a:r>
            <a:r>
              <a:rPr lang="es-ES" sz="2000" b="1" i="1" dirty="0">
                <a:solidFill>
                  <a:schemeClr val="bg1"/>
                </a:solidFill>
                <a:latin typeface="Comic Sans MS" pitchFamily="66" charset="0"/>
              </a:rPr>
              <a:t>“buenas botas y buen sombrero”</a:t>
            </a:r>
            <a:r>
              <a:rPr lang="es-ES" sz="2000" dirty="0">
                <a:solidFill>
                  <a:schemeClr val="bg1"/>
                </a:solidFill>
                <a:latin typeface="Comic Sans MS" pitchFamily="66" charset="0"/>
              </a:rPr>
              <a:t>, la guadua se debe colocar bajo techo o cubierta, construyendo aleros grandes y buenas bases o pedestales, de una altura mínima del piso de 40 cm, ya que la lluvia salpica a esta altura promedio</a:t>
            </a:r>
            <a:r>
              <a:rPr lang="es-ES" sz="2000" dirty="0" smtClean="0">
                <a:solidFill>
                  <a:schemeClr val="bg1"/>
                </a:solidFill>
                <a:latin typeface="Comic Sans MS" pitchFamily="66" charset="0"/>
              </a:rPr>
              <a:t>.</a:t>
            </a:r>
          </a:p>
          <a:p>
            <a:pPr marL="342900" lvl="0" indent="-342900" algn="just">
              <a:buFont typeface="Wingdings" pitchFamily="2" charset="2"/>
              <a:buChar char="Ø"/>
            </a:pPr>
            <a:r>
              <a:rPr lang="es-ES" sz="2000" dirty="0">
                <a:solidFill>
                  <a:schemeClr val="bg1"/>
                </a:solidFill>
                <a:latin typeface="Comic Sans MS" pitchFamily="66" charset="0"/>
              </a:rPr>
              <a:t>El bambú no debe clavarse con puntillas o clavos que generalmente se emplean en la madera, sino debe utilizarse grapas o clavos con pistolas neumáticas para evitar ranuras en el material.</a:t>
            </a:r>
            <a:endParaRPr lang="es-SV" sz="2000" dirty="0">
              <a:solidFill>
                <a:schemeClr val="bg1"/>
              </a:solidFill>
              <a:latin typeface="Comic Sans MS" pitchFamily="66" charset="0"/>
            </a:endParaRPr>
          </a:p>
          <a:p>
            <a:pPr algn="just"/>
            <a:endParaRPr lang="es-SV" sz="2000" dirty="0">
              <a:solidFill>
                <a:schemeClr val="bg1"/>
              </a:solidFill>
              <a:latin typeface="Comic Sans MS" pitchFamily="66" charset="0"/>
            </a:endParaRPr>
          </a:p>
        </p:txBody>
      </p:sp>
    </p:spTree>
    <p:extLst>
      <p:ext uri="{BB962C8B-B14F-4D97-AF65-F5344CB8AC3E}">
        <p14:creationId xmlns="" xmlns:p14="http://schemas.microsoft.com/office/powerpoint/2010/main" val="2241554468"/>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1 Título"/>
          <p:cNvSpPr txBox="1">
            <a:spLocks/>
          </p:cNvSpPr>
          <p:nvPr/>
        </p:nvSpPr>
        <p:spPr>
          <a:xfrm>
            <a:off x="1124409" y="2924944"/>
            <a:ext cx="7020091" cy="1241950"/>
          </a:xfrm>
          <a:prstGeom prst="rect">
            <a:avLst/>
          </a:prstGeom>
        </p:spPr>
        <p:txBody>
          <a:bodyPr vert="horz" anchor="ctr">
            <a:noAutofit/>
            <a:scene3d>
              <a:camera prst="orthographicFront"/>
              <a:lightRig rig="balanced" dir="t">
                <a:rot lat="0" lon="0" rev="2100000"/>
              </a:lightRig>
            </a:scene3d>
            <a:sp3d extrusionH="57150" prstMaterial="metal">
              <a:bevelT w="38100" h="25400"/>
              <a:contourClr>
                <a:schemeClr val="bg2"/>
              </a:contourClr>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538163" indent="-538163"/>
            <a:r>
              <a:rPr lang="es-EC" sz="6600" dirty="0" smtClean="0">
                <a:solidFill>
                  <a:schemeClr val="bg1"/>
                </a:solidFill>
                <a:latin typeface="Comic Sans MS" pitchFamily="66" charset="0"/>
              </a:rPr>
              <a:t>GRACIAS POR LA ATENCION</a:t>
            </a:r>
            <a:endParaRPr lang="es-EC" sz="6600" dirty="0">
              <a:solidFill>
                <a:schemeClr val="bg1"/>
              </a:solidFill>
              <a:latin typeface="Comic Sans MS" pitchFamily="66" charset="0"/>
            </a:endParaRPr>
          </a:p>
        </p:txBody>
      </p:sp>
    </p:spTree>
    <p:extLst>
      <p:ext uri="{BB962C8B-B14F-4D97-AF65-F5344CB8AC3E}">
        <p14:creationId xmlns="" xmlns:p14="http://schemas.microsoft.com/office/powerpoint/2010/main" val="2882548754"/>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1 Título"/>
          <p:cNvSpPr>
            <a:spLocks noGrp="1"/>
          </p:cNvSpPr>
          <p:nvPr>
            <p:ph type="title"/>
          </p:nvPr>
        </p:nvSpPr>
        <p:spPr>
          <a:xfrm>
            <a:off x="611560" y="274638"/>
            <a:ext cx="6995121" cy="1173336"/>
          </a:xfrm>
        </p:spPr>
        <p:txBody>
          <a:bodyPr>
            <a:noAutofit/>
          </a:bodyPr>
          <a:lstStyle/>
          <a:p>
            <a:pPr algn="ctr"/>
            <a:r>
              <a:rPr lang="es-EC" sz="3200" b="1" dirty="0" smtClean="0">
                <a:solidFill>
                  <a:schemeClr val="accent3"/>
                </a:solidFill>
                <a:latin typeface="Comic Sans MS" pitchFamily="66" charset="0"/>
                <a:cs typeface="Arial" pitchFamily="34" charset="0"/>
              </a:rPr>
              <a:t>TENSO-ESTRUCTURAS</a:t>
            </a:r>
            <a:endParaRPr lang="es-SV" sz="3200" b="1" dirty="0">
              <a:solidFill>
                <a:schemeClr val="accent3"/>
              </a:solidFill>
              <a:latin typeface="Comic Sans MS" pitchFamily="66" charset="0"/>
              <a:cs typeface="Arial" pitchFamily="34" charset="0"/>
            </a:endParaRPr>
          </a:p>
        </p:txBody>
      </p:sp>
      <p:sp>
        <p:nvSpPr>
          <p:cNvPr id="2" name="1 Rectángulo"/>
          <p:cNvSpPr/>
          <p:nvPr/>
        </p:nvSpPr>
        <p:spPr>
          <a:xfrm>
            <a:off x="1059272" y="1556791"/>
            <a:ext cx="2720640" cy="5847755"/>
          </a:xfrm>
          <a:prstGeom prst="rect">
            <a:avLst/>
          </a:prstGeom>
        </p:spPr>
        <p:txBody>
          <a:bodyPr wrap="square">
            <a:spAutoFit/>
          </a:bodyPr>
          <a:lstStyle/>
          <a:p>
            <a:pPr marL="285750" indent="-285750" algn="just">
              <a:buFont typeface="Wingdings" pitchFamily="2" charset="2"/>
              <a:buChar char="Ø"/>
            </a:pPr>
            <a:r>
              <a:rPr lang="es-ES" sz="1600" dirty="0">
                <a:solidFill>
                  <a:schemeClr val="bg1"/>
                </a:solidFill>
                <a:latin typeface="Comic Sans MS" pitchFamily="66" charset="0"/>
              </a:rPr>
              <a:t>En la </a:t>
            </a:r>
            <a:r>
              <a:rPr lang="es-ES" sz="1600" dirty="0" smtClean="0">
                <a:solidFill>
                  <a:schemeClr val="bg1"/>
                </a:solidFill>
                <a:latin typeface="Comic Sans MS" pitchFamily="66" charset="0"/>
              </a:rPr>
              <a:t>figura 1, </a:t>
            </a:r>
            <a:r>
              <a:rPr lang="es-ES" sz="1600" dirty="0">
                <a:solidFill>
                  <a:schemeClr val="bg1"/>
                </a:solidFill>
                <a:latin typeface="Comic Sans MS" pitchFamily="66" charset="0"/>
              </a:rPr>
              <a:t>se muestra cómo se constituye un sistema de dos hilos: atravesando un hilo sobre el que se pretende estabilizar, con curvatura inversa y anclándolo</a:t>
            </a:r>
            <a:r>
              <a:rPr lang="es-ES" sz="1600" dirty="0" smtClean="0">
                <a:solidFill>
                  <a:schemeClr val="bg1"/>
                </a:solidFill>
                <a:latin typeface="Comic Sans MS" pitchFamily="66" charset="0"/>
              </a:rPr>
              <a:t>.</a:t>
            </a:r>
          </a:p>
          <a:p>
            <a:pPr marL="285750" indent="-285750" algn="just">
              <a:buFont typeface="Wingdings" pitchFamily="2" charset="2"/>
              <a:buChar char="Ø"/>
            </a:pPr>
            <a:r>
              <a:rPr lang="es-ES" sz="1600" dirty="0">
                <a:solidFill>
                  <a:schemeClr val="bg1"/>
                </a:solidFill>
                <a:latin typeface="Comic Sans MS" pitchFamily="66" charset="0"/>
              </a:rPr>
              <a:t>Se considera que ambos están contenidos en planos verticales y perpendiculares entre sí. Esta disposición permite estabilizar el punto de intersección de ambos hilos. Es la más sensible de todas las soluciones estabilizadoras.</a:t>
            </a:r>
            <a:endParaRPr lang="es-SV" sz="1600" dirty="0">
              <a:solidFill>
                <a:schemeClr val="bg1"/>
              </a:solidFill>
              <a:latin typeface="Comic Sans MS" pitchFamily="66" charset="0"/>
            </a:endParaRPr>
          </a:p>
          <a:p>
            <a:pPr marL="285750" indent="-285750" algn="just">
              <a:buFont typeface="Wingdings" pitchFamily="2" charset="2"/>
              <a:buChar char="Ø"/>
            </a:pPr>
            <a:endParaRPr lang="es-ES" dirty="0" smtClean="0">
              <a:solidFill>
                <a:schemeClr val="bg1"/>
              </a:solidFill>
              <a:latin typeface="Comic Sans MS" pitchFamily="66" charset="0"/>
            </a:endParaRPr>
          </a:p>
          <a:p>
            <a:pPr marL="285750" indent="-285750" algn="just">
              <a:buFont typeface="Wingdings" pitchFamily="2" charset="2"/>
              <a:buChar char="Ø"/>
            </a:pPr>
            <a:endParaRPr lang="es-ES" dirty="0" smtClean="0">
              <a:solidFill>
                <a:schemeClr val="bg1"/>
              </a:solidFill>
              <a:latin typeface="Comic Sans MS" pitchFamily="66" charset="0"/>
            </a:endParaRPr>
          </a:p>
          <a:p>
            <a:pPr marL="285750" indent="-285750">
              <a:buFont typeface="Wingdings" pitchFamily="2" charset="2"/>
              <a:buChar char="Ø"/>
            </a:pPr>
            <a:endParaRPr lang="es-SV" dirty="0"/>
          </a:p>
        </p:txBody>
      </p:sp>
      <p:pic>
        <p:nvPicPr>
          <p:cNvPr id="6" name="5 Imagen"/>
          <p:cNvPicPr/>
          <p:nvPr/>
        </p:nvPicPr>
        <p:blipFill>
          <a:blip r:embed="rId3" cstate="print"/>
          <a:srcRect l="23280" t="4561" r="16931" b="6009"/>
          <a:stretch>
            <a:fillRect/>
          </a:stretch>
        </p:blipFill>
        <p:spPr bwMode="auto">
          <a:xfrm>
            <a:off x="4283968" y="1563657"/>
            <a:ext cx="4262130" cy="416959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7" name="6 CuadroTexto"/>
          <p:cNvSpPr txBox="1"/>
          <p:nvPr/>
        </p:nvSpPr>
        <p:spPr>
          <a:xfrm>
            <a:off x="5708425" y="5589240"/>
            <a:ext cx="1032655" cy="369332"/>
          </a:xfrm>
          <a:prstGeom prst="rect">
            <a:avLst/>
          </a:prstGeom>
          <a:noFill/>
        </p:spPr>
        <p:txBody>
          <a:bodyPr wrap="none" rtlCol="0">
            <a:spAutoFit/>
          </a:bodyPr>
          <a:lstStyle/>
          <a:p>
            <a:r>
              <a:rPr lang="es-EC" dirty="0" smtClean="0">
                <a:solidFill>
                  <a:schemeClr val="bg1"/>
                </a:solidFill>
                <a:latin typeface="Comic Sans MS" pitchFamily="66" charset="0"/>
              </a:rPr>
              <a:t>Figura 1</a:t>
            </a:r>
            <a:endParaRPr lang="es-SV" dirty="0">
              <a:solidFill>
                <a:schemeClr val="bg1"/>
              </a:solidFill>
              <a:latin typeface="Comic Sans MS" pitchFamily="66" charset="0"/>
            </a:endParaRPr>
          </a:p>
        </p:txBody>
      </p:sp>
    </p:spTree>
    <p:extLst>
      <p:ext uri="{BB962C8B-B14F-4D97-AF65-F5344CB8AC3E}">
        <p14:creationId xmlns="" xmlns:p14="http://schemas.microsoft.com/office/powerpoint/2010/main" val="3763880871"/>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712955" y="484978"/>
            <a:ext cx="5523341" cy="584775"/>
          </a:xfrm>
          <a:prstGeom prst="rect">
            <a:avLst/>
          </a:prstGeom>
        </p:spPr>
        <p:txBody>
          <a:bodyPr wrap="square">
            <a:spAutoFit/>
          </a:bodyPr>
          <a:lstStyle/>
          <a:p>
            <a:r>
              <a:rPr lang="es-EC" sz="3200" b="1" dirty="0">
                <a:solidFill>
                  <a:schemeClr val="accent3"/>
                </a:solidFill>
                <a:latin typeface="Comic Sans MS" pitchFamily="66" charset="0"/>
                <a:cs typeface="Arial" pitchFamily="34" charset="0"/>
              </a:rPr>
              <a:t>TENSO-ESTRUCTURAS</a:t>
            </a:r>
            <a:endParaRPr lang="es-SV" sz="3200" dirty="0"/>
          </a:p>
        </p:txBody>
      </p:sp>
      <p:sp>
        <p:nvSpPr>
          <p:cNvPr id="4" name="3 Rectángulo"/>
          <p:cNvSpPr/>
          <p:nvPr/>
        </p:nvSpPr>
        <p:spPr>
          <a:xfrm>
            <a:off x="971600" y="1372508"/>
            <a:ext cx="2808312" cy="5047536"/>
          </a:xfrm>
          <a:prstGeom prst="rect">
            <a:avLst/>
          </a:prstGeom>
        </p:spPr>
        <p:txBody>
          <a:bodyPr wrap="square">
            <a:spAutoFit/>
          </a:bodyPr>
          <a:lstStyle/>
          <a:p>
            <a:pPr marL="285750" indent="-285750" algn="just">
              <a:buFont typeface="Wingdings" pitchFamily="2" charset="2"/>
              <a:buChar char="Ø"/>
            </a:pPr>
            <a:r>
              <a:rPr lang="es-ES" sz="1900" dirty="0">
                <a:solidFill>
                  <a:schemeClr val="bg1"/>
                </a:solidFill>
                <a:latin typeface="Comic Sans MS" pitchFamily="66" charset="0"/>
              </a:rPr>
              <a:t>Si ahora se considera que a partir de estos dos hilos se diseñará una estructura de cubierta de cables, deberán agregarse, en principio, dos cables estabilizadores </a:t>
            </a:r>
            <a:r>
              <a:rPr lang="es-ES" sz="1900" dirty="0" smtClean="0">
                <a:solidFill>
                  <a:schemeClr val="bg1"/>
                </a:solidFill>
                <a:latin typeface="Comic Sans MS" pitchFamily="66" charset="0"/>
              </a:rPr>
              <a:t>más, figura 2, todos </a:t>
            </a:r>
            <a:r>
              <a:rPr lang="es-ES" sz="1900" dirty="0">
                <a:solidFill>
                  <a:schemeClr val="bg1"/>
                </a:solidFill>
                <a:latin typeface="Comic Sans MS" pitchFamily="66" charset="0"/>
              </a:rPr>
              <a:t>a 90° con respecto al primero, paralelos al segundo y contenidos, todos, en planos verticales</a:t>
            </a:r>
            <a:r>
              <a:rPr lang="es-ES" sz="1900" dirty="0" smtClean="0">
                <a:solidFill>
                  <a:schemeClr val="bg1"/>
                </a:solidFill>
                <a:latin typeface="Comic Sans MS" pitchFamily="66" charset="0"/>
              </a:rPr>
              <a:t>.</a:t>
            </a:r>
          </a:p>
          <a:p>
            <a:pPr marL="285750" indent="-285750">
              <a:buFont typeface="Wingdings" pitchFamily="2" charset="2"/>
              <a:buChar char="Ø"/>
            </a:pPr>
            <a:endParaRPr lang="es-SV" dirty="0"/>
          </a:p>
        </p:txBody>
      </p:sp>
      <p:pic>
        <p:nvPicPr>
          <p:cNvPr id="6" name="5 Imagen"/>
          <p:cNvPicPr/>
          <p:nvPr/>
        </p:nvPicPr>
        <p:blipFill>
          <a:blip r:embed="rId3" cstate="print"/>
          <a:srcRect l="27235" t="5282" r="14320" b="4930"/>
          <a:stretch>
            <a:fillRect/>
          </a:stretch>
        </p:blipFill>
        <p:spPr bwMode="auto">
          <a:xfrm>
            <a:off x="4211960" y="1637064"/>
            <a:ext cx="4494281" cy="395217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7" name="6 CuadroTexto"/>
          <p:cNvSpPr txBox="1"/>
          <p:nvPr/>
        </p:nvSpPr>
        <p:spPr>
          <a:xfrm>
            <a:off x="5708425" y="5589240"/>
            <a:ext cx="1069524" cy="369332"/>
          </a:xfrm>
          <a:prstGeom prst="rect">
            <a:avLst/>
          </a:prstGeom>
          <a:noFill/>
        </p:spPr>
        <p:txBody>
          <a:bodyPr wrap="none" rtlCol="0">
            <a:spAutoFit/>
          </a:bodyPr>
          <a:lstStyle/>
          <a:p>
            <a:r>
              <a:rPr lang="es-EC" dirty="0" smtClean="0">
                <a:solidFill>
                  <a:schemeClr val="bg1"/>
                </a:solidFill>
                <a:latin typeface="Comic Sans MS" pitchFamily="66" charset="0"/>
              </a:rPr>
              <a:t>Figura 2</a:t>
            </a:r>
            <a:endParaRPr lang="es-SV" dirty="0">
              <a:solidFill>
                <a:schemeClr val="bg1"/>
              </a:solidFill>
              <a:latin typeface="Comic Sans MS" pitchFamily="66" charset="0"/>
            </a:endParaRPr>
          </a:p>
        </p:txBody>
      </p:sp>
    </p:spTree>
    <p:extLst>
      <p:ext uri="{BB962C8B-B14F-4D97-AF65-F5344CB8AC3E}">
        <p14:creationId xmlns="" xmlns:p14="http://schemas.microsoft.com/office/powerpoint/2010/main" val="239521518"/>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12955" y="484978"/>
            <a:ext cx="5523341" cy="584775"/>
          </a:xfrm>
          <a:prstGeom prst="rect">
            <a:avLst/>
          </a:prstGeom>
        </p:spPr>
        <p:txBody>
          <a:bodyPr wrap="square">
            <a:spAutoFit/>
          </a:bodyPr>
          <a:lstStyle/>
          <a:p>
            <a:r>
              <a:rPr lang="es-EC" sz="3200" b="1" dirty="0">
                <a:solidFill>
                  <a:schemeClr val="accent3"/>
                </a:solidFill>
                <a:latin typeface="Comic Sans MS" pitchFamily="66" charset="0"/>
                <a:cs typeface="Arial" pitchFamily="34" charset="0"/>
              </a:rPr>
              <a:t>TENSO-ESTRUCTURAS</a:t>
            </a:r>
            <a:endParaRPr lang="es-SV" sz="3200" dirty="0"/>
          </a:p>
        </p:txBody>
      </p:sp>
      <p:sp>
        <p:nvSpPr>
          <p:cNvPr id="2" name="1 Rectángulo"/>
          <p:cNvSpPr/>
          <p:nvPr/>
        </p:nvSpPr>
        <p:spPr>
          <a:xfrm>
            <a:off x="971601" y="1451567"/>
            <a:ext cx="2952327" cy="5078313"/>
          </a:xfrm>
          <a:prstGeom prst="rect">
            <a:avLst/>
          </a:prstGeom>
        </p:spPr>
        <p:txBody>
          <a:bodyPr wrap="square">
            <a:spAutoFit/>
          </a:bodyPr>
          <a:lstStyle/>
          <a:p>
            <a:pPr marL="285750" indent="-285750" algn="just">
              <a:buFont typeface="Wingdings" pitchFamily="2" charset="2"/>
              <a:buChar char="Ø"/>
            </a:pPr>
            <a:r>
              <a:rPr lang="es-ES" dirty="0">
                <a:solidFill>
                  <a:schemeClr val="bg1"/>
                </a:solidFill>
                <a:latin typeface="Comic Sans MS" pitchFamily="66" charset="0"/>
              </a:rPr>
              <a:t>Agregando hilos según la primera dirección, figura </a:t>
            </a:r>
            <a:r>
              <a:rPr lang="es-ES" dirty="0" smtClean="0">
                <a:solidFill>
                  <a:schemeClr val="bg1"/>
                </a:solidFill>
                <a:latin typeface="Comic Sans MS" pitchFamily="66" charset="0"/>
              </a:rPr>
              <a:t>3</a:t>
            </a:r>
            <a:r>
              <a:rPr lang="es-ES" dirty="0">
                <a:solidFill>
                  <a:schemeClr val="bg1"/>
                </a:solidFill>
                <a:latin typeface="Comic Sans MS" pitchFamily="66" charset="0"/>
              </a:rPr>
              <a:t>, anclados en los que se tendieron en segundo término, figura </a:t>
            </a:r>
            <a:r>
              <a:rPr lang="es-ES" dirty="0" smtClean="0">
                <a:solidFill>
                  <a:schemeClr val="bg1"/>
                </a:solidFill>
                <a:latin typeface="Comic Sans MS" pitchFamily="66" charset="0"/>
              </a:rPr>
              <a:t>2</a:t>
            </a:r>
            <a:r>
              <a:rPr lang="es-ES" dirty="0">
                <a:solidFill>
                  <a:schemeClr val="bg1"/>
                </a:solidFill>
                <a:latin typeface="Comic Sans MS" pitchFamily="66" charset="0"/>
              </a:rPr>
              <a:t>, y unificando el anclaje de los segundos, se obtendrá una superficie “</a:t>
            </a:r>
            <a:r>
              <a:rPr lang="es-ES" dirty="0" err="1">
                <a:solidFill>
                  <a:schemeClr val="bg1"/>
                </a:solidFill>
                <a:latin typeface="Comic Sans MS" pitchFamily="66" charset="0"/>
              </a:rPr>
              <a:t>trensada</a:t>
            </a:r>
            <a:r>
              <a:rPr lang="es-ES" dirty="0">
                <a:solidFill>
                  <a:schemeClr val="bg1"/>
                </a:solidFill>
                <a:latin typeface="Comic Sans MS" pitchFamily="66" charset="0"/>
              </a:rPr>
              <a:t>”, en la que en cada punto de la misma se cruzan dos cables de curvatura opuesta, una hacia arriba y la otra hacia abajo. Ambos cables ejercen presión, cada uno sobre el otro.</a:t>
            </a:r>
            <a:endParaRPr lang="es-SV" dirty="0">
              <a:solidFill>
                <a:schemeClr val="bg1"/>
              </a:solidFill>
              <a:latin typeface="Comic Sans MS" pitchFamily="66" charset="0"/>
            </a:endParaRPr>
          </a:p>
        </p:txBody>
      </p:sp>
      <p:pic>
        <p:nvPicPr>
          <p:cNvPr id="6" name="5 Imagen"/>
          <p:cNvPicPr/>
          <p:nvPr/>
        </p:nvPicPr>
        <p:blipFill>
          <a:blip r:embed="rId3" cstate="print"/>
          <a:srcRect l="12981" r="27063" b="7612"/>
          <a:stretch>
            <a:fillRect/>
          </a:stretch>
        </p:blipFill>
        <p:spPr bwMode="auto">
          <a:xfrm>
            <a:off x="4211960" y="1628800"/>
            <a:ext cx="4262001" cy="381642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7" name="6 CuadroTexto"/>
          <p:cNvSpPr txBox="1"/>
          <p:nvPr/>
        </p:nvSpPr>
        <p:spPr>
          <a:xfrm>
            <a:off x="5708425" y="5589240"/>
            <a:ext cx="1069524" cy="369332"/>
          </a:xfrm>
          <a:prstGeom prst="rect">
            <a:avLst/>
          </a:prstGeom>
          <a:noFill/>
        </p:spPr>
        <p:txBody>
          <a:bodyPr wrap="none" rtlCol="0">
            <a:spAutoFit/>
          </a:bodyPr>
          <a:lstStyle/>
          <a:p>
            <a:r>
              <a:rPr lang="es-EC" dirty="0" smtClean="0">
                <a:solidFill>
                  <a:schemeClr val="bg1"/>
                </a:solidFill>
                <a:latin typeface="Comic Sans MS" pitchFamily="66" charset="0"/>
              </a:rPr>
              <a:t>Figura 3</a:t>
            </a:r>
            <a:endParaRPr lang="es-SV" dirty="0">
              <a:solidFill>
                <a:schemeClr val="bg1"/>
              </a:solidFill>
              <a:latin typeface="Comic Sans MS" pitchFamily="66" charset="0"/>
            </a:endParaRPr>
          </a:p>
        </p:txBody>
      </p:sp>
    </p:spTree>
    <p:extLst>
      <p:ext uri="{BB962C8B-B14F-4D97-AF65-F5344CB8AC3E}">
        <p14:creationId xmlns="" xmlns:p14="http://schemas.microsoft.com/office/powerpoint/2010/main" val="743365488"/>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971600" y="1069753"/>
            <a:ext cx="7213396" cy="5601533"/>
          </a:xfrm>
          <a:prstGeom prst="rect">
            <a:avLst/>
          </a:prstGeom>
        </p:spPr>
        <p:txBody>
          <a:bodyPr wrap="square">
            <a:spAutoFit/>
          </a:bodyPr>
          <a:lstStyle/>
          <a:p>
            <a:pPr marL="285750" indent="-285750" algn="just">
              <a:buFont typeface="Wingdings" pitchFamily="2" charset="2"/>
              <a:buChar char="Ø"/>
            </a:pPr>
            <a:r>
              <a:rPr lang="es-ES" sz="2000" dirty="0">
                <a:solidFill>
                  <a:schemeClr val="bg1"/>
                </a:solidFill>
                <a:latin typeface="Comic Sans MS" pitchFamily="66" charset="0"/>
              </a:rPr>
              <a:t>Si interesa que la superficie sea continua, es necesario agregar más y más cables, hasta el límite de generar un “tejido”, figura </a:t>
            </a:r>
            <a:r>
              <a:rPr lang="es-ES" sz="2000" dirty="0" smtClean="0">
                <a:solidFill>
                  <a:schemeClr val="bg1"/>
                </a:solidFill>
                <a:latin typeface="Comic Sans MS" pitchFamily="66" charset="0"/>
              </a:rPr>
              <a:t>4</a:t>
            </a:r>
            <a:r>
              <a:rPr lang="es-ES" sz="2000" dirty="0">
                <a:solidFill>
                  <a:schemeClr val="bg1"/>
                </a:solidFill>
                <a:latin typeface="Comic Sans MS" pitchFamily="66" charset="0"/>
              </a:rPr>
              <a:t>. Cuando se tensa cada uno de los cables de la red, se incrementa la presión en cada nudo. </a:t>
            </a:r>
            <a:endParaRPr lang="es-ES" sz="2000" dirty="0" smtClean="0">
              <a:solidFill>
                <a:schemeClr val="bg1"/>
              </a:solidFill>
              <a:latin typeface="Comic Sans MS" pitchFamily="66" charset="0"/>
            </a:endParaRPr>
          </a:p>
          <a:p>
            <a:pPr marL="285750" indent="-285750" algn="just">
              <a:buFont typeface="Wingdings" pitchFamily="2" charset="2"/>
              <a:buChar char="Ø"/>
            </a:pPr>
            <a:r>
              <a:rPr lang="es-ES" sz="2000" dirty="0" smtClean="0">
                <a:solidFill>
                  <a:schemeClr val="bg1"/>
                </a:solidFill>
                <a:latin typeface="Comic Sans MS" pitchFamily="66" charset="0"/>
              </a:rPr>
              <a:t>La </a:t>
            </a:r>
            <a:r>
              <a:rPr lang="es-ES" sz="2000" dirty="0">
                <a:solidFill>
                  <a:schemeClr val="bg1"/>
                </a:solidFill>
                <a:latin typeface="Comic Sans MS" pitchFamily="66" charset="0"/>
              </a:rPr>
              <a:t>tensión inicial más alta, o “pretensión necesaria”, será la que estabilice la red de cables ante la acción de las </a:t>
            </a:r>
            <a:r>
              <a:rPr lang="es-ES" sz="2000" dirty="0" smtClean="0">
                <a:solidFill>
                  <a:schemeClr val="bg1"/>
                </a:solidFill>
                <a:latin typeface="Comic Sans MS" pitchFamily="66" charset="0"/>
              </a:rPr>
              <a:t>cargas.</a:t>
            </a:r>
          </a:p>
          <a:p>
            <a:pPr marL="285750" indent="-285750" algn="just">
              <a:buFont typeface="Wingdings" pitchFamily="2" charset="2"/>
              <a:buChar char="Ø"/>
            </a:pPr>
            <a:r>
              <a:rPr lang="es-ES" sz="2000" dirty="0">
                <a:solidFill>
                  <a:schemeClr val="bg1"/>
                </a:solidFill>
                <a:latin typeface="Comic Sans MS" pitchFamily="66" charset="0"/>
              </a:rPr>
              <a:t>La pretensión produce, sobre los hilos, tensiones que brindan la seguridad de que subsistirán los esfuerzos de tracción, sean cuales fueren las cargas exteriores</a:t>
            </a:r>
          </a:p>
          <a:p>
            <a:pPr marL="285750" indent="-285750" algn="just">
              <a:buFont typeface="Wingdings" pitchFamily="2" charset="2"/>
              <a:buChar char="Ø"/>
            </a:pPr>
            <a:r>
              <a:rPr lang="es-ES" sz="2000" dirty="0">
                <a:solidFill>
                  <a:schemeClr val="bg1"/>
                </a:solidFill>
                <a:latin typeface="Comic Sans MS" pitchFamily="66" charset="0"/>
              </a:rPr>
              <a:t>Las redes de hilos, como consecuencia del proceso elegido para su pretensado, que exige doble curvatura en el espacio, son rígidas y muy poco deformables ante la acción de cargas accidentales de intensidad alta</a:t>
            </a:r>
          </a:p>
          <a:p>
            <a:pPr marL="285750" indent="-285750" algn="just">
              <a:buFont typeface="Wingdings" pitchFamily="2" charset="2"/>
              <a:buChar char="Ø"/>
            </a:pPr>
            <a:r>
              <a:rPr lang="es-ES" sz="2000" dirty="0">
                <a:solidFill>
                  <a:schemeClr val="bg1"/>
                </a:solidFill>
                <a:latin typeface="Comic Sans MS" pitchFamily="66" charset="0"/>
              </a:rPr>
              <a:t>Las formas geométricas aptas para aplicar pretensión, es decir, capaces de sustentar estas membranas, son las de </a:t>
            </a:r>
            <a:r>
              <a:rPr lang="es-ES" sz="2000" i="1" dirty="0">
                <a:solidFill>
                  <a:schemeClr val="bg1"/>
                </a:solidFill>
                <a:latin typeface="Comic Sans MS" pitchFamily="66" charset="0"/>
              </a:rPr>
              <a:t>doble curvatura total negativa o </a:t>
            </a:r>
            <a:r>
              <a:rPr lang="es-ES" sz="2000" i="1" dirty="0" err="1">
                <a:solidFill>
                  <a:schemeClr val="bg1"/>
                </a:solidFill>
                <a:latin typeface="Comic Sans MS" pitchFamily="66" charset="0"/>
              </a:rPr>
              <a:t>anticlásticas</a:t>
            </a:r>
            <a:r>
              <a:rPr lang="es-ES" sz="2000" i="1" dirty="0">
                <a:solidFill>
                  <a:schemeClr val="bg1"/>
                </a:solidFill>
                <a:latin typeface="Comic Sans MS" pitchFamily="66" charset="0"/>
              </a:rPr>
              <a:t>, </a:t>
            </a:r>
            <a:r>
              <a:rPr lang="es-ES" sz="2000" dirty="0">
                <a:solidFill>
                  <a:schemeClr val="bg1"/>
                </a:solidFill>
                <a:latin typeface="Comic Sans MS" pitchFamily="66" charset="0"/>
              </a:rPr>
              <a:t>figura </a:t>
            </a:r>
            <a:r>
              <a:rPr lang="es-ES" sz="2000" dirty="0" smtClean="0">
                <a:solidFill>
                  <a:schemeClr val="bg1"/>
                </a:solidFill>
                <a:latin typeface="Comic Sans MS" pitchFamily="66" charset="0"/>
              </a:rPr>
              <a:t>4</a:t>
            </a:r>
            <a:r>
              <a:rPr lang="es-ES" sz="2000" dirty="0">
                <a:solidFill>
                  <a:schemeClr val="bg1"/>
                </a:solidFill>
                <a:latin typeface="Comic Sans MS" pitchFamily="66" charset="0"/>
              </a:rPr>
              <a:t>.</a:t>
            </a:r>
            <a:endParaRPr lang="es-ES" sz="2000" dirty="0" smtClean="0">
              <a:solidFill>
                <a:schemeClr val="bg1"/>
              </a:solidFill>
              <a:latin typeface="Comic Sans MS" pitchFamily="66" charset="0"/>
            </a:endParaRPr>
          </a:p>
          <a:p>
            <a:pPr marL="285750" indent="-285750" algn="just">
              <a:buFont typeface="Wingdings" pitchFamily="2" charset="2"/>
              <a:buChar char="Ø"/>
            </a:pPr>
            <a:endParaRPr lang="es-SV" dirty="0">
              <a:solidFill>
                <a:schemeClr val="bg1"/>
              </a:solidFill>
              <a:latin typeface="Comic Sans MS" pitchFamily="66" charset="0"/>
            </a:endParaRPr>
          </a:p>
        </p:txBody>
      </p:sp>
      <p:sp>
        <p:nvSpPr>
          <p:cNvPr id="6" name="5 Rectángulo"/>
          <p:cNvSpPr/>
          <p:nvPr/>
        </p:nvSpPr>
        <p:spPr>
          <a:xfrm>
            <a:off x="1712955" y="484978"/>
            <a:ext cx="5523341" cy="584775"/>
          </a:xfrm>
          <a:prstGeom prst="rect">
            <a:avLst/>
          </a:prstGeom>
        </p:spPr>
        <p:txBody>
          <a:bodyPr wrap="square">
            <a:spAutoFit/>
          </a:bodyPr>
          <a:lstStyle/>
          <a:p>
            <a:r>
              <a:rPr lang="es-EC" sz="3200" b="1" dirty="0">
                <a:solidFill>
                  <a:schemeClr val="accent3"/>
                </a:solidFill>
                <a:latin typeface="Comic Sans MS" pitchFamily="66" charset="0"/>
                <a:cs typeface="Arial" pitchFamily="34" charset="0"/>
              </a:rPr>
              <a:t>TENSO-ESTRUCTURAS</a:t>
            </a:r>
            <a:endParaRPr lang="es-SV" sz="3200" dirty="0"/>
          </a:p>
        </p:txBody>
      </p:sp>
    </p:spTree>
    <p:extLst>
      <p:ext uri="{BB962C8B-B14F-4D97-AF65-F5344CB8AC3E}">
        <p14:creationId xmlns="" xmlns:p14="http://schemas.microsoft.com/office/powerpoint/2010/main" val="700693777"/>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712955" y="484978"/>
            <a:ext cx="5523341" cy="584775"/>
          </a:xfrm>
          <a:prstGeom prst="rect">
            <a:avLst/>
          </a:prstGeom>
        </p:spPr>
        <p:txBody>
          <a:bodyPr wrap="square">
            <a:spAutoFit/>
          </a:bodyPr>
          <a:lstStyle/>
          <a:p>
            <a:r>
              <a:rPr lang="es-EC" sz="3200" b="1" dirty="0">
                <a:solidFill>
                  <a:schemeClr val="accent3"/>
                </a:solidFill>
                <a:latin typeface="Comic Sans MS" pitchFamily="66" charset="0"/>
                <a:cs typeface="Arial" pitchFamily="34" charset="0"/>
              </a:rPr>
              <a:t>TENSO-ESTRUCTURAS</a:t>
            </a:r>
            <a:endParaRPr lang="es-SV" sz="3200" dirty="0"/>
          </a:p>
        </p:txBody>
      </p:sp>
      <p:pic>
        <p:nvPicPr>
          <p:cNvPr id="7" name="6 Imagen"/>
          <p:cNvPicPr/>
          <p:nvPr/>
        </p:nvPicPr>
        <p:blipFill>
          <a:blip r:embed="rId3" cstate="print"/>
          <a:srcRect l="17813" r="19224" b="2007"/>
          <a:stretch>
            <a:fillRect/>
          </a:stretch>
        </p:blipFill>
        <p:spPr bwMode="auto">
          <a:xfrm>
            <a:off x="1107814" y="484979"/>
            <a:ext cx="7077182" cy="534851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8" name="7 CuadroTexto"/>
          <p:cNvSpPr txBox="1"/>
          <p:nvPr/>
        </p:nvSpPr>
        <p:spPr>
          <a:xfrm>
            <a:off x="3939863" y="5773906"/>
            <a:ext cx="1069524" cy="369332"/>
          </a:xfrm>
          <a:prstGeom prst="rect">
            <a:avLst/>
          </a:prstGeom>
          <a:noFill/>
        </p:spPr>
        <p:txBody>
          <a:bodyPr wrap="none" rtlCol="0">
            <a:spAutoFit/>
          </a:bodyPr>
          <a:lstStyle/>
          <a:p>
            <a:r>
              <a:rPr lang="es-EC" dirty="0" smtClean="0">
                <a:solidFill>
                  <a:schemeClr val="bg1"/>
                </a:solidFill>
                <a:latin typeface="Comic Sans MS" pitchFamily="66" charset="0"/>
              </a:rPr>
              <a:t>Figura 4</a:t>
            </a:r>
            <a:endParaRPr lang="es-SV" dirty="0">
              <a:solidFill>
                <a:schemeClr val="bg1"/>
              </a:solidFill>
              <a:latin typeface="Comic Sans MS" pitchFamily="66" charset="0"/>
            </a:endParaRPr>
          </a:p>
        </p:txBody>
      </p:sp>
    </p:spTree>
    <p:extLst>
      <p:ext uri="{BB962C8B-B14F-4D97-AF65-F5344CB8AC3E}">
        <p14:creationId xmlns="" xmlns:p14="http://schemas.microsoft.com/office/powerpoint/2010/main" val="1703372559"/>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12955" y="484978"/>
            <a:ext cx="5523341" cy="584775"/>
          </a:xfrm>
          <a:prstGeom prst="rect">
            <a:avLst/>
          </a:prstGeom>
        </p:spPr>
        <p:txBody>
          <a:bodyPr wrap="square">
            <a:spAutoFit/>
          </a:bodyPr>
          <a:lstStyle/>
          <a:p>
            <a:r>
              <a:rPr lang="es-EC" sz="3200" b="1" dirty="0">
                <a:solidFill>
                  <a:schemeClr val="accent3"/>
                </a:solidFill>
                <a:latin typeface="Comic Sans MS" pitchFamily="66" charset="0"/>
                <a:cs typeface="Arial" pitchFamily="34" charset="0"/>
              </a:rPr>
              <a:t>TENSO-ESTRUCTURAS</a:t>
            </a:r>
            <a:endParaRPr lang="es-SV" sz="3200" dirty="0"/>
          </a:p>
        </p:txBody>
      </p:sp>
      <p:sp>
        <p:nvSpPr>
          <p:cNvPr id="2" name="1 Rectángulo"/>
          <p:cNvSpPr/>
          <p:nvPr/>
        </p:nvSpPr>
        <p:spPr>
          <a:xfrm>
            <a:off x="971600" y="1263308"/>
            <a:ext cx="7056784" cy="1938992"/>
          </a:xfrm>
          <a:prstGeom prst="rect">
            <a:avLst/>
          </a:prstGeom>
        </p:spPr>
        <p:txBody>
          <a:bodyPr wrap="square">
            <a:spAutoFit/>
          </a:bodyPr>
          <a:lstStyle/>
          <a:p>
            <a:pPr algn="just"/>
            <a:r>
              <a:rPr lang="es-ES" sz="2000" b="1" dirty="0" smtClean="0">
                <a:solidFill>
                  <a:schemeClr val="bg1"/>
                </a:solidFill>
                <a:latin typeface="Comic Sans MS" pitchFamily="66" charset="0"/>
              </a:rPr>
              <a:t>CARACTERÍSTICAS MAS IMPORTANTES:</a:t>
            </a:r>
          </a:p>
          <a:p>
            <a:pPr marL="285750" indent="-285750" algn="just">
              <a:buFont typeface="Wingdings" pitchFamily="2" charset="2"/>
              <a:buChar char="Ø"/>
            </a:pPr>
            <a:r>
              <a:rPr lang="es-ES" sz="2000" b="1" dirty="0" smtClean="0">
                <a:solidFill>
                  <a:schemeClr val="bg1"/>
                </a:solidFill>
                <a:latin typeface="Comic Sans MS" pitchFamily="66" charset="0"/>
              </a:rPr>
              <a:t>LIGEREZA: </a:t>
            </a:r>
          </a:p>
          <a:p>
            <a:pPr marL="742950" lvl="1" indent="-285750" algn="just">
              <a:buFont typeface="Wingdings" pitchFamily="2" charset="2"/>
              <a:buChar char="Ø"/>
            </a:pPr>
            <a:r>
              <a:rPr lang="es-ES" sz="2000" dirty="0" smtClean="0">
                <a:solidFill>
                  <a:schemeClr val="bg1"/>
                </a:solidFill>
                <a:latin typeface="Comic Sans MS" pitchFamily="66" charset="0"/>
              </a:rPr>
              <a:t>Las soluciones </a:t>
            </a:r>
            <a:r>
              <a:rPr lang="es-ES" sz="2000" dirty="0">
                <a:solidFill>
                  <a:schemeClr val="bg1"/>
                </a:solidFill>
                <a:latin typeface="Comic Sans MS" pitchFamily="66" charset="0"/>
              </a:rPr>
              <a:t>se traducen en sistemas esencialmente livianos, flexibles en su geometría para adaptarse a las orientaciones más convenientes</a:t>
            </a:r>
            <a:endParaRPr lang="es-SV" sz="2000" dirty="0">
              <a:solidFill>
                <a:schemeClr val="bg1"/>
              </a:solidFill>
              <a:latin typeface="Comic Sans MS" pitchFamily="66" charset="0"/>
            </a:endParaRPr>
          </a:p>
        </p:txBody>
      </p:sp>
      <p:pic>
        <p:nvPicPr>
          <p:cNvPr id="6" name="5 Imagen" descr="D:\JORGE\TESIS\REMODELACION MERCADO\TEORIA\FOTOS\8.jpg"/>
          <p:cNvPicPr/>
          <p:nvPr/>
        </p:nvPicPr>
        <p:blipFill>
          <a:blip r:embed="rId3" cstate="print"/>
          <a:srcRect/>
          <a:stretch>
            <a:fillRect/>
          </a:stretch>
        </p:blipFill>
        <p:spPr bwMode="auto">
          <a:xfrm>
            <a:off x="2195737" y="3356992"/>
            <a:ext cx="4536504" cy="3064396"/>
          </a:xfrm>
          <a:prstGeom prst="rect">
            <a:avLst/>
          </a:prstGeom>
          <a:noFill/>
          <a:ln w="9525">
            <a:noFill/>
            <a:miter lim="800000"/>
            <a:headEnd/>
            <a:tailEnd/>
          </a:ln>
        </p:spPr>
      </p:pic>
    </p:spTree>
    <p:extLst>
      <p:ext uri="{BB962C8B-B14F-4D97-AF65-F5344CB8AC3E}">
        <p14:creationId xmlns="" xmlns:p14="http://schemas.microsoft.com/office/powerpoint/2010/main" val="199136555"/>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691516"/>
            <a:ext cx="7394395" cy="5545796"/>
          </a:xfrm>
          <a:prstGeom prst="rect">
            <a:avLst/>
          </a:prstGeom>
          <a:noFill/>
          <a:ln>
            <a:noFill/>
          </a:ln>
        </p:spPr>
      </p:pic>
      <p:sp>
        <p:nvSpPr>
          <p:cNvPr id="2" name="1 Título"/>
          <p:cNvSpPr>
            <a:spLocks noGrp="1"/>
          </p:cNvSpPr>
          <p:nvPr>
            <p:ph type="ctrTitle"/>
          </p:nvPr>
        </p:nvSpPr>
        <p:spPr>
          <a:xfrm>
            <a:off x="270625" y="530127"/>
            <a:ext cx="7772400" cy="720079"/>
          </a:xfrm>
        </p:spPr>
        <p:txBody>
          <a:bodyPr>
            <a:noAutofit/>
          </a:bodyPr>
          <a:lstStyle/>
          <a:p>
            <a:pPr algn="ctr"/>
            <a:r>
              <a:rPr lang="es-EC" sz="3200" dirty="0" smtClean="0">
                <a:solidFill>
                  <a:schemeClr val="accent3"/>
                </a:solidFill>
                <a:latin typeface="Comic Sans MS" pitchFamily="66" charset="0"/>
                <a:cs typeface="Arial" pitchFamily="34" charset="0"/>
              </a:rPr>
              <a:t>TEMARIO</a:t>
            </a:r>
            <a:endParaRPr lang="es-SV" sz="3200" b="1" dirty="0">
              <a:solidFill>
                <a:schemeClr val="accent3"/>
              </a:solidFill>
              <a:latin typeface="Comic Sans MS" pitchFamily="66" charset="0"/>
              <a:cs typeface="Arial" pitchFamily="34" charset="0"/>
            </a:endParaRPr>
          </a:p>
        </p:txBody>
      </p:sp>
      <p:sp>
        <p:nvSpPr>
          <p:cNvPr id="4" name="3 Subtítulo"/>
          <p:cNvSpPr>
            <a:spLocks noGrp="1"/>
          </p:cNvSpPr>
          <p:nvPr>
            <p:ph type="subTitle" idx="1"/>
          </p:nvPr>
        </p:nvSpPr>
        <p:spPr>
          <a:xfrm>
            <a:off x="467544" y="1484784"/>
            <a:ext cx="7920880" cy="5040560"/>
          </a:xfrm>
        </p:spPr>
        <p:txBody>
          <a:bodyPr>
            <a:noAutofit/>
          </a:bodyPr>
          <a:lstStyle/>
          <a:p>
            <a:pPr marL="538163" indent="-538163" algn="just"/>
            <a:r>
              <a:rPr lang="es-EC" sz="2500" dirty="0" smtClean="0">
                <a:solidFill>
                  <a:schemeClr val="bg1"/>
                </a:solidFill>
                <a:latin typeface="Comic Sans MS" pitchFamily="66" charset="0"/>
              </a:rPr>
              <a:t>1.- ASPECTOS GENERALES.</a:t>
            </a:r>
          </a:p>
          <a:p>
            <a:pPr marL="538163" indent="-538163" algn="just"/>
            <a:r>
              <a:rPr lang="es-EC" sz="2500" dirty="0" smtClean="0">
                <a:solidFill>
                  <a:schemeClr val="bg1"/>
                </a:solidFill>
                <a:latin typeface="Comic Sans MS" pitchFamily="66" charset="0"/>
              </a:rPr>
              <a:t>2.-	DEFINICION DE TENSO-ESTRUCTURAS.</a:t>
            </a:r>
          </a:p>
          <a:p>
            <a:pPr marL="538163" indent="-538163" algn="just"/>
            <a:r>
              <a:rPr lang="es-EC" sz="2500" dirty="0" smtClean="0">
                <a:solidFill>
                  <a:schemeClr val="bg1"/>
                </a:solidFill>
                <a:latin typeface="Comic Sans MS" pitchFamily="66" charset="0"/>
              </a:rPr>
              <a:t>3.-	CABLES DE ACERO, NYLON, FORTEX, MEMBRANAS, ACLAJES, ACCESORIOS, TENSORES, SISTEMAS DE EMPOTRAMIENTO, PERNOS Y/O PASADORES, PUÑOS.</a:t>
            </a:r>
          </a:p>
          <a:p>
            <a:pPr marL="1438275" indent="-900113" algn="just"/>
            <a:r>
              <a:rPr lang="es-EC" sz="2500" dirty="0" smtClean="0">
                <a:solidFill>
                  <a:schemeClr val="bg1"/>
                </a:solidFill>
                <a:latin typeface="Comic Sans MS" pitchFamily="66" charset="0"/>
              </a:rPr>
              <a:t>3.1.- 	ENSAYOS Y RESULTADOS</a:t>
            </a:r>
          </a:p>
          <a:p>
            <a:pPr marL="538163" indent="-538163" algn="just"/>
            <a:r>
              <a:rPr lang="es-EC" sz="2500" dirty="0" smtClean="0">
                <a:solidFill>
                  <a:schemeClr val="bg1"/>
                </a:solidFill>
                <a:latin typeface="Comic Sans MS" pitchFamily="66" charset="0"/>
              </a:rPr>
              <a:t>4.-	BAMBU GIGANTE.</a:t>
            </a:r>
          </a:p>
          <a:p>
            <a:pPr marL="1344613" indent="-806450" algn="just"/>
            <a:r>
              <a:rPr lang="es-EC" sz="2500" dirty="0" smtClean="0">
                <a:solidFill>
                  <a:schemeClr val="bg1"/>
                </a:solidFill>
                <a:latin typeface="Comic Sans MS" pitchFamily="66" charset="0"/>
              </a:rPr>
              <a:t>4.1.-	ENSAYOS Y RESULTADOS.</a:t>
            </a:r>
          </a:p>
          <a:p>
            <a:pPr marL="538163" indent="-538163" algn="just"/>
            <a:r>
              <a:rPr lang="es-EC" sz="2500" dirty="0" smtClean="0">
                <a:solidFill>
                  <a:schemeClr val="bg1"/>
                </a:solidFill>
                <a:latin typeface="Comic Sans MS" pitchFamily="66" charset="0"/>
              </a:rPr>
              <a:t>5.-	CONSIDERACIONES DE DISEÑO.</a:t>
            </a:r>
            <a:endParaRPr lang="es-SV" sz="2500" dirty="0">
              <a:solidFill>
                <a:schemeClr val="bg1"/>
              </a:solidFill>
              <a:latin typeface="Comic Sans MS" pitchFamily="66" charset="0"/>
            </a:endParaRPr>
          </a:p>
        </p:txBody>
      </p:sp>
      <p:pic>
        <p:nvPicPr>
          <p:cNvPr id="6"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21309541"/>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12955" y="484978"/>
            <a:ext cx="5523341" cy="584775"/>
          </a:xfrm>
          <a:prstGeom prst="rect">
            <a:avLst/>
          </a:prstGeom>
        </p:spPr>
        <p:txBody>
          <a:bodyPr wrap="square">
            <a:spAutoFit/>
          </a:bodyPr>
          <a:lstStyle/>
          <a:p>
            <a:r>
              <a:rPr lang="es-EC" sz="3200" b="1" dirty="0">
                <a:solidFill>
                  <a:schemeClr val="accent3"/>
                </a:solidFill>
                <a:latin typeface="Comic Sans MS" pitchFamily="66" charset="0"/>
                <a:cs typeface="Arial" pitchFamily="34" charset="0"/>
              </a:rPr>
              <a:t>TENSO-ESTRUCTURAS</a:t>
            </a:r>
            <a:endParaRPr lang="es-SV" sz="3200" dirty="0"/>
          </a:p>
        </p:txBody>
      </p:sp>
      <p:sp>
        <p:nvSpPr>
          <p:cNvPr id="2" name="1 Rectángulo"/>
          <p:cNvSpPr/>
          <p:nvPr/>
        </p:nvSpPr>
        <p:spPr>
          <a:xfrm>
            <a:off x="858796" y="1457102"/>
            <a:ext cx="7025571" cy="1908215"/>
          </a:xfrm>
          <a:prstGeom prst="rect">
            <a:avLst/>
          </a:prstGeom>
        </p:spPr>
        <p:txBody>
          <a:bodyPr wrap="square">
            <a:spAutoFit/>
          </a:bodyPr>
          <a:lstStyle/>
          <a:p>
            <a:pPr marL="285750" indent="-285750" algn="just">
              <a:buFont typeface="Wingdings" pitchFamily="2" charset="2"/>
              <a:buChar char="Ø"/>
            </a:pPr>
            <a:r>
              <a:rPr lang="es-ES" sz="2000" b="1" dirty="0" smtClean="0">
                <a:solidFill>
                  <a:schemeClr val="bg1"/>
                </a:solidFill>
                <a:latin typeface="Comic Sans MS" pitchFamily="66" charset="0"/>
              </a:rPr>
              <a:t>FLEXIBILIDAD: </a:t>
            </a:r>
          </a:p>
          <a:p>
            <a:pPr marL="742950" lvl="1" indent="-285750" algn="just">
              <a:buFont typeface="Wingdings" pitchFamily="2" charset="2"/>
              <a:buChar char="Ø"/>
            </a:pPr>
            <a:r>
              <a:rPr lang="es-ES" sz="2000" dirty="0">
                <a:solidFill>
                  <a:schemeClr val="bg1"/>
                </a:solidFill>
                <a:latin typeface="Comic Sans MS" pitchFamily="66" charset="0"/>
              </a:rPr>
              <a:t>Las membranas tensadas son estructuras de tracción pura. Esto las convierte en los sistemas más económicos teniendo en cuenta la relación  luz a cubrir – peso propio.</a:t>
            </a:r>
            <a:endParaRPr lang="es-ES" sz="2000" b="1" dirty="0">
              <a:solidFill>
                <a:schemeClr val="bg1"/>
              </a:solidFill>
              <a:latin typeface="Comic Sans MS" pitchFamily="66" charset="0"/>
            </a:endParaRPr>
          </a:p>
          <a:p>
            <a:pPr marL="742950" lvl="1" indent="-285750" algn="just">
              <a:buFont typeface="Wingdings" pitchFamily="2" charset="2"/>
              <a:buChar char="Ø"/>
            </a:pPr>
            <a:endParaRPr lang="es-SV" dirty="0"/>
          </a:p>
        </p:txBody>
      </p:sp>
      <p:pic>
        <p:nvPicPr>
          <p:cNvPr id="6" name="5 Imagen" descr="D:\JORGE\TESIS\REMODELACION MERCADO\TEORIA\FOTOS\10.jpg"/>
          <p:cNvPicPr/>
          <p:nvPr/>
        </p:nvPicPr>
        <p:blipFill>
          <a:blip r:embed="rId3" cstate="print"/>
          <a:srcRect/>
          <a:stretch>
            <a:fillRect/>
          </a:stretch>
        </p:blipFill>
        <p:spPr bwMode="auto">
          <a:xfrm>
            <a:off x="2145783" y="3140968"/>
            <a:ext cx="5162521" cy="3196277"/>
          </a:xfrm>
          <a:prstGeom prst="rect">
            <a:avLst/>
          </a:prstGeom>
          <a:noFill/>
          <a:ln w="9525">
            <a:noFill/>
            <a:miter lim="800000"/>
            <a:headEnd/>
            <a:tailEnd/>
          </a:ln>
        </p:spPr>
      </p:pic>
    </p:spTree>
    <p:extLst>
      <p:ext uri="{BB962C8B-B14F-4D97-AF65-F5344CB8AC3E}">
        <p14:creationId xmlns="" xmlns:p14="http://schemas.microsoft.com/office/powerpoint/2010/main" val="2344646058"/>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12955" y="484978"/>
            <a:ext cx="5523341" cy="584775"/>
          </a:xfrm>
          <a:prstGeom prst="rect">
            <a:avLst/>
          </a:prstGeom>
        </p:spPr>
        <p:txBody>
          <a:bodyPr wrap="square">
            <a:spAutoFit/>
          </a:bodyPr>
          <a:lstStyle/>
          <a:p>
            <a:r>
              <a:rPr lang="es-EC" sz="3200" b="1" dirty="0">
                <a:solidFill>
                  <a:schemeClr val="accent3"/>
                </a:solidFill>
                <a:latin typeface="Comic Sans MS" pitchFamily="66" charset="0"/>
                <a:cs typeface="Arial" pitchFamily="34" charset="0"/>
              </a:rPr>
              <a:t>TENSO-ESTRUCTURAS</a:t>
            </a:r>
            <a:endParaRPr lang="es-SV" sz="3200" dirty="0"/>
          </a:p>
        </p:txBody>
      </p:sp>
      <p:sp>
        <p:nvSpPr>
          <p:cNvPr id="2" name="1 Rectángulo"/>
          <p:cNvSpPr/>
          <p:nvPr/>
        </p:nvSpPr>
        <p:spPr>
          <a:xfrm>
            <a:off x="971600" y="1447974"/>
            <a:ext cx="6984776" cy="1785104"/>
          </a:xfrm>
          <a:prstGeom prst="rect">
            <a:avLst/>
          </a:prstGeom>
        </p:spPr>
        <p:txBody>
          <a:bodyPr wrap="square">
            <a:spAutoFit/>
          </a:bodyPr>
          <a:lstStyle/>
          <a:p>
            <a:pPr marL="285750" indent="-285750" algn="just">
              <a:buFont typeface="Wingdings" pitchFamily="2" charset="2"/>
              <a:buChar char="Ø"/>
            </a:pPr>
            <a:r>
              <a:rPr lang="es-ES" sz="2000" b="1" dirty="0" smtClean="0">
                <a:solidFill>
                  <a:schemeClr val="bg1"/>
                </a:solidFill>
                <a:latin typeface="Comic Sans MS" pitchFamily="66" charset="0"/>
              </a:rPr>
              <a:t>LUMINOSIDAD</a:t>
            </a:r>
            <a:r>
              <a:rPr lang="es-ES" sz="2000" b="1" dirty="0">
                <a:solidFill>
                  <a:schemeClr val="bg1"/>
                </a:solidFill>
                <a:latin typeface="Comic Sans MS" pitchFamily="66" charset="0"/>
              </a:rPr>
              <a:t>: </a:t>
            </a:r>
          </a:p>
          <a:p>
            <a:pPr marL="742950" lvl="1" indent="-285750" algn="just">
              <a:buFont typeface="Wingdings" pitchFamily="2" charset="2"/>
              <a:buChar char="Ø"/>
            </a:pPr>
            <a:r>
              <a:rPr lang="es-ES" dirty="0">
                <a:solidFill>
                  <a:schemeClr val="bg1"/>
                </a:solidFill>
                <a:latin typeface="Comic Sans MS" pitchFamily="66" charset="0"/>
              </a:rPr>
              <a:t>El paso de la luz es una cualidad característica de los sistemas de </a:t>
            </a:r>
            <a:r>
              <a:rPr lang="es-ES" dirty="0" smtClean="0">
                <a:solidFill>
                  <a:schemeClr val="bg1"/>
                </a:solidFill>
                <a:latin typeface="Comic Sans MS" pitchFamily="66" charset="0"/>
              </a:rPr>
              <a:t>membranas; además el aprovechamiento </a:t>
            </a:r>
            <a:r>
              <a:rPr lang="es-ES" dirty="0">
                <a:solidFill>
                  <a:schemeClr val="bg1"/>
                </a:solidFill>
                <a:latin typeface="Comic Sans MS" pitchFamily="66" charset="0"/>
              </a:rPr>
              <a:t>de la luz natural para la ambientación interior permite reemplazar la iluminación artificial durante el día, economizando recursos energéticos. </a:t>
            </a:r>
            <a:endParaRPr lang="es-SV" dirty="0">
              <a:solidFill>
                <a:schemeClr val="bg1"/>
              </a:solidFill>
              <a:latin typeface="Comic Sans MS" pitchFamily="66" charset="0"/>
            </a:endParaRPr>
          </a:p>
        </p:txBody>
      </p:sp>
      <p:pic>
        <p:nvPicPr>
          <p:cNvPr id="6" name="5 Imagen"/>
          <p:cNvPicPr/>
          <p:nvPr/>
        </p:nvPicPr>
        <p:blipFill>
          <a:blip r:embed="rId3" cstate="print"/>
          <a:srcRect l="17813" t="29781" r="36332" b="14733"/>
          <a:stretch>
            <a:fillRect/>
          </a:stretch>
        </p:blipFill>
        <p:spPr bwMode="auto">
          <a:xfrm>
            <a:off x="1619672" y="3233078"/>
            <a:ext cx="5688632" cy="3320891"/>
          </a:xfrm>
          <a:prstGeom prst="rect">
            <a:avLst/>
          </a:prstGeom>
          <a:noFill/>
          <a:ln w="9525">
            <a:noFill/>
            <a:miter lim="800000"/>
            <a:headEnd/>
            <a:tailEnd/>
          </a:ln>
        </p:spPr>
      </p:pic>
    </p:spTree>
    <p:extLst>
      <p:ext uri="{BB962C8B-B14F-4D97-AF65-F5344CB8AC3E}">
        <p14:creationId xmlns="" xmlns:p14="http://schemas.microsoft.com/office/powerpoint/2010/main" val="2279106839"/>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12955" y="484978"/>
            <a:ext cx="5523341" cy="584775"/>
          </a:xfrm>
          <a:prstGeom prst="rect">
            <a:avLst/>
          </a:prstGeom>
        </p:spPr>
        <p:txBody>
          <a:bodyPr wrap="square">
            <a:spAutoFit/>
          </a:bodyPr>
          <a:lstStyle/>
          <a:p>
            <a:r>
              <a:rPr lang="es-EC" sz="3200" b="1" dirty="0">
                <a:solidFill>
                  <a:schemeClr val="accent3"/>
                </a:solidFill>
                <a:latin typeface="Comic Sans MS" pitchFamily="66" charset="0"/>
                <a:cs typeface="Arial" pitchFamily="34" charset="0"/>
              </a:rPr>
              <a:t>TENSO-ESTRUCTURAS</a:t>
            </a:r>
            <a:endParaRPr lang="es-SV" sz="3200" dirty="0"/>
          </a:p>
        </p:txBody>
      </p:sp>
      <p:sp>
        <p:nvSpPr>
          <p:cNvPr id="2" name="1 Rectángulo"/>
          <p:cNvSpPr/>
          <p:nvPr/>
        </p:nvSpPr>
        <p:spPr>
          <a:xfrm>
            <a:off x="971600" y="1434091"/>
            <a:ext cx="7213396" cy="2769989"/>
          </a:xfrm>
          <a:prstGeom prst="rect">
            <a:avLst/>
          </a:prstGeom>
        </p:spPr>
        <p:txBody>
          <a:bodyPr wrap="square">
            <a:spAutoFit/>
          </a:bodyPr>
          <a:lstStyle/>
          <a:p>
            <a:r>
              <a:rPr lang="es-ES" b="1" dirty="0" smtClean="0">
                <a:solidFill>
                  <a:schemeClr val="bg1"/>
                </a:solidFill>
                <a:latin typeface="Comic Sans MS" pitchFamily="66" charset="0"/>
              </a:rPr>
              <a:t>FORMAS GEOMETRICAS BASICAS:</a:t>
            </a:r>
          </a:p>
          <a:p>
            <a:pPr marL="285750" indent="-285750" algn="just">
              <a:buFont typeface="Wingdings" pitchFamily="2" charset="2"/>
              <a:buChar char="Ø"/>
            </a:pPr>
            <a:r>
              <a:rPr lang="es-ES" sz="2000" dirty="0">
                <a:solidFill>
                  <a:schemeClr val="bg1"/>
                </a:solidFill>
                <a:latin typeface="Comic Sans MS" pitchFamily="66" charset="0"/>
              </a:rPr>
              <a:t>Las </a:t>
            </a:r>
            <a:r>
              <a:rPr lang="es-ES" sz="2000" i="1" dirty="0">
                <a:solidFill>
                  <a:schemeClr val="bg1"/>
                </a:solidFill>
                <a:latin typeface="Comic Sans MS" pitchFamily="66" charset="0"/>
              </a:rPr>
              <a:t>MEMBRANAS TENSADAS</a:t>
            </a:r>
            <a:r>
              <a:rPr lang="es-ES" sz="2000" dirty="0">
                <a:solidFill>
                  <a:schemeClr val="bg1"/>
                </a:solidFill>
                <a:latin typeface="Comic Sans MS" pitchFamily="66" charset="0"/>
              </a:rPr>
              <a:t> son generadas a partir de formas con dobles </a:t>
            </a:r>
            <a:r>
              <a:rPr lang="es-ES" sz="2000" dirty="0" smtClean="0">
                <a:solidFill>
                  <a:schemeClr val="bg1"/>
                </a:solidFill>
                <a:latin typeface="Comic Sans MS" pitchFamily="66" charset="0"/>
              </a:rPr>
              <a:t>curvaturas; la </a:t>
            </a:r>
            <a:r>
              <a:rPr lang="es-ES" sz="2000" dirty="0">
                <a:solidFill>
                  <a:schemeClr val="bg1"/>
                </a:solidFill>
                <a:latin typeface="Comic Sans MS" pitchFamily="66" charset="0"/>
              </a:rPr>
              <a:t>combinación de  las mismas permite una gran diversidad formal, ajustándose a las necesidades de cada espacio. </a:t>
            </a:r>
            <a:r>
              <a:rPr lang="es-ES" sz="2000" dirty="0" smtClean="0">
                <a:solidFill>
                  <a:schemeClr val="bg1"/>
                </a:solidFill>
                <a:latin typeface="Comic Sans MS" pitchFamily="66" charset="0"/>
              </a:rPr>
              <a:t>La </a:t>
            </a:r>
            <a:r>
              <a:rPr lang="es-ES" sz="2000" dirty="0">
                <a:solidFill>
                  <a:schemeClr val="bg1"/>
                </a:solidFill>
                <a:latin typeface="Comic Sans MS" pitchFamily="66" charset="0"/>
              </a:rPr>
              <a:t>mayor parte de las estructuras tensadas derivan de tres formas básicas: </a:t>
            </a:r>
            <a:endParaRPr lang="es-ES" sz="2000" dirty="0" smtClean="0">
              <a:solidFill>
                <a:schemeClr val="bg1"/>
              </a:solidFill>
              <a:latin typeface="Comic Sans MS" pitchFamily="66" charset="0"/>
            </a:endParaRPr>
          </a:p>
          <a:p>
            <a:pPr marL="742950" lvl="1" indent="-285750" algn="just">
              <a:buFont typeface="Wingdings" pitchFamily="2" charset="2"/>
              <a:buChar char="Ø"/>
            </a:pPr>
            <a:r>
              <a:rPr lang="es-ES" sz="2000" b="1" dirty="0" smtClean="0">
                <a:solidFill>
                  <a:schemeClr val="bg1"/>
                </a:solidFill>
                <a:latin typeface="Comic Sans MS" pitchFamily="66" charset="0"/>
              </a:rPr>
              <a:t>PARABOLOIDES HIPERBÓLICOS:</a:t>
            </a:r>
            <a:endParaRPr lang="es-SV" sz="2000" b="1" dirty="0">
              <a:solidFill>
                <a:schemeClr val="bg1"/>
              </a:solidFill>
              <a:latin typeface="Comic Sans MS" pitchFamily="66" charset="0"/>
            </a:endParaRPr>
          </a:p>
          <a:p>
            <a:pPr marL="742950" lvl="1" indent="-285750">
              <a:buFont typeface="Wingdings" pitchFamily="2" charset="2"/>
              <a:buChar char="Ø"/>
            </a:pPr>
            <a:endParaRPr lang="es-SV" dirty="0"/>
          </a:p>
          <a:p>
            <a:pPr marL="285750" indent="-285750">
              <a:buFont typeface="Wingdings" pitchFamily="2" charset="2"/>
              <a:buChar char="Ø"/>
            </a:pPr>
            <a:endParaRPr lang="es-SV" dirty="0"/>
          </a:p>
        </p:txBody>
      </p:sp>
      <p:pic>
        <p:nvPicPr>
          <p:cNvPr id="7" name="6 Imagen"/>
          <p:cNvPicPr/>
          <p:nvPr/>
        </p:nvPicPr>
        <p:blipFill>
          <a:blip r:embed="rId3"/>
          <a:srcRect/>
          <a:stretch>
            <a:fillRect/>
          </a:stretch>
        </p:blipFill>
        <p:spPr bwMode="auto">
          <a:xfrm>
            <a:off x="2195736" y="3717032"/>
            <a:ext cx="4752528" cy="2808312"/>
          </a:xfrm>
          <a:prstGeom prst="rect">
            <a:avLst/>
          </a:prstGeom>
          <a:noFill/>
          <a:ln w="9525">
            <a:noFill/>
            <a:miter lim="800000"/>
            <a:headEnd/>
            <a:tailEnd/>
          </a:ln>
        </p:spPr>
      </p:pic>
    </p:spTree>
    <p:extLst>
      <p:ext uri="{BB962C8B-B14F-4D97-AF65-F5344CB8AC3E}">
        <p14:creationId xmlns="" xmlns:p14="http://schemas.microsoft.com/office/powerpoint/2010/main" val="2611287938"/>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12955" y="484978"/>
            <a:ext cx="5523341" cy="584775"/>
          </a:xfrm>
          <a:prstGeom prst="rect">
            <a:avLst/>
          </a:prstGeom>
        </p:spPr>
        <p:txBody>
          <a:bodyPr wrap="square">
            <a:spAutoFit/>
          </a:bodyPr>
          <a:lstStyle/>
          <a:p>
            <a:r>
              <a:rPr lang="es-EC" sz="3200" b="1" dirty="0">
                <a:solidFill>
                  <a:schemeClr val="accent3"/>
                </a:solidFill>
                <a:latin typeface="Comic Sans MS" pitchFamily="66" charset="0"/>
                <a:cs typeface="Arial" pitchFamily="34" charset="0"/>
              </a:rPr>
              <a:t>TENSO-ESTRUCTURAS</a:t>
            </a:r>
            <a:endParaRPr lang="es-SV" sz="3200" dirty="0"/>
          </a:p>
        </p:txBody>
      </p:sp>
      <p:sp>
        <p:nvSpPr>
          <p:cNvPr id="2" name="1 Rectángulo"/>
          <p:cNvSpPr/>
          <p:nvPr/>
        </p:nvSpPr>
        <p:spPr>
          <a:xfrm>
            <a:off x="1251669" y="1447974"/>
            <a:ext cx="1869423" cy="369332"/>
          </a:xfrm>
          <a:prstGeom prst="rect">
            <a:avLst/>
          </a:prstGeom>
        </p:spPr>
        <p:txBody>
          <a:bodyPr wrap="none">
            <a:spAutoFit/>
          </a:bodyPr>
          <a:lstStyle/>
          <a:p>
            <a:pPr marL="285750" indent="-285750">
              <a:buFont typeface="Wingdings" pitchFamily="2" charset="2"/>
              <a:buChar char="Ø"/>
            </a:pPr>
            <a:r>
              <a:rPr lang="es-ES" b="1" dirty="0" smtClean="0">
                <a:solidFill>
                  <a:schemeClr val="bg1"/>
                </a:solidFill>
                <a:latin typeface="Comic Sans MS" pitchFamily="66" charset="0"/>
              </a:rPr>
              <a:t>CONOIDES:</a:t>
            </a:r>
            <a:endParaRPr lang="es-SV" b="1" dirty="0"/>
          </a:p>
        </p:txBody>
      </p:sp>
      <p:pic>
        <p:nvPicPr>
          <p:cNvPr id="6" name="5 Imagen"/>
          <p:cNvPicPr/>
          <p:nvPr/>
        </p:nvPicPr>
        <p:blipFill>
          <a:blip r:embed="rId3" cstate="print"/>
          <a:srcRect/>
          <a:stretch>
            <a:fillRect/>
          </a:stretch>
        </p:blipFill>
        <p:spPr bwMode="auto">
          <a:xfrm>
            <a:off x="1403648" y="1933310"/>
            <a:ext cx="6336704" cy="4376010"/>
          </a:xfrm>
          <a:prstGeom prst="rect">
            <a:avLst/>
          </a:prstGeom>
          <a:noFill/>
          <a:ln w="9525">
            <a:noFill/>
            <a:miter lim="800000"/>
            <a:headEnd/>
            <a:tailEnd/>
          </a:ln>
        </p:spPr>
      </p:pic>
    </p:spTree>
    <p:extLst>
      <p:ext uri="{BB962C8B-B14F-4D97-AF65-F5344CB8AC3E}">
        <p14:creationId xmlns="" xmlns:p14="http://schemas.microsoft.com/office/powerpoint/2010/main" val="210049464"/>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12955" y="484978"/>
            <a:ext cx="5523341" cy="584775"/>
          </a:xfrm>
          <a:prstGeom prst="rect">
            <a:avLst/>
          </a:prstGeom>
        </p:spPr>
        <p:txBody>
          <a:bodyPr wrap="square">
            <a:spAutoFit/>
          </a:bodyPr>
          <a:lstStyle/>
          <a:p>
            <a:r>
              <a:rPr lang="es-EC" sz="3200" b="1" dirty="0">
                <a:solidFill>
                  <a:schemeClr val="accent3"/>
                </a:solidFill>
                <a:latin typeface="Comic Sans MS" pitchFamily="66" charset="0"/>
                <a:cs typeface="Arial" pitchFamily="34" charset="0"/>
              </a:rPr>
              <a:t>TENSO-ESTRUCTURAS</a:t>
            </a:r>
            <a:endParaRPr lang="es-SV" sz="3200" dirty="0"/>
          </a:p>
        </p:txBody>
      </p:sp>
      <p:sp>
        <p:nvSpPr>
          <p:cNvPr id="2" name="1 Rectángulo"/>
          <p:cNvSpPr/>
          <p:nvPr/>
        </p:nvSpPr>
        <p:spPr>
          <a:xfrm>
            <a:off x="1187624" y="1451567"/>
            <a:ext cx="1375698" cy="369332"/>
          </a:xfrm>
          <a:prstGeom prst="rect">
            <a:avLst/>
          </a:prstGeom>
        </p:spPr>
        <p:txBody>
          <a:bodyPr wrap="none">
            <a:spAutoFit/>
          </a:bodyPr>
          <a:lstStyle/>
          <a:p>
            <a:pPr marL="285750" indent="-285750">
              <a:buFont typeface="Wingdings" pitchFamily="2" charset="2"/>
              <a:buChar char="Ø"/>
            </a:pPr>
            <a:r>
              <a:rPr lang="es-ES" b="1" dirty="0" smtClean="0">
                <a:solidFill>
                  <a:schemeClr val="bg1"/>
                </a:solidFill>
                <a:latin typeface="Comic Sans MS" pitchFamily="66" charset="0"/>
              </a:rPr>
              <a:t>ARCOS:</a:t>
            </a:r>
            <a:endParaRPr lang="es-SV" dirty="0"/>
          </a:p>
        </p:txBody>
      </p:sp>
      <p:pic>
        <p:nvPicPr>
          <p:cNvPr id="6" name="5 Imagen" descr="D:\Mis Documentos\JORGE\TESIS\REMODELACION MERCADO\TEORIA\FOTOS membranas\5.jpg"/>
          <p:cNvPicPr/>
          <p:nvPr/>
        </p:nvPicPr>
        <p:blipFill>
          <a:blip r:embed="rId3"/>
          <a:srcRect/>
          <a:stretch>
            <a:fillRect/>
          </a:stretch>
        </p:blipFill>
        <p:spPr bwMode="auto">
          <a:xfrm>
            <a:off x="1738978" y="2060848"/>
            <a:ext cx="6001374" cy="3816424"/>
          </a:xfrm>
          <a:prstGeom prst="rect">
            <a:avLst/>
          </a:prstGeom>
          <a:noFill/>
          <a:ln w="9525">
            <a:noFill/>
            <a:miter lim="800000"/>
            <a:headEnd/>
            <a:tailEnd/>
          </a:ln>
        </p:spPr>
      </p:pic>
    </p:spTree>
    <p:extLst>
      <p:ext uri="{BB962C8B-B14F-4D97-AF65-F5344CB8AC3E}">
        <p14:creationId xmlns="" xmlns:p14="http://schemas.microsoft.com/office/powerpoint/2010/main" val="203749025"/>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12955" y="484978"/>
            <a:ext cx="5523341" cy="584775"/>
          </a:xfrm>
          <a:prstGeom prst="rect">
            <a:avLst/>
          </a:prstGeom>
        </p:spPr>
        <p:txBody>
          <a:bodyPr wrap="square">
            <a:spAutoFit/>
          </a:bodyPr>
          <a:lstStyle/>
          <a:p>
            <a:r>
              <a:rPr lang="es-EC" sz="3200" b="1" dirty="0">
                <a:solidFill>
                  <a:schemeClr val="accent3"/>
                </a:solidFill>
                <a:latin typeface="Comic Sans MS" pitchFamily="66" charset="0"/>
                <a:cs typeface="Arial" pitchFamily="34" charset="0"/>
              </a:rPr>
              <a:t>TENSO-ESTRUCTURAS</a:t>
            </a:r>
            <a:endParaRPr lang="es-SV" sz="3200" dirty="0"/>
          </a:p>
        </p:txBody>
      </p:sp>
      <p:sp>
        <p:nvSpPr>
          <p:cNvPr id="6" name="5 Rectángulo"/>
          <p:cNvSpPr/>
          <p:nvPr/>
        </p:nvSpPr>
        <p:spPr>
          <a:xfrm>
            <a:off x="467544" y="1451567"/>
            <a:ext cx="7973783" cy="2031325"/>
          </a:xfrm>
          <a:prstGeom prst="rect">
            <a:avLst/>
          </a:prstGeom>
        </p:spPr>
        <p:txBody>
          <a:bodyPr wrap="square">
            <a:spAutoFit/>
          </a:bodyPr>
          <a:lstStyle/>
          <a:p>
            <a:pPr marL="285750" indent="-285750">
              <a:buFont typeface="Wingdings" pitchFamily="2" charset="2"/>
              <a:buChar char="Ø"/>
            </a:pPr>
            <a:r>
              <a:rPr lang="es-ES" b="1" dirty="0" smtClean="0">
                <a:solidFill>
                  <a:schemeClr val="bg1"/>
                </a:solidFill>
                <a:latin typeface="Comic Sans MS" pitchFamily="66" charset="0"/>
              </a:rPr>
              <a:t>ANALISIS TECNICO DE TENSO-ESTRUCTURAS:</a:t>
            </a:r>
          </a:p>
          <a:p>
            <a:pPr marL="742950" lvl="1" indent="-285750" algn="just">
              <a:buFont typeface="Wingdings" pitchFamily="2" charset="2"/>
              <a:buChar char="Ø"/>
            </a:pPr>
            <a:r>
              <a:rPr lang="es-ES" dirty="0">
                <a:solidFill>
                  <a:schemeClr val="bg1"/>
                </a:solidFill>
                <a:latin typeface="Comic Sans MS" pitchFamily="66" charset="0"/>
              </a:rPr>
              <a:t>La pretensión interna aplicada mantiene al sistema en equilibrio estático de manera tal que cuando se aplica una carga externa (P), una de las direcciones principales resistirá la carga, mientras que la dirección opuesta ayudará al sistema a mantener la estabilidad; de esta manera la tela actúa biaxialmente. </a:t>
            </a:r>
            <a:endParaRPr lang="es-SV" dirty="0">
              <a:solidFill>
                <a:schemeClr val="bg1"/>
              </a:solidFill>
              <a:latin typeface="Comic Sans MS" pitchFamily="66" charset="0"/>
            </a:endParaRPr>
          </a:p>
          <a:p>
            <a:pPr marL="742950" lvl="1" indent="-285750">
              <a:buFont typeface="Wingdings" pitchFamily="2" charset="2"/>
              <a:buChar char="Ø"/>
            </a:pPr>
            <a:endParaRPr lang="es-SV" dirty="0"/>
          </a:p>
        </p:txBody>
      </p:sp>
      <p:pic>
        <p:nvPicPr>
          <p:cNvPr id="7" name="6 Imagen" descr="http://www.wagg.com.ar/images_upload/cubiertas_caractecnicas_definicion_2.gif"/>
          <p:cNvPicPr/>
          <p:nvPr/>
        </p:nvPicPr>
        <p:blipFill>
          <a:blip r:embed="rId3" cstate="print"/>
          <a:srcRect l="17062" t="11275" r="18625" b="15080"/>
          <a:stretch>
            <a:fillRect/>
          </a:stretch>
        </p:blipFill>
        <p:spPr bwMode="auto">
          <a:xfrm>
            <a:off x="2915816" y="3429000"/>
            <a:ext cx="3672408" cy="3168352"/>
          </a:xfrm>
          <a:prstGeom prst="rect">
            <a:avLst/>
          </a:prstGeom>
          <a:noFill/>
          <a:ln w="9525">
            <a:noFill/>
            <a:miter lim="800000"/>
            <a:headEnd/>
            <a:tailEnd/>
          </a:ln>
        </p:spPr>
      </p:pic>
    </p:spTree>
    <p:extLst>
      <p:ext uri="{BB962C8B-B14F-4D97-AF65-F5344CB8AC3E}">
        <p14:creationId xmlns="" xmlns:p14="http://schemas.microsoft.com/office/powerpoint/2010/main" val="2851321924"/>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3 Imagen"/>
          <p:cNvPicPr/>
          <p:nvPr/>
        </p:nvPicPr>
        <p:blipFill>
          <a:blip r:embed="rId3"/>
          <a:srcRect l="11988" r="16085"/>
          <a:stretch>
            <a:fillRect/>
          </a:stretch>
        </p:blipFill>
        <p:spPr bwMode="auto">
          <a:xfrm>
            <a:off x="1198261" y="1268760"/>
            <a:ext cx="6552728" cy="374441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6" name="5 Rectángulo"/>
          <p:cNvSpPr/>
          <p:nvPr/>
        </p:nvSpPr>
        <p:spPr>
          <a:xfrm>
            <a:off x="1712955" y="484978"/>
            <a:ext cx="5523341" cy="584775"/>
          </a:xfrm>
          <a:prstGeom prst="rect">
            <a:avLst/>
          </a:prstGeom>
        </p:spPr>
        <p:txBody>
          <a:bodyPr wrap="square">
            <a:spAutoFit/>
          </a:bodyPr>
          <a:lstStyle/>
          <a:p>
            <a:r>
              <a:rPr lang="es-EC" sz="3200" b="1" dirty="0">
                <a:solidFill>
                  <a:schemeClr val="accent3"/>
                </a:solidFill>
                <a:latin typeface="Comic Sans MS" pitchFamily="66" charset="0"/>
                <a:cs typeface="Arial" pitchFamily="34" charset="0"/>
              </a:rPr>
              <a:t>TENSO-ESTRUCTURAS</a:t>
            </a:r>
            <a:endParaRPr lang="es-SV" sz="3200" dirty="0"/>
          </a:p>
        </p:txBody>
      </p:sp>
      <p:sp>
        <p:nvSpPr>
          <p:cNvPr id="2" name="1 CuadroTexto"/>
          <p:cNvSpPr txBox="1"/>
          <p:nvPr/>
        </p:nvSpPr>
        <p:spPr>
          <a:xfrm>
            <a:off x="2123728" y="5056275"/>
            <a:ext cx="5163593" cy="369332"/>
          </a:xfrm>
          <a:prstGeom prst="rect">
            <a:avLst/>
          </a:prstGeom>
          <a:noFill/>
        </p:spPr>
        <p:txBody>
          <a:bodyPr wrap="none" rtlCol="0">
            <a:spAutoFit/>
          </a:bodyPr>
          <a:lstStyle/>
          <a:p>
            <a:pPr algn="ctr"/>
            <a:r>
              <a:rPr lang="es-EC" dirty="0" smtClean="0">
                <a:solidFill>
                  <a:schemeClr val="bg1"/>
                </a:solidFill>
                <a:latin typeface="Comic Sans MS" pitchFamily="66" charset="0"/>
              </a:rPr>
              <a:t>EQUILIBRIO ESTATICO DE LA MEMBRANA</a:t>
            </a:r>
            <a:endParaRPr lang="es-SV" dirty="0">
              <a:solidFill>
                <a:schemeClr val="bg1"/>
              </a:solidFill>
              <a:latin typeface="Comic Sans MS" pitchFamily="66" charset="0"/>
            </a:endParaRPr>
          </a:p>
        </p:txBody>
      </p:sp>
    </p:spTree>
    <p:extLst>
      <p:ext uri="{BB962C8B-B14F-4D97-AF65-F5344CB8AC3E}">
        <p14:creationId xmlns="" xmlns:p14="http://schemas.microsoft.com/office/powerpoint/2010/main" val="663845068"/>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12955" y="484978"/>
            <a:ext cx="5523341" cy="584775"/>
          </a:xfrm>
          <a:prstGeom prst="rect">
            <a:avLst/>
          </a:prstGeom>
        </p:spPr>
        <p:txBody>
          <a:bodyPr wrap="square">
            <a:spAutoFit/>
          </a:bodyPr>
          <a:lstStyle/>
          <a:p>
            <a:r>
              <a:rPr lang="es-EC" sz="3200" b="1" dirty="0">
                <a:solidFill>
                  <a:schemeClr val="accent3"/>
                </a:solidFill>
                <a:latin typeface="Comic Sans MS" pitchFamily="66" charset="0"/>
                <a:cs typeface="Arial" pitchFamily="34" charset="0"/>
              </a:rPr>
              <a:t>TENSO-ESTRUCTURAS</a:t>
            </a:r>
            <a:endParaRPr lang="es-SV" sz="3200" dirty="0"/>
          </a:p>
        </p:txBody>
      </p:sp>
      <p:sp>
        <p:nvSpPr>
          <p:cNvPr id="2" name="1 Rectángulo"/>
          <p:cNvSpPr/>
          <p:nvPr/>
        </p:nvSpPr>
        <p:spPr>
          <a:xfrm>
            <a:off x="827584" y="1447974"/>
            <a:ext cx="7272808" cy="4985980"/>
          </a:xfrm>
          <a:prstGeom prst="rect">
            <a:avLst/>
          </a:prstGeom>
        </p:spPr>
        <p:txBody>
          <a:bodyPr wrap="square">
            <a:spAutoFit/>
          </a:bodyPr>
          <a:lstStyle/>
          <a:p>
            <a:pPr marL="285750" indent="-285750" algn="just">
              <a:buFont typeface="Wingdings" pitchFamily="2" charset="2"/>
              <a:buChar char="Ø"/>
            </a:pPr>
            <a:r>
              <a:rPr lang="es-ES" sz="2000" b="1" dirty="0" smtClean="0">
                <a:solidFill>
                  <a:schemeClr val="bg1"/>
                </a:solidFill>
                <a:latin typeface="Comic Sans MS" pitchFamily="66" charset="0"/>
              </a:rPr>
              <a:t>METODOS PARA LAS UNIONES DE MEMBRANAS:</a:t>
            </a:r>
            <a:endParaRPr lang="es-ES" sz="2000" b="1" dirty="0">
              <a:solidFill>
                <a:schemeClr val="bg1"/>
              </a:solidFill>
              <a:latin typeface="Comic Sans MS" pitchFamily="66" charset="0"/>
            </a:endParaRPr>
          </a:p>
          <a:p>
            <a:pPr marL="742950" lvl="1" indent="-285750" algn="just">
              <a:buFont typeface="Wingdings" pitchFamily="2" charset="2"/>
              <a:buChar char="Ø"/>
            </a:pPr>
            <a:r>
              <a:rPr lang="es-ES" sz="2000" b="1" dirty="0" smtClean="0">
                <a:solidFill>
                  <a:schemeClr val="bg1"/>
                </a:solidFill>
                <a:latin typeface="Comic Sans MS" pitchFamily="66" charset="0"/>
              </a:rPr>
              <a:t>Sistema electro-soldado:</a:t>
            </a:r>
            <a:r>
              <a:rPr lang="es-ES" sz="2000" dirty="0" smtClean="0">
                <a:solidFill>
                  <a:schemeClr val="bg1"/>
                </a:solidFill>
                <a:latin typeface="Comic Sans MS" pitchFamily="66" charset="0"/>
              </a:rPr>
              <a:t> </a:t>
            </a:r>
            <a:r>
              <a:rPr lang="es-ES" sz="2000" dirty="0">
                <a:solidFill>
                  <a:schemeClr val="bg1"/>
                </a:solidFill>
                <a:latin typeface="Comic Sans MS" pitchFamily="66" charset="0"/>
              </a:rPr>
              <a:t>Este proceso se basa en la estimulación molecular </a:t>
            </a:r>
            <a:r>
              <a:rPr lang="es-ES" sz="2000" dirty="0" smtClean="0">
                <a:solidFill>
                  <a:schemeClr val="bg1"/>
                </a:solidFill>
                <a:latin typeface="Comic Sans MS" pitchFamily="66" charset="0"/>
              </a:rPr>
              <a:t>y </a:t>
            </a:r>
            <a:r>
              <a:rPr lang="es-ES" sz="2000" dirty="0">
                <a:solidFill>
                  <a:schemeClr val="bg1"/>
                </a:solidFill>
                <a:latin typeface="Comic Sans MS" pitchFamily="66" charset="0"/>
              </a:rPr>
              <a:t>al terminar el proceso las moléculas de ambos lienzos quedan unidas unas con otras</a:t>
            </a:r>
            <a:r>
              <a:rPr lang="es-ES" sz="2000" dirty="0" smtClean="0">
                <a:solidFill>
                  <a:schemeClr val="bg1"/>
                </a:solidFill>
                <a:latin typeface="Comic Sans MS" pitchFamily="66" charset="0"/>
              </a:rPr>
              <a:t>.</a:t>
            </a:r>
            <a:r>
              <a:rPr lang="es-ES" sz="2000" dirty="0">
                <a:solidFill>
                  <a:schemeClr val="bg1"/>
                </a:solidFill>
                <a:latin typeface="Comic Sans MS" pitchFamily="66" charset="0"/>
              </a:rPr>
              <a:t> No se pierden las propiedades originales de los materiales. Es el equipo más caro que hay pero el que mejor resultados </a:t>
            </a:r>
            <a:r>
              <a:rPr lang="es-ES" sz="2000" dirty="0" smtClean="0">
                <a:solidFill>
                  <a:schemeClr val="bg1"/>
                </a:solidFill>
                <a:latin typeface="Comic Sans MS" pitchFamily="66" charset="0"/>
              </a:rPr>
              <a:t>ofrece.</a:t>
            </a:r>
          </a:p>
          <a:p>
            <a:pPr marL="742950" lvl="1" indent="-285750" algn="just">
              <a:buFont typeface="Wingdings" pitchFamily="2" charset="2"/>
              <a:buChar char="Ø"/>
            </a:pPr>
            <a:r>
              <a:rPr lang="es-ES" sz="2000" b="1" dirty="0">
                <a:solidFill>
                  <a:schemeClr val="bg1"/>
                </a:solidFill>
                <a:latin typeface="Comic Sans MS" pitchFamily="66" charset="0"/>
              </a:rPr>
              <a:t>Sistema </a:t>
            </a:r>
            <a:r>
              <a:rPr lang="es-ES" sz="2000" b="1" dirty="0" err="1" smtClean="0">
                <a:solidFill>
                  <a:schemeClr val="bg1"/>
                </a:solidFill>
                <a:latin typeface="Comic Sans MS" pitchFamily="66" charset="0"/>
              </a:rPr>
              <a:t>termosellado</a:t>
            </a:r>
            <a:r>
              <a:rPr lang="es-ES" sz="2000" b="1" dirty="0" smtClean="0">
                <a:solidFill>
                  <a:schemeClr val="bg1"/>
                </a:solidFill>
                <a:latin typeface="Comic Sans MS" pitchFamily="66" charset="0"/>
              </a:rPr>
              <a:t> o vulcanizado: </a:t>
            </a:r>
            <a:r>
              <a:rPr lang="es-ES" sz="2000" dirty="0">
                <a:solidFill>
                  <a:schemeClr val="bg1"/>
                </a:solidFill>
                <a:latin typeface="Comic Sans MS" pitchFamily="66" charset="0"/>
              </a:rPr>
              <a:t>Este método consiste en aplicar </a:t>
            </a:r>
            <a:r>
              <a:rPr lang="es-ES" sz="2000" dirty="0" smtClean="0">
                <a:solidFill>
                  <a:schemeClr val="bg1"/>
                </a:solidFill>
                <a:latin typeface="Comic Sans MS" pitchFamily="66" charset="0"/>
              </a:rPr>
              <a:t>calor </a:t>
            </a:r>
            <a:r>
              <a:rPr lang="es-ES" sz="2000" dirty="0">
                <a:solidFill>
                  <a:schemeClr val="bg1"/>
                </a:solidFill>
                <a:latin typeface="Comic Sans MS" pitchFamily="66" charset="0"/>
              </a:rPr>
              <a:t>a 450 grados centígrados, pero esto quema literalmente el material y modifica sus propiedades originales. </a:t>
            </a:r>
            <a:endParaRPr lang="es-ES" sz="2000" dirty="0" smtClean="0">
              <a:solidFill>
                <a:schemeClr val="bg1"/>
              </a:solidFill>
              <a:latin typeface="Comic Sans MS" pitchFamily="66" charset="0"/>
            </a:endParaRPr>
          </a:p>
          <a:p>
            <a:pPr marL="742950" lvl="1" indent="-285750" algn="just">
              <a:buFont typeface="Wingdings" pitchFamily="2" charset="2"/>
              <a:buChar char="Ø"/>
            </a:pPr>
            <a:r>
              <a:rPr lang="es-ES" sz="2000" b="1" dirty="0" smtClean="0">
                <a:solidFill>
                  <a:schemeClr val="bg1"/>
                </a:solidFill>
                <a:latin typeface="Comic Sans MS" pitchFamily="66" charset="0"/>
              </a:rPr>
              <a:t>Máquina de coser: </a:t>
            </a:r>
            <a:r>
              <a:rPr lang="es-ES" sz="2000" dirty="0">
                <a:solidFill>
                  <a:schemeClr val="bg1"/>
                </a:solidFill>
                <a:latin typeface="Comic Sans MS" pitchFamily="66" charset="0"/>
              </a:rPr>
              <a:t>En la actualidad algunos detalles pueden ser unidos con máquinas modernas de alta precisión, pero nunca se unirá el cuerpo de la tela con este sistema</a:t>
            </a:r>
            <a:r>
              <a:rPr lang="es-ES" sz="2000" dirty="0" smtClean="0">
                <a:solidFill>
                  <a:schemeClr val="bg1"/>
                </a:solidFill>
                <a:latin typeface="Comic Sans MS" pitchFamily="66" charset="0"/>
              </a:rPr>
              <a:t>.</a:t>
            </a:r>
          </a:p>
          <a:p>
            <a:pPr lvl="1" algn="just"/>
            <a:endParaRPr lang="es-SV" dirty="0"/>
          </a:p>
        </p:txBody>
      </p:sp>
    </p:spTree>
    <p:extLst>
      <p:ext uri="{BB962C8B-B14F-4D97-AF65-F5344CB8AC3E}">
        <p14:creationId xmlns="" xmlns:p14="http://schemas.microsoft.com/office/powerpoint/2010/main" val="4042294955"/>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12955" y="484978"/>
            <a:ext cx="5523341" cy="584775"/>
          </a:xfrm>
          <a:prstGeom prst="rect">
            <a:avLst/>
          </a:prstGeom>
        </p:spPr>
        <p:txBody>
          <a:bodyPr wrap="square">
            <a:spAutoFit/>
          </a:bodyPr>
          <a:lstStyle/>
          <a:p>
            <a:r>
              <a:rPr lang="es-EC" sz="3200" b="1" dirty="0">
                <a:solidFill>
                  <a:schemeClr val="accent3"/>
                </a:solidFill>
                <a:latin typeface="Comic Sans MS" pitchFamily="66" charset="0"/>
                <a:cs typeface="Arial" pitchFamily="34" charset="0"/>
              </a:rPr>
              <a:t>TENSO-ESTRUCTURAS</a:t>
            </a:r>
            <a:endParaRPr lang="es-SV" sz="3200" dirty="0"/>
          </a:p>
        </p:txBody>
      </p:sp>
      <p:sp>
        <p:nvSpPr>
          <p:cNvPr id="2" name="1 Rectángulo"/>
          <p:cNvSpPr/>
          <p:nvPr/>
        </p:nvSpPr>
        <p:spPr>
          <a:xfrm>
            <a:off x="899592" y="1447974"/>
            <a:ext cx="7128792" cy="1631216"/>
          </a:xfrm>
          <a:prstGeom prst="rect">
            <a:avLst/>
          </a:prstGeom>
        </p:spPr>
        <p:txBody>
          <a:bodyPr wrap="square">
            <a:spAutoFit/>
          </a:bodyPr>
          <a:lstStyle/>
          <a:p>
            <a:pPr marL="285750" indent="-285750" algn="just">
              <a:buFont typeface="Wingdings" pitchFamily="2" charset="2"/>
              <a:buChar char="Ø"/>
            </a:pPr>
            <a:r>
              <a:rPr lang="es-ES" sz="2000" b="1" dirty="0" smtClean="0">
                <a:solidFill>
                  <a:schemeClr val="bg1"/>
                </a:solidFill>
                <a:latin typeface="Comic Sans MS" pitchFamily="66" charset="0"/>
              </a:rPr>
              <a:t>CARACTERISTICAS DE LOS BORDES:</a:t>
            </a:r>
            <a:endParaRPr lang="es-ES" sz="2000" b="1" dirty="0">
              <a:solidFill>
                <a:schemeClr val="bg1"/>
              </a:solidFill>
              <a:latin typeface="Comic Sans MS" pitchFamily="66" charset="0"/>
            </a:endParaRPr>
          </a:p>
          <a:p>
            <a:pPr marL="742950" lvl="1" indent="-285750" algn="just">
              <a:buFont typeface="Wingdings" pitchFamily="2" charset="2"/>
              <a:buChar char="Ø"/>
            </a:pPr>
            <a:r>
              <a:rPr lang="es-ES" sz="2000" b="1" dirty="0" smtClean="0">
                <a:solidFill>
                  <a:schemeClr val="bg1"/>
                </a:solidFill>
                <a:latin typeface="Comic Sans MS" pitchFamily="66" charset="0"/>
              </a:rPr>
              <a:t>Borde Flexibles: </a:t>
            </a:r>
            <a:r>
              <a:rPr lang="es-ES" sz="2000" dirty="0">
                <a:solidFill>
                  <a:schemeClr val="bg1"/>
                </a:solidFill>
                <a:latin typeface="Comic Sans MS" pitchFamily="66" charset="0"/>
              </a:rPr>
              <a:t>En el caso de membranas más grandes el borde es reforzado con doble costura de borde que absorben los esfuerzos tangenciales. </a:t>
            </a:r>
            <a:br>
              <a:rPr lang="es-ES" sz="2000" dirty="0">
                <a:solidFill>
                  <a:schemeClr val="bg1"/>
                </a:solidFill>
                <a:latin typeface="Comic Sans MS" pitchFamily="66" charset="0"/>
              </a:rPr>
            </a:br>
            <a:endParaRPr lang="es-SV" sz="2000" dirty="0">
              <a:solidFill>
                <a:schemeClr val="bg1"/>
              </a:solidFill>
              <a:latin typeface="Comic Sans MS" pitchFamily="66" charset="0"/>
            </a:endParaRPr>
          </a:p>
        </p:txBody>
      </p:sp>
      <p:pic>
        <p:nvPicPr>
          <p:cNvPr id="6" name="5 Imagen" descr="http://www.arqa.com/wordpress/wp-content/files/2010/03/rosario-de-lerma-220.jpg"/>
          <p:cNvPicPr/>
          <p:nvPr/>
        </p:nvPicPr>
        <p:blipFill>
          <a:blip r:embed="rId3" cstate="print"/>
          <a:srcRect r="8917" b="9789"/>
          <a:stretch>
            <a:fillRect/>
          </a:stretch>
        </p:blipFill>
        <p:spPr bwMode="auto">
          <a:xfrm>
            <a:off x="2051720" y="3008978"/>
            <a:ext cx="5184576" cy="3329940"/>
          </a:xfrm>
          <a:prstGeom prst="rect">
            <a:avLst/>
          </a:prstGeom>
          <a:noFill/>
          <a:ln w="9525">
            <a:noFill/>
            <a:miter lim="800000"/>
            <a:headEnd/>
            <a:tailEnd/>
          </a:ln>
        </p:spPr>
      </p:pic>
    </p:spTree>
    <p:extLst>
      <p:ext uri="{BB962C8B-B14F-4D97-AF65-F5344CB8AC3E}">
        <p14:creationId xmlns="" xmlns:p14="http://schemas.microsoft.com/office/powerpoint/2010/main" val="2024832643"/>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712955" y="484978"/>
            <a:ext cx="5523341" cy="584775"/>
          </a:xfrm>
          <a:prstGeom prst="rect">
            <a:avLst/>
          </a:prstGeom>
        </p:spPr>
        <p:txBody>
          <a:bodyPr wrap="square">
            <a:spAutoFit/>
          </a:bodyPr>
          <a:lstStyle/>
          <a:p>
            <a:r>
              <a:rPr lang="es-EC" sz="3200" b="1" dirty="0">
                <a:solidFill>
                  <a:schemeClr val="accent3"/>
                </a:solidFill>
                <a:latin typeface="Comic Sans MS" pitchFamily="66" charset="0"/>
                <a:cs typeface="Arial" pitchFamily="34" charset="0"/>
              </a:rPr>
              <a:t>TENSO-ESTRUCTURAS</a:t>
            </a:r>
            <a:endParaRPr lang="es-SV" sz="3200" dirty="0"/>
          </a:p>
        </p:txBody>
      </p:sp>
      <p:sp>
        <p:nvSpPr>
          <p:cNvPr id="4" name="3 Rectángulo"/>
          <p:cNvSpPr/>
          <p:nvPr/>
        </p:nvSpPr>
        <p:spPr>
          <a:xfrm>
            <a:off x="467544" y="1340768"/>
            <a:ext cx="8064896" cy="1015663"/>
          </a:xfrm>
          <a:prstGeom prst="rect">
            <a:avLst/>
          </a:prstGeom>
        </p:spPr>
        <p:txBody>
          <a:bodyPr wrap="square">
            <a:spAutoFit/>
          </a:bodyPr>
          <a:lstStyle/>
          <a:p>
            <a:pPr marL="742950" lvl="1" indent="-285750" algn="just">
              <a:buFont typeface="Wingdings" pitchFamily="2" charset="2"/>
              <a:buChar char="Ø"/>
            </a:pPr>
            <a:r>
              <a:rPr lang="es-ES" sz="2000" b="1" dirty="0">
                <a:solidFill>
                  <a:schemeClr val="bg1"/>
                </a:solidFill>
                <a:latin typeface="Comic Sans MS" pitchFamily="66" charset="0"/>
              </a:rPr>
              <a:t>Borde </a:t>
            </a:r>
            <a:r>
              <a:rPr lang="es-ES" sz="2000" b="1" dirty="0" err="1" smtClean="0">
                <a:solidFill>
                  <a:schemeClr val="bg1"/>
                </a:solidFill>
                <a:latin typeface="Comic Sans MS" pitchFamily="66" charset="0"/>
              </a:rPr>
              <a:t>Rigidos</a:t>
            </a:r>
            <a:r>
              <a:rPr lang="es-ES" sz="2000" b="1" dirty="0" smtClean="0">
                <a:solidFill>
                  <a:schemeClr val="bg1"/>
                </a:solidFill>
                <a:latin typeface="Comic Sans MS" pitchFamily="66" charset="0"/>
              </a:rPr>
              <a:t>: </a:t>
            </a:r>
            <a:r>
              <a:rPr lang="es-ES" sz="2000" dirty="0" smtClean="0">
                <a:solidFill>
                  <a:schemeClr val="bg1"/>
                </a:solidFill>
                <a:latin typeface="Comic Sans MS" pitchFamily="66" charset="0"/>
              </a:rPr>
              <a:t>En </a:t>
            </a:r>
            <a:r>
              <a:rPr lang="es-ES" sz="2000" dirty="0">
                <a:solidFill>
                  <a:schemeClr val="bg1"/>
                </a:solidFill>
                <a:latin typeface="Comic Sans MS" pitchFamily="66" charset="0"/>
              </a:rPr>
              <a:t>estos casos la membrana está prensada entre dos </a:t>
            </a:r>
            <a:r>
              <a:rPr lang="es-ES" sz="2000" dirty="0" smtClean="0">
                <a:solidFill>
                  <a:schemeClr val="bg1"/>
                </a:solidFill>
                <a:latin typeface="Comic Sans MS" pitchFamily="66" charset="0"/>
              </a:rPr>
              <a:t>platinas </a:t>
            </a:r>
            <a:r>
              <a:rPr lang="es-ES" sz="2000" dirty="0">
                <a:solidFill>
                  <a:schemeClr val="bg1"/>
                </a:solidFill>
                <a:latin typeface="Comic Sans MS" pitchFamily="66" charset="0"/>
              </a:rPr>
              <a:t>que le dan una </a:t>
            </a:r>
            <a:r>
              <a:rPr lang="es-ES" sz="2000" dirty="0" smtClean="0">
                <a:solidFill>
                  <a:schemeClr val="bg1"/>
                </a:solidFill>
                <a:latin typeface="Comic Sans MS" pitchFamily="66" charset="0"/>
              </a:rPr>
              <a:t>fijación continua. </a:t>
            </a:r>
            <a:r>
              <a:rPr lang="es-ES" sz="2000" dirty="0">
                <a:solidFill>
                  <a:schemeClr val="bg1"/>
                </a:solidFill>
                <a:latin typeface="Comic Sans MS" pitchFamily="66" charset="0"/>
              </a:rPr>
              <a:t/>
            </a:r>
            <a:br>
              <a:rPr lang="es-ES" sz="2000" dirty="0">
                <a:solidFill>
                  <a:schemeClr val="bg1"/>
                </a:solidFill>
                <a:latin typeface="Comic Sans MS" pitchFamily="66" charset="0"/>
              </a:rPr>
            </a:br>
            <a:endParaRPr lang="es-SV" sz="2000" dirty="0">
              <a:solidFill>
                <a:schemeClr val="bg1"/>
              </a:solidFill>
              <a:latin typeface="Comic Sans MS" pitchFamily="66" charset="0"/>
            </a:endParaRPr>
          </a:p>
        </p:txBody>
      </p:sp>
      <p:pic>
        <p:nvPicPr>
          <p:cNvPr id="7" name="6 Imagen" descr="http://www.wagg.com.ar/images_upload/mt_caractecnicas_comp%20del%20sist_borde%20rig2.jpg"/>
          <p:cNvPicPr/>
          <p:nvPr/>
        </p:nvPicPr>
        <p:blipFill>
          <a:blip r:embed="rId3" cstate="print"/>
          <a:srcRect/>
          <a:stretch>
            <a:fillRect/>
          </a:stretch>
        </p:blipFill>
        <p:spPr bwMode="auto">
          <a:xfrm>
            <a:off x="344920" y="2204864"/>
            <a:ext cx="4032448" cy="3021161"/>
          </a:xfrm>
          <a:prstGeom prst="rect">
            <a:avLst/>
          </a:prstGeom>
          <a:noFill/>
          <a:ln w="9525">
            <a:noFill/>
            <a:miter lim="800000"/>
            <a:headEnd/>
            <a:tailEnd/>
          </a:ln>
        </p:spPr>
      </p:pic>
      <p:pic>
        <p:nvPicPr>
          <p:cNvPr id="8" name="7 Imagen" descr="http://www.wagg.com.ar/images_upload/mt_caractecnicas_comp%20del%20sist_borde%20rig3.jpg"/>
          <p:cNvPicPr/>
          <p:nvPr/>
        </p:nvPicPr>
        <p:blipFill>
          <a:blip r:embed="rId4" cstate="print"/>
          <a:srcRect/>
          <a:stretch>
            <a:fillRect/>
          </a:stretch>
        </p:blipFill>
        <p:spPr bwMode="auto">
          <a:xfrm>
            <a:off x="4770395" y="2223084"/>
            <a:ext cx="3944261" cy="3002941"/>
          </a:xfrm>
          <a:prstGeom prst="rect">
            <a:avLst/>
          </a:prstGeom>
          <a:noFill/>
          <a:ln w="9525">
            <a:noFill/>
            <a:miter lim="800000"/>
            <a:headEnd/>
            <a:tailEnd/>
          </a:ln>
        </p:spPr>
      </p:pic>
      <p:sp>
        <p:nvSpPr>
          <p:cNvPr id="9" name="8 CuadroTexto"/>
          <p:cNvSpPr txBox="1"/>
          <p:nvPr/>
        </p:nvSpPr>
        <p:spPr>
          <a:xfrm>
            <a:off x="755576" y="5611398"/>
            <a:ext cx="3211136" cy="369332"/>
          </a:xfrm>
          <a:prstGeom prst="rect">
            <a:avLst/>
          </a:prstGeom>
          <a:noFill/>
        </p:spPr>
        <p:txBody>
          <a:bodyPr wrap="none" rtlCol="0">
            <a:spAutoFit/>
          </a:bodyPr>
          <a:lstStyle/>
          <a:p>
            <a:pPr algn="ctr"/>
            <a:r>
              <a:rPr lang="es-EC" dirty="0" smtClean="0">
                <a:solidFill>
                  <a:schemeClr val="bg1"/>
                </a:solidFill>
                <a:latin typeface="Comic Sans MS" pitchFamily="66" charset="0"/>
              </a:rPr>
              <a:t>BORDE RIGIDO EN PUNTA</a:t>
            </a:r>
            <a:endParaRPr lang="es-SV" dirty="0">
              <a:solidFill>
                <a:schemeClr val="bg1"/>
              </a:solidFill>
              <a:latin typeface="Comic Sans MS" pitchFamily="66" charset="0"/>
            </a:endParaRPr>
          </a:p>
        </p:txBody>
      </p:sp>
      <p:sp>
        <p:nvSpPr>
          <p:cNvPr id="10" name="9 CuadroTexto"/>
          <p:cNvSpPr txBox="1"/>
          <p:nvPr/>
        </p:nvSpPr>
        <p:spPr>
          <a:xfrm>
            <a:off x="4952613" y="5638038"/>
            <a:ext cx="3579827" cy="369332"/>
          </a:xfrm>
          <a:prstGeom prst="rect">
            <a:avLst/>
          </a:prstGeom>
          <a:noFill/>
        </p:spPr>
        <p:txBody>
          <a:bodyPr wrap="none" rtlCol="0">
            <a:spAutoFit/>
          </a:bodyPr>
          <a:lstStyle/>
          <a:p>
            <a:pPr algn="ctr"/>
            <a:r>
              <a:rPr lang="es-EC" dirty="0" smtClean="0">
                <a:solidFill>
                  <a:schemeClr val="bg1"/>
                </a:solidFill>
                <a:latin typeface="Comic Sans MS" pitchFamily="66" charset="0"/>
              </a:rPr>
              <a:t>BORDE RIGIDO DESPLAZADO</a:t>
            </a:r>
            <a:endParaRPr lang="es-SV" dirty="0">
              <a:solidFill>
                <a:schemeClr val="bg1"/>
              </a:solidFill>
              <a:latin typeface="Comic Sans MS" pitchFamily="66" charset="0"/>
            </a:endParaRPr>
          </a:p>
        </p:txBody>
      </p:sp>
    </p:spTree>
    <p:extLst>
      <p:ext uri="{BB962C8B-B14F-4D97-AF65-F5344CB8AC3E}">
        <p14:creationId xmlns="" xmlns:p14="http://schemas.microsoft.com/office/powerpoint/2010/main" val="2358595597"/>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790601" y="691516"/>
            <a:ext cx="7394395" cy="5545796"/>
          </a:xfrm>
          <a:prstGeom prst="rect">
            <a:avLst/>
          </a:prstGeom>
          <a:noFill/>
          <a:ln>
            <a:noFill/>
          </a:ln>
        </p:spPr>
      </p:pic>
      <p:sp>
        <p:nvSpPr>
          <p:cNvPr id="2" name="1 Título"/>
          <p:cNvSpPr>
            <a:spLocks noGrp="1"/>
          </p:cNvSpPr>
          <p:nvPr>
            <p:ph type="ctrTitle"/>
          </p:nvPr>
        </p:nvSpPr>
        <p:spPr>
          <a:xfrm>
            <a:off x="412596" y="2768580"/>
            <a:ext cx="7772400" cy="720079"/>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a:r>
              <a:rPr lang="es-EC" cap="none" dirty="0" smtClean="0">
                <a:ln w="50800"/>
                <a:solidFill>
                  <a:schemeClr val="bg1">
                    <a:shade val="50000"/>
                  </a:schemeClr>
                </a:solidFill>
                <a:effectLst/>
                <a:latin typeface="Comic Sans MS" pitchFamily="66" charset="0"/>
                <a:cs typeface="Arial" pitchFamily="34" charset="0"/>
              </a:rPr>
              <a:t>ASPECTOS GENERALES</a:t>
            </a:r>
            <a:endParaRPr lang="es-SV" cap="none" dirty="0">
              <a:ln w="50800"/>
              <a:solidFill>
                <a:schemeClr val="bg1">
                  <a:shade val="50000"/>
                </a:schemeClr>
              </a:solidFill>
              <a:effectLst/>
              <a:latin typeface="Comic Sans MS" pitchFamily="66" charset="0"/>
              <a:cs typeface="Arial" pitchFamily="34" charset="0"/>
            </a:endParaRPr>
          </a:p>
        </p:txBody>
      </p:sp>
      <p:pic>
        <p:nvPicPr>
          <p:cNvPr id="6"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06899244"/>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12955" y="484978"/>
            <a:ext cx="5523341" cy="584775"/>
          </a:xfrm>
          <a:prstGeom prst="rect">
            <a:avLst/>
          </a:prstGeom>
        </p:spPr>
        <p:txBody>
          <a:bodyPr wrap="square">
            <a:spAutoFit/>
          </a:bodyPr>
          <a:lstStyle/>
          <a:p>
            <a:r>
              <a:rPr lang="es-EC" sz="3200" b="1" dirty="0">
                <a:solidFill>
                  <a:schemeClr val="accent3"/>
                </a:solidFill>
                <a:latin typeface="Comic Sans MS" pitchFamily="66" charset="0"/>
                <a:cs typeface="Arial" pitchFamily="34" charset="0"/>
              </a:rPr>
              <a:t>TENSO-ESTRUCTURAS</a:t>
            </a:r>
            <a:endParaRPr lang="es-SV" sz="3200" dirty="0"/>
          </a:p>
        </p:txBody>
      </p:sp>
      <p:sp>
        <p:nvSpPr>
          <p:cNvPr id="2" name="1 Rectángulo"/>
          <p:cNvSpPr/>
          <p:nvPr/>
        </p:nvSpPr>
        <p:spPr>
          <a:xfrm>
            <a:off x="765114" y="1268760"/>
            <a:ext cx="7419019" cy="707886"/>
          </a:xfrm>
          <a:prstGeom prst="rect">
            <a:avLst/>
          </a:prstGeom>
        </p:spPr>
        <p:txBody>
          <a:bodyPr wrap="none">
            <a:spAutoFit/>
          </a:bodyPr>
          <a:lstStyle/>
          <a:p>
            <a:r>
              <a:rPr lang="es-ES" sz="2000" b="1" dirty="0" smtClean="0">
                <a:solidFill>
                  <a:schemeClr val="bg1"/>
                </a:solidFill>
                <a:latin typeface="Comic Sans MS" pitchFamily="66" charset="0"/>
              </a:rPr>
              <a:t>ANALISIS ESTRUCTURAL Y SISTEMA CONSTRUCTIVO</a:t>
            </a:r>
          </a:p>
          <a:p>
            <a:endParaRPr lang="es-SV" sz="2000" dirty="0"/>
          </a:p>
        </p:txBody>
      </p:sp>
      <p:sp>
        <p:nvSpPr>
          <p:cNvPr id="6" name="5 Rectángulo"/>
          <p:cNvSpPr/>
          <p:nvPr/>
        </p:nvSpPr>
        <p:spPr>
          <a:xfrm>
            <a:off x="982235" y="1645195"/>
            <a:ext cx="6984776" cy="5355312"/>
          </a:xfrm>
          <a:prstGeom prst="rect">
            <a:avLst/>
          </a:prstGeom>
        </p:spPr>
        <p:txBody>
          <a:bodyPr wrap="square">
            <a:spAutoFit/>
          </a:bodyPr>
          <a:lstStyle/>
          <a:p>
            <a:pPr marL="285750" indent="-285750" algn="just">
              <a:buFont typeface="Wingdings" pitchFamily="2" charset="2"/>
              <a:buChar char="Ø"/>
            </a:pPr>
            <a:r>
              <a:rPr lang="es-ES" dirty="0">
                <a:solidFill>
                  <a:schemeClr val="bg1"/>
                </a:solidFill>
                <a:latin typeface="Comic Sans MS" pitchFamily="66" charset="0"/>
              </a:rPr>
              <a:t>Distintas condiciones de carga deben ser analizadas para asegurar la integridad estructural del </a:t>
            </a:r>
            <a:r>
              <a:rPr lang="es-ES" dirty="0" smtClean="0">
                <a:solidFill>
                  <a:schemeClr val="bg1"/>
                </a:solidFill>
                <a:latin typeface="Comic Sans MS" pitchFamily="66" charset="0"/>
              </a:rPr>
              <a:t>sistema </a:t>
            </a:r>
            <a:r>
              <a:rPr lang="es-ES" dirty="0">
                <a:solidFill>
                  <a:schemeClr val="bg1"/>
                </a:solidFill>
                <a:latin typeface="Comic Sans MS" pitchFamily="66" charset="0"/>
              </a:rPr>
              <a:t>en todas las situaciones. </a:t>
            </a:r>
            <a:endParaRPr lang="es-ES" dirty="0" smtClean="0">
              <a:solidFill>
                <a:schemeClr val="bg1"/>
              </a:solidFill>
              <a:latin typeface="Comic Sans MS" pitchFamily="66" charset="0"/>
            </a:endParaRPr>
          </a:p>
          <a:p>
            <a:pPr marL="742950" lvl="1" indent="-285750" algn="just">
              <a:buFont typeface="Wingdings" pitchFamily="2" charset="2"/>
              <a:buChar char="Ø"/>
            </a:pPr>
            <a:r>
              <a:rPr lang="es-ES" dirty="0">
                <a:solidFill>
                  <a:schemeClr val="bg1"/>
                </a:solidFill>
                <a:latin typeface="Comic Sans MS" pitchFamily="66" charset="0"/>
              </a:rPr>
              <a:t>Resistir al viento.</a:t>
            </a:r>
            <a:endParaRPr lang="es-SV" dirty="0">
              <a:solidFill>
                <a:schemeClr val="bg1"/>
              </a:solidFill>
              <a:latin typeface="Comic Sans MS" pitchFamily="66" charset="0"/>
            </a:endParaRPr>
          </a:p>
          <a:p>
            <a:pPr marL="742950" lvl="1" indent="-285750" algn="just">
              <a:buFont typeface="Wingdings" pitchFamily="2" charset="2"/>
              <a:buChar char="Ø"/>
            </a:pPr>
            <a:r>
              <a:rPr lang="es-ES" dirty="0">
                <a:solidFill>
                  <a:schemeClr val="bg1"/>
                </a:solidFill>
                <a:latin typeface="Comic Sans MS" pitchFamily="66" charset="0"/>
              </a:rPr>
              <a:t>Asumir una configuración estática óptima con la menor cantidad de material.</a:t>
            </a:r>
            <a:endParaRPr lang="es-SV" dirty="0">
              <a:solidFill>
                <a:schemeClr val="bg1"/>
              </a:solidFill>
              <a:latin typeface="Comic Sans MS" pitchFamily="66" charset="0"/>
            </a:endParaRPr>
          </a:p>
          <a:p>
            <a:pPr marL="742950" lvl="1" indent="-285750" algn="just">
              <a:buFont typeface="Wingdings" pitchFamily="2" charset="2"/>
              <a:buChar char="Ø"/>
            </a:pPr>
            <a:r>
              <a:rPr lang="es-ES" dirty="0">
                <a:solidFill>
                  <a:schemeClr val="bg1"/>
                </a:solidFill>
                <a:latin typeface="Comic Sans MS" pitchFamily="66" charset="0"/>
              </a:rPr>
              <a:t>Emplear telas resistentes.</a:t>
            </a:r>
            <a:endParaRPr lang="es-SV" dirty="0">
              <a:solidFill>
                <a:schemeClr val="bg1"/>
              </a:solidFill>
              <a:latin typeface="Comic Sans MS" pitchFamily="66" charset="0"/>
            </a:endParaRPr>
          </a:p>
          <a:p>
            <a:pPr marL="742950" lvl="1" indent="-285750" algn="just">
              <a:buFont typeface="Wingdings" pitchFamily="2" charset="2"/>
              <a:buChar char="Ø"/>
            </a:pPr>
            <a:r>
              <a:rPr lang="es-ES" dirty="0">
                <a:solidFill>
                  <a:schemeClr val="bg1"/>
                </a:solidFill>
                <a:latin typeface="Comic Sans MS" pitchFamily="66" charset="0"/>
              </a:rPr>
              <a:t>Ser de fácil montaje.</a:t>
            </a:r>
            <a:endParaRPr lang="es-SV" dirty="0">
              <a:solidFill>
                <a:schemeClr val="bg1"/>
              </a:solidFill>
              <a:latin typeface="Comic Sans MS" pitchFamily="66" charset="0"/>
            </a:endParaRPr>
          </a:p>
          <a:p>
            <a:pPr marL="742950" lvl="1" indent="-285750" algn="just">
              <a:buFont typeface="Wingdings" pitchFamily="2" charset="2"/>
              <a:buChar char="Ø"/>
            </a:pPr>
            <a:r>
              <a:rPr lang="es-ES" dirty="0">
                <a:solidFill>
                  <a:schemeClr val="bg1"/>
                </a:solidFill>
                <a:latin typeface="Comic Sans MS" pitchFamily="66" charset="0"/>
              </a:rPr>
              <a:t>Disposición de anclajes en las zonas establecidas para una estabilidad de todo el sistema </a:t>
            </a:r>
            <a:r>
              <a:rPr lang="es-ES" dirty="0" smtClean="0">
                <a:solidFill>
                  <a:schemeClr val="bg1"/>
                </a:solidFill>
                <a:latin typeface="Comic Sans MS" pitchFamily="66" charset="0"/>
              </a:rPr>
              <a:t>estructural.</a:t>
            </a:r>
          </a:p>
          <a:p>
            <a:pPr lvl="1" algn="just"/>
            <a:endParaRPr lang="es-ES" dirty="0" smtClean="0">
              <a:solidFill>
                <a:schemeClr val="bg1"/>
              </a:solidFill>
              <a:latin typeface="Comic Sans MS" pitchFamily="66" charset="0"/>
            </a:endParaRPr>
          </a:p>
          <a:p>
            <a:pPr marL="379413" lvl="1" indent="-285750" algn="just">
              <a:buFont typeface="Wingdings" pitchFamily="2" charset="2"/>
              <a:buChar char="Ø"/>
            </a:pPr>
            <a:r>
              <a:rPr lang="es-ES" dirty="0" smtClean="0">
                <a:solidFill>
                  <a:schemeClr val="bg1"/>
                </a:solidFill>
                <a:latin typeface="Comic Sans MS" pitchFamily="66" charset="0"/>
              </a:rPr>
              <a:t>La </a:t>
            </a:r>
            <a:r>
              <a:rPr lang="es-ES" dirty="0">
                <a:solidFill>
                  <a:schemeClr val="bg1"/>
                </a:solidFill>
                <a:latin typeface="Comic Sans MS" pitchFamily="66" charset="0"/>
              </a:rPr>
              <a:t>carga de viento es la que más influye en las estructuras tensionadas, para soportarlas deben tener la curvatura y pretensado adecuado</a:t>
            </a:r>
            <a:r>
              <a:rPr lang="es-ES" dirty="0" smtClean="0">
                <a:solidFill>
                  <a:schemeClr val="bg1"/>
                </a:solidFill>
                <a:latin typeface="Comic Sans MS" pitchFamily="66" charset="0"/>
              </a:rPr>
              <a:t>.</a:t>
            </a:r>
            <a:r>
              <a:rPr lang="es-ES" dirty="0">
                <a:solidFill>
                  <a:schemeClr val="bg1"/>
                </a:solidFill>
                <a:latin typeface="Comic Sans MS" pitchFamily="66" charset="0"/>
              </a:rPr>
              <a:t> Existe un conjunto de cargas que generalmente se desprecian en el análisis, como por ejemplo la carga de peso propio, lluvia, carga de uso, gradiente de temperatura y en el caso de Ecuador la de granizo. </a:t>
            </a:r>
            <a:endParaRPr lang="es-SV" dirty="0">
              <a:solidFill>
                <a:schemeClr val="bg1"/>
              </a:solidFill>
              <a:latin typeface="Comic Sans MS" pitchFamily="66" charset="0"/>
            </a:endParaRPr>
          </a:p>
          <a:p>
            <a:pPr lvl="1"/>
            <a:endParaRPr lang="es-SV" dirty="0"/>
          </a:p>
          <a:p>
            <a:endParaRPr lang="es-SV" dirty="0"/>
          </a:p>
        </p:txBody>
      </p:sp>
    </p:spTree>
    <p:extLst>
      <p:ext uri="{BB962C8B-B14F-4D97-AF65-F5344CB8AC3E}">
        <p14:creationId xmlns="" xmlns:p14="http://schemas.microsoft.com/office/powerpoint/2010/main" val="304591276"/>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3" y="560802"/>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12955" y="484978"/>
            <a:ext cx="5523341" cy="584775"/>
          </a:xfrm>
          <a:prstGeom prst="rect">
            <a:avLst/>
          </a:prstGeom>
        </p:spPr>
        <p:txBody>
          <a:bodyPr wrap="square">
            <a:spAutoFit/>
          </a:bodyPr>
          <a:lstStyle/>
          <a:p>
            <a:r>
              <a:rPr lang="es-EC" sz="3200" b="1" dirty="0">
                <a:solidFill>
                  <a:schemeClr val="accent3"/>
                </a:solidFill>
                <a:latin typeface="Comic Sans MS" pitchFamily="66" charset="0"/>
                <a:cs typeface="Arial" pitchFamily="34" charset="0"/>
              </a:rPr>
              <a:t>TENSO-ESTRUCTURAS</a:t>
            </a:r>
            <a:endParaRPr lang="es-SV" sz="3200" dirty="0"/>
          </a:p>
        </p:txBody>
      </p:sp>
      <p:sp>
        <p:nvSpPr>
          <p:cNvPr id="2" name="1 Rectángulo"/>
          <p:cNvSpPr/>
          <p:nvPr/>
        </p:nvSpPr>
        <p:spPr>
          <a:xfrm>
            <a:off x="971600" y="1263308"/>
            <a:ext cx="7056784" cy="5078313"/>
          </a:xfrm>
          <a:prstGeom prst="rect">
            <a:avLst/>
          </a:prstGeom>
        </p:spPr>
        <p:txBody>
          <a:bodyPr wrap="square">
            <a:spAutoFit/>
          </a:bodyPr>
          <a:lstStyle/>
          <a:p>
            <a:r>
              <a:rPr lang="es-ES" b="1" dirty="0" smtClean="0">
                <a:solidFill>
                  <a:schemeClr val="bg1"/>
                </a:solidFill>
                <a:latin typeface="Comic Sans MS" pitchFamily="66" charset="0"/>
              </a:rPr>
              <a:t>CONCLUCIONES DEL SISTEMA:</a:t>
            </a:r>
          </a:p>
          <a:p>
            <a:pPr marL="285750" lvl="1" indent="-285750">
              <a:buFont typeface="Wingdings" pitchFamily="2" charset="2"/>
              <a:buChar char="Ø"/>
            </a:pPr>
            <a:r>
              <a:rPr lang="es-ES" b="1" dirty="0" smtClean="0">
                <a:solidFill>
                  <a:schemeClr val="bg1"/>
                </a:solidFill>
                <a:latin typeface="Comic Sans MS" pitchFamily="66" charset="0"/>
              </a:rPr>
              <a:t>VENTAJAS:</a:t>
            </a:r>
            <a:endParaRPr lang="es-ES" dirty="0" smtClean="0">
              <a:solidFill>
                <a:schemeClr val="bg1"/>
              </a:solidFill>
              <a:latin typeface="Comic Sans MS" pitchFamily="66" charset="0"/>
            </a:endParaRPr>
          </a:p>
          <a:p>
            <a:pPr marL="742950" lvl="1" indent="-285750" algn="just">
              <a:buFont typeface="Wingdings" pitchFamily="2" charset="2"/>
              <a:buChar char="Ø"/>
            </a:pPr>
            <a:r>
              <a:rPr lang="es-ES" dirty="0" smtClean="0">
                <a:solidFill>
                  <a:schemeClr val="bg1"/>
                </a:solidFill>
                <a:latin typeface="Comic Sans MS" pitchFamily="66" charset="0"/>
              </a:rPr>
              <a:t>Aprovecha eficientemente las capacidades de los materiales.</a:t>
            </a:r>
            <a:endParaRPr lang="es-SV" dirty="0" smtClean="0">
              <a:solidFill>
                <a:schemeClr val="bg1"/>
              </a:solidFill>
              <a:latin typeface="Comic Sans MS" pitchFamily="66" charset="0"/>
            </a:endParaRPr>
          </a:p>
          <a:p>
            <a:pPr marL="742950" lvl="1" indent="-285750" algn="just">
              <a:buFont typeface="Wingdings" pitchFamily="2" charset="2"/>
              <a:buChar char="Ø"/>
            </a:pPr>
            <a:r>
              <a:rPr lang="es-ES" dirty="0" smtClean="0">
                <a:solidFill>
                  <a:schemeClr val="bg1"/>
                </a:solidFill>
                <a:latin typeface="Comic Sans MS" pitchFamily="66" charset="0"/>
              </a:rPr>
              <a:t>Son fáciles de construir. </a:t>
            </a:r>
            <a:endParaRPr lang="es-SV" dirty="0" smtClean="0">
              <a:solidFill>
                <a:schemeClr val="bg1"/>
              </a:solidFill>
              <a:latin typeface="Comic Sans MS" pitchFamily="66" charset="0"/>
            </a:endParaRPr>
          </a:p>
          <a:p>
            <a:pPr marL="742950" lvl="1" indent="-285750" algn="just">
              <a:buFont typeface="Wingdings" pitchFamily="2" charset="2"/>
              <a:buChar char="Ø"/>
            </a:pPr>
            <a:r>
              <a:rPr lang="es-ES" dirty="0" smtClean="0">
                <a:solidFill>
                  <a:schemeClr val="bg1"/>
                </a:solidFill>
                <a:latin typeface="Comic Sans MS" pitchFamily="66" charset="0"/>
              </a:rPr>
              <a:t>Amplia variedad de diseños   y formas.</a:t>
            </a:r>
            <a:endParaRPr lang="es-SV" dirty="0" smtClean="0">
              <a:solidFill>
                <a:schemeClr val="bg1"/>
              </a:solidFill>
              <a:latin typeface="Comic Sans MS" pitchFamily="66" charset="0"/>
            </a:endParaRPr>
          </a:p>
          <a:p>
            <a:pPr marL="742950" lvl="1" indent="-285750" algn="just">
              <a:buFont typeface="Wingdings" pitchFamily="2" charset="2"/>
              <a:buChar char="Ø"/>
            </a:pPr>
            <a:r>
              <a:rPr lang="es-ES" dirty="0" smtClean="0">
                <a:solidFill>
                  <a:schemeClr val="bg1"/>
                </a:solidFill>
                <a:latin typeface="Comic Sans MS" pitchFamily="66" charset="0"/>
              </a:rPr>
              <a:t>Optimización del tiempo de construcción. </a:t>
            </a:r>
            <a:endParaRPr lang="es-SV" dirty="0" smtClean="0">
              <a:solidFill>
                <a:schemeClr val="bg1"/>
              </a:solidFill>
              <a:latin typeface="Comic Sans MS" pitchFamily="66" charset="0"/>
            </a:endParaRPr>
          </a:p>
          <a:p>
            <a:pPr marL="742950" lvl="1" indent="-285750" algn="just">
              <a:buFont typeface="Wingdings" pitchFamily="2" charset="2"/>
              <a:buChar char="Ø"/>
            </a:pPr>
            <a:r>
              <a:rPr lang="es-ES" dirty="0" smtClean="0">
                <a:solidFill>
                  <a:schemeClr val="bg1"/>
                </a:solidFill>
                <a:latin typeface="Comic Sans MS" pitchFamily="66" charset="0"/>
              </a:rPr>
              <a:t>Capacidad de ser desmontable y reusable.</a:t>
            </a:r>
            <a:endParaRPr lang="es-SV" dirty="0" smtClean="0">
              <a:solidFill>
                <a:schemeClr val="bg1"/>
              </a:solidFill>
              <a:latin typeface="Comic Sans MS" pitchFamily="66" charset="0"/>
            </a:endParaRPr>
          </a:p>
          <a:p>
            <a:pPr marL="742950" lvl="1" indent="-285750" algn="just">
              <a:buFont typeface="Wingdings" pitchFamily="2" charset="2"/>
              <a:buChar char="Ø"/>
            </a:pPr>
            <a:r>
              <a:rPr lang="es-ES" dirty="0" smtClean="0">
                <a:solidFill>
                  <a:schemeClr val="bg1"/>
                </a:solidFill>
                <a:latin typeface="Comic Sans MS" pitchFamily="66" charset="0"/>
              </a:rPr>
              <a:t>Materiales traslúcidos.</a:t>
            </a:r>
            <a:endParaRPr lang="es-SV" dirty="0" smtClean="0">
              <a:solidFill>
                <a:schemeClr val="bg1"/>
              </a:solidFill>
              <a:latin typeface="Comic Sans MS" pitchFamily="66" charset="0"/>
            </a:endParaRPr>
          </a:p>
          <a:p>
            <a:pPr marL="742950" lvl="1" indent="-285750" algn="just">
              <a:buFont typeface="Wingdings" pitchFamily="2" charset="2"/>
              <a:buChar char="Ø"/>
            </a:pPr>
            <a:r>
              <a:rPr lang="es-ES" dirty="0" smtClean="0">
                <a:solidFill>
                  <a:schemeClr val="bg1"/>
                </a:solidFill>
                <a:latin typeface="Comic Sans MS" pitchFamily="66" charset="0"/>
              </a:rPr>
              <a:t>Ventilación natural.</a:t>
            </a:r>
            <a:endParaRPr lang="es-SV" dirty="0" smtClean="0">
              <a:solidFill>
                <a:schemeClr val="bg1"/>
              </a:solidFill>
              <a:latin typeface="Comic Sans MS" pitchFamily="66" charset="0"/>
            </a:endParaRPr>
          </a:p>
          <a:p>
            <a:pPr marL="742950" lvl="1" indent="-285750" algn="just">
              <a:buFont typeface="Wingdings" pitchFamily="2" charset="2"/>
              <a:buChar char="Ø"/>
            </a:pPr>
            <a:r>
              <a:rPr lang="es-ES" dirty="0" smtClean="0">
                <a:solidFill>
                  <a:schemeClr val="bg1"/>
                </a:solidFill>
                <a:latin typeface="Comic Sans MS" pitchFamily="66" charset="0"/>
              </a:rPr>
              <a:t>Óptimo para la variedad de climas de nuestro país.</a:t>
            </a:r>
            <a:endParaRPr lang="es-SV" dirty="0" smtClean="0">
              <a:solidFill>
                <a:schemeClr val="bg1"/>
              </a:solidFill>
              <a:latin typeface="Comic Sans MS" pitchFamily="66" charset="0"/>
            </a:endParaRPr>
          </a:p>
          <a:p>
            <a:pPr marL="285750" lvl="1" indent="-285750" algn="just">
              <a:buFont typeface="Wingdings" pitchFamily="2" charset="2"/>
              <a:buChar char="Ø"/>
            </a:pPr>
            <a:r>
              <a:rPr lang="es-ES" b="1" dirty="0" smtClean="0">
                <a:solidFill>
                  <a:schemeClr val="bg1"/>
                </a:solidFill>
                <a:latin typeface="Comic Sans MS" pitchFamily="66" charset="0"/>
              </a:rPr>
              <a:t>DESVENTAJAS:</a:t>
            </a:r>
          </a:p>
          <a:p>
            <a:pPr marL="742950" lvl="2" indent="-285750" algn="just">
              <a:buFont typeface="Wingdings" pitchFamily="2" charset="2"/>
              <a:buChar char="Ø"/>
            </a:pPr>
            <a:r>
              <a:rPr lang="es-ES" dirty="0" smtClean="0">
                <a:solidFill>
                  <a:schemeClr val="bg1"/>
                </a:solidFill>
                <a:latin typeface="Comic Sans MS" pitchFamily="66" charset="0"/>
              </a:rPr>
              <a:t>En el Ecuador no se ha implementado la fabricación de membranas de PVC.</a:t>
            </a:r>
          </a:p>
          <a:p>
            <a:pPr marL="742950" lvl="2" indent="-285750" algn="just">
              <a:buFont typeface="Wingdings" pitchFamily="2" charset="2"/>
              <a:buChar char="Ø"/>
            </a:pPr>
            <a:r>
              <a:rPr lang="es-ES" dirty="0" smtClean="0">
                <a:solidFill>
                  <a:schemeClr val="bg1"/>
                </a:solidFill>
                <a:latin typeface="Comic Sans MS" pitchFamily="66" charset="0"/>
              </a:rPr>
              <a:t>El costo es elevado en relación a otro tipo de material utilizado para cubiertas.</a:t>
            </a:r>
          </a:p>
          <a:p>
            <a:pPr marL="742950" lvl="2" indent="-285750">
              <a:buFont typeface="Wingdings" pitchFamily="2" charset="2"/>
              <a:buChar char="Ø"/>
            </a:pPr>
            <a:endParaRPr lang="es-SV" dirty="0" smtClean="0"/>
          </a:p>
          <a:p>
            <a:pPr marL="742950" lvl="1" indent="-285750">
              <a:buFont typeface="Wingdings" pitchFamily="2" charset="2"/>
              <a:buChar char="Ø"/>
            </a:pPr>
            <a:endParaRPr lang="es-ES" b="1" dirty="0" smtClean="0">
              <a:solidFill>
                <a:schemeClr val="bg1"/>
              </a:solidFill>
              <a:latin typeface="Comic Sans MS" pitchFamily="66" charset="0"/>
            </a:endParaRPr>
          </a:p>
        </p:txBody>
      </p:sp>
    </p:spTree>
    <p:extLst>
      <p:ext uri="{BB962C8B-B14F-4D97-AF65-F5344CB8AC3E}">
        <p14:creationId xmlns="" xmlns:p14="http://schemas.microsoft.com/office/powerpoint/2010/main" val="816451457"/>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691516"/>
            <a:ext cx="7394395" cy="5545796"/>
          </a:xfrm>
          <a:prstGeom prst="rect">
            <a:avLst/>
          </a:prstGeom>
          <a:noFill/>
          <a:ln>
            <a:noFill/>
          </a:ln>
        </p:spPr>
      </p:pic>
      <p:sp>
        <p:nvSpPr>
          <p:cNvPr id="2" name="1 Título"/>
          <p:cNvSpPr>
            <a:spLocks noGrp="1"/>
          </p:cNvSpPr>
          <p:nvPr>
            <p:ph type="ctrTitle"/>
          </p:nvPr>
        </p:nvSpPr>
        <p:spPr>
          <a:xfrm>
            <a:off x="1014735" y="2564904"/>
            <a:ext cx="7020091" cy="124195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marL="538163" indent="-538163"/>
            <a:r>
              <a:rPr lang="es-EC" dirty="0">
                <a:solidFill>
                  <a:schemeClr val="bg1"/>
                </a:solidFill>
                <a:latin typeface="Comic Sans MS" pitchFamily="66" charset="0"/>
              </a:rPr>
              <a:t>CABLES DE </a:t>
            </a:r>
            <a:r>
              <a:rPr lang="es-EC" dirty="0" smtClean="0">
                <a:solidFill>
                  <a:schemeClr val="bg1"/>
                </a:solidFill>
                <a:latin typeface="Comic Sans MS" pitchFamily="66" charset="0"/>
              </a:rPr>
              <a:t>ACERO </a:t>
            </a:r>
            <a:endParaRPr lang="es-EC" dirty="0">
              <a:solidFill>
                <a:schemeClr val="bg1"/>
              </a:solidFill>
              <a:latin typeface="Comic Sans MS" pitchFamily="66" charset="0"/>
            </a:endParaRPr>
          </a:p>
        </p:txBody>
      </p:sp>
      <p:pic>
        <p:nvPicPr>
          <p:cNvPr id="6"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9563861"/>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12955" y="484978"/>
            <a:ext cx="5523341" cy="584775"/>
          </a:xfrm>
          <a:prstGeom prst="rect">
            <a:avLst/>
          </a:prstGeom>
        </p:spPr>
        <p:txBody>
          <a:bodyPr wrap="square">
            <a:spAutoFit/>
          </a:bodyPr>
          <a:lstStyle/>
          <a:p>
            <a:pPr algn="ctr"/>
            <a:r>
              <a:rPr lang="es-EC" sz="3200" b="1" dirty="0" smtClean="0">
                <a:solidFill>
                  <a:schemeClr val="accent3"/>
                </a:solidFill>
                <a:latin typeface="Comic Sans MS" pitchFamily="66" charset="0"/>
                <a:cs typeface="Arial" pitchFamily="34" charset="0"/>
              </a:rPr>
              <a:t>CABLES DE ACERO</a:t>
            </a:r>
            <a:endParaRPr lang="es-SV" sz="3200" dirty="0"/>
          </a:p>
        </p:txBody>
      </p:sp>
      <p:sp>
        <p:nvSpPr>
          <p:cNvPr id="2" name="1 Rectángulo"/>
          <p:cNvSpPr/>
          <p:nvPr/>
        </p:nvSpPr>
        <p:spPr>
          <a:xfrm>
            <a:off x="971600" y="1435451"/>
            <a:ext cx="7213396" cy="5232202"/>
          </a:xfrm>
          <a:prstGeom prst="rect">
            <a:avLst/>
          </a:prstGeom>
        </p:spPr>
        <p:txBody>
          <a:bodyPr wrap="square">
            <a:spAutoFit/>
          </a:bodyPr>
          <a:lstStyle/>
          <a:p>
            <a:r>
              <a:rPr lang="es-ES" b="1" dirty="0" smtClean="0">
                <a:solidFill>
                  <a:schemeClr val="bg1"/>
                </a:solidFill>
                <a:latin typeface="Comic Sans MS" pitchFamily="66" charset="0"/>
              </a:rPr>
              <a:t>DEFINICION:</a:t>
            </a:r>
            <a:endParaRPr lang="es-ES" dirty="0">
              <a:solidFill>
                <a:schemeClr val="bg1"/>
              </a:solidFill>
              <a:latin typeface="Comic Sans MS" pitchFamily="66" charset="0"/>
            </a:endParaRPr>
          </a:p>
          <a:p>
            <a:pPr marL="285750" lvl="1" indent="-285750" algn="just">
              <a:buFont typeface="Wingdings" pitchFamily="2" charset="2"/>
              <a:buChar char="Ø"/>
            </a:pPr>
            <a:r>
              <a:rPr lang="es-ES" sz="2000" dirty="0">
                <a:solidFill>
                  <a:schemeClr val="bg1"/>
                </a:solidFill>
                <a:latin typeface="Comic Sans MS" pitchFamily="66" charset="0"/>
              </a:rPr>
              <a:t>El Cable de Acero es una máquina simple, que está compuesto de un conjunto de elementos que transmiten fuerzas, movimientos y energía entre dos puntos, de una manera predeterminada para lograr un fin deseado.</a:t>
            </a:r>
            <a:endParaRPr lang="es-SV" sz="2000" dirty="0">
              <a:solidFill>
                <a:schemeClr val="bg1"/>
              </a:solidFill>
              <a:latin typeface="Comic Sans MS" pitchFamily="66" charset="0"/>
            </a:endParaRPr>
          </a:p>
          <a:p>
            <a:pPr marL="285750" indent="-285750" algn="just">
              <a:buFont typeface="Wingdings" pitchFamily="2" charset="2"/>
              <a:buChar char="Ø"/>
            </a:pPr>
            <a:r>
              <a:rPr lang="es-ES" sz="2000" dirty="0">
                <a:solidFill>
                  <a:schemeClr val="bg1"/>
                </a:solidFill>
                <a:latin typeface="Comic Sans MS" pitchFamily="66" charset="0"/>
              </a:rPr>
              <a:t>Cada cable de acero, con sus variables de diámetro, construcción, calidad de alambre, torcido, y su alma; se diseñan y fabrican cumpliendo las Normas Internacionales como:</a:t>
            </a:r>
            <a:endParaRPr lang="es-SV" sz="2000" dirty="0">
              <a:solidFill>
                <a:schemeClr val="bg1"/>
              </a:solidFill>
              <a:latin typeface="Comic Sans MS" pitchFamily="66" charset="0"/>
            </a:endParaRPr>
          </a:p>
          <a:p>
            <a:pPr marL="742950" lvl="1" indent="-285750" algn="just">
              <a:buFont typeface="Wingdings" pitchFamily="2" charset="2"/>
              <a:buChar char="Ø"/>
            </a:pPr>
            <a:r>
              <a:rPr lang="en-US" sz="2000" dirty="0">
                <a:solidFill>
                  <a:schemeClr val="bg1"/>
                </a:solidFill>
                <a:latin typeface="Comic Sans MS" pitchFamily="66" charset="0"/>
              </a:rPr>
              <a:t>American Federal Specification (RR−W−410D)</a:t>
            </a:r>
            <a:endParaRPr lang="es-SV" sz="2000" dirty="0">
              <a:solidFill>
                <a:schemeClr val="bg1"/>
              </a:solidFill>
              <a:latin typeface="Comic Sans MS" pitchFamily="66" charset="0"/>
            </a:endParaRPr>
          </a:p>
          <a:p>
            <a:pPr marL="742950" lvl="1" indent="-285750" algn="just">
              <a:buFont typeface="Wingdings" pitchFamily="2" charset="2"/>
              <a:buChar char="Ø"/>
            </a:pPr>
            <a:r>
              <a:rPr lang="en-US" sz="2000" dirty="0">
                <a:solidFill>
                  <a:schemeClr val="bg1"/>
                </a:solidFill>
                <a:latin typeface="Comic Sans MS" pitchFamily="66" charset="0"/>
              </a:rPr>
              <a:t>American Society For Testing &amp; Materials (A.S.T.M.)</a:t>
            </a:r>
            <a:endParaRPr lang="es-SV" sz="2000" dirty="0">
              <a:solidFill>
                <a:schemeClr val="bg1"/>
              </a:solidFill>
              <a:latin typeface="Comic Sans MS" pitchFamily="66" charset="0"/>
            </a:endParaRPr>
          </a:p>
          <a:p>
            <a:pPr marL="742950" lvl="1" indent="-285750" algn="just">
              <a:buFont typeface="Wingdings" pitchFamily="2" charset="2"/>
              <a:buChar char="Ø"/>
            </a:pPr>
            <a:r>
              <a:rPr lang="en-US" sz="2000" dirty="0">
                <a:solidFill>
                  <a:schemeClr val="bg1"/>
                </a:solidFill>
                <a:latin typeface="Comic Sans MS" pitchFamily="66" charset="0"/>
              </a:rPr>
              <a:t>British Standards Institute (B.S.)</a:t>
            </a:r>
            <a:endParaRPr lang="es-SV" sz="2000" dirty="0">
              <a:solidFill>
                <a:schemeClr val="bg1"/>
              </a:solidFill>
              <a:latin typeface="Comic Sans MS" pitchFamily="66" charset="0"/>
            </a:endParaRPr>
          </a:p>
          <a:p>
            <a:pPr marL="742950" lvl="1" indent="-285750" algn="just">
              <a:buFont typeface="Wingdings" pitchFamily="2" charset="2"/>
              <a:buChar char="Ø"/>
            </a:pPr>
            <a:r>
              <a:rPr lang="en-US" sz="2000" dirty="0" err="1">
                <a:solidFill>
                  <a:schemeClr val="bg1"/>
                </a:solidFill>
                <a:latin typeface="Comic Sans MS" pitchFamily="66" charset="0"/>
              </a:rPr>
              <a:t>Deutsches</a:t>
            </a:r>
            <a:r>
              <a:rPr lang="en-US" sz="2000" dirty="0">
                <a:solidFill>
                  <a:schemeClr val="bg1"/>
                </a:solidFill>
                <a:latin typeface="Comic Sans MS" pitchFamily="66" charset="0"/>
              </a:rPr>
              <a:t> </a:t>
            </a:r>
            <a:r>
              <a:rPr lang="en-US" sz="2000" dirty="0" err="1">
                <a:solidFill>
                  <a:schemeClr val="bg1"/>
                </a:solidFill>
                <a:latin typeface="Comic Sans MS" pitchFamily="66" charset="0"/>
              </a:rPr>
              <a:t>Normenausschuss</a:t>
            </a:r>
            <a:r>
              <a:rPr lang="en-US" sz="2000" dirty="0">
                <a:solidFill>
                  <a:schemeClr val="bg1"/>
                </a:solidFill>
                <a:latin typeface="Comic Sans MS" pitchFamily="66" charset="0"/>
              </a:rPr>
              <a:t> (D.I.N.)</a:t>
            </a:r>
            <a:endParaRPr lang="es-SV" sz="2000" dirty="0">
              <a:solidFill>
                <a:schemeClr val="bg1"/>
              </a:solidFill>
              <a:latin typeface="Comic Sans MS" pitchFamily="66" charset="0"/>
            </a:endParaRPr>
          </a:p>
          <a:p>
            <a:pPr marL="742950" lvl="1" indent="-285750" algn="just">
              <a:buFont typeface="Wingdings" pitchFamily="2" charset="2"/>
              <a:buChar char="Ø"/>
            </a:pPr>
            <a:r>
              <a:rPr lang="en-US" sz="2000" dirty="0" smtClean="0">
                <a:solidFill>
                  <a:schemeClr val="bg1"/>
                </a:solidFill>
                <a:latin typeface="Comic Sans MS" pitchFamily="66" charset="0"/>
              </a:rPr>
              <a:t>International </a:t>
            </a:r>
            <a:r>
              <a:rPr lang="en-US" sz="2000" dirty="0">
                <a:solidFill>
                  <a:schemeClr val="bg1"/>
                </a:solidFill>
                <a:latin typeface="Comic Sans MS" pitchFamily="66" charset="0"/>
              </a:rPr>
              <a:t>Organization for Standardization (I.S.O</a:t>
            </a:r>
            <a:r>
              <a:rPr lang="en-US" sz="2000" dirty="0" smtClean="0">
                <a:solidFill>
                  <a:schemeClr val="bg1"/>
                </a:solidFill>
                <a:latin typeface="Comic Sans MS" pitchFamily="66" charset="0"/>
              </a:rPr>
              <a:t>.)</a:t>
            </a:r>
          </a:p>
          <a:p>
            <a:pPr marL="285750" lvl="1" indent="-285750">
              <a:buFont typeface="Wingdings" pitchFamily="2" charset="2"/>
              <a:buChar char="Ø"/>
            </a:pPr>
            <a:endParaRPr lang="es-SV" dirty="0"/>
          </a:p>
          <a:p>
            <a:pPr marL="285750" lvl="1" indent="-285750" algn="just">
              <a:buFont typeface="Wingdings" pitchFamily="2" charset="2"/>
              <a:buChar char="Ø"/>
            </a:pPr>
            <a:endParaRPr lang="es-SV" dirty="0">
              <a:solidFill>
                <a:schemeClr val="bg1"/>
              </a:solidFill>
              <a:latin typeface="Comic Sans MS" pitchFamily="66" charset="0"/>
            </a:endParaRPr>
          </a:p>
        </p:txBody>
      </p:sp>
    </p:spTree>
    <p:extLst>
      <p:ext uri="{BB962C8B-B14F-4D97-AF65-F5344CB8AC3E}">
        <p14:creationId xmlns="" xmlns:p14="http://schemas.microsoft.com/office/powerpoint/2010/main" val="2465310678"/>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12955" y="484978"/>
            <a:ext cx="5523341" cy="584775"/>
          </a:xfrm>
          <a:prstGeom prst="rect">
            <a:avLst/>
          </a:prstGeom>
        </p:spPr>
        <p:txBody>
          <a:bodyPr wrap="square">
            <a:spAutoFit/>
          </a:bodyPr>
          <a:lstStyle/>
          <a:p>
            <a:pPr algn="ctr"/>
            <a:r>
              <a:rPr lang="es-EC" sz="3200" b="1" dirty="0" smtClean="0">
                <a:solidFill>
                  <a:schemeClr val="accent3"/>
                </a:solidFill>
                <a:latin typeface="Comic Sans MS" pitchFamily="66" charset="0"/>
                <a:cs typeface="Arial" pitchFamily="34" charset="0"/>
              </a:rPr>
              <a:t>CABLES DE ACERO</a:t>
            </a:r>
            <a:endParaRPr lang="es-SV" sz="3200" dirty="0"/>
          </a:p>
        </p:txBody>
      </p:sp>
      <p:sp>
        <p:nvSpPr>
          <p:cNvPr id="2" name="1 Rectángulo"/>
          <p:cNvSpPr/>
          <p:nvPr/>
        </p:nvSpPr>
        <p:spPr>
          <a:xfrm>
            <a:off x="828000" y="1447974"/>
            <a:ext cx="7200383" cy="4570482"/>
          </a:xfrm>
          <a:prstGeom prst="rect">
            <a:avLst/>
          </a:prstGeom>
        </p:spPr>
        <p:txBody>
          <a:bodyPr wrap="square">
            <a:spAutoFit/>
          </a:bodyPr>
          <a:lstStyle/>
          <a:p>
            <a:r>
              <a:rPr lang="es-ES" b="1" dirty="0" smtClean="0">
                <a:solidFill>
                  <a:schemeClr val="bg1"/>
                </a:solidFill>
                <a:latin typeface="Comic Sans MS" pitchFamily="66" charset="0"/>
              </a:rPr>
              <a:t>ELEMENTOS CONSTITUTIVOS DEL CABLE  DE ACERO:</a:t>
            </a:r>
            <a:endParaRPr lang="es-ES" dirty="0">
              <a:solidFill>
                <a:schemeClr val="bg1"/>
              </a:solidFill>
              <a:latin typeface="Comic Sans MS" pitchFamily="66" charset="0"/>
            </a:endParaRPr>
          </a:p>
          <a:p>
            <a:pPr marL="285750" lvl="0" indent="-285750" algn="just">
              <a:buFont typeface="Wingdings" pitchFamily="2" charset="2"/>
              <a:buChar char="Ø"/>
            </a:pPr>
            <a:r>
              <a:rPr lang="es-ES" sz="2100" b="1" i="1" dirty="0">
                <a:solidFill>
                  <a:schemeClr val="bg1"/>
                </a:solidFill>
                <a:latin typeface="Comic Sans MS" pitchFamily="66" charset="0"/>
              </a:rPr>
              <a:t>Alambre:</a:t>
            </a:r>
            <a:r>
              <a:rPr lang="es-ES" sz="2100" i="1" dirty="0">
                <a:solidFill>
                  <a:schemeClr val="bg1"/>
                </a:solidFill>
                <a:latin typeface="Comic Sans MS" pitchFamily="66" charset="0"/>
              </a:rPr>
              <a:t> </a:t>
            </a:r>
            <a:r>
              <a:rPr lang="es-ES" sz="2100" dirty="0">
                <a:solidFill>
                  <a:schemeClr val="bg1"/>
                </a:solidFill>
                <a:latin typeface="Comic Sans MS" pitchFamily="66" charset="0"/>
              </a:rPr>
              <a:t>Es el componente básico del cable de acero, el cual es fabricado en diversas calidades, según el uso al que se destine el cable final.</a:t>
            </a:r>
            <a:endParaRPr lang="es-SV" sz="2100" dirty="0">
              <a:solidFill>
                <a:schemeClr val="bg1"/>
              </a:solidFill>
              <a:latin typeface="Comic Sans MS" pitchFamily="66" charset="0"/>
            </a:endParaRPr>
          </a:p>
          <a:p>
            <a:pPr marL="285750" lvl="0" indent="-285750" algn="just">
              <a:buFont typeface="Wingdings" pitchFamily="2" charset="2"/>
              <a:buChar char="Ø"/>
            </a:pPr>
            <a:r>
              <a:rPr lang="es-ES" sz="2100" b="1" i="1" dirty="0">
                <a:solidFill>
                  <a:schemeClr val="bg1"/>
                </a:solidFill>
                <a:latin typeface="Comic Sans MS" pitchFamily="66" charset="0"/>
              </a:rPr>
              <a:t>Torón:</a:t>
            </a:r>
            <a:r>
              <a:rPr lang="es-ES" sz="2100" i="1" dirty="0">
                <a:solidFill>
                  <a:schemeClr val="bg1"/>
                </a:solidFill>
                <a:latin typeface="Comic Sans MS" pitchFamily="66" charset="0"/>
              </a:rPr>
              <a:t> </a:t>
            </a:r>
            <a:r>
              <a:rPr lang="es-ES" sz="2100" dirty="0">
                <a:solidFill>
                  <a:schemeClr val="bg1"/>
                </a:solidFill>
                <a:latin typeface="Comic Sans MS" pitchFamily="66" charset="0"/>
              </a:rPr>
              <a:t>Está formado por un número de alambres de acuerdo a su construcción, que son enrollados helicoidalmente alrededor de un centro, en una o varias capas.</a:t>
            </a:r>
            <a:endParaRPr lang="es-SV" sz="2100" dirty="0">
              <a:solidFill>
                <a:schemeClr val="bg1"/>
              </a:solidFill>
              <a:latin typeface="Comic Sans MS" pitchFamily="66" charset="0"/>
            </a:endParaRPr>
          </a:p>
          <a:p>
            <a:pPr marL="285750" lvl="0" indent="-285750" algn="just">
              <a:buFont typeface="Wingdings" pitchFamily="2" charset="2"/>
              <a:buChar char="Ø"/>
            </a:pPr>
            <a:r>
              <a:rPr lang="es-ES" sz="2100" b="1" i="1" dirty="0">
                <a:solidFill>
                  <a:schemeClr val="bg1"/>
                </a:solidFill>
                <a:latin typeface="Comic Sans MS" pitchFamily="66" charset="0"/>
              </a:rPr>
              <a:t>Alma:</a:t>
            </a:r>
            <a:r>
              <a:rPr lang="es-ES" sz="2100" i="1" dirty="0">
                <a:solidFill>
                  <a:schemeClr val="bg1"/>
                </a:solidFill>
                <a:latin typeface="Comic Sans MS" pitchFamily="66" charset="0"/>
              </a:rPr>
              <a:t> </a:t>
            </a:r>
            <a:r>
              <a:rPr lang="es-ES" sz="2100" dirty="0">
                <a:solidFill>
                  <a:schemeClr val="bg1"/>
                </a:solidFill>
                <a:latin typeface="Comic Sans MS" pitchFamily="66" charset="0"/>
              </a:rPr>
              <a:t>Es el eje central del cable donde se enrollan los torones. Esta alma puede ser de acero, fibras naturales o de polipropileno.</a:t>
            </a:r>
            <a:endParaRPr lang="es-SV" sz="2100" dirty="0">
              <a:solidFill>
                <a:schemeClr val="bg1"/>
              </a:solidFill>
              <a:latin typeface="Comic Sans MS" pitchFamily="66" charset="0"/>
            </a:endParaRPr>
          </a:p>
          <a:p>
            <a:pPr marL="285750" lvl="0" indent="-285750" algn="just">
              <a:buFont typeface="Wingdings" pitchFamily="2" charset="2"/>
              <a:buChar char="Ø"/>
            </a:pPr>
            <a:r>
              <a:rPr lang="es-ES" sz="2100" b="1" i="1" dirty="0">
                <a:solidFill>
                  <a:schemeClr val="bg1"/>
                </a:solidFill>
                <a:latin typeface="Comic Sans MS" pitchFamily="66" charset="0"/>
              </a:rPr>
              <a:t>Cable:</a:t>
            </a:r>
            <a:r>
              <a:rPr lang="es-ES" sz="2100" i="1" dirty="0">
                <a:solidFill>
                  <a:schemeClr val="bg1"/>
                </a:solidFill>
                <a:latin typeface="Comic Sans MS" pitchFamily="66" charset="0"/>
              </a:rPr>
              <a:t> </a:t>
            </a:r>
            <a:r>
              <a:rPr lang="es-ES" sz="2100" dirty="0">
                <a:solidFill>
                  <a:schemeClr val="bg1"/>
                </a:solidFill>
                <a:latin typeface="Comic Sans MS" pitchFamily="66" charset="0"/>
              </a:rPr>
              <a:t>Es el producto final que está formado por varios torones, que son enrollados helicoidalmente alrededor de un alma.</a:t>
            </a:r>
            <a:endParaRPr lang="es-SV" sz="2100" dirty="0">
              <a:solidFill>
                <a:schemeClr val="bg1"/>
              </a:solidFill>
              <a:latin typeface="Comic Sans MS" pitchFamily="66" charset="0"/>
            </a:endParaRPr>
          </a:p>
        </p:txBody>
      </p:sp>
    </p:spTree>
    <p:extLst>
      <p:ext uri="{BB962C8B-B14F-4D97-AF65-F5344CB8AC3E}">
        <p14:creationId xmlns="" xmlns:p14="http://schemas.microsoft.com/office/powerpoint/2010/main" val="1565773571"/>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12955" y="484978"/>
            <a:ext cx="5523341" cy="584775"/>
          </a:xfrm>
          <a:prstGeom prst="rect">
            <a:avLst/>
          </a:prstGeom>
        </p:spPr>
        <p:txBody>
          <a:bodyPr wrap="square">
            <a:spAutoFit/>
          </a:bodyPr>
          <a:lstStyle/>
          <a:p>
            <a:pPr algn="ctr"/>
            <a:r>
              <a:rPr lang="es-EC" sz="3200" b="1" dirty="0" smtClean="0">
                <a:solidFill>
                  <a:schemeClr val="accent3"/>
                </a:solidFill>
                <a:latin typeface="Comic Sans MS" pitchFamily="66" charset="0"/>
                <a:cs typeface="Arial" pitchFamily="34" charset="0"/>
              </a:rPr>
              <a:t>CABLES DE ACERO</a:t>
            </a:r>
            <a:endParaRPr lang="es-SV" sz="3200" dirty="0"/>
          </a:p>
        </p:txBody>
      </p:sp>
      <p:pic>
        <p:nvPicPr>
          <p:cNvPr id="6" name="5 Imagen"/>
          <p:cNvPicPr/>
          <p:nvPr/>
        </p:nvPicPr>
        <p:blipFill>
          <a:blip r:embed="rId3"/>
          <a:srcRect/>
          <a:stretch>
            <a:fillRect/>
          </a:stretch>
        </p:blipFill>
        <p:spPr bwMode="auto">
          <a:xfrm>
            <a:off x="683568" y="1252673"/>
            <a:ext cx="4608512" cy="5109741"/>
          </a:xfrm>
          <a:prstGeom prst="rect">
            <a:avLst/>
          </a:prstGeom>
          <a:noFill/>
          <a:ln w="9525">
            <a:noFill/>
            <a:miter lim="800000"/>
            <a:headEnd/>
            <a:tailEnd/>
          </a:ln>
        </p:spPr>
      </p:pic>
      <p:sp>
        <p:nvSpPr>
          <p:cNvPr id="7" name="6 CuadroTexto"/>
          <p:cNvSpPr txBox="1"/>
          <p:nvPr/>
        </p:nvSpPr>
        <p:spPr>
          <a:xfrm>
            <a:off x="5345240" y="3068960"/>
            <a:ext cx="3572431" cy="646331"/>
          </a:xfrm>
          <a:prstGeom prst="rect">
            <a:avLst/>
          </a:prstGeom>
          <a:noFill/>
        </p:spPr>
        <p:txBody>
          <a:bodyPr wrap="square" rtlCol="0">
            <a:spAutoFit/>
          </a:bodyPr>
          <a:lstStyle/>
          <a:p>
            <a:pPr algn="ctr"/>
            <a:r>
              <a:rPr lang="es-EC" dirty="0" smtClean="0">
                <a:solidFill>
                  <a:schemeClr val="bg1"/>
                </a:solidFill>
                <a:latin typeface="Comic Sans MS" pitchFamily="66" charset="0"/>
              </a:rPr>
              <a:t>ELEMENTOS DEL CABLE DE ACERO</a:t>
            </a:r>
            <a:endParaRPr lang="es-SV" dirty="0">
              <a:solidFill>
                <a:schemeClr val="bg1"/>
              </a:solidFill>
              <a:latin typeface="Comic Sans MS" pitchFamily="66" charset="0"/>
            </a:endParaRPr>
          </a:p>
        </p:txBody>
      </p:sp>
    </p:spTree>
    <p:extLst>
      <p:ext uri="{BB962C8B-B14F-4D97-AF65-F5344CB8AC3E}">
        <p14:creationId xmlns="" xmlns:p14="http://schemas.microsoft.com/office/powerpoint/2010/main" val="330358570"/>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12955" y="484978"/>
            <a:ext cx="5523341" cy="584775"/>
          </a:xfrm>
          <a:prstGeom prst="rect">
            <a:avLst/>
          </a:prstGeom>
        </p:spPr>
        <p:txBody>
          <a:bodyPr wrap="square">
            <a:spAutoFit/>
          </a:bodyPr>
          <a:lstStyle/>
          <a:p>
            <a:pPr algn="ctr"/>
            <a:r>
              <a:rPr lang="es-EC" sz="3200" b="1" dirty="0" smtClean="0">
                <a:solidFill>
                  <a:schemeClr val="accent3"/>
                </a:solidFill>
                <a:latin typeface="Comic Sans MS" pitchFamily="66" charset="0"/>
                <a:cs typeface="Arial" pitchFamily="34" charset="0"/>
              </a:rPr>
              <a:t>CABLES DE ACERO</a:t>
            </a:r>
            <a:endParaRPr lang="es-SV" sz="3200" dirty="0"/>
          </a:p>
        </p:txBody>
      </p:sp>
      <p:sp>
        <p:nvSpPr>
          <p:cNvPr id="2" name="1 Rectángulo"/>
          <p:cNvSpPr/>
          <p:nvPr/>
        </p:nvSpPr>
        <p:spPr>
          <a:xfrm>
            <a:off x="849252" y="1447974"/>
            <a:ext cx="7592075" cy="5293757"/>
          </a:xfrm>
          <a:prstGeom prst="rect">
            <a:avLst/>
          </a:prstGeom>
        </p:spPr>
        <p:txBody>
          <a:bodyPr wrap="square">
            <a:spAutoFit/>
          </a:bodyPr>
          <a:lstStyle/>
          <a:p>
            <a:pPr marL="285750" indent="-285750" algn="just">
              <a:buFont typeface="Wingdings" pitchFamily="2" charset="2"/>
              <a:buChar char="Ø"/>
            </a:pPr>
            <a:r>
              <a:rPr lang="es-ES" sz="2000" dirty="0">
                <a:solidFill>
                  <a:schemeClr val="bg1"/>
                </a:solidFill>
                <a:latin typeface="Comic Sans MS" pitchFamily="66" charset="0"/>
              </a:rPr>
              <a:t>El </a:t>
            </a:r>
            <a:r>
              <a:rPr lang="es-ES" sz="2000" b="1" dirty="0" smtClean="0">
                <a:solidFill>
                  <a:schemeClr val="bg1"/>
                </a:solidFill>
                <a:latin typeface="Comic Sans MS" pitchFamily="66" charset="0"/>
              </a:rPr>
              <a:t>ALAMBRE</a:t>
            </a:r>
            <a:r>
              <a:rPr lang="es-ES" sz="2000" dirty="0" smtClean="0">
                <a:solidFill>
                  <a:schemeClr val="bg1"/>
                </a:solidFill>
                <a:latin typeface="Comic Sans MS" pitchFamily="66" charset="0"/>
              </a:rPr>
              <a:t> </a:t>
            </a:r>
            <a:r>
              <a:rPr lang="es-ES" sz="2000" dirty="0">
                <a:solidFill>
                  <a:schemeClr val="bg1"/>
                </a:solidFill>
                <a:latin typeface="Comic Sans MS" pitchFamily="66" charset="0"/>
              </a:rPr>
              <a:t>para cable de acero se selecciona según el tipo de cable que se quiera fabricar, es así como se utiliza un alambre galvanizado para cables que trabajaran en ambientes húmedos. Depende también de la flexibilidad que se le quiera dar al cable, así como de la cantidad de alambres que llevara y del trato al cual será sometido este</a:t>
            </a:r>
            <a:r>
              <a:rPr lang="es-ES" sz="2000" dirty="0" smtClean="0">
                <a:solidFill>
                  <a:schemeClr val="bg1"/>
                </a:solidFill>
                <a:latin typeface="Comic Sans MS" pitchFamily="66" charset="0"/>
              </a:rPr>
              <a:t>.</a:t>
            </a:r>
          </a:p>
          <a:p>
            <a:pPr marL="285750" indent="-285750" algn="just">
              <a:buFont typeface="Wingdings" pitchFamily="2" charset="2"/>
              <a:buChar char="Ø"/>
            </a:pPr>
            <a:r>
              <a:rPr lang="es-ES" sz="2000" dirty="0">
                <a:solidFill>
                  <a:schemeClr val="bg1"/>
                </a:solidFill>
                <a:latin typeface="Comic Sans MS" pitchFamily="66" charset="0"/>
              </a:rPr>
              <a:t>Los alambres para cables de acero son sometidos a varios procesos de ensayo para comprobar su calidad, los ensayos a los que son sometidos son:</a:t>
            </a:r>
            <a:endParaRPr lang="es-SV" sz="2000" dirty="0">
              <a:solidFill>
                <a:schemeClr val="bg1"/>
              </a:solidFill>
              <a:latin typeface="Comic Sans MS" pitchFamily="66" charset="0"/>
            </a:endParaRPr>
          </a:p>
          <a:p>
            <a:pPr marL="742950" lvl="1" indent="-285750" algn="just">
              <a:buFont typeface="Wingdings" pitchFamily="2" charset="2"/>
              <a:buChar char="Ø"/>
            </a:pPr>
            <a:r>
              <a:rPr lang="es-ES" sz="2000" dirty="0">
                <a:solidFill>
                  <a:schemeClr val="bg1"/>
                </a:solidFill>
                <a:latin typeface="Comic Sans MS" pitchFamily="66" charset="0"/>
              </a:rPr>
              <a:t>Ensayo de tracción.</a:t>
            </a:r>
            <a:endParaRPr lang="es-SV" sz="2000" dirty="0">
              <a:solidFill>
                <a:schemeClr val="bg1"/>
              </a:solidFill>
              <a:latin typeface="Comic Sans MS" pitchFamily="66" charset="0"/>
            </a:endParaRPr>
          </a:p>
          <a:p>
            <a:pPr marL="742950" lvl="1" indent="-285750" algn="just">
              <a:buFont typeface="Wingdings" pitchFamily="2" charset="2"/>
              <a:buChar char="Ø"/>
            </a:pPr>
            <a:r>
              <a:rPr lang="es-ES" sz="2000" dirty="0">
                <a:solidFill>
                  <a:schemeClr val="bg1"/>
                </a:solidFill>
                <a:latin typeface="Comic Sans MS" pitchFamily="66" charset="0"/>
              </a:rPr>
              <a:t>Ensayo de torsión.</a:t>
            </a:r>
            <a:endParaRPr lang="es-SV" sz="2000" dirty="0">
              <a:solidFill>
                <a:schemeClr val="bg1"/>
              </a:solidFill>
              <a:latin typeface="Comic Sans MS" pitchFamily="66" charset="0"/>
            </a:endParaRPr>
          </a:p>
          <a:p>
            <a:pPr marL="742950" lvl="1" indent="-285750" algn="just">
              <a:buFont typeface="Wingdings" pitchFamily="2" charset="2"/>
              <a:buChar char="Ø"/>
            </a:pPr>
            <a:r>
              <a:rPr lang="es-ES" sz="2000" dirty="0">
                <a:solidFill>
                  <a:schemeClr val="bg1"/>
                </a:solidFill>
                <a:latin typeface="Comic Sans MS" pitchFamily="66" charset="0"/>
              </a:rPr>
              <a:t>Ensayo de doblado.</a:t>
            </a:r>
            <a:endParaRPr lang="es-SV" sz="2000" dirty="0">
              <a:solidFill>
                <a:schemeClr val="bg1"/>
              </a:solidFill>
              <a:latin typeface="Comic Sans MS" pitchFamily="66" charset="0"/>
            </a:endParaRPr>
          </a:p>
          <a:p>
            <a:pPr marL="742950" lvl="1" indent="-285750" algn="just">
              <a:buFont typeface="Wingdings" pitchFamily="2" charset="2"/>
              <a:buChar char="Ø"/>
            </a:pPr>
            <a:r>
              <a:rPr lang="es-ES" sz="2000" dirty="0">
                <a:solidFill>
                  <a:schemeClr val="bg1"/>
                </a:solidFill>
                <a:latin typeface="Comic Sans MS" pitchFamily="66" charset="0"/>
              </a:rPr>
              <a:t>Determinación de la adherencia del recubrimiento de zinc.</a:t>
            </a:r>
            <a:endParaRPr lang="es-SV" sz="2000" dirty="0">
              <a:solidFill>
                <a:schemeClr val="bg1"/>
              </a:solidFill>
              <a:latin typeface="Comic Sans MS" pitchFamily="66" charset="0"/>
            </a:endParaRPr>
          </a:p>
          <a:p>
            <a:pPr marL="742950" lvl="1" indent="-285750" algn="just">
              <a:buFont typeface="Wingdings" pitchFamily="2" charset="2"/>
              <a:buChar char="Ø"/>
            </a:pPr>
            <a:r>
              <a:rPr lang="es-ES" sz="2000" dirty="0">
                <a:solidFill>
                  <a:schemeClr val="bg1"/>
                </a:solidFill>
                <a:latin typeface="Comic Sans MS" pitchFamily="66" charset="0"/>
              </a:rPr>
              <a:t>Ensayo de uniformidad del recubrimiento de zinc.</a:t>
            </a:r>
            <a:endParaRPr lang="es-SV" sz="2000" dirty="0">
              <a:solidFill>
                <a:schemeClr val="bg1"/>
              </a:solidFill>
              <a:latin typeface="Comic Sans MS" pitchFamily="66" charset="0"/>
            </a:endParaRPr>
          </a:p>
          <a:p>
            <a:pPr marL="742950" lvl="1" indent="-285750" algn="just">
              <a:buFont typeface="Wingdings" pitchFamily="2" charset="2"/>
              <a:buChar char="Ø"/>
            </a:pPr>
            <a:r>
              <a:rPr lang="es-ES" sz="2000" dirty="0">
                <a:solidFill>
                  <a:schemeClr val="bg1"/>
                </a:solidFill>
                <a:latin typeface="Comic Sans MS" pitchFamily="66" charset="0"/>
              </a:rPr>
              <a:t>Determinación del peso del recubrimiento de zinc.</a:t>
            </a:r>
            <a:endParaRPr lang="es-SV" sz="2000" dirty="0">
              <a:solidFill>
                <a:schemeClr val="bg1"/>
              </a:solidFill>
              <a:latin typeface="Comic Sans MS" pitchFamily="66" charset="0"/>
            </a:endParaRPr>
          </a:p>
          <a:p>
            <a:endParaRPr lang="es-SV" dirty="0"/>
          </a:p>
        </p:txBody>
      </p:sp>
    </p:spTree>
    <p:extLst>
      <p:ext uri="{BB962C8B-B14F-4D97-AF65-F5344CB8AC3E}">
        <p14:creationId xmlns="" xmlns:p14="http://schemas.microsoft.com/office/powerpoint/2010/main" val="3474605773"/>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52582"/>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12955" y="484978"/>
            <a:ext cx="5523341" cy="584775"/>
          </a:xfrm>
          <a:prstGeom prst="rect">
            <a:avLst/>
          </a:prstGeom>
        </p:spPr>
        <p:txBody>
          <a:bodyPr wrap="square">
            <a:spAutoFit/>
          </a:bodyPr>
          <a:lstStyle/>
          <a:p>
            <a:pPr algn="ctr"/>
            <a:r>
              <a:rPr lang="es-EC" sz="3200" b="1" dirty="0" smtClean="0">
                <a:solidFill>
                  <a:schemeClr val="accent3"/>
                </a:solidFill>
                <a:latin typeface="Comic Sans MS" pitchFamily="66" charset="0"/>
                <a:cs typeface="Arial" pitchFamily="34" charset="0"/>
              </a:rPr>
              <a:t>CABLES DE ACERO</a:t>
            </a:r>
            <a:endParaRPr lang="es-SV" sz="3200" dirty="0"/>
          </a:p>
        </p:txBody>
      </p:sp>
      <p:sp>
        <p:nvSpPr>
          <p:cNvPr id="2" name="1 Rectángulo"/>
          <p:cNvSpPr/>
          <p:nvPr/>
        </p:nvSpPr>
        <p:spPr>
          <a:xfrm>
            <a:off x="827584" y="1256467"/>
            <a:ext cx="7056784" cy="5601533"/>
          </a:xfrm>
          <a:prstGeom prst="rect">
            <a:avLst/>
          </a:prstGeom>
        </p:spPr>
        <p:txBody>
          <a:bodyPr wrap="square">
            <a:spAutoFit/>
          </a:bodyPr>
          <a:lstStyle/>
          <a:p>
            <a:pPr marL="342900" indent="-342900" algn="just">
              <a:buFont typeface="Wingdings" pitchFamily="2" charset="2"/>
              <a:buChar char="Ø"/>
            </a:pPr>
            <a:r>
              <a:rPr lang="es-ES" sz="2000" dirty="0">
                <a:solidFill>
                  <a:schemeClr val="bg1"/>
                </a:solidFill>
                <a:latin typeface="Comic Sans MS" pitchFamily="66" charset="0"/>
              </a:rPr>
              <a:t>Los </a:t>
            </a:r>
            <a:r>
              <a:rPr lang="es-ES" sz="2000" b="1" dirty="0" smtClean="0">
                <a:solidFill>
                  <a:schemeClr val="bg1"/>
                </a:solidFill>
                <a:latin typeface="Comic Sans MS" pitchFamily="66" charset="0"/>
              </a:rPr>
              <a:t>TORONES</a:t>
            </a:r>
            <a:r>
              <a:rPr lang="es-ES" sz="2000" dirty="0" smtClean="0">
                <a:solidFill>
                  <a:schemeClr val="bg1"/>
                </a:solidFill>
                <a:latin typeface="Comic Sans MS" pitchFamily="66" charset="0"/>
              </a:rPr>
              <a:t> </a:t>
            </a:r>
            <a:r>
              <a:rPr lang="es-ES" sz="2000" dirty="0">
                <a:solidFill>
                  <a:schemeClr val="bg1"/>
                </a:solidFill>
                <a:latin typeface="Comic Sans MS" pitchFamily="66" charset="0"/>
              </a:rPr>
              <a:t>de un cable de acero, están formados por un determinado número de alambres enrollados helicoidalmente alrededor de un alambre central y dispuesto en una o más </a:t>
            </a:r>
            <a:r>
              <a:rPr lang="es-ES" sz="2000" dirty="0" smtClean="0">
                <a:solidFill>
                  <a:schemeClr val="bg1"/>
                </a:solidFill>
                <a:latin typeface="Comic Sans MS" pitchFamily="66" charset="0"/>
              </a:rPr>
              <a:t>capas</a:t>
            </a:r>
          </a:p>
          <a:p>
            <a:pPr marL="342900" indent="-342900" algn="just">
              <a:buFont typeface="Wingdings" pitchFamily="2" charset="2"/>
              <a:buChar char="Ø"/>
            </a:pPr>
            <a:r>
              <a:rPr lang="es-ES" sz="2000" dirty="0">
                <a:solidFill>
                  <a:schemeClr val="bg1"/>
                </a:solidFill>
                <a:latin typeface="Comic Sans MS" pitchFamily="66" charset="0"/>
              </a:rPr>
              <a:t>El </a:t>
            </a:r>
            <a:r>
              <a:rPr lang="es-ES" sz="2000" b="1" dirty="0" smtClean="0">
                <a:solidFill>
                  <a:schemeClr val="bg1"/>
                </a:solidFill>
                <a:latin typeface="Comic Sans MS" pitchFamily="66" charset="0"/>
              </a:rPr>
              <a:t>ALMA</a:t>
            </a:r>
            <a:r>
              <a:rPr lang="es-ES" sz="2000" dirty="0" smtClean="0">
                <a:solidFill>
                  <a:schemeClr val="bg1"/>
                </a:solidFill>
                <a:latin typeface="Comic Sans MS" pitchFamily="66" charset="0"/>
              </a:rPr>
              <a:t> </a:t>
            </a:r>
            <a:r>
              <a:rPr lang="es-ES" sz="2000" dirty="0">
                <a:solidFill>
                  <a:schemeClr val="bg1"/>
                </a:solidFill>
                <a:latin typeface="Comic Sans MS" pitchFamily="66" charset="0"/>
              </a:rPr>
              <a:t>es el eje central o núcleo de un cable, alrededor del cual van colocados los </a:t>
            </a:r>
            <a:r>
              <a:rPr lang="es-ES" sz="2000" dirty="0" smtClean="0">
                <a:solidFill>
                  <a:schemeClr val="bg1"/>
                </a:solidFill>
                <a:latin typeface="Comic Sans MS" pitchFamily="66" charset="0"/>
              </a:rPr>
              <a:t>torones. Su </a:t>
            </a:r>
            <a:r>
              <a:rPr lang="es-ES" sz="2000" dirty="0">
                <a:solidFill>
                  <a:schemeClr val="bg1"/>
                </a:solidFill>
                <a:latin typeface="Comic Sans MS" pitchFamily="66" charset="0"/>
              </a:rPr>
              <a:t>función es servir como base del cable, conservando su redondez, soportando la presión de los torones y manteniendo las distancias o espacios correctos entre </a:t>
            </a:r>
            <a:r>
              <a:rPr lang="es-ES" sz="2000" dirty="0" smtClean="0">
                <a:solidFill>
                  <a:schemeClr val="bg1"/>
                </a:solidFill>
                <a:latin typeface="Comic Sans MS" pitchFamily="66" charset="0"/>
              </a:rPr>
              <a:t>ellos.</a:t>
            </a:r>
          </a:p>
          <a:p>
            <a:pPr marL="363538" algn="just"/>
            <a:r>
              <a:rPr lang="es-ES" sz="2000" dirty="0" smtClean="0">
                <a:solidFill>
                  <a:schemeClr val="bg1"/>
                </a:solidFill>
                <a:latin typeface="Comic Sans MS" pitchFamily="66" charset="0"/>
              </a:rPr>
              <a:t>El alma puede ser de </a:t>
            </a:r>
            <a:r>
              <a:rPr lang="es-ES" sz="2000" u="sng" dirty="0" smtClean="0">
                <a:solidFill>
                  <a:schemeClr val="bg1"/>
                </a:solidFill>
                <a:latin typeface="Comic Sans MS" pitchFamily="66" charset="0"/>
              </a:rPr>
              <a:t>fibras naturales o sintéticas </a:t>
            </a:r>
            <a:r>
              <a:rPr lang="es-ES" sz="2000" dirty="0">
                <a:solidFill>
                  <a:schemeClr val="bg1"/>
                </a:solidFill>
                <a:latin typeface="Comic Sans MS" pitchFamily="66" charset="0"/>
              </a:rPr>
              <a:t>se usan en cables de ingeniería (Ascensores y cables de </a:t>
            </a:r>
            <a:r>
              <a:rPr lang="es-ES" sz="2000" dirty="0" err="1">
                <a:solidFill>
                  <a:schemeClr val="bg1"/>
                </a:solidFill>
                <a:latin typeface="Comic Sans MS" pitchFamily="66" charset="0"/>
              </a:rPr>
              <a:t>izaje</a:t>
            </a:r>
            <a:r>
              <a:rPr lang="es-ES" sz="2000" dirty="0">
                <a:solidFill>
                  <a:schemeClr val="bg1"/>
                </a:solidFill>
                <a:latin typeface="Comic Sans MS" pitchFamily="66" charset="0"/>
              </a:rPr>
              <a:t> de minas), porque amortiguan las cargas y descargas por aceleraciones o frenadas </a:t>
            </a:r>
            <a:r>
              <a:rPr lang="es-ES" sz="2000" dirty="0" smtClean="0">
                <a:solidFill>
                  <a:schemeClr val="bg1"/>
                </a:solidFill>
                <a:latin typeface="Comic Sans MS" pitchFamily="66" charset="0"/>
              </a:rPr>
              <a:t>bruscas</a:t>
            </a:r>
            <a:r>
              <a:rPr lang="es-ES" sz="2000" dirty="0">
                <a:solidFill>
                  <a:schemeClr val="bg1"/>
                </a:solidFill>
                <a:latin typeface="Comic Sans MS" pitchFamily="66" charset="0"/>
              </a:rPr>
              <a:t>;</a:t>
            </a:r>
            <a:r>
              <a:rPr lang="es-ES" sz="2000" dirty="0" smtClean="0">
                <a:solidFill>
                  <a:schemeClr val="bg1"/>
                </a:solidFill>
                <a:latin typeface="Comic Sans MS" pitchFamily="66" charset="0"/>
              </a:rPr>
              <a:t> y de </a:t>
            </a:r>
            <a:r>
              <a:rPr lang="es-ES" sz="2000" u="sng" dirty="0" smtClean="0">
                <a:solidFill>
                  <a:schemeClr val="bg1"/>
                </a:solidFill>
                <a:latin typeface="Comic Sans MS" pitchFamily="66" charset="0"/>
              </a:rPr>
              <a:t>acero</a:t>
            </a:r>
            <a:r>
              <a:rPr lang="es-ES" sz="2000" dirty="0" smtClean="0">
                <a:solidFill>
                  <a:schemeClr val="bg1"/>
                </a:solidFill>
                <a:latin typeface="Comic Sans MS" pitchFamily="66" charset="0"/>
              </a:rPr>
              <a:t> </a:t>
            </a:r>
            <a:r>
              <a:rPr lang="es-ES" sz="2000" dirty="0">
                <a:solidFill>
                  <a:schemeClr val="bg1"/>
                </a:solidFill>
                <a:latin typeface="Comic Sans MS" pitchFamily="66" charset="0"/>
              </a:rPr>
              <a:t>tiene una resistencia a la tracción y al aplastamiento superior a un cable con alma de fibra, pero tiene una menor elasticidad. </a:t>
            </a:r>
            <a:endParaRPr lang="es-ES" sz="2000" dirty="0" smtClean="0">
              <a:solidFill>
                <a:schemeClr val="bg1"/>
              </a:solidFill>
              <a:latin typeface="Comic Sans MS" pitchFamily="66" charset="0"/>
            </a:endParaRPr>
          </a:p>
          <a:p>
            <a:endParaRPr lang="es-SV" dirty="0"/>
          </a:p>
        </p:txBody>
      </p:sp>
    </p:spTree>
    <p:extLst>
      <p:ext uri="{BB962C8B-B14F-4D97-AF65-F5344CB8AC3E}">
        <p14:creationId xmlns="" xmlns:p14="http://schemas.microsoft.com/office/powerpoint/2010/main" val="1801664936"/>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12955" y="484978"/>
            <a:ext cx="5523341" cy="584775"/>
          </a:xfrm>
          <a:prstGeom prst="rect">
            <a:avLst/>
          </a:prstGeom>
        </p:spPr>
        <p:txBody>
          <a:bodyPr wrap="square">
            <a:spAutoFit/>
          </a:bodyPr>
          <a:lstStyle/>
          <a:p>
            <a:pPr algn="ctr"/>
            <a:r>
              <a:rPr lang="es-EC" sz="3200" b="1" dirty="0" smtClean="0">
                <a:solidFill>
                  <a:schemeClr val="accent3"/>
                </a:solidFill>
                <a:latin typeface="Comic Sans MS" pitchFamily="66" charset="0"/>
                <a:cs typeface="Arial" pitchFamily="34" charset="0"/>
              </a:rPr>
              <a:t>CABLES DE ACERO</a:t>
            </a:r>
            <a:endParaRPr lang="es-SV" sz="3200" dirty="0"/>
          </a:p>
        </p:txBody>
      </p:sp>
      <p:sp>
        <p:nvSpPr>
          <p:cNvPr id="2" name="1 Rectángulo"/>
          <p:cNvSpPr/>
          <p:nvPr/>
        </p:nvSpPr>
        <p:spPr>
          <a:xfrm>
            <a:off x="991979" y="1268760"/>
            <a:ext cx="7056784" cy="2246769"/>
          </a:xfrm>
          <a:prstGeom prst="rect">
            <a:avLst/>
          </a:prstGeom>
        </p:spPr>
        <p:txBody>
          <a:bodyPr wrap="square">
            <a:spAutoFit/>
          </a:bodyPr>
          <a:lstStyle/>
          <a:p>
            <a:pPr marL="342900" indent="-342900" algn="just">
              <a:buFont typeface="Wingdings" pitchFamily="2" charset="2"/>
              <a:buChar char="Ø"/>
            </a:pPr>
            <a:r>
              <a:rPr lang="es-ES" sz="2000" b="1" dirty="0">
                <a:solidFill>
                  <a:schemeClr val="bg1"/>
                </a:solidFill>
                <a:latin typeface="Comic Sans MS" pitchFamily="66" charset="0"/>
              </a:rPr>
              <a:t>Esta resistencia a la fatiga se hace posible por el mayor número de alambres en cada cordón</a:t>
            </a:r>
            <a:r>
              <a:rPr lang="es-ES" sz="2000" b="1" dirty="0" smtClean="0">
                <a:solidFill>
                  <a:schemeClr val="bg1"/>
                </a:solidFill>
                <a:latin typeface="Comic Sans MS" pitchFamily="66" charset="0"/>
              </a:rPr>
              <a:t>.</a:t>
            </a:r>
          </a:p>
          <a:p>
            <a:pPr marL="342900" indent="-342900" algn="just">
              <a:buFont typeface="Wingdings" pitchFamily="2" charset="2"/>
              <a:buChar char="Ø"/>
            </a:pPr>
            <a:r>
              <a:rPr lang="es-ES" sz="2000" b="1" dirty="0" smtClean="0">
                <a:solidFill>
                  <a:schemeClr val="bg1"/>
                </a:solidFill>
                <a:latin typeface="Comic Sans MS" pitchFamily="66" charset="0"/>
              </a:rPr>
              <a:t>A medida </a:t>
            </a:r>
            <a:r>
              <a:rPr lang="es-ES" sz="2000" b="1" dirty="0">
                <a:solidFill>
                  <a:schemeClr val="bg1"/>
                </a:solidFill>
                <a:latin typeface="Comic Sans MS" pitchFamily="66" charset="0"/>
              </a:rPr>
              <a:t>que el diámetro del cable aumenta, se puede usar un mayor número de alambres para adquirir resistencia a la fatiga, y estos alambres serán todavía lo suficientemente gruesos como para brindar adecuada resistencia a la </a:t>
            </a:r>
            <a:r>
              <a:rPr lang="es-ES" sz="2000" b="1" dirty="0" smtClean="0">
                <a:solidFill>
                  <a:schemeClr val="bg1"/>
                </a:solidFill>
                <a:latin typeface="Comic Sans MS" pitchFamily="66" charset="0"/>
              </a:rPr>
              <a:t>abrasión.</a:t>
            </a:r>
            <a:endParaRPr lang="es-SV" sz="2000" b="1" dirty="0">
              <a:solidFill>
                <a:schemeClr val="bg1"/>
              </a:solidFill>
              <a:latin typeface="Comic Sans MS" pitchFamily="66" charset="0"/>
            </a:endParaRPr>
          </a:p>
        </p:txBody>
      </p:sp>
      <p:pic>
        <p:nvPicPr>
          <p:cNvPr id="6" name="5 Imagen"/>
          <p:cNvPicPr/>
          <p:nvPr/>
        </p:nvPicPr>
        <p:blipFill>
          <a:blip r:embed="rId3"/>
          <a:srcRect/>
          <a:stretch>
            <a:fillRect/>
          </a:stretch>
        </p:blipFill>
        <p:spPr bwMode="auto">
          <a:xfrm>
            <a:off x="1181437" y="3537882"/>
            <a:ext cx="6677868" cy="2592288"/>
          </a:xfrm>
          <a:prstGeom prst="rect">
            <a:avLst/>
          </a:prstGeom>
          <a:noFill/>
          <a:ln w="9525">
            <a:noFill/>
            <a:miter lim="800000"/>
            <a:headEnd/>
            <a:tailEnd/>
          </a:ln>
        </p:spPr>
      </p:pic>
      <p:sp>
        <p:nvSpPr>
          <p:cNvPr id="7" name="6 CuadroTexto"/>
          <p:cNvSpPr txBox="1"/>
          <p:nvPr/>
        </p:nvSpPr>
        <p:spPr>
          <a:xfrm>
            <a:off x="1907704" y="6314836"/>
            <a:ext cx="5328592" cy="369332"/>
          </a:xfrm>
          <a:prstGeom prst="rect">
            <a:avLst/>
          </a:prstGeom>
          <a:noFill/>
        </p:spPr>
        <p:txBody>
          <a:bodyPr wrap="square" rtlCol="0">
            <a:spAutoFit/>
          </a:bodyPr>
          <a:lstStyle/>
          <a:p>
            <a:pPr algn="ctr"/>
            <a:r>
              <a:rPr lang="es-EC" dirty="0" smtClean="0">
                <a:solidFill>
                  <a:schemeClr val="bg1"/>
                </a:solidFill>
                <a:latin typeface="Comic Sans MS" pitchFamily="66" charset="0"/>
              </a:rPr>
              <a:t>CONFIGURACION DEL CABLE DE ACERO</a:t>
            </a:r>
            <a:endParaRPr lang="es-SV" dirty="0">
              <a:solidFill>
                <a:schemeClr val="bg1"/>
              </a:solidFill>
              <a:latin typeface="Comic Sans MS" pitchFamily="66" charset="0"/>
            </a:endParaRPr>
          </a:p>
        </p:txBody>
      </p:sp>
    </p:spTree>
    <p:extLst>
      <p:ext uri="{BB962C8B-B14F-4D97-AF65-F5344CB8AC3E}">
        <p14:creationId xmlns="" xmlns:p14="http://schemas.microsoft.com/office/powerpoint/2010/main" val="3384523686"/>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12955" y="484978"/>
            <a:ext cx="5523341" cy="584775"/>
          </a:xfrm>
          <a:prstGeom prst="rect">
            <a:avLst/>
          </a:prstGeom>
        </p:spPr>
        <p:txBody>
          <a:bodyPr wrap="square">
            <a:spAutoFit/>
          </a:bodyPr>
          <a:lstStyle/>
          <a:p>
            <a:pPr algn="ctr"/>
            <a:r>
              <a:rPr lang="es-EC" sz="3200" b="1" dirty="0" smtClean="0">
                <a:solidFill>
                  <a:schemeClr val="accent3"/>
                </a:solidFill>
                <a:latin typeface="Comic Sans MS" pitchFamily="66" charset="0"/>
                <a:cs typeface="Arial" pitchFamily="34" charset="0"/>
              </a:rPr>
              <a:t>CABLES DE ACERO</a:t>
            </a:r>
            <a:endParaRPr lang="es-SV" sz="3200" dirty="0"/>
          </a:p>
        </p:txBody>
      </p:sp>
      <p:sp>
        <p:nvSpPr>
          <p:cNvPr id="2" name="1 Rectángulo"/>
          <p:cNvSpPr/>
          <p:nvPr/>
        </p:nvSpPr>
        <p:spPr>
          <a:xfrm>
            <a:off x="687907" y="1069753"/>
            <a:ext cx="7573436" cy="3170099"/>
          </a:xfrm>
          <a:prstGeom prst="rect">
            <a:avLst/>
          </a:prstGeom>
        </p:spPr>
        <p:txBody>
          <a:bodyPr wrap="square">
            <a:spAutoFit/>
          </a:bodyPr>
          <a:lstStyle/>
          <a:p>
            <a:r>
              <a:rPr lang="es-ES" sz="2000" b="1" dirty="0">
                <a:solidFill>
                  <a:schemeClr val="bg1"/>
                </a:solidFill>
                <a:latin typeface="Comic Sans MS" pitchFamily="66" charset="0"/>
              </a:rPr>
              <a:t>NOMENCLATURA BASICA DE </a:t>
            </a:r>
            <a:r>
              <a:rPr lang="es-ES" sz="2000" b="1" dirty="0" smtClean="0">
                <a:solidFill>
                  <a:schemeClr val="bg1"/>
                </a:solidFill>
                <a:latin typeface="Comic Sans MS" pitchFamily="66" charset="0"/>
              </a:rPr>
              <a:t>CABLES:</a:t>
            </a:r>
            <a:endParaRPr lang="es-SV" sz="2000" dirty="0">
              <a:solidFill>
                <a:schemeClr val="bg1"/>
              </a:solidFill>
              <a:latin typeface="Comic Sans MS" pitchFamily="66" charset="0"/>
            </a:endParaRPr>
          </a:p>
          <a:p>
            <a:pPr marL="342900" indent="-342900" algn="just">
              <a:buFont typeface="Wingdings" pitchFamily="2" charset="2"/>
              <a:buChar char="Ø"/>
            </a:pPr>
            <a:r>
              <a:rPr lang="es-ES" sz="2000" dirty="0">
                <a:solidFill>
                  <a:schemeClr val="bg1"/>
                </a:solidFill>
                <a:latin typeface="Comic Sans MS" pitchFamily="66" charset="0"/>
              </a:rPr>
              <a:t>Los cables de acero se identifican mediante la nomenclatura que hace referencia a</a:t>
            </a:r>
            <a:r>
              <a:rPr lang="es-ES" sz="2000" dirty="0" smtClean="0">
                <a:solidFill>
                  <a:schemeClr val="bg1"/>
                </a:solidFill>
                <a:latin typeface="Comic Sans MS" pitchFamily="66" charset="0"/>
              </a:rPr>
              <a:t>:</a:t>
            </a:r>
          </a:p>
          <a:p>
            <a:pPr algn="just"/>
            <a:r>
              <a:rPr lang="es-ES" sz="2000" dirty="0" smtClean="0">
                <a:solidFill>
                  <a:schemeClr val="bg1"/>
                </a:solidFill>
                <a:latin typeface="Comic Sans MS" pitchFamily="66" charset="0"/>
              </a:rPr>
              <a:t>	</a:t>
            </a:r>
            <a:r>
              <a:rPr lang="es-ES" sz="2000" b="1" dirty="0" smtClean="0">
                <a:solidFill>
                  <a:schemeClr val="bg1"/>
                </a:solidFill>
                <a:latin typeface="Comic Sans MS" pitchFamily="66" charset="0"/>
              </a:rPr>
              <a:t>1.- </a:t>
            </a:r>
            <a:r>
              <a:rPr lang="es-ES" sz="2000" dirty="0" smtClean="0">
                <a:solidFill>
                  <a:schemeClr val="bg1"/>
                </a:solidFill>
                <a:latin typeface="Comic Sans MS" pitchFamily="66" charset="0"/>
              </a:rPr>
              <a:t>La </a:t>
            </a:r>
            <a:r>
              <a:rPr lang="es-ES" sz="2000" dirty="0">
                <a:solidFill>
                  <a:schemeClr val="bg1"/>
                </a:solidFill>
                <a:latin typeface="Comic Sans MS" pitchFamily="66" charset="0"/>
              </a:rPr>
              <a:t>cantidad de cordones.</a:t>
            </a:r>
            <a:endParaRPr lang="es-SV" sz="2000" dirty="0">
              <a:solidFill>
                <a:schemeClr val="bg1"/>
              </a:solidFill>
              <a:latin typeface="Comic Sans MS" pitchFamily="66" charset="0"/>
            </a:endParaRPr>
          </a:p>
          <a:p>
            <a:pPr algn="just"/>
            <a:r>
              <a:rPr lang="es-ES" sz="2000" b="1" dirty="0" smtClean="0">
                <a:solidFill>
                  <a:schemeClr val="bg1"/>
                </a:solidFill>
                <a:latin typeface="Comic Sans MS" pitchFamily="66" charset="0"/>
              </a:rPr>
              <a:t>	2</a:t>
            </a:r>
            <a:r>
              <a:rPr lang="es-ES" sz="2000" b="1" dirty="0">
                <a:solidFill>
                  <a:schemeClr val="bg1"/>
                </a:solidFill>
                <a:latin typeface="Comic Sans MS" pitchFamily="66" charset="0"/>
              </a:rPr>
              <a:t>.-</a:t>
            </a:r>
            <a:r>
              <a:rPr lang="es-ES" sz="2000" dirty="0">
                <a:solidFill>
                  <a:schemeClr val="bg1"/>
                </a:solidFill>
                <a:latin typeface="Comic Sans MS" pitchFamily="66" charset="0"/>
              </a:rPr>
              <a:t>  La cantidad (exacta o nominal) de alambres en </a:t>
            </a:r>
            <a:r>
              <a:rPr lang="es-ES" sz="2000" dirty="0" smtClean="0">
                <a:solidFill>
                  <a:schemeClr val="bg1"/>
                </a:solidFill>
                <a:latin typeface="Comic Sans MS" pitchFamily="66" charset="0"/>
              </a:rPr>
              <a:t>	cada </a:t>
            </a:r>
            <a:r>
              <a:rPr lang="es-ES" sz="2000" dirty="0">
                <a:solidFill>
                  <a:schemeClr val="bg1"/>
                </a:solidFill>
                <a:latin typeface="Comic Sans MS" pitchFamily="66" charset="0"/>
              </a:rPr>
              <a:t>cordón.</a:t>
            </a:r>
            <a:endParaRPr lang="es-SV" sz="2000" dirty="0">
              <a:solidFill>
                <a:schemeClr val="bg1"/>
              </a:solidFill>
              <a:latin typeface="Comic Sans MS" pitchFamily="66" charset="0"/>
            </a:endParaRPr>
          </a:p>
          <a:p>
            <a:pPr algn="just"/>
            <a:r>
              <a:rPr lang="es-ES" sz="2000" b="1" dirty="0" smtClean="0">
                <a:solidFill>
                  <a:schemeClr val="bg1"/>
                </a:solidFill>
                <a:latin typeface="Comic Sans MS" pitchFamily="66" charset="0"/>
              </a:rPr>
              <a:t>	3</a:t>
            </a:r>
            <a:r>
              <a:rPr lang="es-ES" sz="2000" b="1" dirty="0">
                <a:solidFill>
                  <a:schemeClr val="bg1"/>
                </a:solidFill>
                <a:latin typeface="Comic Sans MS" pitchFamily="66" charset="0"/>
              </a:rPr>
              <a:t>.-  </a:t>
            </a:r>
            <a:r>
              <a:rPr lang="es-ES" sz="2000" dirty="0">
                <a:solidFill>
                  <a:schemeClr val="bg1"/>
                </a:solidFill>
                <a:latin typeface="Comic Sans MS" pitchFamily="66" charset="0"/>
              </a:rPr>
              <a:t>Una letra o palabra descriptiva indicando el tipo </a:t>
            </a:r>
            <a:r>
              <a:rPr lang="es-ES" sz="2000" dirty="0" smtClean="0">
                <a:solidFill>
                  <a:schemeClr val="bg1"/>
                </a:solidFill>
                <a:latin typeface="Comic Sans MS" pitchFamily="66" charset="0"/>
              </a:rPr>
              <a:t>	de construcción (tipo de material utilizado).</a:t>
            </a:r>
            <a:endParaRPr lang="es-SV" sz="2000" dirty="0">
              <a:solidFill>
                <a:schemeClr val="bg1"/>
              </a:solidFill>
              <a:latin typeface="Comic Sans MS" pitchFamily="66" charset="0"/>
            </a:endParaRPr>
          </a:p>
          <a:p>
            <a:pPr algn="just"/>
            <a:r>
              <a:rPr lang="es-ES" sz="2000" b="1" dirty="0" smtClean="0">
                <a:solidFill>
                  <a:schemeClr val="bg1"/>
                </a:solidFill>
                <a:latin typeface="Comic Sans MS" pitchFamily="66" charset="0"/>
              </a:rPr>
              <a:t>	4</a:t>
            </a:r>
            <a:r>
              <a:rPr lang="es-ES" sz="2000" b="1" dirty="0">
                <a:solidFill>
                  <a:schemeClr val="bg1"/>
                </a:solidFill>
                <a:latin typeface="Comic Sans MS" pitchFamily="66" charset="0"/>
              </a:rPr>
              <a:t>.-</a:t>
            </a:r>
            <a:r>
              <a:rPr lang="es-ES" sz="2000" dirty="0">
                <a:solidFill>
                  <a:schemeClr val="bg1"/>
                </a:solidFill>
                <a:latin typeface="Comic Sans MS" pitchFamily="66" charset="0"/>
              </a:rPr>
              <a:t>  Una designación de alma, cualitativa o </a:t>
            </a:r>
            <a:r>
              <a:rPr lang="es-ES" sz="2000" dirty="0" smtClean="0">
                <a:solidFill>
                  <a:schemeClr val="bg1"/>
                </a:solidFill>
                <a:latin typeface="Comic Sans MS" pitchFamily="66" charset="0"/>
              </a:rPr>
              <a:t>	cuantitativa</a:t>
            </a:r>
            <a:endParaRPr lang="es-SV" sz="2000" dirty="0">
              <a:solidFill>
                <a:schemeClr val="bg1"/>
              </a:solidFill>
              <a:latin typeface="Comic Sans MS" pitchFamily="66" charset="0"/>
            </a:endParaRPr>
          </a:p>
        </p:txBody>
      </p:sp>
      <p:pic>
        <p:nvPicPr>
          <p:cNvPr id="6" name="5 Imagen"/>
          <p:cNvPicPr/>
          <p:nvPr/>
        </p:nvPicPr>
        <p:blipFill>
          <a:blip r:embed="rId4"/>
          <a:srcRect/>
          <a:stretch>
            <a:fillRect/>
          </a:stretch>
        </p:blipFill>
        <p:spPr bwMode="auto">
          <a:xfrm>
            <a:off x="1954345" y="4239852"/>
            <a:ext cx="5497976" cy="2357500"/>
          </a:xfrm>
          <a:prstGeom prst="rect">
            <a:avLst/>
          </a:prstGeom>
          <a:noFill/>
          <a:ln w="9525">
            <a:noFill/>
            <a:miter lim="800000"/>
            <a:headEnd/>
            <a:tailEnd/>
          </a:ln>
        </p:spPr>
      </p:pic>
    </p:spTree>
    <p:extLst>
      <p:ext uri="{BB962C8B-B14F-4D97-AF65-F5344CB8AC3E}">
        <p14:creationId xmlns="" xmlns:p14="http://schemas.microsoft.com/office/powerpoint/2010/main" val="3553315792"/>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C" sz="3200" b="1" dirty="0" smtClean="0">
                <a:solidFill>
                  <a:schemeClr val="accent3"/>
                </a:solidFill>
                <a:latin typeface="Comic Sans MS" pitchFamily="66" charset="0"/>
                <a:cs typeface="Arial" pitchFamily="34" charset="0"/>
              </a:rPr>
              <a:t>ASPECTOS GENERALES</a:t>
            </a:r>
            <a:endParaRPr lang="es-SV" sz="3200" b="1" dirty="0">
              <a:solidFill>
                <a:schemeClr val="accent3"/>
              </a:solidFill>
              <a:latin typeface="Comic Sans MS" pitchFamily="66" charset="0"/>
              <a:cs typeface="Arial" pitchFamily="34" charset="0"/>
            </a:endParaRPr>
          </a:p>
        </p:txBody>
      </p:sp>
      <p:pic>
        <p:nvPicPr>
          <p:cNvPr id="6" name="5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sp>
        <p:nvSpPr>
          <p:cNvPr id="7" name="6 Marcador de contenido"/>
          <p:cNvSpPr>
            <a:spLocks noGrp="1"/>
          </p:cNvSpPr>
          <p:nvPr>
            <p:ph idx="1"/>
          </p:nvPr>
        </p:nvSpPr>
        <p:spPr/>
        <p:txBody>
          <a:bodyPr>
            <a:normAutofit fontScale="92500" lnSpcReduction="20000"/>
          </a:bodyPr>
          <a:lstStyle/>
          <a:p>
            <a:pPr marL="36576" indent="0" algn="just">
              <a:buNone/>
            </a:pPr>
            <a:r>
              <a:rPr lang="es-EC" b="1" dirty="0">
                <a:solidFill>
                  <a:schemeClr val="bg1"/>
                </a:solidFill>
                <a:latin typeface="Comic Sans MS" pitchFamily="66" charset="0"/>
                <a:cs typeface="Arial" pitchFamily="34" charset="0"/>
              </a:rPr>
              <a:t>ANTECEDENTES:</a:t>
            </a:r>
          </a:p>
          <a:p>
            <a:pPr marL="457200" indent="-457200" algn="just">
              <a:buClrTx/>
              <a:buFont typeface="Wingdings" pitchFamily="2" charset="2"/>
              <a:buChar char="Ø"/>
            </a:pPr>
            <a:r>
              <a:rPr lang="es-ES" dirty="0" smtClean="0">
                <a:solidFill>
                  <a:schemeClr val="bg1"/>
                </a:solidFill>
                <a:latin typeface="Comic Sans MS" pitchFamily="66" charset="0"/>
              </a:rPr>
              <a:t>Las </a:t>
            </a:r>
            <a:r>
              <a:rPr lang="es-ES" dirty="0">
                <a:solidFill>
                  <a:schemeClr val="bg1"/>
                </a:solidFill>
                <a:latin typeface="Comic Sans MS" pitchFamily="66" charset="0"/>
              </a:rPr>
              <a:t>estructuras tensionadas son eminentemente modernas y su construcción requiere de materiales sofisticados, como es el caso de las membranas sintéticas, cables y perfiles metálicos de alta resistencia.</a:t>
            </a:r>
          </a:p>
          <a:p>
            <a:pPr marL="457200" indent="-457200" algn="just">
              <a:buClrTx/>
              <a:buFont typeface="Wingdings" pitchFamily="2" charset="2"/>
              <a:buChar char="Ø"/>
            </a:pPr>
            <a:r>
              <a:rPr lang="es-ES" dirty="0">
                <a:solidFill>
                  <a:schemeClr val="bg1"/>
                </a:solidFill>
                <a:latin typeface="Comic Sans MS" pitchFamily="66" charset="0"/>
              </a:rPr>
              <a:t>Uno de los proyectos principales que se encuentra en implementación por la Junta Parroquial de Píntag es la remodelación del </a:t>
            </a:r>
            <a:r>
              <a:rPr lang="es-ES" dirty="0" smtClean="0">
                <a:solidFill>
                  <a:schemeClr val="bg1"/>
                </a:solidFill>
                <a:latin typeface="Comic Sans MS" pitchFamily="66" charset="0"/>
              </a:rPr>
              <a:t>mercado, </a:t>
            </a:r>
            <a:r>
              <a:rPr lang="es-ES" dirty="0">
                <a:solidFill>
                  <a:schemeClr val="bg1"/>
                </a:solidFill>
                <a:latin typeface="Comic Sans MS" pitchFamily="66" charset="0"/>
              </a:rPr>
              <a:t>básicamente en lo que se refiere a la cubierta de los diferentes puestos de venta que actualmente se desarrollan a la intemperie, así como la readecuación y mejoramiento del espacio físico  del mismo.</a:t>
            </a:r>
            <a:endParaRPr lang="es-SV" dirty="0">
              <a:solidFill>
                <a:schemeClr val="bg1"/>
              </a:solidFill>
              <a:latin typeface="Comic Sans MS" pitchFamily="66" charset="0"/>
            </a:endParaRPr>
          </a:p>
          <a:p>
            <a:endParaRPr lang="es-SV" dirty="0"/>
          </a:p>
        </p:txBody>
      </p:sp>
      <p:pic>
        <p:nvPicPr>
          <p:cNvPr id="8"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05825466"/>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12955" y="484978"/>
            <a:ext cx="5523341" cy="584775"/>
          </a:xfrm>
          <a:prstGeom prst="rect">
            <a:avLst/>
          </a:prstGeom>
        </p:spPr>
        <p:txBody>
          <a:bodyPr wrap="square">
            <a:spAutoFit/>
          </a:bodyPr>
          <a:lstStyle/>
          <a:p>
            <a:pPr algn="ctr"/>
            <a:r>
              <a:rPr lang="es-EC" sz="3200" b="1" dirty="0" smtClean="0">
                <a:solidFill>
                  <a:schemeClr val="accent3"/>
                </a:solidFill>
                <a:latin typeface="Comic Sans MS" pitchFamily="66" charset="0"/>
                <a:cs typeface="Arial" pitchFamily="34" charset="0"/>
              </a:rPr>
              <a:t>CABLES DE ACERO</a:t>
            </a:r>
            <a:endParaRPr lang="es-SV" sz="3200" dirty="0"/>
          </a:p>
        </p:txBody>
      </p:sp>
      <p:sp>
        <p:nvSpPr>
          <p:cNvPr id="2" name="1 Rectángulo"/>
          <p:cNvSpPr/>
          <p:nvPr/>
        </p:nvSpPr>
        <p:spPr>
          <a:xfrm>
            <a:off x="524823" y="1556792"/>
            <a:ext cx="2376264" cy="4093428"/>
          </a:xfrm>
          <a:prstGeom prst="rect">
            <a:avLst/>
          </a:prstGeom>
        </p:spPr>
        <p:txBody>
          <a:bodyPr wrap="square">
            <a:spAutoFit/>
          </a:bodyPr>
          <a:lstStyle/>
          <a:p>
            <a:pPr marL="342900" lvl="1" indent="-342900" algn="just">
              <a:buFont typeface="Wingdings" pitchFamily="2" charset="2"/>
              <a:buChar char="Ø"/>
            </a:pPr>
            <a:r>
              <a:rPr lang="es-ES" sz="2000" b="1" dirty="0">
                <a:solidFill>
                  <a:schemeClr val="bg1"/>
                </a:solidFill>
                <a:latin typeface="Comic Sans MS" pitchFamily="66" charset="0"/>
              </a:rPr>
              <a:t>FACTORES DE SEGURIDAD</a:t>
            </a:r>
            <a:endParaRPr lang="es-SV" sz="2000" dirty="0">
              <a:solidFill>
                <a:schemeClr val="bg1"/>
              </a:solidFill>
              <a:latin typeface="Comic Sans MS" pitchFamily="66" charset="0"/>
            </a:endParaRPr>
          </a:p>
          <a:p>
            <a:pPr algn="just"/>
            <a:r>
              <a:rPr lang="es-ES" sz="2000" dirty="0">
                <a:solidFill>
                  <a:schemeClr val="bg1"/>
                </a:solidFill>
                <a:latin typeface="Comic Sans MS" pitchFamily="66" charset="0"/>
              </a:rPr>
              <a:t>El factor de seguridad de un cable de acero es la relación entre la resistencia a la ruptura mínima garantizada del cable y la carga o fuerza de trabajo a la cual está </a:t>
            </a:r>
            <a:r>
              <a:rPr lang="es-ES" sz="2000" dirty="0" smtClean="0">
                <a:solidFill>
                  <a:schemeClr val="bg1"/>
                </a:solidFill>
                <a:latin typeface="Comic Sans MS" pitchFamily="66" charset="0"/>
              </a:rPr>
              <a:t>sujeta.</a:t>
            </a:r>
            <a:endParaRPr lang="es-SV" sz="2000" dirty="0">
              <a:solidFill>
                <a:schemeClr val="bg1"/>
              </a:solidFill>
              <a:latin typeface="Comic Sans MS" pitchFamily="66" charset="0"/>
            </a:endParaRPr>
          </a:p>
        </p:txBody>
      </p:sp>
      <p:graphicFrame>
        <p:nvGraphicFramePr>
          <p:cNvPr id="6" name="5 Tabla"/>
          <p:cNvGraphicFramePr>
            <a:graphicFrameLocks noGrp="1"/>
          </p:cNvGraphicFramePr>
          <p:nvPr>
            <p:extLst>
              <p:ext uri="{D42A27DB-BD31-4B8C-83A1-F6EECF244321}">
                <p14:modId xmlns="" xmlns:p14="http://schemas.microsoft.com/office/powerpoint/2010/main" val="2280772430"/>
              </p:ext>
            </p:extLst>
          </p:nvPr>
        </p:nvGraphicFramePr>
        <p:xfrm>
          <a:off x="3203848" y="1592825"/>
          <a:ext cx="5502526" cy="4989400"/>
        </p:xfrm>
        <a:graphic>
          <a:graphicData uri="http://schemas.openxmlformats.org/drawingml/2006/table">
            <a:tbl>
              <a:tblPr firstRow="1" firstCol="1" bandRow="1">
                <a:tableStyleId>{5C22544A-7EE6-4342-B048-85BDC9FD1C3A}</a:tableStyleId>
              </a:tblPr>
              <a:tblGrid>
                <a:gridCol w="3918350"/>
                <a:gridCol w="1584176"/>
              </a:tblGrid>
              <a:tr h="383495">
                <a:tc>
                  <a:txBody>
                    <a:bodyPr/>
                    <a:lstStyle/>
                    <a:p>
                      <a:pPr algn="ctr">
                        <a:lnSpc>
                          <a:spcPct val="200000"/>
                        </a:lnSpc>
                        <a:spcAft>
                          <a:spcPts val="0"/>
                        </a:spcAft>
                      </a:pPr>
                      <a:r>
                        <a:rPr lang="es-ES" sz="1200" dirty="0">
                          <a:solidFill>
                            <a:schemeClr val="bg1"/>
                          </a:solidFill>
                          <a:effectLst/>
                        </a:rPr>
                        <a:t>Aplicación</a:t>
                      </a:r>
                      <a:endParaRPr lang="es-SV" sz="1200" dirty="0">
                        <a:solidFill>
                          <a:schemeClr val="bg1"/>
                        </a:solidFill>
                        <a:effectLst/>
                        <a:latin typeface="Times New Roman"/>
                        <a:ea typeface="Times New Roman"/>
                        <a:cs typeface="Times New Roman"/>
                      </a:endParaRPr>
                    </a:p>
                  </a:txBody>
                  <a:tcPr marL="9020" marR="9020" marT="9020" marB="9020" anchor="b"/>
                </a:tc>
                <a:tc>
                  <a:txBody>
                    <a:bodyPr/>
                    <a:lstStyle/>
                    <a:p>
                      <a:pPr algn="ctr">
                        <a:lnSpc>
                          <a:spcPct val="200000"/>
                        </a:lnSpc>
                        <a:spcAft>
                          <a:spcPts val="0"/>
                        </a:spcAft>
                      </a:pPr>
                      <a:r>
                        <a:rPr lang="es-ES" sz="1200">
                          <a:solidFill>
                            <a:schemeClr val="bg1"/>
                          </a:solidFill>
                          <a:effectLst/>
                        </a:rPr>
                        <a:t>Factor</a:t>
                      </a:r>
                      <a:endParaRPr lang="es-SV" sz="1200">
                        <a:solidFill>
                          <a:schemeClr val="bg1"/>
                        </a:solidFill>
                        <a:effectLst/>
                        <a:latin typeface="Times New Roman"/>
                        <a:ea typeface="Times New Roman"/>
                        <a:cs typeface="Times New Roman"/>
                      </a:endParaRPr>
                    </a:p>
                  </a:txBody>
                  <a:tcPr marL="9020" marR="9020" marT="9020" marB="9020" anchor="b"/>
                </a:tc>
              </a:tr>
              <a:tr h="383495">
                <a:tc>
                  <a:txBody>
                    <a:bodyPr/>
                    <a:lstStyle/>
                    <a:p>
                      <a:pPr algn="ctr">
                        <a:lnSpc>
                          <a:spcPct val="200000"/>
                        </a:lnSpc>
                        <a:spcAft>
                          <a:spcPts val="0"/>
                        </a:spcAft>
                      </a:pPr>
                      <a:r>
                        <a:rPr lang="es-ES" sz="1200" b="1" dirty="0">
                          <a:solidFill>
                            <a:srgbClr val="FF0000"/>
                          </a:solidFill>
                          <a:effectLst/>
                        </a:rPr>
                        <a:t>Tirantes de cable o torones </a:t>
                      </a:r>
                      <a:r>
                        <a:rPr lang="es-ES" sz="1200" b="1" dirty="0" smtClean="0">
                          <a:solidFill>
                            <a:srgbClr val="FF0000"/>
                          </a:solidFill>
                          <a:effectLst/>
                        </a:rPr>
                        <a:t>para </a:t>
                      </a:r>
                      <a:r>
                        <a:rPr lang="es-ES" sz="1200" b="1" dirty="0">
                          <a:solidFill>
                            <a:srgbClr val="FF0000"/>
                          </a:solidFill>
                          <a:effectLst/>
                        </a:rPr>
                        <a:t>Tenso Estructuras</a:t>
                      </a:r>
                      <a:endParaRPr lang="es-SV" sz="1200" b="1" dirty="0">
                        <a:solidFill>
                          <a:srgbClr val="FF0000"/>
                        </a:solidFill>
                        <a:effectLst/>
                        <a:latin typeface="Times New Roman"/>
                        <a:ea typeface="Times New Roman"/>
                        <a:cs typeface="Times New Roman"/>
                      </a:endParaRPr>
                    </a:p>
                  </a:txBody>
                  <a:tcPr marL="9020" marR="9020" marT="9020" marB="9020" anchor="b"/>
                </a:tc>
                <a:tc>
                  <a:txBody>
                    <a:bodyPr/>
                    <a:lstStyle/>
                    <a:p>
                      <a:pPr algn="ctr">
                        <a:lnSpc>
                          <a:spcPct val="200000"/>
                        </a:lnSpc>
                        <a:spcAft>
                          <a:spcPts val="0"/>
                        </a:spcAft>
                      </a:pPr>
                      <a:r>
                        <a:rPr lang="es-ES" sz="1200" b="1" dirty="0">
                          <a:solidFill>
                            <a:srgbClr val="FF0000"/>
                          </a:solidFill>
                          <a:effectLst/>
                        </a:rPr>
                        <a:t>3 a 4</a:t>
                      </a:r>
                      <a:endParaRPr lang="es-SV" sz="1200" b="1" dirty="0">
                        <a:solidFill>
                          <a:srgbClr val="FF0000"/>
                        </a:solidFill>
                        <a:effectLst/>
                        <a:latin typeface="Times New Roman"/>
                        <a:ea typeface="Times New Roman"/>
                        <a:cs typeface="Times New Roman"/>
                      </a:endParaRPr>
                    </a:p>
                  </a:txBody>
                  <a:tcPr marL="9020" marR="9020" marT="9020" marB="9020" anchor="b"/>
                </a:tc>
              </a:tr>
              <a:tr h="383495">
                <a:tc>
                  <a:txBody>
                    <a:bodyPr/>
                    <a:lstStyle/>
                    <a:p>
                      <a:pPr algn="ctr">
                        <a:lnSpc>
                          <a:spcPct val="200000"/>
                        </a:lnSpc>
                        <a:spcAft>
                          <a:spcPts val="0"/>
                        </a:spcAft>
                      </a:pPr>
                      <a:r>
                        <a:rPr lang="es-ES" sz="1200" dirty="0">
                          <a:solidFill>
                            <a:schemeClr val="bg1"/>
                          </a:solidFill>
                          <a:effectLst/>
                        </a:rPr>
                        <a:t>Cables principales para puentes colgantes</a:t>
                      </a:r>
                      <a:endParaRPr lang="es-SV" sz="1200" dirty="0">
                        <a:solidFill>
                          <a:schemeClr val="bg1"/>
                        </a:solidFill>
                        <a:effectLst/>
                        <a:latin typeface="Times New Roman"/>
                        <a:ea typeface="Times New Roman"/>
                        <a:cs typeface="Times New Roman"/>
                      </a:endParaRPr>
                    </a:p>
                  </a:txBody>
                  <a:tcPr marL="9020" marR="9020" marT="9020" marB="9020" anchor="b"/>
                </a:tc>
                <a:tc>
                  <a:txBody>
                    <a:bodyPr/>
                    <a:lstStyle/>
                    <a:p>
                      <a:pPr algn="ctr">
                        <a:lnSpc>
                          <a:spcPct val="200000"/>
                        </a:lnSpc>
                        <a:spcAft>
                          <a:spcPts val="0"/>
                        </a:spcAft>
                      </a:pPr>
                      <a:r>
                        <a:rPr lang="es-ES" sz="1200" dirty="0">
                          <a:solidFill>
                            <a:schemeClr val="bg1"/>
                          </a:solidFill>
                          <a:effectLst/>
                        </a:rPr>
                        <a:t>3 a 3.5</a:t>
                      </a:r>
                      <a:endParaRPr lang="es-SV" sz="1200" dirty="0">
                        <a:solidFill>
                          <a:schemeClr val="bg1"/>
                        </a:solidFill>
                        <a:effectLst/>
                        <a:latin typeface="Times New Roman"/>
                        <a:ea typeface="Times New Roman"/>
                        <a:cs typeface="Times New Roman"/>
                      </a:endParaRPr>
                    </a:p>
                  </a:txBody>
                  <a:tcPr marL="9020" marR="9020" marT="9020" marB="9020" anchor="b"/>
                </a:tc>
              </a:tr>
              <a:tr h="383495">
                <a:tc>
                  <a:txBody>
                    <a:bodyPr/>
                    <a:lstStyle/>
                    <a:p>
                      <a:pPr algn="ctr">
                        <a:lnSpc>
                          <a:spcPct val="200000"/>
                        </a:lnSpc>
                        <a:spcAft>
                          <a:spcPts val="0"/>
                        </a:spcAft>
                      </a:pPr>
                      <a:r>
                        <a:rPr lang="es-ES" sz="1200" dirty="0">
                          <a:solidFill>
                            <a:schemeClr val="bg1"/>
                          </a:solidFill>
                          <a:effectLst/>
                        </a:rPr>
                        <a:t>Cables de suspensión (péndulo para puentes colgantes)</a:t>
                      </a:r>
                      <a:endParaRPr lang="es-SV" sz="1200" dirty="0">
                        <a:solidFill>
                          <a:schemeClr val="bg1"/>
                        </a:solidFill>
                        <a:effectLst/>
                        <a:latin typeface="Times New Roman"/>
                        <a:ea typeface="Times New Roman"/>
                        <a:cs typeface="Times New Roman"/>
                      </a:endParaRPr>
                    </a:p>
                  </a:txBody>
                  <a:tcPr marL="9020" marR="9020" marT="9020" marB="9020" anchor="b"/>
                </a:tc>
                <a:tc>
                  <a:txBody>
                    <a:bodyPr/>
                    <a:lstStyle/>
                    <a:p>
                      <a:pPr algn="ctr">
                        <a:lnSpc>
                          <a:spcPct val="200000"/>
                        </a:lnSpc>
                        <a:spcAft>
                          <a:spcPts val="0"/>
                        </a:spcAft>
                      </a:pPr>
                      <a:r>
                        <a:rPr lang="es-ES" sz="1200" dirty="0">
                          <a:solidFill>
                            <a:schemeClr val="bg1"/>
                          </a:solidFill>
                          <a:effectLst/>
                        </a:rPr>
                        <a:t>3.5 a 4</a:t>
                      </a:r>
                      <a:endParaRPr lang="es-SV" sz="1200" dirty="0">
                        <a:solidFill>
                          <a:schemeClr val="bg1"/>
                        </a:solidFill>
                        <a:effectLst/>
                        <a:latin typeface="Times New Roman"/>
                        <a:ea typeface="Times New Roman"/>
                        <a:cs typeface="Times New Roman"/>
                      </a:endParaRPr>
                    </a:p>
                  </a:txBody>
                  <a:tcPr marL="9020" marR="9020" marT="9020" marB="9020" anchor="b"/>
                </a:tc>
              </a:tr>
              <a:tr h="383495">
                <a:tc>
                  <a:txBody>
                    <a:bodyPr/>
                    <a:lstStyle/>
                    <a:p>
                      <a:pPr algn="ctr">
                        <a:lnSpc>
                          <a:spcPct val="200000"/>
                        </a:lnSpc>
                        <a:spcAft>
                          <a:spcPts val="0"/>
                        </a:spcAft>
                      </a:pPr>
                      <a:r>
                        <a:rPr lang="es-ES" sz="1200" dirty="0">
                          <a:solidFill>
                            <a:schemeClr val="bg1"/>
                          </a:solidFill>
                          <a:effectLst/>
                        </a:rPr>
                        <a:t>Cables de tracción para teleféricos y andariveles</a:t>
                      </a:r>
                      <a:endParaRPr lang="es-SV" sz="1200" dirty="0">
                        <a:solidFill>
                          <a:schemeClr val="bg1"/>
                        </a:solidFill>
                        <a:effectLst/>
                        <a:latin typeface="Times New Roman"/>
                        <a:ea typeface="Times New Roman"/>
                        <a:cs typeface="Times New Roman"/>
                      </a:endParaRPr>
                    </a:p>
                  </a:txBody>
                  <a:tcPr marL="9020" marR="9020" marT="9020" marB="9020" anchor="b"/>
                </a:tc>
                <a:tc>
                  <a:txBody>
                    <a:bodyPr/>
                    <a:lstStyle/>
                    <a:p>
                      <a:pPr algn="ctr">
                        <a:lnSpc>
                          <a:spcPct val="200000"/>
                        </a:lnSpc>
                        <a:spcAft>
                          <a:spcPts val="0"/>
                        </a:spcAft>
                      </a:pPr>
                      <a:r>
                        <a:rPr lang="es-ES" sz="1200" dirty="0">
                          <a:solidFill>
                            <a:schemeClr val="bg1"/>
                          </a:solidFill>
                          <a:effectLst/>
                        </a:rPr>
                        <a:t>5 a 6</a:t>
                      </a:r>
                      <a:endParaRPr lang="es-SV" sz="1200" dirty="0">
                        <a:solidFill>
                          <a:schemeClr val="bg1"/>
                        </a:solidFill>
                        <a:effectLst/>
                        <a:latin typeface="Times New Roman"/>
                        <a:ea typeface="Times New Roman"/>
                        <a:cs typeface="Times New Roman"/>
                      </a:endParaRPr>
                    </a:p>
                  </a:txBody>
                  <a:tcPr marL="9020" marR="9020" marT="9020" marB="9020" anchor="b"/>
                </a:tc>
              </a:tr>
              <a:tr h="383495">
                <a:tc>
                  <a:txBody>
                    <a:bodyPr/>
                    <a:lstStyle/>
                    <a:p>
                      <a:pPr algn="ctr">
                        <a:lnSpc>
                          <a:spcPct val="200000"/>
                        </a:lnSpc>
                        <a:spcAft>
                          <a:spcPts val="0"/>
                        </a:spcAft>
                      </a:pPr>
                      <a:r>
                        <a:rPr lang="es-ES" sz="1200" dirty="0">
                          <a:solidFill>
                            <a:schemeClr val="bg1"/>
                          </a:solidFill>
                          <a:effectLst/>
                        </a:rPr>
                        <a:t>Cada cable de operación de una grúa almeja</a:t>
                      </a:r>
                      <a:endParaRPr lang="es-SV" sz="1200" dirty="0">
                        <a:solidFill>
                          <a:schemeClr val="bg1"/>
                        </a:solidFill>
                        <a:effectLst/>
                        <a:latin typeface="Times New Roman"/>
                        <a:ea typeface="Times New Roman"/>
                        <a:cs typeface="Times New Roman"/>
                      </a:endParaRPr>
                    </a:p>
                  </a:txBody>
                  <a:tcPr marL="9020" marR="9020" marT="9020" marB="9020" anchor="b"/>
                </a:tc>
                <a:tc>
                  <a:txBody>
                    <a:bodyPr/>
                    <a:lstStyle/>
                    <a:p>
                      <a:pPr algn="ctr">
                        <a:lnSpc>
                          <a:spcPct val="200000"/>
                        </a:lnSpc>
                        <a:spcAft>
                          <a:spcPts val="0"/>
                        </a:spcAft>
                      </a:pPr>
                      <a:r>
                        <a:rPr lang="es-ES" sz="1200" dirty="0">
                          <a:solidFill>
                            <a:schemeClr val="bg1"/>
                          </a:solidFill>
                          <a:effectLst/>
                        </a:rPr>
                        <a:t>4 a 5</a:t>
                      </a:r>
                      <a:endParaRPr lang="es-SV" sz="1200" dirty="0">
                        <a:solidFill>
                          <a:schemeClr val="bg1"/>
                        </a:solidFill>
                        <a:effectLst/>
                        <a:latin typeface="Times New Roman"/>
                        <a:ea typeface="Times New Roman"/>
                        <a:cs typeface="Times New Roman"/>
                      </a:endParaRPr>
                    </a:p>
                  </a:txBody>
                  <a:tcPr marL="9020" marR="9020" marT="9020" marB="9020" anchor="b"/>
                </a:tc>
              </a:tr>
              <a:tr h="383495">
                <a:tc>
                  <a:txBody>
                    <a:bodyPr/>
                    <a:lstStyle/>
                    <a:p>
                      <a:pPr algn="ctr">
                        <a:lnSpc>
                          <a:spcPct val="200000"/>
                        </a:lnSpc>
                        <a:spcAft>
                          <a:spcPts val="0"/>
                        </a:spcAft>
                      </a:pPr>
                      <a:r>
                        <a:rPr lang="es-ES" sz="1200" dirty="0">
                          <a:solidFill>
                            <a:schemeClr val="bg1"/>
                          </a:solidFill>
                          <a:effectLst/>
                        </a:rPr>
                        <a:t>Palas mecánicas - excavadoras</a:t>
                      </a:r>
                      <a:endParaRPr lang="es-SV" sz="1200" dirty="0">
                        <a:solidFill>
                          <a:schemeClr val="bg1"/>
                        </a:solidFill>
                        <a:effectLst/>
                        <a:latin typeface="Times New Roman"/>
                        <a:ea typeface="Times New Roman"/>
                        <a:cs typeface="Times New Roman"/>
                      </a:endParaRPr>
                    </a:p>
                  </a:txBody>
                  <a:tcPr marL="9020" marR="9020" marT="9020" marB="9020" anchor="b"/>
                </a:tc>
                <a:tc>
                  <a:txBody>
                    <a:bodyPr/>
                    <a:lstStyle/>
                    <a:p>
                      <a:pPr algn="ctr">
                        <a:lnSpc>
                          <a:spcPct val="200000"/>
                        </a:lnSpc>
                        <a:spcAft>
                          <a:spcPts val="0"/>
                        </a:spcAft>
                      </a:pPr>
                      <a:r>
                        <a:rPr lang="es-ES" sz="1200" dirty="0">
                          <a:solidFill>
                            <a:schemeClr val="bg1"/>
                          </a:solidFill>
                          <a:effectLst/>
                        </a:rPr>
                        <a:t>5</a:t>
                      </a:r>
                      <a:endParaRPr lang="es-SV" sz="1200" dirty="0">
                        <a:solidFill>
                          <a:schemeClr val="bg1"/>
                        </a:solidFill>
                        <a:effectLst/>
                        <a:latin typeface="Times New Roman"/>
                        <a:ea typeface="Times New Roman"/>
                        <a:cs typeface="Times New Roman"/>
                      </a:endParaRPr>
                    </a:p>
                  </a:txBody>
                  <a:tcPr marL="9020" marR="9020" marT="9020" marB="9020" anchor="b"/>
                </a:tc>
              </a:tr>
              <a:tr h="383495">
                <a:tc>
                  <a:txBody>
                    <a:bodyPr/>
                    <a:lstStyle/>
                    <a:p>
                      <a:pPr algn="ctr">
                        <a:lnSpc>
                          <a:spcPct val="200000"/>
                        </a:lnSpc>
                        <a:spcAft>
                          <a:spcPts val="0"/>
                        </a:spcAft>
                      </a:pPr>
                      <a:r>
                        <a:rPr lang="es-ES" sz="1200" dirty="0">
                          <a:solidFill>
                            <a:schemeClr val="bg1"/>
                          </a:solidFill>
                          <a:effectLst/>
                        </a:rPr>
                        <a:t>Cable de arrastre en minas</a:t>
                      </a:r>
                      <a:endParaRPr lang="es-SV" sz="1200" dirty="0">
                        <a:solidFill>
                          <a:schemeClr val="bg1"/>
                        </a:solidFill>
                        <a:effectLst/>
                        <a:latin typeface="Times New Roman"/>
                        <a:ea typeface="Times New Roman"/>
                        <a:cs typeface="Times New Roman"/>
                      </a:endParaRPr>
                    </a:p>
                  </a:txBody>
                  <a:tcPr marL="9020" marR="9020" marT="9020" marB="9020" anchor="b"/>
                </a:tc>
                <a:tc>
                  <a:txBody>
                    <a:bodyPr/>
                    <a:lstStyle/>
                    <a:p>
                      <a:pPr algn="ctr">
                        <a:lnSpc>
                          <a:spcPct val="200000"/>
                        </a:lnSpc>
                        <a:spcAft>
                          <a:spcPts val="0"/>
                        </a:spcAft>
                      </a:pPr>
                      <a:r>
                        <a:rPr lang="es-ES" sz="1200" dirty="0">
                          <a:solidFill>
                            <a:schemeClr val="bg1"/>
                          </a:solidFill>
                          <a:effectLst/>
                        </a:rPr>
                        <a:t>4 a 5</a:t>
                      </a:r>
                      <a:endParaRPr lang="es-SV" sz="1200" dirty="0">
                        <a:solidFill>
                          <a:schemeClr val="bg1"/>
                        </a:solidFill>
                        <a:effectLst/>
                        <a:latin typeface="Times New Roman"/>
                        <a:ea typeface="Times New Roman"/>
                        <a:cs typeface="Times New Roman"/>
                      </a:endParaRPr>
                    </a:p>
                  </a:txBody>
                  <a:tcPr marL="9020" marR="9020" marT="9020" marB="9020" anchor="b"/>
                </a:tc>
              </a:tr>
              <a:tr h="383495">
                <a:tc>
                  <a:txBody>
                    <a:bodyPr/>
                    <a:lstStyle/>
                    <a:p>
                      <a:pPr algn="ctr">
                        <a:lnSpc>
                          <a:spcPct val="200000"/>
                        </a:lnSpc>
                        <a:spcAft>
                          <a:spcPts val="0"/>
                        </a:spcAft>
                      </a:pPr>
                      <a:r>
                        <a:rPr lang="es-ES" sz="1200" dirty="0">
                          <a:solidFill>
                            <a:schemeClr val="bg1"/>
                          </a:solidFill>
                          <a:effectLst/>
                        </a:rPr>
                        <a:t>Cables de </a:t>
                      </a:r>
                      <a:r>
                        <a:rPr lang="es-ES" sz="1200" dirty="0" err="1">
                          <a:solidFill>
                            <a:schemeClr val="bg1"/>
                          </a:solidFill>
                          <a:effectLst/>
                        </a:rPr>
                        <a:t>izaje</a:t>
                      </a:r>
                      <a:r>
                        <a:rPr lang="es-ES" sz="1200" dirty="0">
                          <a:solidFill>
                            <a:schemeClr val="bg1"/>
                          </a:solidFill>
                          <a:effectLst/>
                        </a:rPr>
                        <a:t> en minas (vertical e inclinado)</a:t>
                      </a:r>
                      <a:endParaRPr lang="es-SV" sz="1200" dirty="0">
                        <a:solidFill>
                          <a:schemeClr val="bg1"/>
                        </a:solidFill>
                        <a:effectLst/>
                        <a:latin typeface="Times New Roman"/>
                        <a:ea typeface="Times New Roman"/>
                        <a:cs typeface="Times New Roman"/>
                      </a:endParaRPr>
                    </a:p>
                  </a:txBody>
                  <a:tcPr marL="9020" marR="9020" marT="9020" marB="9020" anchor="b"/>
                </a:tc>
                <a:tc>
                  <a:txBody>
                    <a:bodyPr/>
                    <a:lstStyle/>
                    <a:p>
                      <a:pPr algn="ctr">
                        <a:lnSpc>
                          <a:spcPct val="200000"/>
                        </a:lnSpc>
                        <a:spcAft>
                          <a:spcPts val="0"/>
                        </a:spcAft>
                      </a:pPr>
                      <a:r>
                        <a:rPr lang="es-ES" sz="1200" dirty="0">
                          <a:solidFill>
                            <a:schemeClr val="bg1"/>
                          </a:solidFill>
                          <a:effectLst/>
                        </a:rPr>
                        <a:t>7 a8</a:t>
                      </a:r>
                      <a:endParaRPr lang="es-SV" sz="1200" dirty="0">
                        <a:solidFill>
                          <a:schemeClr val="bg1"/>
                        </a:solidFill>
                        <a:effectLst/>
                        <a:latin typeface="Times New Roman"/>
                        <a:ea typeface="Times New Roman"/>
                        <a:cs typeface="Times New Roman"/>
                      </a:endParaRPr>
                    </a:p>
                  </a:txBody>
                  <a:tcPr marL="9020" marR="9020" marT="9020" marB="9020" anchor="b"/>
                </a:tc>
              </a:tr>
              <a:tr h="383495">
                <a:tc>
                  <a:txBody>
                    <a:bodyPr/>
                    <a:lstStyle/>
                    <a:p>
                      <a:pPr algn="ctr">
                        <a:lnSpc>
                          <a:spcPct val="200000"/>
                        </a:lnSpc>
                        <a:spcAft>
                          <a:spcPts val="0"/>
                        </a:spcAft>
                      </a:pPr>
                      <a:r>
                        <a:rPr lang="es-ES" sz="1200" dirty="0">
                          <a:solidFill>
                            <a:schemeClr val="bg1"/>
                          </a:solidFill>
                          <a:effectLst/>
                        </a:rPr>
                        <a:t>Grúas tecles y polipastos industriales</a:t>
                      </a:r>
                      <a:endParaRPr lang="es-SV" sz="1200" dirty="0">
                        <a:solidFill>
                          <a:schemeClr val="bg1"/>
                        </a:solidFill>
                        <a:effectLst/>
                        <a:latin typeface="Times New Roman"/>
                        <a:ea typeface="Times New Roman"/>
                        <a:cs typeface="Times New Roman"/>
                      </a:endParaRPr>
                    </a:p>
                  </a:txBody>
                  <a:tcPr marL="9020" marR="9020" marT="9020" marB="9020" anchor="b"/>
                </a:tc>
                <a:tc>
                  <a:txBody>
                    <a:bodyPr/>
                    <a:lstStyle/>
                    <a:p>
                      <a:pPr algn="ctr">
                        <a:lnSpc>
                          <a:spcPct val="200000"/>
                        </a:lnSpc>
                        <a:spcAft>
                          <a:spcPts val="0"/>
                        </a:spcAft>
                      </a:pPr>
                      <a:r>
                        <a:rPr lang="es-ES" sz="1200" dirty="0">
                          <a:solidFill>
                            <a:schemeClr val="bg1"/>
                          </a:solidFill>
                          <a:effectLst/>
                        </a:rPr>
                        <a:t>6 (mínimo)</a:t>
                      </a:r>
                      <a:endParaRPr lang="es-SV" sz="1200" dirty="0">
                        <a:solidFill>
                          <a:schemeClr val="bg1"/>
                        </a:solidFill>
                        <a:effectLst/>
                        <a:latin typeface="Times New Roman"/>
                        <a:ea typeface="Times New Roman"/>
                        <a:cs typeface="Times New Roman"/>
                      </a:endParaRPr>
                    </a:p>
                  </a:txBody>
                  <a:tcPr marL="9020" marR="9020" marT="9020" marB="9020" anchor="b"/>
                </a:tc>
              </a:tr>
              <a:tr h="383495">
                <a:tc>
                  <a:txBody>
                    <a:bodyPr/>
                    <a:lstStyle/>
                    <a:p>
                      <a:pPr algn="ctr">
                        <a:lnSpc>
                          <a:spcPct val="200000"/>
                        </a:lnSpc>
                        <a:spcAft>
                          <a:spcPts val="0"/>
                        </a:spcAft>
                      </a:pPr>
                      <a:r>
                        <a:rPr lang="es-ES" sz="1200" dirty="0">
                          <a:solidFill>
                            <a:schemeClr val="bg1"/>
                          </a:solidFill>
                          <a:effectLst/>
                        </a:rPr>
                        <a:t>Ascensores - elevadores - para personal</a:t>
                      </a:r>
                      <a:endParaRPr lang="es-SV" sz="1200" dirty="0">
                        <a:solidFill>
                          <a:schemeClr val="bg1"/>
                        </a:solidFill>
                        <a:effectLst/>
                        <a:latin typeface="Times New Roman"/>
                        <a:ea typeface="Times New Roman"/>
                        <a:cs typeface="Times New Roman"/>
                      </a:endParaRPr>
                    </a:p>
                  </a:txBody>
                  <a:tcPr marL="9020" marR="9020" marT="9020" marB="9020" anchor="b"/>
                </a:tc>
                <a:tc>
                  <a:txBody>
                    <a:bodyPr/>
                    <a:lstStyle/>
                    <a:p>
                      <a:pPr algn="ctr">
                        <a:lnSpc>
                          <a:spcPct val="200000"/>
                        </a:lnSpc>
                        <a:spcAft>
                          <a:spcPts val="0"/>
                        </a:spcAft>
                      </a:pPr>
                      <a:r>
                        <a:rPr lang="es-ES" sz="1200" dirty="0">
                          <a:solidFill>
                            <a:schemeClr val="bg1"/>
                          </a:solidFill>
                          <a:effectLst/>
                        </a:rPr>
                        <a:t>12 a 15</a:t>
                      </a:r>
                      <a:endParaRPr lang="es-SV" sz="1200" dirty="0">
                        <a:solidFill>
                          <a:schemeClr val="bg1"/>
                        </a:solidFill>
                        <a:effectLst/>
                        <a:latin typeface="Times New Roman"/>
                        <a:ea typeface="Times New Roman"/>
                        <a:cs typeface="Times New Roman"/>
                      </a:endParaRPr>
                    </a:p>
                  </a:txBody>
                  <a:tcPr marL="9020" marR="9020" marT="9020" marB="9020" anchor="b"/>
                </a:tc>
              </a:tr>
              <a:tr h="383495">
                <a:tc>
                  <a:txBody>
                    <a:bodyPr/>
                    <a:lstStyle/>
                    <a:p>
                      <a:pPr algn="ctr">
                        <a:lnSpc>
                          <a:spcPct val="200000"/>
                        </a:lnSpc>
                        <a:spcAft>
                          <a:spcPts val="0"/>
                        </a:spcAft>
                      </a:pPr>
                      <a:r>
                        <a:rPr lang="es-ES" sz="1200" dirty="0">
                          <a:solidFill>
                            <a:schemeClr val="bg1"/>
                          </a:solidFill>
                          <a:effectLst/>
                        </a:rPr>
                        <a:t>Ascensores - elevadores - para material y equipos</a:t>
                      </a:r>
                      <a:endParaRPr lang="es-SV" sz="1200" dirty="0">
                        <a:solidFill>
                          <a:schemeClr val="bg1"/>
                        </a:solidFill>
                        <a:effectLst/>
                        <a:latin typeface="Times New Roman"/>
                        <a:ea typeface="Times New Roman"/>
                        <a:cs typeface="Times New Roman"/>
                      </a:endParaRPr>
                    </a:p>
                  </a:txBody>
                  <a:tcPr marL="9020" marR="9020" marT="9020" marB="9020" anchor="b"/>
                </a:tc>
                <a:tc>
                  <a:txBody>
                    <a:bodyPr/>
                    <a:lstStyle/>
                    <a:p>
                      <a:pPr algn="ctr">
                        <a:lnSpc>
                          <a:spcPct val="200000"/>
                        </a:lnSpc>
                        <a:spcAft>
                          <a:spcPts val="0"/>
                        </a:spcAft>
                      </a:pPr>
                      <a:r>
                        <a:rPr lang="es-ES" sz="1200" dirty="0">
                          <a:solidFill>
                            <a:schemeClr val="bg1"/>
                          </a:solidFill>
                          <a:effectLst/>
                        </a:rPr>
                        <a:t>7 a 10</a:t>
                      </a:r>
                      <a:endParaRPr lang="es-SV" sz="1200" dirty="0">
                        <a:solidFill>
                          <a:schemeClr val="bg1"/>
                        </a:solidFill>
                        <a:effectLst/>
                        <a:latin typeface="Times New Roman"/>
                        <a:ea typeface="Times New Roman"/>
                        <a:cs typeface="Times New Roman"/>
                      </a:endParaRPr>
                    </a:p>
                  </a:txBody>
                  <a:tcPr marL="9020" marR="9020" marT="9020" marB="9020" anchor="b"/>
                </a:tc>
              </a:tr>
              <a:tr h="383495">
                <a:tc>
                  <a:txBody>
                    <a:bodyPr/>
                    <a:lstStyle/>
                    <a:p>
                      <a:pPr algn="ctr">
                        <a:lnSpc>
                          <a:spcPct val="200000"/>
                        </a:lnSpc>
                        <a:spcAft>
                          <a:spcPts val="0"/>
                        </a:spcAft>
                      </a:pPr>
                      <a:r>
                        <a:rPr lang="es-ES" sz="1200" dirty="0">
                          <a:solidFill>
                            <a:schemeClr val="bg1"/>
                          </a:solidFill>
                          <a:effectLst/>
                        </a:rPr>
                        <a:t>Grúas con crisoles calientes de fundición</a:t>
                      </a:r>
                      <a:endParaRPr lang="es-SV" sz="1200" dirty="0">
                        <a:solidFill>
                          <a:schemeClr val="bg1"/>
                        </a:solidFill>
                        <a:effectLst/>
                        <a:latin typeface="Times New Roman"/>
                        <a:ea typeface="Times New Roman"/>
                        <a:cs typeface="Times New Roman"/>
                      </a:endParaRPr>
                    </a:p>
                  </a:txBody>
                  <a:tcPr marL="9020" marR="9020" marT="9020" marB="9020" anchor="b"/>
                </a:tc>
                <a:tc>
                  <a:txBody>
                    <a:bodyPr/>
                    <a:lstStyle/>
                    <a:p>
                      <a:pPr algn="ctr">
                        <a:lnSpc>
                          <a:spcPct val="200000"/>
                        </a:lnSpc>
                        <a:spcAft>
                          <a:spcPts val="0"/>
                        </a:spcAft>
                      </a:pPr>
                      <a:r>
                        <a:rPr lang="es-ES" sz="1200" dirty="0">
                          <a:solidFill>
                            <a:schemeClr val="bg1"/>
                          </a:solidFill>
                          <a:effectLst/>
                        </a:rPr>
                        <a:t>8 (mínimo)</a:t>
                      </a:r>
                      <a:endParaRPr lang="es-SV" sz="1200" dirty="0">
                        <a:solidFill>
                          <a:schemeClr val="bg1"/>
                        </a:solidFill>
                        <a:effectLst/>
                        <a:latin typeface="Times New Roman"/>
                        <a:ea typeface="Times New Roman"/>
                        <a:cs typeface="Times New Roman"/>
                      </a:endParaRPr>
                    </a:p>
                  </a:txBody>
                  <a:tcPr marL="9020" marR="9020" marT="9020" marB="9020" anchor="b"/>
                </a:tc>
              </a:tr>
            </a:tbl>
          </a:graphicData>
        </a:graphic>
      </p:graphicFrame>
    </p:spTree>
    <p:extLst>
      <p:ext uri="{BB962C8B-B14F-4D97-AF65-F5344CB8AC3E}">
        <p14:creationId xmlns="" xmlns:p14="http://schemas.microsoft.com/office/powerpoint/2010/main" val="257347380"/>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12955" y="484978"/>
            <a:ext cx="5523341" cy="584775"/>
          </a:xfrm>
          <a:prstGeom prst="rect">
            <a:avLst/>
          </a:prstGeom>
        </p:spPr>
        <p:txBody>
          <a:bodyPr wrap="square">
            <a:spAutoFit/>
          </a:bodyPr>
          <a:lstStyle/>
          <a:p>
            <a:pPr algn="ctr"/>
            <a:r>
              <a:rPr lang="es-EC" sz="3200" b="1" dirty="0" smtClean="0">
                <a:solidFill>
                  <a:schemeClr val="accent3"/>
                </a:solidFill>
                <a:latin typeface="Comic Sans MS" pitchFamily="66" charset="0"/>
                <a:cs typeface="Arial" pitchFamily="34" charset="0"/>
              </a:rPr>
              <a:t>CABLES DE ACERO</a:t>
            </a:r>
            <a:endParaRPr lang="es-SV" sz="3200" dirty="0"/>
          </a:p>
        </p:txBody>
      </p:sp>
      <p:sp>
        <p:nvSpPr>
          <p:cNvPr id="2" name="1 Rectángulo"/>
          <p:cNvSpPr/>
          <p:nvPr/>
        </p:nvSpPr>
        <p:spPr>
          <a:xfrm>
            <a:off x="1187624" y="1268760"/>
            <a:ext cx="6997372" cy="707886"/>
          </a:xfrm>
          <a:prstGeom prst="rect">
            <a:avLst/>
          </a:prstGeom>
        </p:spPr>
        <p:txBody>
          <a:bodyPr wrap="square">
            <a:spAutoFit/>
          </a:bodyPr>
          <a:lstStyle/>
          <a:p>
            <a:pPr lvl="1" algn="ctr"/>
            <a:r>
              <a:rPr lang="es-ES" sz="2000" b="1" dirty="0">
                <a:solidFill>
                  <a:schemeClr val="bg1"/>
                </a:solidFill>
                <a:latin typeface="Comic Sans MS" pitchFamily="66" charset="0"/>
              </a:rPr>
              <a:t>DETALLE PARA LA INSTALACIÓN DE </a:t>
            </a:r>
            <a:r>
              <a:rPr lang="es-ES" sz="2000" b="1" dirty="0" smtClean="0">
                <a:solidFill>
                  <a:schemeClr val="bg1"/>
                </a:solidFill>
                <a:latin typeface="Comic Sans MS" pitchFamily="66" charset="0"/>
              </a:rPr>
              <a:t>GRAPAS EN FUNCION DEL DIAMETRO DEL CABLE</a:t>
            </a:r>
            <a:endParaRPr lang="es-SV" sz="2000" dirty="0">
              <a:solidFill>
                <a:schemeClr val="bg1"/>
              </a:solidFill>
              <a:latin typeface="Comic Sans MS" pitchFamily="66" charset="0"/>
            </a:endParaRPr>
          </a:p>
        </p:txBody>
      </p:sp>
      <p:graphicFrame>
        <p:nvGraphicFramePr>
          <p:cNvPr id="6" name="5 Tabla"/>
          <p:cNvGraphicFramePr>
            <a:graphicFrameLocks noGrp="1"/>
          </p:cNvGraphicFramePr>
          <p:nvPr>
            <p:extLst>
              <p:ext uri="{D42A27DB-BD31-4B8C-83A1-F6EECF244321}">
                <p14:modId xmlns="" xmlns:p14="http://schemas.microsoft.com/office/powerpoint/2010/main" val="399856466"/>
              </p:ext>
            </p:extLst>
          </p:nvPr>
        </p:nvGraphicFramePr>
        <p:xfrm>
          <a:off x="971601" y="1988840"/>
          <a:ext cx="7213396" cy="4248470"/>
        </p:xfrm>
        <a:graphic>
          <a:graphicData uri="http://schemas.openxmlformats.org/drawingml/2006/table">
            <a:tbl>
              <a:tblPr firstRow="1" firstCol="1" bandRow="1">
                <a:tableStyleId>{5C22544A-7EE6-4342-B048-85BDC9FD1C3A}</a:tableStyleId>
              </a:tblPr>
              <a:tblGrid>
                <a:gridCol w="1772064"/>
                <a:gridCol w="1564908"/>
                <a:gridCol w="1700056"/>
                <a:gridCol w="2176368"/>
              </a:tblGrid>
              <a:tr h="850070">
                <a:tc>
                  <a:txBody>
                    <a:bodyPr/>
                    <a:lstStyle/>
                    <a:p>
                      <a:pPr algn="ctr">
                        <a:spcAft>
                          <a:spcPts val="0"/>
                        </a:spcAft>
                      </a:pPr>
                      <a:r>
                        <a:rPr lang="es-ES" sz="1500" dirty="0">
                          <a:solidFill>
                            <a:schemeClr val="bg1"/>
                          </a:solidFill>
                          <a:effectLst/>
                        </a:rPr>
                        <a:t>Diámetro nominal del cable, mm</a:t>
                      </a:r>
                      <a:endParaRPr lang="es-SV" sz="1500" dirty="0">
                        <a:solidFill>
                          <a:schemeClr val="bg1"/>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dirty="0">
                          <a:solidFill>
                            <a:schemeClr val="bg1"/>
                          </a:solidFill>
                          <a:effectLst/>
                        </a:rPr>
                        <a:t>Numero de perros o grapas</a:t>
                      </a:r>
                      <a:endParaRPr lang="es-SV" sz="1500" dirty="0">
                        <a:solidFill>
                          <a:schemeClr val="bg1"/>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dirty="0">
                          <a:solidFill>
                            <a:schemeClr val="bg1"/>
                          </a:solidFill>
                          <a:effectLst/>
                        </a:rPr>
                        <a:t>Espacio entre perros o grapas, mm</a:t>
                      </a:r>
                      <a:endParaRPr lang="es-SV" sz="1500" dirty="0">
                        <a:solidFill>
                          <a:schemeClr val="bg1"/>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dirty="0">
                          <a:solidFill>
                            <a:schemeClr val="bg1"/>
                          </a:solidFill>
                          <a:effectLst/>
                        </a:rPr>
                        <a:t>Longitud de cable doblado excluido el </a:t>
                      </a:r>
                      <a:r>
                        <a:rPr lang="es-ES" sz="1500" dirty="0" smtClean="0">
                          <a:solidFill>
                            <a:schemeClr val="bg1"/>
                          </a:solidFill>
                          <a:effectLst/>
                        </a:rPr>
                        <a:t>ojal (mm)</a:t>
                      </a:r>
                      <a:endParaRPr lang="es-SV" sz="1500" dirty="0">
                        <a:solidFill>
                          <a:schemeClr val="bg1"/>
                        </a:solidFill>
                        <a:effectLst/>
                        <a:latin typeface="Times New Roman"/>
                        <a:ea typeface="Times New Roman"/>
                        <a:cs typeface="Times New Roman"/>
                      </a:endParaRPr>
                    </a:p>
                  </a:txBody>
                  <a:tcPr marL="44450" marR="44450" marT="0" marB="0" anchor="ctr"/>
                </a:tc>
              </a:tr>
              <a:tr h="339840">
                <a:tc>
                  <a:txBody>
                    <a:bodyPr/>
                    <a:lstStyle/>
                    <a:p>
                      <a:pPr algn="ctr">
                        <a:spcAft>
                          <a:spcPts val="0"/>
                        </a:spcAft>
                      </a:pPr>
                      <a:r>
                        <a:rPr lang="es-ES" sz="1500" dirty="0">
                          <a:solidFill>
                            <a:srgbClr val="FF0000"/>
                          </a:solidFill>
                          <a:effectLst/>
                        </a:rPr>
                        <a:t>10</a:t>
                      </a:r>
                      <a:endParaRPr lang="es-SV" sz="1500" dirty="0">
                        <a:solidFill>
                          <a:srgbClr val="FF0000"/>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dirty="0">
                          <a:solidFill>
                            <a:srgbClr val="FF0000"/>
                          </a:solidFill>
                          <a:effectLst/>
                        </a:rPr>
                        <a:t>2</a:t>
                      </a:r>
                      <a:endParaRPr lang="es-SV" sz="1500" dirty="0">
                        <a:solidFill>
                          <a:srgbClr val="FF0000"/>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dirty="0">
                          <a:solidFill>
                            <a:srgbClr val="FF0000"/>
                          </a:solidFill>
                          <a:effectLst/>
                        </a:rPr>
                        <a:t>57</a:t>
                      </a:r>
                      <a:endParaRPr lang="es-SV" sz="1500" dirty="0">
                        <a:solidFill>
                          <a:srgbClr val="FF0000"/>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dirty="0">
                          <a:solidFill>
                            <a:srgbClr val="FF0000"/>
                          </a:solidFill>
                          <a:effectLst/>
                        </a:rPr>
                        <a:t>127</a:t>
                      </a:r>
                      <a:endParaRPr lang="es-SV" sz="1500" dirty="0">
                        <a:solidFill>
                          <a:srgbClr val="FF0000"/>
                        </a:solidFill>
                        <a:effectLst/>
                        <a:latin typeface="Times New Roman"/>
                        <a:ea typeface="Times New Roman"/>
                        <a:cs typeface="Times New Roman"/>
                      </a:endParaRPr>
                    </a:p>
                  </a:txBody>
                  <a:tcPr marL="44450" marR="44450" marT="0" marB="0" anchor="ctr"/>
                </a:tc>
              </a:tr>
              <a:tr h="339840">
                <a:tc>
                  <a:txBody>
                    <a:bodyPr/>
                    <a:lstStyle/>
                    <a:p>
                      <a:pPr algn="ctr">
                        <a:spcAft>
                          <a:spcPts val="0"/>
                        </a:spcAft>
                      </a:pPr>
                      <a:r>
                        <a:rPr lang="es-ES" sz="1500" dirty="0">
                          <a:solidFill>
                            <a:srgbClr val="FF0000"/>
                          </a:solidFill>
                          <a:effectLst/>
                        </a:rPr>
                        <a:t>13</a:t>
                      </a:r>
                      <a:endParaRPr lang="es-SV" sz="1500" dirty="0">
                        <a:solidFill>
                          <a:srgbClr val="FF0000"/>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dirty="0">
                          <a:solidFill>
                            <a:srgbClr val="FF0000"/>
                          </a:solidFill>
                          <a:effectLst/>
                        </a:rPr>
                        <a:t>3</a:t>
                      </a:r>
                      <a:endParaRPr lang="es-SV" sz="1500" dirty="0">
                        <a:solidFill>
                          <a:srgbClr val="FF0000"/>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dirty="0">
                          <a:solidFill>
                            <a:srgbClr val="FF0000"/>
                          </a:solidFill>
                          <a:effectLst/>
                        </a:rPr>
                        <a:t>76</a:t>
                      </a:r>
                      <a:endParaRPr lang="es-SV" sz="1500" dirty="0">
                        <a:solidFill>
                          <a:srgbClr val="FF0000"/>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dirty="0">
                          <a:solidFill>
                            <a:srgbClr val="FF0000"/>
                          </a:solidFill>
                          <a:effectLst/>
                        </a:rPr>
                        <a:t>228</a:t>
                      </a:r>
                      <a:endParaRPr lang="es-SV" sz="1500" dirty="0">
                        <a:solidFill>
                          <a:srgbClr val="FF0000"/>
                        </a:solidFill>
                        <a:effectLst/>
                        <a:latin typeface="Times New Roman"/>
                        <a:ea typeface="Times New Roman"/>
                        <a:cs typeface="Times New Roman"/>
                      </a:endParaRPr>
                    </a:p>
                  </a:txBody>
                  <a:tcPr marL="44450" marR="44450" marT="0" marB="0" anchor="ctr"/>
                </a:tc>
              </a:tr>
              <a:tr h="339840">
                <a:tc>
                  <a:txBody>
                    <a:bodyPr/>
                    <a:lstStyle/>
                    <a:p>
                      <a:pPr algn="ctr">
                        <a:spcAft>
                          <a:spcPts val="0"/>
                        </a:spcAft>
                      </a:pPr>
                      <a:r>
                        <a:rPr lang="es-ES" sz="1500">
                          <a:solidFill>
                            <a:schemeClr val="bg1"/>
                          </a:solidFill>
                          <a:effectLst/>
                        </a:rPr>
                        <a:t>16</a:t>
                      </a:r>
                      <a:endParaRPr lang="es-SV" sz="1500">
                        <a:solidFill>
                          <a:schemeClr val="bg1"/>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dirty="0">
                          <a:solidFill>
                            <a:schemeClr val="bg1"/>
                          </a:solidFill>
                          <a:effectLst/>
                        </a:rPr>
                        <a:t>3</a:t>
                      </a:r>
                      <a:endParaRPr lang="es-SV" sz="1500" dirty="0">
                        <a:solidFill>
                          <a:schemeClr val="bg1"/>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dirty="0">
                          <a:solidFill>
                            <a:schemeClr val="bg1"/>
                          </a:solidFill>
                          <a:effectLst/>
                        </a:rPr>
                        <a:t>95</a:t>
                      </a:r>
                      <a:endParaRPr lang="es-SV" sz="1500" dirty="0">
                        <a:solidFill>
                          <a:schemeClr val="bg1"/>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dirty="0">
                          <a:solidFill>
                            <a:schemeClr val="bg1"/>
                          </a:solidFill>
                          <a:effectLst/>
                        </a:rPr>
                        <a:t>279</a:t>
                      </a:r>
                      <a:endParaRPr lang="es-SV" sz="1500" dirty="0">
                        <a:solidFill>
                          <a:schemeClr val="bg1"/>
                        </a:solidFill>
                        <a:effectLst/>
                        <a:latin typeface="Times New Roman"/>
                        <a:ea typeface="Times New Roman"/>
                        <a:cs typeface="Times New Roman"/>
                      </a:endParaRPr>
                    </a:p>
                  </a:txBody>
                  <a:tcPr marL="44450" marR="44450" marT="0" marB="0" anchor="ctr"/>
                </a:tc>
              </a:tr>
              <a:tr h="339840">
                <a:tc>
                  <a:txBody>
                    <a:bodyPr/>
                    <a:lstStyle/>
                    <a:p>
                      <a:pPr algn="ctr">
                        <a:spcAft>
                          <a:spcPts val="0"/>
                        </a:spcAft>
                      </a:pPr>
                      <a:r>
                        <a:rPr lang="es-ES" sz="1500">
                          <a:solidFill>
                            <a:schemeClr val="bg1"/>
                          </a:solidFill>
                          <a:effectLst/>
                        </a:rPr>
                        <a:t>19</a:t>
                      </a:r>
                      <a:endParaRPr lang="es-SV" sz="1500">
                        <a:solidFill>
                          <a:schemeClr val="bg1"/>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a:solidFill>
                            <a:schemeClr val="bg1"/>
                          </a:solidFill>
                          <a:effectLst/>
                        </a:rPr>
                        <a:t>4</a:t>
                      </a:r>
                      <a:endParaRPr lang="es-SV" sz="1500">
                        <a:solidFill>
                          <a:schemeClr val="bg1"/>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dirty="0">
                          <a:solidFill>
                            <a:schemeClr val="bg1"/>
                          </a:solidFill>
                          <a:effectLst/>
                        </a:rPr>
                        <a:t>114</a:t>
                      </a:r>
                      <a:endParaRPr lang="es-SV" sz="1500" dirty="0">
                        <a:solidFill>
                          <a:schemeClr val="bg1"/>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dirty="0">
                          <a:solidFill>
                            <a:schemeClr val="bg1"/>
                          </a:solidFill>
                          <a:effectLst/>
                        </a:rPr>
                        <a:t>457</a:t>
                      </a:r>
                      <a:endParaRPr lang="es-SV" sz="1500" dirty="0">
                        <a:solidFill>
                          <a:schemeClr val="bg1"/>
                        </a:solidFill>
                        <a:effectLst/>
                        <a:latin typeface="Times New Roman"/>
                        <a:ea typeface="Times New Roman"/>
                        <a:cs typeface="Times New Roman"/>
                      </a:endParaRPr>
                    </a:p>
                  </a:txBody>
                  <a:tcPr marL="44450" marR="44450" marT="0" marB="0" anchor="ctr"/>
                </a:tc>
              </a:tr>
              <a:tr h="339840">
                <a:tc>
                  <a:txBody>
                    <a:bodyPr/>
                    <a:lstStyle/>
                    <a:p>
                      <a:pPr algn="ctr">
                        <a:spcAft>
                          <a:spcPts val="0"/>
                        </a:spcAft>
                      </a:pPr>
                      <a:r>
                        <a:rPr lang="es-ES" sz="1500" dirty="0">
                          <a:solidFill>
                            <a:srgbClr val="FF0000"/>
                          </a:solidFill>
                          <a:effectLst/>
                        </a:rPr>
                        <a:t>22</a:t>
                      </a:r>
                      <a:endParaRPr lang="es-SV" sz="1500" dirty="0">
                        <a:solidFill>
                          <a:srgbClr val="FF0000"/>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dirty="0">
                          <a:solidFill>
                            <a:srgbClr val="FF0000"/>
                          </a:solidFill>
                          <a:effectLst/>
                        </a:rPr>
                        <a:t>4</a:t>
                      </a:r>
                      <a:endParaRPr lang="es-SV" sz="1500" dirty="0">
                        <a:solidFill>
                          <a:srgbClr val="FF0000"/>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dirty="0">
                          <a:solidFill>
                            <a:srgbClr val="FF0000"/>
                          </a:solidFill>
                          <a:effectLst/>
                        </a:rPr>
                        <a:t>133</a:t>
                      </a:r>
                      <a:endParaRPr lang="es-SV" sz="1500" dirty="0">
                        <a:solidFill>
                          <a:srgbClr val="FF0000"/>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dirty="0">
                          <a:solidFill>
                            <a:srgbClr val="FF0000"/>
                          </a:solidFill>
                          <a:effectLst/>
                        </a:rPr>
                        <a:t>533</a:t>
                      </a:r>
                      <a:endParaRPr lang="es-SV" sz="1500" dirty="0">
                        <a:solidFill>
                          <a:srgbClr val="FF0000"/>
                        </a:solidFill>
                        <a:effectLst/>
                        <a:latin typeface="Times New Roman"/>
                        <a:ea typeface="Times New Roman"/>
                        <a:cs typeface="Times New Roman"/>
                      </a:endParaRPr>
                    </a:p>
                  </a:txBody>
                  <a:tcPr marL="44450" marR="44450" marT="0" marB="0" anchor="ctr"/>
                </a:tc>
              </a:tr>
              <a:tr h="339840">
                <a:tc>
                  <a:txBody>
                    <a:bodyPr/>
                    <a:lstStyle/>
                    <a:p>
                      <a:pPr algn="ctr">
                        <a:spcAft>
                          <a:spcPts val="0"/>
                        </a:spcAft>
                      </a:pPr>
                      <a:r>
                        <a:rPr lang="es-ES" sz="1500">
                          <a:solidFill>
                            <a:schemeClr val="bg1"/>
                          </a:solidFill>
                          <a:effectLst/>
                        </a:rPr>
                        <a:t>25</a:t>
                      </a:r>
                      <a:endParaRPr lang="es-SV" sz="1500">
                        <a:solidFill>
                          <a:schemeClr val="bg1"/>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a:solidFill>
                            <a:schemeClr val="bg1"/>
                          </a:solidFill>
                          <a:effectLst/>
                        </a:rPr>
                        <a:t>4</a:t>
                      </a:r>
                      <a:endParaRPr lang="es-SV" sz="1500">
                        <a:solidFill>
                          <a:schemeClr val="bg1"/>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a:solidFill>
                            <a:schemeClr val="bg1"/>
                          </a:solidFill>
                          <a:effectLst/>
                        </a:rPr>
                        <a:t>152</a:t>
                      </a:r>
                      <a:endParaRPr lang="es-SV" sz="1500">
                        <a:solidFill>
                          <a:schemeClr val="bg1"/>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dirty="0">
                          <a:solidFill>
                            <a:schemeClr val="bg1"/>
                          </a:solidFill>
                          <a:effectLst/>
                        </a:rPr>
                        <a:t>609</a:t>
                      </a:r>
                      <a:endParaRPr lang="es-SV" sz="1500" dirty="0">
                        <a:solidFill>
                          <a:schemeClr val="bg1"/>
                        </a:solidFill>
                        <a:effectLst/>
                        <a:latin typeface="Times New Roman"/>
                        <a:ea typeface="Times New Roman"/>
                        <a:cs typeface="Times New Roman"/>
                      </a:endParaRPr>
                    </a:p>
                  </a:txBody>
                  <a:tcPr marL="44450" marR="44450" marT="0" marB="0" anchor="ctr"/>
                </a:tc>
              </a:tr>
              <a:tr h="339840">
                <a:tc>
                  <a:txBody>
                    <a:bodyPr/>
                    <a:lstStyle/>
                    <a:p>
                      <a:pPr algn="ctr">
                        <a:spcAft>
                          <a:spcPts val="0"/>
                        </a:spcAft>
                      </a:pPr>
                      <a:r>
                        <a:rPr lang="es-ES" sz="1500">
                          <a:solidFill>
                            <a:schemeClr val="bg1"/>
                          </a:solidFill>
                          <a:effectLst/>
                        </a:rPr>
                        <a:t>29</a:t>
                      </a:r>
                      <a:endParaRPr lang="es-SV" sz="1500">
                        <a:solidFill>
                          <a:schemeClr val="bg1"/>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a:solidFill>
                            <a:schemeClr val="bg1"/>
                          </a:solidFill>
                          <a:effectLst/>
                        </a:rPr>
                        <a:t>5</a:t>
                      </a:r>
                      <a:endParaRPr lang="es-SV" sz="1500">
                        <a:solidFill>
                          <a:schemeClr val="bg1"/>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a:solidFill>
                            <a:schemeClr val="bg1"/>
                          </a:solidFill>
                          <a:effectLst/>
                        </a:rPr>
                        <a:t>177</a:t>
                      </a:r>
                      <a:endParaRPr lang="es-SV" sz="1500">
                        <a:solidFill>
                          <a:schemeClr val="bg1"/>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dirty="0">
                          <a:solidFill>
                            <a:schemeClr val="bg1"/>
                          </a:solidFill>
                          <a:effectLst/>
                        </a:rPr>
                        <a:t>889</a:t>
                      </a:r>
                      <a:endParaRPr lang="es-SV" sz="1500" dirty="0">
                        <a:solidFill>
                          <a:schemeClr val="bg1"/>
                        </a:solidFill>
                        <a:effectLst/>
                        <a:latin typeface="Times New Roman"/>
                        <a:ea typeface="Times New Roman"/>
                        <a:cs typeface="Times New Roman"/>
                      </a:endParaRPr>
                    </a:p>
                  </a:txBody>
                  <a:tcPr marL="44450" marR="44450" marT="0" marB="0" anchor="ctr"/>
                </a:tc>
              </a:tr>
              <a:tr h="339840">
                <a:tc>
                  <a:txBody>
                    <a:bodyPr/>
                    <a:lstStyle/>
                    <a:p>
                      <a:pPr algn="ctr">
                        <a:spcAft>
                          <a:spcPts val="0"/>
                        </a:spcAft>
                      </a:pPr>
                      <a:r>
                        <a:rPr lang="es-ES" sz="1500">
                          <a:solidFill>
                            <a:schemeClr val="bg1"/>
                          </a:solidFill>
                          <a:effectLst/>
                        </a:rPr>
                        <a:t>32</a:t>
                      </a:r>
                      <a:endParaRPr lang="es-SV" sz="1500">
                        <a:solidFill>
                          <a:schemeClr val="bg1"/>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a:solidFill>
                            <a:schemeClr val="bg1"/>
                          </a:solidFill>
                          <a:effectLst/>
                        </a:rPr>
                        <a:t>5</a:t>
                      </a:r>
                      <a:endParaRPr lang="es-SV" sz="1500">
                        <a:solidFill>
                          <a:schemeClr val="bg1"/>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a:solidFill>
                            <a:schemeClr val="bg1"/>
                          </a:solidFill>
                          <a:effectLst/>
                        </a:rPr>
                        <a:t>203</a:t>
                      </a:r>
                      <a:endParaRPr lang="es-SV" sz="1500">
                        <a:solidFill>
                          <a:schemeClr val="bg1"/>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dirty="0">
                          <a:solidFill>
                            <a:schemeClr val="bg1"/>
                          </a:solidFill>
                          <a:effectLst/>
                        </a:rPr>
                        <a:t>1016</a:t>
                      </a:r>
                      <a:endParaRPr lang="es-SV" sz="1500" dirty="0">
                        <a:solidFill>
                          <a:schemeClr val="bg1"/>
                        </a:solidFill>
                        <a:effectLst/>
                        <a:latin typeface="Times New Roman"/>
                        <a:ea typeface="Times New Roman"/>
                        <a:cs typeface="Times New Roman"/>
                      </a:endParaRPr>
                    </a:p>
                  </a:txBody>
                  <a:tcPr marL="44450" marR="44450" marT="0" marB="0" anchor="ctr"/>
                </a:tc>
              </a:tr>
              <a:tr h="339840">
                <a:tc>
                  <a:txBody>
                    <a:bodyPr/>
                    <a:lstStyle/>
                    <a:p>
                      <a:pPr algn="ctr">
                        <a:spcAft>
                          <a:spcPts val="0"/>
                        </a:spcAft>
                      </a:pPr>
                      <a:r>
                        <a:rPr lang="es-ES" sz="1500">
                          <a:solidFill>
                            <a:schemeClr val="bg1"/>
                          </a:solidFill>
                          <a:effectLst/>
                        </a:rPr>
                        <a:t>35</a:t>
                      </a:r>
                      <a:endParaRPr lang="es-SV" sz="1500">
                        <a:solidFill>
                          <a:schemeClr val="bg1"/>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a:solidFill>
                            <a:schemeClr val="bg1"/>
                          </a:solidFill>
                          <a:effectLst/>
                        </a:rPr>
                        <a:t>6</a:t>
                      </a:r>
                      <a:endParaRPr lang="es-SV" sz="1500">
                        <a:solidFill>
                          <a:schemeClr val="bg1"/>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a:solidFill>
                            <a:schemeClr val="bg1"/>
                          </a:solidFill>
                          <a:effectLst/>
                        </a:rPr>
                        <a:t>228</a:t>
                      </a:r>
                      <a:endParaRPr lang="es-SV" sz="1500">
                        <a:solidFill>
                          <a:schemeClr val="bg1"/>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dirty="0">
                          <a:solidFill>
                            <a:schemeClr val="bg1"/>
                          </a:solidFill>
                          <a:effectLst/>
                        </a:rPr>
                        <a:t>1371</a:t>
                      </a:r>
                      <a:endParaRPr lang="es-SV" sz="1500" dirty="0">
                        <a:solidFill>
                          <a:schemeClr val="bg1"/>
                        </a:solidFill>
                        <a:effectLst/>
                        <a:latin typeface="Times New Roman"/>
                        <a:ea typeface="Times New Roman"/>
                        <a:cs typeface="Times New Roman"/>
                      </a:endParaRPr>
                    </a:p>
                  </a:txBody>
                  <a:tcPr marL="44450" marR="44450" marT="0" marB="0" anchor="ctr"/>
                </a:tc>
              </a:tr>
              <a:tr h="339840">
                <a:tc>
                  <a:txBody>
                    <a:bodyPr/>
                    <a:lstStyle/>
                    <a:p>
                      <a:pPr algn="ctr">
                        <a:spcAft>
                          <a:spcPts val="0"/>
                        </a:spcAft>
                      </a:pPr>
                      <a:r>
                        <a:rPr lang="es-ES" sz="1500">
                          <a:solidFill>
                            <a:schemeClr val="bg1"/>
                          </a:solidFill>
                          <a:effectLst/>
                        </a:rPr>
                        <a:t>38</a:t>
                      </a:r>
                      <a:endParaRPr lang="es-SV" sz="1500">
                        <a:solidFill>
                          <a:schemeClr val="bg1"/>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a:solidFill>
                            <a:schemeClr val="bg1"/>
                          </a:solidFill>
                          <a:effectLst/>
                        </a:rPr>
                        <a:t>6</a:t>
                      </a:r>
                      <a:endParaRPr lang="es-SV" sz="1500">
                        <a:solidFill>
                          <a:schemeClr val="bg1"/>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a:solidFill>
                            <a:schemeClr val="bg1"/>
                          </a:solidFill>
                          <a:effectLst/>
                        </a:rPr>
                        <a:t>254</a:t>
                      </a:r>
                      <a:endParaRPr lang="es-SV" sz="1500">
                        <a:solidFill>
                          <a:schemeClr val="bg1"/>
                        </a:solidFill>
                        <a:effectLst/>
                        <a:latin typeface="Times New Roman"/>
                        <a:ea typeface="Times New Roman"/>
                        <a:cs typeface="Times New Roman"/>
                      </a:endParaRPr>
                    </a:p>
                  </a:txBody>
                  <a:tcPr marL="44450" marR="44450" marT="0" marB="0" anchor="ctr"/>
                </a:tc>
                <a:tc>
                  <a:txBody>
                    <a:bodyPr/>
                    <a:lstStyle/>
                    <a:p>
                      <a:pPr algn="ctr">
                        <a:spcAft>
                          <a:spcPts val="0"/>
                        </a:spcAft>
                      </a:pPr>
                      <a:r>
                        <a:rPr lang="es-ES" sz="1500" dirty="0">
                          <a:solidFill>
                            <a:schemeClr val="bg1"/>
                          </a:solidFill>
                          <a:effectLst/>
                        </a:rPr>
                        <a:t>1524</a:t>
                      </a:r>
                      <a:endParaRPr lang="es-SV" sz="1500" dirty="0">
                        <a:solidFill>
                          <a:schemeClr val="bg1"/>
                        </a:solidFill>
                        <a:effectLst/>
                        <a:latin typeface="Times New Roman"/>
                        <a:ea typeface="Times New Roman"/>
                        <a:cs typeface="Times New Roman"/>
                      </a:endParaRPr>
                    </a:p>
                  </a:txBody>
                  <a:tcPr marL="44450" marR="44450" marT="0" marB="0" anchor="ctr"/>
                </a:tc>
              </a:tr>
            </a:tbl>
          </a:graphicData>
        </a:graphic>
      </p:graphicFrame>
    </p:spTree>
    <p:extLst>
      <p:ext uri="{BB962C8B-B14F-4D97-AF65-F5344CB8AC3E}">
        <p14:creationId xmlns="" xmlns:p14="http://schemas.microsoft.com/office/powerpoint/2010/main" val="2134726859"/>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12955" y="484978"/>
            <a:ext cx="5523341" cy="584775"/>
          </a:xfrm>
          <a:prstGeom prst="rect">
            <a:avLst/>
          </a:prstGeom>
        </p:spPr>
        <p:txBody>
          <a:bodyPr wrap="square">
            <a:spAutoFit/>
          </a:bodyPr>
          <a:lstStyle/>
          <a:p>
            <a:pPr algn="ctr"/>
            <a:r>
              <a:rPr lang="es-EC" sz="3200" b="1" dirty="0" smtClean="0">
                <a:solidFill>
                  <a:schemeClr val="accent3"/>
                </a:solidFill>
                <a:latin typeface="Comic Sans MS" pitchFamily="66" charset="0"/>
                <a:cs typeface="Arial" pitchFamily="34" charset="0"/>
              </a:rPr>
              <a:t>CABLES DE ACERO</a:t>
            </a:r>
            <a:endParaRPr lang="es-SV" sz="3200" dirty="0"/>
          </a:p>
        </p:txBody>
      </p:sp>
      <p:sp>
        <p:nvSpPr>
          <p:cNvPr id="2" name="1 Rectángulo"/>
          <p:cNvSpPr/>
          <p:nvPr/>
        </p:nvSpPr>
        <p:spPr>
          <a:xfrm>
            <a:off x="611560" y="1447974"/>
            <a:ext cx="3744416" cy="4401205"/>
          </a:xfrm>
          <a:prstGeom prst="rect">
            <a:avLst/>
          </a:prstGeom>
        </p:spPr>
        <p:txBody>
          <a:bodyPr wrap="square">
            <a:spAutoFit/>
          </a:bodyPr>
          <a:lstStyle/>
          <a:p>
            <a:pPr marL="285750" indent="-285750">
              <a:buFont typeface="Wingdings" pitchFamily="2" charset="2"/>
              <a:buChar char="Ø"/>
            </a:pPr>
            <a:r>
              <a:rPr lang="es-ES" sz="2000" b="1" dirty="0" smtClean="0">
                <a:solidFill>
                  <a:schemeClr val="bg1"/>
                </a:solidFill>
                <a:latin typeface="Comic Sans MS" pitchFamily="66" charset="0"/>
              </a:rPr>
              <a:t>ENSAYOS Y RESULTADOS: </a:t>
            </a:r>
          </a:p>
          <a:p>
            <a:pPr marL="742950" lvl="1" indent="-285750" algn="just">
              <a:buFont typeface="Wingdings" pitchFamily="2" charset="2"/>
              <a:buChar char="Ø"/>
            </a:pPr>
            <a:r>
              <a:rPr lang="es-ES" sz="2000" dirty="0" smtClean="0">
                <a:solidFill>
                  <a:schemeClr val="bg1"/>
                </a:solidFill>
                <a:latin typeface="Comic Sans MS" pitchFamily="66" charset="0"/>
              </a:rPr>
              <a:t>El ensayo realizado a los cables de acero fue el de TRACCION, cuyo cable de acero fue llevado hasta la ruptura y se determinó el esfuerzo admisible, en la figura se muestra la forma de colocación de la probeta en la máquina universal de tracción. </a:t>
            </a:r>
            <a:endParaRPr lang="es-SV" sz="2000" dirty="0"/>
          </a:p>
        </p:txBody>
      </p:sp>
      <p:pic>
        <p:nvPicPr>
          <p:cNvPr id="2049" name="Picture 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10447" y="1497063"/>
            <a:ext cx="4392488" cy="392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5278762" y="5661248"/>
            <a:ext cx="2915816" cy="369332"/>
          </a:xfrm>
          <a:prstGeom prst="rect">
            <a:avLst/>
          </a:prstGeom>
          <a:noFill/>
        </p:spPr>
        <p:txBody>
          <a:bodyPr wrap="square" rtlCol="0">
            <a:spAutoFit/>
          </a:bodyPr>
          <a:lstStyle/>
          <a:p>
            <a:pPr algn="ctr"/>
            <a:r>
              <a:rPr lang="es-EC" dirty="0" smtClean="0">
                <a:solidFill>
                  <a:schemeClr val="bg1"/>
                </a:solidFill>
                <a:latin typeface="Comic Sans MS" pitchFamily="66" charset="0"/>
              </a:rPr>
              <a:t>PROBETA DE ACERO</a:t>
            </a:r>
            <a:endParaRPr lang="es-SV" dirty="0">
              <a:solidFill>
                <a:schemeClr val="bg1"/>
              </a:solidFill>
              <a:latin typeface="Comic Sans MS" pitchFamily="66" charset="0"/>
            </a:endParaRPr>
          </a:p>
        </p:txBody>
      </p:sp>
    </p:spTree>
    <p:extLst>
      <p:ext uri="{BB962C8B-B14F-4D97-AF65-F5344CB8AC3E}">
        <p14:creationId xmlns="" xmlns:p14="http://schemas.microsoft.com/office/powerpoint/2010/main" val="979981159"/>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12955" y="484978"/>
            <a:ext cx="5523341" cy="584775"/>
          </a:xfrm>
          <a:prstGeom prst="rect">
            <a:avLst/>
          </a:prstGeom>
        </p:spPr>
        <p:txBody>
          <a:bodyPr wrap="square">
            <a:spAutoFit/>
          </a:bodyPr>
          <a:lstStyle/>
          <a:p>
            <a:pPr algn="ctr"/>
            <a:r>
              <a:rPr lang="es-EC" sz="3200" b="1" dirty="0" smtClean="0">
                <a:solidFill>
                  <a:schemeClr val="accent3"/>
                </a:solidFill>
                <a:latin typeface="Comic Sans MS" pitchFamily="66" charset="0"/>
                <a:cs typeface="Arial" pitchFamily="34" charset="0"/>
              </a:rPr>
              <a:t>CABLES DE ACERO</a:t>
            </a:r>
            <a:endParaRPr lang="es-SV" sz="3200" dirty="0"/>
          </a:p>
        </p:txBody>
      </p:sp>
      <p:sp>
        <p:nvSpPr>
          <p:cNvPr id="8" name="7 Rectángulo"/>
          <p:cNvSpPr/>
          <p:nvPr/>
        </p:nvSpPr>
        <p:spPr>
          <a:xfrm>
            <a:off x="971600" y="1434091"/>
            <a:ext cx="7213396" cy="2492990"/>
          </a:xfrm>
          <a:prstGeom prst="rect">
            <a:avLst/>
          </a:prstGeom>
        </p:spPr>
        <p:txBody>
          <a:bodyPr wrap="square">
            <a:spAutoFit/>
          </a:bodyPr>
          <a:lstStyle/>
          <a:p>
            <a:pPr marL="342900" indent="-342900" algn="just">
              <a:buFont typeface="Wingdings" pitchFamily="2" charset="2"/>
              <a:buChar char="Ø"/>
            </a:pPr>
            <a:r>
              <a:rPr lang="es-ES" sz="2000" dirty="0">
                <a:solidFill>
                  <a:schemeClr val="bg1"/>
                </a:solidFill>
                <a:latin typeface="Comic Sans MS" pitchFamily="66" charset="0"/>
              </a:rPr>
              <a:t>El esfuerzo último de tensión se </a:t>
            </a:r>
            <a:r>
              <a:rPr lang="es-ES" sz="2000" dirty="0" smtClean="0">
                <a:solidFill>
                  <a:schemeClr val="bg1"/>
                </a:solidFill>
                <a:latin typeface="Comic Sans MS" pitchFamily="66" charset="0"/>
              </a:rPr>
              <a:t>calculó </a:t>
            </a:r>
            <a:r>
              <a:rPr lang="es-ES" sz="2000" dirty="0">
                <a:solidFill>
                  <a:schemeClr val="bg1"/>
                </a:solidFill>
                <a:latin typeface="Comic Sans MS" pitchFamily="66" charset="0"/>
              </a:rPr>
              <a:t>con la siguiente </a:t>
            </a:r>
            <a:r>
              <a:rPr lang="es-ES" sz="2000" dirty="0" smtClean="0">
                <a:solidFill>
                  <a:schemeClr val="bg1"/>
                </a:solidFill>
                <a:latin typeface="Comic Sans MS" pitchFamily="66" charset="0"/>
              </a:rPr>
              <a:t>fórmula:</a:t>
            </a:r>
          </a:p>
          <a:p>
            <a:pPr algn="just"/>
            <a:r>
              <a:rPr lang="es-ES" sz="2000" dirty="0">
                <a:solidFill>
                  <a:schemeClr val="bg1"/>
                </a:solidFill>
                <a:latin typeface="Comic Sans MS" pitchFamily="66" charset="0"/>
              </a:rPr>
              <a:t>Dónde:  </a:t>
            </a:r>
            <a:endParaRPr lang="es-SV" sz="2000" dirty="0">
              <a:solidFill>
                <a:schemeClr val="bg1"/>
              </a:solidFill>
              <a:latin typeface="Comic Sans MS" pitchFamily="66" charset="0"/>
            </a:endParaRPr>
          </a:p>
          <a:p>
            <a:pPr algn="just"/>
            <a:r>
              <a:rPr lang="es-ES" sz="2000" dirty="0">
                <a:solidFill>
                  <a:schemeClr val="bg1"/>
                </a:solidFill>
                <a:latin typeface="Comic Sans MS" pitchFamily="66" charset="0"/>
                <a:sym typeface="Symbol"/>
              </a:rPr>
              <a:t></a:t>
            </a:r>
            <a:r>
              <a:rPr lang="es-ES" sz="2000" baseline="-25000" dirty="0" err="1">
                <a:solidFill>
                  <a:schemeClr val="bg1"/>
                </a:solidFill>
                <a:latin typeface="Comic Sans MS" pitchFamily="66" charset="0"/>
              </a:rPr>
              <a:t>ult</a:t>
            </a:r>
            <a:r>
              <a:rPr lang="es-ES" sz="2000" dirty="0">
                <a:solidFill>
                  <a:schemeClr val="bg1"/>
                </a:solidFill>
                <a:latin typeface="Comic Sans MS" pitchFamily="66" charset="0"/>
              </a:rPr>
              <a:t>  = Esfuerzo último de tensión (Kg/cm</a:t>
            </a:r>
            <a:r>
              <a:rPr lang="es-ES" sz="2000" baseline="30000" dirty="0">
                <a:solidFill>
                  <a:schemeClr val="bg1"/>
                </a:solidFill>
                <a:latin typeface="Comic Sans MS" pitchFamily="66" charset="0"/>
              </a:rPr>
              <a:t>2</a:t>
            </a:r>
            <a:r>
              <a:rPr lang="es-ES" sz="2000" dirty="0">
                <a:solidFill>
                  <a:schemeClr val="bg1"/>
                </a:solidFill>
                <a:latin typeface="Comic Sans MS" pitchFamily="66" charset="0"/>
              </a:rPr>
              <a:t>)</a:t>
            </a:r>
            <a:endParaRPr lang="es-SV" sz="2000" dirty="0">
              <a:solidFill>
                <a:schemeClr val="bg1"/>
              </a:solidFill>
              <a:latin typeface="Comic Sans MS" pitchFamily="66" charset="0"/>
            </a:endParaRPr>
          </a:p>
          <a:p>
            <a:pPr algn="just"/>
            <a:r>
              <a:rPr lang="es-ES" sz="2000" dirty="0" err="1">
                <a:solidFill>
                  <a:schemeClr val="bg1"/>
                </a:solidFill>
                <a:latin typeface="Comic Sans MS" pitchFamily="66" charset="0"/>
              </a:rPr>
              <a:t>F</a:t>
            </a:r>
            <a:r>
              <a:rPr lang="es-ES" sz="2000" baseline="-25000" dirty="0" err="1">
                <a:solidFill>
                  <a:schemeClr val="bg1"/>
                </a:solidFill>
                <a:latin typeface="Comic Sans MS" pitchFamily="66" charset="0"/>
              </a:rPr>
              <a:t>ult</a:t>
            </a:r>
            <a:r>
              <a:rPr lang="es-ES" sz="2000" dirty="0">
                <a:solidFill>
                  <a:schemeClr val="bg1"/>
                </a:solidFill>
                <a:latin typeface="Comic Sans MS" pitchFamily="66" charset="0"/>
              </a:rPr>
              <a:t> = Carga máxima (Kg)</a:t>
            </a:r>
            <a:endParaRPr lang="es-SV" sz="2000" dirty="0">
              <a:solidFill>
                <a:schemeClr val="bg1"/>
              </a:solidFill>
              <a:latin typeface="Comic Sans MS" pitchFamily="66" charset="0"/>
            </a:endParaRPr>
          </a:p>
          <a:p>
            <a:pPr algn="just"/>
            <a:r>
              <a:rPr lang="es-ES" sz="2000" dirty="0">
                <a:solidFill>
                  <a:schemeClr val="bg1"/>
                </a:solidFill>
                <a:latin typeface="Comic Sans MS" pitchFamily="66" charset="0"/>
              </a:rPr>
              <a:t>A = Promedio del área transversal medida (cm</a:t>
            </a:r>
            <a:r>
              <a:rPr lang="es-ES" sz="2000" baseline="30000" dirty="0">
                <a:solidFill>
                  <a:schemeClr val="bg1"/>
                </a:solidFill>
                <a:latin typeface="Comic Sans MS" pitchFamily="66" charset="0"/>
              </a:rPr>
              <a:t>2</a:t>
            </a:r>
            <a:r>
              <a:rPr lang="es-ES" sz="2000" dirty="0">
                <a:solidFill>
                  <a:schemeClr val="bg1"/>
                </a:solidFill>
                <a:latin typeface="Comic Sans MS" pitchFamily="66" charset="0"/>
              </a:rPr>
              <a:t>)</a:t>
            </a:r>
            <a:endParaRPr lang="es-SV" sz="2000" dirty="0">
              <a:solidFill>
                <a:schemeClr val="bg1"/>
              </a:solidFill>
              <a:latin typeface="Comic Sans MS" pitchFamily="66" charset="0"/>
            </a:endParaRPr>
          </a:p>
          <a:p>
            <a:endParaRPr lang="es-ES" dirty="0" smtClean="0"/>
          </a:p>
          <a:p>
            <a:endParaRPr lang="es-SV" dirty="0"/>
          </a:p>
        </p:txBody>
      </p:sp>
      <p:pic>
        <p:nvPicPr>
          <p:cNvPr id="3077"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698133" y="2106420"/>
            <a:ext cx="1330251" cy="871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9" name="8 Tabla"/>
          <p:cNvGraphicFramePr>
            <a:graphicFrameLocks noGrp="1"/>
          </p:cNvGraphicFramePr>
          <p:nvPr>
            <p:extLst>
              <p:ext uri="{D42A27DB-BD31-4B8C-83A1-F6EECF244321}">
                <p14:modId xmlns="" xmlns:p14="http://schemas.microsoft.com/office/powerpoint/2010/main" val="3305808824"/>
              </p:ext>
            </p:extLst>
          </p:nvPr>
        </p:nvGraphicFramePr>
        <p:xfrm>
          <a:off x="1712955" y="3415574"/>
          <a:ext cx="6171413" cy="2732729"/>
        </p:xfrm>
        <a:graphic>
          <a:graphicData uri="http://schemas.openxmlformats.org/drawingml/2006/table">
            <a:tbl>
              <a:tblPr firstRow="1" firstCol="1" bandRow="1">
                <a:tableStyleId>{5C22544A-7EE6-4342-B048-85BDC9FD1C3A}</a:tableStyleId>
              </a:tblPr>
              <a:tblGrid>
                <a:gridCol w="3291093"/>
                <a:gridCol w="2880320"/>
              </a:tblGrid>
              <a:tr h="445474">
                <a:tc>
                  <a:txBody>
                    <a:bodyPr/>
                    <a:lstStyle/>
                    <a:p>
                      <a:pPr algn="ctr">
                        <a:spcAft>
                          <a:spcPts val="0"/>
                        </a:spcAft>
                      </a:pPr>
                      <a:r>
                        <a:rPr lang="es-EC" sz="2000" dirty="0">
                          <a:solidFill>
                            <a:schemeClr val="bg1"/>
                          </a:solidFill>
                          <a:effectLst/>
                        </a:rPr>
                        <a:t>TIPO</a:t>
                      </a:r>
                      <a:endParaRPr lang="es-SV" sz="2000" dirty="0">
                        <a:solidFill>
                          <a:schemeClr val="bg1"/>
                        </a:solidFill>
                        <a:effectLst/>
                        <a:latin typeface="Times New Roman"/>
                        <a:ea typeface="Times New Roman"/>
                        <a:cs typeface="Times New Roman"/>
                      </a:endParaRPr>
                    </a:p>
                  </a:txBody>
                  <a:tcPr marL="44450" marR="44450" marT="0" marB="0" anchor="b"/>
                </a:tc>
                <a:tc>
                  <a:txBody>
                    <a:bodyPr/>
                    <a:lstStyle/>
                    <a:p>
                      <a:pPr algn="ctr">
                        <a:spcAft>
                          <a:spcPts val="0"/>
                        </a:spcAft>
                      </a:pPr>
                      <a:r>
                        <a:rPr lang="es-EC" sz="2000" dirty="0">
                          <a:solidFill>
                            <a:schemeClr val="bg1"/>
                          </a:solidFill>
                          <a:effectLst/>
                        </a:rPr>
                        <a:t>ESFUERZO (</a:t>
                      </a:r>
                      <a:r>
                        <a:rPr lang="es-EC" sz="2000" dirty="0" smtClean="0">
                          <a:solidFill>
                            <a:schemeClr val="bg1"/>
                          </a:solidFill>
                          <a:effectLst/>
                        </a:rPr>
                        <a:t>Kg/cm2))</a:t>
                      </a:r>
                      <a:endParaRPr lang="es-SV" sz="2000" dirty="0">
                        <a:solidFill>
                          <a:schemeClr val="bg1"/>
                        </a:solidFill>
                        <a:effectLst/>
                        <a:latin typeface="Times New Roman"/>
                        <a:ea typeface="Times New Roman"/>
                        <a:cs typeface="Times New Roman"/>
                      </a:endParaRPr>
                    </a:p>
                  </a:txBody>
                  <a:tcPr marL="44450" marR="44450" marT="0" marB="0" anchor="b"/>
                </a:tc>
              </a:tr>
              <a:tr h="443870">
                <a:tc>
                  <a:txBody>
                    <a:bodyPr/>
                    <a:lstStyle/>
                    <a:p>
                      <a:pPr>
                        <a:spcAft>
                          <a:spcPts val="0"/>
                        </a:spcAft>
                      </a:pPr>
                      <a:r>
                        <a:rPr lang="es-EC" sz="2000" dirty="0">
                          <a:solidFill>
                            <a:schemeClr val="bg1"/>
                          </a:solidFill>
                          <a:effectLst/>
                        </a:rPr>
                        <a:t>CABLE DE ACERO ø 3/8"</a:t>
                      </a:r>
                      <a:endParaRPr lang="es-SV" sz="2000" dirty="0">
                        <a:solidFill>
                          <a:schemeClr val="bg1"/>
                        </a:solidFill>
                        <a:effectLst/>
                        <a:latin typeface="Times New Roman"/>
                        <a:ea typeface="Times New Roman"/>
                        <a:cs typeface="Times New Roman"/>
                      </a:endParaRPr>
                    </a:p>
                  </a:txBody>
                  <a:tcPr marL="44450" marR="44450" marT="0" marB="0" anchor="b"/>
                </a:tc>
                <a:tc>
                  <a:txBody>
                    <a:bodyPr/>
                    <a:lstStyle/>
                    <a:p>
                      <a:pPr algn="ctr">
                        <a:spcAft>
                          <a:spcPts val="0"/>
                        </a:spcAft>
                      </a:pPr>
                      <a:r>
                        <a:rPr lang="es-EC" sz="2000" dirty="0">
                          <a:solidFill>
                            <a:schemeClr val="bg1"/>
                          </a:solidFill>
                          <a:effectLst/>
                        </a:rPr>
                        <a:t>3527.01</a:t>
                      </a:r>
                      <a:endParaRPr lang="es-SV" sz="2000" dirty="0">
                        <a:solidFill>
                          <a:schemeClr val="bg1"/>
                        </a:solidFill>
                        <a:effectLst/>
                        <a:latin typeface="Times New Roman"/>
                        <a:ea typeface="Times New Roman"/>
                        <a:cs typeface="Times New Roman"/>
                      </a:endParaRPr>
                    </a:p>
                  </a:txBody>
                  <a:tcPr marL="44450" marR="44450" marT="0" marB="0" anchor="b"/>
                </a:tc>
              </a:tr>
              <a:tr h="466505">
                <a:tc>
                  <a:txBody>
                    <a:bodyPr/>
                    <a:lstStyle/>
                    <a:p>
                      <a:pPr>
                        <a:spcAft>
                          <a:spcPts val="0"/>
                        </a:spcAft>
                      </a:pPr>
                      <a:r>
                        <a:rPr lang="es-EC" sz="2000" dirty="0">
                          <a:solidFill>
                            <a:schemeClr val="bg1"/>
                          </a:solidFill>
                          <a:effectLst/>
                        </a:rPr>
                        <a:t>CABLE DE ACERO ø 1/2"</a:t>
                      </a:r>
                      <a:endParaRPr lang="es-SV" sz="2000" dirty="0">
                        <a:solidFill>
                          <a:schemeClr val="bg1"/>
                        </a:solidFill>
                        <a:effectLst/>
                        <a:latin typeface="Times New Roman"/>
                        <a:ea typeface="Times New Roman"/>
                        <a:cs typeface="Times New Roman"/>
                      </a:endParaRPr>
                    </a:p>
                  </a:txBody>
                  <a:tcPr marL="44450" marR="44450" marT="0" marB="0" anchor="b"/>
                </a:tc>
                <a:tc>
                  <a:txBody>
                    <a:bodyPr/>
                    <a:lstStyle/>
                    <a:p>
                      <a:pPr algn="ctr">
                        <a:spcAft>
                          <a:spcPts val="0"/>
                        </a:spcAft>
                      </a:pPr>
                      <a:r>
                        <a:rPr lang="es-EC" sz="2000" dirty="0">
                          <a:solidFill>
                            <a:schemeClr val="bg1"/>
                          </a:solidFill>
                          <a:effectLst/>
                        </a:rPr>
                        <a:t>12531.86</a:t>
                      </a:r>
                      <a:endParaRPr lang="es-SV" sz="2000" dirty="0">
                        <a:solidFill>
                          <a:schemeClr val="bg1"/>
                        </a:solidFill>
                        <a:effectLst/>
                        <a:latin typeface="Times New Roman"/>
                        <a:ea typeface="Times New Roman"/>
                        <a:cs typeface="Times New Roman"/>
                      </a:endParaRPr>
                    </a:p>
                  </a:txBody>
                  <a:tcPr marL="44450" marR="44450" marT="0" marB="0" anchor="b"/>
                </a:tc>
              </a:tr>
              <a:tr h="466505">
                <a:tc>
                  <a:txBody>
                    <a:bodyPr/>
                    <a:lstStyle/>
                    <a:p>
                      <a:pPr>
                        <a:spcAft>
                          <a:spcPts val="0"/>
                        </a:spcAft>
                      </a:pPr>
                      <a:r>
                        <a:rPr lang="es-EC" sz="2000" dirty="0">
                          <a:solidFill>
                            <a:schemeClr val="bg1"/>
                          </a:solidFill>
                          <a:effectLst/>
                        </a:rPr>
                        <a:t>CABLE DE ACERO ø 9/16"</a:t>
                      </a:r>
                      <a:endParaRPr lang="es-SV" sz="2000" dirty="0">
                        <a:solidFill>
                          <a:schemeClr val="bg1"/>
                        </a:solidFill>
                        <a:effectLst/>
                        <a:latin typeface="Times New Roman"/>
                        <a:ea typeface="Times New Roman"/>
                        <a:cs typeface="Times New Roman"/>
                      </a:endParaRPr>
                    </a:p>
                  </a:txBody>
                  <a:tcPr marL="44450" marR="44450" marT="0" marB="0" anchor="b"/>
                </a:tc>
                <a:tc>
                  <a:txBody>
                    <a:bodyPr/>
                    <a:lstStyle/>
                    <a:p>
                      <a:pPr algn="ctr">
                        <a:spcAft>
                          <a:spcPts val="0"/>
                        </a:spcAft>
                      </a:pPr>
                      <a:r>
                        <a:rPr lang="es-EC" sz="2000" dirty="0">
                          <a:solidFill>
                            <a:schemeClr val="bg1"/>
                          </a:solidFill>
                          <a:effectLst/>
                        </a:rPr>
                        <a:t>13149.85</a:t>
                      </a:r>
                      <a:endParaRPr lang="es-SV" sz="2000" dirty="0">
                        <a:solidFill>
                          <a:schemeClr val="bg1"/>
                        </a:solidFill>
                        <a:effectLst/>
                        <a:latin typeface="Times New Roman"/>
                        <a:ea typeface="Times New Roman"/>
                        <a:cs typeface="Times New Roman"/>
                      </a:endParaRPr>
                    </a:p>
                  </a:txBody>
                  <a:tcPr marL="44450" marR="44450" marT="0" marB="0" anchor="b"/>
                </a:tc>
              </a:tr>
              <a:tr h="443870">
                <a:tc>
                  <a:txBody>
                    <a:bodyPr/>
                    <a:lstStyle/>
                    <a:p>
                      <a:pPr>
                        <a:spcAft>
                          <a:spcPts val="0"/>
                        </a:spcAft>
                      </a:pPr>
                      <a:r>
                        <a:rPr lang="es-EC" sz="2000">
                          <a:solidFill>
                            <a:schemeClr val="bg1"/>
                          </a:solidFill>
                          <a:effectLst/>
                        </a:rPr>
                        <a:t>CABLE DE ACERO ø 1/4"</a:t>
                      </a:r>
                      <a:endParaRPr lang="es-SV" sz="2000">
                        <a:solidFill>
                          <a:schemeClr val="bg1"/>
                        </a:solidFill>
                        <a:effectLst/>
                        <a:latin typeface="Times New Roman"/>
                        <a:ea typeface="Times New Roman"/>
                        <a:cs typeface="Times New Roman"/>
                      </a:endParaRPr>
                    </a:p>
                  </a:txBody>
                  <a:tcPr marL="44450" marR="44450" marT="0" marB="0" anchor="b"/>
                </a:tc>
                <a:tc>
                  <a:txBody>
                    <a:bodyPr/>
                    <a:lstStyle/>
                    <a:p>
                      <a:pPr algn="ctr">
                        <a:spcAft>
                          <a:spcPts val="0"/>
                        </a:spcAft>
                      </a:pPr>
                      <a:r>
                        <a:rPr lang="es-EC" sz="2000" dirty="0">
                          <a:solidFill>
                            <a:schemeClr val="bg1"/>
                          </a:solidFill>
                          <a:effectLst/>
                        </a:rPr>
                        <a:t>2370.00</a:t>
                      </a:r>
                      <a:endParaRPr lang="es-SV" sz="2000" dirty="0">
                        <a:solidFill>
                          <a:schemeClr val="bg1"/>
                        </a:solidFill>
                        <a:effectLst/>
                        <a:latin typeface="Times New Roman"/>
                        <a:ea typeface="Times New Roman"/>
                        <a:cs typeface="Times New Roman"/>
                      </a:endParaRPr>
                    </a:p>
                  </a:txBody>
                  <a:tcPr marL="44450" marR="44450" marT="0" marB="0" anchor="b"/>
                </a:tc>
              </a:tr>
              <a:tr h="466505">
                <a:tc>
                  <a:txBody>
                    <a:bodyPr/>
                    <a:lstStyle/>
                    <a:p>
                      <a:pPr>
                        <a:spcAft>
                          <a:spcPts val="0"/>
                        </a:spcAft>
                      </a:pPr>
                      <a:r>
                        <a:rPr lang="es-EC" sz="2000">
                          <a:solidFill>
                            <a:schemeClr val="bg1"/>
                          </a:solidFill>
                          <a:effectLst/>
                        </a:rPr>
                        <a:t>CABLE DE ACERO ø 5/16"</a:t>
                      </a:r>
                      <a:endParaRPr lang="es-SV" sz="2000">
                        <a:solidFill>
                          <a:schemeClr val="bg1"/>
                        </a:solidFill>
                        <a:effectLst/>
                        <a:latin typeface="Times New Roman"/>
                        <a:ea typeface="Times New Roman"/>
                        <a:cs typeface="Times New Roman"/>
                      </a:endParaRPr>
                    </a:p>
                  </a:txBody>
                  <a:tcPr marL="44450" marR="44450" marT="0" marB="0" anchor="b"/>
                </a:tc>
                <a:tc>
                  <a:txBody>
                    <a:bodyPr/>
                    <a:lstStyle/>
                    <a:p>
                      <a:pPr algn="ctr">
                        <a:spcAft>
                          <a:spcPts val="0"/>
                        </a:spcAft>
                      </a:pPr>
                      <a:r>
                        <a:rPr lang="es-EC" sz="2000" dirty="0">
                          <a:solidFill>
                            <a:schemeClr val="bg1"/>
                          </a:solidFill>
                          <a:effectLst/>
                        </a:rPr>
                        <a:t>4992.50</a:t>
                      </a:r>
                      <a:endParaRPr lang="es-SV" sz="2000" dirty="0">
                        <a:solidFill>
                          <a:schemeClr val="bg1"/>
                        </a:solidFill>
                        <a:effectLst/>
                        <a:latin typeface="Times New Roman"/>
                        <a:ea typeface="Times New Roman"/>
                        <a:cs typeface="Times New Roman"/>
                      </a:endParaRPr>
                    </a:p>
                  </a:txBody>
                  <a:tcPr marL="44450" marR="44450" marT="0" marB="0" anchor="b"/>
                </a:tc>
              </a:tr>
            </a:tbl>
          </a:graphicData>
        </a:graphic>
      </p:graphicFrame>
    </p:spTree>
    <p:extLst>
      <p:ext uri="{BB962C8B-B14F-4D97-AF65-F5344CB8AC3E}">
        <p14:creationId xmlns="" xmlns:p14="http://schemas.microsoft.com/office/powerpoint/2010/main" val="381274200"/>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691516"/>
            <a:ext cx="7394395" cy="5545796"/>
          </a:xfrm>
          <a:prstGeom prst="rect">
            <a:avLst/>
          </a:prstGeom>
          <a:noFill/>
          <a:ln>
            <a:noFill/>
          </a:ln>
        </p:spPr>
      </p:pic>
      <p:sp>
        <p:nvSpPr>
          <p:cNvPr id="2" name="1 Título"/>
          <p:cNvSpPr>
            <a:spLocks noGrp="1"/>
          </p:cNvSpPr>
          <p:nvPr>
            <p:ph type="ctrTitle"/>
          </p:nvPr>
        </p:nvSpPr>
        <p:spPr>
          <a:xfrm>
            <a:off x="1014735" y="2564904"/>
            <a:ext cx="7020091" cy="124195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marL="538163" indent="-538163"/>
            <a:r>
              <a:rPr lang="es-EC" dirty="0" smtClean="0">
                <a:solidFill>
                  <a:schemeClr val="bg1"/>
                </a:solidFill>
                <a:latin typeface="Comic Sans MS" pitchFamily="66" charset="0"/>
              </a:rPr>
              <a:t>CABOS DE NYLON</a:t>
            </a:r>
            <a:endParaRPr lang="es-EC" dirty="0">
              <a:solidFill>
                <a:schemeClr val="bg1"/>
              </a:solidFill>
              <a:latin typeface="Comic Sans MS" pitchFamily="66" charset="0"/>
            </a:endParaRPr>
          </a:p>
        </p:txBody>
      </p:sp>
      <p:pic>
        <p:nvPicPr>
          <p:cNvPr id="6"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02008713"/>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12955" y="484978"/>
            <a:ext cx="5523341" cy="584775"/>
          </a:xfrm>
          <a:prstGeom prst="rect">
            <a:avLst/>
          </a:prstGeom>
        </p:spPr>
        <p:txBody>
          <a:bodyPr wrap="square">
            <a:spAutoFit/>
          </a:bodyPr>
          <a:lstStyle/>
          <a:p>
            <a:pPr algn="ctr"/>
            <a:r>
              <a:rPr lang="es-EC" sz="3200" b="1" dirty="0" smtClean="0">
                <a:solidFill>
                  <a:schemeClr val="accent3"/>
                </a:solidFill>
                <a:latin typeface="Comic Sans MS" pitchFamily="66" charset="0"/>
                <a:cs typeface="Arial" pitchFamily="34" charset="0"/>
              </a:rPr>
              <a:t>CABOS DE NYLON</a:t>
            </a:r>
            <a:endParaRPr lang="es-SV" sz="3200" dirty="0"/>
          </a:p>
        </p:txBody>
      </p:sp>
      <p:sp>
        <p:nvSpPr>
          <p:cNvPr id="2" name="1 Rectángulo"/>
          <p:cNvSpPr/>
          <p:nvPr/>
        </p:nvSpPr>
        <p:spPr>
          <a:xfrm>
            <a:off x="827584" y="1100344"/>
            <a:ext cx="7357412" cy="5909310"/>
          </a:xfrm>
          <a:prstGeom prst="rect">
            <a:avLst/>
          </a:prstGeom>
        </p:spPr>
        <p:txBody>
          <a:bodyPr wrap="square">
            <a:spAutoFit/>
          </a:bodyPr>
          <a:lstStyle/>
          <a:p>
            <a:pPr algn="just"/>
            <a:r>
              <a:rPr lang="es-ES" sz="2000" b="1" dirty="0" smtClean="0">
                <a:solidFill>
                  <a:schemeClr val="bg1"/>
                </a:solidFill>
                <a:latin typeface="Comic Sans MS" pitchFamily="66" charset="0"/>
              </a:rPr>
              <a:t>DEFINICION:</a:t>
            </a:r>
          </a:p>
          <a:p>
            <a:pPr marL="342900" indent="-342900" algn="just">
              <a:buFont typeface="Wingdings" pitchFamily="2" charset="2"/>
              <a:buChar char="Ø"/>
            </a:pPr>
            <a:r>
              <a:rPr lang="es-ES" sz="2000" dirty="0" smtClean="0">
                <a:solidFill>
                  <a:schemeClr val="bg1"/>
                </a:solidFill>
                <a:latin typeface="Comic Sans MS" pitchFamily="66" charset="0"/>
              </a:rPr>
              <a:t>Los </a:t>
            </a:r>
            <a:r>
              <a:rPr lang="es-ES" sz="2000" dirty="0">
                <a:solidFill>
                  <a:schemeClr val="bg1"/>
                </a:solidFill>
                <a:latin typeface="Comic Sans MS" pitchFamily="66" charset="0"/>
              </a:rPr>
              <a:t>cabos son elementos longitudinales de fibras textiles, que tienen características propias según el material con el que se ha fabricado.  Según el tipo de material de fabricación  se clasifican en</a:t>
            </a:r>
            <a:r>
              <a:rPr lang="es-ES" sz="2000" dirty="0" smtClean="0">
                <a:solidFill>
                  <a:schemeClr val="bg1"/>
                </a:solidFill>
                <a:latin typeface="Comic Sans MS" pitchFamily="66" charset="0"/>
              </a:rPr>
              <a:t>:</a:t>
            </a:r>
          </a:p>
          <a:p>
            <a:pPr algn="just"/>
            <a:endParaRPr lang="es-ES" sz="2000" dirty="0" smtClean="0">
              <a:solidFill>
                <a:schemeClr val="bg1"/>
              </a:solidFill>
              <a:latin typeface="Comic Sans MS" pitchFamily="66" charset="0"/>
            </a:endParaRPr>
          </a:p>
          <a:p>
            <a:pPr marL="342900" indent="-342900" algn="just">
              <a:buFont typeface="Wingdings" pitchFamily="2" charset="2"/>
              <a:buChar char="Ø"/>
            </a:pPr>
            <a:r>
              <a:rPr lang="es-SV" sz="2000" b="1" dirty="0">
                <a:solidFill>
                  <a:schemeClr val="bg1"/>
                </a:solidFill>
                <a:latin typeface="Comic Sans MS" pitchFamily="66" charset="0"/>
              </a:rPr>
              <a:t>NYLON:</a:t>
            </a:r>
            <a:r>
              <a:rPr lang="es-SV" sz="2000" dirty="0">
                <a:solidFill>
                  <a:schemeClr val="bg1"/>
                </a:solidFill>
                <a:latin typeface="Comic Sans MS" pitchFamily="66" charset="0"/>
              </a:rPr>
              <a:t> Se conoce también como Poliamida, tiene buena resistencia a la tracción y a la abrasión, resiste bastante bien al ataque de los rayos </a:t>
            </a:r>
            <a:r>
              <a:rPr lang="es-SV" sz="2000" dirty="0" smtClean="0">
                <a:solidFill>
                  <a:schemeClr val="bg1"/>
                </a:solidFill>
                <a:latin typeface="Comic Sans MS" pitchFamily="66" charset="0"/>
              </a:rPr>
              <a:t>solares y es </a:t>
            </a:r>
            <a:r>
              <a:rPr lang="es-SV" sz="2000" dirty="0">
                <a:solidFill>
                  <a:schemeClr val="bg1"/>
                </a:solidFill>
                <a:latin typeface="Comic Sans MS" pitchFamily="66" charset="0"/>
              </a:rPr>
              <a:t>bastante elástico. La poliamida, es un termoplástico </a:t>
            </a:r>
            <a:r>
              <a:rPr lang="es-SV" sz="2000" dirty="0" err="1">
                <a:solidFill>
                  <a:schemeClr val="bg1"/>
                </a:solidFill>
                <a:latin typeface="Comic Sans MS" pitchFamily="66" charset="0"/>
              </a:rPr>
              <a:t>semicristalino</a:t>
            </a:r>
            <a:r>
              <a:rPr lang="es-SV" sz="2000" dirty="0">
                <a:solidFill>
                  <a:schemeClr val="bg1"/>
                </a:solidFill>
                <a:latin typeface="Comic Sans MS" pitchFamily="66" charset="0"/>
              </a:rPr>
              <a:t> que posee buena resistencia mecánica, tenacidad y resistencia al impacto elevadas; tiene buen comportamiento al deslizamiento, también posee buena resistencia al desgaste, buena resistencia a la fatiga, alto poder amortiguador, </a:t>
            </a:r>
            <a:r>
              <a:rPr lang="es-SV" sz="2000" dirty="0" err="1">
                <a:solidFill>
                  <a:schemeClr val="bg1"/>
                </a:solidFill>
                <a:latin typeface="Comic Sans MS" pitchFamily="66" charset="0"/>
              </a:rPr>
              <a:t>autoextingible</a:t>
            </a:r>
            <a:r>
              <a:rPr lang="es-SV" sz="2000" dirty="0">
                <a:solidFill>
                  <a:schemeClr val="bg1"/>
                </a:solidFill>
                <a:latin typeface="Comic Sans MS" pitchFamily="66" charset="0"/>
              </a:rPr>
              <a:t>; por ello es apropiado como plástico de ingeniería de uso universal, en construcciones mecánicas y trabajos de mantenimiento industrial.</a:t>
            </a:r>
          </a:p>
          <a:p>
            <a:pPr lvl="0" algn="just"/>
            <a:endParaRPr lang="es-SV" sz="2000" dirty="0">
              <a:solidFill>
                <a:schemeClr val="bg1"/>
              </a:solidFill>
              <a:latin typeface="Comic Sans MS" pitchFamily="66" charset="0"/>
            </a:endParaRPr>
          </a:p>
          <a:p>
            <a:endParaRPr lang="es-SV" dirty="0"/>
          </a:p>
        </p:txBody>
      </p:sp>
    </p:spTree>
    <p:extLst>
      <p:ext uri="{BB962C8B-B14F-4D97-AF65-F5344CB8AC3E}">
        <p14:creationId xmlns="" xmlns:p14="http://schemas.microsoft.com/office/powerpoint/2010/main" val="1469184669"/>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12955" y="484978"/>
            <a:ext cx="5523341" cy="584775"/>
          </a:xfrm>
          <a:prstGeom prst="rect">
            <a:avLst/>
          </a:prstGeom>
        </p:spPr>
        <p:txBody>
          <a:bodyPr wrap="square">
            <a:spAutoFit/>
          </a:bodyPr>
          <a:lstStyle/>
          <a:p>
            <a:pPr algn="ctr"/>
            <a:r>
              <a:rPr lang="es-EC" sz="3200" b="1" dirty="0" smtClean="0">
                <a:solidFill>
                  <a:schemeClr val="accent3"/>
                </a:solidFill>
                <a:latin typeface="Comic Sans MS" pitchFamily="66" charset="0"/>
                <a:cs typeface="Arial" pitchFamily="34" charset="0"/>
              </a:rPr>
              <a:t>CABOS DE NYLON</a:t>
            </a:r>
            <a:endParaRPr lang="es-SV" sz="3200" dirty="0"/>
          </a:p>
        </p:txBody>
      </p:sp>
      <p:sp>
        <p:nvSpPr>
          <p:cNvPr id="2" name="1 Rectángulo"/>
          <p:cNvSpPr/>
          <p:nvPr/>
        </p:nvSpPr>
        <p:spPr>
          <a:xfrm>
            <a:off x="467542" y="1615316"/>
            <a:ext cx="4007081" cy="3477875"/>
          </a:xfrm>
          <a:prstGeom prst="rect">
            <a:avLst/>
          </a:prstGeom>
        </p:spPr>
        <p:txBody>
          <a:bodyPr wrap="square">
            <a:spAutoFit/>
          </a:bodyPr>
          <a:lstStyle/>
          <a:p>
            <a:pPr marL="285750" indent="-285750">
              <a:buFont typeface="Wingdings" pitchFamily="2" charset="2"/>
              <a:buChar char="Ø"/>
            </a:pPr>
            <a:r>
              <a:rPr lang="es-ES" sz="2000" b="1" dirty="0">
                <a:solidFill>
                  <a:schemeClr val="bg1"/>
                </a:solidFill>
                <a:latin typeface="Comic Sans MS" pitchFamily="66" charset="0"/>
              </a:rPr>
              <a:t>ENSAYOS Y RESULTADOS: </a:t>
            </a:r>
          </a:p>
          <a:p>
            <a:pPr marL="742950" lvl="1" indent="-285750" algn="just">
              <a:buFont typeface="Wingdings" pitchFamily="2" charset="2"/>
              <a:buChar char="Ø"/>
            </a:pPr>
            <a:r>
              <a:rPr lang="es-ES" sz="2000" dirty="0" smtClean="0">
                <a:solidFill>
                  <a:schemeClr val="bg1"/>
                </a:solidFill>
                <a:latin typeface="Comic Sans MS" pitchFamily="66" charset="0"/>
              </a:rPr>
              <a:t>El ensayo realizado a los cabos de nylon fue el de TRACCION, cuyo cabo de nylon fue llevado hasta la ruptura y se determinó el esfuerzo admisible, en la figura se muestra la forma de colocación de la probeta en la máquina universal de tracción. </a:t>
            </a:r>
            <a:endParaRPr lang="es-SV" sz="2000" dirty="0"/>
          </a:p>
        </p:txBody>
      </p:sp>
      <p:pic>
        <p:nvPicPr>
          <p:cNvPr id="6" name="5 Imagen" descr="C:\Users\INGCONSTRUCCIONES\Documents\ESPE ING CIVIL\TESIS BAMBU GIGANTE\TESIS REVISADA 2011\CAPITULOS POR PRESENTAR 1\FOTOS CABLES Y SOGAS\IMAG0012.JPG"/>
          <p:cNvPicPr/>
          <p:nvPr/>
        </p:nvPicPr>
        <p:blipFill>
          <a:blip r:embed="rId3" cstate="print"/>
          <a:srcRect/>
          <a:stretch>
            <a:fillRect/>
          </a:stretch>
        </p:blipFill>
        <p:spPr bwMode="auto">
          <a:xfrm>
            <a:off x="4860032" y="1628800"/>
            <a:ext cx="3939165" cy="3823985"/>
          </a:xfrm>
          <a:prstGeom prst="rect">
            <a:avLst/>
          </a:prstGeom>
          <a:noFill/>
          <a:ln w="9525">
            <a:noFill/>
            <a:miter lim="800000"/>
            <a:headEnd/>
            <a:tailEnd/>
          </a:ln>
        </p:spPr>
      </p:pic>
      <p:sp>
        <p:nvSpPr>
          <p:cNvPr id="7" name="6 CuadroTexto"/>
          <p:cNvSpPr txBox="1"/>
          <p:nvPr/>
        </p:nvSpPr>
        <p:spPr>
          <a:xfrm>
            <a:off x="5371706" y="5733256"/>
            <a:ext cx="2915816" cy="369332"/>
          </a:xfrm>
          <a:prstGeom prst="rect">
            <a:avLst/>
          </a:prstGeom>
          <a:noFill/>
        </p:spPr>
        <p:txBody>
          <a:bodyPr wrap="square" rtlCol="0">
            <a:spAutoFit/>
          </a:bodyPr>
          <a:lstStyle/>
          <a:p>
            <a:pPr algn="ctr"/>
            <a:r>
              <a:rPr lang="es-EC" dirty="0" smtClean="0">
                <a:solidFill>
                  <a:schemeClr val="bg1"/>
                </a:solidFill>
                <a:latin typeface="Comic Sans MS" pitchFamily="66" charset="0"/>
              </a:rPr>
              <a:t>PROBETA DE NYLON</a:t>
            </a:r>
            <a:endParaRPr lang="es-SV" dirty="0">
              <a:solidFill>
                <a:schemeClr val="bg1"/>
              </a:solidFill>
              <a:latin typeface="Comic Sans MS" pitchFamily="66" charset="0"/>
            </a:endParaRPr>
          </a:p>
        </p:txBody>
      </p:sp>
    </p:spTree>
    <p:extLst>
      <p:ext uri="{BB962C8B-B14F-4D97-AF65-F5344CB8AC3E}">
        <p14:creationId xmlns="" xmlns:p14="http://schemas.microsoft.com/office/powerpoint/2010/main" val="927253885"/>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12955" y="484978"/>
            <a:ext cx="5523341" cy="584775"/>
          </a:xfrm>
          <a:prstGeom prst="rect">
            <a:avLst/>
          </a:prstGeom>
        </p:spPr>
        <p:txBody>
          <a:bodyPr wrap="square">
            <a:spAutoFit/>
          </a:bodyPr>
          <a:lstStyle/>
          <a:p>
            <a:pPr algn="ctr"/>
            <a:r>
              <a:rPr lang="es-EC" sz="3200" b="1" dirty="0" smtClean="0">
                <a:solidFill>
                  <a:schemeClr val="accent3"/>
                </a:solidFill>
                <a:latin typeface="Comic Sans MS" pitchFamily="66" charset="0"/>
                <a:cs typeface="Arial" pitchFamily="34" charset="0"/>
              </a:rPr>
              <a:t>CABOS DE NYLON</a:t>
            </a:r>
            <a:endParaRPr lang="es-SV" sz="3200" dirty="0"/>
          </a:p>
        </p:txBody>
      </p:sp>
      <p:sp>
        <p:nvSpPr>
          <p:cNvPr id="6" name="5 Rectángulo"/>
          <p:cNvSpPr/>
          <p:nvPr/>
        </p:nvSpPr>
        <p:spPr>
          <a:xfrm>
            <a:off x="971600" y="1434091"/>
            <a:ext cx="7213396" cy="2492990"/>
          </a:xfrm>
          <a:prstGeom prst="rect">
            <a:avLst/>
          </a:prstGeom>
        </p:spPr>
        <p:txBody>
          <a:bodyPr wrap="square">
            <a:spAutoFit/>
          </a:bodyPr>
          <a:lstStyle/>
          <a:p>
            <a:pPr marL="342900" indent="-342900" algn="just">
              <a:buFont typeface="Wingdings" pitchFamily="2" charset="2"/>
              <a:buChar char="Ø"/>
            </a:pPr>
            <a:r>
              <a:rPr lang="es-ES" sz="2000" dirty="0">
                <a:solidFill>
                  <a:schemeClr val="bg1"/>
                </a:solidFill>
                <a:latin typeface="Comic Sans MS" pitchFamily="66" charset="0"/>
              </a:rPr>
              <a:t>El esfuerzo último de tensión se </a:t>
            </a:r>
            <a:r>
              <a:rPr lang="es-ES" sz="2000" dirty="0" smtClean="0">
                <a:solidFill>
                  <a:schemeClr val="bg1"/>
                </a:solidFill>
                <a:latin typeface="Comic Sans MS" pitchFamily="66" charset="0"/>
              </a:rPr>
              <a:t>calculó </a:t>
            </a:r>
            <a:r>
              <a:rPr lang="es-ES" sz="2000" dirty="0">
                <a:solidFill>
                  <a:schemeClr val="bg1"/>
                </a:solidFill>
                <a:latin typeface="Comic Sans MS" pitchFamily="66" charset="0"/>
              </a:rPr>
              <a:t>con la siguiente </a:t>
            </a:r>
            <a:r>
              <a:rPr lang="es-ES" sz="2000" dirty="0" smtClean="0">
                <a:solidFill>
                  <a:schemeClr val="bg1"/>
                </a:solidFill>
                <a:latin typeface="Comic Sans MS" pitchFamily="66" charset="0"/>
              </a:rPr>
              <a:t>fórmula:</a:t>
            </a:r>
          </a:p>
          <a:p>
            <a:pPr algn="just"/>
            <a:r>
              <a:rPr lang="es-ES" sz="2000" dirty="0">
                <a:solidFill>
                  <a:schemeClr val="bg1"/>
                </a:solidFill>
                <a:latin typeface="Comic Sans MS" pitchFamily="66" charset="0"/>
              </a:rPr>
              <a:t>Dónde:  </a:t>
            </a:r>
            <a:endParaRPr lang="es-SV" sz="2000" dirty="0">
              <a:solidFill>
                <a:schemeClr val="bg1"/>
              </a:solidFill>
              <a:latin typeface="Comic Sans MS" pitchFamily="66" charset="0"/>
            </a:endParaRPr>
          </a:p>
          <a:p>
            <a:pPr algn="just"/>
            <a:r>
              <a:rPr lang="es-ES" sz="2000" dirty="0">
                <a:solidFill>
                  <a:schemeClr val="bg1"/>
                </a:solidFill>
                <a:latin typeface="Comic Sans MS" pitchFamily="66" charset="0"/>
                <a:sym typeface="Symbol"/>
              </a:rPr>
              <a:t></a:t>
            </a:r>
            <a:r>
              <a:rPr lang="es-ES" sz="2000" baseline="-25000" dirty="0" err="1">
                <a:solidFill>
                  <a:schemeClr val="bg1"/>
                </a:solidFill>
                <a:latin typeface="Comic Sans MS" pitchFamily="66" charset="0"/>
              </a:rPr>
              <a:t>ult</a:t>
            </a:r>
            <a:r>
              <a:rPr lang="es-ES" sz="2000" dirty="0">
                <a:solidFill>
                  <a:schemeClr val="bg1"/>
                </a:solidFill>
                <a:latin typeface="Comic Sans MS" pitchFamily="66" charset="0"/>
              </a:rPr>
              <a:t>  = Esfuerzo último de tensión (Kg/cm</a:t>
            </a:r>
            <a:r>
              <a:rPr lang="es-ES" sz="2000" baseline="30000" dirty="0">
                <a:solidFill>
                  <a:schemeClr val="bg1"/>
                </a:solidFill>
                <a:latin typeface="Comic Sans MS" pitchFamily="66" charset="0"/>
              </a:rPr>
              <a:t>2</a:t>
            </a:r>
            <a:r>
              <a:rPr lang="es-ES" sz="2000" dirty="0">
                <a:solidFill>
                  <a:schemeClr val="bg1"/>
                </a:solidFill>
                <a:latin typeface="Comic Sans MS" pitchFamily="66" charset="0"/>
              </a:rPr>
              <a:t>)</a:t>
            </a:r>
            <a:endParaRPr lang="es-SV" sz="2000" dirty="0">
              <a:solidFill>
                <a:schemeClr val="bg1"/>
              </a:solidFill>
              <a:latin typeface="Comic Sans MS" pitchFamily="66" charset="0"/>
            </a:endParaRPr>
          </a:p>
          <a:p>
            <a:pPr algn="just"/>
            <a:r>
              <a:rPr lang="es-ES" sz="2000" dirty="0" err="1">
                <a:solidFill>
                  <a:schemeClr val="bg1"/>
                </a:solidFill>
                <a:latin typeface="Comic Sans MS" pitchFamily="66" charset="0"/>
              </a:rPr>
              <a:t>F</a:t>
            </a:r>
            <a:r>
              <a:rPr lang="es-ES" sz="2000" baseline="-25000" dirty="0" err="1">
                <a:solidFill>
                  <a:schemeClr val="bg1"/>
                </a:solidFill>
                <a:latin typeface="Comic Sans MS" pitchFamily="66" charset="0"/>
              </a:rPr>
              <a:t>ult</a:t>
            </a:r>
            <a:r>
              <a:rPr lang="es-ES" sz="2000" dirty="0">
                <a:solidFill>
                  <a:schemeClr val="bg1"/>
                </a:solidFill>
                <a:latin typeface="Comic Sans MS" pitchFamily="66" charset="0"/>
              </a:rPr>
              <a:t> = Carga máxima (Kg)</a:t>
            </a:r>
            <a:endParaRPr lang="es-SV" sz="2000" dirty="0">
              <a:solidFill>
                <a:schemeClr val="bg1"/>
              </a:solidFill>
              <a:latin typeface="Comic Sans MS" pitchFamily="66" charset="0"/>
            </a:endParaRPr>
          </a:p>
          <a:p>
            <a:pPr algn="just"/>
            <a:r>
              <a:rPr lang="es-ES" sz="2000" dirty="0">
                <a:solidFill>
                  <a:schemeClr val="bg1"/>
                </a:solidFill>
                <a:latin typeface="Comic Sans MS" pitchFamily="66" charset="0"/>
              </a:rPr>
              <a:t>A = Promedio del área transversal medida (cm</a:t>
            </a:r>
            <a:r>
              <a:rPr lang="es-ES" sz="2000" baseline="30000" dirty="0">
                <a:solidFill>
                  <a:schemeClr val="bg1"/>
                </a:solidFill>
                <a:latin typeface="Comic Sans MS" pitchFamily="66" charset="0"/>
              </a:rPr>
              <a:t>2</a:t>
            </a:r>
            <a:r>
              <a:rPr lang="es-ES" sz="2000" dirty="0">
                <a:solidFill>
                  <a:schemeClr val="bg1"/>
                </a:solidFill>
                <a:latin typeface="Comic Sans MS" pitchFamily="66" charset="0"/>
              </a:rPr>
              <a:t>)</a:t>
            </a:r>
            <a:endParaRPr lang="es-SV" sz="2000" dirty="0">
              <a:solidFill>
                <a:schemeClr val="bg1"/>
              </a:solidFill>
              <a:latin typeface="Comic Sans MS" pitchFamily="66" charset="0"/>
            </a:endParaRPr>
          </a:p>
          <a:p>
            <a:endParaRPr lang="es-ES" dirty="0" smtClean="0"/>
          </a:p>
          <a:p>
            <a:endParaRPr lang="es-SV" dirty="0"/>
          </a:p>
        </p:txBody>
      </p:sp>
      <p:pic>
        <p:nvPicPr>
          <p:cNvPr id="7"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698133" y="2106420"/>
            <a:ext cx="1330251" cy="871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2" name="1 Tabla"/>
          <p:cNvGraphicFramePr>
            <a:graphicFrameLocks noGrp="1"/>
          </p:cNvGraphicFramePr>
          <p:nvPr>
            <p:extLst>
              <p:ext uri="{D42A27DB-BD31-4B8C-83A1-F6EECF244321}">
                <p14:modId xmlns="" xmlns:p14="http://schemas.microsoft.com/office/powerpoint/2010/main" val="1768627423"/>
              </p:ext>
            </p:extLst>
          </p:nvPr>
        </p:nvGraphicFramePr>
        <p:xfrm>
          <a:off x="1889482" y="3573016"/>
          <a:ext cx="5473775" cy="2642319"/>
        </p:xfrm>
        <a:graphic>
          <a:graphicData uri="http://schemas.openxmlformats.org/drawingml/2006/table">
            <a:tbl>
              <a:tblPr firstRow="1" firstCol="1" bandRow="1">
                <a:tableStyleId>{5C22544A-7EE6-4342-B048-85BDC9FD1C3A}</a:tableStyleId>
              </a:tblPr>
              <a:tblGrid>
                <a:gridCol w="2826534"/>
                <a:gridCol w="2647241"/>
              </a:tblGrid>
              <a:tr h="288032">
                <a:tc>
                  <a:txBody>
                    <a:bodyPr/>
                    <a:lstStyle/>
                    <a:p>
                      <a:pPr algn="ctr">
                        <a:spcAft>
                          <a:spcPts val="0"/>
                        </a:spcAft>
                      </a:pPr>
                      <a:r>
                        <a:rPr lang="es-EC" sz="2000" dirty="0">
                          <a:solidFill>
                            <a:schemeClr val="bg1"/>
                          </a:solidFill>
                          <a:effectLst/>
                        </a:rPr>
                        <a:t>TIPO</a:t>
                      </a:r>
                      <a:endParaRPr lang="es-SV" sz="2000" dirty="0">
                        <a:solidFill>
                          <a:schemeClr val="bg1"/>
                        </a:solidFill>
                        <a:effectLst/>
                        <a:latin typeface="Times New Roman"/>
                        <a:ea typeface="Times New Roman"/>
                        <a:cs typeface="Times New Roman"/>
                      </a:endParaRPr>
                    </a:p>
                  </a:txBody>
                  <a:tcPr marL="44450" marR="44450" marT="0" marB="0" anchor="b"/>
                </a:tc>
                <a:tc>
                  <a:txBody>
                    <a:bodyPr/>
                    <a:lstStyle/>
                    <a:p>
                      <a:pPr algn="ctr">
                        <a:spcAft>
                          <a:spcPts val="0"/>
                        </a:spcAft>
                      </a:pPr>
                      <a:r>
                        <a:rPr lang="es-EC" sz="2000" dirty="0">
                          <a:solidFill>
                            <a:schemeClr val="bg1"/>
                          </a:solidFill>
                          <a:effectLst/>
                        </a:rPr>
                        <a:t>ESFUERZO (</a:t>
                      </a:r>
                      <a:r>
                        <a:rPr lang="es-EC" sz="2000" dirty="0" smtClean="0">
                          <a:solidFill>
                            <a:schemeClr val="bg1"/>
                          </a:solidFill>
                          <a:effectLst/>
                        </a:rPr>
                        <a:t>Kg/cm2)</a:t>
                      </a:r>
                      <a:endParaRPr lang="es-SV" sz="2000" dirty="0">
                        <a:solidFill>
                          <a:schemeClr val="bg1"/>
                        </a:solidFill>
                        <a:effectLst/>
                        <a:latin typeface="Times New Roman"/>
                        <a:ea typeface="Times New Roman"/>
                        <a:cs typeface="Times New Roman"/>
                      </a:endParaRPr>
                    </a:p>
                  </a:txBody>
                  <a:tcPr marL="44450" marR="44450" marT="0" marB="0" anchor="b"/>
                </a:tc>
              </a:tr>
              <a:tr h="398782">
                <a:tc>
                  <a:txBody>
                    <a:bodyPr/>
                    <a:lstStyle/>
                    <a:p>
                      <a:pPr>
                        <a:spcAft>
                          <a:spcPts val="0"/>
                        </a:spcAft>
                      </a:pPr>
                      <a:r>
                        <a:rPr lang="es-EC" sz="2000" dirty="0">
                          <a:solidFill>
                            <a:schemeClr val="bg1"/>
                          </a:solidFill>
                          <a:effectLst/>
                        </a:rPr>
                        <a:t>CABO NYLON ø 3/4"</a:t>
                      </a:r>
                      <a:endParaRPr lang="es-SV" sz="2000" dirty="0">
                        <a:solidFill>
                          <a:schemeClr val="bg1"/>
                        </a:solidFill>
                        <a:effectLst/>
                        <a:latin typeface="Times New Roman"/>
                        <a:ea typeface="Times New Roman"/>
                        <a:cs typeface="Times New Roman"/>
                      </a:endParaRPr>
                    </a:p>
                  </a:txBody>
                  <a:tcPr marL="44450" marR="44450" marT="0" marB="0" anchor="b"/>
                </a:tc>
                <a:tc>
                  <a:txBody>
                    <a:bodyPr/>
                    <a:lstStyle/>
                    <a:p>
                      <a:pPr algn="ctr">
                        <a:spcAft>
                          <a:spcPts val="0"/>
                        </a:spcAft>
                      </a:pPr>
                      <a:r>
                        <a:rPr lang="es-EC" sz="2000" dirty="0">
                          <a:solidFill>
                            <a:schemeClr val="bg1"/>
                          </a:solidFill>
                          <a:effectLst/>
                        </a:rPr>
                        <a:t>3045.00</a:t>
                      </a:r>
                      <a:endParaRPr lang="es-SV" sz="2000" dirty="0">
                        <a:solidFill>
                          <a:schemeClr val="bg1"/>
                        </a:solidFill>
                        <a:effectLst/>
                        <a:latin typeface="Times New Roman"/>
                        <a:ea typeface="Times New Roman"/>
                        <a:cs typeface="Times New Roman"/>
                      </a:endParaRPr>
                    </a:p>
                  </a:txBody>
                  <a:tcPr marL="44450" marR="44450" marT="0" marB="0" anchor="b"/>
                </a:tc>
              </a:tr>
              <a:tr h="398782">
                <a:tc>
                  <a:txBody>
                    <a:bodyPr/>
                    <a:lstStyle/>
                    <a:p>
                      <a:pPr>
                        <a:spcAft>
                          <a:spcPts val="0"/>
                        </a:spcAft>
                      </a:pPr>
                      <a:r>
                        <a:rPr lang="es-EC" sz="2000" dirty="0">
                          <a:solidFill>
                            <a:schemeClr val="bg1"/>
                          </a:solidFill>
                          <a:effectLst/>
                        </a:rPr>
                        <a:t>CABO NYLON ø 1/2"</a:t>
                      </a:r>
                      <a:endParaRPr lang="es-SV" sz="2000" dirty="0">
                        <a:solidFill>
                          <a:schemeClr val="bg1"/>
                        </a:solidFill>
                        <a:effectLst/>
                        <a:latin typeface="Times New Roman"/>
                        <a:ea typeface="Times New Roman"/>
                        <a:cs typeface="Times New Roman"/>
                      </a:endParaRPr>
                    </a:p>
                  </a:txBody>
                  <a:tcPr marL="44450" marR="44450" marT="0" marB="0" anchor="b"/>
                </a:tc>
                <a:tc>
                  <a:txBody>
                    <a:bodyPr/>
                    <a:lstStyle/>
                    <a:p>
                      <a:pPr algn="ctr">
                        <a:spcAft>
                          <a:spcPts val="0"/>
                        </a:spcAft>
                      </a:pPr>
                      <a:r>
                        <a:rPr lang="es-EC" sz="2000" dirty="0">
                          <a:solidFill>
                            <a:schemeClr val="bg1"/>
                          </a:solidFill>
                          <a:effectLst/>
                        </a:rPr>
                        <a:t>2190.00</a:t>
                      </a:r>
                      <a:endParaRPr lang="es-SV" sz="2000" dirty="0">
                        <a:solidFill>
                          <a:schemeClr val="bg1"/>
                        </a:solidFill>
                        <a:effectLst/>
                        <a:latin typeface="Times New Roman"/>
                        <a:ea typeface="Times New Roman"/>
                        <a:cs typeface="Times New Roman"/>
                      </a:endParaRPr>
                    </a:p>
                  </a:txBody>
                  <a:tcPr marL="44450" marR="44450" marT="0" marB="0" anchor="b"/>
                </a:tc>
              </a:tr>
              <a:tr h="380391">
                <a:tc>
                  <a:txBody>
                    <a:bodyPr/>
                    <a:lstStyle/>
                    <a:p>
                      <a:pPr>
                        <a:spcAft>
                          <a:spcPts val="0"/>
                        </a:spcAft>
                      </a:pPr>
                      <a:r>
                        <a:rPr lang="es-EC" sz="2000" dirty="0">
                          <a:solidFill>
                            <a:schemeClr val="bg1"/>
                          </a:solidFill>
                          <a:effectLst/>
                        </a:rPr>
                        <a:t>CABO NYLON ø 5/8"</a:t>
                      </a:r>
                      <a:endParaRPr lang="es-SV" sz="2000" dirty="0">
                        <a:solidFill>
                          <a:schemeClr val="bg1"/>
                        </a:solidFill>
                        <a:effectLst/>
                        <a:latin typeface="Times New Roman"/>
                        <a:ea typeface="Times New Roman"/>
                        <a:cs typeface="Times New Roman"/>
                      </a:endParaRPr>
                    </a:p>
                  </a:txBody>
                  <a:tcPr marL="44450" marR="44450" marT="0" marB="0" anchor="b"/>
                </a:tc>
                <a:tc>
                  <a:txBody>
                    <a:bodyPr/>
                    <a:lstStyle/>
                    <a:p>
                      <a:pPr algn="ctr">
                        <a:spcAft>
                          <a:spcPts val="0"/>
                        </a:spcAft>
                      </a:pPr>
                      <a:r>
                        <a:rPr lang="es-EC" sz="2000" dirty="0">
                          <a:solidFill>
                            <a:schemeClr val="bg1"/>
                          </a:solidFill>
                          <a:effectLst/>
                        </a:rPr>
                        <a:t>3030.00</a:t>
                      </a:r>
                      <a:endParaRPr lang="es-SV" sz="2000" dirty="0">
                        <a:solidFill>
                          <a:schemeClr val="bg1"/>
                        </a:solidFill>
                        <a:effectLst/>
                        <a:latin typeface="Times New Roman"/>
                        <a:ea typeface="Times New Roman"/>
                        <a:cs typeface="Times New Roman"/>
                      </a:endParaRPr>
                    </a:p>
                  </a:txBody>
                  <a:tcPr marL="44450" marR="44450" marT="0" marB="0" anchor="b"/>
                </a:tc>
              </a:tr>
              <a:tr h="380391">
                <a:tc>
                  <a:txBody>
                    <a:bodyPr/>
                    <a:lstStyle/>
                    <a:p>
                      <a:pPr>
                        <a:spcAft>
                          <a:spcPts val="0"/>
                        </a:spcAft>
                      </a:pPr>
                      <a:r>
                        <a:rPr lang="es-EC" sz="2000" dirty="0">
                          <a:solidFill>
                            <a:schemeClr val="bg1"/>
                          </a:solidFill>
                          <a:effectLst/>
                        </a:rPr>
                        <a:t>CABO NYLON ø 5/16"</a:t>
                      </a:r>
                      <a:endParaRPr lang="es-SV" sz="2000" dirty="0">
                        <a:solidFill>
                          <a:schemeClr val="bg1"/>
                        </a:solidFill>
                        <a:effectLst/>
                        <a:latin typeface="Times New Roman"/>
                        <a:ea typeface="Times New Roman"/>
                        <a:cs typeface="Times New Roman"/>
                      </a:endParaRPr>
                    </a:p>
                  </a:txBody>
                  <a:tcPr marL="44450" marR="44450" marT="0" marB="0" anchor="b"/>
                </a:tc>
                <a:tc>
                  <a:txBody>
                    <a:bodyPr/>
                    <a:lstStyle/>
                    <a:p>
                      <a:pPr algn="ctr">
                        <a:spcAft>
                          <a:spcPts val="0"/>
                        </a:spcAft>
                      </a:pPr>
                      <a:r>
                        <a:rPr lang="es-EC" sz="2000" dirty="0">
                          <a:solidFill>
                            <a:schemeClr val="bg1"/>
                          </a:solidFill>
                          <a:effectLst/>
                        </a:rPr>
                        <a:t>1072.00</a:t>
                      </a:r>
                      <a:endParaRPr lang="es-SV" sz="2000" dirty="0">
                        <a:solidFill>
                          <a:schemeClr val="bg1"/>
                        </a:solidFill>
                        <a:effectLst/>
                        <a:latin typeface="Times New Roman"/>
                        <a:ea typeface="Times New Roman"/>
                        <a:cs typeface="Times New Roman"/>
                      </a:endParaRPr>
                    </a:p>
                  </a:txBody>
                  <a:tcPr marL="44450" marR="44450" marT="0" marB="0" anchor="b"/>
                </a:tc>
              </a:tr>
              <a:tr h="380391">
                <a:tc>
                  <a:txBody>
                    <a:bodyPr/>
                    <a:lstStyle/>
                    <a:p>
                      <a:pPr>
                        <a:spcAft>
                          <a:spcPts val="0"/>
                        </a:spcAft>
                      </a:pPr>
                      <a:r>
                        <a:rPr lang="es-EC" sz="2000" dirty="0">
                          <a:solidFill>
                            <a:schemeClr val="bg1"/>
                          </a:solidFill>
                          <a:effectLst/>
                        </a:rPr>
                        <a:t>CABO NYLON ø 3/8"</a:t>
                      </a:r>
                      <a:endParaRPr lang="es-SV" sz="2000" dirty="0">
                        <a:solidFill>
                          <a:schemeClr val="bg1"/>
                        </a:solidFill>
                        <a:effectLst/>
                        <a:latin typeface="Times New Roman"/>
                        <a:ea typeface="Times New Roman"/>
                        <a:cs typeface="Times New Roman"/>
                      </a:endParaRPr>
                    </a:p>
                  </a:txBody>
                  <a:tcPr marL="44450" marR="44450" marT="0" marB="0" anchor="b"/>
                </a:tc>
                <a:tc>
                  <a:txBody>
                    <a:bodyPr/>
                    <a:lstStyle/>
                    <a:p>
                      <a:pPr algn="ctr">
                        <a:spcAft>
                          <a:spcPts val="0"/>
                        </a:spcAft>
                      </a:pPr>
                      <a:r>
                        <a:rPr lang="es-EC" sz="2000" dirty="0">
                          <a:solidFill>
                            <a:schemeClr val="bg1"/>
                          </a:solidFill>
                          <a:effectLst/>
                        </a:rPr>
                        <a:t>1177.50</a:t>
                      </a:r>
                      <a:endParaRPr lang="es-SV" sz="2000" dirty="0">
                        <a:solidFill>
                          <a:schemeClr val="bg1"/>
                        </a:solidFill>
                        <a:effectLst/>
                        <a:latin typeface="Times New Roman"/>
                        <a:ea typeface="Times New Roman"/>
                        <a:cs typeface="Times New Roman"/>
                      </a:endParaRPr>
                    </a:p>
                  </a:txBody>
                  <a:tcPr marL="44450" marR="44450" marT="0" marB="0" anchor="b"/>
                </a:tc>
              </a:tr>
              <a:tr h="398782">
                <a:tc>
                  <a:txBody>
                    <a:bodyPr/>
                    <a:lstStyle/>
                    <a:p>
                      <a:pPr>
                        <a:spcAft>
                          <a:spcPts val="0"/>
                        </a:spcAft>
                      </a:pPr>
                      <a:r>
                        <a:rPr lang="es-EC" sz="2000" dirty="0">
                          <a:solidFill>
                            <a:schemeClr val="bg1"/>
                          </a:solidFill>
                          <a:effectLst/>
                        </a:rPr>
                        <a:t>CABO NYLON ø 1/4"</a:t>
                      </a:r>
                      <a:endParaRPr lang="es-SV" sz="2000" dirty="0">
                        <a:solidFill>
                          <a:schemeClr val="bg1"/>
                        </a:solidFill>
                        <a:effectLst/>
                        <a:latin typeface="Times New Roman"/>
                        <a:ea typeface="Times New Roman"/>
                        <a:cs typeface="Times New Roman"/>
                      </a:endParaRPr>
                    </a:p>
                  </a:txBody>
                  <a:tcPr marL="44450" marR="44450" marT="0" marB="0" anchor="b"/>
                </a:tc>
                <a:tc>
                  <a:txBody>
                    <a:bodyPr/>
                    <a:lstStyle/>
                    <a:p>
                      <a:pPr algn="ctr">
                        <a:spcAft>
                          <a:spcPts val="0"/>
                        </a:spcAft>
                      </a:pPr>
                      <a:r>
                        <a:rPr lang="es-EC" sz="2000" dirty="0">
                          <a:solidFill>
                            <a:schemeClr val="bg1"/>
                          </a:solidFill>
                          <a:effectLst/>
                        </a:rPr>
                        <a:t>667.50</a:t>
                      </a:r>
                      <a:endParaRPr lang="es-SV" sz="2000" dirty="0">
                        <a:solidFill>
                          <a:schemeClr val="bg1"/>
                        </a:solidFill>
                        <a:effectLst/>
                        <a:latin typeface="Times New Roman"/>
                        <a:ea typeface="Times New Roman"/>
                        <a:cs typeface="Times New Roman"/>
                      </a:endParaRPr>
                    </a:p>
                  </a:txBody>
                  <a:tcPr marL="44450" marR="44450" marT="0" marB="0" anchor="b"/>
                </a:tc>
              </a:tr>
            </a:tbl>
          </a:graphicData>
        </a:graphic>
      </p:graphicFrame>
    </p:spTree>
    <p:extLst>
      <p:ext uri="{BB962C8B-B14F-4D97-AF65-F5344CB8AC3E}">
        <p14:creationId xmlns="" xmlns:p14="http://schemas.microsoft.com/office/powerpoint/2010/main" val="1523103463"/>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691516"/>
            <a:ext cx="7394395" cy="5545796"/>
          </a:xfrm>
          <a:prstGeom prst="rect">
            <a:avLst/>
          </a:prstGeom>
          <a:noFill/>
          <a:ln>
            <a:noFill/>
          </a:ln>
        </p:spPr>
      </p:pic>
      <p:sp>
        <p:nvSpPr>
          <p:cNvPr id="2" name="1 Título"/>
          <p:cNvSpPr>
            <a:spLocks noGrp="1"/>
          </p:cNvSpPr>
          <p:nvPr>
            <p:ph type="ctrTitle"/>
          </p:nvPr>
        </p:nvSpPr>
        <p:spPr>
          <a:xfrm>
            <a:off x="1014735" y="2564904"/>
            <a:ext cx="7020091" cy="124195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marL="538163" indent="-538163"/>
            <a:r>
              <a:rPr lang="es-EC" dirty="0" smtClean="0">
                <a:solidFill>
                  <a:schemeClr val="bg1"/>
                </a:solidFill>
                <a:latin typeface="Comic Sans MS" pitchFamily="66" charset="0"/>
              </a:rPr>
              <a:t>CABOS FORTEX (POLIESTER)</a:t>
            </a:r>
            <a:endParaRPr lang="es-EC" dirty="0">
              <a:solidFill>
                <a:schemeClr val="bg1"/>
              </a:solidFill>
              <a:latin typeface="Comic Sans MS" pitchFamily="66" charset="0"/>
            </a:endParaRPr>
          </a:p>
        </p:txBody>
      </p:sp>
      <p:pic>
        <p:nvPicPr>
          <p:cNvPr id="6"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88451844"/>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71601" y="484978"/>
            <a:ext cx="6264696" cy="584775"/>
          </a:xfrm>
          <a:prstGeom prst="rect">
            <a:avLst/>
          </a:prstGeom>
        </p:spPr>
        <p:txBody>
          <a:bodyPr wrap="square">
            <a:spAutoFit/>
          </a:bodyPr>
          <a:lstStyle/>
          <a:p>
            <a:pPr algn="ctr"/>
            <a:r>
              <a:rPr lang="es-EC" sz="3200" b="1" dirty="0" smtClean="0">
                <a:solidFill>
                  <a:schemeClr val="accent3"/>
                </a:solidFill>
                <a:latin typeface="Comic Sans MS" pitchFamily="66" charset="0"/>
                <a:cs typeface="Arial" pitchFamily="34" charset="0"/>
              </a:rPr>
              <a:t>CABOS FORTEX (POLIESTER)</a:t>
            </a:r>
            <a:endParaRPr lang="es-SV" sz="3200" dirty="0"/>
          </a:p>
        </p:txBody>
      </p:sp>
      <p:sp>
        <p:nvSpPr>
          <p:cNvPr id="2" name="1 Rectángulo"/>
          <p:cNvSpPr/>
          <p:nvPr/>
        </p:nvSpPr>
        <p:spPr>
          <a:xfrm>
            <a:off x="971601" y="1457673"/>
            <a:ext cx="7213396" cy="4801314"/>
          </a:xfrm>
          <a:prstGeom prst="rect">
            <a:avLst/>
          </a:prstGeom>
        </p:spPr>
        <p:txBody>
          <a:bodyPr wrap="square">
            <a:spAutoFit/>
          </a:bodyPr>
          <a:lstStyle/>
          <a:p>
            <a:pPr algn="just"/>
            <a:r>
              <a:rPr lang="es-ES" sz="2000" b="1" dirty="0">
                <a:solidFill>
                  <a:schemeClr val="bg1"/>
                </a:solidFill>
                <a:latin typeface="Comic Sans MS" pitchFamily="66" charset="0"/>
              </a:rPr>
              <a:t>DEFINICION</a:t>
            </a:r>
            <a:r>
              <a:rPr lang="es-ES" sz="2000" b="1" dirty="0" smtClean="0">
                <a:solidFill>
                  <a:schemeClr val="bg1"/>
                </a:solidFill>
                <a:latin typeface="Comic Sans MS" pitchFamily="66" charset="0"/>
              </a:rPr>
              <a:t>:</a:t>
            </a:r>
          </a:p>
          <a:p>
            <a:pPr marL="342900" lvl="0" indent="-342900" algn="just">
              <a:buFont typeface="Wingdings" pitchFamily="2" charset="2"/>
              <a:buChar char="Ø"/>
            </a:pPr>
            <a:r>
              <a:rPr lang="es-SV" sz="2200" dirty="0">
                <a:solidFill>
                  <a:schemeClr val="bg1"/>
                </a:solidFill>
                <a:latin typeface="Comic Sans MS" pitchFamily="66" charset="0"/>
              </a:rPr>
              <a:t>Más conocido por su nombre comercial </a:t>
            </a:r>
            <a:r>
              <a:rPr lang="es-SV" sz="2200" dirty="0" err="1">
                <a:solidFill>
                  <a:schemeClr val="bg1"/>
                </a:solidFill>
                <a:latin typeface="Comic Sans MS" pitchFamily="66" charset="0"/>
              </a:rPr>
              <a:t>Dacron</a:t>
            </a:r>
            <a:r>
              <a:rPr lang="es-SV" sz="2200" dirty="0">
                <a:solidFill>
                  <a:schemeClr val="bg1"/>
                </a:solidFill>
                <a:latin typeface="Comic Sans MS" pitchFamily="66" charset="0"/>
              </a:rPr>
              <a:t> difiere principalmente del Nylon en cuanto a la elasticidad ya que el Poliéster es mucho menos elástico, especialmente si en la construcción sale pre-estirado; en general los cabos de Poliéster son </a:t>
            </a:r>
            <a:r>
              <a:rPr lang="es-SV" sz="2200" dirty="0" smtClean="0">
                <a:solidFill>
                  <a:schemeClr val="bg1"/>
                </a:solidFill>
                <a:latin typeface="Comic Sans MS" pitchFamily="66" charset="0"/>
              </a:rPr>
              <a:t>forrados.</a:t>
            </a:r>
          </a:p>
          <a:p>
            <a:pPr marL="342900" lvl="0" indent="-342900" algn="just">
              <a:buFont typeface="Wingdings" pitchFamily="2" charset="2"/>
              <a:buChar char="Ø"/>
            </a:pPr>
            <a:r>
              <a:rPr lang="es-ES" sz="2200" dirty="0" smtClean="0">
                <a:solidFill>
                  <a:schemeClr val="bg1"/>
                </a:solidFill>
                <a:latin typeface="Comic Sans MS" pitchFamily="66" charset="0"/>
              </a:rPr>
              <a:t>Los </a:t>
            </a:r>
            <a:r>
              <a:rPr lang="es-ES" sz="2200" dirty="0">
                <a:solidFill>
                  <a:schemeClr val="bg1"/>
                </a:solidFill>
                <a:latin typeface="Comic Sans MS" pitchFamily="66" charset="0"/>
              </a:rPr>
              <a:t>cabos de 3 cordones retorcidos, tiene muy buena resistencia a la  abrasión y la tracción principalmente, y en función de su relativo bajo costo, han resultado ser los más usados para usos generales para la industria y el campo. Tiene buena resistencia a la abrasión y  a bajas temperaturas no se cristaliza. </a:t>
            </a:r>
            <a:endParaRPr lang="es-SV" sz="2200" dirty="0">
              <a:solidFill>
                <a:schemeClr val="bg1"/>
              </a:solidFill>
              <a:latin typeface="Comic Sans MS" pitchFamily="66" charset="0"/>
            </a:endParaRPr>
          </a:p>
        </p:txBody>
      </p:sp>
    </p:spTree>
    <p:extLst>
      <p:ext uri="{BB962C8B-B14F-4D97-AF65-F5344CB8AC3E}">
        <p14:creationId xmlns="" xmlns:p14="http://schemas.microsoft.com/office/powerpoint/2010/main" val="788128253"/>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C" sz="3200" b="1" dirty="0" smtClean="0">
                <a:solidFill>
                  <a:schemeClr val="accent3"/>
                </a:solidFill>
                <a:latin typeface="Comic Sans MS" pitchFamily="66" charset="0"/>
                <a:cs typeface="Arial" pitchFamily="34" charset="0"/>
              </a:rPr>
              <a:t>ASPECTOS GENERALES</a:t>
            </a:r>
            <a:endParaRPr lang="es-SV" sz="3200" b="1" dirty="0">
              <a:solidFill>
                <a:schemeClr val="accent3"/>
              </a:solidFill>
              <a:latin typeface="Comic Sans MS" pitchFamily="66" charset="0"/>
              <a:cs typeface="Arial" pitchFamily="34" charset="0"/>
            </a:endParaRPr>
          </a:p>
        </p:txBody>
      </p:sp>
      <p:sp>
        <p:nvSpPr>
          <p:cNvPr id="7" name="6 Marcador de contenido"/>
          <p:cNvSpPr>
            <a:spLocks noGrp="1"/>
          </p:cNvSpPr>
          <p:nvPr>
            <p:ph idx="1"/>
          </p:nvPr>
        </p:nvSpPr>
        <p:spPr>
          <a:xfrm>
            <a:off x="467544" y="1628801"/>
            <a:ext cx="3816424" cy="4824535"/>
          </a:xfrm>
        </p:spPr>
        <p:txBody>
          <a:bodyPr>
            <a:normAutofit fontScale="55000" lnSpcReduction="20000"/>
          </a:bodyPr>
          <a:lstStyle/>
          <a:p>
            <a:pPr marL="36576" indent="0" algn="ctr">
              <a:buNone/>
            </a:pPr>
            <a:r>
              <a:rPr lang="es-EC" sz="3500" b="1" dirty="0" smtClean="0">
                <a:solidFill>
                  <a:schemeClr val="bg1"/>
                </a:solidFill>
                <a:latin typeface="Comic Sans MS" pitchFamily="66" charset="0"/>
                <a:cs typeface="Arial" pitchFamily="34" charset="0"/>
              </a:rPr>
              <a:t>UBICACION DEL PROYECTO:</a:t>
            </a:r>
            <a:endParaRPr lang="es-EC" sz="3500" b="1" dirty="0">
              <a:solidFill>
                <a:schemeClr val="bg1"/>
              </a:solidFill>
              <a:latin typeface="Comic Sans MS" pitchFamily="66" charset="0"/>
              <a:cs typeface="Arial" pitchFamily="34" charset="0"/>
            </a:endParaRPr>
          </a:p>
          <a:p>
            <a:pPr algn="just">
              <a:buClrTx/>
              <a:buFont typeface="Wingdings" pitchFamily="2" charset="2"/>
              <a:buChar char="Ø"/>
            </a:pPr>
            <a:r>
              <a:rPr lang="es-ES" sz="3500" dirty="0">
                <a:solidFill>
                  <a:schemeClr val="bg1"/>
                </a:solidFill>
              </a:rPr>
              <a:t> </a:t>
            </a:r>
            <a:r>
              <a:rPr lang="es-ES" sz="3500" dirty="0">
                <a:solidFill>
                  <a:schemeClr val="bg1"/>
                </a:solidFill>
                <a:latin typeface="Comic Sans MS" pitchFamily="66" charset="0"/>
              </a:rPr>
              <a:t>Píntag es una parroquia suburbana que pertenece al Cantón Quito Provincia de Pichincha. Se localiza al sur oriente de la zona del Valle de los Chillos, a una distancia de 35 kilómetros del Distrito Metropolitano de Quito</a:t>
            </a:r>
            <a:r>
              <a:rPr lang="es-ES" sz="3500" dirty="0" smtClean="0">
                <a:latin typeface="Comic Sans MS" pitchFamily="66" charset="0"/>
              </a:rPr>
              <a:t>.</a:t>
            </a:r>
          </a:p>
          <a:p>
            <a:pPr algn="just">
              <a:buClrTx/>
              <a:buFont typeface="Wingdings" pitchFamily="2" charset="2"/>
              <a:buChar char="Ø"/>
            </a:pPr>
            <a:r>
              <a:rPr lang="es-ES" sz="3500" dirty="0">
                <a:solidFill>
                  <a:schemeClr val="bg1"/>
                </a:solidFill>
                <a:latin typeface="Comic Sans MS" pitchFamily="66" charset="0"/>
              </a:rPr>
              <a:t>El mercado, lugar del proyecto se encuentra en San Jerónimo de Píntag, que es la cabecera parroquial a 2815 </a:t>
            </a:r>
            <a:r>
              <a:rPr lang="es-ES" sz="3500" dirty="0" smtClean="0">
                <a:solidFill>
                  <a:schemeClr val="bg1"/>
                </a:solidFill>
                <a:latin typeface="Comic Sans MS" pitchFamily="66" charset="0"/>
              </a:rPr>
              <a:t>m.s.n.m. y con una velocidad  promedio de viento de 80Km/h.</a:t>
            </a:r>
            <a:endParaRPr lang="es-SV" sz="3500" dirty="0">
              <a:solidFill>
                <a:schemeClr val="bg1"/>
              </a:solidFill>
              <a:latin typeface="Comic Sans MS" pitchFamily="66" charset="0"/>
            </a:endParaRPr>
          </a:p>
          <a:p>
            <a:pPr marL="36576" indent="0">
              <a:buNone/>
            </a:pPr>
            <a:endParaRPr lang="es-SV"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27984" y="1628801"/>
            <a:ext cx="4320480" cy="42484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65426781"/>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971601" y="484978"/>
            <a:ext cx="6264696" cy="584775"/>
          </a:xfrm>
          <a:prstGeom prst="rect">
            <a:avLst/>
          </a:prstGeom>
        </p:spPr>
        <p:txBody>
          <a:bodyPr wrap="square">
            <a:spAutoFit/>
          </a:bodyPr>
          <a:lstStyle/>
          <a:p>
            <a:pPr algn="ctr"/>
            <a:r>
              <a:rPr lang="es-EC" sz="3200" b="1" dirty="0" smtClean="0">
                <a:solidFill>
                  <a:schemeClr val="accent3"/>
                </a:solidFill>
                <a:latin typeface="Comic Sans MS" pitchFamily="66" charset="0"/>
                <a:cs typeface="Arial" pitchFamily="34" charset="0"/>
              </a:rPr>
              <a:t>CABOS FORTEX (POLIESTER)</a:t>
            </a:r>
            <a:endParaRPr lang="es-SV" sz="3200" dirty="0"/>
          </a:p>
        </p:txBody>
      </p:sp>
      <p:sp>
        <p:nvSpPr>
          <p:cNvPr id="7" name="6 Rectángulo"/>
          <p:cNvSpPr/>
          <p:nvPr/>
        </p:nvSpPr>
        <p:spPr>
          <a:xfrm>
            <a:off x="611561" y="1562160"/>
            <a:ext cx="3600399" cy="4093428"/>
          </a:xfrm>
          <a:prstGeom prst="rect">
            <a:avLst/>
          </a:prstGeom>
        </p:spPr>
        <p:txBody>
          <a:bodyPr wrap="square">
            <a:spAutoFit/>
          </a:bodyPr>
          <a:lstStyle/>
          <a:p>
            <a:pPr marL="285750" indent="-285750">
              <a:buFont typeface="Wingdings" pitchFamily="2" charset="2"/>
              <a:buChar char="Ø"/>
            </a:pPr>
            <a:r>
              <a:rPr lang="es-ES" sz="2000" b="1" dirty="0">
                <a:solidFill>
                  <a:schemeClr val="bg1"/>
                </a:solidFill>
                <a:latin typeface="Comic Sans MS" pitchFamily="66" charset="0"/>
              </a:rPr>
              <a:t>ENSAYOS Y RESULTADOS: </a:t>
            </a:r>
          </a:p>
          <a:p>
            <a:pPr marL="742950" lvl="1" indent="-285750" algn="just">
              <a:buFont typeface="Wingdings" pitchFamily="2" charset="2"/>
              <a:buChar char="Ø"/>
            </a:pPr>
            <a:r>
              <a:rPr lang="es-ES" sz="2000" dirty="0">
                <a:solidFill>
                  <a:schemeClr val="bg1"/>
                </a:solidFill>
                <a:latin typeface="Comic Sans MS" pitchFamily="66" charset="0"/>
              </a:rPr>
              <a:t>El ensayo realizado a los </a:t>
            </a:r>
            <a:r>
              <a:rPr lang="es-ES" sz="2000" dirty="0" smtClean="0">
                <a:solidFill>
                  <a:schemeClr val="bg1"/>
                </a:solidFill>
                <a:latin typeface="Comic Sans MS" pitchFamily="66" charset="0"/>
              </a:rPr>
              <a:t>cabos </a:t>
            </a:r>
            <a:r>
              <a:rPr lang="es-ES" sz="2000" dirty="0" err="1" smtClean="0">
                <a:solidFill>
                  <a:schemeClr val="bg1"/>
                </a:solidFill>
                <a:latin typeface="Comic Sans MS" pitchFamily="66" charset="0"/>
              </a:rPr>
              <a:t>fortex</a:t>
            </a:r>
            <a:r>
              <a:rPr lang="es-ES" sz="2000" dirty="0" smtClean="0">
                <a:solidFill>
                  <a:schemeClr val="bg1"/>
                </a:solidFill>
                <a:latin typeface="Comic Sans MS" pitchFamily="66" charset="0"/>
              </a:rPr>
              <a:t> </a:t>
            </a:r>
            <a:r>
              <a:rPr lang="es-ES" sz="2000" dirty="0">
                <a:solidFill>
                  <a:schemeClr val="bg1"/>
                </a:solidFill>
                <a:latin typeface="Comic Sans MS" pitchFamily="66" charset="0"/>
              </a:rPr>
              <a:t>fue el de TRACCION, cuyo </a:t>
            </a:r>
            <a:r>
              <a:rPr lang="es-ES" sz="2000" dirty="0" smtClean="0">
                <a:solidFill>
                  <a:schemeClr val="bg1"/>
                </a:solidFill>
                <a:latin typeface="Comic Sans MS" pitchFamily="66" charset="0"/>
              </a:rPr>
              <a:t>cabo fue </a:t>
            </a:r>
            <a:r>
              <a:rPr lang="es-ES" sz="2000" dirty="0">
                <a:solidFill>
                  <a:schemeClr val="bg1"/>
                </a:solidFill>
                <a:latin typeface="Comic Sans MS" pitchFamily="66" charset="0"/>
              </a:rPr>
              <a:t>llevado hasta la ruptura y </a:t>
            </a:r>
            <a:r>
              <a:rPr lang="es-ES" sz="2000" dirty="0" smtClean="0">
                <a:solidFill>
                  <a:schemeClr val="bg1"/>
                </a:solidFill>
                <a:latin typeface="Comic Sans MS" pitchFamily="66" charset="0"/>
              </a:rPr>
              <a:t>se determinó </a:t>
            </a:r>
            <a:r>
              <a:rPr lang="es-ES" sz="2000" dirty="0">
                <a:solidFill>
                  <a:schemeClr val="bg1"/>
                </a:solidFill>
                <a:latin typeface="Comic Sans MS" pitchFamily="66" charset="0"/>
              </a:rPr>
              <a:t>el esfuerzo admisible, en la figura se muestra la forma de colocación de la probeta en la máquina universal de tracción. </a:t>
            </a:r>
            <a:endParaRPr lang="es-SV" sz="2000" dirty="0"/>
          </a:p>
        </p:txBody>
      </p:sp>
      <p:pic>
        <p:nvPicPr>
          <p:cNvPr id="8" name="7 Imagen" descr="C:\Users\INGCONSTRUCCIONES\Documents\ESPE ING CIVIL\TESIS BAMBU GIGANTE\TESIS REVISADA 2011\CAPITULOS POR PRESENTAR 1\FOTOS CABLES Y SOGAS\IMAG0016.JPG"/>
          <p:cNvPicPr/>
          <p:nvPr/>
        </p:nvPicPr>
        <p:blipFill>
          <a:blip r:embed="rId3" cstate="print"/>
          <a:srcRect/>
          <a:stretch>
            <a:fillRect/>
          </a:stretch>
        </p:blipFill>
        <p:spPr bwMode="auto">
          <a:xfrm>
            <a:off x="4932040" y="1632640"/>
            <a:ext cx="3579113" cy="4469948"/>
          </a:xfrm>
          <a:prstGeom prst="rect">
            <a:avLst/>
          </a:prstGeom>
          <a:noFill/>
          <a:ln w="9525">
            <a:noFill/>
            <a:miter lim="800000"/>
            <a:headEnd/>
            <a:tailEnd/>
          </a:ln>
        </p:spPr>
      </p:pic>
      <p:sp>
        <p:nvSpPr>
          <p:cNvPr id="9" name="8 CuadroTexto"/>
          <p:cNvSpPr txBox="1"/>
          <p:nvPr/>
        </p:nvSpPr>
        <p:spPr>
          <a:xfrm>
            <a:off x="1558809" y="5917922"/>
            <a:ext cx="2915816" cy="369332"/>
          </a:xfrm>
          <a:prstGeom prst="rect">
            <a:avLst/>
          </a:prstGeom>
          <a:noFill/>
        </p:spPr>
        <p:txBody>
          <a:bodyPr wrap="square" rtlCol="0">
            <a:spAutoFit/>
          </a:bodyPr>
          <a:lstStyle/>
          <a:p>
            <a:pPr algn="ctr"/>
            <a:r>
              <a:rPr lang="es-EC" dirty="0" smtClean="0">
                <a:solidFill>
                  <a:schemeClr val="bg1"/>
                </a:solidFill>
                <a:latin typeface="Comic Sans MS" pitchFamily="66" charset="0"/>
              </a:rPr>
              <a:t>PROBETA FORTEX</a:t>
            </a:r>
            <a:endParaRPr lang="es-SV" dirty="0">
              <a:solidFill>
                <a:schemeClr val="bg1"/>
              </a:solidFill>
              <a:latin typeface="Comic Sans MS" pitchFamily="66" charset="0"/>
            </a:endParaRPr>
          </a:p>
        </p:txBody>
      </p:sp>
    </p:spTree>
    <p:extLst>
      <p:ext uri="{BB962C8B-B14F-4D97-AF65-F5344CB8AC3E}">
        <p14:creationId xmlns="" xmlns:p14="http://schemas.microsoft.com/office/powerpoint/2010/main" val="4046645494"/>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71601" y="484978"/>
            <a:ext cx="6264696" cy="584775"/>
          </a:xfrm>
          <a:prstGeom prst="rect">
            <a:avLst/>
          </a:prstGeom>
        </p:spPr>
        <p:txBody>
          <a:bodyPr wrap="square">
            <a:spAutoFit/>
          </a:bodyPr>
          <a:lstStyle/>
          <a:p>
            <a:pPr algn="ctr"/>
            <a:r>
              <a:rPr lang="es-EC" sz="3200" b="1" dirty="0" smtClean="0">
                <a:solidFill>
                  <a:schemeClr val="accent3"/>
                </a:solidFill>
                <a:latin typeface="Comic Sans MS" pitchFamily="66" charset="0"/>
                <a:cs typeface="Arial" pitchFamily="34" charset="0"/>
              </a:rPr>
              <a:t>CABOS FORTEX (POLIESTER)</a:t>
            </a:r>
            <a:endParaRPr lang="es-SV" sz="3200" dirty="0"/>
          </a:p>
        </p:txBody>
      </p:sp>
      <p:sp>
        <p:nvSpPr>
          <p:cNvPr id="6" name="5 Rectángulo"/>
          <p:cNvSpPr/>
          <p:nvPr/>
        </p:nvSpPr>
        <p:spPr>
          <a:xfrm>
            <a:off x="971600" y="1434091"/>
            <a:ext cx="7213396" cy="2492990"/>
          </a:xfrm>
          <a:prstGeom prst="rect">
            <a:avLst/>
          </a:prstGeom>
        </p:spPr>
        <p:txBody>
          <a:bodyPr wrap="square">
            <a:spAutoFit/>
          </a:bodyPr>
          <a:lstStyle/>
          <a:p>
            <a:pPr marL="342900" indent="-342900" algn="just">
              <a:buFont typeface="Wingdings" pitchFamily="2" charset="2"/>
              <a:buChar char="Ø"/>
            </a:pPr>
            <a:r>
              <a:rPr lang="es-ES" sz="2000" dirty="0">
                <a:solidFill>
                  <a:schemeClr val="bg1"/>
                </a:solidFill>
                <a:latin typeface="Comic Sans MS" pitchFamily="66" charset="0"/>
              </a:rPr>
              <a:t>El esfuerzo último de tensión se </a:t>
            </a:r>
            <a:r>
              <a:rPr lang="es-ES" sz="2000" dirty="0" smtClean="0">
                <a:solidFill>
                  <a:schemeClr val="bg1"/>
                </a:solidFill>
                <a:latin typeface="Comic Sans MS" pitchFamily="66" charset="0"/>
              </a:rPr>
              <a:t>calculó </a:t>
            </a:r>
            <a:r>
              <a:rPr lang="es-ES" sz="2000" dirty="0">
                <a:solidFill>
                  <a:schemeClr val="bg1"/>
                </a:solidFill>
                <a:latin typeface="Comic Sans MS" pitchFamily="66" charset="0"/>
              </a:rPr>
              <a:t>con la siguiente </a:t>
            </a:r>
            <a:r>
              <a:rPr lang="es-ES" sz="2000" dirty="0" smtClean="0">
                <a:solidFill>
                  <a:schemeClr val="bg1"/>
                </a:solidFill>
                <a:latin typeface="Comic Sans MS" pitchFamily="66" charset="0"/>
              </a:rPr>
              <a:t>fórmula:</a:t>
            </a:r>
          </a:p>
          <a:p>
            <a:pPr algn="just"/>
            <a:r>
              <a:rPr lang="es-ES" sz="2000" dirty="0">
                <a:solidFill>
                  <a:schemeClr val="bg1"/>
                </a:solidFill>
                <a:latin typeface="Comic Sans MS" pitchFamily="66" charset="0"/>
              </a:rPr>
              <a:t>Dónde:  </a:t>
            </a:r>
            <a:endParaRPr lang="es-SV" sz="2000" dirty="0">
              <a:solidFill>
                <a:schemeClr val="bg1"/>
              </a:solidFill>
              <a:latin typeface="Comic Sans MS" pitchFamily="66" charset="0"/>
            </a:endParaRPr>
          </a:p>
          <a:p>
            <a:pPr algn="just"/>
            <a:r>
              <a:rPr lang="es-ES" sz="2000" dirty="0">
                <a:solidFill>
                  <a:schemeClr val="bg1"/>
                </a:solidFill>
                <a:latin typeface="Comic Sans MS" pitchFamily="66" charset="0"/>
                <a:sym typeface="Symbol"/>
              </a:rPr>
              <a:t></a:t>
            </a:r>
            <a:r>
              <a:rPr lang="es-ES" sz="2000" baseline="-25000" dirty="0" err="1">
                <a:solidFill>
                  <a:schemeClr val="bg1"/>
                </a:solidFill>
                <a:latin typeface="Comic Sans MS" pitchFamily="66" charset="0"/>
              </a:rPr>
              <a:t>ult</a:t>
            </a:r>
            <a:r>
              <a:rPr lang="es-ES" sz="2000" dirty="0">
                <a:solidFill>
                  <a:schemeClr val="bg1"/>
                </a:solidFill>
                <a:latin typeface="Comic Sans MS" pitchFamily="66" charset="0"/>
              </a:rPr>
              <a:t>  = Esfuerzo último de tensión (Kg/cm</a:t>
            </a:r>
            <a:r>
              <a:rPr lang="es-ES" sz="2000" baseline="30000" dirty="0">
                <a:solidFill>
                  <a:schemeClr val="bg1"/>
                </a:solidFill>
                <a:latin typeface="Comic Sans MS" pitchFamily="66" charset="0"/>
              </a:rPr>
              <a:t>2</a:t>
            </a:r>
            <a:r>
              <a:rPr lang="es-ES" sz="2000" dirty="0">
                <a:solidFill>
                  <a:schemeClr val="bg1"/>
                </a:solidFill>
                <a:latin typeface="Comic Sans MS" pitchFamily="66" charset="0"/>
              </a:rPr>
              <a:t>)</a:t>
            </a:r>
            <a:endParaRPr lang="es-SV" sz="2000" dirty="0">
              <a:solidFill>
                <a:schemeClr val="bg1"/>
              </a:solidFill>
              <a:latin typeface="Comic Sans MS" pitchFamily="66" charset="0"/>
            </a:endParaRPr>
          </a:p>
          <a:p>
            <a:pPr algn="just"/>
            <a:r>
              <a:rPr lang="es-ES" sz="2000" dirty="0" err="1">
                <a:solidFill>
                  <a:schemeClr val="bg1"/>
                </a:solidFill>
                <a:latin typeface="Comic Sans MS" pitchFamily="66" charset="0"/>
              </a:rPr>
              <a:t>F</a:t>
            </a:r>
            <a:r>
              <a:rPr lang="es-ES" sz="2000" baseline="-25000" dirty="0" err="1">
                <a:solidFill>
                  <a:schemeClr val="bg1"/>
                </a:solidFill>
                <a:latin typeface="Comic Sans MS" pitchFamily="66" charset="0"/>
              </a:rPr>
              <a:t>ult</a:t>
            </a:r>
            <a:r>
              <a:rPr lang="es-ES" sz="2000" dirty="0">
                <a:solidFill>
                  <a:schemeClr val="bg1"/>
                </a:solidFill>
                <a:latin typeface="Comic Sans MS" pitchFamily="66" charset="0"/>
              </a:rPr>
              <a:t> = Carga máxima (Kg)</a:t>
            </a:r>
            <a:endParaRPr lang="es-SV" sz="2000" dirty="0">
              <a:solidFill>
                <a:schemeClr val="bg1"/>
              </a:solidFill>
              <a:latin typeface="Comic Sans MS" pitchFamily="66" charset="0"/>
            </a:endParaRPr>
          </a:p>
          <a:p>
            <a:pPr algn="just"/>
            <a:r>
              <a:rPr lang="es-ES" sz="2000" dirty="0">
                <a:solidFill>
                  <a:schemeClr val="bg1"/>
                </a:solidFill>
                <a:latin typeface="Comic Sans MS" pitchFamily="66" charset="0"/>
              </a:rPr>
              <a:t>A = Promedio del área transversal medida (cm</a:t>
            </a:r>
            <a:r>
              <a:rPr lang="es-ES" sz="2000" baseline="30000" dirty="0">
                <a:solidFill>
                  <a:schemeClr val="bg1"/>
                </a:solidFill>
                <a:latin typeface="Comic Sans MS" pitchFamily="66" charset="0"/>
              </a:rPr>
              <a:t>2</a:t>
            </a:r>
            <a:r>
              <a:rPr lang="es-ES" sz="2000" dirty="0">
                <a:solidFill>
                  <a:schemeClr val="bg1"/>
                </a:solidFill>
                <a:latin typeface="Comic Sans MS" pitchFamily="66" charset="0"/>
              </a:rPr>
              <a:t>)</a:t>
            </a:r>
            <a:endParaRPr lang="es-SV" sz="2000" dirty="0">
              <a:solidFill>
                <a:schemeClr val="bg1"/>
              </a:solidFill>
              <a:latin typeface="Comic Sans MS" pitchFamily="66" charset="0"/>
            </a:endParaRPr>
          </a:p>
          <a:p>
            <a:endParaRPr lang="es-ES" dirty="0" smtClean="0"/>
          </a:p>
          <a:p>
            <a:endParaRPr lang="es-SV" dirty="0"/>
          </a:p>
        </p:txBody>
      </p:sp>
      <p:pic>
        <p:nvPicPr>
          <p:cNvPr id="7"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698133" y="2106420"/>
            <a:ext cx="1330251" cy="871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2" name="1 Tabla"/>
          <p:cNvGraphicFramePr>
            <a:graphicFrameLocks noGrp="1"/>
          </p:cNvGraphicFramePr>
          <p:nvPr>
            <p:extLst>
              <p:ext uri="{D42A27DB-BD31-4B8C-83A1-F6EECF244321}">
                <p14:modId xmlns="" xmlns:p14="http://schemas.microsoft.com/office/powerpoint/2010/main" val="1737491584"/>
              </p:ext>
            </p:extLst>
          </p:nvPr>
        </p:nvGraphicFramePr>
        <p:xfrm>
          <a:off x="1608262" y="3501008"/>
          <a:ext cx="5760640" cy="2592287"/>
        </p:xfrm>
        <a:graphic>
          <a:graphicData uri="http://schemas.openxmlformats.org/drawingml/2006/table">
            <a:tbl>
              <a:tblPr firstRow="1" firstCol="1" bandRow="1">
                <a:tableStyleId>{5C22544A-7EE6-4342-B048-85BDC9FD1C3A}</a:tableStyleId>
              </a:tblPr>
              <a:tblGrid>
                <a:gridCol w="2819722"/>
                <a:gridCol w="2940918"/>
              </a:tblGrid>
              <a:tr h="378269">
                <a:tc>
                  <a:txBody>
                    <a:bodyPr/>
                    <a:lstStyle/>
                    <a:p>
                      <a:pPr algn="ctr">
                        <a:spcAft>
                          <a:spcPts val="0"/>
                        </a:spcAft>
                      </a:pPr>
                      <a:r>
                        <a:rPr lang="es-EC" sz="2000" dirty="0">
                          <a:solidFill>
                            <a:schemeClr val="bg1"/>
                          </a:solidFill>
                          <a:effectLst/>
                        </a:rPr>
                        <a:t>TIPO</a:t>
                      </a:r>
                      <a:endParaRPr lang="es-SV" sz="2000" dirty="0">
                        <a:solidFill>
                          <a:schemeClr val="bg1"/>
                        </a:solidFill>
                        <a:effectLst/>
                        <a:latin typeface="Times New Roman"/>
                        <a:ea typeface="Times New Roman"/>
                        <a:cs typeface="Times New Roman"/>
                      </a:endParaRPr>
                    </a:p>
                  </a:txBody>
                  <a:tcPr marL="44450" marR="44450" marT="0" marB="0" anchor="b"/>
                </a:tc>
                <a:tc>
                  <a:txBody>
                    <a:bodyPr/>
                    <a:lstStyle/>
                    <a:p>
                      <a:pPr algn="ctr">
                        <a:spcAft>
                          <a:spcPts val="0"/>
                        </a:spcAft>
                      </a:pPr>
                      <a:r>
                        <a:rPr lang="es-EC" sz="2000" dirty="0">
                          <a:solidFill>
                            <a:schemeClr val="bg1"/>
                          </a:solidFill>
                          <a:effectLst/>
                        </a:rPr>
                        <a:t>ESFUERZO (</a:t>
                      </a:r>
                      <a:r>
                        <a:rPr lang="es-EC" sz="2000" dirty="0" smtClean="0">
                          <a:solidFill>
                            <a:schemeClr val="bg1"/>
                          </a:solidFill>
                          <a:effectLst/>
                        </a:rPr>
                        <a:t>Kg/cm2)</a:t>
                      </a:r>
                      <a:endParaRPr lang="es-SV" sz="2000" dirty="0">
                        <a:solidFill>
                          <a:schemeClr val="bg1"/>
                        </a:solidFill>
                        <a:effectLst/>
                        <a:latin typeface="Times New Roman"/>
                        <a:ea typeface="Times New Roman"/>
                        <a:cs typeface="Times New Roman"/>
                      </a:endParaRPr>
                    </a:p>
                  </a:txBody>
                  <a:tcPr marL="44450" marR="44450" marT="0" marB="0" anchor="b"/>
                </a:tc>
              </a:tr>
              <a:tr h="378269">
                <a:tc>
                  <a:txBody>
                    <a:bodyPr/>
                    <a:lstStyle/>
                    <a:p>
                      <a:pPr>
                        <a:spcAft>
                          <a:spcPts val="0"/>
                        </a:spcAft>
                      </a:pPr>
                      <a:r>
                        <a:rPr lang="es-EC" sz="2000" dirty="0">
                          <a:solidFill>
                            <a:schemeClr val="bg1"/>
                          </a:solidFill>
                          <a:effectLst/>
                        </a:rPr>
                        <a:t>CABO FORTEX ø 3/4"</a:t>
                      </a:r>
                      <a:endParaRPr lang="es-SV" sz="2000" dirty="0">
                        <a:solidFill>
                          <a:schemeClr val="bg1"/>
                        </a:solidFill>
                        <a:effectLst/>
                        <a:latin typeface="Times New Roman"/>
                        <a:ea typeface="Times New Roman"/>
                        <a:cs typeface="Times New Roman"/>
                      </a:endParaRPr>
                    </a:p>
                  </a:txBody>
                  <a:tcPr marL="44450" marR="44450" marT="0" marB="0" anchor="b"/>
                </a:tc>
                <a:tc>
                  <a:txBody>
                    <a:bodyPr/>
                    <a:lstStyle/>
                    <a:p>
                      <a:pPr algn="ctr">
                        <a:spcAft>
                          <a:spcPts val="0"/>
                        </a:spcAft>
                      </a:pPr>
                      <a:r>
                        <a:rPr lang="es-EC" sz="2000" dirty="0">
                          <a:solidFill>
                            <a:schemeClr val="bg1"/>
                          </a:solidFill>
                          <a:effectLst/>
                        </a:rPr>
                        <a:t>1790.00</a:t>
                      </a:r>
                      <a:endParaRPr lang="es-SV" sz="2000" dirty="0">
                        <a:solidFill>
                          <a:schemeClr val="bg1"/>
                        </a:solidFill>
                        <a:effectLst/>
                        <a:latin typeface="Times New Roman"/>
                        <a:ea typeface="Times New Roman"/>
                        <a:cs typeface="Times New Roman"/>
                      </a:endParaRPr>
                    </a:p>
                  </a:txBody>
                  <a:tcPr marL="44450" marR="44450" marT="0" marB="0" anchor="b"/>
                </a:tc>
              </a:tr>
              <a:tr h="359737">
                <a:tc>
                  <a:txBody>
                    <a:bodyPr/>
                    <a:lstStyle/>
                    <a:p>
                      <a:pPr>
                        <a:spcAft>
                          <a:spcPts val="0"/>
                        </a:spcAft>
                      </a:pPr>
                      <a:r>
                        <a:rPr lang="es-EC" sz="2000">
                          <a:solidFill>
                            <a:schemeClr val="bg1"/>
                          </a:solidFill>
                          <a:effectLst/>
                        </a:rPr>
                        <a:t>CABO FORTEX ø 1/2"</a:t>
                      </a:r>
                      <a:endParaRPr lang="es-SV" sz="2000">
                        <a:solidFill>
                          <a:schemeClr val="bg1"/>
                        </a:solidFill>
                        <a:effectLst/>
                        <a:latin typeface="Times New Roman"/>
                        <a:ea typeface="Times New Roman"/>
                        <a:cs typeface="Times New Roman"/>
                      </a:endParaRPr>
                    </a:p>
                  </a:txBody>
                  <a:tcPr marL="44450" marR="44450" marT="0" marB="0" anchor="b"/>
                </a:tc>
                <a:tc>
                  <a:txBody>
                    <a:bodyPr/>
                    <a:lstStyle/>
                    <a:p>
                      <a:pPr algn="ctr">
                        <a:spcAft>
                          <a:spcPts val="0"/>
                        </a:spcAft>
                      </a:pPr>
                      <a:r>
                        <a:rPr lang="es-EC" sz="2000" dirty="0">
                          <a:solidFill>
                            <a:schemeClr val="bg1"/>
                          </a:solidFill>
                          <a:effectLst/>
                        </a:rPr>
                        <a:t>1990.00</a:t>
                      </a:r>
                      <a:endParaRPr lang="es-SV" sz="2000" dirty="0">
                        <a:solidFill>
                          <a:schemeClr val="bg1"/>
                        </a:solidFill>
                        <a:effectLst/>
                        <a:latin typeface="Times New Roman"/>
                        <a:ea typeface="Times New Roman"/>
                        <a:cs typeface="Times New Roman"/>
                      </a:endParaRPr>
                    </a:p>
                  </a:txBody>
                  <a:tcPr marL="44450" marR="44450" marT="0" marB="0" anchor="b"/>
                </a:tc>
              </a:tr>
              <a:tr h="359737">
                <a:tc>
                  <a:txBody>
                    <a:bodyPr/>
                    <a:lstStyle/>
                    <a:p>
                      <a:pPr>
                        <a:spcAft>
                          <a:spcPts val="0"/>
                        </a:spcAft>
                      </a:pPr>
                      <a:r>
                        <a:rPr lang="es-EC" sz="2000">
                          <a:solidFill>
                            <a:schemeClr val="bg1"/>
                          </a:solidFill>
                          <a:effectLst/>
                        </a:rPr>
                        <a:t>CABO FORTEX ø 5/8"</a:t>
                      </a:r>
                      <a:endParaRPr lang="es-SV" sz="2000">
                        <a:solidFill>
                          <a:schemeClr val="bg1"/>
                        </a:solidFill>
                        <a:effectLst/>
                        <a:latin typeface="Times New Roman"/>
                        <a:ea typeface="Times New Roman"/>
                        <a:cs typeface="Times New Roman"/>
                      </a:endParaRPr>
                    </a:p>
                  </a:txBody>
                  <a:tcPr marL="44450" marR="44450" marT="0" marB="0" anchor="b"/>
                </a:tc>
                <a:tc>
                  <a:txBody>
                    <a:bodyPr/>
                    <a:lstStyle/>
                    <a:p>
                      <a:pPr algn="ctr">
                        <a:spcAft>
                          <a:spcPts val="0"/>
                        </a:spcAft>
                      </a:pPr>
                      <a:r>
                        <a:rPr lang="es-EC" sz="2000" dirty="0">
                          <a:solidFill>
                            <a:schemeClr val="bg1"/>
                          </a:solidFill>
                          <a:effectLst/>
                        </a:rPr>
                        <a:t>2555.00</a:t>
                      </a:r>
                      <a:endParaRPr lang="es-SV" sz="2000" dirty="0">
                        <a:solidFill>
                          <a:schemeClr val="bg1"/>
                        </a:solidFill>
                        <a:effectLst/>
                        <a:latin typeface="Times New Roman"/>
                        <a:ea typeface="Times New Roman"/>
                        <a:cs typeface="Times New Roman"/>
                      </a:endParaRPr>
                    </a:p>
                  </a:txBody>
                  <a:tcPr marL="44450" marR="44450" marT="0" marB="0" anchor="b"/>
                </a:tc>
              </a:tr>
              <a:tr h="359737">
                <a:tc>
                  <a:txBody>
                    <a:bodyPr/>
                    <a:lstStyle/>
                    <a:p>
                      <a:pPr>
                        <a:spcAft>
                          <a:spcPts val="0"/>
                        </a:spcAft>
                      </a:pPr>
                      <a:r>
                        <a:rPr lang="es-EC" sz="2000">
                          <a:solidFill>
                            <a:schemeClr val="bg1"/>
                          </a:solidFill>
                          <a:effectLst/>
                        </a:rPr>
                        <a:t>CABO FORTEX ø 3/8"</a:t>
                      </a:r>
                      <a:endParaRPr lang="es-SV" sz="2000">
                        <a:solidFill>
                          <a:schemeClr val="bg1"/>
                        </a:solidFill>
                        <a:effectLst/>
                        <a:latin typeface="Times New Roman"/>
                        <a:ea typeface="Times New Roman"/>
                        <a:cs typeface="Times New Roman"/>
                      </a:endParaRPr>
                    </a:p>
                  </a:txBody>
                  <a:tcPr marL="44450" marR="44450" marT="0" marB="0" anchor="b"/>
                </a:tc>
                <a:tc>
                  <a:txBody>
                    <a:bodyPr/>
                    <a:lstStyle/>
                    <a:p>
                      <a:pPr algn="ctr">
                        <a:spcAft>
                          <a:spcPts val="0"/>
                        </a:spcAft>
                      </a:pPr>
                      <a:r>
                        <a:rPr lang="es-EC" sz="2000" dirty="0">
                          <a:solidFill>
                            <a:schemeClr val="bg1"/>
                          </a:solidFill>
                          <a:effectLst/>
                        </a:rPr>
                        <a:t>915.00</a:t>
                      </a:r>
                      <a:endParaRPr lang="es-SV" sz="2000" dirty="0">
                        <a:solidFill>
                          <a:schemeClr val="bg1"/>
                        </a:solidFill>
                        <a:effectLst/>
                        <a:latin typeface="Times New Roman"/>
                        <a:ea typeface="Times New Roman"/>
                        <a:cs typeface="Times New Roman"/>
                      </a:endParaRPr>
                    </a:p>
                  </a:txBody>
                  <a:tcPr marL="44450" marR="44450" marT="0" marB="0" anchor="b"/>
                </a:tc>
              </a:tr>
              <a:tr h="378269">
                <a:tc>
                  <a:txBody>
                    <a:bodyPr/>
                    <a:lstStyle/>
                    <a:p>
                      <a:pPr>
                        <a:spcAft>
                          <a:spcPts val="0"/>
                        </a:spcAft>
                      </a:pPr>
                      <a:r>
                        <a:rPr lang="es-EC" sz="2000">
                          <a:solidFill>
                            <a:schemeClr val="bg1"/>
                          </a:solidFill>
                          <a:effectLst/>
                        </a:rPr>
                        <a:t>CABO FORTEX ø 5/16"</a:t>
                      </a:r>
                      <a:endParaRPr lang="es-SV" sz="2000">
                        <a:solidFill>
                          <a:schemeClr val="bg1"/>
                        </a:solidFill>
                        <a:effectLst/>
                        <a:latin typeface="Times New Roman"/>
                        <a:ea typeface="Times New Roman"/>
                        <a:cs typeface="Times New Roman"/>
                      </a:endParaRPr>
                    </a:p>
                  </a:txBody>
                  <a:tcPr marL="44450" marR="44450" marT="0" marB="0" anchor="b"/>
                </a:tc>
                <a:tc>
                  <a:txBody>
                    <a:bodyPr/>
                    <a:lstStyle/>
                    <a:p>
                      <a:pPr algn="ctr">
                        <a:spcAft>
                          <a:spcPts val="0"/>
                        </a:spcAft>
                      </a:pPr>
                      <a:r>
                        <a:rPr lang="es-EC" sz="2000" dirty="0">
                          <a:solidFill>
                            <a:schemeClr val="bg1"/>
                          </a:solidFill>
                          <a:effectLst/>
                        </a:rPr>
                        <a:t>628.00</a:t>
                      </a:r>
                      <a:endParaRPr lang="es-SV" sz="2000" dirty="0">
                        <a:solidFill>
                          <a:schemeClr val="bg1"/>
                        </a:solidFill>
                        <a:effectLst/>
                        <a:latin typeface="Times New Roman"/>
                        <a:ea typeface="Times New Roman"/>
                        <a:cs typeface="Times New Roman"/>
                      </a:endParaRPr>
                    </a:p>
                  </a:txBody>
                  <a:tcPr marL="44450" marR="44450" marT="0" marB="0" anchor="b"/>
                </a:tc>
              </a:tr>
              <a:tr h="378269">
                <a:tc>
                  <a:txBody>
                    <a:bodyPr/>
                    <a:lstStyle/>
                    <a:p>
                      <a:pPr>
                        <a:spcAft>
                          <a:spcPts val="0"/>
                        </a:spcAft>
                      </a:pPr>
                      <a:r>
                        <a:rPr lang="es-EC" sz="2000">
                          <a:solidFill>
                            <a:schemeClr val="bg1"/>
                          </a:solidFill>
                          <a:effectLst/>
                        </a:rPr>
                        <a:t>CABO FORTEX ø 1/4"</a:t>
                      </a:r>
                      <a:endParaRPr lang="es-SV" sz="2000">
                        <a:solidFill>
                          <a:schemeClr val="bg1"/>
                        </a:solidFill>
                        <a:effectLst/>
                        <a:latin typeface="Times New Roman"/>
                        <a:ea typeface="Times New Roman"/>
                        <a:cs typeface="Times New Roman"/>
                      </a:endParaRPr>
                    </a:p>
                  </a:txBody>
                  <a:tcPr marL="44450" marR="44450" marT="0" marB="0" anchor="b"/>
                </a:tc>
                <a:tc>
                  <a:txBody>
                    <a:bodyPr/>
                    <a:lstStyle/>
                    <a:p>
                      <a:pPr algn="ctr">
                        <a:spcAft>
                          <a:spcPts val="0"/>
                        </a:spcAft>
                      </a:pPr>
                      <a:r>
                        <a:rPr lang="es-EC" sz="2000" dirty="0">
                          <a:solidFill>
                            <a:schemeClr val="bg1"/>
                          </a:solidFill>
                          <a:effectLst/>
                        </a:rPr>
                        <a:t>418.00</a:t>
                      </a:r>
                      <a:endParaRPr lang="es-SV" sz="2000" dirty="0">
                        <a:solidFill>
                          <a:schemeClr val="bg1"/>
                        </a:solidFill>
                        <a:effectLst/>
                        <a:latin typeface="Times New Roman"/>
                        <a:ea typeface="Times New Roman"/>
                        <a:cs typeface="Times New Roman"/>
                      </a:endParaRPr>
                    </a:p>
                  </a:txBody>
                  <a:tcPr marL="44450" marR="44450" marT="0" marB="0" anchor="b"/>
                </a:tc>
              </a:tr>
            </a:tbl>
          </a:graphicData>
        </a:graphic>
      </p:graphicFrame>
    </p:spTree>
    <p:extLst>
      <p:ext uri="{BB962C8B-B14F-4D97-AF65-F5344CB8AC3E}">
        <p14:creationId xmlns="" xmlns:p14="http://schemas.microsoft.com/office/powerpoint/2010/main" val="3602869107"/>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691516"/>
            <a:ext cx="7394395" cy="5545796"/>
          </a:xfrm>
          <a:prstGeom prst="rect">
            <a:avLst/>
          </a:prstGeom>
          <a:noFill/>
          <a:ln>
            <a:noFill/>
          </a:ln>
        </p:spPr>
      </p:pic>
      <p:sp>
        <p:nvSpPr>
          <p:cNvPr id="2" name="1 Título"/>
          <p:cNvSpPr>
            <a:spLocks noGrp="1"/>
          </p:cNvSpPr>
          <p:nvPr>
            <p:ph type="ctrTitle"/>
          </p:nvPr>
        </p:nvSpPr>
        <p:spPr>
          <a:xfrm>
            <a:off x="1014735" y="2564904"/>
            <a:ext cx="7020091" cy="124195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marL="538163" indent="-538163"/>
            <a:r>
              <a:rPr lang="es-EC" dirty="0" smtClean="0">
                <a:solidFill>
                  <a:schemeClr val="bg1"/>
                </a:solidFill>
                <a:latin typeface="Comic Sans MS" pitchFamily="66" charset="0"/>
              </a:rPr>
              <a:t>MEMBRANAS PVC</a:t>
            </a:r>
            <a:endParaRPr lang="es-EC" dirty="0">
              <a:solidFill>
                <a:schemeClr val="bg1"/>
              </a:solidFill>
              <a:latin typeface="Comic Sans MS" pitchFamily="66" charset="0"/>
            </a:endParaRPr>
          </a:p>
        </p:txBody>
      </p:sp>
      <p:pic>
        <p:nvPicPr>
          <p:cNvPr id="6"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31658263"/>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71601" y="484978"/>
            <a:ext cx="6264696" cy="584775"/>
          </a:xfrm>
          <a:prstGeom prst="rect">
            <a:avLst/>
          </a:prstGeom>
        </p:spPr>
        <p:txBody>
          <a:bodyPr wrap="square">
            <a:spAutoFit/>
          </a:bodyPr>
          <a:lstStyle/>
          <a:p>
            <a:pPr algn="ctr"/>
            <a:r>
              <a:rPr lang="es-EC" sz="3200" b="1" dirty="0" smtClean="0">
                <a:solidFill>
                  <a:schemeClr val="accent3"/>
                </a:solidFill>
                <a:latin typeface="Comic Sans MS" pitchFamily="66" charset="0"/>
                <a:cs typeface="Arial" pitchFamily="34" charset="0"/>
              </a:rPr>
              <a:t>MEMBRANAS PVC</a:t>
            </a:r>
            <a:endParaRPr lang="es-SV" sz="3200" dirty="0"/>
          </a:p>
        </p:txBody>
      </p:sp>
      <p:sp>
        <p:nvSpPr>
          <p:cNvPr id="2" name="1 Rectángulo"/>
          <p:cNvSpPr/>
          <p:nvPr/>
        </p:nvSpPr>
        <p:spPr>
          <a:xfrm>
            <a:off x="1054878" y="1340768"/>
            <a:ext cx="7130117" cy="5216813"/>
          </a:xfrm>
          <a:prstGeom prst="rect">
            <a:avLst/>
          </a:prstGeom>
        </p:spPr>
        <p:txBody>
          <a:bodyPr wrap="square">
            <a:spAutoFit/>
          </a:bodyPr>
          <a:lstStyle/>
          <a:p>
            <a:pPr algn="just"/>
            <a:r>
              <a:rPr lang="es-ES" sz="2100" b="1" dirty="0">
                <a:solidFill>
                  <a:schemeClr val="bg1"/>
                </a:solidFill>
                <a:latin typeface="Comic Sans MS" pitchFamily="66" charset="0"/>
              </a:rPr>
              <a:t>DEFINICION:</a:t>
            </a:r>
          </a:p>
          <a:p>
            <a:pPr marL="342900" lvl="0" indent="-342900" algn="just">
              <a:buFont typeface="Wingdings" pitchFamily="2" charset="2"/>
              <a:buChar char="Ø"/>
            </a:pPr>
            <a:r>
              <a:rPr lang="es-ES" sz="2100" dirty="0">
                <a:solidFill>
                  <a:schemeClr val="bg1"/>
                </a:solidFill>
                <a:latin typeface="Comic Sans MS" pitchFamily="66" charset="0"/>
              </a:rPr>
              <a:t>Las membranas son tejidos de poliéster a los que se van agregando capas superiores e inferiores de PVC en número de hasta dos por lado con distintos espesores, dependiendo de la aplicación y una capa final de teflón</a:t>
            </a:r>
            <a:r>
              <a:rPr lang="es-ES" sz="2100" dirty="0" smtClean="0">
                <a:solidFill>
                  <a:schemeClr val="bg1"/>
                </a:solidFill>
                <a:latin typeface="Comic Sans MS" pitchFamily="66" charset="0"/>
              </a:rPr>
              <a:t>.</a:t>
            </a:r>
          </a:p>
          <a:p>
            <a:pPr marL="342900" indent="-342900" algn="just">
              <a:buFont typeface="Wingdings" pitchFamily="2" charset="2"/>
              <a:buChar char="Ø"/>
            </a:pPr>
            <a:r>
              <a:rPr lang="es-ES" sz="2100" dirty="0">
                <a:solidFill>
                  <a:schemeClr val="bg1"/>
                </a:solidFill>
                <a:latin typeface="Comic Sans MS" pitchFamily="66" charset="0"/>
              </a:rPr>
              <a:t>El tejido base da la resistencia requerida a tensión en los dos sentidos, mientras que las capas de PVC tienen como función proteger al tejido contra los rayos UV, abrasión y agentes atmosféricos, garantizando la vida útil del material.</a:t>
            </a:r>
            <a:endParaRPr lang="es-SV" sz="2100" dirty="0">
              <a:solidFill>
                <a:schemeClr val="bg1"/>
              </a:solidFill>
              <a:latin typeface="Comic Sans MS" pitchFamily="66" charset="0"/>
            </a:endParaRPr>
          </a:p>
          <a:p>
            <a:pPr marL="342900" indent="-342900" algn="just">
              <a:buFont typeface="Wingdings" pitchFamily="2" charset="2"/>
              <a:buChar char="Ø"/>
            </a:pPr>
            <a:r>
              <a:rPr lang="es-EC" sz="2100" dirty="0">
                <a:solidFill>
                  <a:schemeClr val="bg1"/>
                </a:solidFill>
                <a:latin typeface="Comic Sans MS" pitchFamily="66" charset="0"/>
              </a:rPr>
              <a:t>Las capas impermeabilizan el tejido contra el agua lluvia y la humedad, estabilizan la geometría de la tela y proporcionan material para permitir </a:t>
            </a:r>
            <a:r>
              <a:rPr lang="es-EC" sz="2100" dirty="0" err="1" smtClean="0">
                <a:solidFill>
                  <a:schemeClr val="bg1"/>
                </a:solidFill>
                <a:latin typeface="Comic Sans MS" pitchFamily="66" charset="0"/>
              </a:rPr>
              <a:t>soldo</a:t>
            </a:r>
            <a:r>
              <a:rPr lang="es-EC" sz="2100" dirty="0" smtClean="0">
                <a:solidFill>
                  <a:schemeClr val="bg1"/>
                </a:solidFill>
                <a:latin typeface="Comic Sans MS" pitchFamily="66" charset="0"/>
              </a:rPr>
              <a:t>-costuras térmicas (uniones entre ellas).</a:t>
            </a:r>
            <a:endParaRPr lang="es-SV" sz="2100" dirty="0">
              <a:solidFill>
                <a:schemeClr val="bg1"/>
              </a:solidFill>
              <a:latin typeface="Comic Sans MS" pitchFamily="66" charset="0"/>
            </a:endParaRPr>
          </a:p>
          <a:p>
            <a:pPr marL="342900" lvl="0" indent="-342900" algn="just">
              <a:buFont typeface="Wingdings" pitchFamily="2" charset="2"/>
              <a:buChar char="Ø"/>
            </a:pPr>
            <a:endParaRPr lang="es-SV" dirty="0"/>
          </a:p>
        </p:txBody>
      </p:sp>
    </p:spTree>
    <p:extLst>
      <p:ext uri="{BB962C8B-B14F-4D97-AF65-F5344CB8AC3E}">
        <p14:creationId xmlns="" xmlns:p14="http://schemas.microsoft.com/office/powerpoint/2010/main" val="2540124797"/>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71601" y="484978"/>
            <a:ext cx="6264696" cy="584775"/>
          </a:xfrm>
          <a:prstGeom prst="rect">
            <a:avLst/>
          </a:prstGeom>
        </p:spPr>
        <p:txBody>
          <a:bodyPr wrap="square">
            <a:spAutoFit/>
          </a:bodyPr>
          <a:lstStyle/>
          <a:p>
            <a:pPr algn="ctr"/>
            <a:r>
              <a:rPr lang="es-EC" sz="3200" b="1" dirty="0" smtClean="0">
                <a:solidFill>
                  <a:schemeClr val="accent3"/>
                </a:solidFill>
                <a:latin typeface="Comic Sans MS" pitchFamily="66" charset="0"/>
                <a:cs typeface="Arial" pitchFamily="34" charset="0"/>
              </a:rPr>
              <a:t>MEMBRANAS PVC</a:t>
            </a:r>
            <a:endParaRPr lang="es-SV" sz="3200" dirty="0"/>
          </a:p>
        </p:txBody>
      </p:sp>
      <p:pic>
        <p:nvPicPr>
          <p:cNvPr id="6" name="5 Imagen"/>
          <p:cNvPicPr/>
          <p:nvPr/>
        </p:nvPicPr>
        <p:blipFill>
          <a:blip r:embed="rId3" cstate="print"/>
          <a:srcRect l="4372" t="9117" r="3643" b="11681"/>
          <a:stretch>
            <a:fillRect/>
          </a:stretch>
        </p:blipFill>
        <p:spPr bwMode="auto">
          <a:xfrm>
            <a:off x="1043424" y="2060848"/>
            <a:ext cx="6768935" cy="4176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1 Rectángulo"/>
          <p:cNvSpPr/>
          <p:nvPr/>
        </p:nvSpPr>
        <p:spPr>
          <a:xfrm>
            <a:off x="1115616" y="1474433"/>
            <a:ext cx="6912768" cy="400110"/>
          </a:xfrm>
          <a:prstGeom prst="rect">
            <a:avLst/>
          </a:prstGeom>
        </p:spPr>
        <p:txBody>
          <a:bodyPr wrap="square">
            <a:spAutoFit/>
          </a:bodyPr>
          <a:lstStyle/>
          <a:p>
            <a:pPr algn="ctr"/>
            <a:r>
              <a:rPr lang="es-ES" sz="2000" b="1" dirty="0" smtClean="0">
                <a:solidFill>
                  <a:schemeClr val="bg1"/>
                </a:solidFill>
                <a:latin typeface="Comic Sans MS" pitchFamily="66" charset="0"/>
              </a:rPr>
              <a:t>COMPOSICION DE LA MEMBRANA:</a:t>
            </a:r>
            <a:endParaRPr lang="es-ES" sz="2000" b="1" dirty="0">
              <a:solidFill>
                <a:schemeClr val="bg1"/>
              </a:solidFill>
              <a:latin typeface="Comic Sans MS" pitchFamily="66" charset="0"/>
            </a:endParaRPr>
          </a:p>
        </p:txBody>
      </p:sp>
    </p:spTree>
    <p:extLst>
      <p:ext uri="{BB962C8B-B14F-4D97-AF65-F5344CB8AC3E}">
        <p14:creationId xmlns="" xmlns:p14="http://schemas.microsoft.com/office/powerpoint/2010/main" val="1541421571"/>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641938" y="1107027"/>
            <a:ext cx="7848872" cy="1631216"/>
          </a:xfrm>
          <a:prstGeom prst="rect">
            <a:avLst/>
          </a:prstGeom>
        </p:spPr>
        <p:txBody>
          <a:bodyPr wrap="square">
            <a:spAutoFit/>
          </a:bodyPr>
          <a:lstStyle/>
          <a:p>
            <a:pPr marL="342900" indent="-342900" algn="just">
              <a:buFont typeface="Wingdings" pitchFamily="2" charset="2"/>
              <a:buChar char="Ø"/>
            </a:pPr>
            <a:r>
              <a:rPr lang="es-ES" sz="2000" b="1" dirty="0" smtClean="0">
                <a:solidFill>
                  <a:schemeClr val="bg1"/>
                </a:solidFill>
                <a:latin typeface="Comic Sans MS" pitchFamily="66" charset="0"/>
              </a:rPr>
              <a:t>COLOCACION DE MEMBRANA EN MORDAZAS</a:t>
            </a:r>
            <a:r>
              <a:rPr lang="es-ES" sz="2000" dirty="0" smtClean="0">
                <a:solidFill>
                  <a:schemeClr val="bg1"/>
                </a:solidFill>
                <a:latin typeface="Comic Sans MS" pitchFamily="66" charset="0"/>
              </a:rPr>
              <a:t>: </a:t>
            </a:r>
          </a:p>
          <a:p>
            <a:pPr marL="800100" lvl="1" indent="-342900" algn="just">
              <a:buFont typeface="Wingdings" pitchFamily="2" charset="2"/>
              <a:buChar char="Ø"/>
            </a:pPr>
            <a:r>
              <a:rPr lang="es-ES" sz="2000" dirty="0" smtClean="0">
                <a:solidFill>
                  <a:schemeClr val="bg1"/>
                </a:solidFill>
                <a:latin typeface="Comic Sans MS" pitchFamily="66" charset="0"/>
              </a:rPr>
              <a:t>Con </a:t>
            </a:r>
            <a:r>
              <a:rPr lang="es-ES" sz="2000" dirty="0">
                <a:solidFill>
                  <a:schemeClr val="bg1"/>
                </a:solidFill>
                <a:latin typeface="Comic Sans MS" pitchFamily="66" charset="0"/>
              </a:rPr>
              <a:t>esta forma de </a:t>
            </a:r>
            <a:r>
              <a:rPr lang="es-ES" sz="2000" dirty="0" smtClean="0">
                <a:solidFill>
                  <a:schemeClr val="bg1"/>
                </a:solidFill>
                <a:latin typeface="Comic Sans MS" pitchFamily="66" charset="0"/>
              </a:rPr>
              <a:t>sujeción de las mordazas </a:t>
            </a:r>
            <a:r>
              <a:rPr lang="es-ES" sz="2000" dirty="0">
                <a:solidFill>
                  <a:schemeClr val="bg1"/>
                </a:solidFill>
                <a:latin typeface="Comic Sans MS" pitchFamily="66" charset="0"/>
              </a:rPr>
              <a:t>a la probeta de PVC, se asegura que la falla de ruptura ocurra en la parte media de la membrana y minimiza la concentración de esfuerzos en el área de transición</a:t>
            </a:r>
            <a:endParaRPr lang="es-SV" sz="2000" dirty="0">
              <a:solidFill>
                <a:schemeClr val="bg1"/>
              </a:solidFill>
              <a:latin typeface="Comic Sans MS" pitchFamily="66" charset="0"/>
            </a:endParaRPr>
          </a:p>
        </p:txBody>
      </p:sp>
      <p:sp>
        <p:nvSpPr>
          <p:cNvPr id="6" name="5 Rectángulo"/>
          <p:cNvSpPr/>
          <p:nvPr/>
        </p:nvSpPr>
        <p:spPr>
          <a:xfrm>
            <a:off x="971601" y="484978"/>
            <a:ext cx="6264696" cy="584775"/>
          </a:xfrm>
          <a:prstGeom prst="rect">
            <a:avLst/>
          </a:prstGeom>
        </p:spPr>
        <p:txBody>
          <a:bodyPr wrap="square">
            <a:spAutoFit/>
          </a:bodyPr>
          <a:lstStyle/>
          <a:p>
            <a:pPr algn="ctr"/>
            <a:r>
              <a:rPr lang="es-EC" sz="3200" b="1" dirty="0" smtClean="0">
                <a:solidFill>
                  <a:schemeClr val="accent3"/>
                </a:solidFill>
                <a:latin typeface="Comic Sans MS" pitchFamily="66" charset="0"/>
                <a:cs typeface="Arial" pitchFamily="34" charset="0"/>
              </a:rPr>
              <a:t>MEMBRANAS PVC</a:t>
            </a:r>
            <a:endParaRPr lang="es-SV" sz="3200" dirty="0"/>
          </a:p>
        </p:txBody>
      </p:sp>
      <p:pic>
        <p:nvPicPr>
          <p:cNvPr id="307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23728" y="2918497"/>
            <a:ext cx="4896544" cy="36855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4486992"/>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71601" y="484978"/>
            <a:ext cx="6264696" cy="584775"/>
          </a:xfrm>
          <a:prstGeom prst="rect">
            <a:avLst/>
          </a:prstGeom>
        </p:spPr>
        <p:txBody>
          <a:bodyPr wrap="square">
            <a:spAutoFit/>
          </a:bodyPr>
          <a:lstStyle/>
          <a:p>
            <a:pPr algn="ctr"/>
            <a:r>
              <a:rPr lang="es-EC" sz="3200" b="1" dirty="0" smtClean="0">
                <a:solidFill>
                  <a:schemeClr val="accent3"/>
                </a:solidFill>
                <a:latin typeface="Comic Sans MS" pitchFamily="66" charset="0"/>
                <a:cs typeface="Arial" pitchFamily="34" charset="0"/>
              </a:rPr>
              <a:t>MEMBRANAS PVC</a:t>
            </a:r>
            <a:endParaRPr lang="es-SV" sz="3200" dirty="0"/>
          </a:p>
        </p:txBody>
      </p:sp>
      <p:sp>
        <p:nvSpPr>
          <p:cNvPr id="6" name="5 Rectángulo"/>
          <p:cNvSpPr/>
          <p:nvPr/>
        </p:nvSpPr>
        <p:spPr>
          <a:xfrm>
            <a:off x="611561" y="1276285"/>
            <a:ext cx="7704855" cy="1631216"/>
          </a:xfrm>
          <a:prstGeom prst="rect">
            <a:avLst/>
          </a:prstGeom>
        </p:spPr>
        <p:txBody>
          <a:bodyPr wrap="square">
            <a:spAutoFit/>
          </a:bodyPr>
          <a:lstStyle/>
          <a:p>
            <a:pPr marL="285750" indent="-285750">
              <a:buFont typeface="Wingdings" pitchFamily="2" charset="2"/>
              <a:buChar char="Ø"/>
            </a:pPr>
            <a:r>
              <a:rPr lang="es-ES" sz="2000" b="1" dirty="0" smtClean="0">
                <a:solidFill>
                  <a:schemeClr val="bg1"/>
                </a:solidFill>
                <a:latin typeface="Comic Sans MS" pitchFamily="66" charset="0"/>
              </a:rPr>
              <a:t>PROBETAS DE PRUEBA:</a:t>
            </a:r>
          </a:p>
          <a:p>
            <a:pPr marL="742950" lvl="1" indent="-285750" algn="just">
              <a:buFont typeface="Wingdings" pitchFamily="2" charset="2"/>
              <a:buChar char="Ø"/>
            </a:pPr>
            <a:r>
              <a:rPr lang="es-ES" sz="2000" dirty="0">
                <a:solidFill>
                  <a:schemeClr val="bg1"/>
                </a:solidFill>
                <a:latin typeface="Comic Sans MS" pitchFamily="66" charset="0"/>
              </a:rPr>
              <a:t>Las probetas </a:t>
            </a:r>
            <a:r>
              <a:rPr lang="es-ES" sz="2000" dirty="0" smtClean="0">
                <a:solidFill>
                  <a:schemeClr val="bg1"/>
                </a:solidFill>
                <a:latin typeface="Comic Sans MS" pitchFamily="66" charset="0"/>
              </a:rPr>
              <a:t>para </a:t>
            </a:r>
            <a:r>
              <a:rPr lang="es-ES" sz="2000" b="1" dirty="0" smtClean="0">
                <a:solidFill>
                  <a:schemeClr val="bg1"/>
                </a:solidFill>
                <a:latin typeface="Comic Sans MS" pitchFamily="66" charset="0"/>
              </a:rPr>
              <a:t>tracción horizontal</a:t>
            </a:r>
            <a:r>
              <a:rPr lang="es-ES" sz="2000" dirty="0" smtClean="0">
                <a:solidFill>
                  <a:schemeClr val="bg1"/>
                </a:solidFill>
                <a:latin typeface="Comic Sans MS" pitchFamily="66" charset="0"/>
              </a:rPr>
              <a:t>, serán </a:t>
            </a:r>
            <a:r>
              <a:rPr lang="es-ES" sz="2000" dirty="0">
                <a:solidFill>
                  <a:schemeClr val="bg1"/>
                </a:solidFill>
                <a:latin typeface="Comic Sans MS" pitchFamily="66" charset="0"/>
              </a:rPr>
              <a:t>cortadas de la misma dimensión, 4cm de ancho y 20 cm de largo, tanto en sentido transversal a las fibras como longitudinal a las </a:t>
            </a:r>
            <a:r>
              <a:rPr lang="es-ES" sz="2000" dirty="0" smtClean="0">
                <a:solidFill>
                  <a:schemeClr val="bg1"/>
                </a:solidFill>
                <a:latin typeface="Comic Sans MS" pitchFamily="66" charset="0"/>
              </a:rPr>
              <a:t>fibras como se muestran en las figuras. </a:t>
            </a:r>
          </a:p>
        </p:txBody>
      </p:sp>
      <p:pic>
        <p:nvPicPr>
          <p:cNvPr id="9" name="8 Imagen" descr="C:\Users\INGCONSTRUCCIONES\Documents\ESPE ING CIVIL\TESIS BAMBU GIGANTE\TESIS REVISADA 2011\CAPITULOS POR PRESENTAR 1\FOTOS LAB MEMBRANA\IMAG0001.JPG"/>
          <p:cNvPicPr/>
          <p:nvPr/>
        </p:nvPicPr>
        <p:blipFill>
          <a:blip r:embed="rId3" cstate="print"/>
          <a:srcRect/>
          <a:stretch>
            <a:fillRect/>
          </a:stretch>
        </p:blipFill>
        <p:spPr bwMode="auto">
          <a:xfrm>
            <a:off x="989366" y="2907500"/>
            <a:ext cx="3294601" cy="3689851"/>
          </a:xfrm>
          <a:prstGeom prst="rect">
            <a:avLst/>
          </a:prstGeom>
          <a:noFill/>
          <a:ln w="9525">
            <a:noFill/>
            <a:miter lim="800000"/>
            <a:headEnd/>
            <a:tailEnd/>
          </a:ln>
        </p:spPr>
      </p:pic>
      <p:pic>
        <p:nvPicPr>
          <p:cNvPr id="10" name="9 Imagen" descr="C:\Users\INGCONSTRUCCIONES\Documents\ESPE ING CIVIL\TESIS BAMBU GIGANTE\TESIS REVISADA 2011\CAPITULOS POR PRESENTAR 1\FOTOS LAB MEMBRANA\IMAG0013.JPG"/>
          <p:cNvPicPr/>
          <p:nvPr/>
        </p:nvPicPr>
        <p:blipFill>
          <a:blip r:embed="rId4" cstate="print"/>
          <a:srcRect/>
          <a:stretch>
            <a:fillRect/>
          </a:stretch>
        </p:blipFill>
        <p:spPr bwMode="auto">
          <a:xfrm>
            <a:off x="4932040" y="2907501"/>
            <a:ext cx="3252956" cy="3689849"/>
          </a:xfrm>
          <a:prstGeom prst="rect">
            <a:avLst/>
          </a:prstGeom>
          <a:noFill/>
          <a:ln w="9525">
            <a:noFill/>
            <a:miter lim="800000"/>
            <a:headEnd/>
            <a:tailEnd/>
          </a:ln>
        </p:spPr>
      </p:pic>
    </p:spTree>
    <p:extLst>
      <p:ext uri="{BB962C8B-B14F-4D97-AF65-F5344CB8AC3E}">
        <p14:creationId xmlns="" xmlns:p14="http://schemas.microsoft.com/office/powerpoint/2010/main" val="939299549"/>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71601" y="484978"/>
            <a:ext cx="6264696" cy="584775"/>
          </a:xfrm>
          <a:prstGeom prst="rect">
            <a:avLst/>
          </a:prstGeom>
        </p:spPr>
        <p:txBody>
          <a:bodyPr wrap="square">
            <a:spAutoFit/>
          </a:bodyPr>
          <a:lstStyle/>
          <a:p>
            <a:pPr algn="ctr"/>
            <a:r>
              <a:rPr lang="es-EC" sz="3200" b="1" dirty="0" smtClean="0">
                <a:solidFill>
                  <a:schemeClr val="accent3"/>
                </a:solidFill>
                <a:latin typeface="Comic Sans MS" pitchFamily="66" charset="0"/>
                <a:cs typeface="Arial" pitchFamily="34" charset="0"/>
              </a:rPr>
              <a:t>MEMBRANAS PVC</a:t>
            </a:r>
            <a:endParaRPr lang="es-SV" sz="3200" dirty="0"/>
          </a:p>
        </p:txBody>
      </p:sp>
      <p:sp>
        <p:nvSpPr>
          <p:cNvPr id="2" name="1 Rectángulo"/>
          <p:cNvSpPr/>
          <p:nvPr/>
        </p:nvSpPr>
        <p:spPr>
          <a:xfrm>
            <a:off x="1115616" y="1340768"/>
            <a:ext cx="7069380" cy="1631216"/>
          </a:xfrm>
          <a:prstGeom prst="rect">
            <a:avLst/>
          </a:prstGeom>
        </p:spPr>
        <p:txBody>
          <a:bodyPr wrap="square">
            <a:spAutoFit/>
          </a:bodyPr>
          <a:lstStyle/>
          <a:p>
            <a:pPr marL="342900" indent="-342900" algn="just">
              <a:buFont typeface="Wingdings" pitchFamily="2" charset="2"/>
              <a:buChar char="Ø"/>
            </a:pPr>
            <a:r>
              <a:rPr lang="es-ES" sz="2000" dirty="0">
                <a:solidFill>
                  <a:schemeClr val="bg1"/>
                </a:solidFill>
                <a:latin typeface="Comic Sans MS" pitchFamily="66" charset="0"/>
              </a:rPr>
              <a:t>Las probetas para realizar el ensayo de </a:t>
            </a:r>
            <a:r>
              <a:rPr lang="es-ES" sz="2000" b="1" dirty="0">
                <a:solidFill>
                  <a:schemeClr val="bg1"/>
                </a:solidFill>
                <a:latin typeface="Comic Sans MS" pitchFamily="66" charset="0"/>
              </a:rPr>
              <a:t>desgarre</a:t>
            </a:r>
            <a:r>
              <a:rPr lang="es-ES" sz="2000" dirty="0">
                <a:solidFill>
                  <a:schemeClr val="bg1"/>
                </a:solidFill>
                <a:latin typeface="Comic Sans MS" pitchFamily="66" charset="0"/>
              </a:rPr>
              <a:t> tienen una dimensión de 4cm de ancho y 20cm de largo, además se realiza un corte de 6cm a 8cm en la mitad del ancho de la probeta para poder asegurar en las mordazas, </a:t>
            </a:r>
            <a:r>
              <a:rPr lang="es-ES" sz="2000" dirty="0" smtClean="0">
                <a:solidFill>
                  <a:schemeClr val="bg1"/>
                </a:solidFill>
                <a:latin typeface="Comic Sans MS" pitchFamily="66" charset="0"/>
              </a:rPr>
              <a:t>como se muestran en las figuras. </a:t>
            </a:r>
            <a:endParaRPr lang="es-SV" sz="2000" dirty="0">
              <a:solidFill>
                <a:schemeClr val="bg1"/>
              </a:solidFill>
              <a:latin typeface="Comic Sans MS" pitchFamily="66" charset="0"/>
            </a:endParaRPr>
          </a:p>
        </p:txBody>
      </p:sp>
      <p:pic>
        <p:nvPicPr>
          <p:cNvPr id="6" name="5 Imagen" descr="C:\Users\INGCONSTRUCCIONES\Documents\ESPE ING CIVIL\TESIS BAMBU GIGANTE\TESIS REVISADA 2011\CAPITULOS POR PRESENTAR 1\FOTOS LAB MEMBRANA\IMAG0003.JPG"/>
          <p:cNvPicPr/>
          <p:nvPr/>
        </p:nvPicPr>
        <p:blipFill>
          <a:blip r:embed="rId3" cstate="print"/>
          <a:srcRect/>
          <a:stretch>
            <a:fillRect/>
          </a:stretch>
        </p:blipFill>
        <p:spPr bwMode="auto">
          <a:xfrm>
            <a:off x="1259632" y="2981111"/>
            <a:ext cx="3168351" cy="3614551"/>
          </a:xfrm>
          <a:prstGeom prst="rect">
            <a:avLst/>
          </a:prstGeom>
          <a:noFill/>
          <a:ln w="9525">
            <a:noFill/>
            <a:miter lim="800000"/>
            <a:headEnd/>
            <a:tailEnd/>
          </a:ln>
        </p:spPr>
      </p:pic>
      <p:pic>
        <p:nvPicPr>
          <p:cNvPr id="7" name="6 Imagen" descr="C:\Users\INGCONSTRUCCIONES\Documents\ESPE ING CIVIL\TESIS BAMBU GIGANTE\TESIS REVISADA 2011\CAPITULOS POR PRESENTAR 1\FOTOS LAB MEMBRANA\IMAG0023.JPG"/>
          <p:cNvPicPr/>
          <p:nvPr/>
        </p:nvPicPr>
        <p:blipFill>
          <a:blip r:embed="rId4" cstate="print"/>
          <a:srcRect b="2830"/>
          <a:stretch>
            <a:fillRect/>
          </a:stretch>
        </p:blipFill>
        <p:spPr bwMode="auto">
          <a:xfrm>
            <a:off x="4788024" y="2968897"/>
            <a:ext cx="3396972" cy="3614552"/>
          </a:xfrm>
          <a:prstGeom prst="rect">
            <a:avLst/>
          </a:prstGeom>
          <a:noFill/>
          <a:ln w="9525">
            <a:noFill/>
            <a:miter lim="800000"/>
            <a:headEnd/>
            <a:tailEnd/>
          </a:ln>
        </p:spPr>
      </p:pic>
    </p:spTree>
    <p:extLst>
      <p:ext uri="{BB962C8B-B14F-4D97-AF65-F5344CB8AC3E}">
        <p14:creationId xmlns="" xmlns:p14="http://schemas.microsoft.com/office/powerpoint/2010/main" val="2217603734"/>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71601" y="484978"/>
            <a:ext cx="6264696" cy="584775"/>
          </a:xfrm>
          <a:prstGeom prst="rect">
            <a:avLst/>
          </a:prstGeom>
        </p:spPr>
        <p:txBody>
          <a:bodyPr wrap="square">
            <a:spAutoFit/>
          </a:bodyPr>
          <a:lstStyle/>
          <a:p>
            <a:pPr algn="ctr"/>
            <a:r>
              <a:rPr lang="es-EC" sz="3200" b="1" dirty="0" smtClean="0">
                <a:solidFill>
                  <a:schemeClr val="accent3"/>
                </a:solidFill>
                <a:latin typeface="Comic Sans MS" pitchFamily="66" charset="0"/>
                <a:cs typeface="Arial" pitchFamily="34" charset="0"/>
              </a:rPr>
              <a:t>MEMBRANAS PVC</a:t>
            </a:r>
            <a:endParaRPr lang="es-SV" sz="3200" dirty="0"/>
          </a:p>
        </p:txBody>
      </p:sp>
      <p:pic>
        <p:nvPicPr>
          <p:cNvPr id="6" name="5 Imagen" descr="C:\Users\INGCONSTRUCCIONES\Documents\ESPE ING CIVIL\TESIS BAMBU GIGANTE\TESIS REVISADA 2011\CAPITULOS POR PRESENTAR 1\FOTOS LAB MEMBRANA\IMAG0010.JPG"/>
          <p:cNvPicPr/>
          <p:nvPr/>
        </p:nvPicPr>
        <p:blipFill>
          <a:blip r:embed="rId3" cstate="print"/>
          <a:srcRect/>
          <a:stretch>
            <a:fillRect/>
          </a:stretch>
        </p:blipFill>
        <p:spPr bwMode="auto">
          <a:xfrm>
            <a:off x="4644008" y="1700808"/>
            <a:ext cx="3956759" cy="4392488"/>
          </a:xfrm>
          <a:prstGeom prst="rect">
            <a:avLst/>
          </a:prstGeom>
          <a:noFill/>
          <a:ln w="9525">
            <a:noFill/>
            <a:miter lim="800000"/>
            <a:headEnd/>
            <a:tailEnd/>
          </a:ln>
        </p:spPr>
      </p:pic>
      <p:sp>
        <p:nvSpPr>
          <p:cNvPr id="2" name="1 Rectángulo"/>
          <p:cNvSpPr/>
          <p:nvPr/>
        </p:nvSpPr>
        <p:spPr>
          <a:xfrm>
            <a:off x="611560" y="1556792"/>
            <a:ext cx="3600400" cy="4401205"/>
          </a:xfrm>
          <a:prstGeom prst="rect">
            <a:avLst/>
          </a:prstGeom>
        </p:spPr>
        <p:txBody>
          <a:bodyPr wrap="square">
            <a:spAutoFit/>
          </a:bodyPr>
          <a:lstStyle/>
          <a:p>
            <a:pPr marL="285750" indent="-285750">
              <a:buFont typeface="Wingdings" pitchFamily="2" charset="2"/>
              <a:buChar char="Ø"/>
            </a:pPr>
            <a:r>
              <a:rPr lang="es-ES" sz="2000" b="1" dirty="0">
                <a:solidFill>
                  <a:schemeClr val="bg1"/>
                </a:solidFill>
                <a:latin typeface="Comic Sans MS" pitchFamily="66" charset="0"/>
              </a:rPr>
              <a:t>ENSAYOS Y RESULTADOS: </a:t>
            </a:r>
          </a:p>
          <a:p>
            <a:pPr marL="742950" lvl="1" indent="-285750" algn="just">
              <a:buFont typeface="Wingdings" pitchFamily="2" charset="2"/>
              <a:buChar char="Ø"/>
            </a:pPr>
            <a:r>
              <a:rPr lang="es-ES" sz="2000" dirty="0" smtClean="0">
                <a:solidFill>
                  <a:schemeClr val="bg1"/>
                </a:solidFill>
                <a:latin typeface="Comic Sans MS" pitchFamily="66" charset="0"/>
              </a:rPr>
              <a:t>Los ensayos realizados </a:t>
            </a:r>
            <a:r>
              <a:rPr lang="es-ES" sz="2000" dirty="0">
                <a:solidFill>
                  <a:schemeClr val="bg1"/>
                </a:solidFill>
                <a:latin typeface="Comic Sans MS" pitchFamily="66" charset="0"/>
              </a:rPr>
              <a:t>a las membranas de PVC fue el de </a:t>
            </a:r>
            <a:r>
              <a:rPr lang="es-ES" sz="2000" dirty="0" smtClean="0">
                <a:solidFill>
                  <a:schemeClr val="bg1"/>
                </a:solidFill>
                <a:latin typeface="Comic Sans MS" pitchFamily="66" charset="0"/>
              </a:rPr>
              <a:t>TRACCION y DESGARRE, llegando </a:t>
            </a:r>
            <a:r>
              <a:rPr lang="es-ES" sz="2000" dirty="0">
                <a:solidFill>
                  <a:schemeClr val="bg1"/>
                </a:solidFill>
                <a:latin typeface="Comic Sans MS" pitchFamily="66" charset="0"/>
              </a:rPr>
              <a:t>hasta la ruptura y se determinó el esfuerzo admisible, en la figura se muestra la forma de colocación de la probeta en la máquina </a:t>
            </a:r>
            <a:r>
              <a:rPr lang="es-ES" sz="2000" dirty="0" smtClean="0">
                <a:solidFill>
                  <a:schemeClr val="bg1"/>
                </a:solidFill>
                <a:latin typeface="Comic Sans MS" pitchFamily="66" charset="0"/>
              </a:rPr>
              <a:t> </a:t>
            </a:r>
            <a:r>
              <a:rPr lang="es-ES" sz="2000" dirty="0">
                <a:solidFill>
                  <a:schemeClr val="bg1"/>
                </a:solidFill>
                <a:latin typeface="Comic Sans MS" pitchFamily="66" charset="0"/>
              </a:rPr>
              <a:t>de </a:t>
            </a:r>
            <a:r>
              <a:rPr lang="es-ES" sz="2000" dirty="0" smtClean="0">
                <a:solidFill>
                  <a:schemeClr val="bg1"/>
                </a:solidFill>
                <a:latin typeface="Comic Sans MS" pitchFamily="66" charset="0"/>
              </a:rPr>
              <a:t>tracción horizontal.</a:t>
            </a:r>
            <a:endParaRPr lang="es-SV" dirty="0"/>
          </a:p>
        </p:txBody>
      </p:sp>
    </p:spTree>
    <p:extLst>
      <p:ext uri="{BB962C8B-B14F-4D97-AF65-F5344CB8AC3E}">
        <p14:creationId xmlns="" xmlns:p14="http://schemas.microsoft.com/office/powerpoint/2010/main" val="3801757701"/>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71601" y="484978"/>
            <a:ext cx="6264696" cy="584775"/>
          </a:xfrm>
          <a:prstGeom prst="rect">
            <a:avLst/>
          </a:prstGeom>
        </p:spPr>
        <p:txBody>
          <a:bodyPr wrap="square">
            <a:spAutoFit/>
          </a:bodyPr>
          <a:lstStyle/>
          <a:p>
            <a:pPr algn="ctr"/>
            <a:r>
              <a:rPr lang="es-EC" sz="3200" b="1" dirty="0" smtClean="0">
                <a:solidFill>
                  <a:schemeClr val="accent3"/>
                </a:solidFill>
                <a:latin typeface="Comic Sans MS" pitchFamily="66" charset="0"/>
                <a:cs typeface="Arial" pitchFamily="34" charset="0"/>
              </a:rPr>
              <a:t>MEMBRANAS PVC</a:t>
            </a:r>
            <a:endParaRPr lang="es-SV" sz="3200" dirty="0"/>
          </a:p>
        </p:txBody>
      </p:sp>
      <p:sp>
        <p:nvSpPr>
          <p:cNvPr id="6" name="5 Rectángulo"/>
          <p:cNvSpPr/>
          <p:nvPr/>
        </p:nvSpPr>
        <p:spPr>
          <a:xfrm>
            <a:off x="971600" y="1434091"/>
            <a:ext cx="7213396" cy="1938992"/>
          </a:xfrm>
          <a:prstGeom prst="rect">
            <a:avLst/>
          </a:prstGeom>
        </p:spPr>
        <p:txBody>
          <a:bodyPr wrap="square">
            <a:spAutoFit/>
          </a:bodyPr>
          <a:lstStyle/>
          <a:p>
            <a:pPr marL="342900" indent="-342900" algn="just">
              <a:buFont typeface="Wingdings" pitchFamily="2" charset="2"/>
              <a:buChar char="Ø"/>
            </a:pPr>
            <a:r>
              <a:rPr lang="es-ES" sz="2000" dirty="0">
                <a:solidFill>
                  <a:schemeClr val="bg1"/>
                </a:solidFill>
                <a:latin typeface="Comic Sans MS" pitchFamily="66" charset="0"/>
              </a:rPr>
              <a:t>El esfuerzo último de </a:t>
            </a:r>
            <a:r>
              <a:rPr lang="es-ES" sz="2000" b="1" u="sng" dirty="0" smtClean="0">
                <a:solidFill>
                  <a:schemeClr val="bg1"/>
                </a:solidFill>
                <a:latin typeface="Comic Sans MS" pitchFamily="66" charset="0"/>
              </a:rPr>
              <a:t>tensión</a:t>
            </a:r>
            <a:r>
              <a:rPr lang="es-ES" sz="2000" dirty="0" smtClean="0">
                <a:solidFill>
                  <a:schemeClr val="bg1"/>
                </a:solidFill>
                <a:latin typeface="Comic Sans MS" pitchFamily="66" charset="0"/>
              </a:rPr>
              <a:t> se calculó </a:t>
            </a:r>
            <a:r>
              <a:rPr lang="es-ES" sz="2000" dirty="0">
                <a:solidFill>
                  <a:schemeClr val="bg1"/>
                </a:solidFill>
                <a:latin typeface="Comic Sans MS" pitchFamily="66" charset="0"/>
              </a:rPr>
              <a:t>con la siguiente </a:t>
            </a:r>
            <a:r>
              <a:rPr lang="es-ES" sz="2000" dirty="0" smtClean="0">
                <a:solidFill>
                  <a:schemeClr val="bg1"/>
                </a:solidFill>
                <a:latin typeface="Comic Sans MS" pitchFamily="66" charset="0"/>
              </a:rPr>
              <a:t>fórmula:</a:t>
            </a:r>
          </a:p>
          <a:p>
            <a:pPr algn="just"/>
            <a:r>
              <a:rPr lang="es-ES" sz="2000" dirty="0">
                <a:solidFill>
                  <a:schemeClr val="bg1"/>
                </a:solidFill>
                <a:latin typeface="Comic Sans MS" pitchFamily="66" charset="0"/>
              </a:rPr>
              <a:t>Dónde:  </a:t>
            </a:r>
            <a:endParaRPr lang="es-SV" sz="2000" dirty="0">
              <a:solidFill>
                <a:schemeClr val="bg1"/>
              </a:solidFill>
              <a:latin typeface="Comic Sans MS" pitchFamily="66" charset="0"/>
            </a:endParaRPr>
          </a:p>
          <a:p>
            <a:pPr algn="just"/>
            <a:r>
              <a:rPr lang="es-ES" sz="2000" dirty="0">
                <a:solidFill>
                  <a:schemeClr val="bg1"/>
                </a:solidFill>
                <a:latin typeface="Comic Sans MS" pitchFamily="66" charset="0"/>
                <a:sym typeface="Symbol"/>
              </a:rPr>
              <a:t></a:t>
            </a:r>
            <a:r>
              <a:rPr lang="es-ES" sz="2000" baseline="-25000" dirty="0" err="1">
                <a:solidFill>
                  <a:schemeClr val="bg1"/>
                </a:solidFill>
                <a:latin typeface="Comic Sans MS" pitchFamily="66" charset="0"/>
              </a:rPr>
              <a:t>ult</a:t>
            </a:r>
            <a:r>
              <a:rPr lang="es-ES" sz="2000" dirty="0">
                <a:solidFill>
                  <a:schemeClr val="bg1"/>
                </a:solidFill>
                <a:latin typeface="Comic Sans MS" pitchFamily="66" charset="0"/>
              </a:rPr>
              <a:t>  = Esfuerzo último de tensión (Kg/cm</a:t>
            </a:r>
            <a:r>
              <a:rPr lang="es-ES" sz="2000" baseline="30000" dirty="0">
                <a:solidFill>
                  <a:schemeClr val="bg1"/>
                </a:solidFill>
                <a:latin typeface="Comic Sans MS" pitchFamily="66" charset="0"/>
              </a:rPr>
              <a:t>2</a:t>
            </a:r>
            <a:r>
              <a:rPr lang="es-ES" sz="2000" dirty="0">
                <a:solidFill>
                  <a:schemeClr val="bg1"/>
                </a:solidFill>
                <a:latin typeface="Comic Sans MS" pitchFamily="66" charset="0"/>
              </a:rPr>
              <a:t>)</a:t>
            </a:r>
            <a:endParaRPr lang="es-SV" sz="2000" dirty="0">
              <a:solidFill>
                <a:schemeClr val="bg1"/>
              </a:solidFill>
              <a:latin typeface="Comic Sans MS" pitchFamily="66" charset="0"/>
            </a:endParaRPr>
          </a:p>
          <a:p>
            <a:pPr algn="just"/>
            <a:r>
              <a:rPr lang="es-ES" sz="2000" dirty="0" err="1">
                <a:solidFill>
                  <a:schemeClr val="bg1"/>
                </a:solidFill>
                <a:latin typeface="Comic Sans MS" pitchFamily="66" charset="0"/>
              </a:rPr>
              <a:t>F</a:t>
            </a:r>
            <a:r>
              <a:rPr lang="es-ES" sz="2000" baseline="-25000" dirty="0" err="1">
                <a:solidFill>
                  <a:schemeClr val="bg1"/>
                </a:solidFill>
                <a:latin typeface="Comic Sans MS" pitchFamily="66" charset="0"/>
              </a:rPr>
              <a:t>ult</a:t>
            </a:r>
            <a:r>
              <a:rPr lang="es-ES" sz="2000" dirty="0">
                <a:solidFill>
                  <a:schemeClr val="bg1"/>
                </a:solidFill>
                <a:latin typeface="Comic Sans MS" pitchFamily="66" charset="0"/>
              </a:rPr>
              <a:t> = Carga máxima (Kg)</a:t>
            </a:r>
            <a:endParaRPr lang="es-SV" sz="2000" dirty="0">
              <a:solidFill>
                <a:schemeClr val="bg1"/>
              </a:solidFill>
              <a:latin typeface="Comic Sans MS" pitchFamily="66" charset="0"/>
            </a:endParaRPr>
          </a:p>
          <a:p>
            <a:pPr algn="just"/>
            <a:r>
              <a:rPr lang="es-ES" sz="2000" dirty="0">
                <a:solidFill>
                  <a:schemeClr val="bg1"/>
                </a:solidFill>
                <a:latin typeface="Comic Sans MS" pitchFamily="66" charset="0"/>
              </a:rPr>
              <a:t>A = Promedio del área transversal medida (cm</a:t>
            </a:r>
            <a:r>
              <a:rPr lang="es-ES" sz="2000" baseline="30000" dirty="0">
                <a:solidFill>
                  <a:schemeClr val="bg1"/>
                </a:solidFill>
                <a:latin typeface="Comic Sans MS" pitchFamily="66" charset="0"/>
              </a:rPr>
              <a:t>2</a:t>
            </a:r>
            <a:r>
              <a:rPr lang="es-ES" sz="2000" dirty="0" smtClean="0">
                <a:solidFill>
                  <a:schemeClr val="bg1"/>
                </a:solidFill>
                <a:latin typeface="Comic Sans MS" pitchFamily="66" charset="0"/>
              </a:rPr>
              <a:t>)</a:t>
            </a:r>
            <a:endParaRPr lang="es-SV" sz="2000" dirty="0">
              <a:solidFill>
                <a:schemeClr val="bg1"/>
              </a:solidFill>
              <a:latin typeface="Comic Sans MS" pitchFamily="66" charset="0"/>
            </a:endParaRPr>
          </a:p>
        </p:txBody>
      </p:sp>
      <p:pic>
        <p:nvPicPr>
          <p:cNvPr id="7"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698133" y="2106420"/>
            <a:ext cx="1330251" cy="871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2" name="1 Tabla"/>
          <p:cNvGraphicFramePr>
            <a:graphicFrameLocks noGrp="1"/>
          </p:cNvGraphicFramePr>
          <p:nvPr>
            <p:extLst>
              <p:ext uri="{D42A27DB-BD31-4B8C-83A1-F6EECF244321}">
                <p14:modId xmlns="" xmlns:p14="http://schemas.microsoft.com/office/powerpoint/2010/main" val="3714922404"/>
              </p:ext>
            </p:extLst>
          </p:nvPr>
        </p:nvGraphicFramePr>
        <p:xfrm>
          <a:off x="1005010" y="3933056"/>
          <a:ext cx="7527430" cy="1616773"/>
        </p:xfrm>
        <a:graphic>
          <a:graphicData uri="http://schemas.openxmlformats.org/drawingml/2006/table">
            <a:tbl>
              <a:tblPr firstRow="1" firstCol="1" bandRow="1">
                <a:tableStyleId>{5C22544A-7EE6-4342-B048-85BDC9FD1C3A}</a:tableStyleId>
              </a:tblPr>
              <a:tblGrid>
                <a:gridCol w="4503094"/>
                <a:gridCol w="3024336"/>
              </a:tblGrid>
              <a:tr h="397573">
                <a:tc>
                  <a:txBody>
                    <a:bodyPr/>
                    <a:lstStyle/>
                    <a:p>
                      <a:pPr algn="ctr">
                        <a:spcAft>
                          <a:spcPts val="0"/>
                        </a:spcAft>
                      </a:pPr>
                      <a:r>
                        <a:rPr lang="es-EC" sz="2000" dirty="0">
                          <a:solidFill>
                            <a:schemeClr val="bg1"/>
                          </a:solidFill>
                          <a:effectLst/>
                        </a:rPr>
                        <a:t>PROBETA</a:t>
                      </a:r>
                      <a:endParaRPr lang="es-SV" sz="2000" dirty="0">
                        <a:solidFill>
                          <a:schemeClr val="bg1"/>
                        </a:solidFill>
                        <a:effectLst/>
                        <a:latin typeface="Times New Roman"/>
                        <a:ea typeface="Times New Roman"/>
                        <a:cs typeface="Times New Roman"/>
                      </a:endParaRPr>
                    </a:p>
                  </a:txBody>
                  <a:tcPr marL="44450" marR="44450" marT="0" marB="0" anchor="b"/>
                </a:tc>
                <a:tc>
                  <a:txBody>
                    <a:bodyPr/>
                    <a:lstStyle/>
                    <a:p>
                      <a:pPr algn="ctr">
                        <a:spcAft>
                          <a:spcPts val="0"/>
                        </a:spcAft>
                      </a:pPr>
                      <a:r>
                        <a:rPr lang="es-EC" sz="2000" dirty="0">
                          <a:solidFill>
                            <a:schemeClr val="bg1"/>
                          </a:solidFill>
                          <a:effectLst/>
                        </a:rPr>
                        <a:t>ESFUERZO (</a:t>
                      </a:r>
                      <a:r>
                        <a:rPr lang="es-EC" sz="2000" dirty="0" smtClean="0">
                          <a:solidFill>
                            <a:schemeClr val="bg1"/>
                          </a:solidFill>
                          <a:effectLst/>
                        </a:rPr>
                        <a:t>Kg/cm2)</a:t>
                      </a:r>
                      <a:endParaRPr lang="es-SV" sz="2000" dirty="0">
                        <a:solidFill>
                          <a:schemeClr val="bg1"/>
                        </a:solidFill>
                        <a:effectLst/>
                        <a:latin typeface="Times New Roman"/>
                        <a:ea typeface="Times New Roman"/>
                        <a:cs typeface="Times New Roman"/>
                      </a:endParaRPr>
                    </a:p>
                  </a:txBody>
                  <a:tcPr marL="44450" marR="44450" marT="0" marB="0" anchor="b"/>
                </a:tc>
              </a:tr>
              <a:tr h="500999">
                <a:tc>
                  <a:txBody>
                    <a:bodyPr/>
                    <a:lstStyle/>
                    <a:p>
                      <a:pPr algn="ctr">
                        <a:spcAft>
                          <a:spcPts val="0"/>
                        </a:spcAft>
                      </a:pPr>
                      <a:r>
                        <a:rPr lang="es-EC" sz="2000" dirty="0">
                          <a:solidFill>
                            <a:schemeClr val="bg1"/>
                          </a:solidFill>
                          <a:effectLst/>
                        </a:rPr>
                        <a:t>SENTIDO LONGITUDINAL A LAS FIBRAS</a:t>
                      </a:r>
                      <a:endParaRPr lang="es-SV" sz="2000" dirty="0">
                        <a:solidFill>
                          <a:schemeClr val="bg1"/>
                        </a:solidFill>
                        <a:effectLst/>
                        <a:latin typeface="Times New Roman"/>
                        <a:ea typeface="Times New Roman"/>
                        <a:cs typeface="Times New Roman"/>
                      </a:endParaRPr>
                    </a:p>
                  </a:txBody>
                  <a:tcPr marL="44450" marR="44450" marT="0" marB="0" anchor="b"/>
                </a:tc>
                <a:tc>
                  <a:txBody>
                    <a:bodyPr/>
                    <a:lstStyle/>
                    <a:p>
                      <a:pPr algn="ctr">
                        <a:spcAft>
                          <a:spcPts val="0"/>
                        </a:spcAft>
                      </a:pPr>
                      <a:r>
                        <a:rPr lang="es-EC" sz="2000" dirty="0">
                          <a:solidFill>
                            <a:schemeClr val="bg1"/>
                          </a:solidFill>
                          <a:effectLst/>
                        </a:rPr>
                        <a:t>74.36</a:t>
                      </a:r>
                      <a:endParaRPr lang="es-SV" sz="2000" dirty="0">
                        <a:solidFill>
                          <a:schemeClr val="bg1"/>
                        </a:solidFill>
                        <a:effectLst/>
                        <a:latin typeface="Times New Roman"/>
                        <a:ea typeface="Times New Roman"/>
                        <a:cs typeface="Times New Roman"/>
                      </a:endParaRPr>
                    </a:p>
                  </a:txBody>
                  <a:tcPr marL="44450" marR="44450" marT="0" marB="0" anchor="b"/>
                </a:tc>
              </a:tr>
              <a:tr h="397573">
                <a:tc>
                  <a:txBody>
                    <a:bodyPr/>
                    <a:lstStyle/>
                    <a:p>
                      <a:pPr algn="ctr">
                        <a:spcAft>
                          <a:spcPts val="0"/>
                        </a:spcAft>
                      </a:pPr>
                      <a:r>
                        <a:rPr lang="es-EC" sz="2000" dirty="0">
                          <a:solidFill>
                            <a:schemeClr val="bg1"/>
                          </a:solidFill>
                          <a:effectLst/>
                        </a:rPr>
                        <a:t>SENTIDO TRANSVERSAL A LAS FIBRAS</a:t>
                      </a:r>
                      <a:endParaRPr lang="es-SV" sz="2000" dirty="0">
                        <a:solidFill>
                          <a:schemeClr val="bg1"/>
                        </a:solidFill>
                        <a:effectLst/>
                        <a:latin typeface="Times New Roman"/>
                        <a:ea typeface="Times New Roman"/>
                        <a:cs typeface="Times New Roman"/>
                      </a:endParaRPr>
                    </a:p>
                  </a:txBody>
                  <a:tcPr marL="44450" marR="44450" marT="0" marB="0" anchor="b"/>
                </a:tc>
                <a:tc>
                  <a:txBody>
                    <a:bodyPr/>
                    <a:lstStyle/>
                    <a:p>
                      <a:pPr algn="ctr">
                        <a:spcAft>
                          <a:spcPts val="0"/>
                        </a:spcAft>
                      </a:pPr>
                      <a:r>
                        <a:rPr lang="es-EC" sz="2000" dirty="0">
                          <a:solidFill>
                            <a:schemeClr val="bg1"/>
                          </a:solidFill>
                          <a:effectLst/>
                        </a:rPr>
                        <a:t>75.93</a:t>
                      </a:r>
                      <a:endParaRPr lang="es-SV" sz="2000" dirty="0">
                        <a:solidFill>
                          <a:schemeClr val="bg1"/>
                        </a:solidFill>
                        <a:effectLst/>
                        <a:latin typeface="Times New Roman"/>
                        <a:ea typeface="Times New Roman"/>
                        <a:cs typeface="Times New Roman"/>
                      </a:endParaRPr>
                    </a:p>
                  </a:txBody>
                  <a:tcPr marL="44450" marR="44450" marT="0" marB="0" anchor="b"/>
                </a:tc>
              </a:tr>
            </a:tbl>
          </a:graphicData>
        </a:graphic>
      </p:graphicFrame>
    </p:spTree>
    <p:extLst>
      <p:ext uri="{BB962C8B-B14F-4D97-AF65-F5344CB8AC3E}">
        <p14:creationId xmlns="" xmlns:p14="http://schemas.microsoft.com/office/powerpoint/2010/main" val="443137914"/>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C" sz="3200" b="1" dirty="0" smtClean="0">
                <a:solidFill>
                  <a:schemeClr val="accent3"/>
                </a:solidFill>
                <a:latin typeface="Comic Sans MS" pitchFamily="66" charset="0"/>
                <a:cs typeface="Arial" pitchFamily="34" charset="0"/>
              </a:rPr>
              <a:t>ASPECTOS GENERALES</a:t>
            </a:r>
            <a:endParaRPr lang="es-SV" sz="3200" b="1" dirty="0">
              <a:solidFill>
                <a:schemeClr val="accent3"/>
              </a:solidFill>
              <a:latin typeface="Comic Sans MS" pitchFamily="66" charset="0"/>
              <a:cs typeface="Arial" pitchFamily="34" charset="0"/>
            </a:endParaRPr>
          </a:p>
        </p:txBody>
      </p:sp>
      <p:pic>
        <p:nvPicPr>
          <p:cNvPr id="6" name="5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sp>
        <p:nvSpPr>
          <p:cNvPr id="7" name="6 Marcador de contenido"/>
          <p:cNvSpPr>
            <a:spLocks noGrp="1"/>
          </p:cNvSpPr>
          <p:nvPr>
            <p:ph idx="1"/>
          </p:nvPr>
        </p:nvSpPr>
        <p:spPr>
          <a:xfrm>
            <a:off x="467544" y="1704256"/>
            <a:ext cx="7992888" cy="4389040"/>
          </a:xfrm>
        </p:spPr>
        <p:txBody>
          <a:bodyPr>
            <a:normAutofit/>
          </a:bodyPr>
          <a:lstStyle/>
          <a:p>
            <a:pPr marL="36576" indent="0" algn="ctr">
              <a:buNone/>
            </a:pPr>
            <a:r>
              <a:rPr lang="es-EC" b="1" dirty="0" smtClean="0">
                <a:solidFill>
                  <a:schemeClr val="bg1"/>
                </a:solidFill>
                <a:latin typeface="Comic Sans MS" pitchFamily="66" charset="0"/>
                <a:cs typeface="Arial" pitchFamily="34" charset="0"/>
              </a:rPr>
              <a:t>IMPORTANCIA DEL PROBLEMA:</a:t>
            </a:r>
            <a:endParaRPr lang="es-EC" b="1" dirty="0">
              <a:solidFill>
                <a:schemeClr val="bg1"/>
              </a:solidFill>
              <a:latin typeface="Comic Sans MS" pitchFamily="66" charset="0"/>
              <a:cs typeface="Arial" pitchFamily="34" charset="0"/>
            </a:endParaRPr>
          </a:p>
          <a:p>
            <a:pPr algn="just">
              <a:buClrTx/>
              <a:buFont typeface="Wingdings" pitchFamily="2" charset="2"/>
              <a:buChar char="Ø"/>
            </a:pPr>
            <a:r>
              <a:rPr lang="es-ES" dirty="0" smtClean="0">
                <a:solidFill>
                  <a:schemeClr val="bg1"/>
                </a:solidFill>
                <a:latin typeface="Comic Sans MS" pitchFamily="66" charset="0"/>
              </a:rPr>
              <a:t>Demanda </a:t>
            </a:r>
            <a:r>
              <a:rPr lang="es-ES" dirty="0">
                <a:solidFill>
                  <a:schemeClr val="bg1"/>
                </a:solidFill>
                <a:latin typeface="Comic Sans MS" pitchFamily="66" charset="0"/>
              </a:rPr>
              <a:t>de estructuras </a:t>
            </a:r>
            <a:r>
              <a:rPr lang="es-ES" dirty="0" smtClean="0">
                <a:solidFill>
                  <a:schemeClr val="bg1"/>
                </a:solidFill>
                <a:latin typeface="Comic Sans MS" pitchFamily="66" charset="0"/>
              </a:rPr>
              <a:t>tensionadas. </a:t>
            </a:r>
            <a:endParaRPr lang="es-SV" dirty="0">
              <a:solidFill>
                <a:schemeClr val="bg1"/>
              </a:solidFill>
              <a:latin typeface="Comic Sans MS" pitchFamily="66" charset="0"/>
            </a:endParaRPr>
          </a:p>
          <a:p>
            <a:pPr algn="just">
              <a:buClrTx/>
              <a:buFont typeface="Wingdings" pitchFamily="2" charset="2"/>
              <a:buChar char="Ø"/>
            </a:pPr>
            <a:r>
              <a:rPr lang="es-ES" dirty="0">
                <a:solidFill>
                  <a:schemeClr val="bg1"/>
                </a:solidFill>
                <a:latin typeface="Comic Sans MS" pitchFamily="66" charset="0"/>
              </a:rPr>
              <a:t>Adicionalmente este tipo de cubiertas se las puede usar como cubiertas de estacionamientos de vehículos y transporte público que ocupan las calles principales luego de su trabajo diario.</a:t>
            </a:r>
            <a:endParaRPr lang="es-SV" dirty="0">
              <a:solidFill>
                <a:schemeClr val="bg1"/>
              </a:solidFill>
              <a:latin typeface="Comic Sans MS" pitchFamily="66" charset="0"/>
            </a:endParaRPr>
          </a:p>
          <a:p>
            <a:pPr>
              <a:buFont typeface="Wingdings" pitchFamily="2" charset="2"/>
              <a:buChar char="Ø"/>
            </a:pPr>
            <a:endParaRPr lang="es-ES" dirty="0" smtClean="0">
              <a:solidFill>
                <a:schemeClr val="bg1"/>
              </a:solidFill>
            </a:endParaRPr>
          </a:p>
          <a:p>
            <a:endParaRPr lang="es-SV" dirty="0"/>
          </a:p>
        </p:txBody>
      </p:sp>
      <p:pic>
        <p:nvPicPr>
          <p:cNvPr id="8"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19866667"/>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71601" y="484978"/>
            <a:ext cx="6264696" cy="584775"/>
          </a:xfrm>
          <a:prstGeom prst="rect">
            <a:avLst/>
          </a:prstGeom>
        </p:spPr>
        <p:txBody>
          <a:bodyPr wrap="square">
            <a:spAutoFit/>
          </a:bodyPr>
          <a:lstStyle/>
          <a:p>
            <a:pPr algn="ctr"/>
            <a:r>
              <a:rPr lang="es-EC" sz="3200" b="1" dirty="0" smtClean="0">
                <a:solidFill>
                  <a:schemeClr val="accent3"/>
                </a:solidFill>
                <a:latin typeface="Comic Sans MS" pitchFamily="66" charset="0"/>
                <a:cs typeface="Arial" pitchFamily="34" charset="0"/>
              </a:rPr>
              <a:t>MEMBRANAS PVC</a:t>
            </a:r>
            <a:endParaRPr lang="es-SV" sz="3200" dirty="0"/>
          </a:p>
        </p:txBody>
      </p:sp>
      <p:graphicFrame>
        <p:nvGraphicFramePr>
          <p:cNvPr id="6" name="5 Tabla"/>
          <p:cNvGraphicFramePr>
            <a:graphicFrameLocks noGrp="1"/>
          </p:cNvGraphicFramePr>
          <p:nvPr>
            <p:extLst>
              <p:ext uri="{D42A27DB-BD31-4B8C-83A1-F6EECF244321}">
                <p14:modId xmlns="" xmlns:p14="http://schemas.microsoft.com/office/powerpoint/2010/main" val="655802142"/>
              </p:ext>
            </p:extLst>
          </p:nvPr>
        </p:nvGraphicFramePr>
        <p:xfrm>
          <a:off x="1074414" y="3861048"/>
          <a:ext cx="6953970" cy="1603243"/>
        </p:xfrm>
        <a:graphic>
          <a:graphicData uri="http://schemas.openxmlformats.org/drawingml/2006/table">
            <a:tbl>
              <a:tblPr firstRow="1" firstCol="1" bandRow="1">
                <a:tableStyleId>{5C22544A-7EE6-4342-B048-85BDC9FD1C3A}</a:tableStyleId>
              </a:tblPr>
              <a:tblGrid>
                <a:gridCol w="4289674"/>
                <a:gridCol w="2664296"/>
              </a:tblGrid>
              <a:tr h="384043">
                <a:tc>
                  <a:txBody>
                    <a:bodyPr/>
                    <a:lstStyle/>
                    <a:p>
                      <a:pPr algn="ctr">
                        <a:spcAft>
                          <a:spcPts val="0"/>
                        </a:spcAft>
                      </a:pPr>
                      <a:r>
                        <a:rPr lang="es-EC" sz="2000" dirty="0">
                          <a:solidFill>
                            <a:schemeClr val="bg1"/>
                          </a:solidFill>
                          <a:effectLst/>
                        </a:rPr>
                        <a:t>PROBETA</a:t>
                      </a:r>
                      <a:endParaRPr lang="es-SV" sz="2000" dirty="0">
                        <a:solidFill>
                          <a:schemeClr val="bg1"/>
                        </a:solidFill>
                        <a:effectLst/>
                        <a:latin typeface="Times New Roman"/>
                        <a:ea typeface="Times New Roman"/>
                        <a:cs typeface="Times New Roman"/>
                      </a:endParaRPr>
                    </a:p>
                  </a:txBody>
                  <a:tcPr marL="44450" marR="44450" marT="0" marB="0" anchor="b"/>
                </a:tc>
                <a:tc>
                  <a:txBody>
                    <a:bodyPr/>
                    <a:lstStyle/>
                    <a:p>
                      <a:pPr algn="ctr">
                        <a:spcAft>
                          <a:spcPts val="0"/>
                        </a:spcAft>
                      </a:pPr>
                      <a:r>
                        <a:rPr lang="es-EC" sz="2000" dirty="0">
                          <a:solidFill>
                            <a:schemeClr val="bg1"/>
                          </a:solidFill>
                          <a:effectLst/>
                        </a:rPr>
                        <a:t>ESFUERZO (</a:t>
                      </a:r>
                      <a:r>
                        <a:rPr lang="es-EC" sz="2000" dirty="0" smtClean="0">
                          <a:solidFill>
                            <a:schemeClr val="bg1"/>
                          </a:solidFill>
                          <a:effectLst/>
                        </a:rPr>
                        <a:t>Kg/cm2)</a:t>
                      </a:r>
                      <a:endParaRPr lang="es-SV" sz="2000" dirty="0">
                        <a:solidFill>
                          <a:schemeClr val="bg1"/>
                        </a:solidFill>
                        <a:effectLst/>
                        <a:latin typeface="Times New Roman"/>
                        <a:ea typeface="Times New Roman"/>
                        <a:cs typeface="Times New Roman"/>
                      </a:endParaRPr>
                    </a:p>
                  </a:txBody>
                  <a:tcPr marL="44450" marR="44450" marT="0" marB="0" anchor="b"/>
                </a:tc>
              </a:tr>
              <a:tr h="384043">
                <a:tc>
                  <a:txBody>
                    <a:bodyPr/>
                    <a:lstStyle/>
                    <a:p>
                      <a:pPr algn="ctr">
                        <a:spcAft>
                          <a:spcPts val="0"/>
                        </a:spcAft>
                      </a:pPr>
                      <a:r>
                        <a:rPr lang="es-EC" sz="2000" dirty="0">
                          <a:solidFill>
                            <a:schemeClr val="bg1"/>
                          </a:solidFill>
                          <a:effectLst/>
                        </a:rPr>
                        <a:t>SENTIDO LONGITUDINAL A LAS FIBRAS</a:t>
                      </a:r>
                      <a:endParaRPr lang="es-SV" sz="2000" dirty="0">
                        <a:solidFill>
                          <a:schemeClr val="bg1"/>
                        </a:solidFill>
                        <a:effectLst/>
                        <a:latin typeface="Times New Roman"/>
                        <a:ea typeface="Times New Roman"/>
                        <a:cs typeface="Times New Roman"/>
                      </a:endParaRPr>
                    </a:p>
                  </a:txBody>
                  <a:tcPr marL="44450" marR="44450" marT="0" marB="0" anchor="b"/>
                </a:tc>
                <a:tc>
                  <a:txBody>
                    <a:bodyPr/>
                    <a:lstStyle/>
                    <a:p>
                      <a:pPr algn="ctr">
                        <a:spcAft>
                          <a:spcPts val="0"/>
                        </a:spcAft>
                      </a:pPr>
                      <a:r>
                        <a:rPr lang="es-EC" sz="2000" dirty="0">
                          <a:solidFill>
                            <a:schemeClr val="bg1"/>
                          </a:solidFill>
                          <a:effectLst/>
                        </a:rPr>
                        <a:t>50.70</a:t>
                      </a:r>
                      <a:endParaRPr lang="es-SV" sz="2000" dirty="0">
                        <a:solidFill>
                          <a:schemeClr val="bg1"/>
                        </a:solidFill>
                        <a:effectLst/>
                        <a:latin typeface="Times New Roman"/>
                        <a:ea typeface="Times New Roman"/>
                        <a:cs typeface="Times New Roman"/>
                      </a:endParaRPr>
                    </a:p>
                  </a:txBody>
                  <a:tcPr marL="44450" marR="44450" marT="0" marB="0" anchor="b"/>
                </a:tc>
              </a:tr>
              <a:tr h="384043">
                <a:tc>
                  <a:txBody>
                    <a:bodyPr/>
                    <a:lstStyle/>
                    <a:p>
                      <a:pPr algn="ctr">
                        <a:spcAft>
                          <a:spcPts val="0"/>
                        </a:spcAft>
                      </a:pPr>
                      <a:r>
                        <a:rPr lang="es-EC" sz="2000" dirty="0">
                          <a:solidFill>
                            <a:schemeClr val="bg1"/>
                          </a:solidFill>
                          <a:effectLst/>
                        </a:rPr>
                        <a:t>SENTIDO TRANSVERSAL A LAS FIBRAS</a:t>
                      </a:r>
                      <a:endParaRPr lang="es-SV" sz="2000" dirty="0">
                        <a:solidFill>
                          <a:schemeClr val="bg1"/>
                        </a:solidFill>
                        <a:effectLst/>
                        <a:latin typeface="Times New Roman"/>
                        <a:ea typeface="Times New Roman"/>
                        <a:cs typeface="Times New Roman"/>
                      </a:endParaRPr>
                    </a:p>
                  </a:txBody>
                  <a:tcPr marL="44450" marR="44450" marT="0" marB="0" anchor="b"/>
                </a:tc>
                <a:tc>
                  <a:txBody>
                    <a:bodyPr/>
                    <a:lstStyle/>
                    <a:p>
                      <a:pPr algn="ctr">
                        <a:spcAft>
                          <a:spcPts val="0"/>
                        </a:spcAft>
                      </a:pPr>
                      <a:r>
                        <a:rPr lang="es-EC" sz="2000" dirty="0">
                          <a:solidFill>
                            <a:schemeClr val="bg1"/>
                          </a:solidFill>
                          <a:effectLst/>
                        </a:rPr>
                        <a:t>47.23</a:t>
                      </a:r>
                      <a:endParaRPr lang="es-SV" sz="2000" dirty="0">
                        <a:solidFill>
                          <a:schemeClr val="bg1"/>
                        </a:solidFill>
                        <a:effectLst/>
                        <a:latin typeface="Times New Roman"/>
                        <a:ea typeface="Times New Roman"/>
                        <a:cs typeface="Times New Roman"/>
                      </a:endParaRPr>
                    </a:p>
                  </a:txBody>
                  <a:tcPr marL="44450" marR="44450" marT="0" marB="0" anchor="b"/>
                </a:tc>
              </a:tr>
            </a:tbl>
          </a:graphicData>
        </a:graphic>
      </p:graphicFrame>
      <p:sp>
        <p:nvSpPr>
          <p:cNvPr id="7" name="6 Rectángulo"/>
          <p:cNvSpPr/>
          <p:nvPr/>
        </p:nvSpPr>
        <p:spPr>
          <a:xfrm>
            <a:off x="971600" y="1434091"/>
            <a:ext cx="7213396" cy="1938992"/>
          </a:xfrm>
          <a:prstGeom prst="rect">
            <a:avLst/>
          </a:prstGeom>
        </p:spPr>
        <p:txBody>
          <a:bodyPr wrap="square">
            <a:spAutoFit/>
          </a:bodyPr>
          <a:lstStyle/>
          <a:p>
            <a:pPr marL="342900" indent="-342900" algn="just">
              <a:buFont typeface="Wingdings" pitchFamily="2" charset="2"/>
              <a:buChar char="Ø"/>
            </a:pPr>
            <a:r>
              <a:rPr lang="es-ES" sz="2000" dirty="0">
                <a:solidFill>
                  <a:schemeClr val="bg1"/>
                </a:solidFill>
                <a:latin typeface="Comic Sans MS" pitchFamily="66" charset="0"/>
              </a:rPr>
              <a:t>El esfuerzo último de </a:t>
            </a:r>
            <a:r>
              <a:rPr lang="es-ES" sz="2000" b="1" u="sng" dirty="0" smtClean="0">
                <a:solidFill>
                  <a:schemeClr val="bg1"/>
                </a:solidFill>
                <a:latin typeface="Comic Sans MS" pitchFamily="66" charset="0"/>
              </a:rPr>
              <a:t>desgarre</a:t>
            </a:r>
            <a:r>
              <a:rPr lang="es-ES" sz="2000" dirty="0" smtClean="0">
                <a:solidFill>
                  <a:schemeClr val="bg1"/>
                </a:solidFill>
                <a:latin typeface="Comic Sans MS" pitchFamily="66" charset="0"/>
              </a:rPr>
              <a:t> se calculó </a:t>
            </a:r>
            <a:r>
              <a:rPr lang="es-ES" sz="2000" dirty="0">
                <a:solidFill>
                  <a:schemeClr val="bg1"/>
                </a:solidFill>
                <a:latin typeface="Comic Sans MS" pitchFamily="66" charset="0"/>
              </a:rPr>
              <a:t>con la siguiente </a:t>
            </a:r>
            <a:r>
              <a:rPr lang="es-ES" sz="2000" dirty="0" smtClean="0">
                <a:solidFill>
                  <a:schemeClr val="bg1"/>
                </a:solidFill>
                <a:latin typeface="Comic Sans MS" pitchFamily="66" charset="0"/>
              </a:rPr>
              <a:t>fórmula:</a:t>
            </a:r>
          </a:p>
          <a:p>
            <a:pPr algn="just"/>
            <a:r>
              <a:rPr lang="es-ES" sz="2000" dirty="0">
                <a:solidFill>
                  <a:schemeClr val="bg1"/>
                </a:solidFill>
                <a:latin typeface="Comic Sans MS" pitchFamily="66" charset="0"/>
              </a:rPr>
              <a:t>Dónde:  </a:t>
            </a:r>
            <a:endParaRPr lang="es-SV" sz="2000" dirty="0">
              <a:solidFill>
                <a:schemeClr val="bg1"/>
              </a:solidFill>
              <a:latin typeface="Comic Sans MS" pitchFamily="66" charset="0"/>
            </a:endParaRPr>
          </a:p>
          <a:p>
            <a:pPr algn="just"/>
            <a:r>
              <a:rPr lang="es-ES" sz="2000" dirty="0">
                <a:solidFill>
                  <a:schemeClr val="bg1"/>
                </a:solidFill>
                <a:latin typeface="Comic Sans MS" pitchFamily="66" charset="0"/>
                <a:sym typeface="Symbol"/>
              </a:rPr>
              <a:t></a:t>
            </a:r>
            <a:r>
              <a:rPr lang="es-ES" sz="2000" baseline="-25000" dirty="0" err="1">
                <a:solidFill>
                  <a:schemeClr val="bg1"/>
                </a:solidFill>
                <a:latin typeface="Comic Sans MS" pitchFamily="66" charset="0"/>
              </a:rPr>
              <a:t>ult</a:t>
            </a:r>
            <a:r>
              <a:rPr lang="es-ES" sz="2000" dirty="0">
                <a:solidFill>
                  <a:schemeClr val="bg1"/>
                </a:solidFill>
                <a:latin typeface="Comic Sans MS" pitchFamily="66" charset="0"/>
              </a:rPr>
              <a:t>  = Esfuerzo último de tensión (Kg/cm</a:t>
            </a:r>
            <a:r>
              <a:rPr lang="es-ES" sz="2000" baseline="30000" dirty="0">
                <a:solidFill>
                  <a:schemeClr val="bg1"/>
                </a:solidFill>
                <a:latin typeface="Comic Sans MS" pitchFamily="66" charset="0"/>
              </a:rPr>
              <a:t>2</a:t>
            </a:r>
            <a:r>
              <a:rPr lang="es-ES" sz="2000" dirty="0">
                <a:solidFill>
                  <a:schemeClr val="bg1"/>
                </a:solidFill>
                <a:latin typeface="Comic Sans MS" pitchFamily="66" charset="0"/>
              </a:rPr>
              <a:t>)</a:t>
            </a:r>
            <a:endParaRPr lang="es-SV" sz="2000" dirty="0">
              <a:solidFill>
                <a:schemeClr val="bg1"/>
              </a:solidFill>
              <a:latin typeface="Comic Sans MS" pitchFamily="66" charset="0"/>
            </a:endParaRPr>
          </a:p>
          <a:p>
            <a:pPr algn="just"/>
            <a:r>
              <a:rPr lang="es-ES" sz="2000" dirty="0" err="1">
                <a:solidFill>
                  <a:schemeClr val="bg1"/>
                </a:solidFill>
                <a:latin typeface="Comic Sans MS" pitchFamily="66" charset="0"/>
              </a:rPr>
              <a:t>F</a:t>
            </a:r>
            <a:r>
              <a:rPr lang="es-ES" sz="2000" baseline="-25000" dirty="0" err="1">
                <a:solidFill>
                  <a:schemeClr val="bg1"/>
                </a:solidFill>
                <a:latin typeface="Comic Sans MS" pitchFamily="66" charset="0"/>
              </a:rPr>
              <a:t>ult</a:t>
            </a:r>
            <a:r>
              <a:rPr lang="es-ES" sz="2000" dirty="0">
                <a:solidFill>
                  <a:schemeClr val="bg1"/>
                </a:solidFill>
                <a:latin typeface="Comic Sans MS" pitchFamily="66" charset="0"/>
              </a:rPr>
              <a:t> = Carga máxima (Kg)</a:t>
            </a:r>
            <a:endParaRPr lang="es-SV" sz="2000" dirty="0">
              <a:solidFill>
                <a:schemeClr val="bg1"/>
              </a:solidFill>
              <a:latin typeface="Comic Sans MS" pitchFamily="66" charset="0"/>
            </a:endParaRPr>
          </a:p>
          <a:p>
            <a:pPr algn="just"/>
            <a:r>
              <a:rPr lang="es-ES" sz="2000" dirty="0">
                <a:solidFill>
                  <a:schemeClr val="bg1"/>
                </a:solidFill>
                <a:latin typeface="Comic Sans MS" pitchFamily="66" charset="0"/>
              </a:rPr>
              <a:t>A = Promedio del área transversal medida (cm</a:t>
            </a:r>
            <a:r>
              <a:rPr lang="es-ES" sz="2000" baseline="30000" dirty="0">
                <a:solidFill>
                  <a:schemeClr val="bg1"/>
                </a:solidFill>
                <a:latin typeface="Comic Sans MS" pitchFamily="66" charset="0"/>
              </a:rPr>
              <a:t>2</a:t>
            </a:r>
            <a:r>
              <a:rPr lang="es-ES" sz="2000" dirty="0" smtClean="0">
                <a:solidFill>
                  <a:schemeClr val="bg1"/>
                </a:solidFill>
                <a:latin typeface="Comic Sans MS" pitchFamily="66" charset="0"/>
              </a:rPr>
              <a:t>)</a:t>
            </a:r>
            <a:endParaRPr lang="es-SV" sz="2000" dirty="0">
              <a:solidFill>
                <a:schemeClr val="bg1"/>
              </a:solidFill>
              <a:latin typeface="Comic Sans MS" pitchFamily="66" charset="0"/>
            </a:endParaRPr>
          </a:p>
        </p:txBody>
      </p:sp>
      <p:pic>
        <p:nvPicPr>
          <p:cNvPr id="8"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698133" y="2106420"/>
            <a:ext cx="1330251" cy="871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8121993"/>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691516"/>
            <a:ext cx="7394395" cy="5545796"/>
          </a:xfrm>
          <a:prstGeom prst="rect">
            <a:avLst/>
          </a:prstGeom>
          <a:noFill/>
          <a:ln>
            <a:noFill/>
          </a:ln>
        </p:spPr>
      </p:pic>
      <p:sp>
        <p:nvSpPr>
          <p:cNvPr id="2" name="1 Título"/>
          <p:cNvSpPr>
            <a:spLocks noGrp="1"/>
          </p:cNvSpPr>
          <p:nvPr>
            <p:ph type="ctrTitle"/>
          </p:nvPr>
        </p:nvSpPr>
        <p:spPr>
          <a:xfrm>
            <a:off x="1014735" y="2564904"/>
            <a:ext cx="7020091" cy="124195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marL="538163" indent="-538163"/>
            <a:r>
              <a:rPr lang="es-EC" dirty="0" smtClean="0">
                <a:solidFill>
                  <a:schemeClr val="bg1"/>
                </a:solidFill>
                <a:latin typeface="Comic Sans MS" pitchFamily="66" charset="0"/>
              </a:rPr>
              <a:t>ANCLAJES</a:t>
            </a:r>
            <a:endParaRPr lang="es-EC" dirty="0">
              <a:solidFill>
                <a:schemeClr val="bg1"/>
              </a:solidFill>
              <a:latin typeface="Comic Sans MS" pitchFamily="66" charset="0"/>
            </a:endParaRPr>
          </a:p>
        </p:txBody>
      </p:sp>
      <p:pic>
        <p:nvPicPr>
          <p:cNvPr id="6"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62227784"/>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71338"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71601" y="484978"/>
            <a:ext cx="6264696" cy="584775"/>
          </a:xfrm>
          <a:prstGeom prst="rect">
            <a:avLst/>
          </a:prstGeom>
        </p:spPr>
        <p:txBody>
          <a:bodyPr wrap="square">
            <a:spAutoFit/>
          </a:bodyPr>
          <a:lstStyle/>
          <a:p>
            <a:pPr algn="ctr"/>
            <a:r>
              <a:rPr lang="es-EC" sz="3200" b="1" dirty="0" smtClean="0">
                <a:solidFill>
                  <a:schemeClr val="accent3"/>
                </a:solidFill>
                <a:latin typeface="Comic Sans MS" pitchFamily="66" charset="0"/>
                <a:cs typeface="Arial" pitchFamily="34" charset="0"/>
              </a:rPr>
              <a:t>ANCLAJES</a:t>
            </a:r>
            <a:endParaRPr lang="es-SV" sz="3200" dirty="0"/>
          </a:p>
        </p:txBody>
      </p:sp>
      <p:sp>
        <p:nvSpPr>
          <p:cNvPr id="2" name="1 Rectángulo"/>
          <p:cNvSpPr/>
          <p:nvPr/>
        </p:nvSpPr>
        <p:spPr>
          <a:xfrm>
            <a:off x="827584" y="1447974"/>
            <a:ext cx="7357412" cy="5386090"/>
          </a:xfrm>
          <a:prstGeom prst="rect">
            <a:avLst/>
          </a:prstGeom>
        </p:spPr>
        <p:txBody>
          <a:bodyPr wrap="square">
            <a:spAutoFit/>
          </a:bodyPr>
          <a:lstStyle/>
          <a:p>
            <a:pPr algn="just"/>
            <a:r>
              <a:rPr lang="es-ES" b="1" dirty="0">
                <a:solidFill>
                  <a:schemeClr val="bg1"/>
                </a:solidFill>
                <a:latin typeface="Comic Sans MS" pitchFamily="66" charset="0"/>
              </a:rPr>
              <a:t>DEFINICION:</a:t>
            </a:r>
          </a:p>
          <a:p>
            <a:pPr marL="342900" indent="-342900" algn="just">
              <a:buFont typeface="Wingdings" pitchFamily="2" charset="2"/>
              <a:buChar char="Ø"/>
            </a:pPr>
            <a:r>
              <a:rPr lang="es-ES" sz="2200" dirty="0">
                <a:solidFill>
                  <a:schemeClr val="bg1"/>
                </a:solidFill>
                <a:latin typeface="Comic Sans MS" pitchFamily="66" charset="0"/>
              </a:rPr>
              <a:t>Entre los distintos tipos de arrostramientos de una estructura, los </a:t>
            </a:r>
            <a:r>
              <a:rPr lang="es-ES" sz="2200" b="1" dirty="0">
                <a:solidFill>
                  <a:schemeClr val="bg1"/>
                </a:solidFill>
                <a:latin typeface="Comic Sans MS" pitchFamily="66" charset="0"/>
              </a:rPr>
              <a:t>anclajes</a:t>
            </a:r>
            <a:r>
              <a:rPr lang="es-ES" sz="2200" dirty="0">
                <a:solidFill>
                  <a:schemeClr val="bg1"/>
                </a:solidFill>
                <a:latin typeface="Comic Sans MS" pitchFamily="66" charset="0"/>
              </a:rPr>
              <a:t>, se posicionan como la opción técnica y más económica de la actualidad, permitiendo rebajar los plazos de realización de obra y facilitando además la ejecución de la misma.</a:t>
            </a:r>
            <a:endParaRPr lang="es-SV" sz="2200" dirty="0">
              <a:solidFill>
                <a:schemeClr val="bg1"/>
              </a:solidFill>
              <a:latin typeface="Comic Sans MS" pitchFamily="66" charset="0"/>
            </a:endParaRPr>
          </a:p>
          <a:p>
            <a:pPr marL="342900" indent="-342900" algn="just">
              <a:buFont typeface="Wingdings" pitchFamily="2" charset="2"/>
              <a:buChar char="Ø"/>
            </a:pPr>
            <a:r>
              <a:rPr lang="es-ES" sz="2200" dirty="0">
                <a:solidFill>
                  <a:schemeClr val="bg1"/>
                </a:solidFill>
                <a:latin typeface="Comic Sans MS" pitchFamily="66" charset="0"/>
              </a:rPr>
              <a:t>En la actualidad existen varios tipos de </a:t>
            </a:r>
            <a:r>
              <a:rPr lang="es-ES" sz="2200" b="1" dirty="0">
                <a:solidFill>
                  <a:schemeClr val="bg1"/>
                </a:solidFill>
                <a:latin typeface="Comic Sans MS" pitchFamily="66" charset="0"/>
              </a:rPr>
              <a:t>anclajes</a:t>
            </a:r>
            <a:r>
              <a:rPr lang="es-ES" sz="2200" dirty="0" smtClean="0">
                <a:solidFill>
                  <a:schemeClr val="bg1"/>
                </a:solidFill>
                <a:latin typeface="Comic Sans MS" pitchFamily="66" charset="0"/>
              </a:rPr>
              <a:t>:</a:t>
            </a:r>
          </a:p>
          <a:p>
            <a:pPr marL="800100" lvl="1" indent="-342900" algn="just">
              <a:buFont typeface="Wingdings" pitchFamily="2" charset="2"/>
              <a:buChar char="Ø"/>
            </a:pPr>
            <a:r>
              <a:rPr lang="es-ES" sz="2200" b="1" dirty="0">
                <a:solidFill>
                  <a:schemeClr val="bg1"/>
                </a:solidFill>
                <a:latin typeface="Comic Sans MS" pitchFamily="66" charset="0"/>
              </a:rPr>
              <a:t>Anclajes provisionales:</a:t>
            </a:r>
            <a:r>
              <a:rPr lang="es-ES" sz="2200" dirty="0">
                <a:solidFill>
                  <a:schemeClr val="bg1"/>
                </a:solidFill>
                <a:latin typeface="Comic Sans MS" pitchFamily="66" charset="0"/>
              </a:rPr>
              <a:t> Este tipo de anclaje como su propia palabra indica se usa de forma temporal, ya que tras su utilización queda inservible debido a la corrosión. </a:t>
            </a:r>
            <a:endParaRPr lang="es-SV" sz="2200" dirty="0">
              <a:solidFill>
                <a:schemeClr val="bg1"/>
              </a:solidFill>
              <a:latin typeface="Comic Sans MS" pitchFamily="66" charset="0"/>
            </a:endParaRPr>
          </a:p>
          <a:p>
            <a:pPr marL="800100" lvl="1" indent="-342900" algn="just">
              <a:buFont typeface="Wingdings" pitchFamily="2" charset="2"/>
              <a:buChar char="Ø"/>
            </a:pPr>
            <a:r>
              <a:rPr lang="es-ES" sz="2200" b="1" dirty="0">
                <a:solidFill>
                  <a:schemeClr val="bg1"/>
                </a:solidFill>
                <a:latin typeface="Comic Sans MS" pitchFamily="66" charset="0"/>
              </a:rPr>
              <a:t>Anclajes permanentes:</a:t>
            </a:r>
            <a:r>
              <a:rPr lang="es-ES" sz="2200" dirty="0">
                <a:solidFill>
                  <a:schemeClr val="bg1"/>
                </a:solidFill>
                <a:latin typeface="Comic Sans MS" pitchFamily="66" charset="0"/>
              </a:rPr>
              <a:t> Este tipo de anclaje lleva un tratamiento anticorrosivo y su función es la de sujetar a la estructura de forma definitiva.</a:t>
            </a:r>
            <a:endParaRPr lang="es-SV" sz="2200" dirty="0">
              <a:solidFill>
                <a:schemeClr val="bg1"/>
              </a:solidFill>
              <a:latin typeface="Comic Sans MS" pitchFamily="66" charset="0"/>
            </a:endParaRPr>
          </a:p>
          <a:p>
            <a:endParaRPr lang="es-SV" dirty="0"/>
          </a:p>
        </p:txBody>
      </p:sp>
    </p:spTree>
    <p:extLst>
      <p:ext uri="{BB962C8B-B14F-4D97-AF65-F5344CB8AC3E}">
        <p14:creationId xmlns="" xmlns:p14="http://schemas.microsoft.com/office/powerpoint/2010/main" val="531117842"/>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71601" y="484978"/>
            <a:ext cx="6264696" cy="584775"/>
          </a:xfrm>
          <a:prstGeom prst="rect">
            <a:avLst/>
          </a:prstGeom>
        </p:spPr>
        <p:txBody>
          <a:bodyPr wrap="square">
            <a:spAutoFit/>
          </a:bodyPr>
          <a:lstStyle/>
          <a:p>
            <a:pPr algn="ctr"/>
            <a:r>
              <a:rPr lang="es-EC" sz="3200" b="1" dirty="0" smtClean="0">
                <a:solidFill>
                  <a:schemeClr val="accent3"/>
                </a:solidFill>
                <a:latin typeface="Comic Sans MS" pitchFamily="66" charset="0"/>
                <a:cs typeface="Arial" pitchFamily="34" charset="0"/>
              </a:rPr>
              <a:t>ANCLAJES</a:t>
            </a:r>
            <a:endParaRPr lang="es-SV" sz="3200" dirty="0"/>
          </a:p>
        </p:txBody>
      </p:sp>
      <p:sp>
        <p:nvSpPr>
          <p:cNvPr id="2" name="1 Rectángulo"/>
          <p:cNvSpPr/>
          <p:nvPr/>
        </p:nvSpPr>
        <p:spPr>
          <a:xfrm>
            <a:off x="971600" y="1372508"/>
            <a:ext cx="7344815" cy="1477328"/>
          </a:xfrm>
          <a:prstGeom prst="rect">
            <a:avLst/>
          </a:prstGeom>
        </p:spPr>
        <p:txBody>
          <a:bodyPr wrap="square">
            <a:spAutoFit/>
          </a:bodyPr>
          <a:lstStyle/>
          <a:p>
            <a:pPr marL="285750" lvl="2" indent="-285750">
              <a:buFont typeface="Wingdings" pitchFamily="2" charset="2"/>
              <a:buChar char="Ø"/>
            </a:pPr>
            <a:r>
              <a:rPr lang="es-ES" b="1" dirty="0">
                <a:solidFill>
                  <a:schemeClr val="bg1"/>
                </a:solidFill>
                <a:latin typeface="Comic Sans MS" pitchFamily="66" charset="0"/>
              </a:rPr>
              <a:t>TIPOS DE ANCLAJES</a:t>
            </a:r>
            <a:endParaRPr lang="es-SV" dirty="0">
              <a:solidFill>
                <a:schemeClr val="bg1"/>
              </a:solidFill>
              <a:latin typeface="Comic Sans MS" pitchFamily="66" charset="0"/>
            </a:endParaRPr>
          </a:p>
          <a:p>
            <a:pPr marL="285750" indent="-285750" algn="just">
              <a:buFont typeface="Wingdings" pitchFamily="2" charset="2"/>
              <a:buChar char="Ø"/>
            </a:pPr>
            <a:r>
              <a:rPr lang="es-ES" dirty="0">
                <a:solidFill>
                  <a:schemeClr val="bg1"/>
                </a:solidFill>
                <a:latin typeface="Comic Sans MS" pitchFamily="66" charset="0"/>
              </a:rPr>
              <a:t>Existen una variedad muy grande de formas de anclajes según el tipo de estructura que se analice, en nuestro caso el anclaje será a través de cables de aceros galvanizados (con o sin alma), como muestra la </a:t>
            </a:r>
            <a:r>
              <a:rPr lang="es-ES" dirty="0" smtClean="0">
                <a:solidFill>
                  <a:schemeClr val="bg1"/>
                </a:solidFill>
                <a:latin typeface="Comic Sans MS" pitchFamily="66" charset="0"/>
              </a:rPr>
              <a:t>figura:</a:t>
            </a:r>
            <a:endParaRPr lang="es-SV" dirty="0">
              <a:solidFill>
                <a:schemeClr val="bg1"/>
              </a:solidFill>
              <a:latin typeface="Comic Sans MS" pitchFamily="66" charset="0"/>
            </a:endParaRPr>
          </a:p>
        </p:txBody>
      </p:sp>
      <p:pic>
        <p:nvPicPr>
          <p:cNvPr id="6" name="5 Imagen"/>
          <p:cNvPicPr/>
          <p:nvPr/>
        </p:nvPicPr>
        <p:blipFill>
          <a:blip r:embed="rId3"/>
          <a:srcRect/>
          <a:stretch>
            <a:fillRect/>
          </a:stretch>
        </p:blipFill>
        <p:spPr bwMode="auto">
          <a:xfrm>
            <a:off x="755576" y="2861124"/>
            <a:ext cx="3639820" cy="2872130"/>
          </a:xfrm>
          <a:prstGeom prst="rect">
            <a:avLst/>
          </a:prstGeom>
          <a:noFill/>
          <a:ln w="9525">
            <a:noFill/>
            <a:miter lim="800000"/>
            <a:headEnd/>
            <a:tailEnd/>
          </a:ln>
        </p:spPr>
      </p:pic>
      <p:pic>
        <p:nvPicPr>
          <p:cNvPr id="7" name="media-index-photo" descr="http://img.archiexpo.es/images_ae/photo-g/conectores-para-tenso-estructura-149062.jpg"/>
          <p:cNvPicPr/>
          <p:nvPr/>
        </p:nvPicPr>
        <p:blipFill>
          <a:blip r:embed="rId4"/>
          <a:srcRect/>
          <a:stretch>
            <a:fillRect/>
          </a:stretch>
        </p:blipFill>
        <p:spPr bwMode="auto">
          <a:xfrm>
            <a:off x="4660521" y="2849835"/>
            <a:ext cx="3655894" cy="2883419"/>
          </a:xfrm>
          <a:prstGeom prst="rect">
            <a:avLst/>
          </a:prstGeom>
          <a:noFill/>
          <a:ln w="9525">
            <a:noFill/>
            <a:miter lim="800000"/>
            <a:headEnd/>
            <a:tailEnd/>
          </a:ln>
        </p:spPr>
      </p:pic>
      <p:sp>
        <p:nvSpPr>
          <p:cNvPr id="8" name="7 CuadroTexto"/>
          <p:cNvSpPr txBox="1"/>
          <p:nvPr/>
        </p:nvSpPr>
        <p:spPr>
          <a:xfrm>
            <a:off x="984594" y="5932585"/>
            <a:ext cx="2915816" cy="369332"/>
          </a:xfrm>
          <a:prstGeom prst="rect">
            <a:avLst/>
          </a:prstGeom>
          <a:noFill/>
        </p:spPr>
        <p:txBody>
          <a:bodyPr wrap="square" rtlCol="0">
            <a:spAutoFit/>
          </a:bodyPr>
          <a:lstStyle/>
          <a:p>
            <a:pPr algn="ctr"/>
            <a:r>
              <a:rPr lang="es-EC" dirty="0" smtClean="0">
                <a:solidFill>
                  <a:schemeClr val="bg1"/>
                </a:solidFill>
                <a:latin typeface="Comic Sans MS" pitchFamily="66" charset="0"/>
              </a:rPr>
              <a:t>ANCLAJE DE ACERO</a:t>
            </a:r>
            <a:endParaRPr lang="es-SV" dirty="0">
              <a:solidFill>
                <a:schemeClr val="bg1"/>
              </a:solidFill>
              <a:latin typeface="Comic Sans MS" pitchFamily="66" charset="0"/>
            </a:endParaRPr>
          </a:p>
        </p:txBody>
      </p:sp>
      <p:sp>
        <p:nvSpPr>
          <p:cNvPr id="9" name="8 CuadroTexto"/>
          <p:cNvSpPr txBox="1"/>
          <p:nvPr/>
        </p:nvSpPr>
        <p:spPr>
          <a:xfrm>
            <a:off x="4911250" y="5921570"/>
            <a:ext cx="3154436" cy="369332"/>
          </a:xfrm>
          <a:prstGeom prst="rect">
            <a:avLst/>
          </a:prstGeom>
          <a:noFill/>
        </p:spPr>
        <p:txBody>
          <a:bodyPr wrap="square" rtlCol="0">
            <a:spAutoFit/>
          </a:bodyPr>
          <a:lstStyle/>
          <a:p>
            <a:pPr algn="ctr"/>
            <a:r>
              <a:rPr lang="es-EC" dirty="0" smtClean="0">
                <a:solidFill>
                  <a:schemeClr val="bg1"/>
                </a:solidFill>
                <a:latin typeface="Comic Sans MS" pitchFamily="66" charset="0"/>
              </a:rPr>
              <a:t>ANCLAJE CON COLUMNA</a:t>
            </a:r>
            <a:endParaRPr lang="es-SV" dirty="0">
              <a:solidFill>
                <a:schemeClr val="bg1"/>
              </a:solidFill>
              <a:latin typeface="Comic Sans MS" pitchFamily="66" charset="0"/>
            </a:endParaRPr>
          </a:p>
        </p:txBody>
      </p:sp>
    </p:spTree>
    <p:extLst>
      <p:ext uri="{BB962C8B-B14F-4D97-AF65-F5344CB8AC3E}">
        <p14:creationId xmlns="" xmlns:p14="http://schemas.microsoft.com/office/powerpoint/2010/main" val="3514705327"/>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691516"/>
            <a:ext cx="7394395" cy="5545796"/>
          </a:xfrm>
          <a:prstGeom prst="rect">
            <a:avLst/>
          </a:prstGeom>
          <a:noFill/>
          <a:ln>
            <a:noFill/>
          </a:ln>
        </p:spPr>
      </p:pic>
      <p:sp>
        <p:nvSpPr>
          <p:cNvPr id="2" name="1 Título"/>
          <p:cNvSpPr>
            <a:spLocks noGrp="1"/>
          </p:cNvSpPr>
          <p:nvPr>
            <p:ph type="ctrTitle"/>
          </p:nvPr>
        </p:nvSpPr>
        <p:spPr>
          <a:xfrm>
            <a:off x="1014735" y="2564904"/>
            <a:ext cx="7020091" cy="124195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marL="538163" indent="-538163"/>
            <a:r>
              <a:rPr lang="es-EC" dirty="0" smtClean="0">
                <a:solidFill>
                  <a:schemeClr val="bg1"/>
                </a:solidFill>
                <a:latin typeface="Comic Sans MS" pitchFamily="66" charset="0"/>
              </a:rPr>
              <a:t>ACCESORIOS</a:t>
            </a:r>
            <a:endParaRPr lang="es-EC" dirty="0">
              <a:solidFill>
                <a:schemeClr val="bg1"/>
              </a:solidFill>
              <a:latin typeface="Comic Sans MS" pitchFamily="66" charset="0"/>
            </a:endParaRPr>
          </a:p>
        </p:txBody>
      </p:sp>
      <p:pic>
        <p:nvPicPr>
          <p:cNvPr id="6"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30127449"/>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ACCESORIOS (TENSO-ESTRUCTURAS)</a:t>
            </a:r>
            <a:endParaRPr lang="es-SV" sz="2800" dirty="0"/>
          </a:p>
        </p:txBody>
      </p:sp>
      <p:sp>
        <p:nvSpPr>
          <p:cNvPr id="2" name="1 Rectángulo"/>
          <p:cNvSpPr/>
          <p:nvPr/>
        </p:nvSpPr>
        <p:spPr>
          <a:xfrm>
            <a:off x="683567" y="1340768"/>
            <a:ext cx="4248473" cy="5062924"/>
          </a:xfrm>
          <a:prstGeom prst="rect">
            <a:avLst/>
          </a:prstGeom>
        </p:spPr>
        <p:txBody>
          <a:bodyPr wrap="square">
            <a:spAutoFit/>
          </a:bodyPr>
          <a:lstStyle/>
          <a:p>
            <a:pPr marL="285750" lvl="2" indent="-285750">
              <a:buFont typeface="Wingdings" pitchFamily="2" charset="2"/>
              <a:buChar char="Ø"/>
            </a:pPr>
            <a:r>
              <a:rPr lang="es-ES" sz="1900" b="1" dirty="0">
                <a:solidFill>
                  <a:schemeClr val="bg1"/>
                </a:solidFill>
                <a:latin typeface="Comic Sans MS" pitchFamily="66" charset="0"/>
              </a:rPr>
              <a:t>TIPOS DE </a:t>
            </a:r>
            <a:r>
              <a:rPr lang="es-ES" sz="1900" b="1" dirty="0" smtClean="0">
                <a:solidFill>
                  <a:schemeClr val="bg1"/>
                </a:solidFill>
                <a:latin typeface="Comic Sans MS" pitchFamily="66" charset="0"/>
              </a:rPr>
              <a:t>ACCESORIOS:</a:t>
            </a:r>
            <a:endParaRPr lang="es-SV" sz="1900" dirty="0">
              <a:solidFill>
                <a:schemeClr val="bg1"/>
              </a:solidFill>
              <a:latin typeface="Comic Sans MS" pitchFamily="66" charset="0"/>
            </a:endParaRPr>
          </a:p>
          <a:p>
            <a:pPr marL="800100" lvl="4" indent="-342900" algn="just">
              <a:buFont typeface="Wingdings" pitchFamily="2" charset="2"/>
              <a:buChar char="Ø"/>
            </a:pPr>
            <a:r>
              <a:rPr lang="es-EC" sz="1900" b="1" dirty="0">
                <a:solidFill>
                  <a:schemeClr val="bg1"/>
                </a:solidFill>
                <a:latin typeface="Comic Sans MS" pitchFamily="66" charset="0"/>
              </a:rPr>
              <a:t>GRAPAS DE ACERO </a:t>
            </a:r>
            <a:r>
              <a:rPr lang="es-EC" sz="1900" b="1" dirty="0" smtClean="0">
                <a:solidFill>
                  <a:schemeClr val="bg1"/>
                </a:solidFill>
                <a:latin typeface="Comic Sans MS" pitchFamily="66" charset="0"/>
              </a:rPr>
              <a:t>INOXIDABLE:</a:t>
            </a:r>
            <a:endParaRPr lang="es-SV" sz="1900" dirty="0">
              <a:solidFill>
                <a:schemeClr val="bg1"/>
              </a:solidFill>
              <a:latin typeface="Comic Sans MS" pitchFamily="66" charset="0"/>
            </a:endParaRPr>
          </a:p>
          <a:p>
            <a:pPr marL="1257300" lvl="2" indent="-342900" algn="just">
              <a:buFont typeface="Wingdings" pitchFamily="2" charset="2"/>
              <a:buChar char="Ø"/>
            </a:pPr>
            <a:r>
              <a:rPr lang="es-ES" sz="1900" dirty="0" smtClean="0">
                <a:solidFill>
                  <a:schemeClr val="bg1"/>
                </a:solidFill>
                <a:latin typeface="Comic Sans MS" pitchFamily="66" charset="0"/>
              </a:rPr>
              <a:t>Toda </a:t>
            </a:r>
            <a:r>
              <a:rPr lang="es-ES" sz="1900" dirty="0">
                <a:solidFill>
                  <a:schemeClr val="bg1"/>
                </a:solidFill>
                <a:latin typeface="Comic Sans MS" pitchFamily="66" charset="0"/>
              </a:rPr>
              <a:t>la grapa está hecha en acero inoxidable 316 para resistir la acción corrosiva y oxidación.</a:t>
            </a:r>
            <a:endParaRPr lang="es-SV" sz="1900" dirty="0">
              <a:solidFill>
                <a:schemeClr val="bg1"/>
              </a:solidFill>
              <a:latin typeface="Comic Sans MS" pitchFamily="66" charset="0"/>
            </a:endParaRPr>
          </a:p>
          <a:p>
            <a:pPr marL="1257300" lvl="2" indent="-342900" algn="just">
              <a:buFont typeface="Wingdings" pitchFamily="2" charset="2"/>
              <a:buChar char="Ø"/>
            </a:pPr>
            <a:r>
              <a:rPr lang="es-ES" sz="1900" dirty="0">
                <a:solidFill>
                  <a:schemeClr val="bg1"/>
                </a:solidFill>
                <a:latin typeface="Comic Sans MS" pitchFamily="66" charset="0"/>
              </a:rPr>
              <a:t>Todos los componentes están pulidos para evitar imperfecciones en el acabado.</a:t>
            </a:r>
            <a:endParaRPr lang="es-SV" sz="1900" dirty="0">
              <a:solidFill>
                <a:schemeClr val="bg1"/>
              </a:solidFill>
              <a:latin typeface="Comic Sans MS" pitchFamily="66" charset="0"/>
            </a:endParaRPr>
          </a:p>
          <a:p>
            <a:pPr marL="1257300" lvl="2" indent="-342900" algn="just">
              <a:buFont typeface="Wingdings" pitchFamily="2" charset="2"/>
              <a:buChar char="Ø"/>
            </a:pPr>
            <a:r>
              <a:rPr lang="es-ES" sz="1900" dirty="0">
                <a:solidFill>
                  <a:schemeClr val="bg1"/>
                </a:solidFill>
                <a:latin typeface="Comic Sans MS" pitchFamily="66" charset="0"/>
              </a:rPr>
              <a:t>Todas las grapas se empaquetan y etiquetan individualmente con las instrucciones de aplicación y advertencias </a:t>
            </a:r>
            <a:r>
              <a:rPr lang="es-ES" sz="1900" dirty="0" smtClean="0">
                <a:solidFill>
                  <a:schemeClr val="bg1"/>
                </a:solidFill>
                <a:latin typeface="Comic Sans MS" pitchFamily="66" charset="0"/>
              </a:rPr>
              <a:t>apropiadas.</a:t>
            </a:r>
            <a:endParaRPr lang="es-SV" sz="1900" dirty="0">
              <a:solidFill>
                <a:schemeClr val="bg1"/>
              </a:solidFill>
              <a:latin typeface="Comic Sans MS" pitchFamily="66" charset="0"/>
            </a:endParaRPr>
          </a:p>
        </p:txBody>
      </p:sp>
      <p:pic>
        <p:nvPicPr>
          <p:cNvPr id="1026" name="Imagen 2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403368" y="1916832"/>
            <a:ext cx="3273088" cy="3744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82346957"/>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ACCESORIOS (TENSO-ESTRUCTURAS)</a:t>
            </a:r>
            <a:endParaRPr lang="es-SV" sz="2800" dirty="0"/>
          </a:p>
        </p:txBody>
      </p:sp>
      <p:sp>
        <p:nvSpPr>
          <p:cNvPr id="2" name="1 Rectángulo"/>
          <p:cNvSpPr/>
          <p:nvPr/>
        </p:nvSpPr>
        <p:spPr>
          <a:xfrm>
            <a:off x="683568" y="1268760"/>
            <a:ext cx="7501428" cy="1631216"/>
          </a:xfrm>
          <a:prstGeom prst="rect">
            <a:avLst/>
          </a:prstGeom>
        </p:spPr>
        <p:txBody>
          <a:bodyPr wrap="square">
            <a:spAutoFit/>
          </a:bodyPr>
          <a:lstStyle/>
          <a:p>
            <a:pPr marL="342900" lvl="3" indent="-342900" algn="just">
              <a:buFont typeface="Wingdings" pitchFamily="2" charset="2"/>
              <a:buChar char="Ø"/>
            </a:pPr>
            <a:r>
              <a:rPr lang="es-EC" sz="2000" b="1" dirty="0">
                <a:solidFill>
                  <a:schemeClr val="bg1"/>
                </a:solidFill>
                <a:latin typeface="Comic Sans MS" pitchFamily="66" charset="0"/>
              </a:rPr>
              <a:t>TERMINALES DE VACIO </a:t>
            </a:r>
            <a:r>
              <a:rPr lang="es-EC" sz="2000" b="1" dirty="0" smtClean="0">
                <a:solidFill>
                  <a:schemeClr val="bg1"/>
                </a:solidFill>
                <a:latin typeface="Comic Sans MS" pitchFamily="66" charset="0"/>
              </a:rPr>
              <a:t>CERRADOS</a:t>
            </a:r>
          </a:p>
          <a:p>
            <a:pPr marL="342900" lvl="3" indent="-342900" algn="just">
              <a:buFont typeface="Wingdings" pitchFamily="2" charset="2"/>
              <a:buChar char="Ø"/>
            </a:pPr>
            <a:r>
              <a:rPr lang="es-ES" sz="2000" dirty="0">
                <a:solidFill>
                  <a:schemeClr val="bg1"/>
                </a:solidFill>
                <a:latin typeface="Comic Sans MS" pitchFamily="66" charset="0"/>
              </a:rPr>
              <a:t>Las terminales de vaciado poseen una clasificación de eficiencia del 100%, basado en la resistencia del cable según el catálogo. La clasificación se basa en el uso recomendado con cable 6x7, 6x19, o </a:t>
            </a:r>
            <a:r>
              <a:rPr lang="es-ES" sz="2000" dirty="0" smtClean="0">
                <a:solidFill>
                  <a:schemeClr val="bg1"/>
                </a:solidFill>
                <a:latin typeface="Comic Sans MS" pitchFamily="66" charset="0"/>
              </a:rPr>
              <a:t>6x37. </a:t>
            </a:r>
            <a:endParaRPr lang="es-SV" sz="2000" dirty="0">
              <a:solidFill>
                <a:schemeClr val="bg1"/>
              </a:solidFill>
              <a:latin typeface="Comic Sans MS" pitchFamily="66" charset="0"/>
            </a:endParaRPr>
          </a:p>
        </p:txBody>
      </p:sp>
      <p:pic>
        <p:nvPicPr>
          <p:cNvPr id="2050" name="Imagen 2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52932" y="2888271"/>
            <a:ext cx="4327180" cy="3781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1" name="Imagen 2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084168" y="3029375"/>
            <a:ext cx="1963290" cy="3484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27128894"/>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ACCESORIOS (TENSO-ESTRUCTURAS)</a:t>
            </a:r>
            <a:endParaRPr lang="es-SV" sz="2800" dirty="0"/>
          </a:p>
        </p:txBody>
      </p:sp>
      <p:sp>
        <p:nvSpPr>
          <p:cNvPr id="2" name="1 Rectángulo"/>
          <p:cNvSpPr/>
          <p:nvPr/>
        </p:nvSpPr>
        <p:spPr>
          <a:xfrm>
            <a:off x="827584" y="1447974"/>
            <a:ext cx="7357412" cy="1631216"/>
          </a:xfrm>
          <a:prstGeom prst="rect">
            <a:avLst/>
          </a:prstGeom>
        </p:spPr>
        <p:txBody>
          <a:bodyPr wrap="square">
            <a:spAutoFit/>
          </a:bodyPr>
          <a:lstStyle/>
          <a:p>
            <a:pPr marL="342900" lvl="3" indent="-342900" algn="just">
              <a:buFont typeface="Wingdings" pitchFamily="2" charset="2"/>
              <a:buChar char="Ø"/>
            </a:pPr>
            <a:r>
              <a:rPr lang="es-ES" sz="2000" b="1" dirty="0">
                <a:solidFill>
                  <a:schemeClr val="bg1"/>
                </a:solidFill>
                <a:latin typeface="Comic Sans MS" pitchFamily="66" charset="0"/>
              </a:rPr>
              <a:t>TERMINALES DE VACIADO </a:t>
            </a:r>
            <a:r>
              <a:rPr lang="es-ES" sz="2000" b="1" dirty="0" smtClean="0">
                <a:solidFill>
                  <a:schemeClr val="bg1"/>
                </a:solidFill>
                <a:latin typeface="Comic Sans MS" pitchFamily="66" charset="0"/>
              </a:rPr>
              <a:t>ABIERTOS</a:t>
            </a:r>
          </a:p>
          <a:p>
            <a:pPr marL="342900" lvl="3" indent="-342900" algn="just">
              <a:buFont typeface="Wingdings" pitchFamily="2" charset="2"/>
              <a:buChar char="Ø"/>
            </a:pPr>
            <a:r>
              <a:rPr lang="es-ES" sz="2000" dirty="0">
                <a:solidFill>
                  <a:schemeClr val="bg1"/>
                </a:solidFill>
                <a:latin typeface="Comic Sans MS" pitchFamily="66" charset="0"/>
              </a:rPr>
              <a:t>Las terminaciones de vaciados tienen una clasificación de eficiencia del 100%, basado en la resistencia del cable según el catálogo. La clasificación se basa en el uso recomendado con cable 6x7, 6x19, o </a:t>
            </a:r>
            <a:r>
              <a:rPr lang="es-ES" sz="2000" dirty="0" smtClean="0">
                <a:solidFill>
                  <a:schemeClr val="bg1"/>
                </a:solidFill>
                <a:latin typeface="Comic Sans MS" pitchFamily="66" charset="0"/>
              </a:rPr>
              <a:t>6x37. </a:t>
            </a:r>
            <a:endParaRPr lang="es-SV" sz="2000" dirty="0">
              <a:solidFill>
                <a:schemeClr val="bg1"/>
              </a:solidFill>
              <a:latin typeface="Comic Sans MS" pitchFamily="66" charset="0"/>
            </a:endParaRPr>
          </a:p>
        </p:txBody>
      </p:sp>
      <p:pic>
        <p:nvPicPr>
          <p:cNvPr id="3074" name="Imagen 3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87624" y="3140969"/>
            <a:ext cx="3672408" cy="3388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5" name="Imagen 29"/>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724128" y="3206484"/>
            <a:ext cx="2160241" cy="318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464006365"/>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ACCESORIOS (TENSO-ESTRUCTURAS)</a:t>
            </a:r>
            <a:endParaRPr lang="es-SV" sz="2800" dirty="0"/>
          </a:p>
        </p:txBody>
      </p:sp>
      <p:sp>
        <p:nvSpPr>
          <p:cNvPr id="2" name="1 Rectángulo"/>
          <p:cNvSpPr/>
          <p:nvPr/>
        </p:nvSpPr>
        <p:spPr>
          <a:xfrm>
            <a:off x="611560" y="1447974"/>
            <a:ext cx="7573436" cy="1631216"/>
          </a:xfrm>
          <a:prstGeom prst="rect">
            <a:avLst/>
          </a:prstGeom>
        </p:spPr>
        <p:txBody>
          <a:bodyPr wrap="square">
            <a:spAutoFit/>
          </a:bodyPr>
          <a:lstStyle/>
          <a:p>
            <a:pPr marL="342900" lvl="3" indent="-342900" algn="just">
              <a:buFont typeface="Wingdings" pitchFamily="2" charset="2"/>
              <a:buChar char="Ø"/>
            </a:pPr>
            <a:r>
              <a:rPr lang="es-ES" sz="2000" b="1" dirty="0">
                <a:solidFill>
                  <a:schemeClr val="bg1"/>
                </a:solidFill>
                <a:latin typeface="Comic Sans MS" pitchFamily="66" charset="0"/>
              </a:rPr>
              <a:t>GUARDACABO </a:t>
            </a:r>
            <a:r>
              <a:rPr lang="es-ES" sz="2000" b="1" dirty="0" smtClean="0">
                <a:solidFill>
                  <a:schemeClr val="bg1"/>
                </a:solidFill>
                <a:latin typeface="Comic Sans MS" pitchFamily="66" charset="0"/>
              </a:rPr>
              <a:t>ABIERTO</a:t>
            </a:r>
          </a:p>
          <a:p>
            <a:pPr marL="342900" lvl="0" indent="-342900" algn="just">
              <a:buFont typeface="Wingdings" pitchFamily="2" charset="2"/>
              <a:buChar char="Ø"/>
            </a:pPr>
            <a:r>
              <a:rPr lang="es-ES" sz="2000" dirty="0">
                <a:solidFill>
                  <a:schemeClr val="bg1"/>
                </a:solidFill>
                <a:latin typeface="Comic Sans MS" pitchFamily="66" charset="0"/>
              </a:rPr>
              <a:t>Acero galvanizado por inmersión en </a:t>
            </a:r>
            <a:r>
              <a:rPr lang="es-ES" sz="2000" dirty="0" smtClean="0">
                <a:solidFill>
                  <a:schemeClr val="bg1"/>
                </a:solidFill>
                <a:latin typeface="Comic Sans MS" pitchFamily="66" charset="0"/>
              </a:rPr>
              <a:t>caliente.</a:t>
            </a:r>
            <a:endParaRPr lang="es-SV" sz="2000" dirty="0">
              <a:solidFill>
                <a:schemeClr val="bg1"/>
              </a:solidFill>
              <a:latin typeface="Comic Sans MS" pitchFamily="66" charset="0"/>
            </a:endParaRPr>
          </a:p>
          <a:p>
            <a:pPr marL="342900" lvl="0" indent="-342900" algn="just">
              <a:buFont typeface="Wingdings" pitchFamily="2" charset="2"/>
              <a:buChar char="Ø"/>
            </a:pPr>
            <a:r>
              <a:rPr lang="es-ES" sz="2000" dirty="0" smtClean="0">
                <a:solidFill>
                  <a:schemeClr val="bg1"/>
                </a:solidFill>
                <a:latin typeface="Comic Sans MS" pitchFamily="66" charset="0"/>
              </a:rPr>
              <a:t>Recomendado </a:t>
            </a:r>
            <a:r>
              <a:rPr lang="es-ES" sz="2000" dirty="0">
                <a:solidFill>
                  <a:schemeClr val="bg1"/>
                </a:solidFill>
                <a:latin typeface="Comic Sans MS" pitchFamily="66" charset="0"/>
              </a:rPr>
              <a:t>para aplicaciones livianas donde el guardacabo está ensamblado con otro accesorio (como los grilletes o eslabones maestros</a:t>
            </a:r>
            <a:r>
              <a:rPr lang="es-ES" sz="2000" dirty="0" smtClean="0">
                <a:solidFill>
                  <a:schemeClr val="bg1"/>
                </a:solidFill>
                <a:latin typeface="Comic Sans MS" pitchFamily="66" charset="0"/>
              </a:rPr>
              <a:t>).</a:t>
            </a:r>
            <a:endParaRPr lang="es-ES" sz="2000" b="1" dirty="0" smtClean="0">
              <a:solidFill>
                <a:schemeClr val="bg1"/>
              </a:solidFill>
              <a:latin typeface="Comic Sans MS" pitchFamily="66" charset="0"/>
            </a:endParaRPr>
          </a:p>
        </p:txBody>
      </p:sp>
      <p:pic>
        <p:nvPicPr>
          <p:cNvPr id="4099" name="Imagen 3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892459" y="3284984"/>
            <a:ext cx="5011638" cy="3051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15726163"/>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ACCESORIOS (TENSO-ESTRUCTURAS)</a:t>
            </a:r>
            <a:endParaRPr lang="es-SV" sz="2800" dirty="0"/>
          </a:p>
        </p:txBody>
      </p:sp>
      <p:sp>
        <p:nvSpPr>
          <p:cNvPr id="2" name="1 Rectángulo"/>
          <p:cNvSpPr/>
          <p:nvPr/>
        </p:nvSpPr>
        <p:spPr>
          <a:xfrm>
            <a:off x="683568" y="1447974"/>
            <a:ext cx="7501428" cy="1323439"/>
          </a:xfrm>
          <a:prstGeom prst="rect">
            <a:avLst/>
          </a:prstGeom>
        </p:spPr>
        <p:txBody>
          <a:bodyPr wrap="square">
            <a:spAutoFit/>
          </a:bodyPr>
          <a:lstStyle/>
          <a:p>
            <a:pPr marL="285750" lvl="3" indent="-285750" algn="just">
              <a:buFont typeface="Wingdings" pitchFamily="2" charset="2"/>
              <a:buChar char="Ø"/>
            </a:pPr>
            <a:r>
              <a:rPr lang="es-ES" sz="2000" b="1" dirty="0">
                <a:solidFill>
                  <a:schemeClr val="bg1"/>
                </a:solidFill>
                <a:latin typeface="Comic Sans MS" pitchFamily="66" charset="0"/>
              </a:rPr>
              <a:t>GUARDACABO SÓLIDO</a:t>
            </a:r>
            <a:endParaRPr lang="es-SV" sz="2000" dirty="0">
              <a:solidFill>
                <a:schemeClr val="bg1"/>
              </a:solidFill>
              <a:latin typeface="Comic Sans MS" pitchFamily="66" charset="0"/>
            </a:endParaRPr>
          </a:p>
          <a:p>
            <a:pPr marL="285750" lvl="0" indent="-285750" algn="just">
              <a:buFont typeface="Wingdings" pitchFamily="2" charset="2"/>
              <a:buChar char="Ø"/>
            </a:pPr>
            <a:r>
              <a:rPr lang="es-ES" sz="2000" dirty="0">
                <a:solidFill>
                  <a:schemeClr val="bg1"/>
                </a:solidFill>
                <a:latin typeface="Comic Sans MS" pitchFamily="66" charset="0"/>
              </a:rPr>
              <a:t>Hierro dúctil fundido.</a:t>
            </a:r>
            <a:endParaRPr lang="es-SV" sz="2000" dirty="0">
              <a:solidFill>
                <a:schemeClr val="bg1"/>
              </a:solidFill>
              <a:latin typeface="Comic Sans MS" pitchFamily="66" charset="0"/>
            </a:endParaRPr>
          </a:p>
          <a:p>
            <a:pPr marL="285750" indent="-285750" algn="just">
              <a:buFont typeface="Wingdings" pitchFamily="2" charset="2"/>
              <a:buChar char="Ø"/>
            </a:pPr>
            <a:r>
              <a:rPr lang="es-ES" sz="2000" dirty="0">
                <a:solidFill>
                  <a:schemeClr val="bg1"/>
                </a:solidFill>
                <a:latin typeface="Comic Sans MS" pitchFamily="66" charset="0"/>
              </a:rPr>
              <a:t>Adecuado para el perno de la terminal de vaciado abierta, la horquilla para pluma de grúa y la terminal de </a:t>
            </a:r>
            <a:r>
              <a:rPr lang="es-ES" sz="2000" dirty="0" smtClean="0">
                <a:solidFill>
                  <a:schemeClr val="bg1"/>
                </a:solidFill>
                <a:latin typeface="Comic Sans MS" pitchFamily="66" charset="0"/>
              </a:rPr>
              <a:t>cuña.</a:t>
            </a:r>
            <a:endParaRPr lang="es-SV" sz="2000" dirty="0">
              <a:solidFill>
                <a:schemeClr val="bg1"/>
              </a:solidFill>
              <a:latin typeface="Comic Sans MS" pitchFamily="66" charset="0"/>
            </a:endParaRPr>
          </a:p>
        </p:txBody>
      </p:sp>
      <p:pic>
        <p:nvPicPr>
          <p:cNvPr id="5122" name="Imagen 3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81224" y="2924944"/>
            <a:ext cx="4623023" cy="33672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76172920"/>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C" sz="3200" b="1" dirty="0" smtClean="0">
                <a:solidFill>
                  <a:schemeClr val="accent3"/>
                </a:solidFill>
                <a:latin typeface="Comic Sans MS" pitchFamily="66" charset="0"/>
                <a:cs typeface="Arial" pitchFamily="34" charset="0"/>
              </a:rPr>
              <a:t>ASPECTOS GENERALES</a:t>
            </a:r>
            <a:endParaRPr lang="es-SV" sz="3200" b="1" dirty="0">
              <a:solidFill>
                <a:schemeClr val="accent3"/>
              </a:solidFill>
              <a:latin typeface="Comic Sans MS" pitchFamily="66" charset="0"/>
              <a:cs typeface="Arial" pitchFamily="34" charset="0"/>
            </a:endParaRPr>
          </a:p>
        </p:txBody>
      </p:sp>
      <p:pic>
        <p:nvPicPr>
          <p:cNvPr id="6" name="5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sp>
        <p:nvSpPr>
          <p:cNvPr id="7" name="6 Marcador de contenido"/>
          <p:cNvSpPr>
            <a:spLocks noGrp="1"/>
          </p:cNvSpPr>
          <p:nvPr>
            <p:ph idx="1"/>
          </p:nvPr>
        </p:nvSpPr>
        <p:spPr>
          <a:xfrm>
            <a:off x="467544" y="1704256"/>
            <a:ext cx="7992888" cy="4677072"/>
          </a:xfrm>
        </p:spPr>
        <p:txBody>
          <a:bodyPr>
            <a:normAutofit fontScale="70000" lnSpcReduction="20000"/>
          </a:bodyPr>
          <a:lstStyle/>
          <a:p>
            <a:pPr marL="36576" indent="0" algn="ctr">
              <a:buNone/>
            </a:pPr>
            <a:r>
              <a:rPr lang="es-EC" b="1" dirty="0" smtClean="0">
                <a:solidFill>
                  <a:schemeClr val="bg1"/>
                </a:solidFill>
                <a:latin typeface="Comic Sans MS" pitchFamily="66" charset="0"/>
                <a:cs typeface="Arial" pitchFamily="34" charset="0"/>
              </a:rPr>
              <a:t>VENTAJAS DEL PROYECTO:</a:t>
            </a:r>
            <a:endParaRPr lang="es-EC" b="1" dirty="0">
              <a:solidFill>
                <a:schemeClr val="bg1"/>
              </a:solidFill>
              <a:latin typeface="Comic Sans MS" pitchFamily="66" charset="0"/>
              <a:cs typeface="Arial" pitchFamily="34" charset="0"/>
            </a:endParaRPr>
          </a:p>
          <a:p>
            <a:pPr algn="just">
              <a:buClrTx/>
              <a:buFont typeface="Wingdings" pitchFamily="2" charset="2"/>
              <a:buChar char="Ø"/>
            </a:pPr>
            <a:r>
              <a:rPr lang="es-ES" sz="2900" b="1" dirty="0" smtClean="0">
                <a:solidFill>
                  <a:schemeClr val="bg1"/>
                </a:solidFill>
                <a:latin typeface="Comic Sans MS" pitchFamily="66" charset="0"/>
              </a:rPr>
              <a:t>Ventajas del bambú</a:t>
            </a:r>
            <a:r>
              <a:rPr lang="es-ES" sz="2900" dirty="0" smtClean="0">
                <a:solidFill>
                  <a:schemeClr val="bg1"/>
                </a:solidFill>
                <a:latin typeface="Comic Sans MS" pitchFamily="66" charset="0"/>
              </a:rPr>
              <a:t>: </a:t>
            </a:r>
            <a:r>
              <a:rPr lang="es-ES" sz="2800" dirty="0" smtClean="0">
                <a:solidFill>
                  <a:schemeClr val="bg1"/>
                </a:solidFill>
                <a:latin typeface="Comic Sans MS" pitchFamily="66" charset="0"/>
              </a:rPr>
              <a:t>Se han hecho muchos estudios para establecer las propiedades físico-mecánicas del bambú guadua, que confirma que la fuerza a tracción es comparable al acero de construcción. Tiene una equivalencia entre peso y resistencia, mejor que la mayoría de materiales convencionales modernos como el Titanio o el Aluminio.</a:t>
            </a:r>
            <a:endParaRPr lang="es-SV" sz="2800" dirty="0" smtClean="0">
              <a:solidFill>
                <a:schemeClr val="bg1"/>
              </a:solidFill>
              <a:latin typeface="Comic Sans MS" pitchFamily="66" charset="0"/>
            </a:endParaRPr>
          </a:p>
          <a:p>
            <a:pPr lvl="0">
              <a:buClrTx/>
              <a:buFont typeface="Wingdings" pitchFamily="2" charset="2"/>
              <a:buChar char="Ø"/>
            </a:pPr>
            <a:r>
              <a:rPr lang="es-ES" sz="2900" b="1" dirty="0" smtClean="0">
                <a:solidFill>
                  <a:schemeClr val="bg1"/>
                </a:solidFill>
                <a:latin typeface="Comic Sans MS" pitchFamily="66" charset="0"/>
              </a:rPr>
              <a:t>Ventajas Económicas y Técnicas:</a:t>
            </a:r>
          </a:p>
          <a:p>
            <a:pPr lvl="1">
              <a:buClrTx/>
              <a:buFont typeface="Wingdings" pitchFamily="2" charset="2"/>
              <a:buChar char="Ø"/>
            </a:pPr>
            <a:r>
              <a:rPr lang="es-ES" sz="2800" dirty="0" smtClean="0">
                <a:solidFill>
                  <a:schemeClr val="bg1"/>
                </a:solidFill>
                <a:latin typeface="Comic Sans MS" pitchFamily="66" charset="0"/>
              </a:rPr>
              <a:t>El bambú no recibe ninguna transformación industrial.</a:t>
            </a:r>
            <a:endParaRPr lang="es-SV" sz="2800" dirty="0" smtClean="0">
              <a:solidFill>
                <a:schemeClr val="bg1"/>
              </a:solidFill>
              <a:latin typeface="Comic Sans MS" pitchFamily="66" charset="0"/>
            </a:endParaRPr>
          </a:p>
          <a:p>
            <a:pPr lvl="1">
              <a:buClrTx/>
              <a:buFont typeface="Wingdings" pitchFamily="2" charset="2"/>
              <a:buChar char="Ø"/>
            </a:pPr>
            <a:r>
              <a:rPr lang="es-ES" sz="2800" dirty="0" smtClean="0">
                <a:solidFill>
                  <a:schemeClr val="bg1"/>
                </a:solidFill>
                <a:latin typeface="Comic Sans MS" pitchFamily="66" charset="0"/>
              </a:rPr>
              <a:t>Es fácil de montar.</a:t>
            </a:r>
            <a:endParaRPr lang="es-SV" sz="2800" dirty="0" smtClean="0">
              <a:solidFill>
                <a:schemeClr val="bg1"/>
              </a:solidFill>
              <a:latin typeface="Comic Sans MS" pitchFamily="66" charset="0"/>
            </a:endParaRPr>
          </a:p>
          <a:p>
            <a:pPr lvl="1">
              <a:buClrTx/>
              <a:buFont typeface="Wingdings" pitchFamily="2" charset="2"/>
              <a:buChar char="Ø"/>
            </a:pPr>
            <a:r>
              <a:rPr lang="es-ES" sz="2800" dirty="0" smtClean="0">
                <a:solidFill>
                  <a:schemeClr val="bg1"/>
                </a:solidFill>
                <a:latin typeface="Comic Sans MS" pitchFamily="66" charset="0"/>
              </a:rPr>
              <a:t>Tiene una relación peso-volumen óptima para el transporte.</a:t>
            </a:r>
            <a:endParaRPr lang="es-SV" sz="2800" dirty="0" smtClean="0">
              <a:solidFill>
                <a:schemeClr val="bg1"/>
              </a:solidFill>
              <a:latin typeface="Comic Sans MS" pitchFamily="66" charset="0"/>
            </a:endParaRPr>
          </a:p>
          <a:p>
            <a:pPr lvl="1">
              <a:buClrTx/>
              <a:buFont typeface="Wingdings" pitchFamily="2" charset="2"/>
              <a:buChar char="Ø"/>
            </a:pPr>
            <a:r>
              <a:rPr lang="es-ES" sz="2800" dirty="0" smtClean="0">
                <a:solidFill>
                  <a:schemeClr val="bg1"/>
                </a:solidFill>
                <a:latin typeface="Comic Sans MS" pitchFamily="66" charset="0"/>
              </a:rPr>
              <a:t>Por todo ello, si lo comparamos con otras maderas preciadas, el bambú resulta mucho más económico que otros materiales.</a:t>
            </a:r>
            <a:endParaRPr lang="es-SV" sz="2800" dirty="0" smtClean="0">
              <a:solidFill>
                <a:schemeClr val="bg1"/>
              </a:solidFill>
              <a:latin typeface="Comic Sans MS" pitchFamily="66" charset="0"/>
            </a:endParaRPr>
          </a:p>
          <a:p>
            <a:pPr marL="420624" lvl="2" indent="-384048">
              <a:buClr>
                <a:schemeClr val="accent1"/>
              </a:buClr>
              <a:buSzPct val="80000"/>
              <a:buFont typeface="Wingdings" pitchFamily="2" charset="2"/>
              <a:buChar char="Ø"/>
            </a:pPr>
            <a:endParaRPr lang="es-SV" sz="2800" b="1" dirty="0" smtClean="0">
              <a:latin typeface="Comic Sans MS" pitchFamily="66" charset="0"/>
            </a:endParaRPr>
          </a:p>
          <a:p>
            <a:pPr>
              <a:buFont typeface="Wingdings" pitchFamily="2" charset="2"/>
              <a:buChar char="Ø"/>
            </a:pPr>
            <a:endParaRPr lang="es-SV" dirty="0">
              <a:solidFill>
                <a:schemeClr val="bg1"/>
              </a:solidFill>
              <a:latin typeface="Comic Sans MS" pitchFamily="66" charset="0"/>
            </a:endParaRPr>
          </a:p>
          <a:p>
            <a:pPr>
              <a:buFont typeface="Wingdings" pitchFamily="2" charset="2"/>
              <a:buChar char="Ø"/>
            </a:pPr>
            <a:endParaRPr lang="es-ES" dirty="0" smtClean="0">
              <a:solidFill>
                <a:schemeClr val="bg1"/>
              </a:solidFill>
            </a:endParaRPr>
          </a:p>
          <a:p>
            <a:endParaRPr lang="es-SV" dirty="0"/>
          </a:p>
        </p:txBody>
      </p:sp>
      <p:pic>
        <p:nvPicPr>
          <p:cNvPr id="8"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50595846"/>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ACCESORIOS (TENSO-ESTRUCTURAS)</a:t>
            </a:r>
            <a:endParaRPr lang="es-SV" sz="2800" dirty="0"/>
          </a:p>
        </p:txBody>
      </p:sp>
      <p:sp>
        <p:nvSpPr>
          <p:cNvPr id="2" name="1 Rectángulo"/>
          <p:cNvSpPr/>
          <p:nvPr/>
        </p:nvSpPr>
        <p:spPr>
          <a:xfrm>
            <a:off x="683568" y="1340768"/>
            <a:ext cx="7632848" cy="2523768"/>
          </a:xfrm>
          <a:prstGeom prst="rect">
            <a:avLst/>
          </a:prstGeom>
        </p:spPr>
        <p:txBody>
          <a:bodyPr wrap="square">
            <a:spAutoFit/>
          </a:bodyPr>
          <a:lstStyle/>
          <a:p>
            <a:pPr marL="342900" lvl="3" indent="-342900" algn="just">
              <a:buFont typeface="Wingdings" pitchFamily="2" charset="2"/>
              <a:buChar char="Ø"/>
            </a:pPr>
            <a:r>
              <a:rPr lang="es-ES" sz="2000" b="1" dirty="0">
                <a:solidFill>
                  <a:schemeClr val="bg1"/>
                </a:solidFill>
                <a:latin typeface="Comic Sans MS" pitchFamily="66" charset="0"/>
              </a:rPr>
              <a:t>OJILLOS FORJADOS </a:t>
            </a:r>
            <a:r>
              <a:rPr lang="es-ES" sz="2000" b="1" dirty="0" smtClean="0">
                <a:solidFill>
                  <a:schemeClr val="bg1"/>
                </a:solidFill>
                <a:latin typeface="Comic Sans MS" pitchFamily="66" charset="0"/>
              </a:rPr>
              <a:t>CERRADOS</a:t>
            </a:r>
          </a:p>
          <a:p>
            <a:pPr marL="342900" lvl="3" indent="-342900" algn="just">
              <a:buFont typeface="Wingdings" pitchFamily="2" charset="2"/>
              <a:buChar char="Ø"/>
            </a:pPr>
            <a:r>
              <a:rPr lang="es-ES" sz="2000" dirty="0">
                <a:solidFill>
                  <a:schemeClr val="bg1"/>
                </a:solidFill>
                <a:latin typeface="Comic Sans MS" pitchFamily="66" charset="0"/>
              </a:rPr>
              <a:t>Los Ojillos Roscados cumplen o exceden todas las normativas de ASME B30.26 incluyendo identificación, ductilidad, factor de diseño, carga de prueba y requisitos de temperatura, además cumplen con otros requisitos críticos de rendimiento que incluyen índices de fatiga, propiedades de </a:t>
            </a:r>
            <a:r>
              <a:rPr lang="es-ES" sz="2000" dirty="0" smtClean="0">
                <a:solidFill>
                  <a:schemeClr val="bg1"/>
                </a:solidFill>
                <a:latin typeface="Comic Sans MS" pitchFamily="66" charset="0"/>
              </a:rPr>
              <a:t>impacto.</a:t>
            </a:r>
            <a:endParaRPr lang="es-SV" sz="2000" dirty="0">
              <a:solidFill>
                <a:schemeClr val="bg1"/>
              </a:solidFill>
              <a:latin typeface="Comic Sans MS" pitchFamily="66" charset="0"/>
            </a:endParaRPr>
          </a:p>
          <a:p>
            <a:pPr lvl="3"/>
            <a:endParaRPr lang="es-SV" dirty="0"/>
          </a:p>
        </p:txBody>
      </p:sp>
      <p:pic>
        <p:nvPicPr>
          <p:cNvPr id="6146" name="Imagen 4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75742" y="3645024"/>
            <a:ext cx="3956298" cy="288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7" name="Imagen 41"/>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580112" y="3656765"/>
            <a:ext cx="2604884" cy="2916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8197409"/>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ACCESORIOS (TENSO-ESTRUCTURAS)</a:t>
            </a:r>
            <a:endParaRPr lang="es-SV" sz="2800" dirty="0"/>
          </a:p>
        </p:txBody>
      </p:sp>
      <p:sp>
        <p:nvSpPr>
          <p:cNvPr id="2" name="1 Rectángulo"/>
          <p:cNvSpPr/>
          <p:nvPr/>
        </p:nvSpPr>
        <p:spPr>
          <a:xfrm>
            <a:off x="810653" y="1340768"/>
            <a:ext cx="7394722" cy="2862322"/>
          </a:xfrm>
          <a:prstGeom prst="rect">
            <a:avLst/>
          </a:prstGeom>
        </p:spPr>
        <p:txBody>
          <a:bodyPr wrap="square">
            <a:spAutoFit/>
          </a:bodyPr>
          <a:lstStyle/>
          <a:p>
            <a:pPr marL="342900" lvl="3" indent="-342900" algn="just">
              <a:buFont typeface="Wingdings" pitchFamily="2" charset="2"/>
              <a:buChar char="Ø"/>
            </a:pPr>
            <a:r>
              <a:rPr lang="es-ES" sz="2000" b="1" dirty="0">
                <a:solidFill>
                  <a:schemeClr val="bg1"/>
                </a:solidFill>
                <a:latin typeface="Comic Sans MS" pitchFamily="66" charset="0"/>
              </a:rPr>
              <a:t>PROCEDIMEINTO DE ARMADO DE LOS </a:t>
            </a:r>
            <a:r>
              <a:rPr lang="es-ES" sz="2000" b="1" dirty="0" smtClean="0">
                <a:solidFill>
                  <a:schemeClr val="bg1"/>
                </a:solidFill>
                <a:latin typeface="Comic Sans MS" pitchFamily="66" charset="0"/>
              </a:rPr>
              <a:t>ACCESORIOS</a:t>
            </a:r>
          </a:p>
          <a:p>
            <a:pPr marL="342900" lvl="3" indent="-342900" algn="just">
              <a:buFont typeface="Wingdings" pitchFamily="2" charset="2"/>
              <a:buChar char="Ø"/>
            </a:pPr>
            <a:r>
              <a:rPr lang="es-ES" sz="2000" dirty="0">
                <a:solidFill>
                  <a:schemeClr val="bg1"/>
                </a:solidFill>
                <a:latin typeface="Comic Sans MS" pitchFamily="66" charset="0"/>
              </a:rPr>
              <a:t>Doblar hacia atrás la cantidad de cable especificada, desde el guardacabo u ojo. Colocar la primera grapa a una distancia equivalente a la base de la grapa desde el extremo muerto del cable. Aplicar el tornillo “U” sobre el extremo muerto del cable, el extremo vivo descansa en la base. Apretar las tuercas uniformemente con torquímetro alternando de una a la otra hasta lograr el torque </a:t>
            </a:r>
            <a:r>
              <a:rPr lang="es-ES" sz="2000" dirty="0" smtClean="0">
                <a:solidFill>
                  <a:schemeClr val="bg1"/>
                </a:solidFill>
                <a:latin typeface="Comic Sans MS" pitchFamily="66" charset="0"/>
              </a:rPr>
              <a:t>recomendado. </a:t>
            </a:r>
            <a:endParaRPr lang="es-SV" sz="2000" dirty="0">
              <a:solidFill>
                <a:schemeClr val="bg1"/>
              </a:solidFill>
              <a:latin typeface="Comic Sans MS" pitchFamily="66" charset="0"/>
            </a:endParaRPr>
          </a:p>
        </p:txBody>
      </p:sp>
      <p:pic>
        <p:nvPicPr>
          <p:cNvPr id="4098" name="Imagen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323855" y="4365104"/>
            <a:ext cx="6671570" cy="1584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36631830"/>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ACCESORIOS (TENSO-ESTRUCTURAS)</a:t>
            </a:r>
            <a:endParaRPr lang="es-SV" sz="2800" dirty="0"/>
          </a:p>
        </p:txBody>
      </p:sp>
      <p:sp>
        <p:nvSpPr>
          <p:cNvPr id="2" name="1 Rectángulo"/>
          <p:cNvSpPr/>
          <p:nvPr/>
        </p:nvSpPr>
        <p:spPr>
          <a:xfrm>
            <a:off x="706106" y="1340768"/>
            <a:ext cx="7632848" cy="969496"/>
          </a:xfrm>
          <a:prstGeom prst="rect">
            <a:avLst/>
          </a:prstGeom>
        </p:spPr>
        <p:txBody>
          <a:bodyPr wrap="square">
            <a:spAutoFit/>
          </a:bodyPr>
          <a:lstStyle/>
          <a:p>
            <a:pPr marL="342900" indent="-342900" algn="just">
              <a:buFont typeface="Wingdings" pitchFamily="2" charset="2"/>
              <a:buChar char="Ø"/>
            </a:pPr>
            <a:r>
              <a:rPr lang="es-ES" sz="1900" dirty="0">
                <a:solidFill>
                  <a:schemeClr val="bg1"/>
                </a:solidFill>
                <a:latin typeface="Comic Sans MS" pitchFamily="66" charset="0"/>
              </a:rPr>
              <a:t>Cuando se requieren más de dos grapas, colocar la segunda grapa lo más cerca posible del guardacabo u ojo, a continuación gire las tuercas de la segunda grapa pero no las apriete </a:t>
            </a:r>
            <a:endParaRPr lang="es-SV" sz="1900" dirty="0">
              <a:solidFill>
                <a:schemeClr val="bg1"/>
              </a:solidFill>
              <a:latin typeface="Comic Sans MS" pitchFamily="66" charset="0"/>
            </a:endParaRPr>
          </a:p>
        </p:txBody>
      </p:sp>
      <p:pic>
        <p:nvPicPr>
          <p:cNvPr id="5122" name="Imagen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601668" y="2373432"/>
            <a:ext cx="5897814" cy="11266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3 Rectángulo"/>
          <p:cNvSpPr/>
          <p:nvPr/>
        </p:nvSpPr>
        <p:spPr>
          <a:xfrm>
            <a:off x="684857" y="3573016"/>
            <a:ext cx="7528739" cy="1631216"/>
          </a:xfrm>
          <a:prstGeom prst="rect">
            <a:avLst/>
          </a:prstGeom>
        </p:spPr>
        <p:txBody>
          <a:bodyPr wrap="square">
            <a:spAutoFit/>
          </a:bodyPr>
          <a:lstStyle/>
          <a:p>
            <a:pPr marL="6350" indent="-6350" algn="just">
              <a:buFont typeface="Wingdings" pitchFamily="2" charset="2"/>
              <a:buChar char="Ø"/>
            </a:pPr>
            <a:r>
              <a:rPr lang="es-ES" sz="2000" dirty="0" smtClean="0">
                <a:solidFill>
                  <a:schemeClr val="bg1"/>
                </a:solidFill>
                <a:latin typeface="Comic Sans MS" pitchFamily="66" charset="0"/>
              </a:rPr>
              <a:t> </a:t>
            </a:r>
            <a:r>
              <a:rPr lang="es-ES" sz="1900" dirty="0" smtClean="0">
                <a:solidFill>
                  <a:schemeClr val="bg1"/>
                </a:solidFill>
                <a:latin typeface="Comic Sans MS" pitchFamily="66" charset="0"/>
              </a:rPr>
              <a:t>Cuando </a:t>
            </a:r>
            <a:r>
              <a:rPr lang="es-ES" sz="1900" dirty="0">
                <a:solidFill>
                  <a:schemeClr val="bg1"/>
                </a:solidFill>
                <a:latin typeface="Comic Sans MS" pitchFamily="66" charset="0"/>
              </a:rPr>
              <a:t>se requieren tres o más grapas, espaciar las grapas  </a:t>
            </a:r>
            <a:r>
              <a:rPr lang="es-ES" sz="1900" dirty="0" smtClean="0">
                <a:solidFill>
                  <a:schemeClr val="bg1"/>
                </a:solidFill>
                <a:latin typeface="Comic Sans MS" pitchFamily="66" charset="0"/>
              </a:rPr>
              <a:t>    adicionales </a:t>
            </a:r>
            <a:r>
              <a:rPr lang="es-ES" sz="1900" dirty="0">
                <a:solidFill>
                  <a:schemeClr val="bg1"/>
                </a:solidFill>
                <a:latin typeface="Comic Sans MS" pitchFamily="66" charset="0"/>
              </a:rPr>
              <a:t>a la misma distancia entre las dos primeras, tensar el cable flojo y apretar uniformemente las tuercas en cada tornillo U, alternando de una tuerca a la otra hasta lograr el torque recomendado con torquímetro</a:t>
            </a:r>
            <a:endParaRPr lang="es-SV" sz="1900" dirty="0">
              <a:solidFill>
                <a:schemeClr val="bg1"/>
              </a:solidFill>
              <a:latin typeface="Comic Sans MS" pitchFamily="66" charset="0"/>
            </a:endParaRPr>
          </a:p>
        </p:txBody>
      </p:sp>
      <p:pic>
        <p:nvPicPr>
          <p:cNvPr id="5123" name="Imagen 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695990" y="5204232"/>
            <a:ext cx="5803492" cy="11032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17694085"/>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ACCESORIOS (TENSO-ESTRUCTURAS)</a:t>
            </a:r>
            <a:endParaRPr lang="es-SV" sz="2800" dirty="0"/>
          </a:p>
        </p:txBody>
      </p:sp>
      <p:sp>
        <p:nvSpPr>
          <p:cNvPr id="2" name="1 Rectángulo"/>
          <p:cNvSpPr/>
          <p:nvPr/>
        </p:nvSpPr>
        <p:spPr>
          <a:xfrm>
            <a:off x="755576" y="1124744"/>
            <a:ext cx="7429420" cy="1261884"/>
          </a:xfrm>
          <a:prstGeom prst="rect">
            <a:avLst/>
          </a:prstGeom>
        </p:spPr>
        <p:txBody>
          <a:bodyPr wrap="square">
            <a:spAutoFit/>
          </a:bodyPr>
          <a:lstStyle/>
          <a:p>
            <a:pPr marL="342900" lvl="3" indent="-342900" algn="just">
              <a:buFont typeface="Wingdings" pitchFamily="2" charset="2"/>
              <a:buChar char="Ø"/>
            </a:pPr>
            <a:r>
              <a:rPr lang="es-ES" sz="1900" b="1" dirty="0" smtClean="0">
                <a:solidFill>
                  <a:schemeClr val="bg1"/>
                </a:solidFill>
                <a:latin typeface="Comic Sans MS" pitchFamily="66" charset="0"/>
              </a:rPr>
              <a:t>EMPALMES DE CABLES:</a:t>
            </a:r>
            <a:endParaRPr lang="es-ES" sz="1900" b="1" dirty="0">
              <a:solidFill>
                <a:schemeClr val="bg1"/>
              </a:solidFill>
              <a:latin typeface="Comic Sans MS" pitchFamily="66" charset="0"/>
            </a:endParaRPr>
          </a:p>
          <a:p>
            <a:pPr marL="342900" lvl="3" indent="-342900" algn="just">
              <a:buFont typeface="Wingdings" pitchFamily="2" charset="2"/>
              <a:buChar char="Ø"/>
            </a:pPr>
            <a:r>
              <a:rPr lang="es-ES" sz="1900" dirty="0">
                <a:solidFill>
                  <a:schemeClr val="bg1"/>
                </a:solidFill>
                <a:latin typeface="Comic Sans MS" pitchFamily="66" charset="0"/>
              </a:rPr>
              <a:t>El método preferido para empalmar dos cables es usar dos ojos de torniquete para empalmarlos con guardacabos, y utilizar la cantidad adecuada de grapas en cada ojo</a:t>
            </a:r>
            <a:r>
              <a:rPr lang="es-ES" sz="1900" dirty="0" smtClean="0">
                <a:solidFill>
                  <a:schemeClr val="bg1"/>
                </a:solidFill>
                <a:latin typeface="Comic Sans MS" pitchFamily="66" charset="0"/>
              </a:rPr>
              <a:t> </a:t>
            </a:r>
            <a:endParaRPr lang="es-SV" sz="1900" dirty="0">
              <a:solidFill>
                <a:schemeClr val="bg1"/>
              </a:solidFill>
              <a:latin typeface="Comic Sans MS" pitchFamily="66" charset="0"/>
            </a:endParaRPr>
          </a:p>
        </p:txBody>
      </p:sp>
      <p:pic>
        <p:nvPicPr>
          <p:cNvPr id="6146" name="Imagen 1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691681" y="2386628"/>
            <a:ext cx="5760640" cy="1162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3 Rectángulo"/>
          <p:cNvSpPr/>
          <p:nvPr/>
        </p:nvSpPr>
        <p:spPr>
          <a:xfrm>
            <a:off x="755576" y="3645024"/>
            <a:ext cx="7357412" cy="1261884"/>
          </a:xfrm>
          <a:prstGeom prst="rect">
            <a:avLst/>
          </a:prstGeom>
        </p:spPr>
        <p:txBody>
          <a:bodyPr wrap="square">
            <a:spAutoFit/>
          </a:bodyPr>
          <a:lstStyle/>
          <a:p>
            <a:pPr algn="just"/>
            <a:r>
              <a:rPr lang="es-ES" sz="1900" dirty="0">
                <a:solidFill>
                  <a:schemeClr val="bg1"/>
                </a:solidFill>
                <a:latin typeface="Comic Sans MS" pitchFamily="66" charset="0"/>
              </a:rPr>
              <a:t>Un método alternativo es usar dos veces la cantidad de grapas usadas en una terminación de empalme. Los cables se colocan en forma paralela uno del otro y quedan sobre montados dos veces la cantidad de cable usada</a:t>
            </a:r>
            <a:endParaRPr lang="es-SV" sz="1900" dirty="0">
              <a:solidFill>
                <a:schemeClr val="bg1"/>
              </a:solidFill>
              <a:latin typeface="Comic Sans MS" pitchFamily="66" charset="0"/>
            </a:endParaRPr>
          </a:p>
        </p:txBody>
      </p:sp>
      <p:pic>
        <p:nvPicPr>
          <p:cNvPr id="6147" name="Imagen 1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691682" y="4906908"/>
            <a:ext cx="5760640" cy="151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70689641"/>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ACCESORIOS (TENSO-ESTRUCTURAS)</a:t>
            </a:r>
            <a:endParaRPr lang="es-SV" sz="2800" dirty="0"/>
          </a:p>
        </p:txBody>
      </p:sp>
      <p:sp>
        <p:nvSpPr>
          <p:cNvPr id="2" name="1 Rectángulo"/>
          <p:cNvSpPr/>
          <p:nvPr/>
        </p:nvSpPr>
        <p:spPr>
          <a:xfrm>
            <a:off x="827583" y="1340768"/>
            <a:ext cx="7377791" cy="707886"/>
          </a:xfrm>
          <a:prstGeom prst="rect">
            <a:avLst/>
          </a:prstGeom>
        </p:spPr>
        <p:txBody>
          <a:bodyPr wrap="square">
            <a:spAutoFit/>
          </a:bodyPr>
          <a:lstStyle/>
          <a:p>
            <a:pPr marL="342900" indent="-342900" algn="just">
              <a:buFont typeface="Wingdings" pitchFamily="2" charset="2"/>
              <a:buChar char="Ø"/>
            </a:pPr>
            <a:r>
              <a:rPr lang="es-ES" sz="2000" dirty="0">
                <a:solidFill>
                  <a:schemeClr val="bg1"/>
                </a:solidFill>
                <a:latin typeface="Comic Sans MS" pitchFamily="66" charset="0"/>
              </a:rPr>
              <a:t>En el siguiente cuadro se muestra las características según el número de grapas:</a:t>
            </a:r>
            <a:endParaRPr lang="es-SV" sz="2000" dirty="0">
              <a:solidFill>
                <a:schemeClr val="bg1"/>
              </a:solidFill>
              <a:latin typeface="Comic Sans MS" pitchFamily="66" charset="0"/>
            </a:endParaRPr>
          </a:p>
        </p:txBody>
      </p:sp>
      <p:pic>
        <p:nvPicPr>
          <p:cNvPr id="7170" name="Imagen 2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339752" y="2132856"/>
            <a:ext cx="4464496" cy="4464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51622349"/>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691516"/>
            <a:ext cx="7394395" cy="5545796"/>
          </a:xfrm>
          <a:prstGeom prst="rect">
            <a:avLst/>
          </a:prstGeom>
          <a:noFill/>
          <a:ln>
            <a:noFill/>
          </a:ln>
        </p:spPr>
      </p:pic>
      <p:sp>
        <p:nvSpPr>
          <p:cNvPr id="2" name="1 Título"/>
          <p:cNvSpPr>
            <a:spLocks noGrp="1"/>
          </p:cNvSpPr>
          <p:nvPr>
            <p:ph type="ctrTitle"/>
          </p:nvPr>
        </p:nvSpPr>
        <p:spPr>
          <a:xfrm>
            <a:off x="1014735" y="2564904"/>
            <a:ext cx="7020091" cy="124195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marL="538163" indent="-538163"/>
            <a:r>
              <a:rPr lang="es-EC" dirty="0" smtClean="0">
                <a:solidFill>
                  <a:schemeClr val="bg1"/>
                </a:solidFill>
                <a:latin typeface="Comic Sans MS" pitchFamily="66" charset="0"/>
              </a:rPr>
              <a:t>TENSORES</a:t>
            </a:r>
            <a:endParaRPr lang="es-EC" dirty="0">
              <a:solidFill>
                <a:schemeClr val="bg1"/>
              </a:solidFill>
              <a:latin typeface="Comic Sans MS" pitchFamily="66" charset="0"/>
            </a:endParaRPr>
          </a:p>
        </p:txBody>
      </p:sp>
      <p:pic>
        <p:nvPicPr>
          <p:cNvPr id="6"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63159967"/>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01597" y="548716"/>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TENSORES</a:t>
            </a:r>
            <a:endParaRPr lang="es-SV" sz="2800" dirty="0"/>
          </a:p>
        </p:txBody>
      </p:sp>
      <p:sp>
        <p:nvSpPr>
          <p:cNvPr id="2" name="1 Rectángulo"/>
          <p:cNvSpPr/>
          <p:nvPr/>
        </p:nvSpPr>
        <p:spPr>
          <a:xfrm>
            <a:off x="801596" y="1268760"/>
            <a:ext cx="7613744" cy="5355312"/>
          </a:xfrm>
          <a:prstGeom prst="rect">
            <a:avLst/>
          </a:prstGeom>
        </p:spPr>
        <p:txBody>
          <a:bodyPr wrap="square">
            <a:spAutoFit/>
          </a:bodyPr>
          <a:lstStyle/>
          <a:p>
            <a:pPr marL="342900" lvl="3" indent="-342900" algn="just">
              <a:buFont typeface="Wingdings" pitchFamily="2" charset="2"/>
              <a:buChar char="Ø"/>
            </a:pPr>
            <a:r>
              <a:rPr lang="es-ES" sz="2000" b="1" dirty="0" smtClean="0">
                <a:solidFill>
                  <a:schemeClr val="bg1"/>
                </a:solidFill>
                <a:latin typeface="Comic Sans MS" pitchFamily="66" charset="0"/>
              </a:rPr>
              <a:t>TIPOS Y CARACTERISTICAS:</a:t>
            </a:r>
            <a:endParaRPr lang="es-ES" sz="2000" b="1" dirty="0">
              <a:solidFill>
                <a:schemeClr val="bg1"/>
              </a:solidFill>
              <a:latin typeface="Comic Sans MS" pitchFamily="66" charset="0"/>
            </a:endParaRPr>
          </a:p>
          <a:p>
            <a:pPr marL="342900" lvl="3" indent="-342900" algn="just">
              <a:buFont typeface="Wingdings" pitchFamily="2" charset="2"/>
              <a:buChar char="Ø"/>
            </a:pPr>
            <a:r>
              <a:rPr lang="es-ES" sz="1900" dirty="0">
                <a:solidFill>
                  <a:schemeClr val="bg1"/>
                </a:solidFill>
                <a:latin typeface="Comic Sans MS" pitchFamily="66" charset="0"/>
              </a:rPr>
              <a:t>Las Terminales Templados y Revenidos y los cuerpos normalizados poseen propiedades de impacto mejoradas, para una mayor resistencia a todas las </a:t>
            </a:r>
            <a:r>
              <a:rPr lang="es-ES" sz="1900" dirty="0" smtClean="0">
                <a:solidFill>
                  <a:schemeClr val="bg1"/>
                </a:solidFill>
                <a:latin typeface="Comic Sans MS" pitchFamily="66" charset="0"/>
              </a:rPr>
              <a:t>temperaturas, galvanizado por inmersión al caliente.</a:t>
            </a:r>
            <a:endParaRPr lang="es-SV" sz="1900" dirty="0">
              <a:solidFill>
                <a:schemeClr val="bg1"/>
              </a:solidFill>
              <a:latin typeface="Comic Sans MS" pitchFamily="66" charset="0"/>
            </a:endParaRPr>
          </a:p>
          <a:p>
            <a:pPr marL="342900" lvl="3" indent="-342900" algn="just">
              <a:buFont typeface="Wingdings" pitchFamily="2" charset="2"/>
              <a:buChar char="Ø"/>
            </a:pPr>
            <a:r>
              <a:rPr lang="es-ES" sz="1900" dirty="0" smtClean="0">
                <a:solidFill>
                  <a:schemeClr val="bg1"/>
                </a:solidFill>
                <a:latin typeface="Comic Sans MS" pitchFamily="66" charset="0"/>
              </a:rPr>
              <a:t> </a:t>
            </a:r>
            <a:r>
              <a:rPr lang="es-ES" sz="1900" dirty="0">
                <a:solidFill>
                  <a:schemeClr val="bg1"/>
                </a:solidFill>
                <a:latin typeface="Comic Sans MS" pitchFamily="66" charset="0"/>
              </a:rPr>
              <a:t>Ojos ovalados del tensor forjado, por diseño, facilitan el ensamble y minimizan la tensión en el ojo. Para los tensores entre 1/4" y 2-1/2" se puede ensamblar un grillete más pequeño a través del ojo.</a:t>
            </a:r>
            <a:endParaRPr lang="es-SV" sz="1900" dirty="0">
              <a:solidFill>
                <a:schemeClr val="bg1"/>
              </a:solidFill>
              <a:latin typeface="Comic Sans MS" pitchFamily="66" charset="0"/>
            </a:endParaRPr>
          </a:p>
          <a:p>
            <a:pPr marL="342900" lvl="3" indent="-342900" algn="just">
              <a:buFont typeface="Wingdings" pitchFamily="2" charset="2"/>
              <a:buChar char="Ø"/>
            </a:pPr>
            <a:r>
              <a:rPr lang="es-ES" sz="1900" b="1" dirty="0">
                <a:solidFill>
                  <a:schemeClr val="bg1"/>
                </a:solidFill>
                <a:latin typeface="Comic Sans MS" pitchFamily="66" charset="0"/>
              </a:rPr>
              <a:t>Los tensores se recomiendan para tracción recta o en línea solamente.</a:t>
            </a:r>
            <a:endParaRPr lang="es-SV" sz="1900" b="1" dirty="0">
              <a:solidFill>
                <a:schemeClr val="bg1"/>
              </a:solidFill>
              <a:latin typeface="Comic Sans MS" pitchFamily="66" charset="0"/>
            </a:endParaRPr>
          </a:p>
          <a:p>
            <a:pPr marL="342900" lvl="3" indent="-342900" algn="just">
              <a:buFont typeface="Wingdings" pitchFamily="2" charset="2"/>
              <a:buChar char="Ø"/>
            </a:pPr>
            <a:r>
              <a:rPr lang="es-ES" sz="1900" dirty="0">
                <a:solidFill>
                  <a:schemeClr val="bg1"/>
                </a:solidFill>
                <a:latin typeface="Comic Sans MS" pitchFamily="66" charset="0"/>
              </a:rPr>
              <a:t>Cumplen o exceden todas las normativas de ASME B30.26 incluyendo identificación, ductilidad, factor de diseño, carga de prueba, y requisitos de prueba, además cumplen con otros requisitos críticos de rendimiento que incluyen índices de fatiga, propiedades de impacto, y capacidad de rastrear el material que no han sido abordados por ASME B30.26.</a:t>
            </a:r>
            <a:endParaRPr lang="es-SV" sz="1900" dirty="0">
              <a:solidFill>
                <a:schemeClr val="bg1"/>
              </a:solidFill>
              <a:latin typeface="Comic Sans MS" pitchFamily="66" charset="0"/>
            </a:endParaRPr>
          </a:p>
          <a:p>
            <a:pPr marL="342900" lvl="3" indent="-342900" algn="just">
              <a:buFont typeface="Wingdings" pitchFamily="2" charset="2"/>
              <a:buChar char="Ø"/>
            </a:pPr>
            <a:endParaRPr lang="es-SV" dirty="0"/>
          </a:p>
        </p:txBody>
      </p:sp>
    </p:spTree>
    <p:extLst>
      <p:ext uri="{BB962C8B-B14F-4D97-AF65-F5344CB8AC3E}">
        <p14:creationId xmlns="" xmlns:p14="http://schemas.microsoft.com/office/powerpoint/2010/main" val="1716402013"/>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TENSORES</a:t>
            </a:r>
            <a:endParaRPr lang="es-SV" sz="2800" dirty="0"/>
          </a:p>
        </p:txBody>
      </p:sp>
      <p:pic>
        <p:nvPicPr>
          <p:cNvPr id="1026" name="Imagen 4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27584" y="1196752"/>
            <a:ext cx="3168352" cy="52388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Imagen 50"/>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716016" y="1205672"/>
            <a:ext cx="3010359" cy="52299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81348143"/>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TENSORES</a:t>
            </a:r>
            <a:endParaRPr lang="es-SV" sz="2800" dirty="0"/>
          </a:p>
        </p:txBody>
      </p:sp>
      <p:pic>
        <p:nvPicPr>
          <p:cNvPr id="2050" name="Imagen 5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43608" y="1333500"/>
            <a:ext cx="3024336" cy="5004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1" name="Imagen 5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830188" y="1342174"/>
            <a:ext cx="2838155" cy="5004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34607806"/>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TENSORES</a:t>
            </a:r>
            <a:endParaRPr lang="es-SV" sz="2800" dirty="0"/>
          </a:p>
        </p:txBody>
      </p:sp>
      <p:pic>
        <p:nvPicPr>
          <p:cNvPr id="3074" name="Imagen 5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77832" y="1461874"/>
            <a:ext cx="3209294" cy="48943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0032779"/>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C" sz="3200" b="1" dirty="0" smtClean="0">
                <a:solidFill>
                  <a:schemeClr val="accent3"/>
                </a:solidFill>
                <a:latin typeface="Comic Sans MS" pitchFamily="66" charset="0"/>
                <a:cs typeface="Arial" pitchFamily="34" charset="0"/>
              </a:rPr>
              <a:t>ASPECTOS GENERALES</a:t>
            </a:r>
            <a:endParaRPr lang="es-SV" sz="3200" b="1" dirty="0">
              <a:solidFill>
                <a:schemeClr val="accent3"/>
              </a:solidFill>
              <a:latin typeface="Comic Sans MS" pitchFamily="66" charset="0"/>
              <a:cs typeface="Arial" pitchFamily="34" charset="0"/>
            </a:endParaRPr>
          </a:p>
        </p:txBody>
      </p:sp>
      <p:pic>
        <p:nvPicPr>
          <p:cNvPr id="6" name="5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sp>
        <p:nvSpPr>
          <p:cNvPr id="7" name="6 Marcador de contenido"/>
          <p:cNvSpPr>
            <a:spLocks noGrp="1"/>
          </p:cNvSpPr>
          <p:nvPr>
            <p:ph idx="1"/>
          </p:nvPr>
        </p:nvSpPr>
        <p:spPr>
          <a:xfrm>
            <a:off x="467544" y="1704256"/>
            <a:ext cx="7992888" cy="4389040"/>
          </a:xfrm>
        </p:spPr>
        <p:txBody>
          <a:bodyPr>
            <a:normAutofit lnSpcReduction="10000"/>
          </a:bodyPr>
          <a:lstStyle/>
          <a:p>
            <a:pPr marL="36576" indent="0" algn="ctr">
              <a:buNone/>
            </a:pPr>
            <a:r>
              <a:rPr lang="es-EC" b="1" dirty="0" smtClean="0">
                <a:solidFill>
                  <a:schemeClr val="bg1"/>
                </a:solidFill>
                <a:latin typeface="Comic Sans MS" pitchFamily="66" charset="0"/>
                <a:cs typeface="Arial" pitchFamily="34" charset="0"/>
              </a:rPr>
              <a:t>VENTAJAS DEL PROYECTO:</a:t>
            </a:r>
            <a:endParaRPr lang="es-EC" b="1" dirty="0">
              <a:solidFill>
                <a:schemeClr val="bg1"/>
              </a:solidFill>
              <a:latin typeface="Comic Sans MS" pitchFamily="66" charset="0"/>
              <a:cs typeface="Arial" pitchFamily="34" charset="0"/>
            </a:endParaRPr>
          </a:p>
          <a:p>
            <a:pPr lvl="1" algn="just">
              <a:buClrTx/>
              <a:buNone/>
            </a:pPr>
            <a:r>
              <a:rPr lang="es-ES" sz="2400" b="1" dirty="0">
                <a:solidFill>
                  <a:schemeClr val="bg1"/>
                </a:solidFill>
                <a:latin typeface="Comic Sans MS" pitchFamily="66" charset="0"/>
              </a:rPr>
              <a:t>Ventajas </a:t>
            </a:r>
            <a:r>
              <a:rPr lang="es-ES" sz="2400" b="1" dirty="0" smtClean="0">
                <a:solidFill>
                  <a:schemeClr val="bg1"/>
                </a:solidFill>
                <a:latin typeface="Comic Sans MS" pitchFamily="66" charset="0"/>
              </a:rPr>
              <a:t>de las membranas: </a:t>
            </a:r>
          </a:p>
          <a:p>
            <a:pPr lvl="1" algn="just">
              <a:buClrTx/>
              <a:buFont typeface="Wingdings" pitchFamily="2" charset="2"/>
              <a:buChar char="Ø"/>
            </a:pPr>
            <a:r>
              <a:rPr lang="es-EC" dirty="0" smtClean="0">
                <a:solidFill>
                  <a:schemeClr val="bg1"/>
                </a:solidFill>
                <a:latin typeface="Comic Sans MS" pitchFamily="66" charset="0"/>
              </a:rPr>
              <a:t>T</a:t>
            </a:r>
            <a:r>
              <a:rPr lang="es-EC" sz="2400" dirty="0" smtClean="0">
                <a:solidFill>
                  <a:schemeClr val="bg1"/>
                </a:solidFill>
                <a:latin typeface="Comic Sans MS" pitchFamily="66" charset="0"/>
              </a:rPr>
              <a:t>echo </a:t>
            </a:r>
            <a:r>
              <a:rPr lang="es-EC" sz="2400" dirty="0">
                <a:solidFill>
                  <a:schemeClr val="bg1"/>
                </a:solidFill>
                <a:latin typeface="Comic Sans MS" pitchFamily="66" charset="0"/>
              </a:rPr>
              <a:t>o a manera de toldo para proteger del sol y dar un realce arquitectónico a la obra</a:t>
            </a:r>
            <a:r>
              <a:rPr lang="es-ES" sz="2400" dirty="0" smtClean="0">
                <a:solidFill>
                  <a:schemeClr val="bg1"/>
                </a:solidFill>
                <a:latin typeface="Comic Sans MS" pitchFamily="66" charset="0"/>
              </a:rPr>
              <a:t>.</a:t>
            </a:r>
          </a:p>
          <a:p>
            <a:pPr lvl="1" algn="just">
              <a:buClrTx/>
              <a:buFont typeface="Wingdings" pitchFamily="2" charset="2"/>
              <a:buChar char="Ø"/>
            </a:pPr>
            <a:r>
              <a:rPr lang="es-EC" sz="2400" dirty="0" smtClean="0">
                <a:solidFill>
                  <a:schemeClr val="bg1"/>
                </a:solidFill>
                <a:latin typeface="Comic Sans MS" pitchFamily="66" charset="0"/>
              </a:rPr>
              <a:t>Ofrecen </a:t>
            </a:r>
            <a:r>
              <a:rPr lang="es-EC" sz="2400" dirty="0">
                <a:solidFill>
                  <a:schemeClr val="bg1"/>
                </a:solidFill>
                <a:latin typeface="Comic Sans MS" pitchFamily="66" charset="0"/>
              </a:rPr>
              <a:t>la luz difusa del sol en su interior y una acústica y sensación espacial únicas</a:t>
            </a:r>
            <a:r>
              <a:rPr lang="es-EC" sz="2400" dirty="0" smtClean="0">
                <a:solidFill>
                  <a:schemeClr val="bg1"/>
                </a:solidFill>
                <a:latin typeface="Comic Sans MS" pitchFamily="66" charset="0"/>
              </a:rPr>
              <a:t>.</a:t>
            </a:r>
          </a:p>
          <a:p>
            <a:pPr lvl="1" algn="just">
              <a:buClrTx/>
              <a:buFont typeface="Wingdings" pitchFamily="2" charset="2"/>
              <a:buChar char="Ø"/>
            </a:pPr>
            <a:r>
              <a:rPr lang="es-EC" sz="2400" dirty="0">
                <a:solidFill>
                  <a:schemeClr val="bg1"/>
                </a:solidFill>
                <a:latin typeface="Comic Sans MS" pitchFamily="66" charset="0"/>
              </a:rPr>
              <a:t>Con una estructura ligera compuesta por una membrana textil tensada vinculada a una estructura de anclaje, generalmente por medio de </a:t>
            </a:r>
            <a:r>
              <a:rPr lang="es-EC" sz="2400" dirty="0" smtClean="0">
                <a:solidFill>
                  <a:schemeClr val="bg1"/>
                </a:solidFill>
                <a:latin typeface="Comic Sans MS" pitchFamily="66" charset="0"/>
              </a:rPr>
              <a:t>cables, </a:t>
            </a:r>
            <a:r>
              <a:rPr lang="es-EC" sz="2400" dirty="0">
                <a:solidFill>
                  <a:schemeClr val="bg1"/>
                </a:solidFill>
                <a:latin typeface="Comic Sans MS" pitchFamily="66" charset="0"/>
              </a:rPr>
              <a:t>este sistema resuelve los aspectos funcionales, estructurales y </a:t>
            </a:r>
            <a:r>
              <a:rPr lang="es-EC" sz="2400" dirty="0" smtClean="0">
                <a:solidFill>
                  <a:schemeClr val="bg1"/>
                </a:solidFill>
                <a:latin typeface="Comic Sans MS" pitchFamily="66" charset="0"/>
              </a:rPr>
              <a:t>estéticos.</a:t>
            </a:r>
            <a:endParaRPr lang="es-SV" sz="2400" dirty="0">
              <a:solidFill>
                <a:schemeClr val="bg1"/>
              </a:solidFill>
              <a:latin typeface="Comic Sans MS" pitchFamily="66" charset="0"/>
            </a:endParaRPr>
          </a:p>
          <a:p>
            <a:pPr marL="420624" lvl="2" indent="-384048">
              <a:buClr>
                <a:schemeClr val="accent1"/>
              </a:buClr>
              <a:buSzPct val="80000"/>
              <a:buFont typeface="Wingdings" pitchFamily="2" charset="2"/>
              <a:buChar char="Ø"/>
            </a:pPr>
            <a:endParaRPr lang="es-SV" b="1" dirty="0">
              <a:latin typeface="Comic Sans MS" pitchFamily="66" charset="0"/>
            </a:endParaRPr>
          </a:p>
          <a:p>
            <a:pPr>
              <a:buFont typeface="Wingdings" pitchFamily="2" charset="2"/>
              <a:buChar char="Ø"/>
            </a:pPr>
            <a:endParaRPr lang="es-SV" dirty="0">
              <a:solidFill>
                <a:schemeClr val="bg1"/>
              </a:solidFill>
              <a:latin typeface="Comic Sans MS" pitchFamily="66" charset="0"/>
            </a:endParaRPr>
          </a:p>
          <a:p>
            <a:pPr>
              <a:buFont typeface="Wingdings" pitchFamily="2" charset="2"/>
              <a:buChar char="Ø"/>
            </a:pPr>
            <a:endParaRPr lang="es-ES" dirty="0" smtClean="0">
              <a:solidFill>
                <a:schemeClr val="bg1"/>
              </a:solidFill>
            </a:endParaRPr>
          </a:p>
          <a:p>
            <a:endParaRPr lang="es-SV" dirty="0"/>
          </a:p>
        </p:txBody>
      </p:sp>
      <p:pic>
        <p:nvPicPr>
          <p:cNvPr id="8"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5997"/>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691516"/>
            <a:ext cx="7394395" cy="5545796"/>
          </a:xfrm>
          <a:prstGeom prst="rect">
            <a:avLst/>
          </a:prstGeom>
          <a:noFill/>
          <a:ln>
            <a:noFill/>
          </a:ln>
        </p:spPr>
      </p:pic>
      <p:sp>
        <p:nvSpPr>
          <p:cNvPr id="2" name="1 Título"/>
          <p:cNvSpPr>
            <a:spLocks noGrp="1"/>
          </p:cNvSpPr>
          <p:nvPr>
            <p:ph type="ctrTitle"/>
          </p:nvPr>
        </p:nvSpPr>
        <p:spPr>
          <a:xfrm>
            <a:off x="1014735" y="2564904"/>
            <a:ext cx="7020091" cy="124195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marL="538163" indent="-538163"/>
            <a:r>
              <a:rPr lang="es-EC" dirty="0" smtClean="0">
                <a:solidFill>
                  <a:schemeClr val="bg1"/>
                </a:solidFill>
                <a:latin typeface="Comic Sans MS" pitchFamily="66" charset="0"/>
              </a:rPr>
              <a:t>SISTEMAS DE EMPOTRAMIENTO</a:t>
            </a:r>
            <a:endParaRPr lang="es-EC" dirty="0">
              <a:solidFill>
                <a:schemeClr val="bg1"/>
              </a:solidFill>
              <a:latin typeface="Comic Sans MS" pitchFamily="66" charset="0"/>
            </a:endParaRPr>
          </a:p>
        </p:txBody>
      </p:sp>
      <p:pic>
        <p:nvPicPr>
          <p:cNvPr id="6"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40889278"/>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SISTEMAS DE EMPOTRAMIENTO</a:t>
            </a:r>
            <a:endParaRPr lang="es-SV" sz="2800" dirty="0"/>
          </a:p>
        </p:txBody>
      </p:sp>
      <p:pic>
        <p:nvPicPr>
          <p:cNvPr id="8194" name="Imagen 1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58255" y="2127212"/>
            <a:ext cx="7220644" cy="39635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Rectángulo"/>
          <p:cNvSpPr/>
          <p:nvPr/>
        </p:nvSpPr>
        <p:spPr>
          <a:xfrm>
            <a:off x="821487" y="1313838"/>
            <a:ext cx="7357412" cy="707886"/>
          </a:xfrm>
          <a:prstGeom prst="rect">
            <a:avLst/>
          </a:prstGeom>
        </p:spPr>
        <p:txBody>
          <a:bodyPr wrap="square">
            <a:spAutoFit/>
          </a:bodyPr>
          <a:lstStyle/>
          <a:p>
            <a:pPr marL="342900" lvl="3" indent="-342900" algn="just">
              <a:buFont typeface="Wingdings" pitchFamily="2" charset="2"/>
              <a:buChar char="Ø"/>
            </a:pPr>
            <a:r>
              <a:rPr lang="es-ES" sz="2000" b="1" dirty="0">
                <a:solidFill>
                  <a:schemeClr val="bg1"/>
                </a:solidFill>
                <a:latin typeface="Comic Sans MS" pitchFamily="66" charset="0"/>
              </a:rPr>
              <a:t>Empotramiento</a:t>
            </a:r>
            <a:r>
              <a:rPr lang="es-EC" sz="2000" b="1" dirty="0">
                <a:solidFill>
                  <a:schemeClr val="bg1"/>
                </a:solidFill>
                <a:latin typeface="Comic Sans MS" pitchFamily="66" charset="0"/>
              </a:rPr>
              <a:t> con tuercas ajustables </a:t>
            </a:r>
            <a:r>
              <a:rPr lang="es-EC" sz="2000" b="1" dirty="0" err="1">
                <a:solidFill>
                  <a:schemeClr val="bg1"/>
                </a:solidFill>
                <a:latin typeface="Comic Sans MS" pitchFamily="66" charset="0"/>
              </a:rPr>
              <a:t>grout</a:t>
            </a:r>
            <a:r>
              <a:rPr lang="es-EC" sz="2000" b="1" dirty="0">
                <a:solidFill>
                  <a:schemeClr val="bg1"/>
                </a:solidFill>
                <a:latin typeface="Comic Sans MS" pitchFamily="66" charset="0"/>
              </a:rPr>
              <a:t> de </a:t>
            </a:r>
            <a:r>
              <a:rPr lang="es-EC" sz="2000" b="1" dirty="0" smtClean="0">
                <a:solidFill>
                  <a:schemeClr val="bg1"/>
                </a:solidFill>
                <a:latin typeface="Comic Sans MS" pitchFamily="66" charset="0"/>
              </a:rPr>
              <a:t>nivelación:</a:t>
            </a:r>
            <a:endParaRPr lang="es-SV" sz="2000" dirty="0">
              <a:solidFill>
                <a:schemeClr val="bg1"/>
              </a:solidFill>
              <a:latin typeface="Comic Sans MS" pitchFamily="66" charset="0"/>
            </a:endParaRPr>
          </a:p>
        </p:txBody>
      </p:sp>
    </p:spTree>
    <p:extLst>
      <p:ext uri="{BB962C8B-B14F-4D97-AF65-F5344CB8AC3E}">
        <p14:creationId xmlns="" xmlns:p14="http://schemas.microsoft.com/office/powerpoint/2010/main" val="733385377"/>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SISTEMAS DE EMPOTRAMIENTO</a:t>
            </a:r>
            <a:endParaRPr lang="es-SV" sz="2800" dirty="0"/>
          </a:p>
        </p:txBody>
      </p:sp>
      <p:sp>
        <p:nvSpPr>
          <p:cNvPr id="2" name="1 Rectángulo"/>
          <p:cNvSpPr/>
          <p:nvPr/>
        </p:nvSpPr>
        <p:spPr>
          <a:xfrm>
            <a:off x="834516" y="1268760"/>
            <a:ext cx="7121860" cy="400110"/>
          </a:xfrm>
          <a:prstGeom prst="rect">
            <a:avLst/>
          </a:prstGeom>
        </p:spPr>
        <p:txBody>
          <a:bodyPr wrap="square">
            <a:spAutoFit/>
          </a:bodyPr>
          <a:lstStyle/>
          <a:p>
            <a:pPr marL="342900" lvl="3" indent="-342900" algn="just">
              <a:buFont typeface="Wingdings" pitchFamily="2" charset="2"/>
              <a:buChar char="Ø"/>
            </a:pPr>
            <a:r>
              <a:rPr lang="es-EC" sz="2000" b="1" dirty="0">
                <a:solidFill>
                  <a:schemeClr val="bg1"/>
                </a:solidFill>
                <a:latin typeface="Comic Sans MS" pitchFamily="66" charset="0"/>
              </a:rPr>
              <a:t>Articulación ideal con </a:t>
            </a:r>
            <a:r>
              <a:rPr lang="es-EC" sz="2000" b="1" dirty="0" smtClean="0">
                <a:solidFill>
                  <a:schemeClr val="bg1"/>
                </a:solidFill>
                <a:latin typeface="Comic Sans MS" pitchFamily="66" charset="0"/>
              </a:rPr>
              <a:t>pasador:</a:t>
            </a:r>
            <a:endParaRPr lang="es-SV" sz="2000" dirty="0">
              <a:solidFill>
                <a:schemeClr val="bg1"/>
              </a:solidFill>
              <a:latin typeface="Comic Sans MS" pitchFamily="66" charset="0"/>
            </a:endParaRPr>
          </a:p>
        </p:txBody>
      </p:sp>
      <p:pic>
        <p:nvPicPr>
          <p:cNvPr id="1026" name="Imagen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85180" y="1691409"/>
            <a:ext cx="6371196" cy="47881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99761562"/>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SISTEMAS DE EMPOTRAMIENTO</a:t>
            </a:r>
            <a:endParaRPr lang="es-SV" sz="2800" dirty="0"/>
          </a:p>
        </p:txBody>
      </p:sp>
      <p:sp>
        <p:nvSpPr>
          <p:cNvPr id="2" name="1 Rectángulo"/>
          <p:cNvSpPr/>
          <p:nvPr/>
        </p:nvSpPr>
        <p:spPr>
          <a:xfrm>
            <a:off x="971600" y="1447974"/>
            <a:ext cx="7213396" cy="707886"/>
          </a:xfrm>
          <a:prstGeom prst="rect">
            <a:avLst/>
          </a:prstGeom>
        </p:spPr>
        <p:txBody>
          <a:bodyPr wrap="square">
            <a:spAutoFit/>
          </a:bodyPr>
          <a:lstStyle/>
          <a:p>
            <a:pPr marL="342900" lvl="3" indent="-342900" algn="just">
              <a:buFont typeface="Wingdings" pitchFamily="2" charset="2"/>
              <a:buChar char="Ø"/>
            </a:pPr>
            <a:r>
              <a:rPr lang="es-EC" sz="2000" b="1" dirty="0">
                <a:solidFill>
                  <a:schemeClr val="bg1"/>
                </a:solidFill>
                <a:latin typeface="Comic Sans MS" pitchFamily="66" charset="0"/>
              </a:rPr>
              <a:t>Articulación para columna conformada por dos perfiles "c" unidos espalda con </a:t>
            </a:r>
            <a:r>
              <a:rPr lang="es-EC" sz="2000" b="1" dirty="0" smtClean="0">
                <a:solidFill>
                  <a:schemeClr val="bg1"/>
                </a:solidFill>
                <a:latin typeface="Comic Sans MS" pitchFamily="66" charset="0"/>
              </a:rPr>
              <a:t>espalda:</a:t>
            </a:r>
            <a:endParaRPr lang="es-SV" sz="2000" dirty="0">
              <a:solidFill>
                <a:schemeClr val="bg1"/>
              </a:solidFill>
              <a:latin typeface="Comic Sans MS" pitchFamily="66" charset="0"/>
            </a:endParaRPr>
          </a:p>
        </p:txBody>
      </p:sp>
      <p:pic>
        <p:nvPicPr>
          <p:cNvPr id="2050" name="Imagen 1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991284" y="2276872"/>
            <a:ext cx="5605052" cy="43967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8412803"/>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827584" y="1447974"/>
            <a:ext cx="7357412" cy="707886"/>
          </a:xfrm>
          <a:prstGeom prst="rect">
            <a:avLst/>
          </a:prstGeom>
        </p:spPr>
        <p:txBody>
          <a:bodyPr wrap="square">
            <a:spAutoFit/>
          </a:bodyPr>
          <a:lstStyle/>
          <a:p>
            <a:pPr marL="342900" lvl="3" indent="-342900" algn="just">
              <a:buFont typeface="Wingdings" pitchFamily="2" charset="2"/>
              <a:buChar char="Ø"/>
            </a:pPr>
            <a:r>
              <a:rPr lang="es-ES" sz="2000" b="1" dirty="0">
                <a:solidFill>
                  <a:schemeClr val="bg1"/>
                </a:solidFill>
                <a:latin typeface="Comic Sans MS" pitchFamily="66" charset="0"/>
              </a:rPr>
              <a:t>Alternativa de articulación con placa de conexión </a:t>
            </a:r>
            <a:r>
              <a:rPr lang="es-ES" sz="2000" b="1" dirty="0" smtClean="0">
                <a:solidFill>
                  <a:schemeClr val="bg1"/>
                </a:solidFill>
                <a:latin typeface="Comic Sans MS" pitchFamily="66" charset="0"/>
              </a:rPr>
              <a:t>doblada:</a:t>
            </a:r>
            <a:endParaRPr lang="es-SV" sz="2000" dirty="0">
              <a:solidFill>
                <a:schemeClr val="bg1"/>
              </a:solidFill>
              <a:latin typeface="Comic Sans MS" pitchFamily="66" charset="0"/>
            </a:endParaRPr>
          </a:p>
        </p:txBody>
      </p:sp>
      <p:sp>
        <p:nvSpPr>
          <p:cNvPr id="7" name="6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SISTEMAS DE EMPOTRAMIENTO</a:t>
            </a:r>
            <a:endParaRPr lang="es-SV" sz="2800" dirty="0"/>
          </a:p>
        </p:txBody>
      </p:sp>
      <p:pic>
        <p:nvPicPr>
          <p:cNvPr id="3074" name="Imagen 2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87624" y="2144155"/>
            <a:ext cx="6845310" cy="4441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92791820"/>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701098"/>
            <a:ext cx="7394395" cy="5545796"/>
          </a:xfrm>
          <a:prstGeom prst="rect">
            <a:avLst/>
          </a:prstGeom>
          <a:noFill/>
          <a:ln>
            <a:noFill/>
          </a:ln>
        </p:spPr>
      </p:pic>
      <p:sp>
        <p:nvSpPr>
          <p:cNvPr id="2" name="1 Título"/>
          <p:cNvSpPr>
            <a:spLocks noGrp="1"/>
          </p:cNvSpPr>
          <p:nvPr>
            <p:ph type="ctrTitle"/>
          </p:nvPr>
        </p:nvSpPr>
        <p:spPr>
          <a:xfrm>
            <a:off x="827584" y="2564904"/>
            <a:ext cx="7560839" cy="124195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marL="538163" indent="-538163"/>
            <a:r>
              <a:rPr lang="es-EC" dirty="0" smtClean="0">
                <a:solidFill>
                  <a:schemeClr val="bg1"/>
                </a:solidFill>
                <a:latin typeface="Comic Sans MS" pitchFamily="66" charset="0"/>
              </a:rPr>
              <a:t>PERNOS Y PASADORES</a:t>
            </a:r>
            <a:endParaRPr lang="es-EC" dirty="0">
              <a:solidFill>
                <a:schemeClr val="bg1"/>
              </a:solidFill>
              <a:latin typeface="Comic Sans MS" pitchFamily="66" charset="0"/>
            </a:endParaRPr>
          </a:p>
        </p:txBody>
      </p:sp>
      <p:pic>
        <p:nvPicPr>
          <p:cNvPr id="6"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76449870"/>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PÉRNOS Y/O PASADORES</a:t>
            </a:r>
            <a:endParaRPr lang="es-SV" sz="2800" dirty="0"/>
          </a:p>
        </p:txBody>
      </p:sp>
      <p:sp>
        <p:nvSpPr>
          <p:cNvPr id="2" name="1 Rectángulo"/>
          <p:cNvSpPr/>
          <p:nvPr/>
        </p:nvSpPr>
        <p:spPr>
          <a:xfrm>
            <a:off x="802848" y="1268760"/>
            <a:ext cx="3913167" cy="5016758"/>
          </a:xfrm>
          <a:prstGeom prst="rect">
            <a:avLst/>
          </a:prstGeom>
        </p:spPr>
        <p:txBody>
          <a:bodyPr wrap="square">
            <a:spAutoFit/>
          </a:bodyPr>
          <a:lstStyle/>
          <a:p>
            <a:pPr marL="342900" indent="-342900" algn="just">
              <a:buFont typeface="Wingdings" pitchFamily="2" charset="2"/>
              <a:buChar char="Ø"/>
            </a:pPr>
            <a:r>
              <a:rPr lang="es-ES" sz="2000" b="1" dirty="0" smtClean="0">
                <a:solidFill>
                  <a:schemeClr val="bg1"/>
                </a:solidFill>
                <a:latin typeface="Comic Sans MS" pitchFamily="66" charset="0"/>
              </a:rPr>
              <a:t>DEFINICION:</a:t>
            </a:r>
          </a:p>
          <a:p>
            <a:pPr algn="just"/>
            <a:r>
              <a:rPr lang="es-ES" sz="2000" dirty="0" smtClean="0">
                <a:solidFill>
                  <a:schemeClr val="bg1"/>
                </a:solidFill>
                <a:latin typeface="Comic Sans MS" pitchFamily="66" charset="0"/>
              </a:rPr>
              <a:t>Es una pieza </a:t>
            </a:r>
            <a:r>
              <a:rPr lang="es-ES" sz="2000" dirty="0">
                <a:solidFill>
                  <a:schemeClr val="bg1"/>
                </a:solidFill>
                <a:latin typeface="Comic Sans MS" pitchFamily="66" charset="0"/>
              </a:rPr>
              <a:t>de núcleo cilíndrico o cónico, con un resalto en hélice, llamado filete o rosca, cuya sección puede presentar varias formas geométricas y cuya cabeza puede ser hexagonal, cuadrada, </a:t>
            </a:r>
            <a:r>
              <a:rPr lang="es-ES" sz="2000" dirty="0" smtClean="0">
                <a:solidFill>
                  <a:schemeClr val="bg1"/>
                </a:solidFill>
                <a:latin typeface="Comic Sans MS" pitchFamily="66" charset="0"/>
              </a:rPr>
              <a:t>cilíndrica, </a:t>
            </a:r>
            <a:r>
              <a:rPr lang="es-ES" sz="2000" dirty="0">
                <a:solidFill>
                  <a:schemeClr val="bg1"/>
                </a:solidFill>
                <a:latin typeface="Comic Sans MS" pitchFamily="66" charset="0"/>
              </a:rPr>
              <a:t>redonda, avellanada y cilíndrica con ojo hexagonal.</a:t>
            </a:r>
            <a:endParaRPr lang="es-SV" sz="2000" dirty="0">
              <a:solidFill>
                <a:schemeClr val="bg1"/>
              </a:solidFill>
              <a:latin typeface="Comic Sans MS" pitchFamily="66" charset="0"/>
            </a:endParaRPr>
          </a:p>
          <a:p>
            <a:pPr algn="just"/>
            <a:endParaRPr lang="es-ES" sz="2000" dirty="0" smtClean="0">
              <a:solidFill>
                <a:schemeClr val="bg1"/>
              </a:solidFill>
              <a:latin typeface="Comic Sans MS" pitchFamily="66" charset="0"/>
            </a:endParaRPr>
          </a:p>
          <a:p>
            <a:pPr marL="342900" indent="-342900" algn="just">
              <a:buFont typeface="Wingdings" pitchFamily="2" charset="2"/>
              <a:buChar char="Ø"/>
            </a:pPr>
            <a:r>
              <a:rPr lang="es-ES" sz="2000" b="1" dirty="0" smtClean="0">
                <a:solidFill>
                  <a:schemeClr val="bg1"/>
                </a:solidFill>
                <a:latin typeface="Comic Sans MS" pitchFamily="66" charset="0"/>
              </a:rPr>
              <a:t>CARACTERISTICAS</a:t>
            </a:r>
            <a:r>
              <a:rPr lang="es-ES" sz="2000" dirty="0" smtClean="0">
                <a:solidFill>
                  <a:schemeClr val="bg1"/>
                </a:solidFill>
                <a:latin typeface="Comic Sans MS" pitchFamily="66" charset="0"/>
              </a:rPr>
              <a:t>:</a:t>
            </a:r>
          </a:p>
          <a:p>
            <a:pPr algn="just"/>
            <a:r>
              <a:rPr lang="es-ES" sz="2000" dirty="0" smtClean="0">
                <a:solidFill>
                  <a:schemeClr val="bg1"/>
                </a:solidFill>
                <a:latin typeface="Comic Sans MS" pitchFamily="66" charset="0"/>
              </a:rPr>
              <a:t>La </a:t>
            </a:r>
            <a:r>
              <a:rPr lang="es-ES" sz="2000" dirty="0">
                <a:solidFill>
                  <a:schemeClr val="bg1"/>
                </a:solidFill>
                <a:latin typeface="Comic Sans MS" pitchFamily="66" charset="0"/>
              </a:rPr>
              <a:t>resistencia del perno está determinada por su diámetro y por el material del cual está hecho.</a:t>
            </a:r>
            <a:endParaRPr lang="es-SV" sz="2000" dirty="0">
              <a:solidFill>
                <a:schemeClr val="bg1"/>
              </a:solidFill>
              <a:latin typeface="Comic Sans MS" pitchFamily="66" charset="0"/>
            </a:endParaRPr>
          </a:p>
        </p:txBody>
      </p:sp>
      <p:pic>
        <p:nvPicPr>
          <p:cNvPr id="4098" name="Imagen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04048" y="1625264"/>
            <a:ext cx="3761757" cy="4645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55766736"/>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PÉRNOS Y/O PASADORES</a:t>
            </a:r>
            <a:endParaRPr lang="es-SV" sz="2800" dirty="0"/>
          </a:p>
        </p:txBody>
      </p:sp>
      <p:graphicFrame>
        <p:nvGraphicFramePr>
          <p:cNvPr id="4" name="3 Tabla"/>
          <p:cNvGraphicFramePr>
            <a:graphicFrameLocks noGrp="1"/>
          </p:cNvGraphicFramePr>
          <p:nvPr>
            <p:extLst>
              <p:ext uri="{D42A27DB-BD31-4B8C-83A1-F6EECF244321}">
                <p14:modId xmlns="" xmlns:p14="http://schemas.microsoft.com/office/powerpoint/2010/main" val="1484912246"/>
              </p:ext>
            </p:extLst>
          </p:nvPr>
        </p:nvGraphicFramePr>
        <p:xfrm>
          <a:off x="467544" y="1844824"/>
          <a:ext cx="8301609" cy="3916680"/>
        </p:xfrm>
        <a:graphic>
          <a:graphicData uri="http://schemas.openxmlformats.org/drawingml/2006/table">
            <a:tbl>
              <a:tblPr firstRow="1" firstCol="1" bandRow="1">
                <a:tableStyleId>{5C22544A-7EE6-4342-B048-85BDC9FD1C3A}</a:tableStyleId>
              </a:tblPr>
              <a:tblGrid>
                <a:gridCol w="2258050"/>
                <a:gridCol w="535286"/>
                <a:gridCol w="461038"/>
                <a:gridCol w="462764"/>
                <a:gridCol w="462764"/>
                <a:gridCol w="462764"/>
                <a:gridCol w="462764"/>
                <a:gridCol w="462764"/>
                <a:gridCol w="462764"/>
                <a:gridCol w="462764"/>
                <a:gridCol w="602629"/>
                <a:gridCol w="602629"/>
                <a:gridCol w="602629"/>
              </a:tblGrid>
              <a:tr h="475905">
                <a:tc>
                  <a:txBody>
                    <a:bodyPr/>
                    <a:lstStyle/>
                    <a:p>
                      <a:pPr algn="ctr">
                        <a:lnSpc>
                          <a:spcPct val="200000"/>
                        </a:lnSpc>
                        <a:spcAft>
                          <a:spcPts val="0"/>
                        </a:spcAft>
                      </a:pPr>
                      <a:r>
                        <a:rPr lang="es-ES" sz="1800" dirty="0">
                          <a:effectLst/>
                        </a:rPr>
                        <a:t>Clase</a:t>
                      </a:r>
                      <a:endParaRPr lang="es-SV" sz="1800" dirty="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 </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3.6</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4.6</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4.8</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5.6</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5.8</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6.8</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6.9</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8.8</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10.9</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12.9</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14.9</a:t>
                      </a:r>
                      <a:endParaRPr lang="es-SV" sz="1800">
                        <a:effectLst/>
                        <a:latin typeface="Times New Roman"/>
                        <a:ea typeface="Times New Roman"/>
                        <a:cs typeface="Times New Roman"/>
                      </a:endParaRPr>
                    </a:p>
                  </a:txBody>
                  <a:tcPr marL="9525" marR="9525" marT="9525" marB="9525"/>
                </a:tc>
              </a:tr>
              <a:tr h="1094146">
                <a:tc>
                  <a:txBody>
                    <a:bodyPr/>
                    <a:lstStyle/>
                    <a:p>
                      <a:pPr algn="ctr">
                        <a:lnSpc>
                          <a:spcPct val="200000"/>
                        </a:lnSpc>
                        <a:spcAft>
                          <a:spcPts val="0"/>
                        </a:spcAft>
                      </a:pPr>
                      <a:r>
                        <a:rPr lang="es-ES" sz="1800" dirty="0">
                          <a:effectLst/>
                        </a:rPr>
                        <a:t>Denominación antigua</a:t>
                      </a:r>
                      <a:endParaRPr lang="es-SV" sz="1800" dirty="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dirty="0">
                          <a:effectLst/>
                        </a:rPr>
                        <a:t> </a:t>
                      </a:r>
                      <a:endParaRPr lang="es-SV" sz="1800" dirty="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4A</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4D</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4S</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5D</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5S</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6S</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6G</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8G</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10K</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12K</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 </a:t>
                      </a:r>
                      <a:endParaRPr lang="es-SV" sz="1800">
                        <a:effectLst/>
                        <a:latin typeface="Times New Roman"/>
                        <a:ea typeface="Times New Roman"/>
                        <a:cs typeface="Times New Roman"/>
                      </a:endParaRPr>
                    </a:p>
                  </a:txBody>
                  <a:tcPr marL="9525" marR="9525" marT="9525" marB="9525"/>
                </a:tc>
              </a:tr>
              <a:tr h="928251">
                <a:tc>
                  <a:txBody>
                    <a:bodyPr/>
                    <a:lstStyle/>
                    <a:p>
                      <a:pPr algn="ctr">
                        <a:lnSpc>
                          <a:spcPct val="200000"/>
                        </a:lnSpc>
                        <a:spcAft>
                          <a:spcPts val="0"/>
                        </a:spcAft>
                      </a:pPr>
                      <a:r>
                        <a:rPr lang="es-ES" sz="1800">
                          <a:effectLst/>
                        </a:rPr>
                        <a:t>Resistencia estática</a:t>
                      </a:r>
                      <a:br>
                        <a:rPr lang="es-ES" sz="1800">
                          <a:effectLst/>
                        </a:rPr>
                      </a:br>
                      <a:r>
                        <a:rPr lang="es-ES_tradnl" sz="1800">
                          <a:effectLst/>
                        </a:rPr>
                        <a:t>R</a:t>
                      </a:r>
                      <a:r>
                        <a:rPr lang="es-ES" sz="1800" baseline="-25000">
                          <a:effectLst/>
                        </a:rPr>
                        <a:t>m</a:t>
                      </a:r>
                      <a:r>
                        <a:rPr lang="es-ES" sz="1800">
                          <a:effectLst/>
                        </a:rPr>
                        <a:t> = </a:t>
                      </a:r>
                      <a:r>
                        <a:rPr lang="es-ES_tradnl" sz="1800">
                          <a:effectLst/>
                        </a:rPr>
                        <a:t>σ</a:t>
                      </a:r>
                      <a:r>
                        <a:rPr lang="es-ES" sz="1800" baseline="-25000">
                          <a:effectLst/>
                        </a:rPr>
                        <a:t>B</a:t>
                      </a:r>
                      <a:r>
                        <a:rPr lang="es-ES" sz="1800">
                          <a:effectLst/>
                        </a:rPr>
                        <a:t> en N/mm</a:t>
                      </a:r>
                      <a:r>
                        <a:rPr lang="es-ES" sz="1800" baseline="30000">
                          <a:effectLst/>
                        </a:rPr>
                        <a:t>2</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dirty="0" err="1">
                          <a:effectLst/>
                        </a:rPr>
                        <a:t>nom</a:t>
                      </a:r>
                      <a:r>
                        <a:rPr lang="es-ES" sz="1800" dirty="0">
                          <a:effectLst/>
                        </a:rPr>
                        <a:t/>
                      </a:r>
                      <a:br>
                        <a:rPr lang="es-ES" sz="1800" dirty="0">
                          <a:effectLst/>
                        </a:rPr>
                      </a:br>
                      <a:r>
                        <a:rPr lang="es-ES" sz="1800" dirty="0">
                          <a:effectLst/>
                        </a:rPr>
                        <a:t>mín.</a:t>
                      </a:r>
                      <a:endParaRPr lang="es-SV" sz="1800" dirty="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dirty="0">
                          <a:effectLst/>
                        </a:rPr>
                        <a:t>300</a:t>
                      </a:r>
                      <a:br>
                        <a:rPr lang="es-ES" sz="1800" dirty="0">
                          <a:effectLst/>
                        </a:rPr>
                      </a:br>
                      <a:r>
                        <a:rPr lang="es-ES" sz="1800" dirty="0">
                          <a:effectLst/>
                        </a:rPr>
                        <a:t>330</a:t>
                      </a:r>
                      <a:endParaRPr lang="es-SV" sz="1800" dirty="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dirty="0">
                          <a:effectLst/>
                        </a:rPr>
                        <a:t>400</a:t>
                      </a:r>
                      <a:br>
                        <a:rPr lang="es-ES" sz="1800" dirty="0">
                          <a:effectLst/>
                        </a:rPr>
                      </a:br>
                      <a:r>
                        <a:rPr lang="es-ES" sz="1800" dirty="0">
                          <a:effectLst/>
                        </a:rPr>
                        <a:t>400</a:t>
                      </a:r>
                      <a:endParaRPr lang="es-SV" sz="1800" dirty="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dirty="0">
                          <a:effectLst/>
                        </a:rPr>
                        <a:t>400</a:t>
                      </a:r>
                      <a:br>
                        <a:rPr lang="es-ES" sz="1800" dirty="0">
                          <a:effectLst/>
                        </a:rPr>
                      </a:br>
                      <a:r>
                        <a:rPr lang="es-ES" sz="1800" dirty="0">
                          <a:effectLst/>
                        </a:rPr>
                        <a:t>420</a:t>
                      </a:r>
                      <a:endParaRPr lang="es-SV" sz="1800" dirty="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dirty="0">
                          <a:effectLst/>
                        </a:rPr>
                        <a:t>500</a:t>
                      </a:r>
                      <a:br>
                        <a:rPr lang="es-ES" sz="1800" dirty="0">
                          <a:effectLst/>
                        </a:rPr>
                      </a:br>
                      <a:r>
                        <a:rPr lang="es-ES" sz="1800" dirty="0">
                          <a:effectLst/>
                        </a:rPr>
                        <a:t>500</a:t>
                      </a:r>
                      <a:endParaRPr lang="es-SV" sz="1800" dirty="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dirty="0">
                          <a:effectLst/>
                        </a:rPr>
                        <a:t>500</a:t>
                      </a:r>
                      <a:br>
                        <a:rPr lang="es-ES" sz="1800" dirty="0">
                          <a:effectLst/>
                        </a:rPr>
                      </a:br>
                      <a:r>
                        <a:rPr lang="es-ES" sz="1800" dirty="0">
                          <a:effectLst/>
                        </a:rPr>
                        <a:t>520</a:t>
                      </a:r>
                      <a:endParaRPr lang="es-SV" sz="1800" dirty="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600</a:t>
                      </a:r>
                      <a:br>
                        <a:rPr lang="es-ES" sz="1800">
                          <a:effectLst/>
                        </a:rPr>
                      </a:br>
                      <a:r>
                        <a:rPr lang="es-ES" sz="1800">
                          <a:effectLst/>
                        </a:rPr>
                        <a:t>600</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600</a:t>
                      </a:r>
                      <a:br>
                        <a:rPr lang="es-ES" sz="1800">
                          <a:effectLst/>
                        </a:rPr>
                      </a:br>
                      <a:r>
                        <a:rPr lang="es-ES" sz="1800">
                          <a:effectLst/>
                        </a:rPr>
                        <a:t>600</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800</a:t>
                      </a:r>
                      <a:br>
                        <a:rPr lang="es-ES" sz="1800">
                          <a:effectLst/>
                        </a:rPr>
                      </a:br>
                      <a:r>
                        <a:rPr lang="es-ES" sz="1800">
                          <a:effectLst/>
                        </a:rPr>
                        <a:t>800</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1,000</a:t>
                      </a:r>
                      <a:br>
                        <a:rPr lang="es-ES" sz="1800">
                          <a:effectLst/>
                        </a:rPr>
                      </a:br>
                      <a:r>
                        <a:rPr lang="es-ES" sz="1800">
                          <a:effectLst/>
                        </a:rPr>
                        <a:t>1,040</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1,200</a:t>
                      </a:r>
                      <a:br>
                        <a:rPr lang="es-ES" sz="1800">
                          <a:effectLst/>
                        </a:rPr>
                      </a:br>
                      <a:r>
                        <a:rPr lang="es-ES" sz="1800">
                          <a:effectLst/>
                        </a:rPr>
                        <a:t>1,220</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1,400</a:t>
                      </a:r>
                      <a:endParaRPr lang="es-SV" sz="1800">
                        <a:effectLst/>
                        <a:latin typeface="Times New Roman"/>
                        <a:ea typeface="Times New Roman"/>
                        <a:cs typeface="Times New Roman"/>
                      </a:endParaRPr>
                    </a:p>
                  </a:txBody>
                  <a:tcPr marL="9525" marR="9525" marT="9525" marB="9525"/>
                </a:tc>
              </a:tr>
              <a:tr h="928251">
                <a:tc>
                  <a:txBody>
                    <a:bodyPr/>
                    <a:lstStyle/>
                    <a:p>
                      <a:pPr algn="ctr">
                        <a:lnSpc>
                          <a:spcPct val="200000"/>
                        </a:lnSpc>
                        <a:spcAft>
                          <a:spcPts val="0"/>
                        </a:spcAft>
                      </a:pPr>
                      <a:r>
                        <a:rPr lang="es-ES" sz="1800">
                          <a:effectLst/>
                        </a:rPr>
                        <a:t>Límite de fluencia</a:t>
                      </a:r>
                      <a:br>
                        <a:rPr lang="es-ES" sz="1800">
                          <a:effectLst/>
                        </a:rPr>
                      </a:br>
                      <a:r>
                        <a:rPr lang="es-ES_tradnl" sz="1800">
                          <a:effectLst/>
                        </a:rPr>
                        <a:t>R</a:t>
                      </a:r>
                      <a:r>
                        <a:rPr lang="es-ES_tradnl" sz="1800" baseline="-25000">
                          <a:effectLst/>
                        </a:rPr>
                        <a:t>el</a:t>
                      </a:r>
                      <a:r>
                        <a:rPr lang="es-ES_tradnl" sz="1800">
                          <a:effectLst/>
                        </a:rPr>
                        <a:t> = σ</a:t>
                      </a:r>
                      <a:r>
                        <a:rPr lang="es-ES_tradnl" sz="1800" baseline="-25000">
                          <a:effectLst/>
                        </a:rPr>
                        <a:t>S</a:t>
                      </a:r>
                      <a:r>
                        <a:rPr lang="es-ES_tradnl" sz="1800">
                          <a:effectLst/>
                        </a:rPr>
                        <a:t> en N/mm</a:t>
                      </a:r>
                      <a:r>
                        <a:rPr lang="es-ES_tradnl" sz="1800" baseline="30000">
                          <a:effectLst/>
                        </a:rPr>
                        <a:t>2</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nom</a:t>
                      </a:r>
                      <a:br>
                        <a:rPr lang="es-ES" sz="1800">
                          <a:effectLst/>
                        </a:rPr>
                      </a:br>
                      <a:r>
                        <a:rPr lang="es-ES" sz="1800">
                          <a:effectLst/>
                        </a:rPr>
                        <a:t>mín.</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180</a:t>
                      </a:r>
                      <a:br>
                        <a:rPr lang="es-ES" sz="1800">
                          <a:effectLst/>
                        </a:rPr>
                      </a:br>
                      <a:r>
                        <a:rPr lang="es-ES" sz="1800">
                          <a:effectLst/>
                        </a:rPr>
                        <a:t>190</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240</a:t>
                      </a:r>
                      <a:br>
                        <a:rPr lang="es-ES" sz="1800">
                          <a:effectLst/>
                        </a:rPr>
                      </a:br>
                      <a:r>
                        <a:rPr lang="es-ES" sz="1800">
                          <a:effectLst/>
                        </a:rPr>
                        <a:t>240</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320</a:t>
                      </a:r>
                      <a:br>
                        <a:rPr lang="es-ES" sz="1800">
                          <a:effectLst/>
                        </a:rPr>
                      </a:br>
                      <a:r>
                        <a:rPr lang="es-ES" sz="1800">
                          <a:effectLst/>
                        </a:rPr>
                        <a:t>340</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300</a:t>
                      </a:r>
                      <a:br>
                        <a:rPr lang="es-ES" sz="1800">
                          <a:effectLst/>
                        </a:rPr>
                      </a:br>
                      <a:r>
                        <a:rPr lang="es-ES" sz="1800">
                          <a:effectLst/>
                        </a:rPr>
                        <a:t>300</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a:effectLst/>
                        </a:rPr>
                        <a:t>400</a:t>
                      </a:r>
                      <a:br>
                        <a:rPr lang="es-ES" sz="1800">
                          <a:effectLst/>
                        </a:rPr>
                      </a:br>
                      <a:r>
                        <a:rPr lang="es-ES" sz="1800">
                          <a:effectLst/>
                        </a:rPr>
                        <a:t>420</a:t>
                      </a:r>
                      <a:endParaRPr lang="es-SV" sz="180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dirty="0">
                          <a:effectLst/>
                        </a:rPr>
                        <a:t>480</a:t>
                      </a:r>
                      <a:br>
                        <a:rPr lang="es-ES" sz="1800" dirty="0">
                          <a:effectLst/>
                        </a:rPr>
                      </a:br>
                      <a:r>
                        <a:rPr lang="es-ES" sz="1800" dirty="0">
                          <a:effectLst/>
                        </a:rPr>
                        <a:t>480</a:t>
                      </a:r>
                      <a:endParaRPr lang="es-SV" sz="1800" dirty="0">
                        <a:effectLst/>
                        <a:latin typeface="Times New Roman"/>
                        <a:ea typeface="Times New Roman"/>
                        <a:cs typeface="Times New Roman"/>
                      </a:endParaRPr>
                    </a:p>
                  </a:txBody>
                  <a:tcPr marL="9525" marR="9525" marT="9525" marB="9525"/>
                </a:tc>
                <a:tc>
                  <a:txBody>
                    <a:bodyPr/>
                    <a:lstStyle/>
                    <a:p>
                      <a:pPr algn="ctr">
                        <a:lnSpc>
                          <a:spcPct val="200000"/>
                        </a:lnSpc>
                        <a:spcAft>
                          <a:spcPts val="0"/>
                        </a:spcAft>
                      </a:pPr>
                      <a:r>
                        <a:rPr lang="es-ES" sz="1800" dirty="0">
                          <a:effectLst/>
                        </a:rPr>
                        <a:t>540</a:t>
                      </a:r>
                      <a:br>
                        <a:rPr lang="es-ES" sz="1800" dirty="0">
                          <a:effectLst/>
                        </a:rPr>
                      </a:br>
                      <a:r>
                        <a:rPr lang="es-ES" sz="1800" dirty="0">
                          <a:effectLst/>
                        </a:rPr>
                        <a:t>540</a:t>
                      </a:r>
                      <a:endParaRPr lang="es-SV" sz="1800" dirty="0">
                        <a:effectLst/>
                        <a:latin typeface="Times New Roman"/>
                        <a:ea typeface="Times New Roman"/>
                        <a:cs typeface="Times New Roman"/>
                      </a:endParaRPr>
                    </a:p>
                  </a:txBody>
                  <a:tcPr marL="9525" marR="9525" marT="9525" marB="9525"/>
                </a:tc>
                <a:tc>
                  <a:txBody>
                    <a:bodyPr/>
                    <a:lstStyle/>
                    <a:p>
                      <a:pPr algn="ctr">
                        <a:lnSpc>
                          <a:spcPct val="115000"/>
                        </a:lnSpc>
                      </a:pPr>
                      <a:endParaRPr lang="es-SV" sz="1800" dirty="0">
                        <a:effectLst/>
                        <a:latin typeface="Calibri"/>
                        <a:cs typeface="Times New Roman"/>
                      </a:endParaRPr>
                    </a:p>
                  </a:txBody>
                  <a:tcPr marL="9525" marR="9525" marT="9525" marB="9525"/>
                </a:tc>
                <a:tc>
                  <a:txBody>
                    <a:bodyPr/>
                    <a:lstStyle/>
                    <a:p>
                      <a:pPr algn="ctr">
                        <a:lnSpc>
                          <a:spcPct val="115000"/>
                        </a:lnSpc>
                      </a:pPr>
                      <a:endParaRPr lang="es-SV" sz="1800" dirty="0">
                        <a:effectLst/>
                        <a:latin typeface="Calibri"/>
                        <a:cs typeface="Times New Roman"/>
                      </a:endParaRPr>
                    </a:p>
                  </a:txBody>
                  <a:tcPr marL="9525" marR="9525" marT="9525" marB="9525"/>
                </a:tc>
                <a:tc>
                  <a:txBody>
                    <a:bodyPr/>
                    <a:lstStyle/>
                    <a:p>
                      <a:pPr algn="ctr">
                        <a:lnSpc>
                          <a:spcPct val="115000"/>
                        </a:lnSpc>
                      </a:pPr>
                      <a:endParaRPr lang="es-SV" sz="1800" dirty="0">
                        <a:effectLst/>
                        <a:latin typeface="Calibri"/>
                        <a:cs typeface="Times New Roman"/>
                      </a:endParaRPr>
                    </a:p>
                  </a:txBody>
                  <a:tcPr marL="9525" marR="9525" marT="9525" marB="9525"/>
                </a:tc>
                <a:tc>
                  <a:txBody>
                    <a:bodyPr/>
                    <a:lstStyle/>
                    <a:p>
                      <a:pPr algn="ctr">
                        <a:lnSpc>
                          <a:spcPct val="115000"/>
                        </a:lnSpc>
                      </a:pPr>
                      <a:endParaRPr lang="es-SV" sz="1800" dirty="0">
                        <a:effectLst/>
                        <a:latin typeface="Calibri"/>
                        <a:cs typeface="Times New Roman"/>
                      </a:endParaRPr>
                    </a:p>
                  </a:txBody>
                  <a:tcPr marL="9525" marR="9525" marT="9525" marB="9525"/>
                </a:tc>
              </a:tr>
            </a:tbl>
          </a:graphicData>
        </a:graphic>
      </p:graphicFrame>
    </p:spTree>
    <p:extLst>
      <p:ext uri="{BB962C8B-B14F-4D97-AF65-F5344CB8AC3E}">
        <p14:creationId xmlns="" xmlns:p14="http://schemas.microsoft.com/office/powerpoint/2010/main" val="3840243184"/>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701098"/>
            <a:ext cx="7394395" cy="5545796"/>
          </a:xfrm>
          <a:prstGeom prst="rect">
            <a:avLst/>
          </a:prstGeom>
          <a:noFill/>
          <a:ln>
            <a:noFill/>
          </a:ln>
        </p:spPr>
      </p:pic>
      <p:sp>
        <p:nvSpPr>
          <p:cNvPr id="2" name="1 Título"/>
          <p:cNvSpPr>
            <a:spLocks noGrp="1"/>
          </p:cNvSpPr>
          <p:nvPr>
            <p:ph type="ctrTitle"/>
          </p:nvPr>
        </p:nvSpPr>
        <p:spPr>
          <a:xfrm>
            <a:off x="827584" y="2564904"/>
            <a:ext cx="7560839" cy="124195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marL="538163" indent="-538163"/>
            <a:r>
              <a:rPr lang="es-EC" dirty="0" smtClean="0">
                <a:solidFill>
                  <a:schemeClr val="bg1"/>
                </a:solidFill>
                <a:latin typeface="Comic Sans MS" pitchFamily="66" charset="0"/>
              </a:rPr>
              <a:t>PUÑOS</a:t>
            </a:r>
            <a:endParaRPr lang="es-EC" dirty="0">
              <a:solidFill>
                <a:schemeClr val="bg1"/>
              </a:solidFill>
              <a:latin typeface="Comic Sans MS" pitchFamily="66" charset="0"/>
            </a:endParaRPr>
          </a:p>
        </p:txBody>
      </p:sp>
      <p:pic>
        <p:nvPicPr>
          <p:cNvPr id="6"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78582552"/>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PUÑOS</a:t>
            </a:r>
            <a:endParaRPr lang="es-SV" sz="2800" dirty="0"/>
          </a:p>
        </p:txBody>
      </p:sp>
      <p:sp>
        <p:nvSpPr>
          <p:cNvPr id="2" name="1 Rectángulo"/>
          <p:cNvSpPr/>
          <p:nvPr/>
        </p:nvSpPr>
        <p:spPr>
          <a:xfrm>
            <a:off x="827583" y="1340768"/>
            <a:ext cx="7377791" cy="2554545"/>
          </a:xfrm>
          <a:prstGeom prst="rect">
            <a:avLst/>
          </a:prstGeom>
        </p:spPr>
        <p:txBody>
          <a:bodyPr wrap="square">
            <a:spAutoFit/>
          </a:bodyPr>
          <a:lstStyle/>
          <a:p>
            <a:pPr marL="342900" indent="-342900" algn="just">
              <a:buFont typeface="Wingdings" pitchFamily="2" charset="2"/>
              <a:buChar char="Ø"/>
            </a:pPr>
            <a:r>
              <a:rPr lang="es-ES" sz="2000" b="1" dirty="0" smtClean="0">
                <a:solidFill>
                  <a:schemeClr val="bg1"/>
                </a:solidFill>
                <a:latin typeface="Comic Sans MS" pitchFamily="66" charset="0"/>
              </a:rPr>
              <a:t>CARACTERISTICAS Y DEFINICION:</a:t>
            </a:r>
          </a:p>
          <a:p>
            <a:pPr marL="342900" indent="-342900" algn="just">
              <a:buFont typeface="Wingdings" pitchFamily="2" charset="2"/>
              <a:buChar char="Ø"/>
            </a:pPr>
            <a:r>
              <a:rPr lang="es-ES" sz="2000" dirty="0" smtClean="0">
                <a:solidFill>
                  <a:schemeClr val="bg1"/>
                </a:solidFill>
                <a:latin typeface="Comic Sans MS" pitchFamily="66" charset="0"/>
              </a:rPr>
              <a:t>Resuelven </a:t>
            </a:r>
            <a:r>
              <a:rPr lang="es-ES" sz="2000" dirty="0">
                <a:solidFill>
                  <a:schemeClr val="bg1"/>
                </a:solidFill>
                <a:latin typeface="Comic Sans MS" pitchFamily="66" charset="0"/>
              </a:rPr>
              <a:t>el punto de unión entre dos bordes. Los problemas concernientes a la fijación de un paño de la membrana en estos puños dependen principalmente de tres factores: </a:t>
            </a:r>
            <a:endParaRPr lang="es-SV" sz="2000" dirty="0">
              <a:solidFill>
                <a:schemeClr val="bg1"/>
              </a:solidFill>
              <a:latin typeface="Comic Sans MS" pitchFamily="66" charset="0"/>
            </a:endParaRPr>
          </a:p>
          <a:p>
            <a:pPr marL="800100" lvl="1" indent="-342900" algn="just">
              <a:buFont typeface="Wingdings" pitchFamily="2" charset="2"/>
              <a:buChar char="Ø"/>
            </a:pPr>
            <a:r>
              <a:rPr lang="es-ES" sz="2000" dirty="0">
                <a:solidFill>
                  <a:schemeClr val="bg1"/>
                </a:solidFill>
                <a:latin typeface="Comic Sans MS" pitchFamily="66" charset="0"/>
              </a:rPr>
              <a:t>De la geometría del </a:t>
            </a:r>
            <a:r>
              <a:rPr lang="es-ES" sz="2000" dirty="0" smtClean="0">
                <a:solidFill>
                  <a:schemeClr val="bg1"/>
                </a:solidFill>
                <a:latin typeface="Comic Sans MS" pitchFamily="66" charset="0"/>
              </a:rPr>
              <a:t>puño. </a:t>
            </a:r>
          </a:p>
          <a:p>
            <a:pPr marL="800100" lvl="1" indent="-342900" algn="just">
              <a:buFont typeface="Wingdings" pitchFamily="2" charset="2"/>
              <a:buChar char="Ø"/>
            </a:pPr>
            <a:r>
              <a:rPr lang="es-ES" sz="2000" dirty="0" smtClean="0">
                <a:solidFill>
                  <a:schemeClr val="bg1"/>
                </a:solidFill>
                <a:latin typeface="Comic Sans MS" pitchFamily="66" charset="0"/>
              </a:rPr>
              <a:t>Si </a:t>
            </a:r>
            <a:r>
              <a:rPr lang="es-ES" sz="2000" dirty="0">
                <a:solidFill>
                  <a:schemeClr val="bg1"/>
                </a:solidFill>
                <a:latin typeface="Comic Sans MS" pitchFamily="66" charset="0"/>
              </a:rPr>
              <a:t>el borde es flexible ó rígido.</a:t>
            </a:r>
            <a:endParaRPr lang="es-SV" sz="2000" dirty="0">
              <a:solidFill>
                <a:schemeClr val="bg1"/>
              </a:solidFill>
              <a:latin typeface="Comic Sans MS" pitchFamily="66" charset="0"/>
            </a:endParaRPr>
          </a:p>
          <a:p>
            <a:pPr marL="800100" lvl="1" indent="-342900" algn="just">
              <a:buFont typeface="Wingdings" pitchFamily="2" charset="2"/>
              <a:buChar char="Ø"/>
            </a:pPr>
            <a:r>
              <a:rPr lang="es-ES" sz="2000" dirty="0">
                <a:solidFill>
                  <a:schemeClr val="bg1"/>
                </a:solidFill>
                <a:latin typeface="Comic Sans MS" pitchFamily="66" charset="0"/>
              </a:rPr>
              <a:t>De la magnitud de las fuerzas tangenciales.</a:t>
            </a:r>
            <a:endParaRPr lang="es-SV" sz="2000" dirty="0">
              <a:solidFill>
                <a:schemeClr val="bg1"/>
              </a:solidFill>
              <a:latin typeface="Comic Sans MS" pitchFamily="66" charset="0"/>
            </a:endParaRPr>
          </a:p>
        </p:txBody>
      </p:sp>
      <p:pic>
        <p:nvPicPr>
          <p:cNvPr id="614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15616" y="3895312"/>
            <a:ext cx="4569578" cy="2708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6008823" y="5064777"/>
            <a:ext cx="2915816" cy="369332"/>
          </a:xfrm>
          <a:prstGeom prst="rect">
            <a:avLst/>
          </a:prstGeom>
          <a:noFill/>
        </p:spPr>
        <p:txBody>
          <a:bodyPr wrap="square" rtlCol="0">
            <a:spAutoFit/>
          </a:bodyPr>
          <a:lstStyle/>
          <a:p>
            <a:pPr algn="ctr"/>
            <a:r>
              <a:rPr lang="es-EC" b="1" dirty="0" smtClean="0">
                <a:solidFill>
                  <a:schemeClr val="bg1"/>
                </a:solidFill>
                <a:latin typeface="Comic Sans MS" pitchFamily="66" charset="0"/>
              </a:rPr>
              <a:t>PUÑO MAS TENSOR</a:t>
            </a:r>
            <a:endParaRPr lang="es-SV" b="1" dirty="0">
              <a:solidFill>
                <a:schemeClr val="bg1"/>
              </a:solidFill>
              <a:latin typeface="Comic Sans MS" pitchFamily="66" charset="0"/>
            </a:endParaRPr>
          </a:p>
        </p:txBody>
      </p:sp>
    </p:spTree>
    <p:extLst>
      <p:ext uri="{BB962C8B-B14F-4D97-AF65-F5344CB8AC3E}">
        <p14:creationId xmlns="" xmlns:p14="http://schemas.microsoft.com/office/powerpoint/2010/main" val="3527776049"/>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C" sz="3200" b="1" dirty="0" smtClean="0">
                <a:solidFill>
                  <a:schemeClr val="accent3"/>
                </a:solidFill>
                <a:latin typeface="Comic Sans MS" pitchFamily="66" charset="0"/>
                <a:cs typeface="Arial" pitchFamily="34" charset="0"/>
              </a:rPr>
              <a:t>ASPECTOS GENERALES</a:t>
            </a:r>
            <a:endParaRPr lang="es-SV" sz="3200" b="1" dirty="0">
              <a:solidFill>
                <a:schemeClr val="accent3"/>
              </a:solidFill>
              <a:latin typeface="Comic Sans MS" pitchFamily="66" charset="0"/>
              <a:cs typeface="Arial" pitchFamily="34" charset="0"/>
            </a:endParaRPr>
          </a:p>
        </p:txBody>
      </p:sp>
      <p:pic>
        <p:nvPicPr>
          <p:cNvPr id="6" name="5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sp>
        <p:nvSpPr>
          <p:cNvPr id="7" name="6 Marcador de contenido"/>
          <p:cNvSpPr>
            <a:spLocks noGrp="1"/>
          </p:cNvSpPr>
          <p:nvPr>
            <p:ph idx="1"/>
          </p:nvPr>
        </p:nvSpPr>
        <p:spPr>
          <a:xfrm>
            <a:off x="467544" y="1704256"/>
            <a:ext cx="7992888" cy="4389040"/>
          </a:xfrm>
        </p:spPr>
        <p:txBody>
          <a:bodyPr>
            <a:normAutofit fontScale="70000" lnSpcReduction="20000"/>
          </a:bodyPr>
          <a:lstStyle/>
          <a:p>
            <a:pPr marL="36576" indent="0" algn="ctr">
              <a:buNone/>
            </a:pPr>
            <a:r>
              <a:rPr lang="es-EC" b="1" dirty="0" smtClean="0">
                <a:solidFill>
                  <a:schemeClr val="bg1"/>
                </a:solidFill>
                <a:latin typeface="Comic Sans MS" pitchFamily="66" charset="0"/>
                <a:cs typeface="Arial" pitchFamily="34" charset="0"/>
              </a:rPr>
              <a:t>VENTAJAS DEL PROYECTO:</a:t>
            </a:r>
            <a:endParaRPr lang="es-EC" b="1" dirty="0">
              <a:solidFill>
                <a:schemeClr val="bg1"/>
              </a:solidFill>
              <a:latin typeface="Comic Sans MS" pitchFamily="66" charset="0"/>
              <a:cs typeface="Arial" pitchFamily="34" charset="0"/>
            </a:endParaRPr>
          </a:p>
          <a:p>
            <a:pPr lvl="0" algn="just">
              <a:buClrTx/>
              <a:buFont typeface="Wingdings" pitchFamily="2" charset="2"/>
              <a:buChar char="Ø"/>
            </a:pPr>
            <a:r>
              <a:rPr lang="es-EC" sz="3300" dirty="0">
                <a:solidFill>
                  <a:schemeClr val="bg1"/>
                </a:solidFill>
                <a:latin typeface="Comic Sans MS" pitchFamily="66" charset="0"/>
              </a:rPr>
              <a:t>El proceso de diseño de los sistemas de membranas difiere sustancialmente de los convencionales: el análisis estructural debe estar completamente integrado al diseño arquitectónico-formal y mediante la generación de formas, se establece la forma natural de equilibrio. </a:t>
            </a:r>
            <a:endParaRPr lang="es-EC" sz="3300" dirty="0" smtClean="0">
              <a:solidFill>
                <a:schemeClr val="bg1"/>
              </a:solidFill>
              <a:latin typeface="Comic Sans MS" pitchFamily="66" charset="0"/>
            </a:endParaRPr>
          </a:p>
          <a:p>
            <a:pPr algn="just">
              <a:buClrTx/>
              <a:buFont typeface="Wingdings" pitchFamily="2" charset="2"/>
              <a:buChar char="Ø"/>
            </a:pPr>
            <a:r>
              <a:rPr lang="es-EC" sz="3300" dirty="0">
                <a:solidFill>
                  <a:schemeClr val="bg1"/>
                </a:solidFill>
                <a:latin typeface="Comic Sans MS" pitchFamily="66" charset="0"/>
              </a:rPr>
              <a:t>L</a:t>
            </a:r>
            <a:r>
              <a:rPr lang="es-EC" sz="3300" dirty="0" smtClean="0">
                <a:solidFill>
                  <a:schemeClr val="bg1"/>
                </a:solidFill>
                <a:latin typeface="Comic Sans MS" pitchFamily="66" charset="0"/>
              </a:rPr>
              <a:t>a </a:t>
            </a:r>
            <a:r>
              <a:rPr lang="es-EC" sz="3300" dirty="0">
                <a:solidFill>
                  <a:schemeClr val="bg1"/>
                </a:solidFill>
                <a:latin typeface="Comic Sans MS" pitchFamily="66" charset="0"/>
              </a:rPr>
              <a:t>tela de una tenso-estructura debe curvarse en la misma medida en direcciones opuestas, lo que matemáticamente se conoce como parábolas hiperbólicas, además las fibras del tejido se orientan paralelamente a estas curvas, de manera de balancear las tensiones y obtener una superficie a la vez tersa y elástica.  </a:t>
            </a:r>
            <a:endParaRPr lang="es-SV" sz="3300" dirty="0">
              <a:solidFill>
                <a:schemeClr val="bg1"/>
              </a:solidFill>
              <a:latin typeface="Comic Sans MS" pitchFamily="66" charset="0"/>
            </a:endParaRPr>
          </a:p>
          <a:p>
            <a:pPr lvl="0">
              <a:buFont typeface="Wingdings" pitchFamily="2" charset="2"/>
              <a:buChar char="Ø"/>
            </a:pPr>
            <a:endParaRPr lang="es-SV" sz="3200" dirty="0"/>
          </a:p>
          <a:p>
            <a:pPr marL="420624" lvl="2" indent="-384048">
              <a:buClr>
                <a:schemeClr val="accent1"/>
              </a:buClr>
              <a:buSzPct val="80000"/>
              <a:buFont typeface="Wingdings" pitchFamily="2" charset="2"/>
              <a:buChar char="Ø"/>
            </a:pPr>
            <a:endParaRPr lang="es-SV" b="1" dirty="0">
              <a:latin typeface="Comic Sans MS" pitchFamily="66" charset="0"/>
            </a:endParaRPr>
          </a:p>
          <a:p>
            <a:pPr marL="137160" indent="0">
              <a:buNone/>
            </a:pPr>
            <a:endParaRPr lang="es-SV" dirty="0">
              <a:solidFill>
                <a:schemeClr val="bg1"/>
              </a:solidFill>
              <a:latin typeface="Comic Sans MS" pitchFamily="66" charset="0"/>
            </a:endParaRPr>
          </a:p>
          <a:p>
            <a:pPr>
              <a:buFont typeface="Wingdings" pitchFamily="2" charset="2"/>
              <a:buChar char="Ø"/>
            </a:pPr>
            <a:endParaRPr lang="es-ES" dirty="0" smtClean="0">
              <a:solidFill>
                <a:schemeClr val="bg1"/>
              </a:solidFill>
            </a:endParaRPr>
          </a:p>
          <a:p>
            <a:endParaRPr lang="es-SV" dirty="0"/>
          </a:p>
        </p:txBody>
      </p:sp>
      <p:pic>
        <p:nvPicPr>
          <p:cNvPr id="8"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87222747"/>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PUÑOS</a:t>
            </a:r>
            <a:endParaRPr lang="es-SV" sz="2800" dirty="0"/>
          </a:p>
        </p:txBody>
      </p:sp>
      <p:pic>
        <p:nvPicPr>
          <p:cNvPr id="717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47664" y="1412406"/>
            <a:ext cx="5821687" cy="43577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1763688" y="6046549"/>
            <a:ext cx="5112941" cy="338554"/>
          </a:xfrm>
          <a:prstGeom prst="rect">
            <a:avLst/>
          </a:prstGeom>
          <a:noFill/>
        </p:spPr>
        <p:txBody>
          <a:bodyPr wrap="square" rtlCol="0">
            <a:spAutoFit/>
          </a:bodyPr>
          <a:lstStyle/>
          <a:p>
            <a:pPr algn="just"/>
            <a:r>
              <a:rPr lang="es-ES" sz="1600" dirty="0" smtClean="0">
                <a:solidFill>
                  <a:schemeClr val="bg1"/>
                </a:solidFill>
                <a:latin typeface="Comic Sans MS" pitchFamily="66" charset="0"/>
              </a:rPr>
              <a:t>PUÑO DE ACERO (RÍGIDO) Y ANCLAJE (MÓVIL)</a:t>
            </a:r>
            <a:endParaRPr lang="es-SV" sz="1600" dirty="0">
              <a:solidFill>
                <a:schemeClr val="bg1"/>
              </a:solidFill>
              <a:latin typeface="Comic Sans MS" pitchFamily="66" charset="0"/>
            </a:endParaRPr>
          </a:p>
        </p:txBody>
      </p:sp>
    </p:spTree>
    <p:extLst>
      <p:ext uri="{BB962C8B-B14F-4D97-AF65-F5344CB8AC3E}">
        <p14:creationId xmlns="" xmlns:p14="http://schemas.microsoft.com/office/powerpoint/2010/main" val="3167284930"/>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BAMBU GIGANTE</a:t>
            </a:r>
            <a:endParaRPr lang="es-SV" sz="2800" dirty="0"/>
          </a:p>
        </p:txBody>
      </p:sp>
      <p:sp>
        <p:nvSpPr>
          <p:cNvPr id="2" name="1 Rectángulo"/>
          <p:cNvSpPr/>
          <p:nvPr/>
        </p:nvSpPr>
        <p:spPr>
          <a:xfrm>
            <a:off x="793304" y="1340768"/>
            <a:ext cx="7235080" cy="5355312"/>
          </a:xfrm>
          <a:prstGeom prst="rect">
            <a:avLst/>
          </a:prstGeom>
        </p:spPr>
        <p:txBody>
          <a:bodyPr wrap="square">
            <a:spAutoFit/>
          </a:bodyPr>
          <a:lstStyle/>
          <a:p>
            <a:pPr marL="342900" indent="-342900" algn="just"/>
            <a:r>
              <a:rPr lang="es-ES" sz="1900" b="1" dirty="0" smtClean="0">
                <a:solidFill>
                  <a:schemeClr val="bg1"/>
                </a:solidFill>
                <a:latin typeface="Comic Sans MS" pitchFamily="66" charset="0"/>
              </a:rPr>
              <a:t>ANTECEDENTES:</a:t>
            </a:r>
            <a:endParaRPr lang="es-ES" sz="1900" b="1" dirty="0">
              <a:solidFill>
                <a:schemeClr val="bg1"/>
              </a:solidFill>
              <a:latin typeface="Comic Sans MS" pitchFamily="66" charset="0"/>
            </a:endParaRPr>
          </a:p>
          <a:p>
            <a:pPr marL="800100" lvl="1" indent="-342900" algn="just">
              <a:buFont typeface="Wingdings" pitchFamily="2" charset="2"/>
              <a:buChar char="Ø"/>
            </a:pPr>
            <a:r>
              <a:rPr lang="es-ES" sz="1900" dirty="0">
                <a:solidFill>
                  <a:schemeClr val="bg1"/>
                </a:solidFill>
                <a:latin typeface="Comic Sans MS" pitchFamily="66" charset="0"/>
              </a:rPr>
              <a:t>Las normas internacionales para ensayos de bambú es</a:t>
            </a:r>
            <a:r>
              <a:rPr lang="es-EC" sz="1900" dirty="0">
                <a:solidFill>
                  <a:schemeClr val="bg1"/>
                </a:solidFill>
                <a:latin typeface="Comic Sans MS" pitchFamily="66" charset="0"/>
              </a:rPr>
              <a:t>:</a:t>
            </a:r>
            <a:r>
              <a:rPr lang="es-ES" sz="1900" i="1" dirty="0">
                <a:solidFill>
                  <a:schemeClr val="bg1"/>
                </a:solidFill>
                <a:latin typeface="Comic Sans MS" pitchFamily="66" charset="0"/>
              </a:rPr>
              <a:t>INBAR STANDARD FOR DETERMINATION OF PHYSICAL AND MECHANICAL PROPERTIES OF BAMBOO</a:t>
            </a:r>
            <a:r>
              <a:rPr lang="es-ES" sz="1900" dirty="0">
                <a:solidFill>
                  <a:schemeClr val="bg1"/>
                </a:solidFill>
                <a:latin typeface="Comic Sans MS" pitchFamily="66" charset="0"/>
              </a:rPr>
              <a:t>, que establecen los parámetros para sacar resultados confiables y que se puedan evaluar de mejor manera las propiedades del bambú</a:t>
            </a:r>
            <a:r>
              <a:rPr lang="es-ES" sz="1900" dirty="0" smtClean="0">
                <a:solidFill>
                  <a:schemeClr val="bg1"/>
                </a:solidFill>
                <a:latin typeface="Comic Sans MS" pitchFamily="66" charset="0"/>
              </a:rPr>
              <a:t>.</a:t>
            </a:r>
          </a:p>
          <a:p>
            <a:pPr lvl="1" algn="just"/>
            <a:endParaRPr lang="es-ES" sz="1900" dirty="0" smtClean="0">
              <a:solidFill>
                <a:schemeClr val="bg1"/>
              </a:solidFill>
              <a:latin typeface="Comic Sans MS" pitchFamily="66" charset="0"/>
            </a:endParaRPr>
          </a:p>
          <a:p>
            <a:pPr algn="ctr"/>
            <a:r>
              <a:rPr lang="es-ES" sz="1900" b="1" u="sng" dirty="0" smtClean="0">
                <a:solidFill>
                  <a:schemeClr val="bg1"/>
                </a:solidFill>
                <a:latin typeface="Comic Sans MS" pitchFamily="66" charset="0"/>
              </a:rPr>
              <a:t>ENSAYO DE TRACCION:</a:t>
            </a:r>
          </a:p>
          <a:p>
            <a:pPr marL="800100" lvl="1" indent="-342900" algn="just">
              <a:buFont typeface="Wingdings" pitchFamily="2" charset="2"/>
              <a:buChar char="Ø"/>
            </a:pPr>
            <a:r>
              <a:rPr lang="es-ES" sz="1900" dirty="0">
                <a:solidFill>
                  <a:schemeClr val="bg1"/>
                </a:solidFill>
                <a:latin typeface="Comic Sans MS" pitchFamily="66" charset="0"/>
              </a:rPr>
              <a:t>La determinación del esfuerzo último de tensión se lo realiza paralela a la fibra por la aplicación de aumento gradual de carga al tronco de prueba de bambú.</a:t>
            </a:r>
            <a:endParaRPr lang="es-SV" sz="1900" dirty="0">
              <a:solidFill>
                <a:schemeClr val="bg1"/>
              </a:solidFill>
              <a:latin typeface="Comic Sans MS" pitchFamily="66" charset="0"/>
            </a:endParaRPr>
          </a:p>
          <a:p>
            <a:pPr marL="342900" indent="-342900" algn="just"/>
            <a:r>
              <a:rPr lang="es-EC" sz="1900" b="1" dirty="0" smtClean="0">
                <a:solidFill>
                  <a:schemeClr val="bg1"/>
                </a:solidFill>
                <a:latin typeface="Comic Sans MS" pitchFamily="66" charset="0"/>
              </a:rPr>
              <a:t>APARATOS UTILIZADOS:</a:t>
            </a:r>
          </a:p>
          <a:p>
            <a:pPr marL="800100" lvl="1" indent="-342900" algn="just">
              <a:buFont typeface="Wingdings" pitchFamily="2" charset="2"/>
              <a:buChar char="Ø"/>
            </a:pPr>
            <a:r>
              <a:rPr lang="es-ES" sz="1900" dirty="0">
                <a:solidFill>
                  <a:schemeClr val="bg1"/>
                </a:solidFill>
                <a:latin typeface="Comic Sans MS" pitchFamily="66" charset="0"/>
              </a:rPr>
              <a:t>Las mordazas de la máquina de tensión, debe asegurar que la carga sea aplicada a lo largo del eje longitudinal de la pieza de prueba y prevenir el giro longitudinal. La presión debe ser perpendicular a las fibras y en dirección radial</a:t>
            </a:r>
            <a:r>
              <a:rPr lang="es-ES" sz="1900" dirty="0" smtClean="0">
                <a:solidFill>
                  <a:schemeClr val="bg1"/>
                </a:solidFill>
                <a:latin typeface="Comic Sans MS" pitchFamily="66" charset="0"/>
              </a:rPr>
              <a:t>.</a:t>
            </a:r>
            <a:endParaRPr lang="es-SV" sz="1900" dirty="0">
              <a:solidFill>
                <a:schemeClr val="bg1"/>
              </a:solidFill>
              <a:latin typeface="Comic Sans MS" pitchFamily="66" charset="0"/>
            </a:endParaRPr>
          </a:p>
        </p:txBody>
      </p:sp>
    </p:spTree>
    <p:extLst>
      <p:ext uri="{BB962C8B-B14F-4D97-AF65-F5344CB8AC3E}">
        <p14:creationId xmlns="" xmlns:p14="http://schemas.microsoft.com/office/powerpoint/2010/main" val="243478842"/>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BAMBU GIGANTE</a:t>
            </a:r>
            <a:endParaRPr lang="es-SV" sz="2800" dirty="0"/>
          </a:p>
        </p:txBody>
      </p:sp>
      <p:sp>
        <p:nvSpPr>
          <p:cNvPr id="2" name="1 Rectángulo"/>
          <p:cNvSpPr/>
          <p:nvPr/>
        </p:nvSpPr>
        <p:spPr>
          <a:xfrm>
            <a:off x="755576" y="1340768"/>
            <a:ext cx="7560840" cy="677108"/>
          </a:xfrm>
          <a:prstGeom prst="rect">
            <a:avLst/>
          </a:prstGeom>
        </p:spPr>
        <p:txBody>
          <a:bodyPr wrap="square">
            <a:spAutoFit/>
          </a:bodyPr>
          <a:lstStyle/>
          <a:p>
            <a:pPr marL="342900" indent="-342900" algn="just">
              <a:buFont typeface="Wingdings" pitchFamily="2" charset="2"/>
              <a:buChar char="Ø"/>
            </a:pPr>
            <a:r>
              <a:rPr lang="es-ES" sz="1900" b="1" dirty="0" smtClean="0">
                <a:solidFill>
                  <a:schemeClr val="bg1"/>
                </a:solidFill>
                <a:latin typeface="Comic Sans MS" pitchFamily="66" charset="0"/>
              </a:rPr>
              <a:t>PROBETAS DE ENSAYOS:</a:t>
            </a:r>
            <a:endParaRPr lang="es-ES" sz="1900" b="1" dirty="0">
              <a:solidFill>
                <a:schemeClr val="bg1"/>
              </a:solidFill>
              <a:latin typeface="Comic Sans MS" pitchFamily="66" charset="0"/>
            </a:endParaRPr>
          </a:p>
          <a:p>
            <a:pPr marL="800100" lvl="1" indent="-342900" algn="just">
              <a:buFont typeface="Wingdings" pitchFamily="2" charset="2"/>
              <a:buChar char="Ø"/>
            </a:pPr>
            <a:r>
              <a:rPr lang="es-EC" sz="1900" dirty="0" smtClean="0">
                <a:solidFill>
                  <a:schemeClr val="bg1"/>
                </a:solidFill>
                <a:latin typeface="Comic Sans MS" pitchFamily="66" charset="0"/>
              </a:rPr>
              <a:t>Probetas de tracción </a:t>
            </a:r>
            <a:r>
              <a:rPr lang="es-EC" sz="1900" b="1" dirty="0" smtClean="0">
                <a:solidFill>
                  <a:schemeClr val="bg1"/>
                </a:solidFill>
                <a:latin typeface="Comic Sans MS" pitchFamily="66" charset="0"/>
              </a:rPr>
              <a:t>sin nudo</a:t>
            </a:r>
            <a:r>
              <a:rPr lang="es-EC" sz="1900" dirty="0" smtClean="0">
                <a:solidFill>
                  <a:schemeClr val="bg1"/>
                </a:solidFill>
                <a:latin typeface="Comic Sans MS" pitchFamily="66" charset="0"/>
              </a:rPr>
              <a:t>:</a:t>
            </a:r>
            <a:endParaRPr lang="es-SV" dirty="0"/>
          </a:p>
        </p:txBody>
      </p:sp>
      <p:pic>
        <p:nvPicPr>
          <p:cNvPr id="8" name="7 Imagen" descr="D:\JORGE\TESIS\REMODELACION MERCADO\SEGUIMIENTO\FOTOS\DSC00122.JPG"/>
          <p:cNvPicPr/>
          <p:nvPr/>
        </p:nvPicPr>
        <p:blipFill>
          <a:blip r:embed="rId3" cstate="print"/>
          <a:srcRect/>
          <a:stretch>
            <a:fillRect/>
          </a:stretch>
        </p:blipFill>
        <p:spPr bwMode="auto">
          <a:xfrm>
            <a:off x="1794561" y="2132856"/>
            <a:ext cx="5657760" cy="4104456"/>
          </a:xfrm>
          <a:prstGeom prst="rect">
            <a:avLst/>
          </a:prstGeom>
          <a:noFill/>
          <a:ln w="9525">
            <a:noFill/>
            <a:miter lim="800000"/>
            <a:headEnd/>
            <a:tailEnd/>
          </a:ln>
        </p:spPr>
      </p:pic>
    </p:spTree>
    <p:extLst>
      <p:ext uri="{BB962C8B-B14F-4D97-AF65-F5344CB8AC3E}">
        <p14:creationId xmlns="" xmlns:p14="http://schemas.microsoft.com/office/powerpoint/2010/main" val="3768528252"/>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BAMBU GIGANTE</a:t>
            </a:r>
            <a:endParaRPr lang="es-SV" sz="2800" dirty="0"/>
          </a:p>
        </p:txBody>
      </p:sp>
      <p:sp>
        <p:nvSpPr>
          <p:cNvPr id="2" name="1 Rectángulo"/>
          <p:cNvSpPr/>
          <p:nvPr/>
        </p:nvSpPr>
        <p:spPr>
          <a:xfrm>
            <a:off x="755576" y="1340768"/>
            <a:ext cx="7560840" cy="677108"/>
          </a:xfrm>
          <a:prstGeom prst="rect">
            <a:avLst/>
          </a:prstGeom>
        </p:spPr>
        <p:txBody>
          <a:bodyPr wrap="square">
            <a:spAutoFit/>
          </a:bodyPr>
          <a:lstStyle/>
          <a:p>
            <a:pPr marL="342900" indent="-342900" algn="just">
              <a:buFont typeface="Wingdings" pitchFamily="2" charset="2"/>
              <a:buChar char="Ø"/>
            </a:pPr>
            <a:r>
              <a:rPr lang="es-ES" sz="1900" b="1" dirty="0" smtClean="0">
                <a:solidFill>
                  <a:schemeClr val="bg1"/>
                </a:solidFill>
                <a:latin typeface="Comic Sans MS" pitchFamily="66" charset="0"/>
              </a:rPr>
              <a:t>PROBETAS DE ENSAYOS:</a:t>
            </a:r>
            <a:endParaRPr lang="es-ES" sz="1900" b="1" dirty="0">
              <a:solidFill>
                <a:schemeClr val="bg1"/>
              </a:solidFill>
              <a:latin typeface="Comic Sans MS" pitchFamily="66" charset="0"/>
            </a:endParaRPr>
          </a:p>
          <a:p>
            <a:pPr marL="800100" lvl="1" indent="-342900" algn="just">
              <a:buFont typeface="Wingdings" pitchFamily="2" charset="2"/>
              <a:buChar char="Ø"/>
            </a:pPr>
            <a:r>
              <a:rPr lang="es-EC" sz="1900" dirty="0" smtClean="0">
                <a:solidFill>
                  <a:schemeClr val="bg1"/>
                </a:solidFill>
                <a:latin typeface="Comic Sans MS" pitchFamily="66" charset="0"/>
              </a:rPr>
              <a:t>Probetas de tracción </a:t>
            </a:r>
            <a:r>
              <a:rPr lang="es-EC" sz="1900" b="1" dirty="0" smtClean="0">
                <a:solidFill>
                  <a:schemeClr val="bg1"/>
                </a:solidFill>
                <a:latin typeface="Comic Sans MS" pitchFamily="66" charset="0"/>
              </a:rPr>
              <a:t>con nudo</a:t>
            </a:r>
            <a:r>
              <a:rPr lang="es-EC" sz="1900" dirty="0" smtClean="0">
                <a:solidFill>
                  <a:schemeClr val="bg1"/>
                </a:solidFill>
                <a:latin typeface="Comic Sans MS" pitchFamily="66" charset="0"/>
              </a:rPr>
              <a:t>:</a:t>
            </a:r>
            <a:endParaRPr lang="es-SV" dirty="0"/>
          </a:p>
        </p:txBody>
      </p:sp>
      <p:pic>
        <p:nvPicPr>
          <p:cNvPr id="7" name="6 Imagen" descr="D:\JORGE\TESIS\REMODELACION MERCADO\SEGUIMIENTO\FOTOS\DSC00123.JPG"/>
          <p:cNvPicPr/>
          <p:nvPr/>
        </p:nvPicPr>
        <p:blipFill>
          <a:blip r:embed="rId3" cstate="print"/>
          <a:srcRect l="6702" t="29647"/>
          <a:stretch>
            <a:fillRect/>
          </a:stretch>
        </p:blipFill>
        <p:spPr bwMode="auto">
          <a:xfrm>
            <a:off x="1619672" y="2071663"/>
            <a:ext cx="6192688" cy="4381673"/>
          </a:xfrm>
          <a:prstGeom prst="rect">
            <a:avLst/>
          </a:prstGeom>
          <a:noFill/>
          <a:ln w="9525">
            <a:noFill/>
            <a:miter lim="800000"/>
            <a:headEnd/>
            <a:tailEnd/>
          </a:ln>
        </p:spPr>
      </p:pic>
    </p:spTree>
    <p:extLst>
      <p:ext uri="{BB962C8B-B14F-4D97-AF65-F5344CB8AC3E}">
        <p14:creationId xmlns="" xmlns:p14="http://schemas.microsoft.com/office/powerpoint/2010/main" val="799657308"/>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BAMBU GIGANTE</a:t>
            </a:r>
            <a:endParaRPr lang="es-SV" sz="2800" dirty="0"/>
          </a:p>
        </p:txBody>
      </p:sp>
      <p:sp>
        <p:nvSpPr>
          <p:cNvPr id="7" name="6 Rectángulo"/>
          <p:cNvSpPr/>
          <p:nvPr/>
        </p:nvSpPr>
        <p:spPr>
          <a:xfrm>
            <a:off x="611560" y="1556792"/>
            <a:ext cx="3817564" cy="3785652"/>
          </a:xfrm>
          <a:prstGeom prst="rect">
            <a:avLst/>
          </a:prstGeom>
        </p:spPr>
        <p:txBody>
          <a:bodyPr wrap="square">
            <a:spAutoFit/>
          </a:bodyPr>
          <a:lstStyle/>
          <a:p>
            <a:pPr marL="285750" indent="-285750"/>
            <a:r>
              <a:rPr lang="es-ES" sz="2000" b="1" dirty="0">
                <a:solidFill>
                  <a:schemeClr val="bg1"/>
                </a:solidFill>
                <a:latin typeface="Comic Sans MS" pitchFamily="66" charset="0"/>
              </a:rPr>
              <a:t>ENSAYOS Y </a:t>
            </a:r>
            <a:r>
              <a:rPr lang="es-ES" sz="2000" b="1" dirty="0" smtClean="0">
                <a:solidFill>
                  <a:schemeClr val="bg1"/>
                </a:solidFill>
                <a:latin typeface="Comic Sans MS" pitchFamily="66" charset="0"/>
              </a:rPr>
              <a:t>RESULTADOS</a:t>
            </a:r>
            <a:r>
              <a:rPr lang="es-ES" sz="2000" b="1" dirty="0">
                <a:solidFill>
                  <a:schemeClr val="bg1"/>
                </a:solidFill>
                <a:latin typeface="Comic Sans MS" pitchFamily="66" charset="0"/>
              </a:rPr>
              <a:t>: </a:t>
            </a:r>
          </a:p>
          <a:p>
            <a:pPr marL="742950" lvl="1" indent="-285750" algn="just">
              <a:buFont typeface="Wingdings" pitchFamily="2" charset="2"/>
              <a:buChar char="Ø"/>
            </a:pPr>
            <a:r>
              <a:rPr lang="es-ES" sz="2000" dirty="0" smtClean="0">
                <a:solidFill>
                  <a:schemeClr val="bg1"/>
                </a:solidFill>
                <a:latin typeface="Comic Sans MS" pitchFamily="66" charset="0"/>
              </a:rPr>
              <a:t>Los ensayos realizados </a:t>
            </a:r>
            <a:r>
              <a:rPr lang="es-ES" sz="2000" dirty="0">
                <a:solidFill>
                  <a:schemeClr val="bg1"/>
                </a:solidFill>
                <a:latin typeface="Comic Sans MS" pitchFamily="66" charset="0"/>
              </a:rPr>
              <a:t>a las </a:t>
            </a:r>
            <a:r>
              <a:rPr lang="es-ES" sz="2000" dirty="0" smtClean="0">
                <a:solidFill>
                  <a:schemeClr val="bg1"/>
                </a:solidFill>
                <a:latin typeface="Comic Sans MS" pitchFamily="66" charset="0"/>
              </a:rPr>
              <a:t>probetas de Bambú fue </a:t>
            </a:r>
            <a:r>
              <a:rPr lang="es-ES" sz="2000" dirty="0">
                <a:solidFill>
                  <a:schemeClr val="bg1"/>
                </a:solidFill>
                <a:latin typeface="Comic Sans MS" pitchFamily="66" charset="0"/>
              </a:rPr>
              <a:t>el de </a:t>
            </a:r>
            <a:r>
              <a:rPr lang="es-ES" sz="2000" dirty="0" smtClean="0">
                <a:solidFill>
                  <a:schemeClr val="bg1"/>
                </a:solidFill>
                <a:latin typeface="Comic Sans MS" pitchFamily="66" charset="0"/>
              </a:rPr>
              <a:t>TRACCION SIMPLE, llegando </a:t>
            </a:r>
            <a:r>
              <a:rPr lang="es-ES" sz="2000" dirty="0">
                <a:solidFill>
                  <a:schemeClr val="bg1"/>
                </a:solidFill>
                <a:latin typeface="Comic Sans MS" pitchFamily="66" charset="0"/>
              </a:rPr>
              <a:t>hasta la ruptura y se determinó el esfuerzo admisible, en la figura se muestra la forma de colocación de la probeta en la máquina </a:t>
            </a:r>
            <a:r>
              <a:rPr lang="es-ES" sz="2000" dirty="0" smtClean="0">
                <a:solidFill>
                  <a:schemeClr val="bg1"/>
                </a:solidFill>
                <a:latin typeface="Comic Sans MS" pitchFamily="66" charset="0"/>
              </a:rPr>
              <a:t> </a:t>
            </a:r>
            <a:r>
              <a:rPr lang="es-ES" sz="2000" dirty="0">
                <a:solidFill>
                  <a:schemeClr val="bg1"/>
                </a:solidFill>
                <a:latin typeface="Comic Sans MS" pitchFamily="66" charset="0"/>
              </a:rPr>
              <a:t>de </a:t>
            </a:r>
            <a:r>
              <a:rPr lang="es-ES" sz="2000" dirty="0" smtClean="0">
                <a:solidFill>
                  <a:schemeClr val="bg1"/>
                </a:solidFill>
                <a:latin typeface="Comic Sans MS" pitchFamily="66" charset="0"/>
              </a:rPr>
              <a:t>tracción.</a:t>
            </a:r>
            <a:endParaRPr lang="es-SV" dirty="0"/>
          </a:p>
        </p:txBody>
      </p:sp>
      <p:pic>
        <p:nvPicPr>
          <p:cNvPr id="8194" name="Picture 2" descr="C:\Users\INGCONSTRUCCIONES\Documents\ESPE ING CIVIL\TESIS BAMBU GIGANTE\TESIS REVISADA 2011\CAPITULOS POR PRESENTAR 1\FOTOS LAB BAMBU\IMAG0026.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16016" y="1772816"/>
            <a:ext cx="3672408" cy="45061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98212101"/>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3">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901288" y="548680"/>
            <a:ext cx="7613743" cy="5710307"/>
          </a:xfrm>
          <a:prstGeom prst="rect">
            <a:avLst/>
          </a:prstGeom>
          <a:noFill/>
          <a:ln>
            <a:noFill/>
          </a:ln>
        </p:spPr>
      </p:pic>
      <p:pic>
        <p:nvPicPr>
          <p:cNvPr id="3"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BAMBU GIGANTE</a:t>
            </a:r>
            <a:endParaRPr lang="es-SV" sz="2800" dirty="0"/>
          </a:p>
        </p:txBody>
      </p:sp>
      <p:sp>
        <p:nvSpPr>
          <p:cNvPr id="2" name="1 Rectángulo"/>
          <p:cNvSpPr/>
          <p:nvPr/>
        </p:nvSpPr>
        <p:spPr>
          <a:xfrm>
            <a:off x="827584" y="1447974"/>
            <a:ext cx="7398624" cy="1477328"/>
          </a:xfrm>
          <a:prstGeom prst="rect">
            <a:avLst/>
          </a:prstGeom>
        </p:spPr>
        <p:txBody>
          <a:bodyPr wrap="square">
            <a:spAutoFit/>
          </a:bodyPr>
          <a:lstStyle/>
          <a:p>
            <a:pPr marL="342900" indent="-342900" algn="just"/>
            <a:r>
              <a:rPr lang="es-ES" dirty="0">
                <a:solidFill>
                  <a:schemeClr val="bg1"/>
                </a:solidFill>
                <a:latin typeface="Comic Sans MS" pitchFamily="66" charset="0"/>
              </a:rPr>
              <a:t>El esfuerzo último de </a:t>
            </a:r>
            <a:r>
              <a:rPr lang="es-ES" b="1" u="sng" dirty="0" smtClean="0">
                <a:solidFill>
                  <a:schemeClr val="bg1"/>
                </a:solidFill>
                <a:latin typeface="Comic Sans MS" pitchFamily="66" charset="0"/>
              </a:rPr>
              <a:t>tracción</a:t>
            </a:r>
            <a:r>
              <a:rPr lang="es-ES" dirty="0" smtClean="0">
                <a:solidFill>
                  <a:schemeClr val="bg1"/>
                </a:solidFill>
                <a:latin typeface="Comic Sans MS" pitchFamily="66" charset="0"/>
              </a:rPr>
              <a:t> </a:t>
            </a:r>
            <a:r>
              <a:rPr lang="es-ES" dirty="0">
                <a:solidFill>
                  <a:schemeClr val="bg1"/>
                </a:solidFill>
                <a:latin typeface="Comic Sans MS" pitchFamily="66" charset="0"/>
              </a:rPr>
              <a:t>se calculó con la siguiente fórmula:</a:t>
            </a:r>
          </a:p>
          <a:p>
            <a:pPr algn="just"/>
            <a:r>
              <a:rPr lang="es-ES" dirty="0">
                <a:solidFill>
                  <a:schemeClr val="bg1"/>
                </a:solidFill>
                <a:latin typeface="Comic Sans MS" pitchFamily="66" charset="0"/>
              </a:rPr>
              <a:t>Dónde:  </a:t>
            </a:r>
            <a:endParaRPr lang="es-SV" dirty="0">
              <a:solidFill>
                <a:schemeClr val="bg1"/>
              </a:solidFill>
              <a:latin typeface="Comic Sans MS" pitchFamily="66" charset="0"/>
            </a:endParaRPr>
          </a:p>
          <a:p>
            <a:pPr algn="just"/>
            <a:r>
              <a:rPr lang="es-ES" dirty="0">
                <a:solidFill>
                  <a:schemeClr val="bg1"/>
                </a:solidFill>
                <a:latin typeface="Comic Sans MS" pitchFamily="66" charset="0"/>
                <a:sym typeface="Symbol"/>
              </a:rPr>
              <a:t></a:t>
            </a:r>
            <a:r>
              <a:rPr lang="es-ES" baseline="-25000" dirty="0" err="1">
                <a:solidFill>
                  <a:schemeClr val="bg1"/>
                </a:solidFill>
                <a:latin typeface="Comic Sans MS" pitchFamily="66" charset="0"/>
              </a:rPr>
              <a:t>ult</a:t>
            </a:r>
            <a:r>
              <a:rPr lang="es-ES" dirty="0">
                <a:solidFill>
                  <a:schemeClr val="bg1"/>
                </a:solidFill>
                <a:latin typeface="Comic Sans MS" pitchFamily="66" charset="0"/>
              </a:rPr>
              <a:t>  = Esfuerzo último de tensión (Kg/cm</a:t>
            </a:r>
            <a:r>
              <a:rPr lang="es-ES" baseline="30000" dirty="0">
                <a:solidFill>
                  <a:schemeClr val="bg1"/>
                </a:solidFill>
                <a:latin typeface="Comic Sans MS" pitchFamily="66" charset="0"/>
              </a:rPr>
              <a:t>2</a:t>
            </a:r>
            <a:r>
              <a:rPr lang="es-ES" dirty="0">
                <a:solidFill>
                  <a:schemeClr val="bg1"/>
                </a:solidFill>
                <a:latin typeface="Comic Sans MS" pitchFamily="66" charset="0"/>
              </a:rPr>
              <a:t>)</a:t>
            </a:r>
            <a:endParaRPr lang="es-SV" dirty="0">
              <a:solidFill>
                <a:schemeClr val="bg1"/>
              </a:solidFill>
              <a:latin typeface="Comic Sans MS" pitchFamily="66" charset="0"/>
            </a:endParaRPr>
          </a:p>
          <a:p>
            <a:pPr algn="just"/>
            <a:r>
              <a:rPr lang="es-ES" dirty="0" err="1">
                <a:solidFill>
                  <a:schemeClr val="bg1"/>
                </a:solidFill>
                <a:latin typeface="Comic Sans MS" pitchFamily="66" charset="0"/>
              </a:rPr>
              <a:t>F</a:t>
            </a:r>
            <a:r>
              <a:rPr lang="es-ES" baseline="-25000" dirty="0" err="1">
                <a:solidFill>
                  <a:schemeClr val="bg1"/>
                </a:solidFill>
                <a:latin typeface="Comic Sans MS" pitchFamily="66" charset="0"/>
              </a:rPr>
              <a:t>ult</a:t>
            </a:r>
            <a:r>
              <a:rPr lang="es-ES" dirty="0">
                <a:solidFill>
                  <a:schemeClr val="bg1"/>
                </a:solidFill>
                <a:latin typeface="Comic Sans MS" pitchFamily="66" charset="0"/>
              </a:rPr>
              <a:t> = Carga máxima (Kg)</a:t>
            </a:r>
            <a:endParaRPr lang="es-SV" dirty="0">
              <a:solidFill>
                <a:schemeClr val="bg1"/>
              </a:solidFill>
              <a:latin typeface="Comic Sans MS" pitchFamily="66" charset="0"/>
            </a:endParaRPr>
          </a:p>
          <a:p>
            <a:pPr algn="just"/>
            <a:r>
              <a:rPr lang="es-ES" dirty="0">
                <a:solidFill>
                  <a:schemeClr val="bg1"/>
                </a:solidFill>
                <a:latin typeface="Comic Sans MS" pitchFamily="66" charset="0"/>
              </a:rPr>
              <a:t>A = Promedio del área transversal medida (cm</a:t>
            </a:r>
            <a:r>
              <a:rPr lang="es-ES" baseline="30000" dirty="0">
                <a:solidFill>
                  <a:schemeClr val="bg1"/>
                </a:solidFill>
                <a:latin typeface="Comic Sans MS" pitchFamily="66" charset="0"/>
              </a:rPr>
              <a:t>2</a:t>
            </a:r>
            <a:r>
              <a:rPr lang="es-ES" dirty="0">
                <a:solidFill>
                  <a:schemeClr val="bg1"/>
                </a:solidFill>
                <a:latin typeface="Comic Sans MS" pitchFamily="66" charset="0"/>
              </a:rPr>
              <a:t>)</a:t>
            </a:r>
            <a:endParaRPr lang="es-SV" dirty="0">
              <a:solidFill>
                <a:schemeClr val="bg1"/>
              </a:solidFill>
              <a:latin typeface="Comic Sans MS" pitchFamily="66" charset="0"/>
            </a:endParaRPr>
          </a:p>
        </p:txBody>
      </p:sp>
      <p:pic>
        <p:nvPicPr>
          <p:cNvPr id="7"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698133" y="2106420"/>
            <a:ext cx="1330251" cy="871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08710" y="3403833"/>
            <a:ext cx="7119674" cy="1938992"/>
          </a:xfrm>
          <a:prstGeom prst="rect">
            <a:avLst/>
          </a:prstGeom>
        </p:spPr>
        <p:txBody>
          <a:bodyPr wrap="square">
            <a:spAutoFit/>
          </a:bodyPr>
          <a:lstStyle/>
          <a:p>
            <a:pPr marL="342900" indent="-342900" algn="just"/>
            <a:r>
              <a:rPr lang="es-ES" sz="2000" dirty="0">
                <a:solidFill>
                  <a:schemeClr val="bg1"/>
                </a:solidFill>
                <a:latin typeface="Comic Sans MS" pitchFamily="66" charset="0"/>
              </a:rPr>
              <a:t>Con los valores mostrados por la máquina de </a:t>
            </a:r>
            <a:r>
              <a:rPr lang="es-ES" sz="2000" dirty="0" smtClean="0">
                <a:solidFill>
                  <a:schemeClr val="bg1"/>
                </a:solidFill>
                <a:latin typeface="Comic Sans MS" pitchFamily="66" charset="0"/>
              </a:rPr>
              <a:t>la deformación </a:t>
            </a:r>
            <a:r>
              <a:rPr lang="es-ES" sz="2000" dirty="0">
                <a:solidFill>
                  <a:schemeClr val="bg1"/>
                </a:solidFill>
                <a:latin typeface="Comic Sans MS" pitchFamily="66" charset="0"/>
              </a:rPr>
              <a:t>unitaria se obtiene las gráficas respectivas, con lo cual se obtiene el módulo de elasticidad que corresponde a la pendiente de la curva en el rango elástico del material, como se ve a continuación</a:t>
            </a:r>
            <a:r>
              <a:rPr lang="es-ES" dirty="0"/>
              <a:t>.</a:t>
            </a:r>
            <a:endParaRPr lang="es-SV" dirty="0"/>
          </a:p>
        </p:txBody>
      </p:sp>
      <p:pic>
        <p:nvPicPr>
          <p:cNvPr id="14339" name="Picture 3"/>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698133" y="5273769"/>
            <a:ext cx="1330251" cy="8478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Rectangle 5"/>
          <p:cNvSpPr>
            <a:spLocks noChangeArrowheads="1"/>
          </p:cNvSpPr>
          <p:nvPr/>
        </p:nvSpPr>
        <p:spPr bwMode="auto">
          <a:xfrm>
            <a:off x="1043608" y="5273769"/>
            <a:ext cx="4725226"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Dónde:  </a:t>
            </a:r>
            <a:endParaRPr kumimoji="0" lang="es-SV" b="0" i="0" u="none" strike="noStrike" cap="none" normalizeH="0" baseline="0" dirty="0" smtClean="0">
              <a:ln>
                <a:noFill/>
              </a:ln>
              <a:solidFill>
                <a:schemeClr val="bg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E = Módulo de Elasticidad (Kg/cm</a:t>
            </a:r>
            <a:r>
              <a:rPr kumimoji="0" lang="es-ES" b="0" i="0" u="none" strike="noStrike" cap="none" normalizeH="0" baseline="30000" dirty="0" smtClean="0">
                <a:ln>
                  <a:noFill/>
                </a:ln>
                <a:solidFill>
                  <a:schemeClr val="bg1"/>
                </a:solidFill>
                <a:effectLst/>
                <a:latin typeface="Comic Sans MS" pitchFamily="66" charset="0"/>
                <a:ea typeface="Times New Roman" pitchFamily="18" charset="0"/>
                <a:cs typeface="Arial" pitchFamily="34" charset="0"/>
              </a:rPr>
              <a:t>2</a:t>
            </a:r>
            <a:r>
              <a:rPr kumimoji="0" lang="es-ES"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a:t>
            </a:r>
            <a:endParaRPr kumimoji="0" lang="es-SV" b="0" i="0" u="none" strike="noStrike" cap="none" normalizeH="0" baseline="0" dirty="0" smtClean="0">
              <a:ln>
                <a:noFill/>
              </a:ln>
              <a:solidFill>
                <a:schemeClr val="bg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sym typeface="Symbol" pitchFamily="18" charset="2"/>
              </a:rPr>
              <a:t></a:t>
            </a:r>
            <a:r>
              <a:rPr kumimoji="0" lang="es-ES" b="0" i="0" u="none" strike="noStrike" cap="none" normalizeH="0" baseline="-30000" dirty="0" err="1" smtClean="0">
                <a:ln>
                  <a:noFill/>
                </a:ln>
                <a:solidFill>
                  <a:schemeClr val="bg1"/>
                </a:solidFill>
                <a:effectLst/>
                <a:latin typeface="Comic Sans MS" pitchFamily="66" charset="0"/>
                <a:ea typeface="Times New Roman" pitchFamily="18" charset="0"/>
                <a:cs typeface="Arial" pitchFamily="34" charset="0"/>
              </a:rPr>
              <a:t>ult</a:t>
            </a:r>
            <a:r>
              <a:rPr kumimoji="0" lang="es-ES"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sym typeface="Symbol" pitchFamily="18" charset="2"/>
              </a:rPr>
              <a:t>= Esfuerzo último de tensión (Kg/cm</a:t>
            </a:r>
            <a:r>
              <a:rPr kumimoji="0" lang="es-ES" b="0" i="0" u="none" strike="noStrike" cap="none" normalizeH="0" baseline="30000" dirty="0" smtClean="0">
                <a:ln>
                  <a:noFill/>
                </a:ln>
                <a:solidFill>
                  <a:schemeClr val="bg1"/>
                </a:solidFill>
                <a:effectLst/>
                <a:latin typeface="Comic Sans MS" pitchFamily="66" charset="0"/>
                <a:ea typeface="Times New Roman" pitchFamily="18" charset="0"/>
                <a:cs typeface="Arial" pitchFamily="34" charset="0"/>
                <a:sym typeface="Symbol" pitchFamily="18" charset="2"/>
              </a:rPr>
              <a:t>2</a:t>
            </a:r>
            <a:r>
              <a:rPr kumimoji="0" lang="es-ES"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sym typeface="Symbol" pitchFamily="18" charset="2"/>
              </a:rPr>
              <a:t>)</a:t>
            </a:r>
            <a:endParaRPr kumimoji="0" lang="es-SV" b="0" i="0" u="none" strike="noStrike" cap="none" normalizeH="0" baseline="0" dirty="0" smtClean="0">
              <a:ln>
                <a:noFill/>
              </a:ln>
              <a:solidFill>
                <a:schemeClr val="bg1"/>
              </a:solidFill>
              <a:effectLst/>
              <a:latin typeface="Comic Sans MS" pitchFamily="66"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SV"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sym typeface="Symbol" pitchFamily="18" charset="2"/>
            </a:endParaRPr>
          </a:p>
        </p:txBody>
      </p:sp>
      <p:graphicFrame>
        <p:nvGraphicFramePr>
          <p:cNvPr id="11" name="10 Objeto"/>
          <p:cNvGraphicFramePr>
            <a:graphicFrameLocks noChangeAspect="1"/>
          </p:cNvGraphicFramePr>
          <p:nvPr/>
        </p:nvGraphicFramePr>
        <p:xfrm>
          <a:off x="0" y="457200"/>
          <a:ext cx="123825" cy="142875"/>
        </p:xfrm>
        <a:graphic>
          <a:graphicData uri="http://schemas.openxmlformats.org/presentationml/2006/ole">
            <p:oleObj spid="_x0000_s14378" name="Ecuación" r:id="rId7" imgW="126835" imgH="139518" progId="Equation.3">
              <p:embed/>
            </p:oleObj>
          </a:graphicData>
        </a:graphic>
      </p:graphicFrame>
      <p:sp>
        <p:nvSpPr>
          <p:cNvPr id="12" name="Rectangle 6"/>
          <p:cNvSpPr>
            <a:spLocks noChangeArrowheads="1"/>
          </p:cNvSpPr>
          <p:nvPr/>
        </p:nvSpPr>
        <p:spPr bwMode="auto">
          <a:xfrm>
            <a:off x="449263" y="6000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Deformación unitaria</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384167895"/>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BAMBU GIGANTE</a:t>
            </a:r>
            <a:endParaRPr lang="es-SV" sz="2800" dirty="0"/>
          </a:p>
        </p:txBody>
      </p:sp>
      <p:graphicFrame>
        <p:nvGraphicFramePr>
          <p:cNvPr id="2" name="1 Tabla"/>
          <p:cNvGraphicFramePr>
            <a:graphicFrameLocks noGrp="1"/>
          </p:cNvGraphicFramePr>
          <p:nvPr>
            <p:extLst>
              <p:ext uri="{D42A27DB-BD31-4B8C-83A1-F6EECF244321}">
                <p14:modId xmlns="" xmlns:p14="http://schemas.microsoft.com/office/powerpoint/2010/main" val="2414105963"/>
              </p:ext>
            </p:extLst>
          </p:nvPr>
        </p:nvGraphicFramePr>
        <p:xfrm>
          <a:off x="1403649" y="2149129"/>
          <a:ext cx="6671119" cy="3845671"/>
        </p:xfrm>
        <a:graphic>
          <a:graphicData uri="http://schemas.openxmlformats.org/drawingml/2006/table">
            <a:tbl>
              <a:tblPr firstRow="1" firstCol="1" bandRow="1">
                <a:tableStyleId>{5C22544A-7EE6-4342-B048-85BDC9FD1C3A}</a:tableStyleId>
              </a:tblPr>
              <a:tblGrid>
                <a:gridCol w="1193866"/>
                <a:gridCol w="724854"/>
                <a:gridCol w="718877"/>
                <a:gridCol w="718877"/>
                <a:gridCol w="660821"/>
                <a:gridCol w="1138079"/>
                <a:gridCol w="1515745"/>
              </a:tblGrid>
              <a:tr h="234210">
                <a:tc>
                  <a:txBody>
                    <a:bodyPr/>
                    <a:lstStyle/>
                    <a:p>
                      <a:pPr algn="ctr"/>
                      <a:endParaRPr lang="es-SV" sz="1500" dirty="0">
                        <a:effectLst/>
                        <a:latin typeface="Comic Sans MS" pitchFamily="66" charset="0"/>
                        <a:cs typeface="Times New Roman"/>
                      </a:endParaRPr>
                    </a:p>
                  </a:txBody>
                  <a:tcPr marL="44450" marR="44450" marT="0" marB="0" anchor="b"/>
                </a:tc>
                <a:tc>
                  <a:txBody>
                    <a:bodyPr/>
                    <a:lstStyle/>
                    <a:p>
                      <a:pPr algn="ctr"/>
                      <a:endParaRPr lang="es-SV" sz="1500">
                        <a:effectLst/>
                        <a:latin typeface="Comic Sans MS" pitchFamily="66" charset="0"/>
                        <a:cs typeface="Times New Roman"/>
                      </a:endParaRPr>
                    </a:p>
                  </a:txBody>
                  <a:tcPr marL="44450" marR="44450" marT="0" marB="0" anchor="b"/>
                </a:tc>
                <a:tc>
                  <a:txBody>
                    <a:bodyPr/>
                    <a:lstStyle/>
                    <a:p>
                      <a:pPr algn="ctr"/>
                      <a:endParaRPr lang="es-SV" sz="1500">
                        <a:effectLst/>
                        <a:latin typeface="Comic Sans MS" pitchFamily="66" charset="0"/>
                        <a:cs typeface="Times New Roman"/>
                      </a:endParaRPr>
                    </a:p>
                  </a:txBody>
                  <a:tcPr marL="44450" marR="44450" marT="0" marB="0" anchor="b"/>
                </a:tc>
                <a:tc gridSpan="2">
                  <a:txBody>
                    <a:bodyPr/>
                    <a:lstStyle/>
                    <a:p>
                      <a:pPr algn="ctr">
                        <a:spcAft>
                          <a:spcPts val="0"/>
                        </a:spcAft>
                      </a:pPr>
                      <a:r>
                        <a:rPr lang="es-EC" sz="1500">
                          <a:effectLst/>
                          <a:latin typeface="Comic Sans MS" pitchFamily="66" charset="0"/>
                        </a:rPr>
                        <a:t>AREA </a:t>
                      </a:r>
                      <a:endParaRPr lang="es-SV" sz="1500">
                        <a:effectLst/>
                        <a:latin typeface="Comic Sans MS" pitchFamily="66" charset="0"/>
                        <a:ea typeface="Times New Roman"/>
                        <a:cs typeface="Times New Roman"/>
                      </a:endParaRPr>
                    </a:p>
                  </a:txBody>
                  <a:tcPr marL="44450" marR="44450" marT="0" marB="0" anchor="b"/>
                </a:tc>
                <a:tc hMerge="1">
                  <a:txBody>
                    <a:bodyPr/>
                    <a:lstStyle/>
                    <a:p>
                      <a:endParaRPr lang="es-SV"/>
                    </a:p>
                  </a:txBody>
                  <a:tcPr/>
                </a:tc>
                <a:tc>
                  <a:txBody>
                    <a:bodyPr/>
                    <a:lstStyle/>
                    <a:p>
                      <a:pPr algn="ctr"/>
                      <a:endParaRPr lang="es-SV" sz="1500">
                        <a:effectLst/>
                        <a:latin typeface="Comic Sans MS" pitchFamily="66" charset="0"/>
                        <a:cs typeface="Times New Roman"/>
                      </a:endParaRPr>
                    </a:p>
                  </a:txBody>
                  <a:tcPr marL="44450" marR="44450" marT="0" marB="0" anchor="b"/>
                </a:tc>
                <a:tc>
                  <a:txBody>
                    <a:bodyPr/>
                    <a:lstStyle/>
                    <a:p>
                      <a:pPr algn="ctr"/>
                      <a:endParaRPr lang="es-SV" sz="1500">
                        <a:effectLst/>
                        <a:latin typeface="Comic Sans MS" pitchFamily="66" charset="0"/>
                        <a:cs typeface="Times New Roman"/>
                      </a:endParaRPr>
                    </a:p>
                  </a:txBody>
                  <a:tcPr marL="44450" marR="44450" marT="0" marB="0" anchor="b"/>
                </a:tc>
              </a:tr>
              <a:tr h="431448">
                <a:tc>
                  <a:txBody>
                    <a:bodyPr/>
                    <a:lstStyle/>
                    <a:p>
                      <a:pPr algn="ctr">
                        <a:spcAft>
                          <a:spcPts val="0"/>
                        </a:spcAft>
                      </a:pPr>
                      <a:r>
                        <a:rPr lang="es-EC" sz="1500" dirty="0">
                          <a:effectLst/>
                          <a:latin typeface="Comic Sans MS" pitchFamily="66" charset="0"/>
                        </a:rPr>
                        <a:t>PROBETA </a:t>
                      </a:r>
                      <a:endParaRPr lang="es-SV" sz="15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dirty="0">
                          <a:effectLst/>
                          <a:latin typeface="Comic Sans MS" pitchFamily="66" charset="0"/>
                        </a:rPr>
                        <a:t>e(mm)</a:t>
                      </a:r>
                      <a:endParaRPr lang="es-SV" sz="15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dirty="0">
                          <a:effectLst/>
                          <a:latin typeface="Comic Sans MS" pitchFamily="66" charset="0"/>
                        </a:rPr>
                        <a:t>h(mm)</a:t>
                      </a:r>
                      <a:endParaRPr lang="es-SV" sz="15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dirty="0">
                          <a:effectLst/>
                          <a:latin typeface="Comic Sans MS" pitchFamily="66" charset="0"/>
                        </a:rPr>
                        <a:t>(mm2)</a:t>
                      </a:r>
                      <a:endParaRPr lang="es-SV" sz="15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(cm2)</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dirty="0">
                          <a:effectLst/>
                          <a:latin typeface="Comic Sans MS" pitchFamily="66" charset="0"/>
                        </a:rPr>
                        <a:t>FUERZA (Kg)</a:t>
                      </a:r>
                      <a:endParaRPr lang="es-SV" sz="15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ESFUERZO (Kg/cm2)</a:t>
                      </a:r>
                      <a:endParaRPr lang="es-SV" sz="1500">
                        <a:effectLst/>
                        <a:latin typeface="Comic Sans MS" pitchFamily="66" charset="0"/>
                        <a:ea typeface="Times New Roman"/>
                        <a:cs typeface="Times New Roman"/>
                      </a:endParaRPr>
                    </a:p>
                  </a:txBody>
                  <a:tcPr marL="44450" marR="44450" marT="0" marB="0" anchor="b"/>
                </a:tc>
              </a:tr>
              <a:tr h="223458">
                <a:tc>
                  <a:txBody>
                    <a:bodyPr/>
                    <a:lstStyle/>
                    <a:p>
                      <a:pPr algn="ctr">
                        <a:spcAft>
                          <a:spcPts val="0"/>
                        </a:spcAft>
                      </a:pPr>
                      <a:r>
                        <a:rPr lang="es-EC" sz="1500" dirty="0">
                          <a:effectLst/>
                          <a:latin typeface="Comic Sans MS" pitchFamily="66" charset="0"/>
                        </a:rPr>
                        <a:t>1A</a:t>
                      </a:r>
                      <a:endParaRPr lang="es-SV" sz="15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8.98</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dirty="0">
                          <a:effectLst/>
                          <a:latin typeface="Comic Sans MS" pitchFamily="66" charset="0"/>
                        </a:rPr>
                        <a:t>16.89</a:t>
                      </a:r>
                      <a:endParaRPr lang="es-SV" sz="15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dirty="0">
                          <a:effectLst/>
                          <a:latin typeface="Comic Sans MS" pitchFamily="66" charset="0"/>
                        </a:rPr>
                        <a:t>151.48</a:t>
                      </a:r>
                      <a:endParaRPr lang="es-SV" sz="15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1.51</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2340.00</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1544.77</a:t>
                      </a:r>
                      <a:endParaRPr lang="es-SV" sz="1500">
                        <a:effectLst/>
                        <a:latin typeface="Comic Sans MS" pitchFamily="66" charset="0"/>
                        <a:ea typeface="Times New Roman"/>
                        <a:cs typeface="Times New Roman"/>
                      </a:endParaRPr>
                    </a:p>
                  </a:txBody>
                  <a:tcPr marL="44450" marR="44450" marT="0" marB="0" anchor="b"/>
                </a:tc>
              </a:tr>
              <a:tr h="223458">
                <a:tc>
                  <a:txBody>
                    <a:bodyPr/>
                    <a:lstStyle/>
                    <a:p>
                      <a:pPr algn="ctr">
                        <a:spcAft>
                          <a:spcPts val="0"/>
                        </a:spcAft>
                      </a:pPr>
                      <a:r>
                        <a:rPr lang="es-EC" sz="1500">
                          <a:effectLst/>
                          <a:latin typeface="Comic Sans MS" pitchFamily="66" charset="0"/>
                        </a:rPr>
                        <a:t>1B</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dirty="0">
                          <a:effectLst/>
                          <a:latin typeface="Comic Sans MS" pitchFamily="66" charset="0"/>
                        </a:rPr>
                        <a:t>10.77</a:t>
                      </a:r>
                      <a:endParaRPr lang="es-SV" sz="15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15.57</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dirty="0">
                          <a:effectLst/>
                          <a:latin typeface="Comic Sans MS" pitchFamily="66" charset="0"/>
                        </a:rPr>
                        <a:t>167.79</a:t>
                      </a:r>
                      <a:endParaRPr lang="es-SV" sz="15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dirty="0">
                          <a:effectLst/>
                          <a:latin typeface="Comic Sans MS" pitchFamily="66" charset="0"/>
                        </a:rPr>
                        <a:t>1.68</a:t>
                      </a:r>
                      <a:endParaRPr lang="es-SV" sz="15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2035.00</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1212.86</a:t>
                      </a:r>
                      <a:endParaRPr lang="es-SV" sz="1500">
                        <a:effectLst/>
                        <a:latin typeface="Comic Sans MS" pitchFamily="66" charset="0"/>
                        <a:ea typeface="Times New Roman"/>
                        <a:cs typeface="Times New Roman"/>
                      </a:endParaRPr>
                    </a:p>
                  </a:txBody>
                  <a:tcPr marL="44450" marR="44450" marT="0" marB="0" anchor="b"/>
                </a:tc>
              </a:tr>
              <a:tr h="223458">
                <a:tc>
                  <a:txBody>
                    <a:bodyPr/>
                    <a:lstStyle/>
                    <a:p>
                      <a:pPr algn="ctr">
                        <a:spcAft>
                          <a:spcPts val="0"/>
                        </a:spcAft>
                      </a:pPr>
                      <a:r>
                        <a:rPr lang="es-EC" sz="1500">
                          <a:effectLst/>
                          <a:latin typeface="Comic Sans MS" pitchFamily="66" charset="0"/>
                        </a:rPr>
                        <a:t>1C</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dirty="0">
                          <a:effectLst/>
                          <a:latin typeface="Comic Sans MS" pitchFamily="66" charset="0"/>
                        </a:rPr>
                        <a:t>10.72</a:t>
                      </a:r>
                      <a:endParaRPr lang="es-SV" sz="15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14.19</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152.05</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dirty="0">
                          <a:effectLst/>
                          <a:latin typeface="Comic Sans MS" pitchFamily="66" charset="0"/>
                        </a:rPr>
                        <a:t>1.52</a:t>
                      </a:r>
                      <a:endParaRPr lang="es-SV" sz="15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1965.00</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1292.33</a:t>
                      </a:r>
                      <a:endParaRPr lang="es-SV" sz="1500">
                        <a:effectLst/>
                        <a:latin typeface="Comic Sans MS" pitchFamily="66" charset="0"/>
                        <a:ea typeface="Times New Roman"/>
                        <a:cs typeface="Times New Roman"/>
                      </a:endParaRPr>
                    </a:p>
                  </a:txBody>
                  <a:tcPr marL="44450" marR="44450" marT="0" marB="0" anchor="b"/>
                </a:tc>
              </a:tr>
              <a:tr h="223458">
                <a:tc>
                  <a:txBody>
                    <a:bodyPr/>
                    <a:lstStyle/>
                    <a:p>
                      <a:pPr algn="ctr">
                        <a:spcAft>
                          <a:spcPts val="0"/>
                        </a:spcAft>
                      </a:pPr>
                      <a:r>
                        <a:rPr lang="es-EC" sz="1500">
                          <a:effectLst/>
                          <a:latin typeface="Comic Sans MS" pitchFamily="66" charset="0"/>
                        </a:rPr>
                        <a:t>1D</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dirty="0">
                          <a:effectLst/>
                          <a:latin typeface="Comic Sans MS" pitchFamily="66" charset="0"/>
                        </a:rPr>
                        <a:t>10.42</a:t>
                      </a:r>
                      <a:endParaRPr lang="es-SV" sz="15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14.68</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153.05</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dirty="0">
                          <a:effectLst/>
                          <a:latin typeface="Comic Sans MS" pitchFamily="66" charset="0"/>
                        </a:rPr>
                        <a:t>1.53</a:t>
                      </a:r>
                      <a:endParaRPr lang="es-SV" sz="15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2345.00</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1532.20</a:t>
                      </a:r>
                      <a:endParaRPr lang="es-SV" sz="1500">
                        <a:effectLst/>
                        <a:latin typeface="Comic Sans MS" pitchFamily="66" charset="0"/>
                        <a:ea typeface="Times New Roman"/>
                        <a:cs typeface="Times New Roman"/>
                      </a:endParaRPr>
                    </a:p>
                  </a:txBody>
                  <a:tcPr marL="44450" marR="44450" marT="0" marB="0" anchor="b"/>
                </a:tc>
              </a:tr>
              <a:tr h="223458">
                <a:tc>
                  <a:txBody>
                    <a:bodyPr/>
                    <a:lstStyle/>
                    <a:p>
                      <a:pPr algn="ctr">
                        <a:spcAft>
                          <a:spcPts val="0"/>
                        </a:spcAft>
                      </a:pPr>
                      <a:r>
                        <a:rPr lang="es-EC" sz="1500">
                          <a:effectLst/>
                          <a:latin typeface="Comic Sans MS" pitchFamily="66" charset="0"/>
                        </a:rPr>
                        <a:t>1E</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10.64</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dirty="0">
                          <a:effectLst/>
                          <a:latin typeface="Comic Sans MS" pitchFamily="66" charset="0"/>
                        </a:rPr>
                        <a:t>14.81</a:t>
                      </a:r>
                      <a:endParaRPr lang="es-SV" sz="15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157.63</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1.58</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dirty="0">
                          <a:effectLst/>
                          <a:latin typeface="Comic Sans MS" pitchFamily="66" charset="0"/>
                        </a:rPr>
                        <a:t>1895.00</a:t>
                      </a:r>
                      <a:endParaRPr lang="es-SV" sz="15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1202.19</a:t>
                      </a:r>
                      <a:endParaRPr lang="es-SV" sz="1500">
                        <a:effectLst/>
                        <a:latin typeface="Comic Sans MS" pitchFamily="66" charset="0"/>
                        <a:ea typeface="Times New Roman"/>
                        <a:cs typeface="Times New Roman"/>
                      </a:endParaRPr>
                    </a:p>
                  </a:txBody>
                  <a:tcPr marL="44450" marR="44450" marT="0" marB="0" anchor="b"/>
                </a:tc>
              </a:tr>
              <a:tr h="223458">
                <a:tc>
                  <a:txBody>
                    <a:bodyPr/>
                    <a:lstStyle/>
                    <a:p>
                      <a:pPr algn="ctr">
                        <a:spcAft>
                          <a:spcPts val="0"/>
                        </a:spcAft>
                      </a:pPr>
                      <a:r>
                        <a:rPr lang="es-EC" sz="1500">
                          <a:effectLst/>
                          <a:latin typeface="Comic Sans MS" pitchFamily="66" charset="0"/>
                        </a:rPr>
                        <a:t>1F</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10.00</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dirty="0">
                          <a:effectLst/>
                          <a:latin typeface="Comic Sans MS" pitchFamily="66" charset="0"/>
                        </a:rPr>
                        <a:t>15.11</a:t>
                      </a:r>
                      <a:endParaRPr lang="es-SV" sz="15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151.04</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1.51</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dirty="0">
                          <a:effectLst/>
                          <a:latin typeface="Comic Sans MS" pitchFamily="66" charset="0"/>
                        </a:rPr>
                        <a:t>2425.00</a:t>
                      </a:r>
                      <a:endParaRPr lang="es-SV" sz="15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1605.52</a:t>
                      </a:r>
                      <a:endParaRPr lang="es-SV" sz="1500">
                        <a:effectLst/>
                        <a:latin typeface="Comic Sans MS" pitchFamily="66" charset="0"/>
                        <a:ea typeface="Times New Roman"/>
                        <a:cs typeface="Times New Roman"/>
                      </a:endParaRPr>
                    </a:p>
                  </a:txBody>
                  <a:tcPr marL="44450" marR="44450" marT="0" marB="0" anchor="b"/>
                </a:tc>
              </a:tr>
              <a:tr h="223458">
                <a:tc>
                  <a:txBody>
                    <a:bodyPr/>
                    <a:lstStyle/>
                    <a:p>
                      <a:pPr algn="ctr">
                        <a:spcAft>
                          <a:spcPts val="0"/>
                        </a:spcAft>
                      </a:pPr>
                      <a:r>
                        <a:rPr lang="es-EC" sz="1500">
                          <a:effectLst/>
                          <a:latin typeface="Comic Sans MS" pitchFamily="66" charset="0"/>
                        </a:rPr>
                        <a:t>2A</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10.21</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16.69</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dirty="0">
                          <a:effectLst/>
                          <a:latin typeface="Comic Sans MS" pitchFamily="66" charset="0"/>
                        </a:rPr>
                        <a:t>170.24</a:t>
                      </a:r>
                      <a:endParaRPr lang="es-SV" sz="15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1.70</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dirty="0">
                          <a:effectLst/>
                          <a:latin typeface="Comic Sans MS" pitchFamily="66" charset="0"/>
                        </a:rPr>
                        <a:t>2285.00</a:t>
                      </a:r>
                      <a:endParaRPr lang="es-SV" sz="15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1342.23</a:t>
                      </a:r>
                      <a:endParaRPr lang="es-SV" sz="1500">
                        <a:effectLst/>
                        <a:latin typeface="Comic Sans MS" pitchFamily="66" charset="0"/>
                        <a:ea typeface="Times New Roman"/>
                        <a:cs typeface="Times New Roman"/>
                      </a:endParaRPr>
                    </a:p>
                  </a:txBody>
                  <a:tcPr marL="44450" marR="44450" marT="0" marB="0" anchor="b"/>
                </a:tc>
              </a:tr>
              <a:tr h="223458">
                <a:tc>
                  <a:txBody>
                    <a:bodyPr/>
                    <a:lstStyle/>
                    <a:p>
                      <a:pPr algn="ctr">
                        <a:spcAft>
                          <a:spcPts val="0"/>
                        </a:spcAft>
                      </a:pPr>
                      <a:r>
                        <a:rPr lang="es-EC" sz="1500">
                          <a:effectLst/>
                          <a:latin typeface="Comic Sans MS" pitchFamily="66" charset="0"/>
                        </a:rPr>
                        <a:t>2B</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12.11</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16.92</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dirty="0">
                          <a:effectLst/>
                          <a:latin typeface="Comic Sans MS" pitchFamily="66" charset="0"/>
                        </a:rPr>
                        <a:t>205.67</a:t>
                      </a:r>
                      <a:endParaRPr lang="es-SV" sz="15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2.06</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dirty="0">
                          <a:effectLst/>
                          <a:latin typeface="Comic Sans MS" pitchFamily="66" charset="0"/>
                        </a:rPr>
                        <a:t>2315.00</a:t>
                      </a:r>
                      <a:endParaRPr lang="es-SV" sz="15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1125.61</a:t>
                      </a:r>
                      <a:endParaRPr lang="es-SV" sz="1500">
                        <a:effectLst/>
                        <a:latin typeface="Comic Sans MS" pitchFamily="66" charset="0"/>
                        <a:ea typeface="Times New Roman"/>
                        <a:cs typeface="Times New Roman"/>
                      </a:endParaRPr>
                    </a:p>
                  </a:txBody>
                  <a:tcPr marL="44450" marR="44450" marT="0" marB="0" anchor="b"/>
                </a:tc>
              </a:tr>
              <a:tr h="223458">
                <a:tc>
                  <a:txBody>
                    <a:bodyPr/>
                    <a:lstStyle/>
                    <a:p>
                      <a:pPr algn="ctr">
                        <a:spcAft>
                          <a:spcPts val="0"/>
                        </a:spcAft>
                      </a:pPr>
                      <a:r>
                        <a:rPr lang="es-EC" sz="1500">
                          <a:effectLst/>
                          <a:latin typeface="Comic Sans MS" pitchFamily="66" charset="0"/>
                        </a:rPr>
                        <a:t>2C</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10.06</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16.82</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169.76</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dirty="0">
                          <a:effectLst/>
                          <a:latin typeface="Comic Sans MS" pitchFamily="66" charset="0"/>
                        </a:rPr>
                        <a:t>1.70</a:t>
                      </a:r>
                      <a:endParaRPr lang="es-SV" sz="15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1615.00</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dirty="0">
                          <a:effectLst/>
                          <a:latin typeface="Comic Sans MS" pitchFamily="66" charset="0"/>
                        </a:rPr>
                        <a:t>951.36</a:t>
                      </a:r>
                      <a:endParaRPr lang="es-SV" sz="1500" dirty="0">
                        <a:effectLst/>
                        <a:latin typeface="Comic Sans MS" pitchFamily="66" charset="0"/>
                        <a:ea typeface="Times New Roman"/>
                        <a:cs typeface="Times New Roman"/>
                      </a:endParaRPr>
                    </a:p>
                  </a:txBody>
                  <a:tcPr marL="44450" marR="44450" marT="0" marB="0" anchor="b"/>
                </a:tc>
              </a:tr>
              <a:tr h="223458">
                <a:tc>
                  <a:txBody>
                    <a:bodyPr/>
                    <a:lstStyle/>
                    <a:p>
                      <a:pPr algn="ctr">
                        <a:spcAft>
                          <a:spcPts val="0"/>
                        </a:spcAft>
                      </a:pPr>
                      <a:r>
                        <a:rPr lang="es-EC" sz="1500">
                          <a:effectLst/>
                          <a:latin typeface="Comic Sans MS" pitchFamily="66" charset="0"/>
                        </a:rPr>
                        <a:t>2D</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8.73</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16.97</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148.88</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1.49</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dirty="0">
                          <a:effectLst/>
                          <a:latin typeface="Comic Sans MS" pitchFamily="66" charset="0"/>
                        </a:rPr>
                        <a:t>1835.00</a:t>
                      </a:r>
                      <a:endParaRPr lang="es-SV" sz="15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1232.54</a:t>
                      </a:r>
                      <a:endParaRPr lang="es-SV" sz="1500">
                        <a:effectLst/>
                        <a:latin typeface="Comic Sans MS" pitchFamily="66" charset="0"/>
                        <a:ea typeface="Times New Roman"/>
                        <a:cs typeface="Times New Roman"/>
                      </a:endParaRPr>
                    </a:p>
                  </a:txBody>
                  <a:tcPr marL="44450" marR="44450" marT="0" marB="0" anchor="b"/>
                </a:tc>
              </a:tr>
              <a:tr h="223458">
                <a:tc>
                  <a:txBody>
                    <a:bodyPr/>
                    <a:lstStyle/>
                    <a:p>
                      <a:pPr algn="ctr">
                        <a:spcAft>
                          <a:spcPts val="0"/>
                        </a:spcAft>
                      </a:pPr>
                      <a:r>
                        <a:rPr lang="es-EC" sz="1500">
                          <a:effectLst/>
                          <a:latin typeface="Comic Sans MS" pitchFamily="66" charset="0"/>
                        </a:rPr>
                        <a:t>2E</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11.91</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16.92</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201.63</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2.02</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dirty="0">
                          <a:effectLst/>
                          <a:latin typeface="Comic Sans MS" pitchFamily="66" charset="0"/>
                        </a:rPr>
                        <a:t>2225.00</a:t>
                      </a:r>
                      <a:endParaRPr lang="es-SV" sz="15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dirty="0">
                          <a:effectLst/>
                          <a:latin typeface="Comic Sans MS" pitchFamily="66" charset="0"/>
                        </a:rPr>
                        <a:t>1103.50</a:t>
                      </a:r>
                      <a:endParaRPr lang="es-SV" sz="1500" dirty="0">
                        <a:effectLst/>
                        <a:latin typeface="Comic Sans MS" pitchFamily="66" charset="0"/>
                        <a:ea typeface="Times New Roman"/>
                        <a:cs typeface="Times New Roman"/>
                      </a:endParaRPr>
                    </a:p>
                  </a:txBody>
                  <a:tcPr marL="44450" marR="44450" marT="0" marB="0" anchor="b"/>
                </a:tc>
              </a:tr>
              <a:tr h="234210">
                <a:tc>
                  <a:txBody>
                    <a:bodyPr/>
                    <a:lstStyle/>
                    <a:p>
                      <a:pPr algn="ctr">
                        <a:spcAft>
                          <a:spcPts val="0"/>
                        </a:spcAft>
                      </a:pPr>
                      <a:r>
                        <a:rPr lang="es-EC" sz="1500">
                          <a:effectLst/>
                          <a:latin typeface="Comic Sans MS" pitchFamily="66" charset="0"/>
                        </a:rPr>
                        <a:t>2F</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6.76</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16.49</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110.62</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1.11</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a:effectLst/>
                          <a:latin typeface="Comic Sans MS" pitchFamily="66" charset="0"/>
                        </a:rPr>
                        <a:t>1555.00</a:t>
                      </a:r>
                      <a:endParaRPr lang="es-SV" sz="15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dirty="0">
                          <a:effectLst/>
                          <a:latin typeface="Comic Sans MS" pitchFamily="66" charset="0"/>
                        </a:rPr>
                        <a:t>1405.70</a:t>
                      </a:r>
                      <a:endParaRPr lang="es-SV" sz="1500" dirty="0">
                        <a:effectLst/>
                        <a:latin typeface="Comic Sans MS" pitchFamily="66" charset="0"/>
                        <a:ea typeface="Times New Roman"/>
                        <a:cs typeface="Times New Roman"/>
                      </a:endParaRPr>
                    </a:p>
                  </a:txBody>
                  <a:tcPr marL="44450" marR="44450" marT="0" marB="0" anchor="b"/>
                </a:tc>
              </a:tr>
              <a:tr h="405451">
                <a:tc>
                  <a:txBody>
                    <a:bodyPr/>
                    <a:lstStyle/>
                    <a:p>
                      <a:pPr algn="ctr">
                        <a:spcAft>
                          <a:spcPts val="0"/>
                        </a:spcAft>
                      </a:pPr>
                      <a:r>
                        <a:rPr lang="es-EC" sz="1500" b="1" dirty="0">
                          <a:effectLst/>
                          <a:latin typeface="Comic Sans MS" pitchFamily="66" charset="0"/>
                        </a:rPr>
                        <a:t>PROMEDIO</a:t>
                      </a:r>
                      <a:endParaRPr lang="es-SV" sz="1500" b="1"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b="1" dirty="0">
                          <a:effectLst/>
                          <a:latin typeface="Comic Sans MS" pitchFamily="66" charset="0"/>
                        </a:rPr>
                        <a:t> </a:t>
                      </a:r>
                      <a:endParaRPr lang="es-SV" sz="1500" b="1"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b="1" dirty="0">
                          <a:effectLst/>
                          <a:latin typeface="Comic Sans MS" pitchFamily="66" charset="0"/>
                        </a:rPr>
                        <a:t> </a:t>
                      </a:r>
                      <a:endParaRPr lang="es-SV" sz="1500" b="1"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b="1" dirty="0">
                          <a:effectLst/>
                          <a:latin typeface="Comic Sans MS" pitchFamily="66" charset="0"/>
                        </a:rPr>
                        <a:t> </a:t>
                      </a:r>
                      <a:endParaRPr lang="es-SV" sz="1500" b="1"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b="1" dirty="0">
                          <a:effectLst/>
                          <a:latin typeface="Comic Sans MS" pitchFamily="66" charset="0"/>
                        </a:rPr>
                        <a:t> </a:t>
                      </a:r>
                      <a:endParaRPr lang="es-SV" sz="1500" b="1"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b="1" dirty="0">
                          <a:effectLst/>
                          <a:latin typeface="Comic Sans MS" pitchFamily="66" charset="0"/>
                        </a:rPr>
                        <a:t> </a:t>
                      </a:r>
                      <a:endParaRPr lang="es-SV" sz="1500" b="1"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1500" b="1" dirty="0">
                          <a:effectLst/>
                          <a:latin typeface="Comic Sans MS" pitchFamily="66" charset="0"/>
                        </a:rPr>
                        <a:t>1295.90</a:t>
                      </a:r>
                      <a:endParaRPr lang="es-SV" sz="1500" b="1" dirty="0">
                        <a:effectLst/>
                        <a:latin typeface="Comic Sans MS" pitchFamily="66" charset="0"/>
                        <a:ea typeface="Times New Roman"/>
                        <a:cs typeface="Times New Roman"/>
                      </a:endParaRPr>
                    </a:p>
                  </a:txBody>
                  <a:tcPr marL="44450" marR="44450" marT="0" marB="0" anchor="b"/>
                </a:tc>
              </a:tr>
            </a:tbl>
          </a:graphicData>
        </a:graphic>
      </p:graphicFrame>
      <p:sp>
        <p:nvSpPr>
          <p:cNvPr id="4" name="3 Rectángulo"/>
          <p:cNvSpPr/>
          <p:nvPr/>
        </p:nvSpPr>
        <p:spPr>
          <a:xfrm>
            <a:off x="808492" y="1556792"/>
            <a:ext cx="6931859" cy="400110"/>
          </a:xfrm>
          <a:prstGeom prst="rect">
            <a:avLst/>
          </a:prstGeom>
        </p:spPr>
        <p:txBody>
          <a:bodyPr wrap="square">
            <a:spAutoFit/>
          </a:bodyPr>
          <a:lstStyle/>
          <a:p>
            <a:pPr marL="342900" indent="-342900" algn="just">
              <a:buFont typeface="Wingdings" pitchFamily="2" charset="2"/>
              <a:buChar char="Ø"/>
            </a:pPr>
            <a:r>
              <a:rPr lang="es-ES" sz="2000" dirty="0">
                <a:solidFill>
                  <a:schemeClr val="bg1"/>
                </a:solidFill>
                <a:latin typeface="Comic Sans MS" pitchFamily="66" charset="0"/>
              </a:rPr>
              <a:t>Esfuerzos Admisibles Promedios.</a:t>
            </a:r>
            <a:endParaRPr lang="es-SV" sz="2000" dirty="0">
              <a:solidFill>
                <a:schemeClr val="bg1"/>
              </a:solidFill>
              <a:latin typeface="Comic Sans MS" pitchFamily="66" charset="0"/>
            </a:endParaRPr>
          </a:p>
        </p:txBody>
      </p:sp>
      <p:sp>
        <p:nvSpPr>
          <p:cNvPr id="7" name="6 CuadroTexto"/>
          <p:cNvSpPr txBox="1"/>
          <p:nvPr/>
        </p:nvSpPr>
        <p:spPr>
          <a:xfrm>
            <a:off x="425070" y="6165304"/>
            <a:ext cx="3744416" cy="553998"/>
          </a:xfrm>
          <a:prstGeom prst="rect">
            <a:avLst/>
          </a:prstGeom>
          <a:noFill/>
        </p:spPr>
        <p:txBody>
          <a:bodyPr wrap="square" rtlCol="0">
            <a:spAutoFit/>
          </a:bodyPr>
          <a:lstStyle/>
          <a:p>
            <a:pPr algn="just"/>
            <a:r>
              <a:rPr lang="es-ES" sz="1500" dirty="0" smtClean="0">
                <a:solidFill>
                  <a:srgbClr val="FFC000"/>
                </a:solidFill>
                <a:latin typeface="Comic Sans MS" pitchFamily="66" charset="0"/>
              </a:rPr>
              <a:t>NOTA: CODIGO (1) SIN NUDO</a:t>
            </a:r>
          </a:p>
          <a:p>
            <a:pPr algn="just"/>
            <a:r>
              <a:rPr lang="es-ES" sz="1500" dirty="0">
                <a:solidFill>
                  <a:srgbClr val="FFC000"/>
                </a:solidFill>
                <a:latin typeface="Comic Sans MS" pitchFamily="66" charset="0"/>
              </a:rPr>
              <a:t> </a:t>
            </a:r>
            <a:r>
              <a:rPr lang="es-ES" sz="1500" dirty="0" smtClean="0">
                <a:solidFill>
                  <a:srgbClr val="FFC000"/>
                </a:solidFill>
                <a:latin typeface="Comic Sans MS" pitchFamily="66" charset="0"/>
              </a:rPr>
              <a:t>           CODIGO (2) CON NUDO</a:t>
            </a:r>
            <a:endParaRPr lang="es-SV" sz="1500" dirty="0">
              <a:solidFill>
                <a:srgbClr val="FFC000"/>
              </a:solidFill>
              <a:latin typeface="Comic Sans MS" pitchFamily="66" charset="0"/>
            </a:endParaRPr>
          </a:p>
        </p:txBody>
      </p:sp>
    </p:spTree>
    <p:extLst>
      <p:ext uri="{BB962C8B-B14F-4D97-AF65-F5344CB8AC3E}">
        <p14:creationId xmlns="" xmlns:p14="http://schemas.microsoft.com/office/powerpoint/2010/main" val="3537943297"/>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BAMBU GIGANTE</a:t>
            </a:r>
            <a:endParaRPr lang="es-SV" sz="2800" dirty="0"/>
          </a:p>
        </p:txBody>
      </p:sp>
      <p:sp>
        <p:nvSpPr>
          <p:cNvPr id="2" name="1 Rectángulo"/>
          <p:cNvSpPr/>
          <p:nvPr/>
        </p:nvSpPr>
        <p:spPr>
          <a:xfrm>
            <a:off x="1000236" y="1447974"/>
            <a:ext cx="7213396" cy="400110"/>
          </a:xfrm>
          <a:prstGeom prst="rect">
            <a:avLst/>
          </a:prstGeom>
        </p:spPr>
        <p:txBody>
          <a:bodyPr wrap="square">
            <a:spAutoFit/>
          </a:bodyPr>
          <a:lstStyle/>
          <a:p>
            <a:pPr marL="342900" indent="-342900" algn="just">
              <a:buFont typeface="Wingdings" pitchFamily="2" charset="2"/>
              <a:buChar char="Ø"/>
            </a:pPr>
            <a:r>
              <a:rPr lang="es-ES" sz="2000" dirty="0">
                <a:solidFill>
                  <a:schemeClr val="bg1"/>
                </a:solidFill>
                <a:latin typeface="Comic Sans MS" pitchFamily="66" charset="0"/>
              </a:rPr>
              <a:t>Módulos de Elasticidad Promedios (20% al 80%)</a:t>
            </a:r>
            <a:endParaRPr lang="es-SV" sz="2000" dirty="0">
              <a:solidFill>
                <a:schemeClr val="bg1"/>
              </a:solidFill>
              <a:latin typeface="Comic Sans MS" pitchFamily="66" charset="0"/>
            </a:endParaRPr>
          </a:p>
        </p:txBody>
      </p:sp>
      <p:graphicFrame>
        <p:nvGraphicFramePr>
          <p:cNvPr id="4" name="3 Tabla"/>
          <p:cNvGraphicFramePr>
            <a:graphicFrameLocks noGrp="1"/>
          </p:cNvGraphicFramePr>
          <p:nvPr>
            <p:extLst>
              <p:ext uri="{D42A27DB-BD31-4B8C-83A1-F6EECF244321}">
                <p14:modId xmlns="" xmlns:p14="http://schemas.microsoft.com/office/powerpoint/2010/main" val="1311263039"/>
              </p:ext>
            </p:extLst>
          </p:nvPr>
        </p:nvGraphicFramePr>
        <p:xfrm>
          <a:off x="877906" y="2636912"/>
          <a:ext cx="7458056" cy="3069638"/>
        </p:xfrm>
        <a:graphic>
          <a:graphicData uri="http://schemas.openxmlformats.org/drawingml/2006/table">
            <a:tbl>
              <a:tblPr firstRow="1" firstCol="1" bandRow="1">
                <a:tableStyleId>{5C22544A-7EE6-4342-B048-85BDC9FD1C3A}</a:tableStyleId>
              </a:tblPr>
              <a:tblGrid>
                <a:gridCol w="2105804"/>
                <a:gridCol w="5352252"/>
              </a:tblGrid>
              <a:tr h="432048">
                <a:tc>
                  <a:txBody>
                    <a:bodyPr/>
                    <a:lstStyle/>
                    <a:p>
                      <a:pPr algn="ctr">
                        <a:spcAft>
                          <a:spcPts val="0"/>
                        </a:spcAft>
                      </a:pPr>
                      <a:r>
                        <a:rPr lang="es-EC" sz="2000" dirty="0">
                          <a:effectLst/>
                          <a:latin typeface="Comic Sans MS" pitchFamily="66" charset="0"/>
                        </a:rPr>
                        <a:t>PROBETA</a:t>
                      </a:r>
                      <a:endParaRPr lang="es-SV" sz="20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2000">
                          <a:effectLst/>
                          <a:latin typeface="Comic Sans MS" pitchFamily="66" charset="0"/>
                        </a:rPr>
                        <a:t>MODULO DE ELASTICIDAD (Kg/cm2)</a:t>
                      </a:r>
                      <a:endParaRPr lang="es-SV" sz="2000">
                        <a:effectLst/>
                        <a:latin typeface="Comic Sans MS" pitchFamily="66" charset="0"/>
                        <a:ea typeface="Times New Roman"/>
                        <a:cs typeface="Times New Roman"/>
                      </a:endParaRPr>
                    </a:p>
                  </a:txBody>
                  <a:tcPr marL="44450" marR="44450" marT="0" marB="0" anchor="b"/>
                </a:tc>
              </a:tr>
              <a:tr h="644015">
                <a:tc>
                  <a:txBody>
                    <a:bodyPr/>
                    <a:lstStyle/>
                    <a:p>
                      <a:pPr algn="ctr">
                        <a:spcAft>
                          <a:spcPts val="0"/>
                        </a:spcAft>
                      </a:pPr>
                      <a:r>
                        <a:rPr lang="es-EC" sz="2000" dirty="0">
                          <a:effectLst/>
                          <a:latin typeface="Comic Sans MS" pitchFamily="66" charset="0"/>
                        </a:rPr>
                        <a:t>1C</a:t>
                      </a:r>
                      <a:endParaRPr lang="es-SV" sz="2000" dirty="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2000" dirty="0">
                          <a:effectLst/>
                          <a:latin typeface="Comic Sans MS" pitchFamily="66" charset="0"/>
                        </a:rPr>
                        <a:t>298895.13</a:t>
                      </a:r>
                      <a:endParaRPr lang="es-SV" sz="2000" dirty="0">
                        <a:effectLst/>
                        <a:latin typeface="Comic Sans MS" pitchFamily="66" charset="0"/>
                        <a:ea typeface="Times New Roman"/>
                        <a:cs typeface="Times New Roman"/>
                      </a:endParaRPr>
                    </a:p>
                  </a:txBody>
                  <a:tcPr marL="44450" marR="44450" marT="0" marB="0" anchor="b"/>
                </a:tc>
              </a:tr>
              <a:tr h="644015">
                <a:tc>
                  <a:txBody>
                    <a:bodyPr/>
                    <a:lstStyle/>
                    <a:p>
                      <a:pPr algn="ctr">
                        <a:spcAft>
                          <a:spcPts val="0"/>
                        </a:spcAft>
                      </a:pPr>
                      <a:r>
                        <a:rPr lang="es-EC" sz="2000">
                          <a:effectLst/>
                          <a:latin typeface="Comic Sans MS" pitchFamily="66" charset="0"/>
                        </a:rPr>
                        <a:t>1E</a:t>
                      </a:r>
                      <a:endParaRPr lang="es-SV" sz="20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2000" dirty="0">
                          <a:effectLst/>
                          <a:latin typeface="Comic Sans MS" pitchFamily="66" charset="0"/>
                        </a:rPr>
                        <a:t>251555.49</a:t>
                      </a:r>
                      <a:endParaRPr lang="es-SV" sz="2000" dirty="0">
                        <a:effectLst/>
                        <a:latin typeface="Comic Sans MS" pitchFamily="66" charset="0"/>
                        <a:ea typeface="Times New Roman"/>
                        <a:cs typeface="Times New Roman"/>
                      </a:endParaRPr>
                    </a:p>
                  </a:txBody>
                  <a:tcPr marL="44450" marR="44450" marT="0" marB="0" anchor="b"/>
                </a:tc>
              </a:tr>
              <a:tr h="674780">
                <a:tc>
                  <a:txBody>
                    <a:bodyPr/>
                    <a:lstStyle/>
                    <a:p>
                      <a:pPr algn="ctr">
                        <a:spcAft>
                          <a:spcPts val="0"/>
                        </a:spcAft>
                      </a:pPr>
                      <a:r>
                        <a:rPr lang="es-EC" sz="2000">
                          <a:effectLst/>
                          <a:latin typeface="Comic Sans MS" pitchFamily="66" charset="0"/>
                        </a:rPr>
                        <a:t>2E</a:t>
                      </a:r>
                      <a:endParaRPr lang="es-SV" sz="20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2000" dirty="0">
                          <a:effectLst/>
                          <a:latin typeface="Comic Sans MS" pitchFamily="66" charset="0"/>
                        </a:rPr>
                        <a:t>325832.72</a:t>
                      </a:r>
                      <a:endParaRPr lang="es-SV" sz="2000" dirty="0">
                        <a:effectLst/>
                        <a:latin typeface="Comic Sans MS" pitchFamily="66" charset="0"/>
                        <a:ea typeface="Times New Roman"/>
                        <a:cs typeface="Times New Roman"/>
                      </a:endParaRPr>
                    </a:p>
                  </a:txBody>
                  <a:tcPr marL="44450" marR="44450" marT="0" marB="0" anchor="b"/>
                </a:tc>
              </a:tr>
              <a:tr h="674780">
                <a:tc>
                  <a:txBody>
                    <a:bodyPr/>
                    <a:lstStyle/>
                    <a:p>
                      <a:pPr algn="ctr">
                        <a:spcAft>
                          <a:spcPts val="0"/>
                        </a:spcAft>
                      </a:pPr>
                      <a:r>
                        <a:rPr lang="es-EC" sz="2000">
                          <a:effectLst/>
                          <a:latin typeface="Comic Sans MS" pitchFamily="66" charset="0"/>
                        </a:rPr>
                        <a:t>PROMEDIO</a:t>
                      </a:r>
                      <a:endParaRPr lang="es-SV" sz="2000">
                        <a:effectLst/>
                        <a:latin typeface="Comic Sans MS" pitchFamily="66" charset="0"/>
                        <a:ea typeface="Times New Roman"/>
                        <a:cs typeface="Times New Roman"/>
                      </a:endParaRPr>
                    </a:p>
                  </a:txBody>
                  <a:tcPr marL="44450" marR="44450" marT="0" marB="0" anchor="b"/>
                </a:tc>
                <a:tc>
                  <a:txBody>
                    <a:bodyPr/>
                    <a:lstStyle/>
                    <a:p>
                      <a:pPr algn="ctr">
                        <a:spcAft>
                          <a:spcPts val="0"/>
                        </a:spcAft>
                      </a:pPr>
                      <a:r>
                        <a:rPr lang="es-EC" sz="2000" dirty="0">
                          <a:effectLst/>
                          <a:latin typeface="Comic Sans MS" pitchFamily="66" charset="0"/>
                        </a:rPr>
                        <a:t>292094.45</a:t>
                      </a:r>
                      <a:endParaRPr lang="es-SV" sz="2000" dirty="0">
                        <a:effectLst/>
                        <a:latin typeface="Comic Sans MS" pitchFamily="66" charset="0"/>
                        <a:ea typeface="Times New Roman"/>
                        <a:cs typeface="Times New Roman"/>
                      </a:endParaRPr>
                    </a:p>
                  </a:txBody>
                  <a:tcPr marL="44450" marR="44450" marT="0" marB="0" anchor="b"/>
                </a:tc>
              </a:tr>
            </a:tbl>
          </a:graphicData>
        </a:graphic>
      </p:graphicFrame>
      <p:sp>
        <p:nvSpPr>
          <p:cNvPr id="7" name="6 CuadroTexto"/>
          <p:cNvSpPr txBox="1"/>
          <p:nvPr/>
        </p:nvSpPr>
        <p:spPr>
          <a:xfrm>
            <a:off x="425070" y="6165304"/>
            <a:ext cx="3744416" cy="553998"/>
          </a:xfrm>
          <a:prstGeom prst="rect">
            <a:avLst/>
          </a:prstGeom>
          <a:noFill/>
        </p:spPr>
        <p:txBody>
          <a:bodyPr wrap="square" rtlCol="0">
            <a:spAutoFit/>
          </a:bodyPr>
          <a:lstStyle/>
          <a:p>
            <a:pPr algn="just"/>
            <a:r>
              <a:rPr lang="es-ES" sz="1500" dirty="0" smtClean="0">
                <a:solidFill>
                  <a:srgbClr val="FFC000"/>
                </a:solidFill>
                <a:latin typeface="Comic Sans MS" pitchFamily="66" charset="0"/>
              </a:rPr>
              <a:t>NOTA: CODIGO (1) SIN NUDO</a:t>
            </a:r>
          </a:p>
          <a:p>
            <a:pPr algn="just"/>
            <a:r>
              <a:rPr lang="es-ES" sz="1500" dirty="0">
                <a:solidFill>
                  <a:srgbClr val="FFC000"/>
                </a:solidFill>
                <a:latin typeface="Comic Sans MS" pitchFamily="66" charset="0"/>
              </a:rPr>
              <a:t> </a:t>
            </a:r>
            <a:r>
              <a:rPr lang="es-ES" sz="1500" dirty="0" smtClean="0">
                <a:solidFill>
                  <a:srgbClr val="FFC000"/>
                </a:solidFill>
                <a:latin typeface="Comic Sans MS" pitchFamily="66" charset="0"/>
              </a:rPr>
              <a:t>           CODIGO (2) CON NUDO</a:t>
            </a:r>
            <a:endParaRPr lang="es-SV" sz="1500" dirty="0">
              <a:solidFill>
                <a:srgbClr val="FFC000"/>
              </a:solidFill>
              <a:latin typeface="Comic Sans MS" pitchFamily="66" charset="0"/>
            </a:endParaRPr>
          </a:p>
        </p:txBody>
      </p:sp>
    </p:spTree>
    <p:extLst>
      <p:ext uri="{BB962C8B-B14F-4D97-AF65-F5344CB8AC3E}">
        <p14:creationId xmlns="" xmlns:p14="http://schemas.microsoft.com/office/powerpoint/2010/main" val="483151661"/>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BAMBU GIGANTE</a:t>
            </a:r>
            <a:endParaRPr lang="es-SV" sz="2800" dirty="0"/>
          </a:p>
        </p:txBody>
      </p:sp>
      <p:sp>
        <p:nvSpPr>
          <p:cNvPr id="2" name="1 Rectángulo"/>
          <p:cNvSpPr/>
          <p:nvPr/>
        </p:nvSpPr>
        <p:spPr>
          <a:xfrm>
            <a:off x="824100" y="1447974"/>
            <a:ext cx="7204284" cy="646331"/>
          </a:xfrm>
          <a:prstGeom prst="rect">
            <a:avLst/>
          </a:prstGeom>
        </p:spPr>
        <p:txBody>
          <a:bodyPr wrap="square">
            <a:spAutoFit/>
          </a:bodyPr>
          <a:lstStyle/>
          <a:p>
            <a:pPr marL="342900" indent="-342900" algn="just">
              <a:buFont typeface="Wingdings" pitchFamily="2" charset="2"/>
              <a:buChar char="Ø"/>
            </a:pPr>
            <a:r>
              <a:rPr lang="es-ES" b="1" dirty="0" smtClean="0">
                <a:solidFill>
                  <a:schemeClr val="bg1"/>
                </a:solidFill>
                <a:latin typeface="Comic Sans MS" pitchFamily="66" charset="0"/>
              </a:rPr>
              <a:t>COMPARACION DE ESFUERZOS DE TRACCION CON LA CAÑA GUADUA:</a:t>
            </a:r>
            <a:endParaRPr lang="es-SV" b="1" dirty="0">
              <a:solidFill>
                <a:schemeClr val="bg1"/>
              </a:solidFill>
              <a:latin typeface="Comic Sans MS" pitchFamily="66" charset="0"/>
            </a:endParaRPr>
          </a:p>
        </p:txBody>
      </p:sp>
      <p:graphicFrame>
        <p:nvGraphicFramePr>
          <p:cNvPr id="4" name="3 Tabla"/>
          <p:cNvGraphicFramePr>
            <a:graphicFrameLocks noGrp="1"/>
          </p:cNvGraphicFramePr>
          <p:nvPr>
            <p:extLst>
              <p:ext uri="{D42A27DB-BD31-4B8C-83A1-F6EECF244321}">
                <p14:modId xmlns="" xmlns:p14="http://schemas.microsoft.com/office/powerpoint/2010/main" val="3397580615"/>
              </p:ext>
            </p:extLst>
          </p:nvPr>
        </p:nvGraphicFramePr>
        <p:xfrm>
          <a:off x="2032766" y="2564904"/>
          <a:ext cx="5275538" cy="2808312"/>
        </p:xfrm>
        <a:graphic>
          <a:graphicData uri="http://schemas.openxmlformats.org/drawingml/2006/table">
            <a:tbl>
              <a:tblPr firstRow="1" firstCol="1" bandRow="1">
                <a:tableStyleId>{5C22544A-7EE6-4342-B048-85BDC9FD1C3A}</a:tableStyleId>
              </a:tblPr>
              <a:tblGrid>
                <a:gridCol w="2447601"/>
                <a:gridCol w="2827937"/>
              </a:tblGrid>
              <a:tr h="936104">
                <a:tc gridSpan="2">
                  <a:txBody>
                    <a:bodyPr/>
                    <a:lstStyle/>
                    <a:p>
                      <a:pPr algn="ctr">
                        <a:spcAft>
                          <a:spcPts val="0"/>
                        </a:spcAft>
                      </a:pPr>
                      <a:r>
                        <a:rPr lang="es-ES" sz="2400" dirty="0">
                          <a:effectLst/>
                          <a:latin typeface="Comic Sans MS" pitchFamily="66" charset="0"/>
                        </a:rPr>
                        <a:t>ESFUERZOS (Kg/cm2)</a:t>
                      </a:r>
                      <a:endParaRPr lang="es-SV" sz="2400" dirty="0">
                        <a:effectLst/>
                        <a:latin typeface="Comic Sans MS" pitchFamily="66" charset="0"/>
                        <a:ea typeface="Times New Roman"/>
                        <a:cs typeface="Times New Roman"/>
                      </a:endParaRPr>
                    </a:p>
                  </a:txBody>
                  <a:tcPr marL="44450" marR="44450" marT="0" marB="0" anchor="ctr"/>
                </a:tc>
                <a:tc hMerge="1">
                  <a:txBody>
                    <a:bodyPr/>
                    <a:lstStyle/>
                    <a:p>
                      <a:endParaRPr lang="es-SV"/>
                    </a:p>
                  </a:txBody>
                  <a:tcPr/>
                </a:tc>
              </a:tr>
              <a:tr h="936104">
                <a:tc>
                  <a:txBody>
                    <a:bodyPr/>
                    <a:lstStyle/>
                    <a:p>
                      <a:pPr algn="ctr">
                        <a:spcAft>
                          <a:spcPts val="0"/>
                        </a:spcAft>
                      </a:pPr>
                      <a:r>
                        <a:rPr lang="es-ES" sz="2400" dirty="0">
                          <a:effectLst/>
                          <a:latin typeface="Comic Sans MS" pitchFamily="66" charset="0"/>
                        </a:rPr>
                        <a:t>Caña Guadua</a:t>
                      </a:r>
                      <a:endParaRPr lang="es-SV" sz="2400" dirty="0">
                        <a:effectLst/>
                        <a:latin typeface="Comic Sans MS" pitchFamily="66" charset="0"/>
                        <a:ea typeface="Times New Roman"/>
                        <a:cs typeface="Times New Roman"/>
                      </a:endParaRPr>
                    </a:p>
                  </a:txBody>
                  <a:tcPr marL="44450" marR="44450" marT="0" marB="0" anchor="ctr"/>
                </a:tc>
                <a:tc>
                  <a:txBody>
                    <a:bodyPr/>
                    <a:lstStyle/>
                    <a:p>
                      <a:pPr algn="ctr">
                        <a:spcAft>
                          <a:spcPts val="0"/>
                        </a:spcAft>
                      </a:pPr>
                      <a:r>
                        <a:rPr lang="es-ES" sz="2400" dirty="0">
                          <a:effectLst/>
                          <a:latin typeface="Comic Sans MS" pitchFamily="66" charset="0"/>
                        </a:rPr>
                        <a:t>Bambú Gigante</a:t>
                      </a:r>
                      <a:endParaRPr lang="es-SV" sz="2400" dirty="0">
                        <a:effectLst/>
                        <a:latin typeface="Comic Sans MS" pitchFamily="66" charset="0"/>
                        <a:ea typeface="Times New Roman"/>
                        <a:cs typeface="Times New Roman"/>
                      </a:endParaRPr>
                    </a:p>
                  </a:txBody>
                  <a:tcPr marL="44450" marR="44450" marT="0" marB="0" anchor="ctr"/>
                </a:tc>
              </a:tr>
              <a:tr h="936104">
                <a:tc>
                  <a:txBody>
                    <a:bodyPr/>
                    <a:lstStyle/>
                    <a:p>
                      <a:pPr algn="ctr">
                        <a:spcAft>
                          <a:spcPts val="0"/>
                        </a:spcAft>
                      </a:pPr>
                      <a:r>
                        <a:rPr lang="es-ES" sz="2400">
                          <a:effectLst/>
                          <a:latin typeface="Comic Sans MS" pitchFamily="66" charset="0"/>
                        </a:rPr>
                        <a:t>1608.32</a:t>
                      </a:r>
                      <a:endParaRPr lang="es-SV" sz="2400">
                        <a:effectLst/>
                        <a:latin typeface="Comic Sans MS" pitchFamily="66" charset="0"/>
                        <a:ea typeface="Times New Roman"/>
                        <a:cs typeface="Times New Roman"/>
                      </a:endParaRPr>
                    </a:p>
                  </a:txBody>
                  <a:tcPr marL="44450" marR="44450" marT="0" marB="0" anchor="ctr"/>
                </a:tc>
                <a:tc>
                  <a:txBody>
                    <a:bodyPr/>
                    <a:lstStyle/>
                    <a:p>
                      <a:pPr algn="ctr">
                        <a:spcAft>
                          <a:spcPts val="0"/>
                        </a:spcAft>
                      </a:pPr>
                      <a:r>
                        <a:rPr lang="es-ES" sz="2400" dirty="0" smtClean="0">
                          <a:effectLst/>
                          <a:latin typeface="Comic Sans MS" pitchFamily="66" charset="0"/>
                        </a:rPr>
                        <a:t>1295.90</a:t>
                      </a:r>
                      <a:endParaRPr lang="es-SV" sz="2400" dirty="0">
                        <a:effectLst/>
                        <a:latin typeface="Comic Sans MS" pitchFamily="66" charset="0"/>
                        <a:ea typeface="Times New Roman"/>
                        <a:cs typeface="Times New Roman"/>
                      </a:endParaRPr>
                    </a:p>
                  </a:txBody>
                  <a:tcPr marL="44450" marR="44450" marT="0" marB="0" anchor="ctr"/>
                </a:tc>
              </a:tr>
            </a:tbl>
          </a:graphicData>
        </a:graphic>
      </p:graphicFrame>
    </p:spTree>
    <p:extLst>
      <p:ext uri="{BB962C8B-B14F-4D97-AF65-F5344CB8AC3E}">
        <p14:creationId xmlns="" xmlns:p14="http://schemas.microsoft.com/office/powerpoint/2010/main" val="1626233532"/>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827584" y="548680"/>
            <a:ext cx="7613743" cy="5710307"/>
          </a:xfrm>
          <a:prstGeom prst="rect">
            <a:avLst/>
          </a:prstGeom>
          <a:noFill/>
          <a:ln>
            <a:noFill/>
          </a:ln>
        </p:spPr>
      </p:pic>
      <p:pic>
        <p:nvPicPr>
          <p:cNvPr id="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9584" y="458968"/>
            <a:ext cx="8045791" cy="523220"/>
          </a:xfrm>
          <a:prstGeom prst="rect">
            <a:avLst/>
          </a:prstGeom>
        </p:spPr>
        <p:txBody>
          <a:bodyPr wrap="square">
            <a:spAutoFit/>
          </a:bodyPr>
          <a:lstStyle/>
          <a:p>
            <a:pPr algn="ctr"/>
            <a:r>
              <a:rPr lang="es-EC" sz="2800" b="1" dirty="0" smtClean="0">
                <a:solidFill>
                  <a:schemeClr val="accent3"/>
                </a:solidFill>
                <a:latin typeface="Comic Sans MS" pitchFamily="66" charset="0"/>
                <a:cs typeface="Arial" pitchFamily="34" charset="0"/>
              </a:rPr>
              <a:t>BAMBU GIGANTE</a:t>
            </a:r>
            <a:endParaRPr lang="es-SV" sz="2800" dirty="0"/>
          </a:p>
        </p:txBody>
      </p:sp>
      <p:sp>
        <p:nvSpPr>
          <p:cNvPr id="2" name="1 Rectángulo"/>
          <p:cNvSpPr/>
          <p:nvPr/>
        </p:nvSpPr>
        <p:spPr>
          <a:xfrm>
            <a:off x="1043608" y="1447974"/>
            <a:ext cx="7141388" cy="5324535"/>
          </a:xfrm>
          <a:prstGeom prst="rect">
            <a:avLst/>
          </a:prstGeom>
        </p:spPr>
        <p:txBody>
          <a:bodyPr wrap="square">
            <a:spAutoFit/>
          </a:bodyPr>
          <a:lstStyle/>
          <a:p>
            <a:pPr marL="0" lvl="2" algn="ctr"/>
            <a:r>
              <a:rPr lang="es-ES" sz="2000" b="1" u="sng" dirty="0" smtClean="0">
                <a:solidFill>
                  <a:schemeClr val="bg1"/>
                </a:solidFill>
                <a:latin typeface="Comic Sans MS" pitchFamily="66" charset="0"/>
              </a:rPr>
              <a:t>ENSAYO DE COMPRESIÓN</a:t>
            </a:r>
            <a:r>
              <a:rPr lang="es-ES" sz="2000" b="1" dirty="0" smtClean="0">
                <a:solidFill>
                  <a:schemeClr val="bg1"/>
                </a:solidFill>
                <a:latin typeface="Comic Sans MS" pitchFamily="66" charset="0"/>
              </a:rPr>
              <a:t>:</a:t>
            </a:r>
            <a:endParaRPr lang="es-SV" sz="2000" dirty="0">
              <a:solidFill>
                <a:schemeClr val="bg1"/>
              </a:solidFill>
              <a:latin typeface="Comic Sans MS" pitchFamily="66" charset="0"/>
            </a:endParaRPr>
          </a:p>
          <a:p>
            <a:pPr marL="342900" indent="-342900" algn="just">
              <a:buFont typeface="Wingdings" pitchFamily="2" charset="2"/>
              <a:buChar char="Ø"/>
            </a:pPr>
            <a:r>
              <a:rPr lang="es-ES" sz="2000" dirty="0">
                <a:solidFill>
                  <a:schemeClr val="bg1"/>
                </a:solidFill>
                <a:latin typeface="Comic Sans MS" pitchFamily="66" charset="0"/>
              </a:rPr>
              <a:t>Se especifica un método para la compresión en pruebas paralelas a los ejes en especímenes de troncos de </a:t>
            </a:r>
            <a:r>
              <a:rPr lang="es-ES" sz="2000" dirty="0" smtClean="0">
                <a:solidFill>
                  <a:schemeClr val="bg1"/>
                </a:solidFill>
                <a:latin typeface="Comic Sans MS" pitchFamily="66" charset="0"/>
              </a:rPr>
              <a:t>bambú.</a:t>
            </a:r>
            <a:r>
              <a:rPr lang="es-SV" sz="2000" dirty="0">
                <a:solidFill>
                  <a:schemeClr val="bg1"/>
                </a:solidFill>
                <a:latin typeface="Comic Sans MS" pitchFamily="66" charset="0"/>
              </a:rPr>
              <a:t> </a:t>
            </a:r>
            <a:r>
              <a:rPr lang="es-ES" sz="2000" dirty="0" smtClean="0">
                <a:solidFill>
                  <a:schemeClr val="bg1"/>
                </a:solidFill>
                <a:latin typeface="Comic Sans MS" pitchFamily="66" charset="0"/>
              </a:rPr>
              <a:t>Mediante </a:t>
            </a:r>
            <a:r>
              <a:rPr lang="es-ES" sz="2000" dirty="0">
                <a:solidFill>
                  <a:schemeClr val="bg1"/>
                </a:solidFill>
                <a:latin typeface="Comic Sans MS" pitchFamily="66" charset="0"/>
              </a:rPr>
              <a:t>este ensayo se logra determinar lo siguiente:</a:t>
            </a:r>
            <a:endParaRPr lang="es-SV" sz="2000" dirty="0">
              <a:solidFill>
                <a:schemeClr val="bg1"/>
              </a:solidFill>
              <a:latin typeface="Comic Sans MS" pitchFamily="66" charset="0"/>
            </a:endParaRPr>
          </a:p>
          <a:p>
            <a:pPr marL="800100" lvl="1" indent="-342900" algn="just">
              <a:buFont typeface="Wingdings" pitchFamily="2" charset="2"/>
              <a:buChar char="Ø"/>
            </a:pPr>
            <a:r>
              <a:rPr lang="es-ES" sz="2000" dirty="0">
                <a:solidFill>
                  <a:schemeClr val="bg1"/>
                </a:solidFill>
                <a:latin typeface="Comic Sans MS" pitchFamily="66" charset="0"/>
              </a:rPr>
              <a:t>El esfuerzo último de </a:t>
            </a:r>
            <a:r>
              <a:rPr lang="es-ES" sz="2000" dirty="0" smtClean="0">
                <a:solidFill>
                  <a:schemeClr val="bg1"/>
                </a:solidFill>
                <a:latin typeface="Comic Sans MS" pitchFamily="66" charset="0"/>
              </a:rPr>
              <a:t>compresión. </a:t>
            </a:r>
            <a:endParaRPr lang="es-SV" sz="2000" dirty="0">
              <a:solidFill>
                <a:schemeClr val="bg1"/>
              </a:solidFill>
              <a:latin typeface="Comic Sans MS" pitchFamily="66" charset="0"/>
            </a:endParaRPr>
          </a:p>
          <a:p>
            <a:pPr marL="800100" lvl="1" indent="-342900" algn="just">
              <a:buFont typeface="Wingdings" pitchFamily="2" charset="2"/>
              <a:buChar char="Ø"/>
            </a:pPr>
            <a:r>
              <a:rPr lang="es-ES" sz="2000" dirty="0">
                <a:solidFill>
                  <a:schemeClr val="bg1"/>
                </a:solidFill>
                <a:latin typeface="Comic Sans MS" pitchFamily="66" charset="0"/>
              </a:rPr>
              <a:t>El módulo de elasticidad </a:t>
            </a:r>
            <a:r>
              <a:rPr lang="es-ES" sz="2000" dirty="0" smtClean="0">
                <a:solidFill>
                  <a:schemeClr val="bg1"/>
                </a:solidFill>
                <a:latin typeface="Comic Sans MS" pitchFamily="66" charset="0"/>
              </a:rPr>
              <a:t>nominal.</a:t>
            </a:r>
          </a:p>
          <a:p>
            <a:pPr lvl="1" algn="just"/>
            <a:endParaRPr lang="es-ES" sz="2000" dirty="0" smtClean="0">
              <a:solidFill>
                <a:schemeClr val="bg1"/>
              </a:solidFill>
              <a:latin typeface="Comic Sans MS" pitchFamily="66" charset="0"/>
            </a:endParaRPr>
          </a:p>
          <a:p>
            <a:pPr marL="342900" lvl="3" indent="-342900" algn="just">
              <a:buFont typeface="Wingdings" pitchFamily="2" charset="2"/>
              <a:buChar char="Ø"/>
            </a:pPr>
            <a:r>
              <a:rPr lang="es-ES" sz="2000" b="1" dirty="0">
                <a:solidFill>
                  <a:schemeClr val="bg1"/>
                </a:solidFill>
                <a:latin typeface="Comic Sans MS" pitchFamily="66" charset="0"/>
              </a:rPr>
              <a:t>Aparatos Utilizados</a:t>
            </a:r>
            <a:endParaRPr lang="es-SV" sz="2000" dirty="0">
              <a:solidFill>
                <a:schemeClr val="bg1"/>
              </a:solidFill>
              <a:latin typeface="Comic Sans MS" pitchFamily="66" charset="0"/>
            </a:endParaRPr>
          </a:p>
          <a:p>
            <a:pPr marL="342900" indent="-342900" algn="just">
              <a:buFont typeface="Wingdings" pitchFamily="2" charset="2"/>
              <a:buChar char="Ø"/>
            </a:pPr>
            <a:r>
              <a:rPr lang="es-ES" sz="2000" dirty="0">
                <a:solidFill>
                  <a:schemeClr val="bg1"/>
                </a:solidFill>
                <a:latin typeface="Comic Sans MS" pitchFamily="66" charset="0"/>
              </a:rPr>
              <a:t>La prueba se lleva a cabo en una máquina de prueba adecuada, donde por lo menos exista un engranaje semiesférico para obtener la distribución homogénea de la carga sobre los terminales de la muestra, además se utiliza un </a:t>
            </a:r>
            <a:r>
              <a:rPr lang="es-ES" sz="2000" dirty="0" err="1">
                <a:solidFill>
                  <a:schemeClr val="bg1"/>
                </a:solidFill>
                <a:latin typeface="Comic Sans MS" pitchFamily="66" charset="0"/>
              </a:rPr>
              <a:t>deformímetro</a:t>
            </a:r>
            <a:r>
              <a:rPr lang="es-ES" sz="2000" dirty="0">
                <a:solidFill>
                  <a:schemeClr val="bg1"/>
                </a:solidFill>
                <a:latin typeface="Comic Sans MS" pitchFamily="66" charset="0"/>
              </a:rPr>
              <a:t> para obtener las deformaciones que se van produciendo en la probeta de muestra en el rango elástico,</a:t>
            </a:r>
            <a:endParaRPr lang="es-SV" sz="2000" dirty="0">
              <a:solidFill>
                <a:schemeClr val="bg1"/>
              </a:solidFill>
              <a:latin typeface="Comic Sans MS" pitchFamily="66" charset="0"/>
            </a:endParaRPr>
          </a:p>
          <a:p>
            <a:pPr marL="800100" lvl="1" indent="-342900" algn="just">
              <a:buFont typeface="Wingdings" pitchFamily="2" charset="2"/>
              <a:buChar char="Ø"/>
            </a:pPr>
            <a:endParaRPr lang="es-SV" sz="2000" dirty="0">
              <a:solidFill>
                <a:schemeClr val="bg1"/>
              </a:solidFill>
              <a:latin typeface="Comic Sans MS" pitchFamily="66" charset="0"/>
            </a:endParaRPr>
          </a:p>
        </p:txBody>
      </p:sp>
    </p:spTree>
    <p:extLst>
      <p:ext uri="{BB962C8B-B14F-4D97-AF65-F5344CB8AC3E}">
        <p14:creationId xmlns="" xmlns:p14="http://schemas.microsoft.com/office/powerpoint/2010/main" val="3005851212"/>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értice">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1722</TotalTime>
  <Words>7755</Words>
  <Application>Microsoft Office PowerPoint</Application>
  <PresentationFormat>Presentación en pantalla (4:3)</PresentationFormat>
  <Paragraphs>1157</Paragraphs>
  <Slides>136</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136</vt:i4>
      </vt:variant>
    </vt:vector>
  </HeadingPairs>
  <TitlesOfParts>
    <vt:vector size="138" baseType="lpstr">
      <vt:lpstr>Vértice</vt:lpstr>
      <vt:lpstr>Ecuación</vt:lpstr>
      <vt:lpstr>ESCUELA POLITECNICA DEL EJERCITO CARRERA DE INGENIERIA CIVIL</vt:lpstr>
      <vt:lpstr>TEMARIO</vt:lpstr>
      <vt:lpstr>ASPECTOS GENERALES</vt:lpstr>
      <vt:lpstr>ASPECTOS GENERALES</vt:lpstr>
      <vt:lpstr>ASPECTOS GENERALES</vt:lpstr>
      <vt:lpstr>ASPECTOS GENERALES</vt:lpstr>
      <vt:lpstr>ASPECTOS GENERALES</vt:lpstr>
      <vt:lpstr>ASPECTOS GENERALES</vt:lpstr>
      <vt:lpstr>ASPECTOS GENERALES</vt:lpstr>
      <vt:lpstr>ASPECTOS GENERALES</vt:lpstr>
      <vt:lpstr>TENSO-ESTRUCTURAS</vt:lpstr>
      <vt:lpstr>TENSO-ESTRUCTURAS</vt:lpstr>
      <vt:lpstr>TENSO-ESTRUCTURAS</vt:lpstr>
      <vt:lpstr>TENSO-ESTRUCTURAS</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CABLES DE ACERO </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CABOS DE NYLON</vt:lpstr>
      <vt:lpstr>Diapositiva 45</vt:lpstr>
      <vt:lpstr>Diapositiva 46</vt:lpstr>
      <vt:lpstr>Diapositiva 47</vt:lpstr>
      <vt:lpstr>CABOS FORTEX (POLIESTER)</vt:lpstr>
      <vt:lpstr>Diapositiva 49</vt:lpstr>
      <vt:lpstr>Diapositiva 50</vt:lpstr>
      <vt:lpstr>Diapositiva 51</vt:lpstr>
      <vt:lpstr>MEMBRANAS PVC</vt:lpstr>
      <vt:lpstr>Diapositiva 53</vt:lpstr>
      <vt:lpstr>Diapositiva 54</vt:lpstr>
      <vt:lpstr>Diapositiva 55</vt:lpstr>
      <vt:lpstr>Diapositiva 56</vt:lpstr>
      <vt:lpstr>Diapositiva 57</vt:lpstr>
      <vt:lpstr>Diapositiva 58</vt:lpstr>
      <vt:lpstr>Diapositiva 59</vt:lpstr>
      <vt:lpstr>Diapositiva 60</vt:lpstr>
      <vt:lpstr>ANCLAJES</vt:lpstr>
      <vt:lpstr>Diapositiva 62</vt:lpstr>
      <vt:lpstr>Diapositiva 63</vt:lpstr>
      <vt:lpstr>ACCESORIOS</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TENSORES</vt:lpstr>
      <vt:lpstr>Diapositiva 76</vt:lpstr>
      <vt:lpstr>Diapositiva 77</vt:lpstr>
      <vt:lpstr>Diapositiva 78</vt:lpstr>
      <vt:lpstr>Diapositiva 79</vt:lpstr>
      <vt:lpstr>SISTEMAS DE EMPOTRAMIENTO</vt:lpstr>
      <vt:lpstr>Diapositiva 81</vt:lpstr>
      <vt:lpstr>Diapositiva 82</vt:lpstr>
      <vt:lpstr>Diapositiva 83</vt:lpstr>
      <vt:lpstr>Diapositiva 84</vt:lpstr>
      <vt:lpstr>PERNOS Y PASADORES</vt:lpstr>
      <vt:lpstr>Diapositiva 86</vt:lpstr>
      <vt:lpstr>Diapositiva 87</vt:lpstr>
      <vt:lpstr>PUÑOS</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Diapositiva 112</vt:lpstr>
      <vt:lpstr>Diapositiva 113</vt:lpstr>
      <vt:lpstr>Diapositiva 114</vt:lpstr>
      <vt:lpstr>Diapositiva 115</vt:lpstr>
      <vt:lpstr>Diapositiva 116</vt:lpstr>
      <vt:lpstr>Diapositiva 117</vt:lpstr>
      <vt:lpstr>Diapositiva 118</vt:lpstr>
      <vt:lpstr>Diapositiva 119</vt:lpstr>
      <vt:lpstr>Diapositiva 120</vt:lpstr>
      <vt:lpstr>Diapositiva 121</vt:lpstr>
      <vt:lpstr>Diapositiva 122</vt:lpstr>
      <vt:lpstr>Diapositiva 123</vt:lpstr>
      <vt:lpstr>Diapositiva 124</vt:lpstr>
      <vt:lpstr>Diapositiva 125</vt:lpstr>
      <vt:lpstr>Diapositiva 126</vt:lpstr>
      <vt:lpstr>Diapositiva 127</vt:lpstr>
      <vt:lpstr>Diapositiva 128</vt:lpstr>
      <vt:lpstr>Diapositiva 129</vt:lpstr>
      <vt:lpstr>Diapositiva 130</vt:lpstr>
      <vt:lpstr>Diapositiva 131</vt:lpstr>
      <vt:lpstr>Diapositiva 132</vt:lpstr>
      <vt:lpstr>Diapositiva 133</vt:lpstr>
      <vt:lpstr>Diapositiva 134</vt:lpstr>
      <vt:lpstr>Diapositiva 135</vt:lpstr>
      <vt:lpstr>Diapositiva 136</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INGCONSTRUCCIONES</dc:creator>
  <cp:lastModifiedBy>.</cp:lastModifiedBy>
  <cp:revision>141</cp:revision>
  <dcterms:created xsi:type="dcterms:W3CDTF">2011-03-30T01:20:24Z</dcterms:created>
  <dcterms:modified xsi:type="dcterms:W3CDTF">2011-04-12T14:04:20Z</dcterms:modified>
</cp:coreProperties>
</file>