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61" r:id="rId2"/>
    <p:sldId id="288" r:id="rId3"/>
    <p:sldId id="290" r:id="rId4"/>
    <p:sldId id="441" r:id="rId5"/>
    <p:sldId id="265" r:id="rId6"/>
    <p:sldId id="279" r:id="rId7"/>
    <p:sldId id="446" r:id="rId8"/>
    <p:sldId id="305" r:id="rId9"/>
    <p:sldId id="267" r:id="rId10"/>
    <p:sldId id="442" r:id="rId11"/>
    <p:sldId id="294" r:id="rId12"/>
    <p:sldId id="295" r:id="rId13"/>
    <p:sldId id="447" r:id="rId14"/>
    <p:sldId id="448" r:id="rId15"/>
    <p:sldId id="296" r:id="rId16"/>
    <p:sldId id="456" r:id="rId17"/>
    <p:sldId id="300" r:id="rId18"/>
    <p:sldId id="451" r:id="rId19"/>
    <p:sldId id="452" r:id="rId20"/>
    <p:sldId id="453" r:id="rId21"/>
    <p:sldId id="306" r:id="rId22"/>
    <p:sldId id="454" r:id="rId23"/>
    <p:sldId id="455" r:id="rId24"/>
    <p:sldId id="270" r:id="rId25"/>
    <p:sldId id="286" r:id="rId26"/>
    <p:sldId id="284" r:id="rId27"/>
  </p:sldIdLst>
  <p:sldSz cx="12192000" cy="6858000"/>
  <p:notesSz cx="9388475" cy="71024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99FFCC"/>
    <a:srgbClr val="FF99FF"/>
    <a:srgbClr val="FFCC99"/>
    <a:srgbClr val="C6E6A2"/>
    <a:srgbClr val="B8E08C"/>
    <a:srgbClr val="E9AB51"/>
    <a:srgbClr val="EDBA6F"/>
    <a:srgbClr val="66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72" d="100"/>
          <a:sy n="72" d="100"/>
        </p:scale>
        <p:origin x="5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ME\Desktop\TESIS\Consolidado%20Nacional%202021%20publico%20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ownloads\YIRELLY\ADRIANA%20CORREA%20ARMIJOS\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ownloads\YIRELLY\ADRIANA%20CORREA%20ARMIJOS\Libr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OME\Documents\TESIS\An&#225;lisis%20de%20datos\Libro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Retorno de inversión operadoras turismo</a:t>
            </a:r>
            <a:r>
              <a:rPr lang="es-EC" baseline="0"/>
              <a:t> </a:t>
            </a:r>
            <a:endParaRPr lang="es-EC"/>
          </a:p>
        </c:rich>
      </c:tx>
      <c:layout>
        <c:manualLayout>
          <c:xMode val="edge"/>
          <c:yMode val="edge"/>
          <c:x val="0.27365528813640683"/>
          <c:y val="3.2407299895875367E-2"/>
        </c:manualLayout>
      </c:layout>
      <c:overlay val="0"/>
      <c:spPr>
        <a:noFill/>
        <a:ln w="25400">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Hoja6!$A$2:$A$11</c:f>
              <c:strCache>
                <c:ptCount val="10"/>
                <c:pt idx="0">
                  <c:v>METROPOLITAN TOURING</c:v>
                </c:pt>
                <c:pt idx="1">
                  <c:v>LA CASA DE SUIZO</c:v>
                </c:pt>
                <c:pt idx="2">
                  <c:v>SACHA LODGE</c:v>
                </c:pt>
                <c:pt idx="3">
                  <c:v>PURE ECUADOR</c:v>
                </c:pt>
                <c:pt idx="4">
                  <c:v>SOUTH AMERICAN TRAVEL EXPERIENCES SURTREK</c:v>
                </c:pt>
                <c:pt idx="5">
                  <c:v>GENTIAN TRAILS</c:v>
                </c:pt>
                <c:pt idx="6">
                  <c:v>NEBLINA FOREST</c:v>
                </c:pt>
                <c:pt idx="7">
                  <c:v>GALAGENTS </c:v>
                </c:pt>
                <c:pt idx="8">
                  <c:v>GO GALAPAGOS </c:v>
                </c:pt>
                <c:pt idx="9">
                  <c:v>VENTURA TRAVEL GMBH</c:v>
                </c:pt>
              </c:strCache>
            </c:strRef>
          </c:cat>
          <c:val>
            <c:numRef>
              <c:f>Hoja6!$E$2:$E$11</c:f>
              <c:numCache>
                <c:formatCode>_("$"\ * #,##0.00_);_("$"\ * \(#,##0.00\);_("$"\ * "-"??_);_(@_)</c:formatCode>
                <c:ptCount val="10"/>
                <c:pt idx="0">
                  <c:v>283.3994630952381</c:v>
                </c:pt>
                <c:pt idx="1">
                  <c:v>183.56590416666666</c:v>
                </c:pt>
                <c:pt idx="2">
                  <c:v>269.30764791666667</c:v>
                </c:pt>
                <c:pt idx="3">
                  <c:v>61.366920833333339</c:v>
                </c:pt>
                <c:pt idx="4">
                  <c:v>18.860203333333335</c:v>
                </c:pt>
                <c:pt idx="5">
                  <c:v>0</c:v>
                </c:pt>
                <c:pt idx="6">
                  <c:v>52.844722222222224</c:v>
                </c:pt>
                <c:pt idx="7">
                  <c:v>54.874536874999997</c:v>
                </c:pt>
                <c:pt idx="8">
                  <c:v>22.401535277777779</c:v>
                </c:pt>
                <c:pt idx="9">
                  <c:v>0</c:v>
                </c:pt>
              </c:numCache>
            </c:numRef>
          </c:val>
          <c:extLst>
            <c:ext xmlns:c16="http://schemas.microsoft.com/office/drawing/2014/chart" uri="{C3380CC4-5D6E-409C-BE32-E72D297353CC}">
              <c16:uniqueId val="{00000000-B232-467D-B8AA-EC78F3637726}"/>
            </c:ext>
          </c:extLst>
        </c:ser>
        <c:dLbls>
          <c:showLegendKey val="0"/>
          <c:showVal val="0"/>
          <c:showCatName val="0"/>
          <c:showSerName val="0"/>
          <c:showPercent val="0"/>
          <c:showBubbleSize val="0"/>
        </c:dLbls>
        <c:gapWidth val="150"/>
        <c:axId val="1047053472"/>
        <c:axId val="1"/>
      </c:barChart>
      <c:catAx>
        <c:axId val="104705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_(&quot;$&quot;\ * #,##0.00_);_(&quot;$&quot;\ * \(#,##0.00\);_(&quot;$&quot;\ * &quot;-&quot;??_);_(@_)"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7053472"/>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8691E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6FD-4C0D-9C51-08AB5110C00E}"/>
              </c:ext>
            </c:extLst>
          </c:dPt>
          <c:dPt>
            <c:idx val="1"/>
            <c:bubble3D val="0"/>
            <c:spPr>
              <a:solidFill>
                <a:schemeClr val="bg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6FD-4C0D-9C51-08AB5110C00E}"/>
              </c:ext>
            </c:extLst>
          </c:dPt>
          <c:dPt>
            <c:idx val="2"/>
            <c:bubble3D val="0"/>
            <c:spPr>
              <a:solidFill>
                <a:schemeClr val="tx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6FD-4C0D-9C51-08AB5110C00E}"/>
              </c:ext>
            </c:extLst>
          </c:dPt>
          <c:dLbls>
            <c:dLbl>
              <c:idx val="0"/>
              <c:layout>
                <c:manualLayout>
                  <c:x val="-0.14923600174978127"/>
                  <c:y val="-6.88123359580052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FD-4C0D-9C51-08AB5110C00E}"/>
                </c:ext>
              </c:extLst>
            </c:dLbl>
            <c:dLbl>
              <c:idx val="1"/>
              <c:layout>
                <c:manualLayout>
                  <c:x val="-1.4867124982858143E-2"/>
                  <c:y val="-3.62865147158921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6FD-4C0D-9C51-08AB5110C00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Hoja1!$A$9:$A$11</c:f>
              <c:strCache>
                <c:ptCount val="3"/>
                <c:pt idx="0">
                  <c:v>Femenino</c:v>
                </c:pt>
                <c:pt idx="1">
                  <c:v>Masculino</c:v>
                </c:pt>
                <c:pt idx="2">
                  <c:v>No binario/Tercer Género</c:v>
                </c:pt>
              </c:strCache>
            </c:strRef>
          </c:cat>
          <c:val>
            <c:numRef>
              <c:f>Hoja1!$B$9:$B$11</c:f>
              <c:numCache>
                <c:formatCode>###0</c:formatCode>
                <c:ptCount val="3"/>
                <c:pt idx="0">
                  <c:v>244</c:v>
                </c:pt>
                <c:pt idx="1">
                  <c:v>137</c:v>
                </c:pt>
                <c:pt idx="2">
                  <c:v>3</c:v>
                </c:pt>
              </c:numCache>
            </c:numRef>
          </c:val>
          <c:extLst>
            <c:ext xmlns:c16="http://schemas.microsoft.com/office/drawing/2014/chart" uri="{C3380CC4-5D6E-409C-BE32-E72D297353CC}">
              <c16:uniqueId val="{00000006-D6FD-4C0D-9C51-08AB5110C0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691E6"/>
              </a:solidFill>
              <a:ln>
                <a:noFill/>
              </a:ln>
              <a:effectLst/>
            </c:spPr>
            <c:extLst>
              <c:ext xmlns:c16="http://schemas.microsoft.com/office/drawing/2014/chart" uri="{C3380CC4-5D6E-409C-BE32-E72D297353CC}">
                <c16:uniqueId val="{00000001-EE7F-4236-99C6-F9FBCA6D4C4C}"/>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EE7F-4236-99C6-F9FBCA6D4C4C}"/>
              </c:ext>
            </c:extLst>
          </c:dPt>
          <c:dPt>
            <c:idx val="2"/>
            <c:invertIfNegative val="0"/>
            <c:bubble3D val="0"/>
            <c:spPr>
              <a:solidFill>
                <a:srgbClr val="8691E6"/>
              </a:solidFill>
              <a:ln>
                <a:noFill/>
              </a:ln>
              <a:effectLst/>
            </c:spPr>
            <c:extLst>
              <c:ext xmlns:c16="http://schemas.microsoft.com/office/drawing/2014/chart" uri="{C3380CC4-5D6E-409C-BE32-E72D297353CC}">
                <c16:uniqueId val="{00000005-EE7F-4236-99C6-F9FBCA6D4C4C}"/>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EE7F-4236-99C6-F9FBCA6D4C4C}"/>
              </c:ext>
            </c:extLst>
          </c:dPt>
          <c:dPt>
            <c:idx val="4"/>
            <c:invertIfNegative val="0"/>
            <c:bubble3D val="0"/>
            <c:spPr>
              <a:solidFill>
                <a:schemeClr val="tx1"/>
              </a:solidFill>
              <a:ln>
                <a:noFill/>
              </a:ln>
              <a:effectLst/>
            </c:spPr>
            <c:extLst>
              <c:ext xmlns:c16="http://schemas.microsoft.com/office/drawing/2014/chart" uri="{C3380CC4-5D6E-409C-BE32-E72D297353CC}">
                <c16:uniqueId val="{00000009-EE7F-4236-99C6-F9FBCA6D4C4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Hoja1!$A$13:$A$17</c:f>
              <c:strCache>
                <c:ptCount val="5"/>
                <c:pt idx="0">
                  <c:v>18-25</c:v>
                </c:pt>
                <c:pt idx="1">
                  <c:v>26-35</c:v>
                </c:pt>
                <c:pt idx="2">
                  <c:v>36-45</c:v>
                </c:pt>
                <c:pt idx="3">
                  <c:v>46-55</c:v>
                </c:pt>
                <c:pt idx="4">
                  <c:v>Más de 55</c:v>
                </c:pt>
              </c:strCache>
            </c:strRef>
          </c:cat>
          <c:val>
            <c:numRef>
              <c:f>Hoja1!$B$13:$B$17</c:f>
              <c:numCache>
                <c:formatCode>###0</c:formatCode>
                <c:ptCount val="5"/>
                <c:pt idx="0">
                  <c:v>228</c:v>
                </c:pt>
                <c:pt idx="1">
                  <c:v>102</c:v>
                </c:pt>
                <c:pt idx="2">
                  <c:v>33</c:v>
                </c:pt>
                <c:pt idx="3">
                  <c:v>16</c:v>
                </c:pt>
                <c:pt idx="4">
                  <c:v>5</c:v>
                </c:pt>
              </c:numCache>
            </c:numRef>
          </c:val>
          <c:extLst>
            <c:ext xmlns:c16="http://schemas.microsoft.com/office/drawing/2014/chart" uri="{C3380CC4-5D6E-409C-BE32-E72D297353CC}">
              <c16:uniqueId val="{0000000A-EE7F-4236-99C6-F9FBCA6D4C4C}"/>
            </c:ext>
          </c:extLst>
        </c:ser>
        <c:dLbls>
          <c:dLblPos val="outEnd"/>
          <c:showLegendKey val="0"/>
          <c:showVal val="1"/>
          <c:showCatName val="0"/>
          <c:showSerName val="0"/>
          <c:showPercent val="0"/>
          <c:showBubbleSize val="0"/>
        </c:dLbls>
        <c:gapWidth val="45"/>
        <c:overlap val="-27"/>
        <c:axId val="163296415"/>
        <c:axId val="163296831"/>
      </c:barChart>
      <c:catAx>
        <c:axId val="163296415"/>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Grupos de edades</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63296831"/>
        <c:crosses val="autoZero"/>
        <c:auto val="1"/>
        <c:lblAlgn val="ctr"/>
        <c:lblOffset val="100"/>
        <c:noMultiLvlLbl val="0"/>
      </c:catAx>
      <c:valAx>
        <c:axId val="163296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Frecuencias absolutas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63296415"/>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C00CC"/>
            </a:solidFill>
          </c:spPr>
          <c:dPt>
            <c:idx val="0"/>
            <c:bubble3D val="0"/>
            <c:spPr>
              <a:solidFill>
                <a:srgbClr val="8691E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B3D-4B1C-9070-23C5156E71FE}"/>
              </c:ext>
            </c:extLst>
          </c:dPt>
          <c:dPt>
            <c:idx val="1"/>
            <c:bubble3D val="0"/>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B3D-4B1C-9070-23C5156E71FE}"/>
              </c:ext>
            </c:extLst>
          </c:dPt>
          <c:dPt>
            <c:idx val="2"/>
            <c:bubble3D val="0"/>
            <c:spPr>
              <a:solidFill>
                <a:schemeClr val="bg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B3D-4B1C-9070-23C5156E71FE}"/>
              </c:ext>
            </c:extLst>
          </c:dPt>
          <c:dPt>
            <c:idx val="3"/>
            <c:bubble3D val="0"/>
            <c:spPr>
              <a:solidFill>
                <a:schemeClr val="accent1">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B3D-4B1C-9070-23C5156E71FE}"/>
              </c:ext>
            </c:extLst>
          </c:dPt>
          <c:dPt>
            <c:idx val="4"/>
            <c:bubble3D val="0"/>
            <c:spPr>
              <a:solidFill>
                <a:schemeClr val="tx1">
                  <a:lumMod val="95000"/>
                  <a:lumOff val="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B3D-4B1C-9070-23C5156E71FE}"/>
              </c:ext>
            </c:extLst>
          </c:dPt>
          <c:dLbls>
            <c:dLbl>
              <c:idx val="0"/>
              <c:tx>
                <c:rich>
                  <a:bodyPr/>
                  <a:lstStyle/>
                  <a:p>
                    <a:fld id="{93833AC3-7348-4905-8EED-0F9CED7F006F}" type="VALUE">
                      <a:rPr lang="en-US"/>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3D-4B1C-9070-23C5156E71FE}"/>
                </c:ext>
              </c:extLst>
            </c:dLbl>
            <c:dLbl>
              <c:idx val="1"/>
              <c:layout>
                <c:manualLayout>
                  <c:x val="-7.9366105123997666E-2"/>
                  <c:y val="-3.1461324687355345E-2"/>
                </c:manualLayout>
              </c:layout>
              <c:tx>
                <c:rich>
                  <a:bodyPr/>
                  <a:lstStyle/>
                  <a:p>
                    <a:fld id="{0F0EF629-682F-4D02-8EB1-FF2AF15B6D7F}" type="VALUE">
                      <a:rPr lang="en-US"/>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3D-4B1C-9070-23C5156E71FE}"/>
                </c:ext>
              </c:extLst>
            </c:dLbl>
            <c:dLbl>
              <c:idx val="2"/>
              <c:layout>
                <c:manualLayout>
                  <c:x val="1.0282629768308214E-3"/>
                  <c:y val="1.0306855025474756E-2"/>
                </c:manualLayout>
              </c:layout>
              <c:tx>
                <c:rich>
                  <a:bodyPr/>
                  <a:lstStyle/>
                  <a:p>
                    <a:fld id="{9DC1172A-5112-4644-A2B3-D9DD0DCF7165}" type="VALUE">
                      <a:rPr lang="en-US"/>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3D-4B1C-9070-23C5156E71FE}"/>
                </c:ext>
              </c:extLst>
            </c:dLbl>
            <c:dLbl>
              <c:idx val="3"/>
              <c:tx>
                <c:rich>
                  <a:bodyPr/>
                  <a:lstStyle/>
                  <a:p>
                    <a:fld id="{904F75F9-A27B-4C65-B24E-EE4A8DE99B74}" type="VALUE">
                      <a:rPr lang="en-US"/>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3D-4B1C-9070-23C5156E71FE}"/>
                </c:ext>
              </c:extLst>
            </c:dLbl>
            <c:dLbl>
              <c:idx val="4"/>
              <c:tx>
                <c:rich>
                  <a:bodyPr/>
                  <a:lstStyle/>
                  <a:p>
                    <a:fld id="{34C0CFCB-12A6-4B73-B47B-45F0C148598C}" type="VALUE">
                      <a:rPr lang="en-US"/>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B3D-4B1C-9070-23C5156E71F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Hoja1!$A$19:$A$23</c:f>
              <c:strCache>
                <c:ptCount val="5"/>
                <c:pt idx="0">
                  <c:v>USA</c:v>
                </c:pt>
                <c:pt idx="1">
                  <c:v>Ecuador</c:v>
                </c:pt>
                <c:pt idx="2">
                  <c:v>España</c:v>
                </c:pt>
                <c:pt idx="3">
                  <c:v>UK</c:v>
                </c:pt>
                <c:pt idx="4">
                  <c:v>Otros</c:v>
                </c:pt>
              </c:strCache>
            </c:strRef>
          </c:cat>
          <c:val>
            <c:numRef>
              <c:f>Hoja1!$C$19:$C$23</c:f>
              <c:numCache>
                <c:formatCode>###0.0</c:formatCode>
                <c:ptCount val="5"/>
                <c:pt idx="0">
                  <c:v>36.458333333333329</c:v>
                </c:pt>
                <c:pt idx="1">
                  <c:v>33.072916666666671</c:v>
                </c:pt>
                <c:pt idx="2">
                  <c:v>14.322916666666666</c:v>
                </c:pt>
                <c:pt idx="3">
                  <c:v>10.7</c:v>
                </c:pt>
                <c:pt idx="4">
                  <c:v>5.46875</c:v>
                </c:pt>
              </c:numCache>
            </c:numRef>
          </c:val>
          <c:extLst>
            <c:ext xmlns:c16="http://schemas.microsoft.com/office/drawing/2014/chart" uri="{C3380CC4-5D6E-409C-BE32-E72D297353CC}">
              <c16:uniqueId val="{0000000A-3B3D-4B1C-9070-23C5156E71F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E2A8E-44F9-4D9B-A9BA-994C9344118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C959F0D1-9251-46E0-99A7-700F33CC9486}">
      <dgm:prSet phldrT="[Texto]" custT="1"/>
      <dgm:spPr/>
      <dgm:t>
        <a:bodyPr/>
        <a:lstStyle/>
        <a:p>
          <a:r>
            <a:rPr lang="es-ES" sz="2600" dirty="0"/>
            <a:t>Determinar</a:t>
          </a:r>
          <a:endParaRPr lang="es-EC" sz="2600" dirty="0"/>
        </a:p>
      </dgm:t>
    </dgm:pt>
    <dgm:pt modelId="{40B543E2-95EA-4EA5-ACFA-47DEC025481D}" type="parTrans" cxnId="{D8E0F859-1679-4660-B231-7852917899A2}">
      <dgm:prSet/>
      <dgm:spPr/>
      <dgm:t>
        <a:bodyPr/>
        <a:lstStyle/>
        <a:p>
          <a:endParaRPr lang="es-EC"/>
        </a:p>
      </dgm:t>
    </dgm:pt>
    <dgm:pt modelId="{FC5093D2-DC0C-49E1-99A4-79DD61EB934B}" type="sibTrans" cxnId="{D8E0F859-1679-4660-B231-7852917899A2}">
      <dgm:prSet/>
      <dgm:spPr/>
      <dgm:t>
        <a:bodyPr/>
        <a:lstStyle/>
        <a:p>
          <a:endParaRPr lang="es-EC"/>
        </a:p>
      </dgm:t>
    </dgm:pt>
    <dgm:pt modelId="{CFE7AC22-6D91-40CA-9BC7-19A0EDA829D3}">
      <dgm:prSet phldrT="[Texto]"/>
      <dgm:spPr/>
      <dgm:t>
        <a:bodyPr/>
        <a:lstStyle/>
        <a:p>
          <a:r>
            <a:rPr lang="es-ES" dirty="0"/>
            <a:t>Contenidos para redes sociales y las teorías del comportamiento del consumidor </a:t>
          </a:r>
          <a:endParaRPr lang="es-EC" dirty="0"/>
        </a:p>
      </dgm:t>
    </dgm:pt>
    <dgm:pt modelId="{E104FD46-945A-48A7-B782-5F668C10F6EA}" type="parTrans" cxnId="{07BE10EC-3C7B-4E6A-B126-A818992074EE}">
      <dgm:prSet/>
      <dgm:spPr/>
      <dgm:t>
        <a:bodyPr/>
        <a:lstStyle/>
        <a:p>
          <a:endParaRPr lang="es-EC"/>
        </a:p>
      </dgm:t>
    </dgm:pt>
    <dgm:pt modelId="{9284A904-7D48-4738-B0D7-AD0B90A3388A}" type="sibTrans" cxnId="{07BE10EC-3C7B-4E6A-B126-A818992074EE}">
      <dgm:prSet/>
      <dgm:spPr/>
      <dgm:t>
        <a:bodyPr/>
        <a:lstStyle/>
        <a:p>
          <a:endParaRPr lang="es-EC"/>
        </a:p>
      </dgm:t>
    </dgm:pt>
    <dgm:pt modelId="{EE329099-6F61-470A-8096-3F3EB617CC41}">
      <dgm:prSet phldrT="[Texto]" custT="1"/>
      <dgm:spPr/>
      <dgm:t>
        <a:bodyPr/>
        <a:lstStyle/>
        <a:p>
          <a:r>
            <a:rPr lang="es-ES" sz="2600" dirty="0"/>
            <a:t>Determinar</a:t>
          </a:r>
          <a:endParaRPr lang="es-EC" sz="2600" dirty="0"/>
        </a:p>
      </dgm:t>
    </dgm:pt>
    <dgm:pt modelId="{1CEDF355-9D52-4F82-AC8B-AA5EEB4A6804}" type="parTrans" cxnId="{22C6B78D-4158-42E8-AFAD-E42EAC375728}">
      <dgm:prSet/>
      <dgm:spPr/>
      <dgm:t>
        <a:bodyPr/>
        <a:lstStyle/>
        <a:p>
          <a:endParaRPr lang="es-EC"/>
        </a:p>
      </dgm:t>
    </dgm:pt>
    <dgm:pt modelId="{CE4A494D-8DAA-42D3-BD79-9EC39EF0E3B2}" type="sibTrans" cxnId="{22C6B78D-4158-42E8-AFAD-E42EAC375728}">
      <dgm:prSet/>
      <dgm:spPr/>
      <dgm:t>
        <a:bodyPr/>
        <a:lstStyle/>
        <a:p>
          <a:endParaRPr lang="es-EC"/>
        </a:p>
      </dgm:t>
    </dgm:pt>
    <dgm:pt modelId="{9EF28D1A-2864-4E2B-8F95-1C2F6CA24422}">
      <dgm:prSet phldrT="[Texto]"/>
      <dgm:spPr/>
      <dgm:t>
        <a:bodyPr/>
        <a:lstStyle/>
        <a:p>
          <a:r>
            <a:rPr lang="es-ES" dirty="0"/>
            <a:t>Publicaciones referentes a la sostenibilidad ambiental y su influencia en la satisfacción </a:t>
          </a:r>
          <a:endParaRPr lang="es-EC" dirty="0"/>
        </a:p>
      </dgm:t>
    </dgm:pt>
    <dgm:pt modelId="{67B45396-6543-4D91-B564-57CA24749B6B}" type="parTrans" cxnId="{7D8A065F-ED13-4C03-BF2D-7F9E4F6AE7DE}">
      <dgm:prSet/>
      <dgm:spPr/>
      <dgm:t>
        <a:bodyPr/>
        <a:lstStyle/>
        <a:p>
          <a:endParaRPr lang="es-EC"/>
        </a:p>
      </dgm:t>
    </dgm:pt>
    <dgm:pt modelId="{97C02C05-F50F-4652-95BE-6C4FDE780C94}" type="sibTrans" cxnId="{7D8A065F-ED13-4C03-BF2D-7F9E4F6AE7DE}">
      <dgm:prSet/>
      <dgm:spPr/>
      <dgm:t>
        <a:bodyPr/>
        <a:lstStyle/>
        <a:p>
          <a:endParaRPr lang="es-EC"/>
        </a:p>
      </dgm:t>
    </dgm:pt>
    <dgm:pt modelId="{F1283B68-6B2F-4E89-841B-8430893ECE58}">
      <dgm:prSet phldrT="[Texto]"/>
      <dgm:spPr/>
      <dgm:t>
        <a:bodyPr/>
        <a:lstStyle/>
        <a:p>
          <a:r>
            <a:rPr lang="es-ES" dirty="0"/>
            <a:t>Satisfacción del usuario para conocer el nivel de confianza </a:t>
          </a:r>
          <a:endParaRPr lang="es-EC" dirty="0"/>
        </a:p>
      </dgm:t>
    </dgm:pt>
    <dgm:pt modelId="{FA427872-196C-4BBE-ACDA-B6C32FC28AD7}" type="parTrans" cxnId="{3A707A68-F1D2-4369-B66F-4D7E47E94353}">
      <dgm:prSet/>
      <dgm:spPr/>
      <dgm:t>
        <a:bodyPr/>
        <a:lstStyle/>
        <a:p>
          <a:endParaRPr lang="es-EC"/>
        </a:p>
      </dgm:t>
    </dgm:pt>
    <dgm:pt modelId="{F38EAFDE-C321-4330-8A60-5E471E149F38}" type="sibTrans" cxnId="{3A707A68-F1D2-4369-B66F-4D7E47E94353}">
      <dgm:prSet/>
      <dgm:spPr/>
      <dgm:t>
        <a:bodyPr/>
        <a:lstStyle/>
        <a:p>
          <a:endParaRPr lang="es-EC"/>
        </a:p>
      </dgm:t>
    </dgm:pt>
    <dgm:pt modelId="{4ABAD5AE-D2B2-4504-A985-3D5DBBFA737B}">
      <dgm:prSet phldrT="[Texto]" custT="1"/>
      <dgm:spPr>
        <a:solidFill>
          <a:schemeClr val="accent1">
            <a:lumMod val="75000"/>
          </a:schemeClr>
        </a:solidFill>
      </dgm:spPr>
      <dgm:t>
        <a:bodyPr/>
        <a:lstStyle/>
        <a:p>
          <a:r>
            <a:rPr lang="es-ES" sz="2600" dirty="0"/>
            <a:t>Identificar</a:t>
          </a:r>
          <a:endParaRPr lang="es-EC" sz="2600" dirty="0"/>
        </a:p>
      </dgm:t>
    </dgm:pt>
    <dgm:pt modelId="{9F535251-4533-40F9-8539-7DCC32C00F68}" type="parTrans" cxnId="{B9A8721F-DE18-41D1-90F8-425F021ED471}">
      <dgm:prSet/>
      <dgm:spPr/>
      <dgm:t>
        <a:bodyPr/>
        <a:lstStyle/>
        <a:p>
          <a:endParaRPr lang="es-EC"/>
        </a:p>
      </dgm:t>
    </dgm:pt>
    <dgm:pt modelId="{C2E71702-FDB9-4360-848C-925FA6A0E19A}" type="sibTrans" cxnId="{B9A8721F-DE18-41D1-90F8-425F021ED471}">
      <dgm:prSet/>
      <dgm:spPr/>
      <dgm:t>
        <a:bodyPr/>
        <a:lstStyle/>
        <a:p>
          <a:endParaRPr lang="es-EC"/>
        </a:p>
      </dgm:t>
    </dgm:pt>
    <dgm:pt modelId="{0F6ADDF0-3055-46B1-B8E5-7F1859945FCA}">
      <dgm:prSet phldrT="[Texto]"/>
      <dgm:spPr/>
      <dgm:t>
        <a:bodyPr/>
        <a:lstStyle/>
        <a:p>
          <a:r>
            <a:rPr lang="es-ES" dirty="0"/>
            <a:t>Genero del usuario para conocer si influye en la sostenibilidad ambiental y su satisfacción </a:t>
          </a:r>
          <a:endParaRPr lang="es-EC" dirty="0"/>
        </a:p>
      </dgm:t>
    </dgm:pt>
    <dgm:pt modelId="{1D1A62F7-3545-4A63-9322-902507F1DA13}" type="parTrans" cxnId="{AFB8D72D-29E3-4D91-BF19-C0EB0302C746}">
      <dgm:prSet/>
      <dgm:spPr/>
      <dgm:t>
        <a:bodyPr/>
        <a:lstStyle/>
        <a:p>
          <a:endParaRPr lang="es-EC"/>
        </a:p>
      </dgm:t>
    </dgm:pt>
    <dgm:pt modelId="{3D1CFC1F-98AB-4601-8D52-EB412DA4AEB1}" type="sibTrans" cxnId="{AFB8D72D-29E3-4D91-BF19-C0EB0302C746}">
      <dgm:prSet/>
      <dgm:spPr/>
      <dgm:t>
        <a:bodyPr/>
        <a:lstStyle/>
        <a:p>
          <a:endParaRPr lang="es-EC"/>
        </a:p>
      </dgm:t>
    </dgm:pt>
    <dgm:pt modelId="{F48A52A2-2AD1-4557-BD51-9E387157CA90}">
      <dgm:prSet phldrT="[Texto]" custT="1"/>
      <dgm:spPr>
        <a:solidFill>
          <a:schemeClr val="accent2"/>
        </a:solidFill>
      </dgm:spPr>
      <dgm:t>
        <a:bodyPr/>
        <a:lstStyle/>
        <a:p>
          <a:r>
            <a:rPr lang="es-ES" sz="2600" dirty="0"/>
            <a:t>Conocer</a:t>
          </a:r>
          <a:endParaRPr lang="es-EC" sz="2600" dirty="0"/>
        </a:p>
      </dgm:t>
    </dgm:pt>
    <dgm:pt modelId="{7BDA1557-2E55-4707-A094-780159CD26FA}" type="parTrans" cxnId="{8106758E-A1E1-4EB1-89C4-3F8A24DC0751}">
      <dgm:prSet/>
      <dgm:spPr/>
      <dgm:t>
        <a:bodyPr/>
        <a:lstStyle/>
        <a:p>
          <a:endParaRPr lang="es-EC"/>
        </a:p>
      </dgm:t>
    </dgm:pt>
    <dgm:pt modelId="{50861602-8A62-49CD-BB71-FB46F1CEB510}" type="sibTrans" cxnId="{8106758E-A1E1-4EB1-89C4-3F8A24DC0751}">
      <dgm:prSet/>
      <dgm:spPr/>
      <dgm:t>
        <a:bodyPr/>
        <a:lstStyle/>
        <a:p>
          <a:endParaRPr lang="es-EC"/>
        </a:p>
      </dgm:t>
    </dgm:pt>
    <dgm:pt modelId="{D46F28A0-9225-4471-92A1-F8E5B31B6A22}">
      <dgm:prSet phldrT="[Texto]" custT="1"/>
      <dgm:spPr/>
      <dgm:t>
        <a:bodyPr/>
        <a:lstStyle/>
        <a:p>
          <a:r>
            <a:rPr lang="es-ES" sz="2600" dirty="0"/>
            <a:t>Establecer</a:t>
          </a:r>
          <a:endParaRPr lang="es-EC" sz="2600" dirty="0"/>
        </a:p>
      </dgm:t>
    </dgm:pt>
    <dgm:pt modelId="{FA26373A-EAFD-4D28-9851-A6E7E940B3D5}" type="parTrans" cxnId="{D991B689-B0ED-428F-9A35-D767B63F145C}">
      <dgm:prSet/>
      <dgm:spPr/>
      <dgm:t>
        <a:bodyPr/>
        <a:lstStyle/>
        <a:p>
          <a:endParaRPr lang="es-EC"/>
        </a:p>
      </dgm:t>
    </dgm:pt>
    <dgm:pt modelId="{D8F29F16-35C6-4454-AEE2-6628CD7740D7}" type="sibTrans" cxnId="{D991B689-B0ED-428F-9A35-D767B63F145C}">
      <dgm:prSet/>
      <dgm:spPr/>
      <dgm:t>
        <a:bodyPr/>
        <a:lstStyle/>
        <a:p>
          <a:endParaRPr lang="es-EC"/>
        </a:p>
      </dgm:t>
    </dgm:pt>
    <dgm:pt modelId="{6D28A7A8-643E-4E75-A4E0-E12794B7C7CB}">
      <dgm:prSet phldrT="[Texto]"/>
      <dgm:spPr/>
      <dgm:t>
        <a:bodyPr/>
        <a:lstStyle/>
        <a:p>
          <a:r>
            <a:rPr lang="es-ES" dirty="0"/>
            <a:t>Perspectiva del marketing, retorno de inversión y el uso de redes sociales de las operadoras de turismo </a:t>
          </a:r>
          <a:endParaRPr lang="es-EC" dirty="0"/>
        </a:p>
      </dgm:t>
    </dgm:pt>
    <dgm:pt modelId="{D9A90992-004F-41A0-9E87-C325B01FCE8E}" type="parTrans" cxnId="{9E84A940-D0F0-4434-A307-D32D7209A9FF}">
      <dgm:prSet/>
      <dgm:spPr/>
      <dgm:t>
        <a:bodyPr/>
        <a:lstStyle/>
        <a:p>
          <a:endParaRPr lang="es-EC"/>
        </a:p>
      </dgm:t>
    </dgm:pt>
    <dgm:pt modelId="{A97F441B-954D-4A14-8F26-983AE138607F}" type="sibTrans" cxnId="{9E84A940-D0F0-4434-A307-D32D7209A9FF}">
      <dgm:prSet/>
      <dgm:spPr/>
      <dgm:t>
        <a:bodyPr/>
        <a:lstStyle/>
        <a:p>
          <a:endParaRPr lang="es-EC"/>
        </a:p>
      </dgm:t>
    </dgm:pt>
    <dgm:pt modelId="{F62E15F6-7AB7-4EC6-BE9D-06179F9BD715}" type="pres">
      <dgm:prSet presAssocID="{07FE2A8E-44F9-4D9B-A9BA-994C9344118B}" presName="Name0" presStyleCnt="0">
        <dgm:presLayoutVars>
          <dgm:dir/>
          <dgm:animLvl val="lvl"/>
          <dgm:resizeHandles val="exact"/>
        </dgm:presLayoutVars>
      </dgm:prSet>
      <dgm:spPr/>
    </dgm:pt>
    <dgm:pt modelId="{6E0D657D-3449-4433-B2DE-FDECA9C47AF8}" type="pres">
      <dgm:prSet presAssocID="{C959F0D1-9251-46E0-99A7-700F33CC9486}" presName="linNode" presStyleCnt="0"/>
      <dgm:spPr/>
    </dgm:pt>
    <dgm:pt modelId="{33D1C055-C7B1-42C5-B484-A2401E8F4117}" type="pres">
      <dgm:prSet presAssocID="{C959F0D1-9251-46E0-99A7-700F33CC9486}" presName="parentText" presStyleLbl="node1" presStyleIdx="0" presStyleCnt="5">
        <dgm:presLayoutVars>
          <dgm:chMax val="1"/>
          <dgm:bulletEnabled val="1"/>
        </dgm:presLayoutVars>
      </dgm:prSet>
      <dgm:spPr/>
    </dgm:pt>
    <dgm:pt modelId="{CC2B80A1-8D0A-4ECC-8CD2-B714641F6228}" type="pres">
      <dgm:prSet presAssocID="{C959F0D1-9251-46E0-99A7-700F33CC9486}" presName="descendantText" presStyleLbl="alignAccFollowNode1" presStyleIdx="0" presStyleCnt="5">
        <dgm:presLayoutVars>
          <dgm:bulletEnabled val="1"/>
        </dgm:presLayoutVars>
      </dgm:prSet>
      <dgm:spPr/>
    </dgm:pt>
    <dgm:pt modelId="{8FAF5FD5-E064-4000-8C6D-99D3F67A59B3}" type="pres">
      <dgm:prSet presAssocID="{FC5093D2-DC0C-49E1-99A4-79DD61EB934B}" presName="sp" presStyleCnt="0"/>
      <dgm:spPr/>
    </dgm:pt>
    <dgm:pt modelId="{D1C45D06-48DB-4ABE-B2F1-DD9546B0354E}" type="pres">
      <dgm:prSet presAssocID="{EE329099-6F61-470A-8096-3F3EB617CC41}" presName="linNode" presStyleCnt="0"/>
      <dgm:spPr/>
    </dgm:pt>
    <dgm:pt modelId="{CE7A2D38-2294-4347-84DF-9FFEACE4D200}" type="pres">
      <dgm:prSet presAssocID="{EE329099-6F61-470A-8096-3F3EB617CC41}" presName="parentText" presStyleLbl="node1" presStyleIdx="1" presStyleCnt="5">
        <dgm:presLayoutVars>
          <dgm:chMax val="1"/>
          <dgm:bulletEnabled val="1"/>
        </dgm:presLayoutVars>
      </dgm:prSet>
      <dgm:spPr/>
    </dgm:pt>
    <dgm:pt modelId="{1DE4A132-2AF0-437A-8521-DC358D42EC8C}" type="pres">
      <dgm:prSet presAssocID="{EE329099-6F61-470A-8096-3F3EB617CC41}" presName="descendantText" presStyleLbl="alignAccFollowNode1" presStyleIdx="1" presStyleCnt="5">
        <dgm:presLayoutVars>
          <dgm:bulletEnabled val="1"/>
        </dgm:presLayoutVars>
      </dgm:prSet>
      <dgm:spPr/>
    </dgm:pt>
    <dgm:pt modelId="{1C196827-F37B-46A9-9C75-97CAF8215A6F}" type="pres">
      <dgm:prSet presAssocID="{CE4A494D-8DAA-42D3-BD79-9EC39EF0E3B2}" presName="sp" presStyleCnt="0"/>
      <dgm:spPr/>
    </dgm:pt>
    <dgm:pt modelId="{338D254D-7523-4453-9682-F7174AE73E5F}" type="pres">
      <dgm:prSet presAssocID="{D46F28A0-9225-4471-92A1-F8E5B31B6A22}" presName="linNode" presStyleCnt="0"/>
      <dgm:spPr/>
    </dgm:pt>
    <dgm:pt modelId="{235349F8-5DE6-419E-BDB0-65AAE385C164}" type="pres">
      <dgm:prSet presAssocID="{D46F28A0-9225-4471-92A1-F8E5B31B6A22}" presName="parentText" presStyleLbl="node1" presStyleIdx="2" presStyleCnt="5">
        <dgm:presLayoutVars>
          <dgm:chMax val="1"/>
          <dgm:bulletEnabled val="1"/>
        </dgm:presLayoutVars>
      </dgm:prSet>
      <dgm:spPr/>
    </dgm:pt>
    <dgm:pt modelId="{898FCC17-9BDE-4E42-B474-2D39B0DB585D}" type="pres">
      <dgm:prSet presAssocID="{D46F28A0-9225-4471-92A1-F8E5B31B6A22}" presName="descendantText" presStyleLbl="alignAccFollowNode1" presStyleIdx="2" presStyleCnt="5">
        <dgm:presLayoutVars>
          <dgm:bulletEnabled val="1"/>
        </dgm:presLayoutVars>
      </dgm:prSet>
      <dgm:spPr/>
    </dgm:pt>
    <dgm:pt modelId="{0AFA9CE0-52EB-4F11-AF0C-F94DA1B98CC5}" type="pres">
      <dgm:prSet presAssocID="{D8F29F16-35C6-4454-AEE2-6628CD7740D7}" presName="sp" presStyleCnt="0"/>
      <dgm:spPr/>
    </dgm:pt>
    <dgm:pt modelId="{DDB82FC5-1511-4AC1-9C26-3C60ACA21E36}" type="pres">
      <dgm:prSet presAssocID="{4ABAD5AE-D2B2-4504-A985-3D5DBBFA737B}" presName="linNode" presStyleCnt="0"/>
      <dgm:spPr/>
    </dgm:pt>
    <dgm:pt modelId="{91D99E69-858A-41B8-8234-41F047990AEA}" type="pres">
      <dgm:prSet presAssocID="{4ABAD5AE-D2B2-4504-A985-3D5DBBFA737B}" presName="parentText" presStyleLbl="node1" presStyleIdx="3" presStyleCnt="5">
        <dgm:presLayoutVars>
          <dgm:chMax val="1"/>
          <dgm:bulletEnabled val="1"/>
        </dgm:presLayoutVars>
      </dgm:prSet>
      <dgm:spPr/>
    </dgm:pt>
    <dgm:pt modelId="{DE38F75A-71F3-475F-85D5-1B10F2CF1220}" type="pres">
      <dgm:prSet presAssocID="{4ABAD5AE-D2B2-4504-A985-3D5DBBFA737B}" presName="descendantText" presStyleLbl="alignAccFollowNode1" presStyleIdx="3" presStyleCnt="5">
        <dgm:presLayoutVars>
          <dgm:bulletEnabled val="1"/>
        </dgm:presLayoutVars>
      </dgm:prSet>
      <dgm:spPr/>
    </dgm:pt>
    <dgm:pt modelId="{C6590868-885F-422F-91F0-D4D9CD215295}" type="pres">
      <dgm:prSet presAssocID="{C2E71702-FDB9-4360-848C-925FA6A0E19A}" presName="sp" presStyleCnt="0"/>
      <dgm:spPr/>
    </dgm:pt>
    <dgm:pt modelId="{A5B957A3-1DF7-4D66-A9AE-724AC48F3232}" type="pres">
      <dgm:prSet presAssocID="{F48A52A2-2AD1-4557-BD51-9E387157CA90}" presName="linNode" presStyleCnt="0"/>
      <dgm:spPr/>
    </dgm:pt>
    <dgm:pt modelId="{5C32898C-0ECE-4D45-9F06-ABB9730CD871}" type="pres">
      <dgm:prSet presAssocID="{F48A52A2-2AD1-4557-BD51-9E387157CA90}" presName="parentText" presStyleLbl="node1" presStyleIdx="4" presStyleCnt="5">
        <dgm:presLayoutVars>
          <dgm:chMax val="1"/>
          <dgm:bulletEnabled val="1"/>
        </dgm:presLayoutVars>
      </dgm:prSet>
      <dgm:spPr/>
    </dgm:pt>
    <dgm:pt modelId="{FA86D7AA-FE72-4745-8A8E-B060CF6B6379}" type="pres">
      <dgm:prSet presAssocID="{F48A52A2-2AD1-4557-BD51-9E387157CA90}" presName="descendantText" presStyleLbl="alignAccFollowNode1" presStyleIdx="4" presStyleCnt="5">
        <dgm:presLayoutVars>
          <dgm:bulletEnabled val="1"/>
        </dgm:presLayoutVars>
      </dgm:prSet>
      <dgm:spPr/>
    </dgm:pt>
  </dgm:ptLst>
  <dgm:cxnLst>
    <dgm:cxn modelId="{E50B541A-179E-4B30-ACBD-B61A011F3750}" type="presOf" srcId="{EE329099-6F61-470A-8096-3F3EB617CC41}" destId="{CE7A2D38-2294-4347-84DF-9FFEACE4D200}" srcOrd="0" destOrd="0" presId="urn:microsoft.com/office/officeart/2005/8/layout/vList5"/>
    <dgm:cxn modelId="{B530E81A-9D46-408F-B1C7-26A047DEB587}" type="presOf" srcId="{D46F28A0-9225-4471-92A1-F8E5B31B6A22}" destId="{235349F8-5DE6-419E-BDB0-65AAE385C164}" srcOrd="0" destOrd="0" presId="urn:microsoft.com/office/officeart/2005/8/layout/vList5"/>
    <dgm:cxn modelId="{B9A8721F-DE18-41D1-90F8-425F021ED471}" srcId="{07FE2A8E-44F9-4D9B-A9BA-994C9344118B}" destId="{4ABAD5AE-D2B2-4504-A985-3D5DBBFA737B}" srcOrd="3" destOrd="0" parTransId="{9F535251-4533-40F9-8539-7DCC32C00F68}" sibTransId="{C2E71702-FDB9-4360-848C-925FA6A0E19A}"/>
    <dgm:cxn modelId="{00948826-688F-4109-9EAE-66358079A25D}" type="presOf" srcId="{0F6ADDF0-3055-46B1-B8E5-7F1859945FCA}" destId="{DE38F75A-71F3-475F-85D5-1B10F2CF1220}" srcOrd="0" destOrd="0" presId="urn:microsoft.com/office/officeart/2005/8/layout/vList5"/>
    <dgm:cxn modelId="{AFB8D72D-29E3-4D91-BF19-C0EB0302C746}" srcId="{4ABAD5AE-D2B2-4504-A985-3D5DBBFA737B}" destId="{0F6ADDF0-3055-46B1-B8E5-7F1859945FCA}" srcOrd="0" destOrd="0" parTransId="{1D1A62F7-3545-4A63-9322-902507F1DA13}" sibTransId="{3D1CFC1F-98AB-4601-8D52-EB412DA4AEB1}"/>
    <dgm:cxn modelId="{51F9653B-17A9-4E0D-AB12-0A3A021C21A6}" type="presOf" srcId="{07FE2A8E-44F9-4D9B-A9BA-994C9344118B}" destId="{F62E15F6-7AB7-4EC6-BE9D-06179F9BD715}" srcOrd="0" destOrd="0" presId="urn:microsoft.com/office/officeart/2005/8/layout/vList5"/>
    <dgm:cxn modelId="{9E84A940-D0F0-4434-A307-D32D7209A9FF}" srcId="{F48A52A2-2AD1-4557-BD51-9E387157CA90}" destId="{6D28A7A8-643E-4E75-A4E0-E12794B7C7CB}" srcOrd="0" destOrd="0" parTransId="{D9A90992-004F-41A0-9E87-C325B01FCE8E}" sibTransId="{A97F441B-954D-4A14-8F26-983AE138607F}"/>
    <dgm:cxn modelId="{7D8A065F-ED13-4C03-BF2D-7F9E4F6AE7DE}" srcId="{EE329099-6F61-470A-8096-3F3EB617CC41}" destId="{9EF28D1A-2864-4E2B-8F95-1C2F6CA24422}" srcOrd="0" destOrd="0" parTransId="{67B45396-6543-4D91-B564-57CA24749B6B}" sibTransId="{97C02C05-F50F-4652-95BE-6C4FDE780C94}"/>
    <dgm:cxn modelId="{2C7F2346-3A8F-4D83-9CA3-39772E29C80F}" type="presOf" srcId="{CFE7AC22-6D91-40CA-9BC7-19A0EDA829D3}" destId="{CC2B80A1-8D0A-4ECC-8CD2-B714641F6228}" srcOrd="0" destOrd="0" presId="urn:microsoft.com/office/officeart/2005/8/layout/vList5"/>
    <dgm:cxn modelId="{3A707A68-F1D2-4369-B66F-4D7E47E94353}" srcId="{D46F28A0-9225-4471-92A1-F8E5B31B6A22}" destId="{F1283B68-6B2F-4E89-841B-8430893ECE58}" srcOrd="0" destOrd="0" parTransId="{FA427872-196C-4BBE-ACDA-B6C32FC28AD7}" sibTransId="{F38EAFDE-C321-4330-8A60-5E471E149F38}"/>
    <dgm:cxn modelId="{D8E0F859-1679-4660-B231-7852917899A2}" srcId="{07FE2A8E-44F9-4D9B-A9BA-994C9344118B}" destId="{C959F0D1-9251-46E0-99A7-700F33CC9486}" srcOrd="0" destOrd="0" parTransId="{40B543E2-95EA-4EA5-ACFA-47DEC025481D}" sibTransId="{FC5093D2-DC0C-49E1-99A4-79DD61EB934B}"/>
    <dgm:cxn modelId="{F9429F7C-E3ED-4915-8DD9-B9A5EB90A9B0}" type="presOf" srcId="{F48A52A2-2AD1-4557-BD51-9E387157CA90}" destId="{5C32898C-0ECE-4D45-9F06-ABB9730CD871}" srcOrd="0" destOrd="0" presId="urn:microsoft.com/office/officeart/2005/8/layout/vList5"/>
    <dgm:cxn modelId="{9ACD9D7D-B946-4FF4-8E20-2690F2CEC335}" type="presOf" srcId="{F1283B68-6B2F-4E89-841B-8430893ECE58}" destId="{898FCC17-9BDE-4E42-B474-2D39B0DB585D}" srcOrd="0" destOrd="0" presId="urn:microsoft.com/office/officeart/2005/8/layout/vList5"/>
    <dgm:cxn modelId="{A1210084-C810-4B5A-896E-445B22160454}" type="presOf" srcId="{C959F0D1-9251-46E0-99A7-700F33CC9486}" destId="{33D1C055-C7B1-42C5-B484-A2401E8F4117}" srcOrd="0" destOrd="0" presId="urn:microsoft.com/office/officeart/2005/8/layout/vList5"/>
    <dgm:cxn modelId="{D991B689-B0ED-428F-9A35-D767B63F145C}" srcId="{07FE2A8E-44F9-4D9B-A9BA-994C9344118B}" destId="{D46F28A0-9225-4471-92A1-F8E5B31B6A22}" srcOrd="2" destOrd="0" parTransId="{FA26373A-EAFD-4D28-9851-A6E7E940B3D5}" sibTransId="{D8F29F16-35C6-4454-AEE2-6628CD7740D7}"/>
    <dgm:cxn modelId="{22C6B78D-4158-42E8-AFAD-E42EAC375728}" srcId="{07FE2A8E-44F9-4D9B-A9BA-994C9344118B}" destId="{EE329099-6F61-470A-8096-3F3EB617CC41}" srcOrd="1" destOrd="0" parTransId="{1CEDF355-9D52-4F82-AC8B-AA5EEB4A6804}" sibTransId="{CE4A494D-8DAA-42D3-BD79-9EC39EF0E3B2}"/>
    <dgm:cxn modelId="{8106758E-A1E1-4EB1-89C4-3F8A24DC0751}" srcId="{07FE2A8E-44F9-4D9B-A9BA-994C9344118B}" destId="{F48A52A2-2AD1-4557-BD51-9E387157CA90}" srcOrd="4" destOrd="0" parTransId="{7BDA1557-2E55-4707-A094-780159CD26FA}" sibTransId="{50861602-8A62-49CD-BB71-FB46F1CEB510}"/>
    <dgm:cxn modelId="{1B58BE9B-6132-48B9-BD99-DABEABD96A6B}" type="presOf" srcId="{4ABAD5AE-D2B2-4504-A985-3D5DBBFA737B}" destId="{91D99E69-858A-41B8-8234-41F047990AEA}" srcOrd="0" destOrd="0" presId="urn:microsoft.com/office/officeart/2005/8/layout/vList5"/>
    <dgm:cxn modelId="{4A4A89B4-4C92-4079-B4DE-B1EF7EAF287A}" type="presOf" srcId="{6D28A7A8-643E-4E75-A4E0-E12794B7C7CB}" destId="{FA86D7AA-FE72-4745-8A8E-B060CF6B6379}" srcOrd="0" destOrd="0" presId="urn:microsoft.com/office/officeart/2005/8/layout/vList5"/>
    <dgm:cxn modelId="{9DB377BE-6D52-4B51-8B5A-77CA7EB908D6}" type="presOf" srcId="{9EF28D1A-2864-4E2B-8F95-1C2F6CA24422}" destId="{1DE4A132-2AF0-437A-8521-DC358D42EC8C}" srcOrd="0" destOrd="0" presId="urn:microsoft.com/office/officeart/2005/8/layout/vList5"/>
    <dgm:cxn modelId="{07BE10EC-3C7B-4E6A-B126-A818992074EE}" srcId="{C959F0D1-9251-46E0-99A7-700F33CC9486}" destId="{CFE7AC22-6D91-40CA-9BC7-19A0EDA829D3}" srcOrd="0" destOrd="0" parTransId="{E104FD46-945A-48A7-B782-5F668C10F6EA}" sibTransId="{9284A904-7D48-4738-B0D7-AD0B90A3388A}"/>
    <dgm:cxn modelId="{2EDF96BA-4B93-4DD5-AE36-B1FAE797B5E8}" type="presParOf" srcId="{F62E15F6-7AB7-4EC6-BE9D-06179F9BD715}" destId="{6E0D657D-3449-4433-B2DE-FDECA9C47AF8}" srcOrd="0" destOrd="0" presId="urn:microsoft.com/office/officeart/2005/8/layout/vList5"/>
    <dgm:cxn modelId="{753936E9-F45A-42F5-B335-A0A03F838DA0}" type="presParOf" srcId="{6E0D657D-3449-4433-B2DE-FDECA9C47AF8}" destId="{33D1C055-C7B1-42C5-B484-A2401E8F4117}" srcOrd="0" destOrd="0" presId="urn:microsoft.com/office/officeart/2005/8/layout/vList5"/>
    <dgm:cxn modelId="{389C123F-83B5-42C5-B0CC-84988E544896}" type="presParOf" srcId="{6E0D657D-3449-4433-B2DE-FDECA9C47AF8}" destId="{CC2B80A1-8D0A-4ECC-8CD2-B714641F6228}" srcOrd="1" destOrd="0" presId="urn:microsoft.com/office/officeart/2005/8/layout/vList5"/>
    <dgm:cxn modelId="{AA9B8137-EC10-466F-8AE3-879085140116}" type="presParOf" srcId="{F62E15F6-7AB7-4EC6-BE9D-06179F9BD715}" destId="{8FAF5FD5-E064-4000-8C6D-99D3F67A59B3}" srcOrd="1" destOrd="0" presId="urn:microsoft.com/office/officeart/2005/8/layout/vList5"/>
    <dgm:cxn modelId="{1FA7D7F5-4BC9-4592-A745-42193D7D8422}" type="presParOf" srcId="{F62E15F6-7AB7-4EC6-BE9D-06179F9BD715}" destId="{D1C45D06-48DB-4ABE-B2F1-DD9546B0354E}" srcOrd="2" destOrd="0" presId="urn:microsoft.com/office/officeart/2005/8/layout/vList5"/>
    <dgm:cxn modelId="{214E36AB-0FB8-452D-A10F-04C583D4DD77}" type="presParOf" srcId="{D1C45D06-48DB-4ABE-B2F1-DD9546B0354E}" destId="{CE7A2D38-2294-4347-84DF-9FFEACE4D200}" srcOrd="0" destOrd="0" presId="urn:microsoft.com/office/officeart/2005/8/layout/vList5"/>
    <dgm:cxn modelId="{5C33F23B-E2C6-40A3-B3B5-A325605C8B86}" type="presParOf" srcId="{D1C45D06-48DB-4ABE-B2F1-DD9546B0354E}" destId="{1DE4A132-2AF0-437A-8521-DC358D42EC8C}" srcOrd="1" destOrd="0" presId="urn:microsoft.com/office/officeart/2005/8/layout/vList5"/>
    <dgm:cxn modelId="{B4F97C03-F72C-4280-B8DD-C80AB9D89EC0}" type="presParOf" srcId="{F62E15F6-7AB7-4EC6-BE9D-06179F9BD715}" destId="{1C196827-F37B-46A9-9C75-97CAF8215A6F}" srcOrd="3" destOrd="0" presId="urn:microsoft.com/office/officeart/2005/8/layout/vList5"/>
    <dgm:cxn modelId="{A874BFBD-DF2F-4861-B776-C34188DA205C}" type="presParOf" srcId="{F62E15F6-7AB7-4EC6-BE9D-06179F9BD715}" destId="{338D254D-7523-4453-9682-F7174AE73E5F}" srcOrd="4" destOrd="0" presId="urn:microsoft.com/office/officeart/2005/8/layout/vList5"/>
    <dgm:cxn modelId="{9865538C-CD6A-403E-AD6C-0C15E35AE536}" type="presParOf" srcId="{338D254D-7523-4453-9682-F7174AE73E5F}" destId="{235349F8-5DE6-419E-BDB0-65AAE385C164}" srcOrd="0" destOrd="0" presId="urn:microsoft.com/office/officeart/2005/8/layout/vList5"/>
    <dgm:cxn modelId="{4A2FAA9C-8527-43EA-84B6-B74BC55E698F}" type="presParOf" srcId="{338D254D-7523-4453-9682-F7174AE73E5F}" destId="{898FCC17-9BDE-4E42-B474-2D39B0DB585D}" srcOrd="1" destOrd="0" presId="urn:microsoft.com/office/officeart/2005/8/layout/vList5"/>
    <dgm:cxn modelId="{CFCDF095-B1F8-4BE1-853A-46EFA7CBD428}" type="presParOf" srcId="{F62E15F6-7AB7-4EC6-BE9D-06179F9BD715}" destId="{0AFA9CE0-52EB-4F11-AF0C-F94DA1B98CC5}" srcOrd="5" destOrd="0" presId="urn:microsoft.com/office/officeart/2005/8/layout/vList5"/>
    <dgm:cxn modelId="{572ED61C-A000-48C1-B7B9-3E8BC734532A}" type="presParOf" srcId="{F62E15F6-7AB7-4EC6-BE9D-06179F9BD715}" destId="{DDB82FC5-1511-4AC1-9C26-3C60ACA21E36}" srcOrd="6" destOrd="0" presId="urn:microsoft.com/office/officeart/2005/8/layout/vList5"/>
    <dgm:cxn modelId="{3D2D4238-9181-4B9D-B5B9-8B7158A73F3C}" type="presParOf" srcId="{DDB82FC5-1511-4AC1-9C26-3C60ACA21E36}" destId="{91D99E69-858A-41B8-8234-41F047990AEA}" srcOrd="0" destOrd="0" presId="urn:microsoft.com/office/officeart/2005/8/layout/vList5"/>
    <dgm:cxn modelId="{A6FD9EFE-CE5A-4278-B6FB-CD8F3AD2D536}" type="presParOf" srcId="{DDB82FC5-1511-4AC1-9C26-3C60ACA21E36}" destId="{DE38F75A-71F3-475F-85D5-1B10F2CF1220}" srcOrd="1" destOrd="0" presId="urn:microsoft.com/office/officeart/2005/8/layout/vList5"/>
    <dgm:cxn modelId="{3F660D64-BC4C-4ED1-A315-4C71F93EDCE8}" type="presParOf" srcId="{F62E15F6-7AB7-4EC6-BE9D-06179F9BD715}" destId="{C6590868-885F-422F-91F0-D4D9CD215295}" srcOrd="7" destOrd="0" presId="urn:microsoft.com/office/officeart/2005/8/layout/vList5"/>
    <dgm:cxn modelId="{10F82696-CE31-43A9-AF38-E630FD1473C3}" type="presParOf" srcId="{F62E15F6-7AB7-4EC6-BE9D-06179F9BD715}" destId="{A5B957A3-1DF7-4D66-A9AE-724AC48F3232}" srcOrd="8" destOrd="0" presId="urn:microsoft.com/office/officeart/2005/8/layout/vList5"/>
    <dgm:cxn modelId="{904F0287-8CC2-4875-A96B-B1FE51A9EE4B}" type="presParOf" srcId="{A5B957A3-1DF7-4D66-A9AE-724AC48F3232}" destId="{5C32898C-0ECE-4D45-9F06-ABB9730CD871}" srcOrd="0" destOrd="0" presId="urn:microsoft.com/office/officeart/2005/8/layout/vList5"/>
    <dgm:cxn modelId="{ED9DE05F-0FBD-456D-AF98-04B5ED6C641E}" type="presParOf" srcId="{A5B957A3-1DF7-4D66-A9AE-724AC48F3232}" destId="{FA86D7AA-FE72-4745-8A8E-B060CF6B63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F24EA-9BF7-4E5D-A600-58BAE8DFC55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C"/>
        </a:p>
      </dgm:t>
    </dgm:pt>
    <dgm:pt modelId="{A39B786B-AFFE-4998-9209-065F3E44935F}">
      <dgm:prSet phldrT="[Texto]" custT="1"/>
      <dgm:spPr/>
      <dgm:t>
        <a:bodyPr/>
        <a:lstStyle/>
        <a:p>
          <a:r>
            <a:rPr lang="es-EC" sz="1800" dirty="0"/>
            <a:t>H1: Las publicaciones en las redes sociales relacionadas con la sostenibilidad ambiental influirían directa y positivamente en la satisfacción del usuario</a:t>
          </a:r>
        </a:p>
      </dgm:t>
    </dgm:pt>
    <dgm:pt modelId="{5FC00EE1-74A1-43C6-8001-383E2E8406A6}" type="parTrans" cxnId="{B76F9C49-E078-4776-9A21-DC6DEB880C72}">
      <dgm:prSet/>
      <dgm:spPr/>
      <dgm:t>
        <a:bodyPr/>
        <a:lstStyle/>
        <a:p>
          <a:endParaRPr lang="es-EC" sz="1400"/>
        </a:p>
      </dgm:t>
    </dgm:pt>
    <dgm:pt modelId="{DA388212-2F32-4690-907C-DBE143FCEA4B}" type="sibTrans" cxnId="{B76F9C49-E078-4776-9A21-DC6DEB880C72}">
      <dgm:prSet/>
      <dgm:spPr/>
      <dgm:t>
        <a:bodyPr/>
        <a:lstStyle/>
        <a:p>
          <a:endParaRPr lang="es-EC" sz="1400"/>
        </a:p>
      </dgm:t>
    </dgm:pt>
    <dgm:pt modelId="{E8085C3C-2E31-431C-B12A-0A63F6361720}">
      <dgm:prSet phldrT="[Texto]" custT="1"/>
      <dgm:spPr/>
      <dgm:t>
        <a:bodyPr/>
        <a:lstStyle/>
        <a:p>
          <a:r>
            <a:rPr lang="es-EC" sz="1800" dirty="0"/>
            <a:t>H2: La satisfacción de los usuarios de las redes sociales con las empresas turísticas influirían directa y positivamente en su confianza.</a:t>
          </a:r>
        </a:p>
      </dgm:t>
    </dgm:pt>
    <dgm:pt modelId="{2C4EFF75-9BBB-4A56-8501-B575DAECBD59}" type="parTrans" cxnId="{57700401-B672-4F79-8CAB-D950EA1C3C13}">
      <dgm:prSet/>
      <dgm:spPr/>
      <dgm:t>
        <a:bodyPr/>
        <a:lstStyle/>
        <a:p>
          <a:endParaRPr lang="es-EC" sz="1400"/>
        </a:p>
      </dgm:t>
    </dgm:pt>
    <dgm:pt modelId="{FA43F7B6-A532-4FF3-8560-429AA93D6F5A}" type="sibTrans" cxnId="{57700401-B672-4F79-8CAB-D950EA1C3C13}">
      <dgm:prSet/>
      <dgm:spPr/>
      <dgm:t>
        <a:bodyPr/>
        <a:lstStyle/>
        <a:p>
          <a:endParaRPr lang="es-EC" sz="1400"/>
        </a:p>
      </dgm:t>
    </dgm:pt>
    <dgm:pt modelId="{522CB014-361D-4807-B424-A30521055730}">
      <dgm:prSet custT="1"/>
      <dgm:spPr/>
      <dgm:t>
        <a:bodyPr/>
        <a:lstStyle/>
        <a:p>
          <a:r>
            <a:rPr lang="es-EC" sz="1800" dirty="0"/>
            <a:t>H3: El género del usuario influiría directa y positivamente en la satisfacción y sostenibilidad ambiental.</a:t>
          </a:r>
        </a:p>
      </dgm:t>
    </dgm:pt>
    <dgm:pt modelId="{0FFA38A5-EB8A-4C93-B89C-F41E1888E5F0}" type="parTrans" cxnId="{C5B5AE4B-0E06-438C-8671-7F304B42A1CE}">
      <dgm:prSet/>
      <dgm:spPr/>
      <dgm:t>
        <a:bodyPr/>
        <a:lstStyle/>
        <a:p>
          <a:endParaRPr lang="es-EC" sz="1400"/>
        </a:p>
      </dgm:t>
    </dgm:pt>
    <dgm:pt modelId="{267C91F5-7E8E-47B3-A22A-FC126A4176C4}" type="sibTrans" cxnId="{C5B5AE4B-0E06-438C-8671-7F304B42A1CE}">
      <dgm:prSet/>
      <dgm:spPr/>
      <dgm:t>
        <a:bodyPr/>
        <a:lstStyle/>
        <a:p>
          <a:endParaRPr lang="es-EC" sz="1400"/>
        </a:p>
      </dgm:t>
    </dgm:pt>
    <dgm:pt modelId="{74C87EDB-84CD-48C8-95AE-07A453FDDDB8}" type="pres">
      <dgm:prSet presAssocID="{874F24EA-9BF7-4E5D-A600-58BAE8DFC550}" presName="linear" presStyleCnt="0">
        <dgm:presLayoutVars>
          <dgm:animLvl val="lvl"/>
          <dgm:resizeHandles val="exact"/>
        </dgm:presLayoutVars>
      </dgm:prSet>
      <dgm:spPr/>
    </dgm:pt>
    <dgm:pt modelId="{7930F8FF-8AD6-4FB5-86D4-F05723FDACBB}" type="pres">
      <dgm:prSet presAssocID="{A39B786B-AFFE-4998-9209-065F3E44935F}" presName="parentText" presStyleLbl="node1" presStyleIdx="0" presStyleCnt="3">
        <dgm:presLayoutVars>
          <dgm:chMax val="0"/>
          <dgm:bulletEnabled val="1"/>
        </dgm:presLayoutVars>
      </dgm:prSet>
      <dgm:spPr/>
    </dgm:pt>
    <dgm:pt modelId="{D17F3C2A-DE33-4554-BD59-FF168F399E72}" type="pres">
      <dgm:prSet presAssocID="{DA388212-2F32-4690-907C-DBE143FCEA4B}" presName="spacer" presStyleCnt="0"/>
      <dgm:spPr/>
    </dgm:pt>
    <dgm:pt modelId="{B69D46EA-C23C-4462-866D-0FDA34567F9C}" type="pres">
      <dgm:prSet presAssocID="{E8085C3C-2E31-431C-B12A-0A63F6361720}" presName="parentText" presStyleLbl="node1" presStyleIdx="1" presStyleCnt="3">
        <dgm:presLayoutVars>
          <dgm:chMax val="0"/>
          <dgm:bulletEnabled val="1"/>
        </dgm:presLayoutVars>
      </dgm:prSet>
      <dgm:spPr/>
    </dgm:pt>
    <dgm:pt modelId="{108949B0-CC76-41B3-83F4-E2599FC23E0A}" type="pres">
      <dgm:prSet presAssocID="{FA43F7B6-A532-4FF3-8560-429AA93D6F5A}" presName="spacer" presStyleCnt="0"/>
      <dgm:spPr/>
    </dgm:pt>
    <dgm:pt modelId="{12B3FFD5-B278-45B2-8EAF-DBF9F533293D}" type="pres">
      <dgm:prSet presAssocID="{522CB014-361D-4807-B424-A30521055730}" presName="parentText" presStyleLbl="node1" presStyleIdx="2" presStyleCnt="3">
        <dgm:presLayoutVars>
          <dgm:chMax val="0"/>
          <dgm:bulletEnabled val="1"/>
        </dgm:presLayoutVars>
      </dgm:prSet>
      <dgm:spPr/>
    </dgm:pt>
  </dgm:ptLst>
  <dgm:cxnLst>
    <dgm:cxn modelId="{57700401-B672-4F79-8CAB-D950EA1C3C13}" srcId="{874F24EA-9BF7-4E5D-A600-58BAE8DFC550}" destId="{E8085C3C-2E31-431C-B12A-0A63F6361720}" srcOrd="1" destOrd="0" parTransId="{2C4EFF75-9BBB-4A56-8501-B575DAECBD59}" sibTransId="{FA43F7B6-A532-4FF3-8560-429AA93D6F5A}"/>
    <dgm:cxn modelId="{D1137716-D0B9-4E07-9084-7A3E7CC0176D}" type="presOf" srcId="{A39B786B-AFFE-4998-9209-065F3E44935F}" destId="{7930F8FF-8AD6-4FB5-86D4-F05723FDACBB}" srcOrd="0" destOrd="0" presId="urn:microsoft.com/office/officeart/2005/8/layout/vList2"/>
    <dgm:cxn modelId="{29B19439-785D-4FC0-9BA3-2AD467B24F14}" type="presOf" srcId="{522CB014-361D-4807-B424-A30521055730}" destId="{12B3FFD5-B278-45B2-8EAF-DBF9F533293D}" srcOrd="0" destOrd="0" presId="urn:microsoft.com/office/officeart/2005/8/layout/vList2"/>
    <dgm:cxn modelId="{B76F9C49-E078-4776-9A21-DC6DEB880C72}" srcId="{874F24EA-9BF7-4E5D-A600-58BAE8DFC550}" destId="{A39B786B-AFFE-4998-9209-065F3E44935F}" srcOrd="0" destOrd="0" parTransId="{5FC00EE1-74A1-43C6-8001-383E2E8406A6}" sibTransId="{DA388212-2F32-4690-907C-DBE143FCEA4B}"/>
    <dgm:cxn modelId="{C5B5AE4B-0E06-438C-8671-7F304B42A1CE}" srcId="{874F24EA-9BF7-4E5D-A600-58BAE8DFC550}" destId="{522CB014-361D-4807-B424-A30521055730}" srcOrd="2" destOrd="0" parTransId="{0FFA38A5-EB8A-4C93-B89C-F41E1888E5F0}" sibTransId="{267C91F5-7E8E-47B3-A22A-FC126A4176C4}"/>
    <dgm:cxn modelId="{37AD0C6C-1EC9-49AD-9642-EBDF5654D15B}" type="presOf" srcId="{E8085C3C-2E31-431C-B12A-0A63F6361720}" destId="{B69D46EA-C23C-4462-866D-0FDA34567F9C}" srcOrd="0" destOrd="0" presId="urn:microsoft.com/office/officeart/2005/8/layout/vList2"/>
    <dgm:cxn modelId="{F202BF8C-8437-41FE-BD0E-4A5336BC1C65}" type="presOf" srcId="{874F24EA-9BF7-4E5D-A600-58BAE8DFC550}" destId="{74C87EDB-84CD-48C8-95AE-07A453FDDDB8}" srcOrd="0" destOrd="0" presId="urn:microsoft.com/office/officeart/2005/8/layout/vList2"/>
    <dgm:cxn modelId="{EF6C4AF0-6427-40AD-A83C-DA2E112A7739}" type="presParOf" srcId="{74C87EDB-84CD-48C8-95AE-07A453FDDDB8}" destId="{7930F8FF-8AD6-4FB5-86D4-F05723FDACBB}" srcOrd="0" destOrd="0" presId="urn:microsoft.com/office/officeart/2005/8/layout/vList2"/>
    <dgm:cxn modelId="{BC0F22ED-8B28-43D8-9424-A12841A84D17}" type="presParOf" srcId="{74C87EDB-84CD-48C8-95AE-07A453FDDDB8}" destId="{D17F3C2A-DE33-4554-BD59-FF168F399E72}" srcOrd="1" destOrd="0" presId="urn:microsoft.com/office/officeart/2005/8/layout/vList2"/>
    <dgm:cxn modelId="{17CB21B9-7978-4B1C-91E1-7374EFCE7B69}" type="presParOf" srcId="{74C87EDB-84CD-48C8-95AE-07A453FDDDB8}" destId="{B69D46EA-C23C-4462-866D-0FDA34567F9C}" srcOrd="2" destOrd="0" presId="urn:microsoft.com/office/officeart/2005/8/layout/vList2"/>
    <dgm:cxn modelId="{FA0A898F-BF94-40D9-B038-9E573469C034}" type="presParOf" srcId="{74C87EDB-84CD-48C8-95AE-07A453FDDDB8}" destId="{108949B0-CC76-41B3-83F4-E2599FC23E0A}" srcOrd="3" destOrd="0" presId="urn:microsoft.com/office/officeart/2005/8/layout/vList2"/>
    <dgm:cxn modelId="{D9550045-08DC-4516-A3F6-340CC84506EF}" type="presParOf" srcId="{74C87EDB-84CD-48C8-95AE-07A453FDDDB8}" destId="{12B3FFD5-B278-45B2-8EAF-DBF9F53329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2AAE5-7E2D-4D2B-86D2-9E13E5779F21}" type="doc">
      <dgm:prSet loTypeId="urn:microsoft.com/office/officeart/2008/layout/AlternatingPictureBlocks" loCatId="picture" qsTypeId="urn:microsoft.com/office/officeart/2005/8/quickstyle/simple1" qsCatId="simple" csTypeId="urn:microsoft.com/office/officeart/2005/8/colors/accent0_1" csCatId="mainScheme" phldr="1"/>
      <dgm:spPr/>
      <dgm:t>
        <a:bodyPr/>
        <a:lstStyle/>
        <a:p>
          <a:endParaRPr lang="en-US"/>
        </a:p>
      </dgm:t>
    </dgm:pt>
    <dgm:pt modelId="{D13B8E20-EDC0-4A73-8023-E49B5A76BBC9}">
      <dgm:prSet phldrT="[Texto]" custT="1"/>
      <dgm:spPr/>
      <dgm:t>
        <a:bodyPr/>
        <a:lstStyle/>
        <a:p>
          <a:pPr algn="ctr"/>
          <a:r>
            <a:rPr lang="en-US" sz="1400" b="1" dirty="0"/>
            <a:t> </a:t>
          </a:r>
        </a:p>
        <a:p>
          <a:pPr algn="ctr"/>
          <a:r>
            <a:rPr lang="en-US" sz="1400" b="1" i="1" dirty="0" err="1"/>
            <a:t>Teoría</a:t>
          </a:r>
          <a:r>
            <a:rPr lang="en-US" sz="1400" b="1" i="1" dirty="0"/>
            <a:t> del </a:t>
          </a:r>
          <a:r>
            <a:rPr lang="en-US" sz="1400" b="1" i="1" dirty="0" err="1"/>
            <a:t>comportamiento</a:t>
          </a:r>
          <a:r>
            <a:rPr lang="en-US" sz="1400" b="1" i="1" dirty="0"/>
            <a:t> del </a:t>
          </a:r>
          <a:r>
            <a:rPr lang="en-US" sz="1400" b="1" i="1" dirty="0" err="1"/>
            <a:t>consumidor</a:t>
          </a:r>
          <a:endParaRPr lang="en-US" sz="1400" b="1" i="1" dirty="0"/>
        </a:p>
        <a:p>
          <a:pPr algn="ctr"/>
          <a:r>
            <a:rPr lang="es-ES" sz="1400" b="0" i="0" dirty="0"/>
            <a:t>Destinada a conocer el comportamiento de los consumidores en su decisión de satisfacer sus preferencias y necesidades</a:t>
          </a:r>
          <a:r>
            <a:rPr lang="es-ES" sz="1400" b="0" i="1" dirty="0"/>
            <a:t>.</a:t>
          </a:r>
          <a:endParaRPr lang="en-US" sz="1400" b="0" i="1" dirty="0"/>
        </a:p>
        <a:p>
          <a:pPr algn="l"/>
          <a:endParaRPr lang="en-US" sz="1400" b="1" dirty="0"/>
        </a:p>
      </dgm:t>
    </dgm:pt>
    <dgm:pt modelId="{C85F0E2C-C17E-45B8-8FF2-A58DDA4F7A26}" type="parTrans" cxnId="{BEA2A553-0674-4BAD-A5F7-D8FE36AA853E}">
      <dgm:prSet/>
      <dgm:spPr/>
      <dgm:t>
        <a:bodyPr/>
        <a:lstStyle/>
        <a:p>
          <a:endParaRPr lang="en-US" sz="1400">
            <a:solidFill>
              <a:schemeClr val="tx1"/>
            </a:solidFill>
          </a:endParaRPr>
        </a:p>
      </dgm:t>
    </dgm:pt>
    <dgm:pt modelId="{8D3A4EA5-E133-4206-B1ED-4B72DBCE43CD}" type="sibTrans" cxnId="{BEA2A553-0674-4BAD-A5F7-D8FE36AA853E}">
      <dgm:prSet/>
      <dgm:spPr/>
      <dgm:t>
        <a:bodyPr/>
        <a:lstStyle/>
        <a:p>
          <a:endParaRPr lang="en-US" sz="1400">
            <a:solidFill>
              <a:schemeClr val="tx1"/>
            </a:solidFill>
          </a:endParaRPr>
        </a:p>
      </dgm:t>
    </dgm:pt>
    <dgm:pt modelId="{6A0D70F0-AF8A-49B9-A755-DD8CF2F42A3F}">
      <dgm:prSet phldrT="[Texto]" custT="1"/>
      <dgm:spPr/>
      <dgm:t>
        <a:bodyPr/>
        <a:lstStyle/>
        <a:p>
          <a:pPr algn="ctr"/>
          <a:r>
            <a:rPr lang="en-US" sz="1400" b="1" i="1" dirty="0" err="1"/>
            <a:t>Teoría</a:t>
          </a:r>
          <a:r>
            <a:rPr lang="en-US" sz="1400" b="1" i="1" dirty="0"/>
            <a:t> del color</a:t>
          </a:r>
        </a:p>
      </dgm:t>
    </dgm:pt>
    <dgm:pt modelId="{CA708EC9-4A6B-47F6-ABC3-DBD0F89F0C94}" type="parTrans" cxnId="{EA5024B1-BBFB-45BE-B793-95F377346649}">
      <dgm:prSet/>
      <dgm:spPr/>
      <dgm:t>
        <a:bodyPr/>
        <a:lstStyle/>
        <a:p>
          <a:endParaRPr lang="en-US" sz="1400">
            <a:solidFill>
              <a:schemeClr val="tx1"/>
            </a:solidFill>
          </a:endParaRPr>
        </a:p>
      </dgm:t>
    </dgm:pt>
    <dgm:pt modelId="{AC0DFBB5-7FDE-4A6C-98A9-AF9CA6914573}" type="sibTrans" cxnId="{EA5024B1-BBFB-45BE-B793-95F377346649}">
      <dgm:prSet/>
      <dgm:spPr/>
      <dgm:t>
        <a:bodyPr/>
        <a:lstStyle/>
        <a:p>
          <a:endParaRPr lang="en-US" sz="1400">
            <a:solidFill>
              <a:schemeClr val="tx1"/>
            </a:solidFill>
          </a:endParaRPr>
        </a:p>
      </dgm:t>
    </dgm:pt>
    <dgm:pt modelId="{846C3F8E-3499-4E19-A5CE-F253FA0DFB39}">
      <dgm:prSet phldrT="[Texto]" custT="1"/>
      <dgm:spPr/>
      <dgm:t>
        <a:bodyPr/>
        <a:lstStyle/>
        <a:p>
          <a:pPr algn="l"/>
          <a:r>
            <a:rPr lang="es-EC" sz="1400" dirty="0"/>
            <a:t>Conjunto de principios para crear combinaciones de color adecuadas</a:t>
          </a:r>
          <a:endParaRPr lang="en-US" sz="1400" dirty="0"/>
        </a:p>
      </dgm:t>
    </dgm:pt>
    <dgm:pt modelId="{9B9EA3DE-E3FE-40E4-928A-ABEC43CB73BF}" type="parTrans" cxnId="{6E5D088A-7366-4C4F-A3A1-B41D43554593}">
      <dgm:prSet/>
      <dgm:spPr/>
      <dgm:t>
        <a:bodyPr/>
        <a:lstStyle/>
        <a:p>
          <a:endParaRPr lang="en-US" sz="1400">
            <a:solidFill>
              <a:schemeClr val="tx1"/>
            </a:solidFill>
          </a:endParaRPr>
        </a:p>
      </dgm:t>
    </dgm:pt>
    <dgm:pt modelId="{5CDAC828-158D-45EF-9B07-2D59E1ED126C}" type="sibTrans" cxnId="{6E5D088A-7366-4C4F-A3A1-B41D43554593}">
      <dgm:prSet/>
      <dgm:spPr/>
      <dgm:t>
        <a:bodyPr/>
        <a:lstStyle/>
        <a:p>
          <a:endParaRPr lang="en-US" sz="1400">
            <a:solidFill>
              <a:schemeClr val="tx1"/>
            </a:solidFill>
          </a:endParaRPr>
        </a:p>
      </dgm:t>
    </dgm:pt>
    <dgm:pt modelId="{F8CBDB6C-B21C-4A1F-84DD-4ECE9BB2A517}">
      <dgm:prSet phldrT="[Texto]" custT="1"/>
      <dgm:spPr/>
      <dgm:t>
        <a:bodyPr/>
        <a:lstStyle/>
        <a:p>
          <a:r>
            <a:rPr lang="en-US" sz="1400" b="1" i="1" dirty="0" err="1"/>
            <a:t>Teoría</a:t>
          </a:r>
          <a:r>
            <a:rPr lang="en-US" sz="1400" b="1" i="1" dirty="0"/>
            <a:t> de Mercado</a:t>
          </a:r>
        </a:p>
        <a:p>
          <a:r>
            <a:rPr lang="es-ES" sz="1400" b="0" i="0" dirty="0"/>
            <a:t>Determinación de precios y cantidades de bienes y servicios que son producidos y demandados por el mercado</a:t>
          </a:r>
          <a:endParaRPr lang="en-US" sz="1400" b="0" i="0" dirty="0"/>
        </a:p>
        <a:p>
          <a:endParaRPr lang="en-US" sz="1400" b="0" dirty="0"/>
        </a:p>
      </dgm:t>
    </dgm:pt>
    <dgm:pt modelId="{BD13DD41-63BF-4AAA-87FD-3C3733EB3DC3}" type="sibTrans" cxnId="{EFE87A14-114E-4AF0-8873-66410F8CFA23}">
      <dgm:prSet/>
      <dgm:spPr/>
      <dgm:t>
        <a:bodyPr/>
        <a:lstStyle/>
        <a:p>
          <a:endParaRPr lang="en-US" sz="1400">
            <a:solidFill>
              <a:schemeClr val="tx1"/>
            </a:solidFill>
          </a:endParaRPr>
        </a:p>
      </dgm:t>
    </dgm:pt>
    <dgm:pt modelId="{5C068C90-B2C5-461F-A086-5EC7D952A381}" type="parTrans" cxnId="{EFE87A14-114E-4AF0-8873-66410F8CFA23}">
      <dgm:prSet/>
      <dgm:spPr/>
      <dgm:t>
        <a:bodyPr/>
        <a:lstStyle/>
        <a:p>
          <a:endParaRPr lang="en-US" sz="1400">
            <a:solidFill>
              <a:schemeClr val="tx1"/>
            </a:solidFill>
          </a:endParaRPr>
        </a:p>
      </dgm:t>
    </dgm:pt>
    <dgm:pt modelId="{02C3E910-E889-4780-942C-259FF6C3998C}">
      <dgm:prSet phldrT="[Texto]" custT="1"/>
      <dgm:spPr/>
      <dgm:t>
        <a:bodyPr/>
        <a:lstStyle/>
        <a:p>
          <a:pPr algn="l"/>
          <a:r>
            <a:rPr lang="es-EC" sz="1400" dirty="0"/>
            <a:t>Aparece la psicología del color donde cada uno puede producir diferentes emociones y conductas a las personas</a:t>
          </a:r>
          <a:endParaRPr lang="en-US" sz="1400" dirty="0"/>
        </a:p>
      </dgm:t>
    </dgm:pt>
    <dgm:pt modelId="{EF323053-7113-4CEF-A2E2-B49C4A428DC7}" type="parTrans" cxnId="{BE452BC1-1737-4DEE-A1CB-22B294E74961}">
      <dgm:prSet/>
      <dgm:spPr/>
      <dgm:t>
        <a:bodyPr/>
        <a:lstStyle/>
        <a:p>
          <a:endParaRPr lang="es-EC"/>
        </a:p>
      </dgm:t>
    </dgm:pt>
    <dgm:pt modelId="{8A46590A-4320-4F55-9720-D85DBC482177}" type="sibTrans" cxnId="{BE452BC1-1737-4DEE-A1CB-22B294E74961}">
      <dgm:prSet/>
      <dgm:spPr/>
      <dgm:t>
        <a:bodyPr/>
        <a:lstStyle/>
        <a:p>
          <a:endParaRPr lang="es-EC"/>
        </a:p>
      </dgm:t>
    </dgm:pt>
    <dgm:pt modelId="{50FECE9D-43BD-4C35-AA05-2E1EF2FDB16D}" type="pres">
      <dgm:prSet presAssocID="{0122AAE5-7E2D-4D2B-86D2-9E13E5779F21}" presName="linearFlow" presStyleCnt="0">
        <dgm:presLayoutVars>
          <dgm:dir/>
          <dgm:resizeHandles val="exact"/>
        </dgm:presLayoutVars>
      </dgm:prSet>
      <dgm:spPr/>
    </dgm:pt>
    <dgm:pt modelId="{8A0D582E-2ED3-4D27-A04D-7B5521450F56}" type="pres">
      <dgm:prSet presAssocID="{F8CBDB6C-B21C-4A1F-84DD-4ECE9BB2A517}" presName="comp" presStyleCnt="0"/>
      <dgm:spPr/>
    </dgm:pt>
    <dgm:pt modelId="{4A08E78F-B602-46AF-BF02-BD838FDF4D23}" type="pres">
      <dgm:prSet presAssocID="{F8CBDB6C-B21C-4A1F-84DD-4ECE9BB2A517}" presName="rect2" presStyleLbl="node1" presStyleIdx="0" presStyleCnt="3">
        <dgm:presLayoutVars>
          <dgm:bulletEnabled val="1"/>
        </dgm:presLayoutVars>
      </dgm:prSet>
      <dgm:spPr/>
    </dgm:pt>
    <dgm:pt modelId="{44DDD6B6-F537-4566-9063-96E11B12BE7D}" type="pres">
      <dgm:prSet presAssocID="{F8CBDB6C-B21C-4A1F-84DD-4ECE9BB2A517}"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dgm:spPr>
    </dgm:pt>
    <dgm:pt modelId="{A4BC6563-695C-4C2B-88F4-A4755C5F0716}" type="pres">
      <dgm:prSet presAssocID="{BD13DD41-63BF-4AAA-87FD-3C3733EB3DC3}" presName="sibTrans" presStyleCnt="0"/>
      <dgm:spPr/>
    </dgm:pt>
    <dgm:pt modelId="{FE446BF6-B302-49D9-B172-EE459A4880DA}" type="pres">
      <dgm:prSet presAssocID="{D13B8E20-EDC0-4A73-8023-E49B5A76BBC9}" presName="comp" presStyleCnt="0"/>
      <dgm:spPr/>
    </dgm:pt>
    <dgm:pt modelId="{21894010-2714-4AD0-887C-90741634484E}" type="pres">
      <dgm:prSet presAssocID="{D13B8E20-EDC0-4A73-8023-E49B5A76BBC9}" presName="rect2" presStyleLbl="node1" presStyleIdx="1" presStyleCnt="3">
        <dgm:presLayoutVars>
          <dgm:bulletEnabled val="1"/>
        </dgm:presLayoutVars>
      </dgm:prSet>
      <dgm:spPr/>
    </dgm:pt>
    <dgm:pt modelId="{34D4F900-6A6C-434A-AEC3-91EDA1B78539}" type="pres">
      <dgm:prSet presAssocID="{D13B8E20-EDC0-4A73-8023-E49B5A76BBC9}"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547631EA-7F99-48C0-859D-082CB55391E9}" type="pres">
      <dgm:prSet presAssocID="{8D3A4EA5-E133-4206-B1ED-4B72DBCE43CD}" presName="sibTrans" presStyleCnt="0"/>
      <dgm:spPr/>
    </dgm:pt>
    <dgm:pt modelId="{95B645B8-8C02-434A-961A-962E93155B4E}" type="pres">
      <dgm:prSet presAssocID="{6A0D70F0-AF8A-49B9-A755-DD8CF2F42A3F}" presName="comp" presStyleCnt="0"/>
      <dgm:spPr/>
    </dgm:pt>
    <dgm:pt modelId="{0A0F1E18-33EA-413B-AA29-0B19C6C3140E}" type="pres">
      <dgm:prSet presAssocID="{6A0D70F0-AF8A-49B9-A755-DD8CF2F42A3F}" presName="rect2" presStyleLbl="node1" presStyleIdx="2" presStyleCnt="3">
        <dgm:presLayoutVars>
          <dgm:bulletEnabled val="1"/>
        </dgm:presLayoutVars>
      </dgm:prSet>
      <dgm:spPr/>
    </dgm:pt>
    <dgm:pt modelId="{FD7F60CE-2826-428C-A1B1-B609CA787AA9}" type="pres">
      <dgm:prSet presAssocID="{6A0D70F0-AF8A-49B9-A755-DD8CF2F42A3F}"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Lst>
  <dgm:cxnLst>
    <dgm:cxn modelId="{EFE87A14-114E-4AF0-8873-66410F8CFA23}" srcId="{0122AAE5-7E2D-4D2B-86D2-9E13E5779F21}" destId="{F8CBDB6C-B21C-4A1F-84DD-4ECE9BB2A517}" srcOrd="0" destOrd="0" parTransId="{5C068C90-B2C5-461F-A086-5EC7D952A381}" sibTransId="{BD13DD41-63BF-4AAA-87FD-3C3733EB3DC3}"/>
    <dgm:cxn modelId="{E51FB02F-0328-4408-936C-326E2800F1F9}" type="presOf" srcId="{846C3F8E-3499-4E19-A5CE-F253FA0DFB39}" destId="{0A0F1E18-33EA-413B-AA29-0B19C6C3140E}" srcOrd="0" destOrd="1" presId="urn:microsoft.com/office/officeart/2008/layout/AlternatingPictureBlocks"/>
    <dgm:cxn modelId="{41525F3E-7197-4CC2-83A7-D32F0FCDEF2C}" type="presOf" srcId="{0122AAE5-7E2D-4D2B-86D2-9E13E5779F21}" destId="{50FECE9D-43BD-4C35-AA05-2E1EF2FDB16D}" srcOrd="0" destOrd="0" presId="urn:microsoft.com/office/officeart/2008/layout/AlternatingPictureBlocks"/>
    <dgm:cxn modelId="{BEA2A553-0674-4BAD-A5F7-D8FE36AA853E}" srcId="{0122AAE5-7E2D-4D2B-86D2-9E13E5779F21}" destId="{D13B8E20-EDC0-4A73-8023-E49B5A76BBC9}" srcOrd="1" destOrd="0" parTransId="{C85F0E2C-C17E-45B8-8FF2-A58DDA4F7A26}" sibTransId="{8D3A4EA5-E133-4206-B1ED-4B72DBCE43CD}"/>
    <dgm:cxn modelId="{6E5D088A-7366-4C4F-A3A1-B41D43554593}" srcId="{6A0D70F0-AF8A-49B9-A755-DD8CF2F42A3F}" destId="{846C3F8E-3499-4E19-A5CE-F253FA0DFB39}" srcOrd="0" destOrd="0" parTransId="{9B9EA3DE-E3FE-40E4-928A-ABEC43CB73BF}" sibTransId="{5CDAC828-158D-45EF-9B07-2D59E1ED126C}"/>
    <dgm:cxn modelId="{EBA3F28E-9138-4680-ADF2-74EB5DAC2446}" type="presOf" srcId="{02C3E910-E889-4780-942C-259FF6C3998C}" destId="{0A0F1E18-33EA-413B-AA29-0B19C6C3140E}" srcOrd="0" destOrd="2" presId="urn:microsoft.com/office/officeart/2008/layout/AlternatingPictureBlocks"/>
    <dgm:cxn modelId="{2D23B694-6DBE-42B6-BF32-152361B9B253}" type="presOf" srcId="{6A0D70F0-AF8A-49B9-A755-DD8CF2F42A3F}" destId="{0A0F1E18-33EA-413B-AA29-0B19C6C3140E}" srcOrd="0" destOrd="0" presId="urn:microsoft.com/office/officeart/2008/layout/AlternatingPictureBlocks"/>
    <dgm:cxn modelId="{0281D0A9-4E15-48B3-A5F1-B1FAA19968BA}" type="presOf" srcId="{F8CBDB6C-B21C-4A1F-84DD-4ECE9BB2A517}" destId="{4A08E78F-B602-46AF-BF02-BD838FDF4D23}" srcOrd="0" destOrd="0" presId="urn:microsoft.com/office/officeart/2008/layout/AlternatingPictureBlocks"/>
    <dgm:cxn modelId="{EA5024B1-BBFB-45BE-B793-95F377346649}" srcId="{0122AAE5-7E2D-4D2B-86D2-9E13E5779F21}" destId="{6A0D70F0-AF8A-49B9-A755-DD8CF2F42A3F}" srcOrd="2" destOrd="0" parTransId="{CA708EC9-4A6B-47F6-ABC3-DBD0F89F0C94}" sibTransId="{AC0DFBB5-7FDE-4A6C-98A9-AF9CA6914573}"/>
    <dgm:cxn modelId="{BE452BC1-1737-4DEE-A1CB-22B294E74961}" srcId="{6A0D70F0-AF8A-49B9-A755-DD8CF2F42A3F}" destId="{02C3E910-E889-4780-942C-259FF6C3998C}" srcOrd="1" destOrd="0" parTransId="{EF323053-7113-4CEF-A2E2-B49C4A428DC7}" sibTransId="{8A46590A-4320-4F55-9720-D85DBC482177}"/>
    <dgm:cxn modelId="{A3C364CD-C015-49BE-ACD4-F9D151481921}" type="presOf" srcId="{D13B8E20-EDC0-4A73-8023-E49B5A76BBC9}" destId="{21894010-2714-4AD0-887C-90741634484E}" srcOrd="0" destOrd="0" presId="urn:microsoft.com/office/officeart/2008/layout/AlternatingPictureBlocks"/>
    <dgm:cxn modelId="{3A0491A0-67DF-4FEA-AA9C-B40E223CAA34}" type="presParOf" srcId="{50FECE9D-43BD-4C35-AA05-2E1EF2FDB16D}" destId="{8A0D582E-2ED3-4D27-A04D-7B5521450F56}" srcOrd="0" destOrd="0" presId="urn:microsoft.com/office/officeart/2008/layout/AlternatingPictureBlocks"/>
    <dgm:cxn modelId="{E815227F-84E2-42B5-AF00-02D827DE5899}" type="presParOf" srcId="{8A0D582E-2ED3-4D27-A04D-7B5521450F56}" destId="{4A08E78F-B602-46AF-BF02-BD838FDF4D23}" srcOrd="0" destOrd="0" presId="urn:microsoft.com/office/officeart/2008/layout/AlternatingPictureBlocks"/>
    <dgm:cxn modelId="{8469591B-E319-4F2B-9B5A-BEF0021345FD}" type="presParOf" srcId="{8A0D582E-2ED3-4D27-A04D-7B5521450F56}" destId="{44DDD6B6-F537-4566-9063-96E11B12BE7D}" srcOrd="1" destOrd="0" presId="urn:microsoft.com/office/officeart/2008/layout/AlternatingPictureBlocks"/>
    <dgm:cxn modelId="{E580B64E-0ED9-4C1F-9692-1400329C0067}" type="presParOf" srcId="{50FECE9D-43BD-4C35-AA05-2E1EF2FDB16D}" destId="{A4BC6563-695C-4C2B-88F4-A4755C5F0716}" srcOrd="1" destOrd="0" presId="urn:microsoft.com/office/officeart/2008/layout/AlternatingPictureBlocks"/>
    <dgm:cxn modelId="{EDAAB89D-329C-40D2-875C-551C88F7A686}" type="presParOf" srcId="{50FECE9D-43BD-4C35-AA05-2E1EF2FDB16D}" destId="{FE446BF6-B302-49D9-B172-EE459A4880DA}" srcOrd="2" destOrd="0" presId="urn:microsoft.com/office/officeart/2008/layout/AlternatingPictureBlocks"/>
    <dgm:cxn modelId="{4C6A77B4-FF49-41E1-9B9C-598EFE64A73E}" type="presParOf" srcId="{FE446BF6-B302-49D9-B172-EE459A4880DA}" destId="{21894010-2714-4AD0-887C-90741634484E}" srcOrd="0" destOrd="0" presId="urn:microsoft.com/office/officeart/2008/layout/AlternatingPictureBlocks"/>
    <dgm:cxn modelId="{DBB78004-2D40-4570-87EE-2A0EDC416D5B}" type="presParOf" srcId="{FE446BF6-B302-49D9-B172-EE459A4880DA}" destId="{34D4F900-6A6C-434A-AEC3-91EDA1B78539}" srcOrd="1" destOrd="0" presId="urn:microsoft.com/office/officeart/2008/layout/AlternatingPictureBlocks"/>
    <dgm:cxn modelId="{03FFFE07-B152-4DF5-B395-61E190C6261E}" type="presParOf" srcId="{50FECE9D-43BD-4C35-AA05-2E1EF2FDB16D}" destId="{547631EA-7F99-48C0-859D-082CB55391E9}" srcOrd="3" destOrd="0" presId="urn:microsoft.com/office/officeart/2008/layout/AlternatingPictureBlocks"/>
    <dgm:cxn modelId="{8D6F50A1-DC14-48DE-93F9-DE45CE13E4BF}" type="presParOf" srcId="{50FECE9D-43BD-4C35-AA05-2E1EF2FDB16D}" destId="{95B645B8-8C02-434A-961A-962E93155B4E}" srcOrd="4" destOrd="0" presId="urn:microsoft.com/office/officeart/2008/layout/AlternatingPictureBlocks"/>
    <dgm:cxn modelId="{877CEEB9-BCEA-4B61-BF37-7F09304730E5}" type="presParOf" srcId="{95B645B8-8C02-434A-961A-962E93155B4E}" destId="{0A0F1E18-33EA-413B-AA29-0B19C6C3140E}" srcOrd="0" destOrd="0" presId="urn:microsoft.com/office/officeart/2008/layout/AlternatingPictureBlocks"/>
    <dgm:cxn modelId="{9F9D0C64-5505-4C54-865A-2958D2835A82}" type="presParOf" srcId="{95B645B8-8C02-434A-961A-962E93155B4E}" destId="{FD7F60CE-2826-428C-A1B1-B609CA787AA9}" srcOrd="1" destOrd="0" presId="urn:microsoft.com/office/officeart/2008/layout/AlternatingPictureBlock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22AAE5-7E2D-4D2B-86D2-9E13E5779F21}" type="doc">
      <dgm:prSet loTypeId="urn:microsoft.com/office/officeart/2008/layout/AlternatingPictureBlocks" loCatId="picture" qsTypeId="urn:microsoft.com/office/officeart/2005/8/quickstyle/simple1" qsCatId="simple" csTypeId="urn:microsoft.com/office/officeart/2005/8/colors/accent0_1" csCatId="mainScheme" phldr="1"/>
      <dgm:spPr/>
      <dgm:t>
        <a:bodyPr/>
        <a:lstStyle/>
        <a:p>
          <a:endParaRPr lang="en-US"/>
        </a:p>
      </dgm:t>
    </dgm:pt>
    <dgm:pt modelId="{6A0D70F0-AF8A-49B9-A755-DD8CF2F42A3F}">
      <dgm:prSet phldrT="[Texto]" custT="1"/>
      <dgm:spPr/>
      <dgm:t>
        <a:bodyPr/>
        <a:lstStyle/>
        <a:p>
          <a:pPr algn="ctr"/>
          <a:r>
            <a:rPr lang="en-US" sz="1400" b="1" i="1" dirty="0" err="1"/>
            <a:t>Teoría</a:t>
          </a:r>
          <a:r>
            <a:rPr lang="en-US" sz="1400" b="1" i="1" dirty="0"/>
            <a:t> de </a:t>
          </a:r>
          <a:r>
            <a:rPr lang="en-US" sz="1400" b="1" i="1" dirty="0" err="1"/>
            <a:t>decisiones</a:t>
          </a:r>
          <a:endParaRPr lang="en-US" sz="1400" b="1" i="1" dirty="0"/>
        </a:p>
        <a:p>
          <a:pPr algn="ctr"/>
          <a:r>
            <a:rPr lang="es-EC" sz="1400" dirty="0"/>
            <a:t>Para reducir la incertidumbre o el riesgo asociado en la toma de decisiones es la investigación de mercados </a:t>
          </a:r>
          <a:endParaRPr lang="en-US" sz="1400" b="1" i="1" dirty="0"/>
        </a:p>
      </dgm:t>
    </dgm:pt>
    <dgm:pt modelId="{CA708EC9-4A6B-47F6-ABC3-DBD0F89F0C94}" type="parTrans" cxnId="{EA5024B1-BBFB-45BE-B793-95F377346649}">
      <dgm:prSet/>
      <dgm:spPr/>
      <dgm:t>
        <a:bodyPr/>
        <a:lstStyle/>
        <a:p>
          <a:endParaRPr lang="en-US" sz="1400">
            <a:solidFill>
              <a:schemeClr val="tx1"/>
            </a:solidFill>
          </a:endParaRPr>
        </a:p>
      </dgm:t>
    </dgm:pt>
    <dgm:pt modelId="{AC0DFBB5-7FDE-4A6C-98A9-AF9CA6914573}" type="sibTrans" cxnId="{EA5024B1-BBFB-45BE-B793-95F377346649}">
      <dgm:prSet/>
      <dgm:spPr/>
      <dgm:t>
        <a:bodyPr/>
        <a:lstStyle/>
        <a:p>
          <a:endParaRPr lang="en-US" sz="1400">
            <a:solidFill>
              <a:schemeClr val="tx1"/>
            </a:solidFill>
          </a:endParaRPr>
        </a:p>
      </dgm:t>
    </dgm:pt>
    <dgm:pt modelId="{F8CBDB6C-B21C-4A1F-84DD-4ECE9BB2A517}">
      <dgm:prSet phldrT="[Texto]" custT="1"/>
      <dgm:spPr/>
      <dgm:t>
        <a:bodyPr/>
        <a:lstStyle/>
        <a:p>
          <a:r>
            <a:rPr lang="en-US" sz="1400" b="1" i="1" dirty="0" err="1"/>
            <a:t>Teoría</a:t>
          </a:r>
          <a:r>
            <a:rPr lang="en-US" sz="1400" b="1" i="1" dirty="0"/>
            <a:t> del </a:t>
          </a:r>
          <a:r>
            <a:rPr lang="en-US" sz="1400" b="1" i="1" dirty="0" err="1"/>
            <a:t>juego</a:t>
          </a:r>
          <a:endParaRPr lang="en-US" sz="1400" b="1" i="1" dirty="0"/>
        </a:p>
        <a:p>
          <a:r>
            <a:rPr lang="es-EC" sz="1400" dirty="0"/>
            <a:t> Aplicable  marketing cuando se elaboran un plan se analiza las estrategias que está utilizando la competencia en el mercado </a:t>
          </a:r>
          <a:endParaRPr lang="en-US" sz="1400" b="0" dirty="0"/>
        </a:p>
      </dgm:t>
    </dgm:pt>
    <dgm:pt modelId="{BD13DD41-63BF-4AAA-87FD-3C3733EB3DC3}" type="sibTrans" cxnId="{EFE87A14-114E-4AF0-8873-66410F8CFA23}">
      <dgm:prSet/>
      <dgm:spPr/>
      <dgm:t>
        <a:bodyPr/>
        <a:lstStyle/>
        <a:p>
          <a:endParaRPr lang="en-US" sz="1400">
            <a:solidFill>
              <a:schemeClr val="tx1"/>
            </a:solidFill>
          </a:endParaRPr>
        </a:p>
      </dgm:t>
    </dgm:pt>
    <dgm:pt modelId="{5C068C90-B2C5-461F-A086-5EC7D952A381}" type="parTrans" cxnId="{EFE87A14-114E-4AF0-8873-66410F8CFA23}">
      <dgm:prSet/>
      <dgm:spPr/>
      <dgm:t>
        <a:bodyPr/>
        <a:lstStyle/>
        <a:p>
          <a:endParaRPr lang="en-US" sz="1400">
            <a:solidFill>
              <a:schemeClr val="tx1"/>
            </a:solidFill>
          </a:endParaRPr>
        </a:p>
      </dgm:t>
    </dgm:pt>
    <dgm:pt modelId="{24880162-5181-4F2E-B726-F270F833D456}">
      <dgm:prSet phldrT="[Texto]" custT="1"/>
      <dgm:spPr/>
      <dgm:t>
        <a:bodyPr/>
        <a:lstStyle/>
        <a:p>
          <a:pPr algn="ctr"/>
          <a:r>
            <a:rPr lang="en-US" sz="1400" b="1" i="1" u="none" dirty="0" err="1"/>
            <a:t>Teoría</a:t>
          </a:r>
          <a:r>
            <a:rPr lang="en-US" sz="1400" b="1" i="1" u="none" dirty="0"/>
            <a:t> del </a:t>
          </a:r>
          <a:r>
            <a:rPr lang="en-US" sz="1400" b="1" i="1" u="none" dirty="0" err="1"/>
            <a:t>caos</a:t>
          </a:r>
          <a:endParaRPr lang="en-US" sz="1400" b="1" i="1" u="none" dirty="0"/>
        </a:p>
        <a:p>
          <a:pPr algn="l"/>
          <a:r>
            <a:rPr lang="es-EC" sz="1400" dirty="0"/>
            <a:t>Entorno al estar cambiando constantemente surge nuevas oportunidades y amenazas.</a:t>
          </a:r>
          <a:endParaRPr lang="en-US" sz="1400" dirty="0"/>
        </a:p>
        <a:p>
          <a:pPr algn="ctr"/>
          <a:endParaRPr lang="en-US" sz="1400" dirty="0"/>
        </a:p>
      </dgm:t>
    </dgm:pt>
    <dgm:pt modelId="{155A1CE5-1197-4F66-896A-4339A1F274C7}" type="parTrans" cxnId="{866C8648-59A9-4643-BF7A-68F310FE0EFA}">
      <dgm:prSet/>
      <dgm:spPr/>
      <dgm:t>
        <a:bodyPr/>
        <a:lstStyle/>
        <a:p>
          <a:endParaRPr lang="es-EC"/>
        </a:p>
      </dgm:t>
    </dgm:pt>
    <dgm:pt modelId="{12B7B22B-827E-49DE-91CB-596C1725E44A}" type="sibTrans" cxnId="{866C8648-59A9-4643-BF7A-68F310FE0EFA}">
      <dgm:prSet/>
      <dgm:spPr/>
      <dgm:t>
        <a:bodyPr/>
        <a:lstStyle/>
        <a:p>
          <a:endParaRPr lang="es-EC"/>
        </a:p>
      </dgm:t>
    </dgm:pt>
    <dgm:pt modelId="{50FECE9D-43BD-4C35-AA05-2E1EF2FDB16D}" type="pres">
      <dgm:prSet presAssocID="{0122AAE5-7E2D-4D2B-86D2-9E13E5779F21}" presName="linearFlow" presStyleCnt="0">
        <dgm:presLayoutVars>
          <dgm:dir/>
          <dgm:resizeHandles val="exact"/>
        </dgm:presLayoutVars>
      </dgm:prSet>
      <dgm:spPr/>
    </dgm:pt>
    <dgm:pt modelId="{8A0D582E-2ED3-4D27-A04D-7B5521450F56}" type="pres">
      <dgm:prSet presAssocID="{F8CBDB6C-B21C-4A1F-84DD-4ECE9BB2A517}" presName="comp" presStyleCnt="0"/>
      <dgm:spPr/>
    </dgm:pt>
    <dgm:pt modelId="{4A08E78F-B602-46AF-BF02-BD838FDF4D23}" type="pres">
      <dgm:prSet presAssocID="{F8CBDB6C-B21C-4A1F-84DD-4ECE9BB2A517}" presName="rect2" presStyleLbl="node1" presStyleIdx="0" presStyleCnt="3" custScaleX="111150" custScaleY="106292">
        <dgm:presLayoutVars>
          <dgm:bulletEnabled val="1"/>
        </dgm:presLayoutVars>
      </dgm:prSet>
      <dgm:spPr/>
    </dgm:pt>
    <dgm:pt modelId="{44DDD6B6-F537-4566-9063-96E11B12BE7D}" type="pres">
      <dgm:prSet presAssocID="{F8CBDB6C-B21C-4A1F-84DD-4ECE9BB2A517}" presName="rect1" presStyleLbl="lnNode1" presStyleIdx="0" presStyleCnt="3" custScaleX="99013" custScaleY="105118" custLinFactNeighborX="-3503" custLinFactNeighborY="-68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A4BC6563-695C-4C2B-88F4-A4755C5F0716}" type="pres">
      <dgm:prSet presAssocID="{BD13DD41-63BF-4AAA-87FD-3C3733EB3DC3}" presName="sibTrans" presStyleCnt="0"/>
      <dgm:spPr/>
    </dgm:pt>
    <dgm:pt modelId="{95B645B8-8C02-434A-961A-962E93155B4E}" type="pres">
      <dgm:prSet presAssocID="{6A0D70F0-AF8A-49B9-A755-DD8CF2F42A3F}" presName="comp" presStyleCnt="0"/>
      <dgm:spPr/>
    </dgm:pt>
    <dgm:pt modelId="{0A0F1E18-33EA-413B-AA29-0B19C6C3140E}" type="pres">
      <dgm:prSet presAssocID="{6A0D70F0-AF8A-49B9-A755-DD8CF2F42A3F}" presName="rect2" presStyleLbl="node1" presStyleIdx="1" presStyleCnt="3" custScaleX="117714">
        <dgm:presLayoutVars>
          <dgm:bulletEnabled val="1"/>
        </dgm:presLayoutVars>
      </dgm:prSet>
      <dgm:spPr/>
    </dgm:pt>
    <dgm:pt modelId="{FD7F60CE-2826-428C-A1B1-B609CA787AA9}" type="pres">
      <dgm:prSet presAssocID="{6A0D70F0-AF8A-49B9-A755-DD8CF2F42A3F}"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FFDFFCF9-01C5-4346-9979-19174B85728E}" type="pres">
      <dgm:prSet presAssocID="{AC0DFBB5-7FDE-4A6C-98A9-AF9CA6914573}" presName="sibTrans" presStyleCnt="0"/>
      <dgm:spPr/>
    </dgm:pt>
    <dgm:pt modelId="{F4808A6B-F0A8-428B-81D6-4BD0EA57611C}" type="pres">
      <dgm:prSet presAssocID="{24880162-5181-4F2E-B726-F270F833D456}" presName="comp" presStyleCnt="0"/>
      <dgm:spPr/>
    </dgm:pt>
    <dgm:pt modelId="{8C58F447-FD67-425C-977B-3DBBE3987DC8}" type="pres">
      <dgm:prSet presAssocID="{24880162-5181-4F2E-B726-F270F833D456}" presName="rect2" presStyleLbl="node1" presStyleIdx="2" presStyleCnt="3" custScaleX="119755" custLinFactNeighborX="7378" custLinFactNeighborY="94">
        <dgm:presLayoutVars>
          <dgm:bulletEnabled val="1"/>
        </dgm:presLayoutVars>
      </dgm:prSet>
      <dgm:spPr/>
    </dgm:pt>
    <dgm:pt modelId="{F46F89F6-61E2-4775-BC3C-C64F238F5163}" type="pres">
      <dgm:prSet presAssocID="{24880162-5181-4F2E-B726-F270F833D456}"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dgm:spPr>
    </dgm:pt>
  </dgm:ptLst>
  <dgm:cxnLst>
    <dgm:cxn modelId="{EFE87A14-114E-4AF0-8873-66410F8CFA23}" srcId="{0122AAE5-7E2D-4D2B-86D2-9E13E5779F21}" destId="{F8CBDB6C-B21C-4A1F-84DD-4ECE9BB2A517}" srcOrd="0" destOrd="0" parTransId="{5C068C90-B2C5-461F-A086-5EC7D952A381}" sibTransId="{BD13DD41-63BF-4AAA-87FD-3C3733EB3DC3}"/>
    <dgm:cxn modelId="{41525F3E-7197-4CC2-83A7-D32F0FCDEF2C}" type="presOf" srcId="{0122AAE5-7E2D-4D2B-86D2-9E13E5779F21}" destId="{50FECE9D-43BD-4C35-AA05-2E1EF2FDB16D}" srcOrd="0" destOrd="0" presId="urn:microsoft.com/office/officeart/2008/layout/AlternatingPictureBlocks"/>
    <dgm:cxn modelId="{866C8648-59A9-4643-BF7A-68F310FE0EFA}" srcId="{0122AAE5-7E2D-4D2B-86D2-9E13E5779F21}" destId="{24880162-5181-4F2E-B726-F270F833D456}" srcOrd="2" destOrd="0" parTransId="{155A1CE5-1197-4F66-896A-4339A1F274C7}" sibTransId="{12B7B22B-827E-49DE-91CB-596C1725E44A}"/>
    <dgm:cxn modelId="{2D23B694-6DBE-42B6-BF32-152361B9B253}" type="presOf" srcId="{6A0D70F0-AF8A-49B9-A755-DD8CF2F42A3F}" destId="{0A0F1E18-33EA-413B-AA29-0B19C6C3140E}" srcOrd="0" destOrd="0" presId="urn:microsoft.com/office/officeart/2008/layout/AlternatingPictureBlocks"/>
    <dgm:cxn modelId="{0D7F2197-F198-4C80-BFA1-DC394630C3D2}" type="presOf" srcId="{24880162-5181-4F2E-B726-F270F833D456}" destId="{8C58F447-FD67-425C-977B-3DBBE3987DC8}" srcOrd="0" destOrd="0" presId="urn:microsoft.com/office/officeart/2008/layout/AlternatingPictureBlocks"/>
    <dgm:cxn modelId="{0281D0A9-4E15-48B3-A5F1-B1FAA19968BA}" type="presOf" srcId="{F8CBDB6C-B21C-4A1F-84DD-4ECE9BB2A517}" destId="{4A08E78F-B602-46AF-BF02-BD838FDF4D23}" srcOrd="0" destOrd="0" presId="urn:microsoft.com/office/officeart/2008/layout/AlternatingPictureBlocks"/>
    <dgm:cxn modelId="{EA5024B1-BBFB-45BE-B793-95F377346649}" srcId="{0122AAE5-7E2D-4D2B-86D2-9E13E5779F21}" destId="{6A0D70F0-AF8A-49B9-A755-DD8CF2F42A3F}" srcOrd="1" destOrd="0" parTransId="{CA708EC9-4A6B-47F6-ABC3-DBD0F89F0C94}" sibTransId="{AC0DFBB5-7FDE-4A6C-98A9-AF9CA6914573}"/>
    <dgm:cxn modelId="{3A0491A0-67DF-4FEA-AA9C-B40E223CAA34}" type="presParOf" srcId="{50FECE9D-43BD-4C35-AA05-2E1EF2FDB16D}" destId="{8A0D582E-2ED3-4D27-A04D-7B5521450F56}" srcOrd="0" destOrd="0" presId="urn:microsoft.com/office/officeart/2008/layout/AlternatingPictureBlocks"/>
    <dgm:cxn modelId="{E815227F-84E2-42B5-AF00-02D827DE5899}" type="presParOf" srcId="{8A0D582E-2ED3-4D27-A04D-7B5521450F56}" destId="{4A08E78F-B602-46AF-BF02-BD838FDF4D23}" srcOrd="0" destOrd="0" presId="urn:microsoft.com/office/officeart/2008/layout/AlternatingPictureBlocks"/>
    <dgm:cxn modelId="{8469591B-E319-4F2B-9B5A-BEF0021345FD}" type="presParOf" srcId="{8A0D582E-2ED3-4D27-A04D-7B5521450F56}" destId="{44DDD6B6-F537-4566-9063-96E11B12BE7D}" srcOrd="1" destOrd="0" presId="urn:microsoft.com/office/officeart/2008/layout/AlternatingPictureBlocks"/>
    <dgm:cxn modelId="{E580B64E-0ED9-4C1F-9692-1400329C0067}" type="presParOf" srcId="{50FECE9D-43BD-4C35-AA05-2E1EF2FDB16D}" destId="{A4BC6563-695C-4C2B-88F4-A4755C5F0716}" srcOrd="1" destOrd="0" presId="urn:microsoft.com/office/officeart/2008/layout/AlternatingPictureBlocks"/>
    <dgm:cxn modelId="{8D6F50A1-DC14-48DE-93F9-DE45CE13E4BF}" type="presParOf" srcId="{50FECE9D-43BD-4C35-AA05-2E1EF2FDB16D}" destId="{95B645B8-8C02-434A-961A-962E93155B4E}" srcOrd="2" destOrd="0" presId="urn:microsoft.com/office/officeart/2008/layout/AlternatingPictureBlocks"/>
    <dgm:cxn modelId="{877CEEB9-BCEA-4B61-BF37-7F09304730E5}" type="presParOf" srcId="{95B645B8-8C02-434A-961A-962E93155B4E}" destId="{0A0F1E18-33EA-413B-AA29-0B19C6C3140E}" srcOrd="0" destOrd="0" presId="urn:microsoft.com/office/officeart/2008/layout/AlternatingPictureBlocks"/>
    <dgm:cxn modelId="{9F9D0C64-5505-4C54-865A-2958D2835A82}" type="presParOf" srcId="{95B645B8-8C02-434A-961A-962E93155B4E}" destId="{FD7F60CE-2826-428C-A1B1-B609CA787AA9}" srcOrd="1" destOrd="0" presId="urn:microsoft.com/office/officeart/2008/layout/AlternatingPictureBlocks"/>
    <dgm:cxn modelId="{4B8B7AB8-44AD-4BA6-8C01-34F3CE95F314}" type="presParOf" srcId="{50FECE9D-43BD-4C35-AA05-2E1EF2FDB16D}" destId="{FFDFFCF9-01C5-4346-9979-19174B85728E}" srcOrd="3" destOrd="0" presId="urn:microsoft.com/office/officeart/2008/layout/AlternatingPictureBlocks"/>
    <dgm:cxn modelId="{5DC7E2AD-E924-44B4-90D3-07536B67B615}" type="presParOf" srcId="{50FECE9D-43BD-4C35-AA05-2E1EF2FDB16D}" destId="{F4808A6B-F0A8-428B-81D6-4BD0EA57611C}" srcOrd="4" destOrd="0" presId="urn:microsoft.com/office/officeart/2008/layout/AlternatingPictureBlocks"/>
    <dgm:cxn modelId="{6601CA0D-4541-4BE7-A33F-91F82627BA60}" type="presParOf" srcId="{F4808A6B-F0A8-428B-81D6-4BD0EA57611C}" destId="{8C58F447-FD67-425C-977B-3DBBE3987DC8}" srcOrd="0" destOrd="0" presId="urn:microsoft.com/office/officeart/2008/layout/AlternatingPictureBlocks"/>
    <dgm:cxn modelId="{511AFB90-6257-43A3-9FCD-F97B7489AC2A}" type="presParOf" srcId="{F4808A6B-F0A8-428B-81D6-4BD0EA57611C}" destId="{F46F89F6-61E2-4775-BC3C-C64F238F5163}" srcOrd="1" destOrd="0" presId="urn:microsoft.com/office/officeart/2008/layout/AlternatingPictureBlock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74A04-3F69-4911-B907-D91C07DDC136}"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s-EC"/>
        </a:p>
      </dgm:t>
    </dgm:pt>
    <dgm:pt modelId="{1D7F6C70-58D7-4FC0-A75F-972030E0ADA2}">
      <dgm:prSet phldrT="[Texto]"/>
      <dgm:spPr/>
      <dgm:t>
        <a:bodyPr/>
        <a:lstStyle/>
        <a:p>
          <a:r>
            <a:rPr lang="es-ES" dirty="0"/>
            <a:t>Deficiente vinculación de la universidad con las empresas turísticas</a:t>
          </a:r>
          <a:endParaRPr lang="es-EC" dirty="0"/>
        </a:p>
      </dgm:t>
    </dgm:pt>
    <dgm:pt modelId="{6F97CDBF-5749-4075-8718-4D68DFBF8344}" type="parTrans" cxnId="{AD0D3F0E-393D-4C01-98AD-3E8F19580B36}">
      <dgm:prSet/>
      <dgm:spPr/>
      <dgm:t>
        <a:bodyPr/>
        <a:lstStyle/>
        <a:p>
          <a:endParaRPr lang="es-EC"/>
        </a:p>
      </dgm:t>
    </dgm:pt>
    <dgm:pt modelId="{E333998B-CA1E-461F-B14E-3193FBC6F140}" type="sibTrans" cxnId="{AD0D3F0E-393D-4C01-98AD-3E8F19580B36}">
      <dgm:prSet/>
      <dgm:spPr/>
      <dgm:t>
        <a:bodyPr/>
        <a:lstStyle/>
        <a:p>
          <a:endParaRPr lang="es-EC"/>
        </a:p>
      </dgm:t>
    </dgm:pt>
    <dgm:pt modelId="{EC14B03C-9591-41F4-8203-93C063DE27D4}">
      <dgm:prSet phldrT="[Texto]"/>
      <dgm:spPr/>
      <dgm:t>
        <a:bodyPr/>
        <a:lstStyle/>
        <a:p>
          <a:r>
            <a:rPr lang="es-ES" dirty="0"/>
            <a:t>Definir parte del presupuesto de publicidad y promoción a la parte digital.</a:t>
          </a:r>
          <a:endParaRPr lang="es-EC" dirty="0"/>
        </a:p>
      </dgm:t>
    </dgm:pt>
    <dgm:pt modelId="{DC5AB1F4-DEA7-496B-BE8B-77F3947F8084}" type="parTrans" cxnId="{9D74F475-4E00-4483-B025-3BBA7FA8B922}">
      <dgm:prSet/>
      <dgm:spPr/>
      <dgm:t>
        <a:bodyPr/>
        <a:lstStyle/>
        <a:p>
          <a:endParaRPr lang="es-EC"/>
        </a:p>
      </dgm:t>
    </dgm:pt>
    <dgm:pt modelId="{ADBD087B-B2F2-4735-8457-B9D680CC7C55}" type="sibTrans" cxnId="{9D74F475-4E00-4483-B025-3BBA7FA8B922}">
      <dgm:prSet/>
      <dgm:spPr/>
      <dgm:t>
        <a:bodyPr/>
        <a:lstStyle/>
        <a:p>
          <a:endParaRPr lang="es-EC"/>
        </a:p>
      </dgm:t>
    </dgm:pt>
    <dgm:pt modelId="{C40E7971-688A-4981-B889-50C655EBD0FC}">
      <dgm:prSet/>
      <dgm:spPr/>
      <dgm:t>
        <a:bodyPr/>
        <a:lstStyle/>
        <a:p>
          <a:r>
            <a:rPr lang="es-ES" dirty="0"/>
            <a:t>Ausencia de un plan de marketing digital</a:t>
          </a:r>
          <a:endParaRPr lang="es-EC" dirty="0"/>
        </a:p>
      </dgm:t>
    </dgm:pt>
    <dgm:pt modelId="{EFCEEDD6-29EA-4464-9A08-065483328AC8}" type="parTrans" cxnId="{6DF0215D-4F13-4863-B12F-B21A632C385A}">
      <dgm:prSet/>
      <dgm:spPr/>
      <dgm:t>
        <a:bodyPr/>
        <a:lstStyle/>
        <a:p>
          <a:endParaRPr lang="es-EC"/>
        </a:p>
      </dgm:t>
    </dgm:pt>
    <dgm:pt modelId="{8D98619A-10C1-47D6-AF5C-82CFB233F4FF}" type="sibTrans" cxnId="{6DF0215D-4F13-4863-B12F-B21A632C385A}">
      <dgm:prSet/>
      <dgm:spPr/>
      <dgm:t>
        <a:bodyPr/>
        <a:lstStyle/>
        <a:p>
          <a:endParaRPr lang="es-EC"/>
        </a:p>
      </dgm:t>
    </dgm:pt>
    <dgm:pt modelId="{02922EEA-7C65-429C-9310-1E6568179CFB}">
      <dgm:prSet/>
      <dgm:spPr/>
      <dgm:t>
        <a:bodyPr/>
        <a:lstStyle/>
        <a:p>
          <a:r>
            <a:rPr lang="es-ES" dirty="0"/>
            <a:t>Débil información en medios digitales</a:t>
          </a:r>
          <a:endParaRPr lang="es-EC" dirty="0"/>
        </a:p>
      </dgm:t>
    </dgm:pt>
    <dgm:pt modelId="{E8841CD5-21C6-4238-B89D-02EEC6F797B6}" type="parTrans" cxnId="{4A950D0A-9695-43B6-B3AB-21C4BD4303CB}">
      <dgm:prSet/>
      <dgm:spPr/>
      <dgm:t>
        <a:bodyPr/>
        <a:lstStyle/>
        <a:p>
          <a:endParaRPr lang="es-EC"/>
        </a:p>
      </dgm:t>
    </dgm:pt>
    <dgm:pt modelId="{3CAF1B0C-8208-49EE-BB28-90483994CD74}" type="sibTrans" cxnId="{4A950D0A-9695-43B6-B3AB-21C4BD4303CB}">
      <dgm:prSet/>
      <dgm:spPr/>
      <dgm:t>
        <a:bodyPr/>
        <a:lstStyle/>
        <a:p>
          <a:endParaRPr lang="es-EC"/>
        </a:p>
      </dgm:t>
    </dgm:pt>
    <dgm:pt modelId="{9BDD66D9-54C2-4670-BA2B-9EA04D0297A2}">
      <dgm:prSet/>
      <dgm:spPr/>
      <dgm:t>
        <a:bodyPr/>
        <a:lstStyle/>
        <a:p>
          <a:r>
            <a:rPr lang="es-EC" dirty="0"/>
            <a:t>Prácticas sostenibles insuficientes</a:t>
          </a:r>
        </a:p>
      </dgm:t>
    </dgm:pt>
    <dgm:pt modelId="{6779D13F-EDE6-4CFB-ABD5-6BD60DEA39B8}" type="parTrans" cxnId="{010ECC70-A58A-4630-B8A3-364DC09A9253}">
      <dgm:prSet/>
      <dgm:spPr/>
      <dgm:t>
        <a:bodyPr/>
        <a:lstStyle/>
        <a:p>
          <a:endParaRPr lang="es-EC"/>
        </a:p>
      </dgm:t>
    </dgm:pt>
    <dgm:pt modelId="{7B5A05C4-F688-4124-8B71-AB2EC0D7CDD7}" type="sibTrans" cxnId="{010ECC70-A58A-4630-B8A3-364DC09A9253}">
      <dgm:prSet/>
      <dgm:spPr/>
      <dgm:t>
        <a:bodyPr/>
        <a:lstStyle/>
        <a:p>
          <a:endParaRPr lang="es-EC"/>
        </a:p>
      </dgm:t>
    </dgm:pt>
    <dgm:pt modelId="{A3396800-DCD9-4A9E-9440-D6A6D1B79D89}">
      <dgm:prSet/>
      <dgm:spPr/>
      <dgm:t>
        <a:bodyPr/>
        <a:lstStyle/>
        <a:p>
          <a:r>
            <a:rPr lang="es-ES" dirty="0"/>
            <a:t>Insuficiente inversión en marketing digital</a:t>
          </a:r>
          <a:endParaRPr lang="es-EC" dirty="0"/>
        </a:p>
      </dgm:t>
    </dgm:pt>
    <dgm:pt modelId="{655B6EC0-AD67-40E5-8FC1-C5D52E5ED176}" type="parTrans" cxnId="{27B21CE1-AE16-43CB-B049-FC7C4C585049}">
      <dgm:prSet/>
      <dgm:spPr/>
      <dgm:t>
        <a:bodyPr/>
        <a:lstStyle/>
        <a:p>
          <a:endParaRPr lang="es-EC"/>
        </a:p>
      </dgm:t>
    </dgm:pt>
    <dgm:pt modelId="{4A60B15E-FEC4-47E5-BF99-3B0931C7DB9F}" type="sibTrans" cxnId="{27B21CE1-AE16-43CB-B049-FC7C4C585049}">
      <dgm:prSet/>
      <dgm:spPr/>
      <dgm:t>
        <a:bodyPr/>
        <a:lstStyle/>
        <a:p>
          <a:endParaRPr lang="es-EC"/>
        </a:p>
      </dgm:t>
    </dgm:pt>
    <dgm:pt modelId="{E73BC9CD-5715-4CA4-A39A-93B3C64A0658}">
      <dgm:prSet phldrT="[Texto]"/>
      <dgm:spPr/>
      <dgm:t>
        <a:bodyPr/>
        <a:lstStyle/>
        <a:p>
          <a:r>
            <a:rPr lang="es-EC"/>
            <a:t>Incentivar programas de inserción laboral, formación y prácticas de empresa para captar futuros empleados</a:t>
          </a:r>
          <a:endParaRPr lang="es-EC" dirty="0"/>
        </a:p>
      </dgm:t>
    </dgm:pt>
    <dgm:pt modelId="{1B14CC99-9FF5-4EA9-B715-F205A92B9756}" type="parTrans" cxnId="{9096FC80-705E-44B3-9F1D-B78636EFE7FA}">
      <dgm:prSet/>
      <dgm:spPr/>
      <dgm:t>
        <a:bodyPr/>
        <a:lstStyle/>
        <a:p>
          <a:endParaRPr lang="es-EC"/>
        </a:p>
      </dgm:t>
    </dgm:pt>
    <dgm:pt modelId="{0315B2AD-A540-4850-83F2-62A8C8134B9D}" type="sibTrans" cxnId="{9096FC80-705E-44B3-9F1D-B78636EFE7FA}">
      <dgm:prSet/>
      <dgm:spPr/>
      <dgm:t>
        <a:bodyPr/>
        <a:lstStyle/>
        <a:p>
          <a:endParaRPr lang="es-EC"/>
        </a:p>
      </dgm:t>
    </dgm:pt>
    <dgm:pt modelId="{438A6A2C-8246-451E-8CD4-E99266763E30}">
      <dgm:prSet/>
      <dgm:spPr/>
      <dgm:t>
        <a:bodyPr/>
        <a:lstStyle/>
        <a:p>
          <a:r>
            <a:rPr lang="es-EC" dirty="0"/>
            <a:t>Establecer un manual didáctico donde se detalle y se explique cómo elaborar un plan de marketing digital efectivo</a:t>
          </a:r>
        </a:p>
      </dgm:t>
    </dgm:pt>
    <dgm:pt modelId="{6C61B28C-3816-4131-AEE6-65470B0AC31F}" type="parTrans" cxnId="{217140E3-B6DE-4C2F-8325-E2A56D52D5CE}">
      <dgm:prSet/>
      <dgm:spPr/>
      <dgm:t>
        <a:bodyPr/>
        <a:lstStyle/>
        <a:p>
          <a:endParaRPr lang="es-EC"/>
        </a:p>
      </dgm:t>
    </dgm:pt>
    <dgm:pt modelId="{893B63A3-F8E7-495D-AB85-3D376187DECB}" type="sibTrans" cxnId="{217140E3-B6DE-4C2F-8325-E2A56D52D5CE}">
      <dgm:prSet/>
      <dgm:spPr/>
      <dgm:t>
        <a:bodyPr/>
        <a:lstStyle/>
        <a:p>
          <a:endParaRPr lang="es-EC"/>
        </a:p>
      </dgm:t>
    </dgm:pt>
    <dgm:pt modelId="{5D3FA966-FE5A-46E8-BC87-C0E0DEF49759}">
      <dgm:prSet/>
      <dgm:spPr/>
      <dgm:t>
        <a:bodyPr/>
        <a:lstStyle/>
        <a:p>
          <a:r>
            <a:rPr lang="es-EC"/>
            <a:t>Elaborar capacitaciones con un enfoque al emprendimiento y gestión de proyecto con enfoque al marketing digital y Growth Hacking</a:t>
          </a:r>
          <a:endParaRPr lang="es-EC" dirty="0"/>
        </a:p>
      </dgm:t>
    </dgm:pt>
    <dgm:pt modelId="{52F8CEFD-84D1-4C9B-B64A-861B83D7ADFB}" type="parTrans" cxnId="{E2787A69-6C93-4222-9B87-44BA2F3B9966}">
      <dgm:prSet/>
      <dgm:spPr/>
      <dgm:t>
        <a:bodyPr/>
        <a:lstStyle/>
        <a:p>
          <a:endParaRPr lang="es-EC"/>
        </a:p>
      </dgm:t>
    </dgm:pt>
    <dgm:pt modelId="{134D23DB-3830-4556-A8AA-C43B823DDFC6}" type="sibTrans" cxnId="{E2787A69-6C93-4222-9B87-44BA2F3B9966}">
      <dgm:prSet/>
      <dgm:spPr/>
      <dgm:t>
        <a:bodyPr/>
        <a:lstStyle/>
        <a:p>
          <a:endParaRPr lang="es-EC"/>
        </a:p>
      </dgm:t>
    </dgm:pt>
    <dgm:pt modelId="{5AEE7674-82E7-4FF6-AA3D-E76A2B6C9344}">
      <dgm:prSet/>
      <dgm:spPr/>
      <dgm:t>
        <a:bodyPr/>
        <a:lstStyle/>
        <a:p>
          <a:r>
            <a:rPr lang="es-ES" dirty="0"/>
            <a:t>Incrementar el desarrollo y promoción del turismo sostenible</a:t>
          </a:r>
          <a:endParaRPr lang="es-EC" dirty="0"/>
        </a:p>
      </dgm:t>
    </dgm:pt>
    <dgm:pt modelId="{DC21564B-65E6-4E40-8DBE-F19C12CAA600}" type="parTrans" cxnId="{A562B2DA-59CF-4C83-B3E0-D3419E0CF3AB}">
      <dgm:prSet/>
      <dgm:spPr/>
      <dgm:t>
        <a:bodyPr/>
        <a:lstStyle/>
        <a:p>
          <a:endParaRPr lang="es-EC"/>
        </a:p>
      </dgm:t>
    </dgm:pt>
    <dgm:pt modelId="{8BD14CC0-AC76-462F-ABBC-EDF665BAF245}" type="sibTrans" cxnId="{A562B2DA-59CF-4C83-B3E0-D3419E0CF3AB}">
      <dgm:prSet/>
      <dgm:spPr/>
      <dgm:t>
        <a:bodyPr/>
        <a:lstStyle/>
        <a:p>
          <a:endParaRPr lang="es-EC"/>
        </a:p>
      </dgm:t>
    </dgm:pt>
    <dgm:pt modelId="{25CB4311-F9A6-4077-A89A-103125F2A3A7}" type="pres">
      <dgm:prSet presAssocID="{96974A04-3F69-4911-B907-D91C07DDC136}" presName="Name0" presStyleCnt="0">
        <dgm:presLayoutVars>
          <dgm:dir/>
          <dgm:animLvl val="lvl"/>
          <dgm:resizeHandles/>
        </dgm:presLayoutVars>
      </dgm:prSet>
      <dgm:spPr/>
    </dgm:pt>
    <dgm:pt modelId="{C66670D3-CD9B-4FF9-AF08-F46D3A1A2B0A}" type="pres">
      <dgm:prSet presAssocID="{1D7F6C70-58D7-4FC0-A75F-972030E0ADA2}" presName="linNode" presStyleCnt="0"/>
      <dgm:spPr/>
    </dgm:pt>
    <dgm:pt modelId="{A937656E-952A-4C9D-99BD-A178EBCFE1A6}" type="pres">
      <dgm:prSet presAssocID="{1D7F6C70-58D7-4FC0-A75F-972030E0ADA2}" presName="parentShp" presStyleLbl="node1" presStyleIdx="0" presStyleCnt="5">
        <dgm:presLayoutVars>
          <dgm:bulletEnabled val="1"/>
        </dgm:presLayoutVars>
      </dgm:prSet>
      <dgm:spPr/>
    </dgm:pt>
    <dgm:pt modelId="{258373F7-E88D-4AF6-B20C-ACEDC087CE83}" type="pres">
      <dgm:prSet presAssocID="{1D7F6C70-58D7-4FC0-A75F-972030E0ADA2}" presName="childShp" presStyleLbl="bgAccFollowNode1" presStyleIdx="0" presStyleCnt="5">
        <dgm:presLayoutVars>
          <dgm:bulletEnabled val="1"/>
        </dgm:presLayoutVars>
      </dgm:prSet>
      <dgm:spPr/>
    </dgm:pt>
    <dgm:pt modelId="{078AE77F-C7C7-4E81-8083-CD5A393C2EA1}" type="pres">
      <dgm:prSet presAssocID="{E333998B-CA1E-461F-B14E-3193FBC6F140}" presName="spacing" presStyleCnt="0"/>
      <dgm:spPr/>
    </dgm:pt>
    <dgm:pt modelId="{6E8984AA-0ED1-4B70-8DD1-4FBD103682C2}" type="pres">
      <dgm:prSet presAssocID="{C40E7971-688A-4981-B889-50C655EBD0FC}" presName="linNode" presStyleCnt="0"/>
      <dgm:spPr/>
    </dgm:pt>
    <dgm:pt modelId="{4869D21C-DCAB-486A-9D39-4F997BE6EA67}" type="pres">
      <dgm:prSet presAssocID="{C40E7971-688A-4981-B889-50C655EBD0FC}" presName="parentShp" presStyleLbl="node1" presStyleIdx="1" presStyleCnt="5">
        <dgm:presLayoutVars>
          <dgm:bulletEnabled val="1"/>
        </dgm:presLayoutVars>
      </dgm:prSet>
      <dgm:spPr/>
    </dgm:pt>
    <dgm:pt modelId="{5A1DBC76-E2BE-4C00-9800-58FBC726D4CB}" type="pres">
      <dgm:prSet presAssocID="{C40E7971-688A-4981-B889-50C655EBD0FC}" presName="childShp" presStyleLbl="bgAccFollowNode1" presStyleIdx="1" presStyleCnt="5">
        <dgm:presLayoutVars>
          <dgm:bulletEnabled val="1"/>
        </dgm:presLayoutVars>
      </dgm:prSet>
      <dgm:spPr/>
    </dgm:pt>
    <dgm:pt modelId="{20690B70-CB06-4F40-9DAC-A8478D3F07B9}" type="pres">
      <dgm:prSet presAssocID="{8D98619A-10C1-47D6-AF5C-82CFB233F4FF}" presName="spacing" presStyleCnt="0"/>
      <dgm:spPr/>
    </dgm:pt>
    <dgm:pt modelId="{955F2F2F-7944-48FE-AF55-279F824AE114}" type="pres">
      <dgm:prSet presAssocID="{02922EEA-7C65-429C-9310-1E6568179CFB}" presName="linNode" presStyleCnt="0"/>
      <dgm:spPr/>
    </dgm:pt>
    <dgm:pt modelId="{23EE0AF7-EB42-44AC-BFA8-F3656D59CAFA}" type="pres">
      <dgm:prSet presAssocID="{02922EEA-7C65-429C-9310-1E6568179CFB}" presName="parentShp" presStyleLbl="node1" presStyleIdx="2" presStyleCnt="5">
        <dgm:presLayoutVars>
          <dgm:bulletEnabled val="1"/>
        </dgm:presLayoutVars>
      </dgm:prSet>
      <dgm:spPr/>
    </dgm:pt>
    <dgm:pt modelId="{64565900-F390-4B42-95D5-F15DAD0A7EF5}" type="pres">
      <dgm:prSet presAssocID="{02922EEA-7C65-429C-9310-1E6568179CFB}" presName="childShp" presStyleLbl="bgAccFollowNode1" presStyleIdx="2" presStyleCnt="5">
        <dgm:presLayoutVars>
          <dgm:bulletEnabled val="1"/>
        </dgm:presLayoutVars>
      </dgm:prSet>
      <dgm:spPr/>
    </dgm:pt>
    <dgm:pt modelId="{DB33FEEF-BFF9-408E-B3CC-3564FCE0E3ED}" type="pres">
      <dgm:prSet presAssocID="{3CAF1B0C-8208-49EE-BB28-90483994CD74}" presName="spacing" presStyleCnt="0"/>
      <dgm:spPr/>
    </dgm:pt>
    <dgm:pt modelId="{B4B6521E-489A-4D10-9CF2-768C5F84891C}" type="pres">
      <dgm:prSet presAssocID="{9BDD66D9-54C2-4670-BA2B-9EA04D0297A2}" presName="linNode" presStyleCnt="0"/>
      <dgm:spPr/>
    </dgm:pt>
    <dgm:pt modelId="{D9F94E4C-D839-435D-BE67-03D71B154C64}" type="pres">
      <dgm:prSet presAssocID="{9BDD66D9-54C2-4670-BA2B-9EA04D0297A2}" presName="parentShp" presStyleLbl="node1" presStyleIdx="3" presStyleCnt="5">
        <dgm:presLayoutVars>
          <dgm:bulletEnabled val="1"/>
        </dgm:presLayoutVars>
      </dgm:prSet>
      <dgm:spPr/>
    </dgm:pt>
    <dgm:pt modelId="{2BA13690-88CD-414F-A7D6-4D38D9890BE9}" type="pres">
      <dgm:prSet presAssocID="{9BDD66D9-54C2-4670-BA2B-9EA04D0297A2}" presName="childShp" presStyleLbl="bgAccFollowNode1" presStyleIdx="3" presStyleCnt="5">
        <dgm:presLayoutVars>
          <dgm:bulletEnabled val="1"/>
        </dgm:presLayoutVars>
      </dgm:prSet>
      <dgm:spPr/>
    </dgm:pt>
    <dgm:pt modelId="{36A5204E-AC28-4274-B655-7FC3DE2AC890}" type="pres">
      <dgm:prSet presAssocID="{7B5A05C4-F688-4124-8B71-AB2EC0D7CDD7}" presName="spacing" presStyleCnt="0"/>
      <dgm:spPr/>
    </dgm:pt>
    <dgm:pt modelId="{4505CFAF-4673-472F-B062-6AE2D2B835C6}" type="pres">
      <dgm:prSet presAssocID="{A3396800-DCD9-4A9E-9440-D6A6D1B79D89}" presName="linNode" presStyleCnt="0"/>
      <dgm:spPr/>
    </dgm:pt>
    <dgm:pt modelId="{8F436305-2B66-429F-8F55-CC189BECCA59}" type="pres">
      <dgm:prSet presAssocID="{A3396800-DCD9-4A9E-9440-D6A6D1B79D89}" presName="parentShp" presStyleLbl="node1" presStyleIdx="4" presStyleCnt="5">
        <dgm:presLayoutVars>
          <dgm:bulletEnabled val="1"/>
        </dgm:presLayoutVars>
      </dgm:prSet>
      <dgm:spPr/>
    </dgm:pt>
    <dgm:pt modelId="{E5CFC3DD-4E6E-41DC-B76A-088C1481B977}" type="pres">
      <dgm:prSet presAssocID="{A3396800-DCD9-4A9E-9440-D6A6D1B79D89}" presName="childShp" presStyleLbl="bgAccFollowNode1" presStyleIdx="4" presStyleCnt="5">
        <dgm:presLayoutVars>
          <dgm:bulletEnabled val="1"/>
        </dgm:presLayoutVars>
      </dgm:prSet>
      <dgm:spPr/>
    </dgm:pt>
  </dgm:ptLst>
  <dgm:cxnLst>
    <dgm:cxn modelId="{3C2C8707-121C-423C-8860-79E80DDEA188}" type="presOf" srcId="{02922EEA-7C65-429C-9310-1E6568179CFB}" destId="{23EE0AF7-EB42-44AC-BFA8-F3656D59CAFA}" srcOrd="0" destOrd="0" presId="urn:microsoft.com/office/officeart/2005/8/layout/vList6"/>
    <dgm:cxn modelId="{4A950D0A-9695-43B6-B3AB-21C4BD4303CB}" srcId="{96974A04-3F69-4911-B907-D91C07DDC136}" destId="{02922EEA-7C65-429C-9310-1E6568179CFB}" srcOrd="2" destOrd="0" parTransId="{E8841CD5-21C6-4238-B89D-02EEC6F797B6}" sibTransId="{3CAF1B0C-8208-49EE-BB28-90483994CD74}"/>
    <dgm:cxn modelId="{AD0D3F0E-393D-4C01-98AD-3E8F19580B36}" srcId="{96974A04-3F69-4911-B907-D91C07DDC136}" destId="{1D7F6C70-58D7-4FC0-A75F-972030E0ADA2}" srcOrd="0" destOrd="0" parTransId="{6F97CDBF-5749-4075-8718-4D68DFBF8344}" sibTransId="{E333998B-CA1E-461F-B14E-3193FBC6F140}"/>
    <dgm:cxn modelId="{6DF0215D-4F13-4863-B12F-B21A632C385A}" srcId="{96974A04-3F69-4911-B907-D91C07DDC136}" destId="{C40E7971-688A-4981-B889-50C655EBD0FC}" srcOrd="1" destOrd="0" parTransId="{EFCEEDD6-29EA-4464-9A08-065483328AC8}" sibTransId="{8D98619A-10C1-47D6-AF5C-82CFB233F4FF}"/>
    <dgm:cxn modelId="{567F345E-0572-4B88-B7ED-AA7D19A8C748}" type="presOf" srcId="{E73BC9CD-5715-4CA4-A39A-93B3C64A0658}" destId="{258373F7-E88D-4AF6-B20C-ACEDC087CE83}" srcOrd="0" destOrd="0" presId="urn:microsoft.com/office/officeart/2005/8/layout/vList6"/>
    <dgm:cxn modelId="{983C0065-1637-4C80-B3A1-D512F92AA6DA}" type="presOf" srcId="{5D3FA966-FE5A-46E8-BC87-C0E0DEF49759}" destId="{64565900-F390-4B42-95D5-F15DAD0A7EF5}" srcOrd="0" destOrd="0" presId="urn:microsoft.com/office/officeart/2005/8/layout/vList6"/>
    <dgm:cxn modelId="{5B87E566-AC13-40C6-8D1F-D99139E91D82}" type="presOf" srcId="{C40E7971-688A-4981-B889-50C655EBD0FC}" destId="{4869D21C-DCAB-486A-9D39-4F997BE6EA67}" srcOrd="0" destOrd="0" presId="urn:microsoft.com/office/officeart/2005/8/layout/vList6"/>
    <dgm:cxn modelId="{E2787A69-6C93-4222-9B87-44BA2F3B9966}" srcId="{02922EEA-7C65-429C-9310-1E6568179CFB}" destId="{5D3FA966-FE5A-46E8-BC87-C0E0DEF49759}" srcOrd="0" destOrd="0" parTransId="{52F8CEFD-84D1-4C9B-B64A-861B83D7ADFB}" sibTransId="{134D23DB-3830-4556-A8AA-C43B823DDFC6}"/>
    <dgm:cxn modelId="{010ECC70-A58A-4630-B8A3-364DC09A9253}" srcId="{96974A04-3F69-4911-B907-D91C07DDC136}" destId="{9BDD66D9-54C2-4670-BA2B-9EA04D0297A2}" srcOrd="3" destOrd="0" parTransId="{6779D13F-EDE6-4CFB-ABD5-6BD60DEA39B8}" sibTransId="{7B5A05C4-F688-4124-8B71-AB2EC0D7CDD7}"/>
    <dgm:cxn modelId="{86515973-19EC-4248-B610-1C8E360A527A}" type="presOf" srcId="{438A6A2C-8246-451E-8CD4-E99266763E30}" destId="{5A1DBC76-E2BE-4C00-9800-58FBC726D4CB}" srcOrd="0" destOrd="0" presId="urn:microsoft.com/office/officeart/2005/8/layout/vList6"/>
    <dgm:cxn modelId="{9D74F475-4E00-4483-B025-3BBA7FA8B922}" srcId="{A3396800-DCD9-4A9E-9440-D6A6D1B79D89}" destId="{EC14B03C-9591-41F4-8203-93C063DE27D4}" srcOrd="0" destOrd="0" parTransId="{DC5AB1F4-DEA7-496B-BE8B-77F3947F8084}" sibTransId="{ADBD087B-B2F2-4735-8457-B9D680CC7C55}"/>
    <dgm:cxn modelId="{D52CDE7E-2D1D-4125-8026-37D8F802ABF0}" type="presOf" srcId="{96974A04-3F69-4911-B907-D91C07DDC136}" destId="{25CB4311-F9A6-4077-A89A-103125F2A3A7}" srcOrd="0" destOrd="0" presId="urn:microsoft.com/office/officeart/2005/8/layout/vList6"/>
    <dgm:cxn modelId="{9096FC80-705E-44B3-9F1D-B78636EFE7FA}" srcId="{1D7F6C70-58D7-4FC0-A75F-972030E0ADA2}" destId="{E73BC9CD-5715-4CA4-A39A-93B3C64A0658}" srcOrd="0" destOrd="0" parTransId="{1B14CC99-9FF5-4EA9-B715-F205A92B9756}" sibTransId="{0315B2AD-A540-4850-83F2-62A8C8134B9D}"/>
    <dgm:cxn modelId="{CE8A5D90-1A70-4128-B737-7386775A6914}" type="presOf" srcId="{5AEE7674-82E7-4FF6-AA3D-E76A2B6C9344}" destId="{2BA13690-88CD-414F-A7D6-4D38D9890BE9}" srcOrd="0" destOrd="0" presId="urn:microsoft.com/office/officeart/2005/8/layout/vList6"/>
    <dgm:cxn modelId="{BD62D2AE-1917-4BDF-9BA4-53A5ECB7AEBA}" type="presOf" srcId="{1D7F6C70-58D7-4FC0-A75F-972030E0ADA2}" destId="{A937656E-952A-4C9D-99BD-A178EBCFE1A6}" srcOrd="0" destOrd="0" presId="urn:microsoft.com/office/officeart/2005/8/layout/vList6"/>
    <dgm:cxn modelId="{DBD7FACC-1063-4ECA-A457-92A605D6BDB5}" type="presOf" srcId="{A3396800-DCD9-4A9E-9440-D6A6D1B79D89}" destId="{8F436305-2B66-429F-8F55-CC189BECCA59}" srcOrd="0" destOrd="0" presId="urn:microsoft.com/office/officeart/2005/8/layout/vList6"/>
    <dgm:cxn modelId="{A562B2DA-59CF-4C83-B3E0-D3419E0CF3AB}" srcId="{9BDD66D9-54C2-4670-BA2B-9EA04D0297A2}" destId="{5AEE7674-82E7-4FF6-AA3D-E76A2B6C9344}" srcOrd="0" destOrd="0" parTransId="{DC21564B-65E6-4E40-8DBE-F19C12CAA600}" sibTransId="{8BD14CC0-AC76-462F-ABBC-EDF665BAF245}"/>
    <dgm:cxn modelId="{27B21CE1-AE16-43CB-B049-FC7C4C585049}" srcId="{96974A04-3F69-4911-B907-D91C07DDC136}" destId="{A3396800-DCD9-4A9E-9440-D6A6D1B79D89}" srcOrd="4" destOrd="0" parTransId="{655B6EC0-AD67-40E5-8FC1-C5D52E5ED176}" sibTransId="{4A60B15E-FEC4-47E5-BF99-3B0931C7DB9F}"/>
    <dgm:cxn modelId="{E58049E1-DAC2-4417-9E8B-04B3D13B2F55}" type="presOf" srcId="{9BDD66D9-54C2-4670-BA2B-9EA04D0297A2}" destId="{D9F94E4C-D839-435D-BE67-03D71B154C64}" srcOrd="0" destOrd="0" presId="urn:microsoft.com/office/officeart/2005/8/layout/vList6"/>
    <dgm:cxn modelId="{217140E3-B6DE-4C2F-8325-E2A56D52D5CE}" srcId="{C40E7971-688A-4981-B889-50C655EBD0FC}" destId="{438A6A2C-8246-451E-8CD4-E99266763E30}" srcOrd="0" destOrd="0" parTransId="{6C61B28C-3816-4131-AEE6-65470B0AC31F}" sibTransId="{893B63A3-F8E7-495D-AB85-3D376187DECB}"/>
    <dgm:cxn modelId="{6DB73FFE-1F36-41C4-B9D3-0C3A6D6BC5DB}" type="presOf" srcId="{EC14B03C-9591-41F4-8203-93C063DE27D4}" destId="{E5CFC3DD-4E6E-41DC-B76A-088C1481B977}" srcOrd="0" destOrd="0" presId="urn:microsoft.com/office/officeart/2005/8/layout/vList6"/>
    <dgm:cxn modelId="{D72D5BC8-E0C2-4990-8B1B-EF3968B80CA6}" type="presParOf" srcId="{25CB4311-F9A6-4077-A89A-103125F2A3A7}" destId="{C66670D3-CD9B-4FF9-AF08-F46D3A1A2B0A}" srcOrd="0" destOrd="0" presId="urn:microsoft.com/office/officeart/2005/8/layout/vList6"/>
    <dgm:cxn modelId="{EBAE9FB3-C856-4578-9764-510CBEF5D58F}" type="presParOf" srcId="{C66670D3-CD9B-4FF9-AF08-F46D3A1A2B0A}" destId="{A937656E-952A-4C9D-99BD-A178EBCFE1A6}" srcOrd="0" destOrd="0" presId="urn:microsoft.com/office/officeart/2005/8/layout/vList6"/>
    <dgm:cxn modelId="{C614332B-8E9D-4A4D-8941-48775D98CB8D}" type="presParOf" srcId="{C66670D3-CD9B-4FF9-AF08-F46D3A1A2B0A}" destId="{258373F7-E88D-4AF6-B20C-ACEDC087CE83}" srcOrd="1" destOrd="0" presId="urn:microsoft.com/office/officeart/2005/8/layout/vList6"/>
    <dgm:cxn modelId="{9629169D-D085-47D7-96FE-AE1F848C62F7}" type="presParOf" srcId="{25CB4311-F9A6-4077-A89A-103125F2A3A7}" destId="{078AE77F-C7C7-4E81-8083-CD5A393C2EA1}" srcOrd="1" destOrd="0" presId="urn:microsoft.com/office/officeart/2005/8/layout/vList6"/>
    <dgm:cxn modelId="{40AA1205-6845-496E-AA40-48D3F0E55271}" type="presParOf" srcId="{25CB4311-F9A6-4077-A89A-103125F2A3A7}" destId="{6E8984AA-0ED1-4B70-8DD1-4FBD103682C2}" srcOrd="2" destOrd="0" presId="urn:microsoft.com/office/officeart/2005/8/layout/vList6"/>
    <dgm:cxn modelId="{1640B009-FE91-417A-A349-52A44E770A67}" type="presParOf" srcId="{6E8984AA-0ED1-4B70-8DD1-4FBD103682C2}" destId="{4869D21C-DCAB-486A-9D39-4F997BE6EA67}" srcOrd="0" destOrd="0" presId="urn:microsoft.com/office/officeart/2005/8/layout/vList6"/>
    <dgm:cxn modelId="{B60225CF-69A8-4B55-AF09-7699109948E6}" type="presParOf" srcId="{6E8984AA-0ED1-4B70-8DD1-4FBD103682C2}" destId="{5A1DBC76-E2BE-4C00-9800-58FBC726D4CB}" srcOrd="1" destOrd="0" presId="urn:microsoft.com/office/officeart/2005/8/layout/vList6"/>
    <dgm:cxn modelId="{DEE82F7C-7A95-432A-B441-D850C775D730}" type="presParOf" srcId="{25CB4311-F9A6-4077-A89A-103125F2A3A7}" destId="{20690B70-CB06-4F40-9DAC-A8478D3F07B9}" srcOrd="3" destOrd="0" presId="urn:microsoft.com/office/officeart/2005/8/layout/vList6"/>
    <dgm:cxn modelId="{157F6D12-9533-48DE-BC32-E8870794721D}" type="presParOf" srcId="{25CB4311-F9A6-4077-A89A-103125F2A3A7}" destId="{955F2F2F-7944-48FE-AF55-279F824AE114}" srcOrd="4" destOrd="0" presId="urn:microsoft.com/office/officeart/2005/8/layout/vList6"/>
    <dgm:cxn modelId="{1A3EAFD8-0FD9-40EE-8274-CEB6D1B3D934}" type="presParOf" srcId="{955F2F2F-7944-48FE-AF55-279F824AE114}" destId="{23EE0AF7-EB42-44AC-BFA8-F3656D59CAFA}" srcOrd="0" destOrd="0" presId="urn:microsoft.com/office/officeart/2005/8/layout/vList6"/>
    <dgm:cxn modelId="{B23EEE02-4F53-4D50-A472-035379AFDD43}" type="presParOf" srcId="{955F2F2F-7944-48FE-AF55-279F824AE114}" destId="{64565900-F390-4B42-95D5-F15DAD0A7EF5}" srcOrd="1" destOrd="0" presId="urn:microsoft.com/office/officeart/2005/8/layout/vList6"/>
    <dgm:cxn modelId="{1F9056CC-2935-42CD-AF1B-ABF20139C5E0}" type="presParOf" srcId="{25CB4311-F9A6-4077-A89A-103125F2A3A7}" destId="{DB33FEEF-BFF9-408E-B3CC-3564FCE0E3ED}" srcOrd="5" destOrd="0" presId="urn:microsoft.com/office/officeart/2005/8/layout/vList6"/>
    <dgm:cxn modelId="{25B58831-D313-4017-82BF-DC0409DB7C5B}" type="presParOf" srcId="{25CB4311-F9A6-4077-A89A-103125F2A3A7}" destId="{B4B6521E-489A-4D10-9CF2-768C5F84891C}" srcOrd="6" destOrd="0" presId="urn:microsoft.com/office/officeart/2005/8/layout/vList6"/>
    <dgm:cxn modelId="{7768828D-0964-413F-9E7C-0DB49ABAA5EC}" type="presParOf" srcId="{B4B6521E-489A-4D10-9CF2-768C5F84891C}" destId="{D9F94E4C-D839-435D-BE67-03D71B154C64}" srcOrd="0" destOrd="0" presId="urn:microsoft.com/office/officeart/2005/8/layout/vList6"/>
    <dgm:cxn modelId="{8A416EC6-4CAB-4E41-8BB8-B7839B2C6238}" type="presParOf" srcId="{B4B6521E-489A-4D10-9CF2-768C5F84891C}" destId="{2BA13690-88CD-414F-A7D6-4D38D9890BE9}" srcOrd="1" destOrd="0" presId="urn:microsoft.com/office/officeart/2005/8/layout/vList6"/>
    <dgm:cxn modelId="{BE2A4203-907B-4A3F-84EF-C76FE9EB6D5E}" type="presParOf" srcId="{25CB4311-F9A6-4077-A89A-103125F2A3A7}" destId="{36A5204E-AC28-4274-B655-7FC3DE2AC890}" srcOrd="7" destOrd="0" presId="urn:microsoft.com/office/officeart/2005/8/layout/vList6"/>
    <dgm:cxn modelId="{9D3752A9-7493-42CD-86A4-AA46C9964826}" type="presParOf" srcId="{25CB4311-F9A6-4077-A89A-103125F2A3A7}" destId="{4505CFAF-4673-472F-B062-6AE2D2B835C6}" srcOrd="8" destOrd="0" presId="urn:microsoft.com/office/officeart/2005/8/layout/vList6"/>
    <dgm:cxn modelId="{F2C489B8-29E0-4513-9D52-764C16F83306}" type="presParOf" srcId="{4505CFAF-4673-472F-B062-6AE2D2B835C6}" destId="{8F436305-2B66-429F-8F55-CC189BECCA59}" srcOrd="0" destOrd="0" presId="urn:microsoft.com/office/officeart/2005/8/layout/vList6"/>
    <dgm:cxn modelId="{2FA26A00-DEB4-4DA6-9C9D-DF27E4D28C9D}" type="presParOf" srcId="{4505CFAF-4673-472F-B062-6AE2D2B835C6}" destId="{E5CFC3DD-4E6E-41DC-B76A-088C1481B97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5C53CF-DC74-4FC0-A92E-3AB9329DBE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A501889-0718-4EA0-95C2-DDA3302744F3}">
      <dgm:prSet phldrT="[Texto]" custT="1"/>
      <dgm:spPr/>
      <dgm:t>
        <a:bodyPr/>
        <a:lstStyle/>
        <a:p>
          <a:pPr>
            <a:buFont typeface="Arial" panose="020B0604020202020204" pitchFamily="34" charset="0"/>
            <a:buChar char="•"/>
          </a:pPr>
          <a:r>
            <a:rPr lang="es-ES" sz="1400">
              <a:solidFill>
                <a:schemeClr val="tx1"/>
              </a:solidFill>
            </a:rPr>
            <a:t>Las </a:t>
          </a:r>
          <a:r>
            <a:rPr lang="es-ES" sz="1400" dirty="0">
              <a:solidFill>
                <a:schemeClr val="tx1"/>
              </a:solidFill>
            </a:rPr>
            <a:t>empresas turísticas que son sostenibles con el medio ambiente generan una mayor satisfacción para el usuario, así como también inducen indirectamente a una mayor confianza</a:t>
          </a:r>
        </a:p>
      </dgm:t>
    </dgm:pt>
    <dgm:pt modelId="{75A694E3-1DBD-4BC5-AD01-8710625DF7C3}" type="parTrans" cxnId="{C4925197-5751-4DC8-8CE7-0E65F7C74ABD}">
      <dgm:prSet/>
      <dgm:spPr/>
      <dgm:t>
        <a:bodyPr/>
        <a:lstStyle/>
        <a:p>
          <a:endParaRPr lang="en-US" sz="1200">
            <a:solidFill>
              <a:schemeClr val="tx1"/>
            </a:solidFill>
          </a:endParaRPr>
        </a:p>
      </dgm:t>
    </dgm:pt>
    <dgm:pt modelId="{D531B543-74EF-4AD0-8EDA-13A5BAAB1F24}" type="sibTrans" cxnId="{C4925197-5751-4DC8-8CE7-0E65F7C74ABD}">
      <dgm:prSet/>
      <dgm:spPr/>
      <dgm:t>
        <a:bodyPr/>
        <a:lstStyle/>
        <a:p>
          <a:endParaRPr lang="en-US" sz="1200">
            <a:solidFill>
              <a:schemeClr val="tx1"/>
            </a:solidFill>
          </a:endParaRPr>
        </a:p>
      </dgm:t>
    </dgm:pt>
    <dgm:pt modelId="{9611D276-6EEB-401F-B040-5A77A583CAD1}">
      <dgm:prSet phldrT="[Texto]" custT="1"/>
      <dgm:spPr/>
      <dgm:t>
        <a:bodyPr/>
        <a:lstStyle/>
        <a:p>
          <a:pPr algn="just">
            <a:buFont typeface="Arial" panose="020B0604020202020204" pitchFamily="34" charset="0"/>
            <a:buChar char="•"/>
          </a:pPr>
          <a:r>
            <a:rPr lang="es-ES" sz="1400" dirty="0">
              <a:solidFill>
                <a:schemeClr val="tx1"/>
              </a:solidFill>
            </a:rPr>
            <a:t>Mayor confianza a los usuarios son: el cumplimiento de las promesas de venta, ofrecer recomendaciones útiles para viajar, preocuparse por los intereses y los beneficios de sus clientes, publicar contenidos interesantes. Sin embargo, se encontró aspectos que todavía falta desarrollar como el hecho de que las empresas cuenten con servicios para personas con discapacidades. </a:t>
          </a:r>
          <a:endParaRPr lang="es-EC" sz="1400" dirty="0">
            <a:solidFill>
              <a:schemeClr val="tx1"/>
            </a:solidFill>
          </a:endParaRPr>
        </a:p>
      </dgm:t>
    </dgm:pt>
    <dgm:pt modelId="{1F17ACF5-A91D-46FD-8BCC-64CD7E424B31}" type="parTrans" cxnId="{EB0E7CB1-760B-4A37-B33C-403EFE88FA7C}">
      <dgm:prSet/>
      <dgm:spPr/>
      <dgm:t>
        <a:bodyPr/>
        <a:lstStyle/>
        <a:p>
          <a:endParaRPr lang="en-US" sz="1200">
            <a:solidFill>
              <a:schemeClr val="tx1"/>
            </a:solidFill>
          </a:endParaRPr>
        </a:p>
      </dgm:t>
    </dgm:pt>
    <dgm:pt modelId="{A6958AC7-80D9-44FC-BC41-19DCD59B7F1C}" type="sibTrans" cxnId="{EB0E7CB1-760B-4A37-B33C-403EFE88FA7C}">
      <dgm:prSet/>
      <dgm:spPr/>
      <dgm:t>
        <a:bodyPr/>
        <a:lstStyle/>
        <a:p>
          <a:endParaRPr lang="en-US" sz="1200">
            <a:solidFill>
              <a:schemeClr val="tx1"/>
            </a:solidFill>
          </a:endParaRPr>
        </a:p>
      </dgm:t>
    </dgm:pt>
    <dgm:pt modelId="{3E412465-57D8-4215-AA5C-21D730E10D82}">
      <dgm:prSet phldrT="[Texto]" custT="1"/>
      <dgm:spPr/>
      <dgm:t>
        <a:bodyPr/>
        <a:lstStyle/>
        <a:p>
          <a:pPr algn="just">
            <a:buFont typeface="Arial" panose="020B0604020202020204" pitchFamily="34" charset="0"/>
            <a:buChar char="•"/>
          </a:pPr>
          <a:r>
            <a:rPr lang="es-EC" sz="1400" dirty="0">
              <a:solidFill>
                <a:schemeClr val="tx1"/>
              </a:solidFill>
            </a:rPr>
            <a:t>Las operadoras en su totalidad no invierten en marketing digital, resulta evidente que no existe el conocimiento claro de cómo funciona y las ventajas que ofrece desarrollarse en medios digitales.</a:t>
          </a:r>
          <a:endParaRPr lang="en-US" sz="1400" dirty="0">
            <a:solidFill>
              <a:schemeClr val="tx1"/>
            </a:solidFill>
          </a:endParaRPr>
        </a:p>
      </dgm:t>
    </dgm:pt>
    <dgm:pt modelId="{C6AF8BE9-FEA6-43A3-87B3-13884E2860F6}" type="parTrans" cxnId="{8CD84A92-FBDB-4F98-A42F-A430ED2BC6DB}">
      <dgm:prSet/>
      <dgm:spPr/>
      <dgm:t>
        <a:bodyPr/>
        <a:lstStyle/>
        <a:p>
          <a:endParaRPr lang="en-US" sz="1200">
            <a:solidFill>
              <a:schemeClr val="tx1"/>
            </a:solidFill>
          </a:endParaRPr>
        </a:p>
      </dgm:t>
    </dgm:pt>
    <dgm:pt modelId="{DB1D5620-D7EF-496E-A687-15B49BECAF81}" type="sibTrans" cxnId="{8CD84A92-FBDB-4F98-A42F-A430ED2BC6DB}">
      <dgm:prSet/>
      <dgm:spPr/>
      <dgm:t>
        <a:bodyPr/>
        <a:lstStyle/>
        <a:p>
          <a:endParaRPr lang="en-US" sz="1200">
            <a:solidFill>
              <a:schemeClr val="tx1"/>
            </a:solidFill>
          </a:endParaRPr>
        </a:p>
      </dgm:t>
    </dgm:pt>
    <dgm:pt modelId="{08561718-1D60-4414-A61B-BD40F1611E14}">
      <dgm:prSet phldrT="[Texto]" custT="1"/>
      <dgm:spPr/>
      <dgm:t>
        <a:bodyPr/>
        <a:lstStyle/>
        <a:p>
          <a:pPr>
            <a:buFont typeface="Arial" panose="020B0604020202020204" pitchFamily="34" charset="0"/>
            <a:buChar char="•"/>
          </a:pPr>
          <a:r>
            <a:rPr lang="es-ES" sz="1400" dirty="0">
              <a:solidFill>
                <a:schemeClr val="tx1"/>
              </a:solidFill>
            </a:rPr>
            <a:t>Direcciones para futuras investigaciones referentes a usuarios en redes sociales, tipos de interacción, las preocupaciones y comportamientos al interactuar con el tipo de contenidos    </a:t>
          </a:r>
        </a:p>
      </dgm:t>
    </dgm:pt>
    <dgm:pt modelId="{0E7E5419-2B39-4C1B-A180-5D572033A585}" type="sibTrans" cxnId="{4EC25A64-7AD1-4D91-9000-FD95058606C2}">
      <dgm:prSet/>
      <dgm:spPr/>
      <dgm:t>
        <a:bodyPr/>
        <a:lstStyle/>
        <a:p>
          <a:endParaRPr lang="es-EC"/>
        </a:p>
      </dgm:t>
    </dgm:pt>
    <dgm:pt modelId="{251FED5F-AD9E-4E8D-A923-4C94916440C8}" type="parTrans" cxnId="{4EC25A64-7AD1-4D91-9000-FD95058606C2}">
      <dgm:prSet/>
      <dgm:spPr/>
      <dgm:t>
        <a:bodyPr/>
        <a:lstStyle/>
        <a:p>
          <a:endParaRPr lang="es-EC"/>
        </a:p>
      </dgm:t>
    </dgm:pt>
    <dgm:pt modelId="{93A1024B-6F9B-4C12-AE9C-F4ADF6658CD5}" type="pres">
      <dgm:prSet presAssocID="{995C53CF-DC74-4FC0-A92E-3AB9329DBE9C}" presName="Name0" presStyleCnt="0">
        <dgm:presLayoutVars>
          <dgm:chMax val="7"/>
          <dgm:chPref val="7"/>
          <dgm:dir/>
        </dgm:presLayoutVars>
      </dgm:prSet>
      <dgm:spPr/>
    </dgm:pt>
    <dgm:pt modelId="{6DB8B16D-039A-4DCC-AFB1-0FE7036669C4}" type="pres">
      <dgm:prSet presAssocID="{995C53CF-DC74-4FC0-A92E-3AB9329DBE9C}" presName="Name1" presStyleCnt="0"/>
      <dgm:spPr/>
    </dgm:pt>
    <dgm:pt modelId="{CBBE016E-64A4-47D1-874D-28E48DC04E21}" type="pres">
      <dgm:prSet presAssocID="{995C53CF-DC74-4FC0-A92E-3AB9329DBE9C}" presName="cycle" presStyleCnt="0"/>
      <dgm:spPr/>
    </dgm:pt>
    <dgm:pt modelId="{14D8359D-0CA4-4D8E-A8C2-33C87124FD4A}" type="pres">
      <dgm:prSet presAssocID="{995C53CF-DC74-4FC0-A92E-3AB9329DBE9C}" presName="srcNode" presStyleLbl="node1" presStyleIdx="0" presStyleCnt="4"/>
      <dgm:spPr/>
    </dgm:pt>
    <dgm:pt modelId="{6E6F9C2C-75AD-4880-953F-22188C709D87}" type="pres">
      <dgm:prSet presAssocID="{995C53CF-DC74-4FC0-A92E-3AB9329DBE9C}" presName="conn" presStyleLbl="parChTrans1D2" presStyleIdx="0" presStyleCnt="1"/>
      <dgm:spPr/>
    </dgm:pt>
    <dgm:pt modelId="{5F8940E3-2D65-46CB-BCE8-DF15DBDA0BA0}" type="pres">
      <dgm:prSet presAssocID="{995C53CF-DC74-4FC0-A92E-3AB9329DBE9C}" presName="extraNode" presStyleLbl="node1" presStyleIdx="0" presStyleCnt="4"/>
      <dgm:spPr/>
    </dgm:pt>
    <dgm:pt modelId="{2110E195-5387-4DA2-90C2-F15AA1C523F0}" type="pres">
      <dgm:prSet presAssocID="{995C53CF-DC74-4FC0-A92E-3AB9329DBE9C}" presName="dstNode" presStyleLbl="node1" presStyleIdx="0" presStyleCnt="4"/>
      <dgm:spPr/>
    </dgm:pt>
    <dgm:pt modelId="{95B30D6D-93C7-4DAC-8345-F63E42C1A6DC}" type="pres">
      <dgm:prSet presAssocID="{08561718-1D60-4414-A61B-BD40F1611E14}" presName="text_1" presStyleLbl="node1" presStyleIdx="0" presStyleCnt="4" custLinFactNeighborX="6971" custLinFactNeighborY="9068">
        <dgm:presLayoutVars>
          <dgm:bulletEnabled val="1"/>
        </dgm:presLayoutVars>
      </dgm:prSet>
      <dgm:spPr/>
    </dgm:pt>
    <dgm:pt modelId="{2BC6D7A7-3314-4009-9449-E9FAF4DCFC09}" type="pres">
      <dgm:prSet presAssocID="{08561718-1D60-4414-A61B-BD40F1611E14}" presName="accent_1" presStyleCnt="0"/>
      <dgm:spPr/>
    </dgm:pt>
    <dgm:pt modelId="{2DB1BD57-2FF9-49A0-8369-9AB83BADF765}" type="pres">
      <dgm:prSet presAssocID="{08561718-1D60-4414-A61B-BD40F1611E14}" presName="accentRepeatNode" presStyleLbl="solidFgAcc1" presStyleIdx="0" presStyleCnt="4"/>
      <dgm:spPr/>
    </dgm:pt>
    <dgm:pt modelId="{A19F7B7C-C628-4AF6-93A6-40D94FE3FF5E}" type="pres">
      <dgm:prSet presAssocID="{8A501889-0718-4EA0-95C2-DDA3302744F3}" presName="text_2" presStyleLbl="node1" presStyleIdx="1" presStyleCnt="4">
        <dgm:presLayoutVars>
          <dgm:bulletEnabled val="1"/>
        </dgm:presLayoutVars>
      </dgm:prSet>
      <dgm:spPr/>
    </dgm:pt>
    <dgm:pt modelId="{54638E74-7A27-47D5-8AC0-7F7623668B95}" type="pres">
      <dgm:prSet presAssocID="{8A501889-0718-4EA0-95C2-DDA3302744F3}" presName="accent_2" presStyleCnt="0"/>
      <dgm:spPr/>
    </dgm:pt>
    <dgm:pt modelId="{16318E5A-5F8B-470B-8A18-1155516C500D}" type="pres">
      <dgm:prSet presAssocID="{8A501889-0718-4EA0-95C2-DDA3302744F3}" presName="accentRepeatNode" presStyleLbl="solidFgAcc1" presStyleIdx="1" presStyleCnt="4"/>
      <dgm:spPr/>
    </dgm:pt>
    <dgm:pt modelId="{B78F6606-4420-4590-8C69-73E1CC6C35B5}" type="pres">
      <dgm:prSet presAssocID="{9611D276-6EEB-401F-B040-5A77A583CAD1}" presName="text_3" presStyleLbl="node1" presStyleIdx="2" presStyleCnt="4">
        <dgm:presLayoutVars>
          <dgm:bulletEnabled val="1"/>
        </dgm:presLayoutVars>
      </dgm:prSet>
      <dgm:spPr/>
    </dgm:pt>
    <dgm:pt modelId="{E78329BC-9A75-4E20-B152-69160481E339}" type="pres">
      <dgm:prSet presAssocID="{9611D276-6EEB-401F-B040-5A77A583CAD1}" presName="accent_3" presStyleCnt="0"/>
      <dgm:spPr/>
    </dgm:pt>
    <dgm:pt modelId="{215D8DA4-D789-4026-83BB-C41AD20CC2D0}" type="pres">
      <dgm:prSet presAssocID="{9611D276-6EEB-401F-B040-5A77A583CAD1}" presName="accentRepeatNode" presStyleLbl="solidFgAcc1" presStyleIdx="2" presStyleCnt="4"/>
      <dgm:spPr/>
    </dgm:pt>
    <dgm:pt modelId="{D2CAD82F-6A77-4A75-981D-04BE945673F5}" type="pres">
      <dgm:prSet presAssocID="{3E412465-57D8-4215-AA5C-21D730E10D82}" presName="text_4" presStyleLbl="node1" presStyleIdx="3" presStyleCnt="4">
        <dgm:presLayoutVars>
          <dgm:bulletEnabled val="1"/>
        </dgm:presLayoutVars>
      </dgm:prSet>
      <dgm:spPr/>
    </dgm:pt>
    <dgm:pt modelId="{2B93702A-1C5C-4D9C-AB3F-0D016B9686F6}" type="pres">
      <dgm:prSet presAssocID="{3E412465-57D8-4215-AA5C-21D730E10D82}" presName="accent_4" presStyleCnt="0"/>
      <dgm:spPr/>
    </dgm:pt>
    <dgm:pt modelId="{0BE688BC-FF73-4531-B89A-8F6F1D25F982}" type="pres">
      <dgm:prSet presAssocID="{3E412465-57D8-4215-AA5C-21D730E10D82}" presName="accentRepeatNode" presStyleLbl="solidFgAcc1" presStyleIdx="3" presStyleCnt="4"/>
      <dgm:spPr/>
    </dgm:pt>
  </dgm:ptLst>
  <dgm:cxnLst>
    <dgm:cxn modelId="{F1834032-BADD-4F35-92A3-3B518CCB5F56}" type="presOf" srcId="{8A501889-0718-4EA0-95C2-DDA3302744F3}" destId="{A19F7B7C-C628-4AF6-93A6-40D94FE3FF5E}" srcOrd="0" destOrd="0" presId="urn:microsoft.com/office/officeart/2008/layout/VerticalCurvedList"/>
    <dgm:cxn modelId="{0DEED65E-0FA0-4AB8-A35E-54A6DBD0E994}" type="presOf" srcId="{9611D276-6EEB-401F-B040-5A77A583CAD1}" destId="{B78F6606-4420-4590-8C69-73E1CC6C35B5}" srcOrd="0" destOrd="0" presId="urn:microsoft.com/office/officeart/2008/layout/VerticalCurvedList"/>
    <dgm:cxn modelId="{4EC25A64-7AD1-4D91-9000-FD95058606C2}" srcId="{995C53CF-DC74-4FC0-A92E-3AB9329DBE9C}" destId="{08561718-1D60-4414-A61B-BD40F1611E14}" srcOrd="0" destOrd="0" parTransId="{251FED5F-AD9E-4E8D-A923-4C94916440C8}" sibTransId="{0E7E5419-2B39-4C1B-A180-5D572033A585}"/>
    <dgm:cxn modelId="{F434C947-DB8E-4119-A046-F30A19D1D9AB}" type="presOf" srcId="{995C53CF-DC74-4FC0-A92E-3AB9329DBE9C}" destId="{93A1024B-6F9B-4C12-AE9C-F4ADF6658CD5}" srcOrd="0" destOrd="0" presId="urn:microsoft.com/office/officeart/2008/layout/VerticalCurvedList"/>
    <dgm:cxn modelId="{5436A54B-B33F-4D75-99C3-F56901E9230C}" type="presOf" srcId="{08561718-1D60-4414-A61B-BD40F1611E14}" destId="{95B30D6D-93C7-4DAC-8345-F63E42C1A6DC}" srcOrd="0" destOrd="0" presId="urn:microsoft.com/office/officeart/2008/layout/VerticalCurvedList"/>
    <dgm:cxn modelId="{50C5846E-41E6-410F-A0F9-0E606C776636}" type="presOf" srcId="{0E7E5419-2B39-4C1B-A180-5D572033A585}" destId="{6E6F9C2C-75AD-4880-953F-22188C709D87}" srcOrd="0" destOrd="0" presId="urn:microsoft.com/office/officeart/2008/layout/VerticalCurvedList"/>
    <dgm:cxn modelId="{8CD84A92-FBDB-4F98-A42F-A430ED2BC6DB}" srcId="{995C53CF-DC74-4FC0-A92E-3AB9329DBE9C}" destId="{3E412465-57D8-4215-AA5C-21D730E10D82}" srcOrd="3" destOrd="0" parTransId="{C6AF8BE9-FEA6-43A3-87B3-13884E2860F6}" sibTransId="{DB1D5620-D7EF-496E-A687-15B49BECAF81}"/>
    <dgm:cxn modelId="{C4925197-5751-4DC8-8CE7-0E65F7C74ABD}" srcId="{995C53CF-DC74-4FC0-A92E-3AB9329DBE9C}" destId="{8A501889-0718-4EA0-95C2-DDA3302744F3}" srcOrd="1" destOrd="0" parTransId="{75A694E3-1DBD-4BC5-AD01-8710625DF7C3}" sibTransId="{D531B543-74EF-4AD0-8EDA-13A5BAAB1F24}"/>
    <dgm:cxn modelId="{EB0E7CB1-760B-4A37-B33C-403EFE88FA7C}" srcId="{995C53CF-DC74-4FC0-A92E-3AB9329DBE9C}" destId="{9611D276-6EEB-401F-B040-5A77A583CAD1}" srcOrd="2" destOrd="0" parTransId="{1F17ACF5-A91D-46FD-8BCC-64CD7E424B31}" sibTransId="{A6958AC7-80D9-44FC-BC41-19DCD59B7F1C}"/>
    <dgm:cxn modelId="{B3FB75E2-EBF8-43E0-94CA-452B69B2C80C}" type="presOf" srcId="{3E412465-57D8-4215-AA5C-21D730E10D82}" destId="{D2CAD82F-6A77-4A75-981D-04BE945673F5}" srcOrd="0" destOrd="0" presId="urn:microsoft.com/office/officeart/2008/layout/VerticalCurvedList"/>
    <dgm:cxn modelId="{F8735B3D-5D14-494B-9011-DF552882BE3D}" type="presParOf" srcId="{93A1024B-6F9B-4C12-AE9C-F4ADF6658CD5}" destId="{6DB8B16D-039A-4DCC-AFB1-0FE7036669C4}" srcOrd="0" destOrd="0" presId="urn:microsoft.com/office/officeart/2008/layout/VerticalCurvedList"/>
    <dgm:cxn modelId="{5AAFD5A4-DE4A-43BD-A288-3F67061FEB5F}" type="presParOf" srcId="{6DB8B16D-039A-4DCC-AFB1-0FE7036669C4}" destId="{CBBE016E-64A4-47D1-874D-28E48DC04E21}" srcOrd="0" destOrd="0" presId="urn:microsoft.com/office/officeart/2008/layout/VerticalCurvedList"/>
    <dgm:cxn modelId="{E4CBA7E1-9D55-4A4E-B11B-48CA0AB8840F}" type="presParOf" srcId="{CBBE016E-64A4-47D1-874D-28E48DC04E21}" destId="{14D8359D-0CA4-4D8E-A8C2-33C87124FD4A}" srcOrd="0" destOrd="0" presId="urn:microsoft.com/office/officeart/2008/layout/VerticalCurvedList"/>
    <dgm:cxn modelId="{BF28552C-0B1F-4049-8F9A-3F42C8232F27}" type="presParOf" srcId="{CBBE016E-64A4-47D1-874D-28E48DC04E21}" destId="{6E6F9C2C-75AD-4880-953F-22188C709D87}" srcOrd="1" destOrd="0" presId="urn:microsoft.com/office/officeart/2008/layout/VerticalCurvedList"/>
    <dgm:cxn modelId="{7D13D8FC-C3BC-4D6A-B422-6AF81B745B67}" type="presParOf" srcId="{CBBE016E-64A4-47D1-874D-28E48DC04E21}" destId="{5F8940E3-2D65-46CB-BCE8-DF15DBDA0BA0}" srcOrd="2" destOrd="0" presId="urn:microsoft.com/office/officeart/2008/layout/VerticalCurvedList"/>
    <dgm:cxn modelId="{CC50AC31-BA8E-4AD5-88B3-5887152F23CF}" type="presParOf" srcId="{CBBE016E-64A4-47D1-874D-28E48DC04E21}" destId="{2110E195-5387-4DA2-90C2-F15AA1C523F0}" srcOrd="3" destOrd="0" presId="urn:microsoft.com/office/officeart/2008/layout/VerticalCurvedList"/>
    <dgm:cxn modelId="{AA5C0753-5D37-48DA-B524-0380DEB86711}" type="presParOf" srcId="{6DB8B16D-039A-4DCC-AFB1-0FE7036669C4}" destId="{95B30D6D-93C7-4DAC-8345-F63E42C1A6DC}" srcOrd="1" destOrd="0" presId="urn:microsoft.com/office/officeart/2008/layout/VerticalCurvedList"/>
    <dgm:cxn modelId="{B8C9C454-B8C9-4A16-8846-C75C773FD11C}" type="presParOf" srcId="{6DB8B16D-039A-4DCC-AFB1-0FE7036669C4}" destId="{2BC6D7A7-3314-4009-9449-E9FAF4DCFC09}" srcOrd="2" destOrd="0" presId="urn:microsoft.com/office/officeart/2008/layout/VerticalCurvedList"/>
    <dgm:cxn modelId="{AEC7A813-3657-458C-8467-E9AF4D233C51}" type="presParOf" srcId="{2BC6D7A7-3314-4009-9449-E9FAF4DCFC09}" destId="{2DB1BD57-2FF9-49A0-8369-9AB83BADF765}" srcOrd="0" destOrd="0" presId="urn:microsoft.com/office/officeart/2008/layout/VerticalCurvedList"/>
    <dgm:cxn modelId="{5C3E4AED-AB01-4A76-B059-5EF39284C7C6}" type="presParOf" srcId="{6DB8B16D-039A-4DCC-AFB1-0FE7036669C4}" destId="{A19F7B7C-C628-4AF6-93A6-40D94FE3FF5E}" srcOrd="3" destOrd="0" presId="urn:microsoft.com/office/officeart/2008/layout/VerticalCurvedList"/>
    <dgm:cxn modelId="{703B205E-EAE8-42DB-AE35-E8147C715EE4}" type="presParOf" srcId="{6DB8B16D-039A-4DCC-AFB1-0FE7036669C4}" destId="{54638E74-7A27-47D5-8AC0-7F7623668B95}" srcOrd="4" destOrd="0" presId="urn:microsoft.com/office/officeart/2008/layout/VerticalCurvedList"/>
    <dgm:cxn modelId="{7E698F4E-D789-4E88-ABEB-5E86DEFDF479}" type="presParOf" srcId="{54638E74-7A27-47D5-8AC0-7F7623668B95}" destId="{16318E5A-5F8B-470B-8A18-1155516C500D}" srcOrd="0" destOrd="0" presId="urn:microsoft.com/office/officeart/2008/layout/VerticalCurvedList"/>
    <dgm:cxn modelId="{CF08AD1A-A0EA-4EAC-9D26-EF5F2F981761}" type="presParOf" srcId="{6DB8B16D-039A-4DCC-AFB1-0FE7036669C4}" destId="{B78F6606-4420-4590-8C69-73E1CC6C35B5}" srcOrd="5" destOrd="0" presId="urn:microsoft.com/office/officeart/2008/layout/VerticalCurvedList"/>
    <dgm:cxn modelId="{D5F070E2-EBD4-42B9-9912-1130E9E9CE0A}" type="presParOf" srcId="{6DB8B16D-039A-4DCC-AFB1-0FE7036669C4}" destId="{E78329BC-9A75-4E20-B152-69160481E339}" srcOrd="6" destOrd="0" presId="urn:microsoft.com/office/officeart/2008/layout/VerticalCurvedList"/>
    <dgm:cxn modelId="{E136D752-F994-4917-9703-57232E10BB27}" type="presParOf" srcId="{E78329BC-9A75-4E20-B152-69160481E339}" destId="{215D8DA4-D789-4026-83BB-C41AD20CC2D0}" srcOrd="0" destOrd="0" presId="urn:microsoft.com/office/officeart/2008/layout/VerticalCurvedList"/>
    <dgm:cxn modelId="{B38D222D-78C4-4FAD-8092-5804D4AFF8D2}" type="presParOf" srcId="{6DB8B16D-039A-4DCC-AFB1-0FE7036669C4}" destId="{D2CAD82F-6A77-4A75-981D-04BE945673F5}" srcOrd="7" destOrd="0" presId="urn:microsoft.com/office/officeart/2008/layout/VerticalCurvedList"/>
    <dgm:cxn modelId="{7C527503-2233-4F33-A474-B1F612021FC1}" type="presParOf" srcId="{6DB8B16D-039A-4DCC-AFB1-0FE7036669C4}" destId="{2B93702A-1C5C-4D9C-AB3F-0D016B9686F6}" srcOrd="8" destOrd="0" presId="urn:microsoft.com/office/officeart/2008/layout/VerticalCurvedList"/>
    <dgm:cxn modelId="{6D210AE2-1DB3-4A93-AF36-2FC141E18FF2}" type="presParOf" srcId="{2B93702A-1C5C-4D9C-AB3F-0D016B9686F6}" destId="{0BE688BC-FF73-4531-B89A-8F6F1D25F9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44B08A-89CE-4FF3-A124-2AF6BF3A0BA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255EA3-49B2-4972-ADFA-B98972C6C77B}">
      <dgm:prSet phldrT="[Texto]" custT="1"/>
      <dgm:spPr/>
      <dgm:t>
        <a:bodyPr/>
        <a:lstStyle/>
        <a:p>
          <a:pPr>
            <a:buFont typeface="Arial" panose="020B0604020202020204" pitchFamily="34" charset="0"/>
            <a:buChar char="•"/>
          </a:pPr>
          <a:r>
            <a:rPr lang="es-ES" sz="1400" dirty="0">
              <a:solidFill>
                <a:schemeClr val="tx1"/>
              </a:solidFill>
            </a:rPr>
            <a:t>El tipo de contenidos procedan de objetivos estratégicos, educar, informar, entretener e inspirar; y distribuirlos en diferentes formatos como infografías, gifs, ilustraciones, imágenes, fotos, videos, webinars, encuestas, etc.</a:t>
          </a:r>
          <a:endParaRPr lang="en-US" sz="1400" dirty="0"/>
        </a:p>
      </dgm:t>
    </dgm:pt>
    <dgm:pt modelId="{0D47FEC6-3920-40AD-B31C-E96EE04ADBCA}" type="parTrans" cxnId="{DE177CC6-DA3D-4750-B722-8F8C7004D812}">
      <dgm:prSet/>
      <dgm:spPr/>
      <dgm:t>
        <a:bodyPr/>
        <a:lstStyle/>
        <a:p>
          <a:endParaRPr lang="en-US" sz="1400"/>
        </a:p>
      </dgm:t>
    </dgm:pt>
    <dgm:pt modelId="{3F96B8FB-7AF6-4F71-A86F-E17C29675D8C}" type="sibTrans" cxnId="{DE177CC6-DA3D-4750-B722-8F8C7004D812}">
      <dgm:prSet/>
      <dgm:spPr/>
      <dgm:t>
        <a:bodyPr/>
        <a:lstStyle/>
        <a:p>
          <a:endParaRPr lang="en-US" sz="1400"/>
        </a:p>
      </dgm:t>
    </dgm:pt>
    <dgm:pt modelId="{35C83408-1067-4E3D-AA2E-4AED9BBF8859}">
      <dgm:prSet custT="1"/>
      <dgm:spPr/>
      <dgm:t>
        <a:bodyPr/>
        <a:lstStyle/>
        <a:p>
          <a:r>
            <a:rPr lang="es-ES" sz="1400" dirty="0">
              <a:solidFill>
                <a:schemeClr val="tx1"/>
              </a:solidFill>
            </a:rPr>
            <a:t>Tomar como modelo otros países donde las políticas de sostenibilidad están mejor desarrolladas donde su base son temas como la energía, el agua, los desperdicios y el compromiso sostenible.</a:t>
          </a:r>
          <a:endParaRPr lang="es-EC" sz="1400" dirty="0">
            <a:solidFill>
              <a:schemeClr val="tx1"/>
            </a:solidFill>
          </a:endParaRPr>
        </a:p>
      </dgm:t>
    </dgm:pt>
    <dgm:pt modelId="{96E281FE-D0E4-4770-900D-114893BEB96E}" type="parTrans" cxnId="{8BAB72E4-062B-4584-B211-5E4239E2B00C}">
      <dgm:prSet/>
      <dgm:spPr/>
      <dgm:t>
        <a:bodyPr/>
        <a:lstStyle/>
        <a:p>
          <a:endParaRPr lang="en-US" sz="1400"/>
        </a:p>
      </dgm:t>
    </dgm:pt>
    <dgm:pt modelId="{8FA44270-3583-4CDD-93A4-ABA0141CDFE3}" type="sibTrans" cxnId="{8BAB72E4-062B-4584-B211-5E4239E2B00C}">
      <dgm:prSet/>
      <dgm:spPr/>
      <dgm:t>
        <a:bodyPr/>
        <a:lstStyle/>
        <a:p>
          <a:endParaRPr lang="en-US" sz="1400"/>
        </a:p>
      </dgm:t>
    </dgm:pt>
    <dgm:pt modelId="{F754B5FC-AD25-4281-9158-3DB9211DB756}">
      <dgm:prSet custT="1"/>
      <dgm:spPr/>
      <dgm:t>
        <a:bodyPr/>
        <a:lstStyle/>
        <a:p>
          <a:r>
            <a:rPr lang="es-ES" sz="1400" dirty="0">
              <a:solidFill>
                <a:schemeClr val="tx1"/>
              </a:solidFill>
            </a:rPr>
            <a:t>Aplicar pruebas de satisfacción de forma periódica, tanto al turista local y extranjero, </a:t>
          </a:r>
          <a:r>
            <a:rPr lang="es-EC" sz="1400" dirty="0">
              <a:solidFill>
                <a:schemeClr val="tx1"/>
              </a:solidFill>
            </a:rPr>
            <a:t>para personalizar las ofertas turísticas y promocionarlos de acuerdo a la temporada más conveniente.</a:t>
          </a:r>
          <a:endParaRPr lang="en-US" sz="1400" dirty="0">
            <a:solidFill>
              <a:schemeClr val="tx1"/>
            </a:solidFill>
          </a:endParaRPr>
        </a:p>
      </dgm:t>
    </dgm:pt>
    <dgm:pt modelId="{49F34DF8-9761-43A3-BA4C-429D1175A3B6}" type="parTrans" cxnId="{3EF5B444-69CF-4E0B-A1C1-E35EC71147C9}">
      <dgm:prSet/>
      <dgm:spPr/>
      <dgm:t>
        <a:bodyPr/>
        <a:lstStyle/>
        <a:p>
          <a:endParaRPr lang="en-US" sz="1400"/>
        </a:p>
      </dgm:t>
    </dgm:pt>
    <dgm:pt modelId="{7A4C4518-F30B-4772-AAD2-05790D3A2896}" type="sibTrans" cxnId="{3EF5B444-69CF-4E0B-A1C1-E35EC71147C9}">
      <dgm:prSet/>
      <dgm:spPr/>
      <dgm:t>
        <a:bodyPr/>
        <a:lstStyle/>
        <a:p>
          <a:endParaRPr lang="en-US" sz="1400"/>
        </a:p>
      </dgm:t>
    </dgm:pt>
    <dgm:pt modelId="{E2ECFC74-52F9-482F-B682-45D10B10184B}">
      <dgm:prSet custT="1"/>
      <dgm:spPr/>
      <dgm:t>
        <a:bodyPr/>
        <a:lstStyle/>
        <a:p>
          <a:r>
            <a:rPr lang="es-ES" sz="1400" dirty="0">
              <a:solidFill>
                <a:schemeClr val="tx1"/>
              </a:solidFill>
            </a:rPr>
            <a:t>Cuenten con espacios accesibles para personas con discapacidades, por ejemplo, adecuar rampas y senderos con el fin de facilitar el ingreso a personas en sillas de ruedas</a:t>
          </a:r>
          <a:endParaRPr lang="es-EC" sz="1400" dirty="0">
            <a:solidFill>
              <a:schemeClr val="tx1"/>
            </a:solidFill>
          </a:endParaRPr>
        </a:p>
      </dgm:t>
    </dgm:pt>
    <dgm:pt modelId="{F919CC18-32FA-4532-8F3E-0347353C4A7B}" type="parTrans" cxnId="{6DAC2FC1-98E8-483B-BA7A-9B10C7F264B5}">
      <dgm:prSet/>
      <dgm:spPr/>
      <dgm:t>
        <a:bodyPr/>
        <a:lstStyle/>
        <a:p>
          <a:endParaRPr lang="en-US" sz="1400"/>
        </a:p>
      </dgm:t>
    </dgm:pt>
    <dgm:pt modelId="{FF4A1EE0-98FB-4B44-8F8D-5C9C5032053D}" type="sibTrans" cxnId="{6DAC2FC1-98E8-483B-BA7A-9B10C7F264B5}">
      <dgm:prSet/>
      <dgm:spPr/>
      <dgm:t>
        <a:bodyPr/>
        <a:lstStyle/>
        <a:p>
          <a:endParaRPr lang="en-US" sz="1400"/>
        </a:p>
      </dgm:t>
    </dgm:pt>
    <dgm:pt modelId="{1399359B-771C-4AAE-A3E2-B4F33F6D8025}">
      <dgm:prSet custT="1"/>
      <dgm:spPr/>
      <dgm:t>
        <a:bodyPr/>
        <a:lstStyle/>
        <a:p>
          <a:pPr>
            <a:buFont typeface="Symbol" panose="05050102010706020507" pitchFamily="18" charset="2"/>
            <a:buChar char=""/>
          </a:pPr>
          <a:r>
            <a:rPr lang="es-ES" sz="1400" dirty="0">
              <a:solidFill>
                <a:schemeClr val="tx1"/>
              </a:solidFill>
            </a:rPr>
            <a:t>Se debe tener las principales redes sociales como Facebook, Instagram, YouTube donde se publique contenido de valor, considerar otras herramientas del marketing digital como una página web donde se trabaje la parte del posicionamiento SEO y SEM, Google Business, Mobile marketing y el Email marketing.</a:t>
          </a:r>
          <a:endParaRPr lang="es-EC" sz="1400" dirty="0">
            <a:solidFill>
              <a:schemeClr val="tx1"/>
            </a:solidFill>
          </a:endParaRPr>
        </a:p>
      </dgm:t>
    </dgm:pt>
    <dgm:pt modelId="{4D67BD69-76C3-462D-817F-7AA12F118413}" type="parTrans" cxnId="{DE57A2B4-87BB-46F2-903D-EC63E2552629}">
      <dgm:prSet/>
      <dgm:spPr/>
      <dgm:t>
        <a:bodyPr/>
        <a:lstStyle/>
        <a:p>
          <a:endParaRPr lang="es-EC"/>
        </a:p>
      </dgm:t>
    </dgm:pt>
    <dgm:pt modelId="{B6BF1480-0DDD-4A10-B5D8-94C74571A633}" type="sibTrans" cxnId="{DE57A2B4-87BB-46F2-903D-EC63E2552629}">
      <dgm:prSet/>
      <dgm:spPr/>
      <dgm:t>
        <a:bodyPr/>
        <a:lstStyle/>
        <a:p>
          <a:endParaRPr lang="es-EC"/>
        </a:p>
      </dgm:t>
    </dgm:pt>
    <dgm:pt modelId="{4BC4517A-9D60-4CCA-9912-ED02C11ACB2B}" type="pres">
      <dgm:prSet presAssocID="{4E44B08A-89CE-4FF3-A124-2AF6BF3A0BAB}" presName="Name0" presStyleCnt="0">
        <dgm:presLayoutVars>
          <dgm:chMax val="7"/>
          <dgm:chPref val="7"/>
          <dgm:dir/>
        </dgm:presLayoutVars>
      </dgm:prSet>
      <dgm:spPr/>
    </dgm:pt>
    <dgm:pt modelId="{8B4B7828-CEB6-49C5-8451-EB47211153D1}" type="pres">
      <dgm:prSet presAssocID="{4E44B08A-89CE-4FF3-A124-2AF6BF3A0BAB}" presName="Name1" presStyleCnt="0"/>
      <dgm:spPr/>
    </dgm:pt>
    <dgm:pt modelId="{0F2872C5-0F5F-4348-9F42-22C721DB29DC}" type="pres">
      <dgm:prSet presAssocID="{4E44B08A-89CE-4FF3-A124-2AF6BF3A0BAB}" presName="cycle" presStyleCnt="0"/>
      <dgm:spPr/>
    </dgm:pt>
    <dgm:pt modelId="{B02156D3-5CD8-4AE1-8F24-22353B29461C}" type="pres">
      <dgm:prSet presAssocID="{4E44B08A-89CE-4FF3-A124-2AF6BF3A0BAB}" presName="srcNode" presStyleLbl="node1" presStyleIdx="0" presStyleCnt="5"/>
      <dgm:spPr/>
    </dgm:pt>
    <dgm:pt modelId="{0189538E-4328-4A0D-9DCB-FD460A95FB41}" type="pres">
      <dgm:prSet presAssocID="{4E44B08A-89CE-4FF3-A124-2AF6BF3A0BAB}" presName="conn" presStyleLbl="parChTrans1D2" presStyleIdx="0" presStyleCnt="1"/>
      <dgm:spPr/>
    </dgm:pt>
    <dgm:pt modelId="{4D965B24-1752-4A14-9B0B-9DFBA5C8BD89}" type="pres">
      <dgm:prSet presAssocID="{4E44B08A-89CE-4FF3-A124-2AF6BF3A0BAB}" presName="extraNode" presStyleLbl="node1" presStyleIdx="0" presStyleCnt="5"/>
      <dgm:spPr/>
    </dgm:pt>
    <dgm:pt modelId="{F6C7C8D9-8FE4-470F-BC1B-501DD76EE367}" type="pres">
      <dgm:prSet presAssocID="{4E44B08A-89CE-4FF3-A124-2AF6BF3A0BAB}" presName="dstNode" presStyleLbl="node1" presStyleIdx="0" presStyleCnt="5"/>
      <dgm:spPr/>
    </dgm:pt>
    <dgm:pt modelId="{01FE7874-921C-4497-BFB2-CDF1D4B90DA9}" type="pres">
      <dgm:prSet presAssocID="{88255EA3-49B2-4972-ADFA-B98972C6C77B}" presName="text_1" presStyleLbl="node1" presStyleIdx="0" presStyleCnt="5">
        <dgm:presLayoutVars>
          <dgm:bulletEnabled val="1"/>
        </dgm:presLayoutVars>
      </dgm:prSet>
      <dgm:spPr/>
    </dgm:pt>
    <dgm:pt modelId="{ABFE3D28-4A2B-414F-9DE9-526C23835BC0}" type="pres">
      <dgm:prSet presAssocID="{88255EA3-49B2-4972-ADFA-B98972C6C77B}" presName="accent_1" presStyleCnt="0"/>
      <dgm:spPr/>
    </dgm:pt>
    <dgm:pt modelId="{DF4082C4-F096-49EA-B1EA-010CA9E3828D}" type="pres">
      <dgm:prSet presAssocID="{88255EA3-49B2-4972-ADFA-B98972C6C77B}" presName="accentRepeatNode" presStyleLbl="solidFgAcc1" presStyleIdx="0" presStyleCnt="5"/>
      <dgm:spPr/>
    </dgm:pt>
    <dgm:pt modelId="{D6B7A593-2931-4C37-B8A2-30F675CBC28D}" type="pres">
      <dgm:prSet presAssocID="{35C83408-1067-4E3D-AA2E-4AED9BBF8859}" presName="text_2" presStyleLbl="node1" presStyleIdx="1" presStyleCnt="5">
        <dgm:presLayoutVars>
          <dgm:bulletEnabled val="1"/>
        </dgm:presLayoutVars>
      </dgm:prSet>
      <dgm:spPr/>
    </dgm:pt>
    <dgm:pt modelId="{6E6BFDBB-D920-46AE-863C-E710E2AED67A}" type="pres">
      <dgm:prSet presAssocID="{35C83408-1067-4E3D-AA2E-4AED9BBF8859}" presName="accent_2" presStyleCnt="0"/>
      <dgm:spPr/>
    </dgm:pt>
    <dgm:pt modelId="{A182068F-9D93-40CD-B814-F68446BD495A}" type="pres">
      <dgm:prSet presAssocID="{35C83408-1067-4E3D-AA2E-4AED9BBF8859}" presName="accentRepeatNode" presStyleLbl="solidFgAcc1" presStyleIdx="1" presStyleCnt="5"/>
      <dgm:spPr/>
    </dgm:pt>
    <dgm:pt modelId="{7D21FDE7-1D3F-4187-8E7B-FF03FCBF6F52}" type="pres">
      <dgm:prSet presAssocID="{F754B5FC-AD25-4281-9158-3DB9211DB756}" presName="text_3" presStyleLbl="node1" presStyleIdx="2" presStyleCnt="5">
        <dgm:presLayoutVars>
          <dgm:bulletEnabled val="1"/>
        </dgm:presLayoutVars>
      </dgm:prSet>
      <dgm:spPr/>
    </dgm:pt>
    <dgm:pt modelId="{BB767B0C-62B1-48BE-8E3A-985CCB9F3D11}" type="pres">
      <dgm:prSet presAssocID="{F754B5FC-AD25-4281-9158-3DB9211DB756}" presName="accent_3" presStyleCnt="0"/>
      <dgm:spPr/>
    </dgm:pt>
    <dgm:pt modelId="{FB795D21-AA01-41E0-8AFE-A2F51DE988F9}" type="pres">
      <dgm:prSet presAssocID="{F754B5FC-AD25-4281-9158-3DB9211DB756}" presName="accentRepeatNode" presStyleLbl="solidFgAcc1" presStyleIdx="2" presStyleCnt="5"/>
      <dgm:spPr/>
    </dgm:pt>
    <dgm:pt modelId="{1365A745-F7D0-4E4B-9903-D064EB993CEE}" type="pres">
      <dgm:prSet presAssocID="{E2ECFC74-52F9-482F-B682-45D10B10184B}" presName="text_4" presStyleLbl="node1" presStyleIdx="3" presStyleCnt="5">
        <dgm:presLayoutVars>
          <dgm:bulletEnabled val="1"/>
        </dgm:presLayoutVars>
      </dgm:prSet>
      <dgm:spPr/>
    </dgm:pt>
    <dgm:pt modelId="{55B68903-96B4-4CB3-9E38-12F2021BC845}" type="pres">
      <dgm:prSet presAssocID="{E2ECFC74-52F9-482F-B682-45D10B10184B}" presName="accent_4" presStyleCnt="0"/>
      <dgm:spPr/>
    </dgm:pt>
    <dgm:pt modelId="{E091928F-C4FD-4012-B3C4-1A373160FD48}" type="pres">
      <dgm:prSet presAssocID="{E2ECFC74-52F9-482F-B682-45D10B10184B}" presName="accentRepeatNode" presStyleLbl="solidFgAcc1" presStyleIdx="3" presStyleCnt="5"/>
      <dgm:spPr/>
    </dgm:pt>
    <dgm:pt modelId="{76ABEFFF-BF5D-452C-B2DA-23FAD0FDE3C2}" type="pres">
      <dgm:prSet presAssocID="{1399359B-771C-4AAE-A3E2-B4F33F6D8025}" presName="text_5" presStyleLbl="node1" presStyleIdx="4" presStyleCnt="5">
        <dgm:presLayoutVars>
          <dgm:bulletEnabled val="1"/>
        </dgm:presLayoutVars>
      </dgm:prSet>
      <dgm:spPr/>
    </dgm:pt>
    <dgm:pt modelId="{8B60AF91-2A79-4061-9ECB-EA6D1F2173DA}" type="pres">
      <dgm:prSet presAssocID="{1399359B-771C-4AAE-A3E2-B4F33F6D8025}" presName="accent_5" presStyleCnt="0"/>
      <dgm:spPr/>
    </dgm:pt>
    <dgm:pt modelId="{0F93E520-4419-4F32-A0D7-5BB6AD0D2CB1}" type="pres">
      <dgm:prSet presAssocID="{1399359B-771C-4AAE-A3E2-B4F33F6D8025}" presName="accentRepeatNode" presStyleLbl="solidFgAcc1" presStyleIdx="4" presStyleCnt="5"/>
      <dgm:spPr/>
    </dgm:pt>
  </dgm:ptLst>
  <dgm:cxnLst>
    <dgm:cxn modelId="{72730411-0BEB-4E16-B874-224CB048152F}" type="presOf" srcId="{4E44B08A-89CE-4FF3-A124-2AF6BF3A0BAB}" destId="{4BC4517A-9D60-4CCA-9912-ED02C11ACB2B}" srcOrd="0" destOrd="0" presId="urn:microsoft.com/office/officeart/2008/layout/VerticalCurvedList"/>
    <dgm:cxn modelId="{0A37A316-B276-4DA2-B1F5-634847BE9A87}" type="presOf" srcId="{88255EA3-49B2-4972-ADFA-B98972C6C77B}" destId="{01FE7874-921C-4497-BFB2-CDF1D4B90DA9}" srcOrd="0" destOrd="0" presId="urn:microsoft.com/office/officeart/2008/layout/VerticalCurvedList"/>
    <dgm:cxn modelId="{EF89031F-300C-49C6-8628-1535DF6FB9C8}" type="presOf" srcId="{E2ECFC74-52F9-482F-B682-45D10B10184B}" destId="{1365A745-F7D0-4E4B-9903-D064EB993CEE}" srcOrd="0" destOrd="0" presId="urn:microsoft.com/office/officeart/2008/layout/VerticalCurvedList"/>
    <dgm:cxn modelId="{3EF5B444-69CF-4E0B-A1C1-E35EC71147C9}" srcId="{4E44B08A-89CE-4FF3-A124-2AF6BF3A0BAB}" destId="{F754B5FC-AD25-4281-9158-3DB9211DB756}" srcOrd="2" destOrd="0" parTransId="{49F34DF8-9761-43A3-BA4C-429D1175A3B6}" sibTransId="{7A4C4518-F30B-4772-AAD2-05790D3A2896}"/>
    <dgm:cxn modelId="{3CBF218B-C1BD-4856-AA5E-558921DFBA50}" type="presOf" srcId="{3F96B8FB-7AF6-4F71-A86F-E17C29675D8C}" destId="{0189538E-4328-4A0D-9DCB-FD460A95FB41}" srcOrd="0" destOrd="0" presId="urn:microsoft.com/office/officeart/2008/layout/VerticalCurvedList"/>
    <dgm:cxn modelId="{6F956F96-91A3-4B44-8D7D-AAF5AA85C7EA}" type="presOf" srcId="{F754B5FC-AD25-4281-9158-3DB9211DB756}" destId="{7D21FDE7-1D3F-4187-8E7B-FF03FCBF6F52}" srcOrd="0" destOrd="0" presId="urn:microsoft.com/office/officeart/2008/layout/VerticalCurvedList"/>
    <dgm:cxn modelId="{DE57A2B4-87BB-46F2-903D-EC63E2552629}" srcId="{4E44B08A-89CE-4FF3-A124-2AF6BF3A0BAB}" destId="{1399359B-771C-4AAE-A3E2-B4F33F6D8025}" srcOrd="4" destOrd="0" parTransId="{4D67BD69-76C3-462D-817F-7AA12F118413}" sibTransId="{B6BF1480-0DDD-4A10-B5D8-94C74571A633}"/>
    <dgm:cxn modelId="{6DAC2FC1-98E8-483B-BA7A-9B10C7F264B5}" srcId="{4E44B08A-89CE-4FF3-A124-2AF6BF3A0BAB}" destId="{E2ECFC74-52F9-482F-B682-45D10B10184B}" srcOrd="3" destOrd="0" parTransId="{F919CC18-32FA-4532-8F3E-0347353C4A7B}" sibTransId="{FF4A1EE0-98FB-4B44-8F8D-5C9C5032053D}"/>
    <dgm:cxn modelId="{DE177CC6-DA3D-4750-B722-8F8C7004D812}" srcId="{4E44B08A-89CE-4FF3-A124-2AF6BF3A0BAB}" destId="{88255EA3-49B2-4972-ADFA-B98972C6C77B}" srcOrd="0" destOrd="0" parTransId="{0D47FEC6-3920-40AD-B31C-E96EE04ADBCA}" sibTransId="{3F96B8FB-7AF6-4F71-A86F-E17C29675D8C}"/>
    <dgm:cxn modelId="{39DEA6CB-984D-4AC7-9968-8CD3FFF2F90C}" type="presOf" srcId="{1399359B-771C-4AAE-A3E2-B4F33F6D8025}" destId="{76ABEFFF-BF5D-452C-B2DA-23FAD0FDE3C2}" srcOrd="0" destOrd="0" presId="urn:microsoft.com/office/officeart/2008/layout/VerticalCurvedList"/>
    <dgm:cxn modelId="{3037DACD-0880-45C5-9D20-A6420D18D2F5}" type="presOf" srcId="{35C83408-1067-4E3D-AA2E-4AED9BBF8859}" destId="{D6B7A593-2931-4C37-B8A2-30F675CBC28D}" srcOrd="0" destOrd="0" presId="urn:microsoft.com/office/officeart/2008/layout/VerticalCurvedList"/>
    <dgm:cxn modelId="{8BAB72E4-062B-4584-B211-5E4239E2B00C}" srcId="{4E44B08A-89CE-4FF3-A124-2AF6BF3A0BAB}" destId="{35C83408-1067-4E3D-AA2E-4AED9BBF8859}" srcOrd="1" destOrd="0" parTransId="{96E281FE-D0E4-4770-900D-114893BEB96E}" sibTransId="{8FA44270-3583-4CDD-93A4-ABA0141CDFE3}"/>
    <dgm:cxn modelId="{49E47D6F-7F75-4946-9A69-8FE83FBD1C1C}" type="presParOf" srcId="{4BC4517A-9D60-4CCA-9912-ED02C11ACB2B}" destId="{8B4B7828-CEB6-49C5-8451-EB47211153D1}" srcOrd="0" destOrd="0" presId="urn:microsoft.com/office/officeart/2008/layout/VerticalCurvedList"/>
    <dgm:cxn modelId="{3B7B5C9B-77B8-4C64-ACEB-B193DE57E17A}" type="presParOf" srcId="{8B4B7828-CEB6-49C5-8451-EB47211153D1}" destId="{0F2872C5-0F5F-4348-9F42-22C721DB29DC}" srcOrd="0" destOrd="0" presId="urn:microsoft.com/office/officeart/2008/layout/VerticalCurvedList"/>
    <dgm:cxn modelId="{6CAF6E4D-BF3D-4401-9DE2-4D3EB8D661C6}" type="presParOf" srcId="{0F2872C5-0F5F-4348-9F42-22C721DB29DC}" destId="{B02156D3-5CD8-4AE1-8F24-22353B29461C}" srcOrd="0" destOrd="0" presId="urn:microsoft.com/office/officeart/2008/layout/VerticalCurvedList"/>
    <dgm:cxn modelId="{E9C2DCDF-5133-4E0F-9F81-16F49D52C883}" type="presParOf" srcId="{0F2872C5-0F5F-4348-9F42-22C721DB29DC}" destId="{0189538E-4328-4A0D-9DCB-FD460A95FB41}" srcOrd="1" destOrd="0" presId="urn:microsoft.com/office/officeart/2008/layout/VerticalCurvedList"/>
    <dgm:cxn modelId="{58043E43-4E1D-4B71-9B6A-4D5AF1EB567D}" type="presParOf" srcId="{0F2872C5-0F5F-4348-9F42-22C721DB29DC}" destId="{4D965B24-1752-4A14-9B0B-9DFBA5C8BD89}" srcOrd="2" destOrd="0" presId="urn:microsoft.com/office/officeart/2008/layout/VerticalCurvedList"/>
    <dgm:cxn modelId="{C16E9465-62E0-43B1-884D-E6CEB3984F6B}" type="presParOf" srcId="{0F2872C5-0F5F-4348-9F42-22C721DB29DC}" destId="{F6C7C8D9-8FE4-470F-BC1B-501DD76EE367}" srcOrd="3" destOrd="0" presId="urn:microsoft.com/office/officeart/2008/layout/VerticalCurvedList"/>
    <dgm:cxn modelId="{1362299E-42CF-4910-8641-34AE55A4F611}" type="presParOf" srcId="{8B4B7828-CEB6-49C5-8451-EB47211153D1}" destId="{01FE7874-921C-4497-BFB2-CDF1D4B90DA9}" srcOrd="1" destOrd="0" presId="urn:microsoft.com/office/officeart/2008/layout/VerticalCurvedList"/>
    <dgm:cxn modelId="{033589D6-5F5C-4AA8-9FD7-7A3769387CFB}" type="presParOf" srcId="{8B4B7828-CEB6-49C5-8451-EB47211153D1}" destId="{ABFE3D28-4A2B-414F-9DE9-526C23835BC0}" srcOrd="2" destOrd="0" presId="urn:microsoft.com/office/officeart/2008/layout/VerticalCurvedList"/>
    <dgm:cxn modelId="{48ABC260-4123-4EF8-85F1-EE35E7593FE2}" type="presParOf" srcId="{ABFE3D28-4A2B-414F-9DE9-526C23835BC0}" destId="{DF4082C4-F096-49EA-B1EA-010CA9E3828D}" srcOrd="0" destOrd="0" presId="urn:microsoft.com/office/officeart/2008/layout/VerticalCurvedList"/>
    <dgm:cxn modelId="{05C1ECD5-90B7-4136-AF9F-DD09E5F7F88F}" type="presParOf" srcId="{8B4B7828-CEB6-49C5-8451-EB47211153D1}" destId="{D6B7A593-2931-4C37-B8A2-30F675CBC28D}" srcOrd="3" destOrd="0" presId="urn:microsoft.com/office/officeart/2008/layout/VerticalCurvedList"/>
    <dgm:cxn modelId="{36D5B665-2279-468C-A188-6F741A91FA6B}" type="presParOf" srcId="{8B4B7828-CEB6-49C5-8451-EB47211153D1}" destId="{6E6BFDBB-D920-46AE-863C-E710E2AED67A}" srcOrd="4" destOrd="0" presId="urn:microsoft.com/office/officeart/2008/layout/VerticalCurvedList"/>
    <dgm:cxn modelId="{64AB2A38-E86B-410D-896E-A8DC9909C465}" type="presParOf" srcId="{6E6BFDBB-D920-46AE-863C-E710E2AED67A}" destId="{A182068F-9D93-40CD-B814-F68446BD495A}" srcOrd="0" destOrd="0" presId="urn:microsoft.com/office/officeart/2008/layout/VerticalCurvedList"/>
    <dgm:cxn modelId="{9041D60B-5967-4C02-BE7C-4C00E3497E87}" type="presParOf" srcId="{8B4B7828-CEB6-49C5-8451-EB47211153D1}" destId="{7D21FDE7-1D3F-4187-8E7B-FF03FCBF6F52}" srcOrd="5" destOrd="0" presId="urn:microsoft.com/office/officeart/2008/layout/VerticalCurvedList"/>
    <dgm:cxn modelId="{B07F2211-F689-4EBD-BAFF-C111CABDE2F5}" type="presParOf" srcId="{8B4B7828-CEB6-49C5-8451-EB47211153D1}" destId="{BB767B0C-62B1-48BE-8E3A-985CCB9F3D11}" srcOrd="6" destOrd="0" presId="urn:microsoft.com/office/officeart/2008/layout/VerticalCurvedList"/>
    <dgm:cxn modelId="{5A893B08-E410-41A2-ACC9-4B7BC78670C0}" type="presParOf" srcId="{BB767B0C-62B1-48BE-8E3A-985CCB9F3D11}" destId="{FB795D21-AA01-41E0-8AFE-A2F51DE988F9}" srcOrd="0" destOrd="0" presId="urn:microsoft.com/office/officeart/2008/layout/VerticalCurvedList"/>
    <dgm:cxn modelId="{22517F0C-CA95-4CE1-8221-049238955DB0}" type="presParOf" srcId="{8B4B7828-CEB6-49C5-8451-EB47211153D1}" destId="{1365A745-F7D0-4E4B-9903-D064EB993CEE}" srcOrd="7" destOrd="0" presId="urn:microsoft.com/office/officeart/2008/layout/VerticalCurvedList"/>
    <dgm:cxn modelId="{37BB8CE1-4DE0-43E3-94DC-BD34BF1024EA}" type="presParOf" srcId="{8B4B7828-CEB6-49C5-8451-EB47211153D1}" destId="{55B68903-96B4-4CB3-9E38-12F2021BC845}" srcOrd="8" destOrd="0" presId="urn:microsoft.com/office/officeart/2008/layout/VerticalCurvedList"/>
    <dgm:cxn modelId="{4F64E91A-BDA8-45D9-B4C5-CF96B0C93E01}" type="presParOf" srcId="{55B68903-96B4-4CB3-9E38-12F2021BC845}" destId="{E091928F-C4FD-4012-B3C4-1A373160FD48}" srcOrd="0" destOrd="0" presId="urn:microsoft.com/office/officeart/2008/layout/VerticalCurvedList"/>
    <dgm:cxn modelId="{DD1ED07E-9736-4A88-962D-22F272F549F2}" type="presParOf" srcId="{8B4B7828-CEB6-49C5-8451-EB47211153D1}" destId="{76ABEFFF-BF5D-452C-B2DA-23FAD0FDE3C2}" srcOrd="9" destOrd="0" presId="urn:microsoft.com/office/officeart/2008/layout/VerticalCurvedList"/>
    <dgm:cxn modelId="{3EE47ABF-1E56-4C98-833F-3543C1DB3765}" type="presParOf" srcId="{8B4B7828-CEB6-49C5-8451-EB47211153D1}" destId="{8B60AF91-2A79-4061-9ECB-EA6D1F2173DA}" srcOrd="10" destOrd="0" presId="urn:microsoft.com/office/officeart/2008/layout/VerticalCurvedList"/>
    <dgm:cxn modelId="{9F6DAD12-5087-4E1F-8CD8-8EF5FBA540DA}" type="presParOf" srcId="{8B60AF91-2A79-4061-9ECB-EA6D1F2173DA}" destId="{0F93E520-4419-4F32-A0D7-5BB6AD0D2C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B80A1-8D0A-4ECC-8CD2-B714641F6228}">
      <dsp:nvSpPr>
        <dsp:cNvPr id="0" name=""/>
        <dsp:cNvSpPr/>
      </dsp:nvSpPr>
      <dsp:spPr>
        <a:xfrm rot="5400000">
          <a:off x="4913945" y="-2019758"/>
          <a:ext cx="745575" cy="497574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Contenidos para redes sociales y las teorías del comportamiento del consumidor </a:t>
          </a:r>
          <a:endParaRPr lang="es-EC" sz="1500" kern="1200" dirty="0"/>
        </a:p>
      </dsp:txBody>
      <dsp:txXfrm rot="-5400000">
        <a:off x="2798858" y="131725"/>
        <a:ext cx="4939353" cy="672783"/>
      </dsp:txXfrm>
    </dsp:sp>
    <dsp:sp modelId="{33D1C055-C7B1-42C5-B484-A2401E8F4117}">
      <dsp:nvSpPr>
        <dsp:cNvPr id="0" name=""/>
        <dsp:cNvSpPr/>
      </dsp:nvSpPr>
      <dsp:spPr>
        <a:xfrm>
          <a:off x="0" y="2131"/>
          <a:ext cx="2798858" cy="9319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Determinar</a:t>
          </a:r>
          <a:endParaRPr lang="es-EC" sz="2600" kern="1200" dirty="0"/>
        </a:p>
      </dsp:txBody>
      <dsp:txXfrm>
        <a:off x="45495" y="47626"/>
        <a:ext cx="2707868" cy="840978"/>
      </dsp:txXfrm>
    </dsp:sp>
    <dsp:sp modelId="{1DE4A132-2AF0-437A-8521-DC358D42EC8C}">
      <dsp:nvSpPr>
        <dsp:cNvPr id="0" name=""/>
        <dsp:cNvSpPr/>
      </dsp:nvSpPr>
      <dsp:spPr>
        <a:xfrm rot="5400000">
          <a:off x="4913945" y="-1041191"/>
          <a:ext cx="745575" cy="4975749"/>
        </a:xfrm>
        <a:prstGeom prst="round2SameRect">
          <a:avLst/>
        </a:prstGeom>
        <a:solidFill>
          <a:schemeClr val="accent2">
            <a:tint val="40000"/>
            <a:alpha val="90000"/>
            <a:hueOff val="-3600000"/>
            <a:satOff val="-4874"/>
            <a:lumOff val="4069"/>
            <a:alphaOff val="0"/>
          </a:schemeClr>
        </a:solidFill>
        <a:ln w="25400" cap="flat" cmpd="sng" algn="ctr">
          <a:solidFill>
            <a:schemeClr val="accent2">
              <a:tint val="40000"/>
              <a:alpha val="90000"/>
              <a:hueOff val="-3600000"/>
              <a:satOff val="-4874"/>
              <a:lumOff val="40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Publicaciones referentes a la sostenibilidad ambiental y su influencia en la satisfacción </a:t>
          </a:r>
          <a:endParaRPr lang="es-EC" sz="1500" kern="1200" dirty="0"/>
        </a:p>
      </dsp:txBody>
      <dsp:txXfrm rot="-5400000">
        <a:off x="2798858" y="1110292"/>
        <a:ext cx="4939353" cy="672783"/>
      </dsp:txXfrm>
    </dsp:sp>
    <dsp:sp modelId="{CE7A2D38-2294-4347-84DF-9FFEACE4D200}">
      <dsp:nvSpPr>
        <dsp:cNvPr id="0" name=""/>
        <dsp:cNvSpPr/>
      </dsp:nvSpPr>
      <dsp:spPr>
        <a:xfrm>
          <a:off x="0" y="980698"/>
          <a:ext cx="2798858" cy="931968"/>
        </a:xfrm>
        <a:prstGeom prst="roundRect">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Determinar</a:t>
          </a:r>
          <a:endParaRPr lang="es-EC" sz="2600" kern="1200" dirty="0"/>
        </a:p>
      </dsp:txBody>
      <dsp:txXfrm>
        <a:off x="45495" y="1026193"/>
        <a:ext cx="2707868" cy="840978"/>
      </dsp:txXfrm>
    </dsp:sp>
    <dsp:sp modelId="{898FCC17-9BDE-4E42-B474-2D39B0DB585D}">
      <dsp:nvSpPr>
        <dsp:cNvPr id="0" name=""/>
        <dsp:cNvSpPr/>
      </dsp:nvSpPr>
      <dsp:spPr>
        <a:xfrm rot="5400000">
          <a:off x="4913945" y="-62624"/>
          <a:ext cx="745575" cy="4975749"/>
        </a:xfrm>
        <a:prstGeom prst="round2Same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Satisfacción del usuario para conocer el nivel de confianza </a:t>
          </a:r>
          <a:endParaRPr lang="es-EC" sz="1500" kern="1200" dirty="0"/>
        </a:p>
      </dsp:txBody>
      <dsp:txXfrm rot="-5400000">
        <a:off x="2798858" y="2088859"/>
        <a:ext cx="4939353" cy="672783"/>
      </dsp:txXfrm>
    </dsp:sp>
    <dsp:sp modelId="{235349F8-5DE6-419E-BDB0-65AAE385C164}">
      <dsp:nvSpPr>
        <dsp:cNvPr id="0" name=""/>
        <dsp:cNvSpPr/>
      </dsp:nvSpPr>
      <dsp:spPr>
        <a:xfrm>
          <a:off x="0" y="1959266"/>
          <a:ext cx="2798858" cy="931968"/>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Establecer</a:t>
          </a:r>
          <a:endParaRPr lang="es-EC" sz="2600" kern="1200" dirty="0"/>
        </a:p>
      </dsp:txBody>
      <dsp:txXfrm>
        <a:off x="45495" y="2004761"/>
        <a:ext cx="2707868" cy="840978"/>
      </dsp:txXfrm>
    </dsp:sp>
    <dsp:sp modelId="{DE38F75A-71F3-475F-85D5-1B10F2CF1220}">
      <dsp:nvSpPr>
        <dsp:cNvPr id="0" name=""/>
        <dsp:cNvSpPr/>
      </dsp:nvSpPr>
      <dsp:spPr>
        <a:xfrm rot="5400000">
          <a:off x="4913945" y="915943"/>
          <a:ext cx="745575" cy="4975749"/>
        </a:xfrm>
        <a:prstGeom prst="round2SameRect">
          <a:avLst/>
        </a:prstGeom>
        <a:solidFill>
          <a:schemeClr val="accent2">
            <a:tint val="40000"/>
            <a:alpha val="90000"/>
            <a:hueOff val="-10800000"/>
            <a:satOff val="-14621"/>
            <a:lumOff val="12206"/>
            <a:alphaOff val="0"/>
          </a:schemeClr>
        </a:solidFill>
        <a:ln w="25400" cap="flat" cmpd="sng" algn="ctr">
          <a:solidFill>
            <a:schemeClr val="accent2">
              <a:tint val="40000"/>
              <a:alpha val="90000"/>
              <a:hueOff val="-10800000"/>
              <a:satOff val="-14621"/>
              <a:lumOff val="122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Genero del usuario para conocer si influye en la sostenibilidad ambiental y su satisfacción </a:t>
          </a:r>
          <a:endParaRPr lang="es-EC" sz="1500" kern="1200" dirty="0"/>
        </a:p>
      </dsp:txBody>
      <dsp:txXfrm rot="-5400000">
        <a:off x="2798858" y="3067426"/>
        <a:ext cx="4939353" cy="672783"/>
      </dsp:txXfrm>
    </dsp:sp>
    <dsp:sp modelId="{91D99E69-858A-41B8-8234-41F047990AEA}">
      <dsp:nvSpPr>
        <dsp:cNvPr id="0" name=""/>
        <dsp:cNvSpPr/>
      </dsp:nvSpPr>
      <dsp:spPr>
        <a:xfrm>
          <a:off x="0" y="2937833"/>
          <a:ext cx="2798858" cy="931968"/>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Identificar</a:t>
          </a:r>
          <a:endParaRPr lang="es-EC" sz="2600" kern="1200" dirty="0"/>
        </a:p>
      </dsp:txBody>
      <dsp:txXfrm>
        <a:off x="45495" y="2983328"/>
        <a:ext cx="2707868" cy="840978"/>
      </dsp:txXfrm>
    </dsp:sp>
    <dsp:sp modelId="{FA86D7AA-FE72-4745-8A8E-B060CF6B6379}">
      <dsp:nvSpPr>
        <dsp:cNvPr id="0" name=""/>
        <dsp:cNvSpPr/>
      </dsp:nvSpPr>
      <dsp:spPr>
        <a:xfrm rot="5400000">
          <a:off x="4913945" y="1894510"/>
          <a:ext cx="745575" cy="4975749"/>
        </a:xfrm>
        <a:prstGeom prst="round2SameRect">
          <a:avLst/>
        </a:prstGeom>
        <a:solidFill>
          <a:schemeClr val="accent2">
            <a:tint val="40000"/>
            <a:alpha val="90000"/>
            <a:hueOff val="-14400000"/>
            <a:satOff val="-19494"/>
            <a:lumOff val="16275"/>
            <a:alphaOff val="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Perspectiva del marketing, retorno de inversión y el uso de redes sociales de las operadoras de turismo </a:t>
          </a:r>
          <a:endParaRPr lang="es-EC" sz="1500" kern="1200" dirty="0"/>
        </a:p>
      </dsp:txBody>
      <dsp:txXfrm rot="-5400000">
        <a:off x="2798858" y="4045993"/>
        <a:ext cx="4939353" cy="672783"/>
      </dsp:txXfrm>
    </dsp:sp>
    <dsp:sp modelId="{5C32898C-0ECE-4D45-9F06-ABB9730CD871}">
      <dsp:nvSpPr>
        <dsp:cNvPr id="0" name=""/>
        <dsp:cNvSpPr/>
      </dsp:nvSpPr>
      <dsp:spPr>
        <a:xfrm>
          <a:off x="0" y="3916400"/>
          <a:ext cx="2798858" cy="93196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Conocer</a:t>
          </a:r>
          <a:endParaRPr lang="es-EC" sz="2600" kern="1200" dirty="0"/>
        </a:p>
      </dsp:txBody>
      <dsp:txXfrm>
        <a:off x="45495" y="3961895"/>
        <a:ext cx="2707868" cy="84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0F8FF-8AD6-4FB5-86D4-F05723FDACBB}">
      <dsp:nvSpPr>
        <dsp:cNvPr id="0" name=""/>
        <dsp:cNvSpPr/>
      </dsp:nvSpPr>
      <dsp:spPr>
        <a:xfrm>
          <a:off x="0" y="696933"/>
          <a:ext cx="8887791" cy="1216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H1: Las publicaciones en las redes sociales relacionadas con la sostenibilidad ambiental influirían directa y positivamente en la satisfacción del usuario</a:t>
          </a:r>
        </a:p>
      </dsp:txBody>
      <dsp:txXfrm>
        <a:off x="59399" y="756332"/>
        <a:ext cx="8768993" cy="1098002"/>
      </dsp:txXfrm>
    </dsp:sp>
    <dsp:sp modelId="{B69D46EA-C23C-4462-866D-0FDA34567F9C}">
      <dsp:nvSpPr>
        <dsp:cNvPr id="0" name=""/>
        <dsp:cNvSpPr/>
      </dsp:nvSpPr>
      <dsp:spPr>
        <a:xfrm>
          <a:off x="0" y="2100933"/>
          <a:ext cx="8887791" cy="1216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H2: La satisfacción de los usuarios de las redes sociales con las empresas turísticas influirían directa y positivamente en su confianza.</a:t>
          </a:r>
        </a:p>
      </dsp:txBody>
      <dsp:txXfrm>
        <a:off x="59399" y="2160332"/>
        <a:ext cx="8768993" cy="1098002"/>
      </dsp:txXfrm>
    </dsp:sp>
    <dsp:sp modelId="{12B3FFD5-B278-45B2-8EAF-DBF9F533293D}">
      <dsp:nvSpPr>
        <dsp:cNvPr id="0" name=""/>
        <dsp:cNvSpPr/>
      </dsp:nvSpPr>
      <dsp:spPr>
        <a:xfrm>
          <a:off x="0" y="3504933"/>
          <a:ext cx="8887791" cy="1216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H3: El género del usuario influiría directa y positivamente en la satisfacción y sostenibilidad ambiental.</a:t>
          </a:r>
        </a:p>
      </dsp:txBody>
      <dsp:txXfrm>
        <a:off x="59399" y="3564332"/>
        <a:ext cx="8768993"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E78F-B602-46AF-BF02-BD838FDF4D23}">
      <dsp:nvSpPr>
        <dsp:cNvPr id="0" name=""/>
        <dsp:cNvSpPr/>
      </dsp:nvSpPr>
      <dsp:spPr>
        <a:xfrm>
          <a:off x="1942918" y="2374"/>
          <a:ext cx="3522873" cy="1593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t>Teoría</a:t>
          </a:r>
          <a:r>
            <a:rPr lang="en-US" sz="1400" b="1" i="1" kern="1200" dirty="0"/>
            <a:t> de Mercado</a:t>
          </a:r>
        </a:p>
        <a:p>
          <a:pPr marL="0" lvl="0" indent="0" algn="ctr" defTabSz="622300">
            <a:lnSpc>
              <a:spcPct val="90000"/>
            </a:lnSpc>
            <a:spcBef>
              <a:spcPct val="0"/>
            </a:spcBef>
            <a:spcAft>
              <a:spcPct val="35000"/>
            </a:spcAft>
            <a:buNone/>
          </a:pPr>
          <a:r>
            <a:rPr lang="es-ES" sz="1400" b="0" i="0" kern="1200" dirty="0"/>
            <a:t>Determinación de precios y cantidades de bienes y servicios que son producidos y demandados por el mercado</a:t>
          </a:r>
          <a:endParaRPr lang="en-US" sz="1400" b="0" i="0" kern="1200" dirty="0"/>
        </a:p>
        <a:p>
          <a:pPr marL="0" lvl="0" indent="0" algn="ctr" defTabSz="622300">
            <a:lnSpc>
              <a:spcPct val="90000"/>
            </a:lnSpc>
            <a:spcBef>
              <a:spcPct val="0"/>
            </a:spcBef>
            <a:spcAft>
              <a:spcPct val="35000"/>
            </a:spcAft>
            <a:buNone/>
          </a:pPr>
          <a:endParaRPr lang="en-US" sz="1400" b="0" kern="1200" dirty="0"/>
        </a:p>
      </dsp:txBody>
      <dsp:txXfrm>
        <a:off x="1942918" y="2374"/>
        <a:ext cx="3522873" cy="1593339"/>
      </dsp:txXfrm>
    </dsp:sp>
    <dsp:sp modelId="{44DDD6B6-F537-4566-9063-96E11B12BE7D}">
      <dsp:nvSpPr>
        <dsp:cNvPr id="0" name=""/>
        <dsp:cNvSpPr/>
      </dsp:nvSpPr>
      <dsp:spPr>
        <a:xfrm>
          <a:off x="207772" y="2374"/>
          <a:ext cx="1577406" cy="159333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94010-2714-4AD0-887C-90741634484E}">
      <dsp:nvSpPr>
        <dsp:cNvPr id="0" name=""/>
        <dsp:cNvSpPr/>
      </dsp:nvSpPr>
      <dsp:spPr>
        <a:xfrm>
          <a:off x="207772" y="1858615"/>
          <a:ext cx="3522873" cy="1593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 </a:t>
          </a:r>
        </a:p>
        <a:p>
          <a:pPr marL="0" lvl="0" indent="0" algn="ctr" defTabSz="622300">
            <a:lnSpc>
              <a:spcPct val="90000"/>
            </a:lnSpc>
            <a:spcBef>
              <a:spcPct val="0"/>
            </a:spcBef>
            <a:spcAft>
              <a:spcPct val="35000"/>
            </a:spcAft>
            <a:buNone/>
          </a:pPr>
          <a:r>
            <a:rPr lang="en-US" sz="1400" b="1" i="1" kern="1200" dirty="0" err="1"/>
            <a:t>Teoría</a:t>
          </a:r>
          <a:r>
            <a:rPr lang="en-US" sz="1400" b="1" i="1" kern="1200" dirty="0"/>
            <a:t> del </a:t>
          </a:r>
          <a:r>
            <a:rPr lang="en-US" sz="1400" b="1" i="1" kern="1200" dirty="0" err="1"/>
            <a:t>comportamiento</a:t>
          </a:r>
          <a:r>
            <a:rPr lang="en-US" sz="1400" b="1" i="1" kern="1200" dirty="0"/>
            <a:t> del </a:t>
          </a:r>
          <a:r>
            <a:rPr lang="en-US" sz="1400" b="1" i="1" kern="1200" dirty="0" err="1"/>
            <a:t>consumidor</a:t>
          </a:r>
          <a:endParaRPr lang="en-US" sz="1400" b="1" i="1" kern="1200" dirty="0"/>
        </a:p>
        <a:p>
          <a:pPr marL="0" lvl="0" indent="0" algn="ctr" defTabSz="622300">
            <a:lnSpc>
              <a:spcPct val="90000"/>
            </a:lnSpc>
            <a:spcBef>
              <a:spcPct val="0"/>
            </a:spcBef>
            <a:spcAft>
              <a:spcPct val="35000"/>
            </a:spcAft>
            <a:buNone/>
          </a:pPr>
          <a:r>
            <a:rPr lang="es-ES" sz="1400" b="0" i="0" kern="1200" dirty="0"/>
            <a:t>Destinada a conocer el comportamiento de los consumidores en su decisión de satisfacer sus preferencias y necesidades</a:t>
          </a:r>
          <a:r>
            <a:rPr lang="es-ES" sz="1400" b="0" i="1" kern="1200" dirty="0"/>
            <a:t>.</a:t>
          </a:r>
          <a:endParaRPr lang="en-US" sz="1400" b="0" i="1" kern="1200" dirty="0"/>
        </a:p>
        <a:p>
          <a:pPr marL="0" lvl="0" indent="0" algn="l" defTabSz="622300">
            <a:lnSpc>
              <a:spcPct val="90000"/>
            </a:lnSpc>
            <a:spcBef>
              <a:spcPct val="0"/>
            </a:spcBef>
            <a:spcAft>
              <a:spcPct val="35000"/>
            </a:spcAft>
            <a:buNone/>
          </a:pPr>
          <a:endParaRPr lang="en-US" sz="1400" b="1" kern="1200" dirty="0"/>
        </a:p>
      </dsp:txBody>
      <dsp:txXfrm>
        <a:off x="207772" y="1858615"/>
        <a:ext cx="3522873" cy="1593339"/>
      </dsp:txXfrm>
    </dsp:sp>
    <dsp:sp modelId="{34D4F900-6A6C-434A-AEC3-91EDA1B78539}">
      <dsp:nvSpPr>
        <dsp:cNvPr id="0" name=""/>
        <dsp:cNvSpPr/>
      </dsp:nvSpPr>
      <dsp:spPr>
        <a:xfrm>
          <a:off x="3888386" y="1858615"/>
          <a:ext cx="1577406" cy="159333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F1E18-33EA-413B-AA29-0B19C6C3140E}">
      <dsp:nvSpPr>
        <dsp:cNvPr id="0" name=""/>
        <dsp:cNvSpPr/>
      </dsp:nvSpPr>
      <dsp:spPr>
        <a:xfrm>
          <a:off x="1942918" y="3714855"/>
          <a:ext cx="3522873" cy="1593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i="1" kern="1200" dirty="0" err="1"/>
            <a:t>Teoría</a:t>
          </a:r>
          <a:r>
            <a:rPr lang="en-US" sz="1400" b="1" i="1" kern="1200" dirty="0"/>
            <a:t> del color</a:t>
          </a:r>
        </a:p>
        <a:p>
          <a:pPr marL="114300" lvl="1" indent="-114300" algn="l" defTabSz="622300">
            <a:lnSpc>
              <a:spcPct val="90000"/>
            </a:lnSpc>
            <a:spcBef>
              <a:spcPct val="0"/>
            </a:spcBef>
            <a:spcAft>
              <a:spcPct val="15000"/>
            </a:spcAft>
            <a:buChar char="•"/>
          </a:pPr>
          <a:r>
            <a:rPr lang="es-EC" sz="1400" kern="1200" dirty="0"/>
            <a:t>Conjunto de principios para crear combinaciones de color adecuadas</a:t>
          </a:r>
          <a:endParaRPr lang="en-US" sz="1400" kern="1200" dirty="0"/>
        </a:p>
        <a:p>
          <a:pPr marL="114300" lvl="1" indent="-114300" algn="l" defTabSz="622300">
            <a:lnSpc>
              <a:spcPct val="90000"/>
            </a:lnSpc>
            <a:spcBef>
              <a:spcPct val="0"/>
            </a:spcBef>
            <a:spcAft>
              <a:spcPct val="15000"/>
            </a:spcAft>
            <a:buChar char="•"/>
          </a:pPr>
          <a:r>
            <a:rPr lang="es-EC" sz="1400" kern="1200" dirty="0"/>
            <a:t>Aparece la psicología del color donde cada uno puede producir diferentes emociones y conductas a las personas</a:t>
          </a:r>
          <a:endParaRPr lang="en-US" sz="1400" kern="1200" dirty="0"/>
        </a:p>
      </dsp:txBody>
      <dsp:txXfrm>
        <a:off x="1942918" y="3714855"/>
        <a:ext cx="3522873" cy="1593339"/>
      </dsp:txXfrm>
    </dsp:sp>
    <dsp:sp modelId="{FD7F60CE-2826-428C-A1B1-B609CA787AA9}">
      <dsp:nvSpPr>
        <dsp:cNvPr id="0" name=""/>
        <dsp:cNvSpPr/>
      </dsp:nvSpPr>
      <dsp:spPr>
        <a:xfrm>
          <a:off x="207772" y="3714855"/>
          <a:ext cx="1577406" cy="159333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E78F-B602-46AF-BF02-BD838FDF4D23}">
      <dsp:nvSpPr>
        <dsp:cNvPr id="0" name=""/>
        <dsp:cNvSpPr/>
      </dsp:nvSpPr>
      <dsp:spPr>
        <a:xfrm>
          <a:off x="2544568" y="1381"/>
          <a:ext cx="3593819" cy="15543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t>Teoría</a:t>
          </a:r>
          <a:r>
            <a:rPr lang="en-US" sz="1400" b="1" i="1" kern="1200" dirty="0"/>
            <a:t> del </a:t>
          </a:r>
          <a:r>
            <a:rPr lang="en-US" sz="1400" b="1" i="1" kern="1200" dirty="0" err="1"/>
            <a:t>juego</a:t>
          </a:r>
          <a:endParaRPr lang="en-US" sz="1400" b="1" i="1" kern="1200" dirty="0"/>
        </a:p>
        <a:p>
          <a:pPr marL="0" lvl="0" indent="0" algn="ctr" defTabSz="622300">
            <a:lnSpc>
              <a:spcPct val="90000"/>
            </a:lnSpc>
            <a:spcBef>
              <a:spcPct val="0"/>
            </a:spcBef>
            <a:spcAft>
              <a:spcPct val="35000"/>
            </a:spcAft>
            <a:buNone/>
          </a:pPr>
          <a:r>
            <a:rPr lang="es-EC" sz="1400" kern="1200" dirty="0"/>
            <a:t> Aplicable  marketing cuando se elaboran un plan se analiza las estrategias que está utilizando la competencia en el mercado </a:t>
          </a:r>
          <a:endParaRPr lang="en-US" sz="1400" b="0" kern="1200" dirty="0"/>
        </a:p>
      </dsp:txBody>
      <dsp:txXfrm>
        <a:off x="2544568" y="1381"/>
        <a:ext cx="3593819" cy="1554385"/>
      </dsp:txXfrm>
    </dsp:sp>
    <dsp:sp modelId="{44DDD6B6-F537-4566-9063-96E11B12BE7D}">
      <dsp:nvSpPr>
        <dsp:cNvPr id="0" name=""/>
        <dsp:cNvSpPr/>
      </dsp:nvSpPr>
      <dsp:spPr>
        <a:xfrm>
          <a:off x="1088731" y="6"/>
          <a:ext cx="1433459" cy="15372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F1E18-33EA-413B-AA29-0B19C6C3140E}">
      <dsp:nvSpPr>
        <dsp:cNvPr id="0" name=""/>
        <dsp:cNvSpPr/>
      </dsp:nvSpPr>
      <dsp:spPr>
        <a:xfrm>
          <a:off x="1082815" y="1797057"/>
          <a:ext cx="3806053" cy="14623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t>Teoría</a:t>
          </a:r>
          <a:r>
            <a:rPr lang="en-US" sz="1400" b="1" i="1" kern="1200" dirty="0"/>
            <a:t> de </a:t>
          </a:r>
          <a:r>
            <a:rPr lang="en-US" sz="1400" b="1" i="1" kern="1200" dirty="0" err="1"/>
            <a:t>decisiones</a:t>
          </a:r>
          <a:endParaRPr lang="en-US" sz="1400" b="1" i="1" kern="1200" dirty="0"/>
        </a:p>
        <a:p>
          <a:pPr marL="0" lvl="0" indent="0" algn="ctr" defTabSz="622300">
            <a:lnSpc>
              <a:spcPct val="90000"/>
            </a:lnSpc>
            <a:spcBef>
              <a:spcPct val="0"/>
            </a:spcBef>
            <a:spcAft>
              <a:spcPct val="35000"/>
            </a:spcAft>
            <a:buNone/>
          </a:pPr>
          <a:r>
            <a:rPr lang="es-EC" sz="1400" kern="1200" dirty="0"/>
            <a:t>Para reducir la incertidumbre o el riesgo asociado en la toma de decisiones es la investigación de mercados </a:t>
          </a:r>
          <a:endParaRPr lang="en-US" sz="1400" b="1" i="1" kern="1200" dirty="0"/>
        </a:p>
      </dsp:txBody>
      <dsp:txXfrm>
        <a:off x="1082815" y="1797057"/>
        <a:ext cx="3806053" cy="1462372"/>
      </dsp:txXfrm>
    </dsp:sp>
    <dsp:sp modelId="{FD7F60CE-2826-428C-A1B1-B609CA787AA9}">
      <dsp:nvSpPr>
        <dsp:cNvPr id="0" name=""/>
        <dsp:cNvSpPr/>
      </dsp:nvSpPr>
      <dsp:spPr>
        <a:xfrm>
          <a:off x="4747269" y="1797057"/>
          <a:ext cx="1447748" cy="14623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8F447-FD67-425C-977B-3DBBE3987DC8}">
      <dsp:nvSpPr>
        <dsp:cNvPr id="0" name=""/>
        <dsp:cNvSpPr/>
      </dsp:nvSpPr>
      <dsp:spPr>
        <a:xfrm>
          <a:off x="2578024" y="3502096"/>
          <a:ext cx="3872045" cy="14623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u="none" kern="1200" dirty="0" err="1"/>
            <a:t>Teoría</a:t>
          </a:r>
          <a:r>
            <a:rPr lang="en-US" sz="1400" b="1" i="1" u="none" kern="1200" dirty="0"/>
            <a:t> del </a:t>
          </a:r>
          <a:r>
            <a:rPr lang="en-US" sz="1400" b="1" i="1" u="none" kern="1200" dirty="0" err="1"/>
            <a:t>caos</a:t>
          </a:r>
          <a:endParaRPr lang="en-US" sz="1400" b="1" i="1" u="none" kern="1200" dirty="0"/>
        </a:p>
        <a:p>
          <a:pPr marL="0" lvl="0" indent="0" algn="l" defTabSz="622300">
            <a:lnSpc>
              <a:spcPct val="90000"/>
            </a:lnSpc>
            <a:spcBef>
              <a:spcPct val="0"/>
            </a:spcBef>
            <a:spcAft>
              <a:spcPct val="35000"/>
            </a:spcAft>
            <a:buNone/>
          </a:pPr>
          <a:r>
            <a:rPr lang="es-EC" sz="1400" kern="1200" dirty="0"/>
            <a:t>Entorno al estar cambiando constantemente surge nuevas oportunidades y amenazas.</a:t>
          </a:r>
          <a:endParaRPr lang="en-US" sz="1400" kern="1200" dirty="0"/>
        </a:p>
        <a:p>
          <a:pPr marL="0" lvl="0" indent="0" algn="ctr" defTabSz="622300">
            <a:lnSpc>
              <a:spcPct val="90000"/>
            </a:lnSpc>
            <a:spcBef>
              <a:spcPct val="0"/>
            </a:spcBef>
            <a:spcAft>
              <a:spcPct val="35000"/>
            </a:spcAft>
            <a:buNone/>
          </a:pPr>
          <a:endParaRPr lang="en-US" sz="1400" kern="1200" dirty="0"/>
        </a:p>
      </dsp:txBody>
      <dsp:txXfrm>
        <a:off x="2578024" y="3502096"/>
        <a:ext cx="3872045" cy="1462372"/>
      </dsp:txXfrm>
    </dsp:sp>
    <dsp:sp modelId="{F46F89F6-61E2-4775-BC3C-C64F238F5163}">
      <dsp:nvSpPr>
        <dsp:cNvPr id="0" name=""/>
        <dsp:cNvSpPr/>
      </dsp:nvSpPr>
      <dsp:spPr>
        <a:xfrm>
          <a:off x="1066317" y="3500721"/>
          <a:ext cx="1447748" cy="14623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373F7-E88D-4AF6-B20C-ACEDC087CE83}">
      <dsp:nvSpPr>
        <dsp:cNvPr id="0" name=""/>
        <dsp:cNvSpPr/>
      </dsp:nvSpPr>
      <dsp:spPr>
        <a:xfrm>
          <a:off x="2966719" y="1384"/>
          <a:ext cx="4450080" cy="74976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kern="1200"/>
            <a:t>Incentivar programas de inserción laboral, formación y prácticas de empresa para captar futuros empleados</a:t>
          </a:r>
          <a:endParaRPr lang="es-EC" sz="1300" kern="1200" dirty="0"/>
        </a:p>
      </dsp:txBody>
      <dsp:txXfrm>
        <a:off x="2966719" y="95105"/>
        <a:ext cx="4168917" cy="562325"/>
      </dsp:txXfrm>
    </dsp:sp>
    <dsp:sp modelId="{A937656E-952A-4C9D-99BD-A178EBCFE1A6}">
      <dsp:nvSpPr>
        <dsp:cNvPr id="0" name=""/>
        <dsp:cNvSpPr/>
      </dsp:nvSpPr>
      <dsp:spPr>
        <a:xfrm>
          <a:off x="0" y="1384"/>
          <a:ext cx="2966720" cy="7497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dirty="0"/>
            <a:t>Deficiente vinculación de la universidad con las empresas turísticas</a:t>
          </a:r>
          <a:endParaRPr lang="es-EC" sz="1500" kern="1200" dirty="0"/>
        </a:p>
      </dsp:txBody>
      <dsp:txXfrm>
        <a:off x="36601" y="37985"/>
        <a:ext cx="2893518" cy="676565"/>
      </dsp:txXfrm>
    </dsp:sp>
    <dsp:sp modelId="{5A1DBC76-E2BE-4C00-9800-58FBC726D4CB}">
      <dsp:nvSpPr>
        <dsp:cNvPr id="0" name=""/>
        <dsp:cNvSpPr/>
      </dsp:nvSpPr>
      <dsp:spPr>
        <a:xfrm>
          <a:off x="2966719" y="826128"/>
          <a:ext cx="4450080" cy="74976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kern="1200" dirty="0"/>
            <a:t>Establecer un manual didáctico donde se detalle y se explique cómo elaborar un plan de marketing digital efectivo</a:t>
          </a:r>
        </a:p>
      </dsp:txBody>
      <dsp:txXfrm>
        <a:off x="2966719" y="919849"/>
        <a:ext cx="4168917" cy="562325"/>
      </dsp:txXfrm>
    </dsp:sp>
    <dsp:sp modelId="{4869D21C-DCAB-486A-9D39-4F997BE6EA67}">
      <dsp:nvSpPr>
        <dsp:cNvPr id="0" name=""/>
        <dsp:cNvSpPr/>
      </dsp:nvSpPr>
      <dsp:spPr>
        <a:xfrm>
          <a:off x="0" y="826128"/>
          <a:ext cx="2966720" cy="7497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dirty="0"/>
            <a:t>Ausencia de un plan de marketing digital</a:t>
          </a:r>
          <a:endParaRPr lang="es-EC" sz="1500" kern="1200" dirty="0"/>
        </a:p>
      </dsp:txBody>
      <dsp:txXfrm>
        <a:off x="36601" y="862729"/>
        <a:ext cx="2893518" cy="676565"/>
      </dsp:txXfrm>
    </dsp:sp>
    <dsp:sp modelId="{64565900-F390-4B42-95D5-F15DAD0A7EF5}">
      <dsp:nvSpPr>
        <dsp:cNvPr id="0" name=""/>
        <dsp:cNvSpPr/>
      </dsp:nvSpPr>
      <dsp:spPr>
        <a:xfrm>
          <a:off x="2966719" y="1650872"/>
          <a:ext cx="4450080" cy="74976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C" sz="1300" kern="1200"/>
            <a:t>Elaborar capacitaciones con un enfoque al emprendimiento y gestión de proyecto con enfoque al marketing digital y Growth Hacking</a:t>
          </a:r>
          <a:endParaRPr lang="es-EC" sz="1300" kern="1200" dirty="0"/>
        </a:p>
      </dsp:txBody>
      <dsp:txXfrm>
        <a:off x="2966719" y="1744593"/>
        <a:ext cx="4168917" cy="562325"/>
      </dsp:txXfrm>
    </dsp:sp>
    <dsp:sp modelId="{23EE0AF7-EB42-44AC-BFA8-F3656D59CAFA}">
      <dsp:nvSpPr>
        <dsp:cNvPr id="0" name=""/>
        <dsp:cNvSpPr/>
      </dsp:nvSpPr>
      <dsp:spPr>
        <a:xfrm>
          <a:off x="0" y="1650872"/>
          <a:ext cx="2966720" cy="7497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dirty="0"/>
            <a:t>Débil información en medios digitales</a:t>
          </a:r>
          <a:endParaRPr lang="es-EC" sz="1500" kern="1200" dirty="0"/>
        </a:p>
      </dsp:txBody>
      <dsp:txXfrm>
        <a:off x="36601" y="1687473"/>
        <a:ext cx="2893518" cy="676565"/>
      </dsp:txXfrm>
    </dsp:sp>
    <dsp:sp modelId="{2BA13690-88CD-414F-A7D6-4D38D9890BE9}">
      <dsp:nvSpPr>
        <dsp:cNvPr id="0" name=""/>
        <dsp:cNvSpPr/>
      </dsp:nvSpPr>
      <dsp:spPr>
        <a:xfrm>
          <a:off x="2966719" y="2475616"/>
          <a:ext cx="4450080" cy="74976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Incrementar el desarrollo y promoción del turismo sostenible</a:t>
          </a:r>
          <a:endParaRPr lang="es-EC" sz="1300" kern="1200" dirty="0"/>
        </a:p>
      </dsp:txBody>
      <dsp:txXfrm>
        <a:off x="2966719" y="2569337"/>
        <a:ext cx="4168917" cy="562325"/>
      </dsp:txXfrm>
    </dsp:sp>
    <dsp:sp modelId="{D9F94E4C-D839-435D-BE67-03D71B154C64}">
      <dsp:nvSpPr>
        <dsp:cNvPr id="0" name=""/>
        <dsp:cNvSpPr/>
      </dsp:nvSpPr>
      <dsp:spPr>
        <a:xfrm>
          <a:off x="0" y="2475616"/>
          <a:ext cx="2966720" cy="7497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C" sz="1500" kern="1200" dirty="0"/>
            <a:t>Prácticas sostenibles insuficientes</a:t>
          </a:r>
        </a:p>
      </dsp:txBody>
      <dsp:txXfrm>
        <a:off x="36601" y="2512217"/>
        <a:ext cx="2893518" cy="676565"/>
      </dsp:txXfrm>
    </dsp:sp>
    <dsp:sp modelId="{E5CFC3DD-4E6E-41DC-B76A-088C1481B977}">
      <dsp:nvSpPr>
        <dsp:cNvPr id="0" name=""/>
        <dsp:cNvSpPr/>
      </dsp:nvSpPr>
      <dsp:spPr>
        <a:xfrm>
          <a:off x="2966719" y="3300360"/>
          <a:ext cx="4450080" cy="74976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a:t>Definir parte del presupuesto de publicidad y promoción a la parte digital.</a:t>
          </a:r>
          <a:endParaRPr lang="es-EC" sz="1300" kern="1200" dirty="0"/>
        </a:p>
      </dsp:txBody>
      <dsp:txXfrm>
        <a:off x="2966719" y="3394081"/>
        <a:ext cx="4168917" cy="562325"/>
      </dsp:txXfrm>
    </dsp:sp>
    <dsp:sp modelId="{8F436305-2B66-429F-8F55-CC189BECCA59}">
      <dsp:nvSpPr>
        <dsp:cNvPr id="0" name=""/>
        <dsp:cNvSpPr/>
      </dsp:nvSpPr>
      <dsp:spPr>
        <a:xfrm>
          <a:off x="0" y="3300360"/>
          <a:ext cx="2966720" cy="7497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dirty="0"/>
            <a:t>Insuficiente inversión en marketing digital</a:t>
          </a:r>
          <a:endParaRPr lang="es-EC" sz="1500" kern="1200" dirty="0"/>
        </a:p>
      </dsp:txBody>
      <dsp:txXfrm>
        <a:off x="36601" y="3336961"/>
        <a:ext cx="2893518" cy="676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F9C2C-75AD-4880-953F-22188C709D87}">
      <dsp:nvSpPr>
        <dsp:cNvPr id="0" name=""/>
        <dsp:cNvSpPr/>
      </dsp:nvSpPr>
      <dsp:spPr>
        <a:xfrm>
          <a:off x="-6444999" y="-985757"/>
          <a:ext cx="7671270" cy="7671270"/>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30D6D-93C7-4DAC-8345-F63E42C1A6DC}">
      <dsp:nvSpPr>
        <dsp:cNvPr id="0" name=""/>
        <dsp:cNvSpPr/>
      </dsp:nvSpPr>
      <dsp:spPr>
        <a:xfrm>
          <a:off x="722728" y="517709"/>
          <a:ext cx="10577607" cy="876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00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S" sz="1400" kern="1200" dirty="0">
              <a:solidFill>
                <a:schemeClr val="tx1"/>
              </a:solidFill>
            </a:rPr>
            <a:t>Direcciones para futuras investigaciones referentes a usuarios en redes sociales, tipos de interacción, las preocupaciones y comportamientos al interactuar con el tipo de contenidos    </a:t>
          </a:r>
        </a:p>
      </dsp:txBody>
      <dsp:txXfrm>
        <a:off x="722728" y="517709"/>
        <a:ext cx="10577607" cy="876850"/>
      </dsp:txXfrm>
    </dsp:sp>
    <dsp:sp modelId="{2DB1BD57-2FF9-49A0-8369-9AB83BADF765}">
      <dsp:nvSpPr>
        <dsp:cNvPr id="0" name=""/>
        <dsp:cNvSpPr/>
      </dsp:nvSpPr>
      <dsp:spPr>
        <a:xfrm>
          <a:off x="93675" y="328590"/>
          <a:ext cx="1096062" cy="10960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F7B7C-C628-4AF6-93A6-40D94FE3FF5E}">
      <dsp:nvSpPr>
        <dsp:cNvPr id="0" name=""/>
        <dsp:cNvSpPr/>
      </dsp:nvSpPr>
      <dsp:spPr>
        <a:xfrm>
          <a:off x="1144425" y="1753700"/>
          <a:ext cx="10074888" cy="876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00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S" sz="1400" kern="1200">
              <a:solidFill>
                <a:schemeClr val="tx1"/>
              </a:solidFill>
            </a:rPr>
            <a:t>Las </a:t>
          </a:r>
          <a:r>
            <a:rPr lang="es-ES" sz="1400" kern="1200" dirty="0">
              <a:solidFill>
                <a:schemeClr val="tx1"/>
              </a:solidFill>
            </a:rPr>
            <a:t>empresas turísticas que son sostenibles con el medio ambiente generan una mayor satisfacción para el usuario, así como también inducen indirectamente a una mayor confianza</a:t>
          </a:r>
        </a:p>
      </dsp:txBody>
      <dsp:txXfrm>
        <a:off x="1144425" y="1753700"/>
        <a:ext cx="10074888" cy="876850"/>
      </dsp:txXfrm>
    </dsp:sp>
    <dsp:sp modelId="{16318E5A-5F8B-470B-8A18-1155516C500D}">
      <dsp:nvSpPr>
        <dsp:cNvPr id="0" name=""/>
        <dsp:cNvSpPr/>
      </dsp:nvSpPr>
      <dsp:spPr>
        <a:xfrm>
          <a:off x="596394" y="1644094"/>
          <a:ext cx="1096062" cy="10960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F6606-4420-4590-8C69-73E1CC6C35B5}">
      <dsp:nvSpPr>
        <dsp:cNvPr id="0" name=""/>
        <dsp:cNvSpPr/>
      </dsp:nvSpPr>
      <dsp:spPr>
        <a:xfrm>
          <a:off x="1144425" y="3069204"/>
          <a:ext cx="10074888" cy="876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000" tIns="35560" rIns="35560" bIns="3556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s-ES" sz="1400" kern="1200" dirty="0">
              <a:solidFill>
                <a:schemeClr val="tx1"/>
              </a:solidFill>
            </a:rPr>
            <a:t>Mayor confianza a los usuarios son: el cumplimiento de las promesas de venta, ofrecer recomendaciones útiles para viajar, preocuparse por los intereses y los beneficios de sus clientes, publicar contenidos interesantes. Sin embargo, se encontró aspectos que todavía falta desarrollar como el hecho de que las empresas cuenten con servicios para personas con discapacidades. </a:t>
          </a:r>
          <a:endParaRPr lang="es-EC" sz="1400" kern="1200" dirty="0">
            <a:solidFill>
              <a:schemeClr val="tx1"/>
            </a:solidFill>
          </a:endParaRPr>
        </a:p>
      </dsp:txBody>
      <dsp:txXfrm>
        <a:off x="1144425" y="3069204"/>
        <a:ext cx="10074888" cy="876850"/>
      </dsp:txXfrm>
    </dsp:sp>
    <dsp:sp modelId="{215D8DA4-D789-4026-83BB-C41AD20CC2D0}">
      <dsp:nvSpPr>
        <dsp:cNvPr id="0" name=""/>
        <dsp:cNvSpPr/>
      </dsp:nvSpPr>
      <dsp:spPr>
        <a:xfrm>
          <a:off x="596394" y="2959597"/>
          <a:ext cx="1096062" cy="10960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AD82F-6A77-4A75-981D-04BE945673F5}">
      <dsp:nvSpPr>
        <dsp:cNvPr id="0" name=""/>
        <dsp:cNvSpPr/>
      </dsp:nvSpPr>
      <dsp:spPr>
        <a:xfrm>
          <a:off x="641707" y="4384707"/>
          <a:ext cx="10577607" cy="876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000" tIns="35560" rIns="35560" bIns="3556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s-EC" sz="1400" kern="1200" dirty="0">
              <a:solidFill>
                <a:schemeClr val="tx1"/>
              </a:solidFill>
            </a:rPr>
            <a:t>Las operadoras en su totalidad no invierten en marketing digital, resulta evidente que no existe el conocimiento claro de cómo funciona y las ventajas que ofrece desarrollarse en medios digitales.</a:t>
          </a:r>
          <a:endParaRPr lang="en-US" sz="1400" kern="1200" dirty="0">
            <a:solidFill>
              <a:schemeClr val="tx1"/>
            </a:solidFill>
          </a:endParaRPr>
        </a:p>
      </dsp:txBody>
      <dsp:txXfrm>
        <a:off x="641707" y="4384707"/>
        <a:ext cx="10577607" cy="876850"/>
      </dsp:txXfrm>
    </dsp:sp>
    <dsp:sp modelId="{0BE688BC-FF73-4531-B89A-8F6F1D25F982}">
      <dsp:nvSpPr>
        <dsp:cNvPr id="0" name=""/>
        <dsp:cNvSpPr/>
      </dsp:nvSpPr>
      <dsp:spPr>
        <a:xfrm>
          <a:off x="93675" y="4275101"/>
          <a:ext cx="1096062" cy="10960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538E-4328-4A0D-9DCB-FD460A95FB41}">
      <dsp:nvSpPr>
        <dsp:cNvPr id="0" name=""/>
        <dsp:cNvSpPr/>
      </dsp:nvSpPr>
      <dsp:spPr>
        <a:xfrm>
          <a:off x="-6270519" y="-959232"/>
          <a:ext cx="7464001" cy="7464001"/>
        </a:xfrm>
        <a:prstGeom prst="blockArc">
          <a:avLst>
            <a:gd name="adj1" fmla="val 18900000"/>
            <a:gd name="adj2" fmla="val 2700000"/>
            <a:gd name="adj3" fmla="val 28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E7874-921C-4497-BFB2-CDF1D4B90DA9}">
      <dsp:nvSpPr>
        <dsp:cNvPr id="0" name=""/>
        <dsp:cNvSpPr/>
      </dsp:nvSpPr>
      <dsp:spPr>
        <a:xfrm>
          <a:off x="521441" y="346485"/>
          <a:ext cx="9599244" cy="693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97"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S" sz="1400" kern="1200" dirty="0">
              <a:solidFill>
                <a:schemeClr val="tx1"/>
              </a:solidFill>
            </a:rPr>
            <a:t>El tipo de contenidos procedan de objetivos estratégicos, educar, informar, entretener e inspirar; y distribuirlos en diferentes formatos como infografías, gifs, ilustraciones, imágenes, fotos, videos, webinars, encuestas, etc.</a:t>
          </a:r>
          <a:endParaRPr lang="en-US" sz="1400" kern="1200" dirty="0"/>
        </a:p>
      </dsp:txBody>
      <dsp:txXfrm>
        <a:off x="521441" y="346485"/>
        <a:ext cx="9599244" cy="693413"/>
      </dsp:txXfrm>
    </dsp:sp>
    <dsp:sp modelId="{DF4082C4-F096-49EA-B1EA-010CA9E3828D}">
      <dsp:nvSpPr>
        <dsp:cNvPr id="0" name=""/>
        <dsp:cNvSpPr/>
      </dsp:nvSpPr>
      <dsp:spPr>
        <a:xfrm>
          <a:off x="88057" y="259808"/>
          <a:ext cx="866767" cy="8667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7A593-2931-4C37-B8A2-30F675CBC28D}">
      <dsp:nvSpPr>
        <dsp:cNvPr id="0" name=""/>
        <dsp:cNvSpPr/>
      </dsp:nvSpPr>
      <dsp:spPr>
        <a:xfrm>
          <a:off x="1018321" y="1386273"/>
          <a:ext cx="9102364" cy="693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97"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Tomar como modelo otros países donde las políticas de sostenibilidad están mejor desarrolladas donde su base son temas como la energía, el agua, los desperdicios y el compromiso sostenible.</a:t>
          </a:r>
          <a:endParaRPr lang="es-EC" sz="1400" kern="1200" dirty="0">
            <a:solidFill>
              <a:schemeClr val="tx1"/>
            </a:solidFill>
          </a:endParaRPr>
        </a:p>
      </dsp:txBody>
      <dsp:txXfrm>
        <a:off x="1018321" y="1386273"/>
        <a:ext cx="9102364" cy="693413"/>
      </dsp:txXfrm>
    </dsp:sp>
    <dsp:sp modelId="{A182068F-9D93-40CD-B814-F68446BD495A}">
      <dsp:nvSpPr>
        <dsp:cNvPr id="0" name=""/>
        <dsp:cNvSpPr/>
      </dsp:nvSpPr>
      <dsp:spPr>
        <a:xfrm>
          <a:off x="584937" y="1299596"/>
          <a:ext cx="866767" cy="8667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1FDE7-1D3F-4187-8E7B-FF03FCBF6F52}">
      <dsp:nvSpPr>
        <dsp:cNvPr id="0" name=""/>
        <dsp:cNvSpPr/>
      </dsp:nvSpPr>
      <dsp:spPr>
        <a:xfrm>
          <a:off x="1170823" y="2426061"/>
          <a:ext cx="8949862" cy="693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97"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Aplicar pruebas de satisfacción de forma periódica, tanto al turista local y extranjero, </a:t>
          </a:r>
          <a:r>
            <a:rPr lang="es-EC" sz="1400" kern="1200" dirty="0">
              <a:solidFill>
                <a:schemeClr val="tx1"/>
              </a:solidFill>
            </a:rPr>
            <a:t>para personalizar las ofertas turísticas y promocionarlos de acuerdo a la temporada más conveniente.</a:t>
          </a:r>
          <a:endParaRPr lang="en-US" sz="1400" kern="1200" dirty="0">
            <a:solidFill>
              <a:schemeClr val="tx1"/>
            </a:solidFill>
          </a:endParaRPr>
        </a:p>
      </dsp:txBody>
      <dsp:txXfrm>
        <a:off x="1170823" y="2426061"/>
        <a:ext cx="8949862" cy="693413"/>
      </dsp:txXfrm>
    </dsp:sp>
    <dsp:sp modelId="{FB795D21-AA01-41E0-8AFE-A2F51DE988F9}">
      <dsp:nvSpPr>
        <dsp:cNvPr id="0" name=""/>
        <dsp:cNvSpPr/>
      </dsp:nvSpPr>
      <dsp:spPr>
        <a:xfrm>
          <a:off x="737439" y="2339384"/>
          <a:ext cx="866767" cy="8667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5A745-F7D0-4E4B-9903-D064EB993CEE}">
      <dsp:nvSpPr>
        <dsp:cNvPr id="0" name=""/>
        <dsp:cNvSpPr/>
      </dsp:nvSpPr>
      <dsp:spPr>
        <a:xfrm>
          <a:off x="1018321" y="3465849"/>
          <a:ext cx="9102364" cy="693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97"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Cuenten con espacios accesibles para personas con discapacidades, por ejemplo, adecuar rampas y senderos con el fin de facilitar el ingreso a personas en sillas de ruedas</a:t>
          </a:r>
          <a:endParaRPr lang="es-EC" sz="1400" kern="1200" dirty="0">
            <a:solidFill>
              <a:schemeClr val="tx1"/>
            </a:solidFill>
          </a:endParaRPr>
        </a:p>
      </dsp:txBody>
      <dsp:txXfrm>
        <a:off x="1018321" y="3465849"/>
        <a:ext cx="9102364" cy="693413"/>
      </dsp:txXfrm>
    </dsp:sp>
    <dsp:sp modelId="{E091928F-C4FD-4012-B3C4-1A373160FD48}">
      <dsp:nvSpPr>
        <dsp:cNvPr id="0" name=""/>
        <dsp:cNvSpPr/>
      </dsp:nvSpPr>
      <dsp:spPr>
        <a:xfrm>
          <a:off x="584937" y="3379172"/>
          <a:ext cx="866767" cy="8667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BEFFF-BF5D-452C-B2DA-23FAD0FDE3C2}">
      <dsp:nvSpPr>
        <dsp:cNvPr id="0" name=""/>
        <dsp:cNvSpPr/>
      </dsp:nvSpPr>
      <dsp:spPr>
        <a:xfrm>
          <a:off x="521441" y="4505637"/>
          <a:ext cx="9599244" cy="693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97"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S" sz="1400" kern="1200" dirty="0">
              <a:solidFill>
                <a:schemeClr val="tx1"/>
              </a:solidFill>
            </a:rPr>
            <a:t>Se debe tener las principales redes sociales como Facebook, Instagram, YouTube donde se publique contenido de valor, considerar otras herramientas del marketing digital como una página web donde se trabaje la parte del posicionamiento SEO y SEM, Google Business, Mobile marketing y el Email marketing.</a:t>
          </a:r>
          <a:endParaRPr lang="es-EC" sz="1400" kern="1200" dirty="0">
            <a:solidFill>
              <a:schemeClr val="tx1"/>
            </a:solidFill>
          </a:endParaRPr>
        </a:p>
      </dsp:txBody>
      <dsp:txXfrm>
        <a:off x="521441" y="4505637"/>
        <a:ext cx="9599244" cy="693413"/>
      </dsp:txXfrm>
    </dsp:sp>
    <dsp:sp modelId="{0F93E520-4419-4F32-A0D7-5BB6AD0D2CB1}">
      <dsp:nvSpPr>
        <dsp:cNvPr id="0" name=""/>
        <dsp:cNvSpPr/>
      </dsp:nvSpPr>
      <dsp:spPr>
        <a:xfrm>
          <a:off x="88057" y="4418961"/>
          <a:ext cx="866767" cy="8667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Marcador de fecha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81149CF3-B6E6-4440-8265-36E011886A32}" type="datetimeFigureOut">
              <a:rPr lang="en-US" smtClean="0"/>
              <a:t>9/15/2021</a:t>
            </a:fld>
            <a:endParaRPr lang="en-US"/>
          </a:p>
        </p:txBody>
      </p:sp>
      <p:sp>
        <p:nvSpPr>
          <p:cNvPr id="4" name="Marcador de imagen de diapositiva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Marcador de notas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7DA165D6-5743-44D4-B3FC-A6856835A419}" type="slidenum">
              <a:rPr lang="en-US" smtClean="0"/>
              <a:t>‹Nº›</a:t>
            </a:fld>
            <a:endParaRPr lang="en-US"/>
          </a:p>
        </p:txBody>
      </p:sp>
    </p:spTree>
    <p:extLst>
      <p:ext uri="{BB962C8B-B14F-4D97-AF65-F5344CB8AC3E}">
        <p14:creationId xmlns:p14="http://schemas.microsoft.com/office/powerpoint/2010/main" val="1485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34691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Buen nivel de inteligencia    líder orientado</a:t>
            </a:r>
            <a:r>
              <a:rPr lang="es-EC" baseline="0" dirty="0"/>
              <a:t> T/P   Relación líder miembro/ P/Puesto/  estructura de Tarea      </a:t>
            </a:r>
            <a:endParaRPr lang="es-EC" dirty="0"/>
          </a:p>
          <a:p>
            <a:r>
              <a:rPr lang="es-EC" dirty="0"/>
              <a:t>Extroversión</a:t>
            </a:r>
            <a:r>
              <a:rPr lang="es-EC" baseline="0" dirty="0"/>
              <a:t> alta</a:t>
            </a:r>
          </a:p>
          <a:p>
            <a:r>
              <a:rPr lang="es-EC" baseline="0" dirty="0"/>
              <a:t>Seguridad en si mismo</a:t>
            </a:r>
          </a:p>
          <a:p>
            <a:r>
              <a:rPr lang="es-EC" baseline="0" dirty="0"/>
              <a:t>Buena empatía </a:t>
            </a:r>
          </a:p>
          <a:p>
            <a:r>
              <a:rPr lang="es-EC" baseline="0" dirty="0"/>
              <a:t>Habilidad emocional</a:t>
            </a:r>
            <a:endParaRPr lang="es-EC" dirty="0"/>
          </a:p>
        </p:txBody>
      </p:sp>
      <p:sp>
        <p:nvSpPr>
          <p:cNvPr id="4" name="Marcador de número de diapositiva 3"/>
          <p:cNvSpPr>
            <a:spLocks noGrp="1"/>
          </p:cNvSpPr>
          <p:nvPr>
            <p:ph type="sldNum" sz="quarter" idx="10"/>
          </p:nvPr>
        </p:nvSpPr>
        <p:spPr/>
        <p:txBody>
          <a:bodyPr/>
          <a:lstStyle/>
          <a:p>
            <a:fld id="{6E73977D-D98C-4BFE-BC6D-7B1FE56CCD7A}" type="slidenum">
              <a:rPr lang="es-EC" smtClean="0"/>
              <a:t>5</a:t>
            </a:fld>
            <a:endParaRPr lang="es-EC"/>
          </a:p>
        </p:txBody>
      </p:sp>
    </p:spTree>
    <p:extLst>
      <p:ext uri="{BB962C8B-B14F-4D97-AF65-F5344CB8AC3E}">
        <p14:creationId xmlns:p14="http://schemas.microsoft.com/office/powerpoint/2010/main" val="266655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Descriptivo                                                                        </a:t>
            </a:r>
            <a:r>
              <a:rPr lang="es-EC" dirty="0" err="1"/>
              <a:t>correlacional</a:t>
            </a:r>
            <a:r>
              <a:rPr lang="es-EC" dirty="0"/>
              <a:t>,</a:t>
            </a:r>
            <a:r>
              <a:rPr lang="es-EC" baseline="0" dirty="0"/>
              <a:t> permite determinar la asociación lógica que tienen las variables </a:t>
            </a:r>
            <a:endParaRPr lang="es-EC" dirty="0"/>
          </a:p>
          <a:p>
            <a:r>
              <a:rPr lang="es-EC" dirty="0"/>
              <a:t>Porque describe el comportamiento de como se manejan </a:t>
            </a:r>
          </a:p>
        </p:txBody>
      </p:sp>
      <p:sp>
        <p:nvSpPr>
          <p:cNvPr id="4" name="Marcador de número de diapositiva 3"/>
          <p:cNvSpPr>
            <a:spLocks noGrp="1"/>
          </p:cNvSpPr>
          <p:nvPr>
            <p:ph type="sldNum" sz="quarter" idx="10"/>
          </p:nvPr>
        </p:nvSpPr>
        <p:spPr/>
        <p:txBody>
          <a:bodyPr/>
          <a:lstStyle/>
          <a:p>
            <a:fld id="{6E73977D-D98C-4BFE-BC6D-7B1FE56CCD7A}" type="slidenum">
              <a:rPr lang="es-EC" smtClean="0"/>
              <a:t>6</a:t>
            </a:fld>
            <a:endParaRPr lang="es-EC"/>
          </a:p>
        </p:txBody>
      </p:sp>
    </p:spTree>
    <p:extLst>
      <p:ext uri="{BB962C8B-B14F-4D97-AF65-F5344CB8AC3E}">
        <p14:creationId xmlns:p14="http://schemas.microsoft.com/office/powerpoint/2010/main" val="14245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73977D-D98C-4BFE-BC6D-7B1FE56CCD7A}" type="slidenum">
              <a:rPr lang="es-EC" smtClean="0"/>
              <a:t>24</a:t>
            </a:fld>
            <a:endParaRPr lang="es-EC"/>
          </a:p>
        </p:txBody>
      </p:sp>
    </p:spTree>
    <p:extLst>
      <p:ext uri="{BB962C8B-B14F-4D97-AF65-F5344CB8AC3E}">
        <p14:creationId xmlns:p14="http://schemas.microsoft.com/office/powerpoint/2010/main" val="152164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fld id="{10E9BE4C-061F-47E9-9378-391ABD411F43}" type="datetimeFigureOut">
              <a:rPr lang="en-US" smtClean="0"/>
              <a:t>9/15/2021</a:t>
            </a:fld>
            <a:endParaRPr lang="en-US"/>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n-US"/>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FBB1E7DD-BC16-42AE-9A7C-B5289629999D}" type="slidenum">
              <a:rPr lang="en-US" smtClean="0"/>
              <a:t>‹Nº›</a:t>
            </a:fld>
            <a:endParaRPr lang="en-US"/>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76484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4657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4772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E9BE4C-061F-47E9-9378-391ABD411F43}" type="datetimeFigureOut">
              <a:rPr lang="en-US" smtClean="0"/>
              <a:t>9/15/2021</a:t>
            </a:fld>
            <a:endParaRPr lang="en-US"/>
          </a:p>
        </p:txBody>
      </p:sp>
      <p:sp>
        <p:nvSpPr>
          <p:cNvPr id="3" name="2 Marcador de número de diapositiva"/>
          <p:cNvSpPr>
            <a:spLocks noGrp="1"/>
          </p:cNvSpPr>
          <p:nvPr>
            <p:ph type="sldNum" sz="quarter" idx="11"/>
          </p:nvPr>
        </p:nvSpPr>
        <p:spPr/>
        <p:txBody>
          <a:bodyPr/>
          <a:lstStyle/>
          <a:p>
            <a:fld id="{FBB1E7DD-BC16-42AE-9A7C-B5289629999D}" type="slidenum">
              <a:rPr lang="en-US" smtClean="0"/>
              <a:t>‹Nº›</a:t>
            </a:fld>
            <a:endParaRPr lang="en-US"/>
          </a:p>
        </p:txBody>
      </p:sp>
      <p:sp>
        <p:nvSpPr>
          <p:cNvPr id="4" name="3 Marcador de pie de página"/>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4568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FECHA ÚLTIMA REVISIÓN: </a:t>
            </a:r>
            <a:r>
              <a:rPr lang="es-EC" dirty="0">
                <a:solidFill>
                  <a:srgbClr val="000000"/>
                </a:solidFill>
              </a:rPr>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VERSIÓN: </a:t>
            </a:r>
            <a:r>
              <a:rPr lang="es-EC" dirty="0">
                <a:solidFill>
                  <a:srgbClr val="000000"/>
                </a:solidFill>
              </a:rPr>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413719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56573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87101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55462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6814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4993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8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99261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265638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solidFill>
                <a:srgbClr val="000000"/>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rgbClr val="000000"/>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rgbClr val="000000"/>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rgbClr val="000000"/>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fld id="{10E9BE4C-061F-47E9-9378-391ABD411F43}" type="datetimeFigureOut">
              <a:rPr lang="en-US" smtClean="0"/>
              <a:t>9/15/2021</a:t>
            </a:fld>
            <a:endParaRPr lang="en-US"/>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n-US"/>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fld id="{FBB1E7DD-BC16-42AE-9A7C-B5289629999D}" type="slidenum">
              <a:rPr lang="en-US" smtClean="0"/>
              <a:t>‹Nº›</a:t>
            </a:fld>
            <a:endParaRPr lang="en-US"/>
          </a:p>
        </p:txBody>
      </p:sp>
      <p:pic>
        <p:nvPicPr>
          <p:cNvPr id="11" name="10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1532104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hart" Target="../charts/chart3.xml"/><Relationship Id="rId7" Type="http://schemas.openxmlformats.org/officeDocument/2006/relationships/image" Target="../media/image37.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30885" y="885616"/>
            <a:ext cx="10625070" cy="4716932"/>
          </a:xfrm>
          <a:prstGeom prst="rect">
            <a:avLst/>
          </a:prstGeom>
        </p:spPr>
        <p:txBody>
          <a:bodyPr wrap="square">
            <a:spAutoFit/>
          </a:bodyPr>
          <a:lstStyle/>
          <a:p>
            <a:pPr indent="180340" algn="ctr">
              <a:lnSpc>
                <a:spcPct val="20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DEL COMERCIO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20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CARRERA DE COMERCIO</a:t>
            </a:r>
          </a:p>
          <a:p>
            <a:pPr indent="180340" algn="ctr">
              <a:lnSpc>
                <a:spcPct val="200000"/>
              </a:lnSpc>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AUTOR: </a:t>
            </a:r>
            <a:r>
              <a:rPr lang="es-EC" dirty="0">
                <a:effectLst/>
                <a:latin typeface="Times New Roman" panose="02020603050405020304" pitchFamily="18" charset="0"/>
                <a:ea typeface="Calibri" panose="020F0502020204030204" pitchFamily="34" charset="0"/>
                <a:cs typeface="Times New Roman" panose="02020603050405020304" pitchFamily="18" charset="0"/>
              </a:rPr>
              <a:t>CORREA ARMIJOS ADRIANA KATHERINE</a:t>
            </a:r>
          </a:p>
          <a:p>
            <a:pPr indent="180340" algn="ctr">
              <a:lnSpc>
                <a:spcPct val="200000"/>
              </a:lnSpc>
              <a:spcAft>
                <a:spcPts val="0"/>
              </a:spcAft>
            </a:pPr>
            <a:r>
              <a:rPr lang="es-EC" b="1" cap="all" dirty="0">
                <a:effectLst/>
                <a:latin typeface="Times New Roman" panose="02020603050405020304" pitchFamily="18" charset="0"/>
                <a:ea typeface="Calibri" panose="020F0502020204030204" pitchFamily="34" charset="0"/>
                <a:cs typeface="Times New Roman" panose="02020603050405020304" pitchFamily="18" charset="0"/>
              </a:rPr>
              <a:t>Tema: </a:t>
            </a:r>
            <a:r>
              <a:rPr lang="es-EC" cap="all" dirty="0">
                <a:effectLst/>
                <a:latin typeface="Times New Roman" panose="02020603050405020304" pitchFamily="18" charset="0"/>
                <a:ea typeface="Calibri" panose="020F0502020204030204" pitchFamily="34" charset="0"/>
                <a:cs typeface="Times New Roman" panose="02020603050405020304" pitchFamily="18" charset="0"/>
              </a:rPr>
              <a:t>“análisis DEL IMPACTO </a:t>
            </a:r>
            <a:r>
              <a:rPr lang="es-ES" cap="all" dirty="0">
                <a:effectLst/>
                <a:latin typeface="Times New Roman" panose="02020603050405020304" pitchFamily="18" charset="0"/>
                <a:ea typeface="Calibri" panose="020F0502020204030204" pitchFamily="34" charset="0"/>
                <a:cs typeface="Times New Roman" panose="02020603050405020304" pitchFamily="18" charset="0"/>
              </a:rPr>
              <a:t>de contenidos ecologistas en las redes sociales sobre la satisfacción y la confianza de los usuarios DE las empresas turísticas en la provincia de Pichincha</a:t>
            </a:r>
            <a:r>
              <a:rPr lang="es-EC"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s-EC" b="1" dirty="0">
                <a:latin typeface="Times New Roman" panose="02020603050405020304" pitchFamily="18" charset="0"/>
                <a:ea typeface="Calibri" panose="020F0502020204030204" pitchFamily="34" charset="0"/>
                <a:cs typeface="Times New Roman" panose="02020603050405020304" pitchFamily="18" charset="0"/>
              </a:rPr>
              <a:t>”</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20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DIRECTOR: </a:t>
            </a:r>
          </a:p>
          <a:p>
            <a:pPr algn="ctr"/>
            <a:r>
              <a:rPr lang="es-EC" dirty="0">
                <a:latin typeface="Times New Roman" panose="02020603050405020304" pitchFamily="18" charset="0"/>
                <a:cs typeface="Times New Roman" panose="02020603050405020304" pitchFamily="18" charset="0"/>
              </a:rPr>
              <a:t>ING. </a:t>
            </a:r>
            <a:r>
              <a:rPr lang="pt-BR" dirty="0">
                <a:latin typeface="Times New Roman" panose="02020603050405020304" pitchFamily="18" charset="0"/>
                <a:cs typeface="Times New Roman" panose="02020603050405020304" pitchFamily="18" charset="0"/>
              </a:rPr>
              <a:t>VEGA DÁVILA, IVÁN MARCELO MBA </a:t>
            </a:r>
            <a:endParaRPr lang="en-US" dirty="0">
              <a:latin typeface="Times New Roman" panose="02020603050405020304" pitchFamily="18" charset="0"/>
              <a:cs typeface="Times New Roman" panose="02020603050405020304" pitchFamily="18" charset="0"/>
            </a:endParaRPr>
          </a:p>
          <a:p>
            <a:pPr indent="180340" algn="ctr">
              <a:lnSpc>
                <a:spcPct val="20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SANGOLQUÍ</a:t>
            </a: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7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741821DF-4402-4C98-A7E3-EB3B3CDAEBB2}"/>
              </a:ext>
            </a:extLst>
          </p:cNvPr>
          <p:cNvSpPr>
            <a:spLocks noGrp="1"/>
          </p:cNvSpPr>
          <p:nvPr>
            <p:ph type="title"/>
          </p:nvPr>
        </p:nvSpPr>
        <p:spPr>
          <a:xfrm>
            <a:off x="2394806" y="3599"/>
            <a:ext cx="6909832" cy="575368"/>
          </a:xfrm>
        </p:spPr>
        <p:txBody>
          <a:bodyPr>
            <a:normAutofit fontScale="90000"/>
          </a:bodyPr>
          <a:lstStyle/>
          <a:p>
            <a:pPr algn="ctr"/>
            <a:r>
              <a:rPr lang="es-EC" i="0" dirty="0">
                <a:solidFill>
                  <a:schemeClr val="accent4">
                    <a:lumMod val="85000"/>
                    <a:lumOff val="15000"/>
                  </a:schemeClr>
                </a:solidFill>
                <a:effectLst/>
              </a:rPr>
              <a:t>5. RESULTADOS</a:t>
            </a:r>
            <a:br>
              <a:rPr lang="en-US" dirty="0">
                <a:solidFill>
                  <a:schemeClr val="tx1"/>
                </a:solidFill>
              </a:rPr>
            </a:br>
            <a:endParaRPr lang="es-EC" i="0" dirty="0">
              <a:solidFill>
                <a:schemeClr val="accent4">
                  <a:lumMod val="85000"/>
                  <a:lumOff val="15000"/>
                </a:schemeClr>
              </a:solidFill>
              <a:effectLst/>
            </a:endParaRPr>
          </a:p>
        </p:txBody>
      </p:sp>
      <p:sp>
        <p:nvSpPr>
          <p:cNvPr id="8" name="Título 2">
            <a:extLst>
              <a:ext uri="{FF2B5EF4-FFF2-40B4-BE49-F238E27FC236}">
                <a16:creationId xmlns:a16="http://schemas.microsoft.com/office/drawing/2014/main" id="{88DEAD52-ECCD-48BD-A894-87394ECBDB5D}"/>
              </a:ext>
            </a:extLst>
          </p:cNvPr>
          <p:cNvSpPr txBox="1">
            <a:spLocks/>
          </p:cNvSpPr>
          <p:nvPr/>
        </p:nvSpPr>
        <p:spPr>
          <a:xfrm>
            <a:off x="2394806" y="354538"/>
            <a:ext cx="6909832" cy="575368"/>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br>
              <a:rPr lang="es-EC" sz="2800" i="0" kern="0" dirty="0">
                <a:solidFill>
                  <a:schemeClr val="accent4">
                    <a:lumMod val="85000"/>
                    <a:lumOff val="15000"/>
                  </a:schemeClr>
                </a:solidFill>
                <a:effectLst/>
              </a:rPr>
            </a:br>
            <a:r>
              <a:rPr lang="es-EC" sz="2800" i="0" kern="0" dirty="0">
                <a:solidFill>
                  <a:schemeClr val="tx1"/>
                </a:solidFill>
                <a:effectLst/>
              </a:rPr>
              <a:t>Análisis univariado</a:t>
            </a:r>
            <a:br>
              <a:rPr lang="en-US" sz="2800" i="0" kern="0" dirty="0">
                <a:solidFill>
                  <a:schemeClr val="tx1"/>
                </a:solidFill>
              </a:rPr>
            </a:br>
            <a:endParaRPr lang="es-EC" sz="2800" i="0" kern="0" dirty="0">
              <a:solidFill>
                <a:schemeClr val="accent4">
                  <a:lumMod val="85000"/>
                  <a:lumOff val="15000"/>
                </a:schemeClr>
              </a:solidFill>
              <a:effectLst/>
            </a:endParaRPr>
          </a:p>
        </p:txBody>
      </p:sp>
      <p:graphicFrame>
        <p:nvGraphicFramePr>
          <p:cNvPr id="9" name="Gráfico 8">
            <a:extLst>
              <a:ext uri="{FF2B5EF4-FFF2-40B4-BE49-F238E27FC236}">
                <a16:creationId xmlns:a16="http://schemas.microsoft.com/office/drawing/2014/main" id="{1CA84033-5495-4412-9C15-CDAA1B392C6A}"/>
              </a:ext>
            </a:extLst>
          </p:cNvPr>
          <p:cNvGraphicFramePr/>
          <p:nvPr>
            <p:extLst>
              <p:ext uri="{D42A27DB-BD31-4B8C-83A1-F6EECF244321}">
                <p14:modId xmlns:p14="http://schemas.microsoft.com/office/powerpoint/2010/main" val="3890709001"/>
              </p:ext>
            </p:extLst>
          </p:nvPr>
        </p:nvGraphicFramePr>
        <p:xfrm>
          <a:off x="2185380" y="1209854"/>
          <a:ext cx="4280451" cy="2472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9743E397-BA02-41D0-A52F-839489382751}"/>
              </a:ext>
            </a:extLst>
          </p:cNvPr>
          <p:cNvGraphicFramePr/>
          <p:nvPr>
            <p:extLst>
              <p:ext uri="{D42A27DB-BD31-4B8C-83A1-F6EECF244321}">
                <p14:modId xmlns:p14="http://schemas.microsoft.com/office/powerpoint/2010/main" val="2914146020"/>
              </p:ext>
            </p:extLst>
          </p:nvPr>
        </p:nvGraphicFramePr>
        <p:xfrm>
          <a:off x="3452609" y="3962400"/>
          <a:ext cx="4631217" cy="2319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14399A84-E2A2-4A1B-A698-C8E6D9C69516}"/>
              </a:ext>
            </a:extLst>
          </p:cNvPr>
          <p:cNvGraphicFramePr/>
          <p:nvPr>
            <p:extLst>
              <p:ext uri="{D42A27DB-BD31-4B8C-83A1-F6EECF244321}">
                <p14:modId xmlns:p14="http://schemas.microsoft.com/office/powerpoint/2010/main" val="642947766"/>
              </p:ext>
            </p:extLst>
          </p:nvPr>
        </p:nvGraphicFramePr>
        <p:xfrm>
          <a:off x="6096000" y="1150753"/>
          <a:ext cx="4735170" cy="25908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Imagen 6">
            <a:extLst>
              <a:ext uri="{FF2B5EF4-FFF2-40B4-BE49-F238E27FC236}">
                <a16:creationId xmlns:a16="http://schemas.microsoft.com/office/drawing/2014/main" id="{276B8467-13D6-4B83-B5CF-B67049B47EC8}"/>
              </a:ext>
            </a:extLst>
          </p:cNvPr>
          <p:cNvPicPr>
            <a:picLocks noChangeAspect="1"/>
          </p:cNvPicPr>
          <p:nvPr/>
        </p:nvPicPr>
        <p:blipFill>
          <a:blip r:embed="rId5"/>
          <a:stretch>
            <a:fillRect/>
          </a:stretch>
        </p:blipFill>
        <p:spPr>
          <a:xfrm>
            <a:off x="398795" y="1787979"/>
            <a:ext cx="2117889" cy="819183"/>
          </a:xfrm>
          <a:prstGeom prst="rect">
            <a:avLst/>
          </a:prstGeom>
        </p:spPr>
      </p:pic>
      <p:sp>
        <p:nvSpPr>
          <p:cNvPr id="2" name="Rectángulo 1">
            <a:extLst>
              <a:ext uri="{FF2B5EF4-FFF2-40B4-BE49-F238E27FC236}">
                <a16:creationId xmlns:a16="http://schemas.microsoft.com/office/drawing/2014/main" id="{3A76FAB6-175A-4C60-8445-9880322DCD8A}"/>
              </a:ext>
            </a:extLst>
          </p:cNvPr>
          <p:cNvSpPr/>
          <p:nvPr/>
        </p:nvSpPr>
        <p:spPr>
          <a:xfrm>
            <a:off x="1530806" y="1787978"/>
            <a:ext cx="985878" cy="819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F5EA0CC2-FFA8-434F-801D-AF24BF4B6F28}"/>
              </a:ext>
            </a:extLst>
          </p:cNvPr>
          <p:cNvSpPr txBox="1"/>
          <p:nvPr/>
        </p:nvSpPr>
        <p:spPr>
          <a:xfrm>
            <a:off x="1730661" y="2718177"/>
            <a:ext cx="1017270" cy="369332"/>
          </a:xfrm>
          <a:prstGeom prst="rect">
            <a:avLst/>
          </a:prstGeom>
          <a:noFill/>
        </p:spPr>
        <p:txBody>
          <a:bodyPr wrap="square" rtlCol="0">
            <a:spAutoFit/>
          </a:bodyPr>
          <a:lstStyle/>
          <a:p>
            <a:r>
              <a:rPr lang="es-419" dirty="0"/>
              <a:t>63%</a:t>
            </a:r>
            <a:endParaRPr lang="es-EC" dirty="0"/>
          </a:p>
        </p:txBody>
      </p:sp>
      <p:sp>
        <p:nvSpPr>
          <p:cNvPr id="11" name="CuadroTexto 10">
            <a:extLst>
              <a:ext uri="{FF2B5EF4-FFF2-40B4-BE49-F238E27FC236}">
                <a16:creationId xmlns:a16="http://schemas.microsoft.com/office/drawing/2014/main" id="{CA5146D1-7851-4B66-97CB-3B9FC8D48081}"/>
              </a:ext>
            </a:extLst>
          </p:cNvPr>
          <p:cNvSpPr txBox="1"/>
          <p:nvPr/>
        </p:nvSpPr>
        <p:spPr>
          <a:xfrm>
            <a:off x="713391" y="2718177"/>
            <a:ext cx="1017270" cy="369332"/>
          </a:xfrm>
          <a:prstGeom prst="rect">
            <a:avLst/>
          </a:prstGeom>
          <a:noFill/>
        </p:spPr>
        <p:txBody>
          <a:bodyPr wrap="square" rtlCol="0">
            <a:spAutoFit/>
          </a:bodyPr>
          <a:lstStyle/>
          <a:p>
            <a:r>
              <a:rPr lang="es-419" dirty="0"/>
              <a:t>36%</a:t>
            </a:r>
            <a:endParaRPr lang="es-EC" dirty="0"/>
          </a:p>
        </p:txBody>
      </p:sp>
      <p:pic>
        <p:nvPicPr>
          <p:cNvPr id="3074" name="Picture 2" descr="Estados Unidos - Wikipedia, la enciclopedia libre">
            <a:extLst>
              <a:ext uri="{FF2B5EF4-FFF2-40B4-BE49-F238E27FC236}">
                <a16:creationId xmlns:a16="http://schemas.microsoft.com/office/drawing/2014/main" id="{E8789AA3-746F-42A6-A380-D97AD025CB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5715" y="1393541"/>
            <a:ext cx="748931" cy="39443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189725F2-B214-4604-939E-E6A8FF2F20D2}"/>
              </a:ext>
            </a:extLst>
          </p:cNvPr>
          <p:cNvPicPr>
            <a:picLocks noChangeAspect="1"/>
          </p:cNvPicPr>
          <p:nvPr/>
        </p:nvPicPr>
        <p:blipFill>
          <a:blip r:embed="rId7"/>
          <a:stretch>
            <a:fillRect/>
          </a:stretch>
        </p:blipFill>
        <p:spPr>
          <a:xfrm>
            <a:off x="10616485" y="1927379"/>
            <a:ext cx="778161" cy="431909"/>
          </a:xfrm>
          <a:prstGeom prst="rect">
            <a:avLst/>
          </a:prstGeom>
        </p:spPr>
      </p:pic>
      <p:pic>
        <p:nvPicPr>
          <p:cNvPr id="5" name="Imagen 4">
            <a:extLst>
              <a:ext uri="{FF2B5EF4-FFF2-40B4-BE49-F238E27FC236}">
                <a16:creationId xmlns:a16="http://schemas.microsoft.com/office/drawing/2014/main" id="{471E15B8-15D7-400D-B4E9-20F01B3617F9}"/>
              </a:ext>
            </a:extLst>
          </p:cNvPr>
          <p:cNvPicPr>
            <a:picLocks noChangeAspect="1"/>
          </p:cNvPicPr>
          <p:nvPr/>
        </p:nvPicPr>
        <p:blipFill>
          <a:blip r:embed="rId8"/>
          <a:stretch>
            <a:fillRect/>
          </a:stretch>
        </p:blipFill>
        <p:spPr>
          <a:xfrm flipV="1">
            <a:off x="10616485" y="2498689"/>
            <a:ext cx="748931" cy="499287"/>
          </a:xfrm>
          <a:prstGeom prst="rect">
            <a:avLst/>
          </a:prstGeom>
        </p:spPr>
      </p:pic>
    </p:spTree>
    <p:extLst>
      <p:ext uri="{BB962C8B-B14F-4D97-AF65-F5344CB8AC3E}">
        <p14:creationId xmlns:p14="http://schemas.microsoft.com/office/powerpoint/2010/main" val="386599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2">
            <a:extLst>
              <a:ext uri="{FF2B5EF4-FFF2-40B4-BE49-F238E27FC236}">
                <a16:creationId xmlns:a16="http://schemas.microsoft.com/office/drawing/2014/main" id="{34F72DF2-FB0E-49FF-BEFD-62C8C349EF53}"/>
              </a:ext>
            </a:extLst>
          </p:cNvPr>
          <p:cNvSpPr>
            <a:spLocks noGrp="1"/>
          </p:cNvSpPr>
          <p:nvPr>
            <p:ph type="title"/>
          </p:nvPr>
        </p:nvSpPr>
        <p:spPr>
          <a:xfrm>
            <a:off x="3178009" y="40453"/>
            <a:ext cx="5450019" cy="575368"/>
          </a:xfrm>
        </p:spPr>
        <p:txBody>
          <a:bodyPr>
            <a:normAutofit fontScale="90000"/>
          </a:bodyPr>
          <a:lstStyle/>
          <a:p>
            <a:pPr algn="ctr"/>
            <a:r>
              <a:rPr lang="es-EC" i="0" dirty="0">
                <a:solidFill>
                  <a:schemeClr val="accent4">
                    <a:lumMod val="85000"/>
                    <a:lumOff val="15000"/>
                  </a:schemeClr>
                </a:solidFill>
                <a:effectLst/>
              </a:rPr>
              <a:t> Análisis univariado</a:t>
            </a:r>
          </a:p>
        </p:txBody>
      </p:sp>
      <p:pic>
        <p:nvPicPr>
          <p:cNvPr id="3" name="Imagen 2">
            <a:extLst>
              <a:ext uri="{FF2B5EF4-FFF2-40B4-BE49-F238E27FC236}">
                <a16:creationId xmlns:a16="http://schemas.microsoft.com/office/drawing/2014/main" id="{BA2E62CF-F88F-4BCB-9D48-80E117A218C8}"/>
              </a:ext>
            </a:extLst>
          </p:cNvPr>
          <p:cNvPicPr>
            <a:picLocks noChangeAspect="1"/>
          </p:cNvPicPr>
          <p:nvPr/>
        </p:nvPicPr>
        <p:blipFill rotWithShape="1">
          <a:blip r:embed="rId2"/>
          <a:srcRect b="1188"/>
          <a:stretch/>
        </p:blipFill>
        <p:spPr>
          <a:xfrm>
            <a:off x="62850" y="1222219"/>
            <a:ext cx="7438092" cy="4114414"/>
          </a:xfrm>
          <a:prstGeom prst="rect">
            <a:avLst/>
          </a:prstGeom>
        </p:spPr>
      </p:pic>
      <p:sp>
        <p:nvSpPr>
          <p:cNvPr id="4" name="Rectángulo 3">
            <a:extLst>
              <a:ext uri="{FF2B5EF4-FFF2-40B4-BE49-F238E27FC236}">
                <a16:creationId xmlns:a16="http://schemas.microsoft.com/office/drawing/2014/main" id="{00F01918-C593-41E3-89E3-CFAD4A1BFB4F}"/>
              </a:ext>
            </a:extLst>
          </p:cNvPr>
          <p:cNvSpPr/>
          <p:nvPr/>
        </p:nvSpPr>
        <p:spPr>
          <a:xfrm>
            <a:off x="6782367" y="3861011"/>
            <a:ext cx="516834" cy="21203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Rectángulo 15">
            <a:extLst>
              <a:ext uri="{FF2B5EF4-FFF2-40B4-BE49-F238E27FC236}">
                <a16:creationId xmlns:a16="http://schemas.microsoft.com/office/drawing/2014/main" id="{29BB444B-BCBA-4181-84A0-F43282A52993}"/>
              </a:ext>
            </a:extLst>
          </p:cNvPr>
          <p:cNvSpPr/>
          <p:nvPr/>
        </p:nvSpPr>
        <p:spPr>
          <a:xfrm>
            <a:off x="6782154" y="2195328"/>
            <a:ext cx="516835" cy="4816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26" name="Picture 2" descr="Redes Sociales: He limitado el uso de las redes sociales a solo 15 minutos  al día: ¿de verdad sirve para algo?">
            <a:extLst>
              <a:ext uri="{FF2B5EF4-FFF2-40B4-BE49-F238E27FC236}">
                <a16:creationId xmlns:a16="http://schemas.microsoft.com/office/drawing/2014/main" id="{88002BF3-31BD-468C-9FD6-E6D54A7D3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2" y="2164291"/>
            <a:ext cx="4158958" cy="2339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7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grama de flujo: proceso 10">
            <a:extLst>
              <a:ext uri="{FF2B5EF4-FFF2-40B4-BE49-F238E27FC236}">
                <a16:creationId xmlns:a16="http://schemas.microsoft.com/office/drawing/2014/main" id="{8C52EF4A-069C-4019-824C-9717D955E49B}"/>
              </a:ext>
            </a:extLst>
          </p:cNvPr>
          <p:cNvSpPr/>
          <p:nvPr/>
        </p:nvSpPr>
        <p:spPr>
          <a:xfrm>
            <a:off x="5644342" y="647392"/>
            <a:ext cx="147058" cy="559438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Título 2">
            <a:extLst>
              <a:ext uri="{FF2B5EF4-FFF2-40B4-BE49-F238E27FC236}">
                <a16:creationId xmlns:a16="http://schemas.microsoft.com/office/drawing/2014/main" id="{307EB2D0-FBEC-4948-9623-01874FDF13F0}"/>
              </a:ext>
            </a:extLst>
          </p:cNvPr>
          <p:cNvSpPr txBox="1">
            <a:spLocks/>
          </p:cNvSpPr>
          <p:nvPr/>
        </p:nvSpPr>
        <p:spPr>
          <a:xfrm>
            <a:off x="3491633" y="72024"/>
            <a:ext cx="5450019" cy="575368"/>
          </a:xfrm>
          <a:prstGeom prst="rect">
            <a:avLst/>
          </a:prstGeom>
        </p:spPr>
        <p:txBody>
          <a:bodyPr>
            <a:normAutofit fontScale="975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a:solidFill>
                  <a:schemeClr val="accent4">
                    <a:lumMod val="85000"/>
                    <a:lumOff val="15000"/>
                  </a:schemeClr>
                </a:solidFill>
                <a:effectLst/>
              </a:rPr>
              <a:t>Análisis univariado</a:t>
            </a:r>
          </a:p>
        </p:txBody>
      </p:sp>
      <p:pic>
        <p:nvPicPr>
          <p:cNvPr id="1026" name="Picture 2" descr="Facebook - Home | Facebook">
            <a:extLst>
              <a:ext uri="{FF2B5EF4-FFF2-40B4-BE49-F238E27FC236}">
                <a16:creationId xmlns:a16="http://schemas.microsoft.com/office/drawing/2014/main" id="{CCD27BEA-425A-4678-8816-2E1E2BDA9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36" y="920740"/>
            <a:ext cx="520291" cy="520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e Instagram: la historia y el significado del logotipo, la marca y el  símbolo. | png, vector">
            <a:extLst>
              <a:ext uri="{FF2B5EF4-FFF2-40B4-BE49-F238E27FC236}">
                <a16:creationId xmlns:a16="http://schemas.microsoft.com/office/drawing/2014/main" id="{18AF7296-4512-48E7-9A61-C00FB9678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614" y="947990"/>
            <a:ext cx="520291" cy="520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 Iconos gratis de redes sociales">
            <a:extLst>
              <a:ext uri="{FF2B5EF4-FFF2-40B4-BE49-F238E27FC236}">
                <a16:creationId xmlns:a16="http://schemas.microsoft.com/office/drawing/2014/main" id="{F4B9154F-83A8-4F55-8E18-694A903C0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514" y="947990"/>
            <a:ext cx="520291" cy="52029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649B832-DB1D-46E5-A894-4618ACA6B928}"/>
              </a:ext>
            </a:extLst>
          </p:cNvPr>
          <p:cNvPicPr>
            <a:picLocks noChangeAspect="1"/>
          </p:cNvPicPr>
          <p:nvPr/>
        </p:nvPicPr>
        <p:blipFill>
          <a:blip r:embed="rId5"/>
          <a:stretch>
            <a:fillRect/>
          </a:stretch>
        </p:blipFill>
        <p:spPr>
          <a:xfrm>
            <a:off x="3648862" y="1012809"/>
            <a:ext cx="848139" cy="477078"/>
          </a:xfrm>
          <a:prstGeom prst="rect">
            <a:avLst/>
          </a:prstGeom>
        </p:spPr>
      </p:pic>
      <p:pic>
        <p:nvPicPr>
          <p:cNvPr id="7" name="Imagen 6">
            <a:extLst>
              <a:ext uri="{FF2B5EF4-FFF2-40B4-BE49-F238E27FC236}">
                <a16:creationId xmlns:a16="http://schemas.microsoft.com/office/drawing/2014/main" id="{DEE74A37-613B-442F-AFD8-B456713240AF}"/>
              </a:ext>
            </a:extLst>
          </p:cNvPr>
          <p:cNvPicPr>
            <a:picLocks noChangeAspect="1"/>
          </p:cNvPicPr>
          <p:nvPr/>
        </p:nvPicPr>
        <p:blipFill>
          <a:blip r:embed="rId6"/>
          <a:stretch>
            <a:fillRect/>
          </a:stretch>
        </p:blipFill>
        <p:spPr>
          <a:xfrm>
            <a:off x="1475501" y="953584"/>
            <a:ext cx="730341" cy="410817"/>
          </a:xfrm>
          <a:prstGeom prst="rect">
            <a:avLst/>
          </a:prstGeom>
        </p:spPr>
      </p:pic>
      <p:sp>
        <p:nvSpPr>
          <p:cNvPr id="8" name="CuadroTexto 7">
            <a:extLst>
              <a:ext uri="{FF2B5EF4-FFF2-40B4-BE49-F238E27FC236}">
                <a16:creationId xmlns:a16="http://schemas.microsoft.com/office/drawing/2014/main" id="{63188933-8C9F-486D-B7EC-699BBE326D5D}"/>
              </a:ext>
            </a:extLst>
          </p:cNvPr>
          <p:cNvSpPr txBox="1"/>
          <p:nvPr/>
        </p:nvSpPr>
        <p:spPr>
          <a:xfrm>
            <a:off x="1348779" y="2003895"/>
            <a:ext cx="2676939" cy="369332"/>
          </a:xfrm>
          <a:prstGeom prst="rect">
            <a:avLst/>
          </a:prstGeom>
          <a:noFill/>
        </p:spPr>
        <p:txBody>
          <a:bodyPr wrap="square" rtlCol="0">
            <a:spAutoFit/>
          </a:bodyPr>
          <a:lstStyle/>
          <a:p>
            <a:r>
              <a:rPr lang="es-ES" b="1" dirty="0">
                <a:solidFill>
                  <a:schemeClr val="accent6">
                    <a:lumMod val="75000"/>
                  </a:schemeClr>
                </a:solidFill>
              </a:rPr>
              <a:t>Redes más utilizadas</a:t>
            </a:r>
            <a:endParaRPr lang="es-EC" b="1" dirty="0">
              <a:solidFill>
                <a:schemeClr val="accent6">
                  <a:lumMod val="75000"/>
                </a:schemeClr>
              </a:solidFill>
            </a:endParaRPr>
          </a:p>
        </p:txBody>
      </p:sp>
      <p:sp>
        <p:nvSpPr>
          <p:cNvPr id="9" name="Rectángulo 8">
            <a:extLst>
              <a:ext uri="{FF2B5EF4-FFF2-40B4-BE49-F238E27FC236}">
                <a16:creationId xmlns:a16="http://schemas.microsoft.com/office/drawing/2014/main" id="{8301956B-D533-4E96-A192-98DC17AA4B30}"/>
              </a:ext>
            </a:extLst>
          </p:cNvPr>
          <p:cNvSpPr/>
          <p:nvPr/>
        </p:nvSpPr>
        <p:spPr>
          <a:xfrm>
            <a:off x="615900" y="1546695"/>
            <a:ext cx="859260"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85%</a:t>
            </a:r>
            <a:endParaRPr lang="es-EC" dirty="0"/>
          </a:p>
        </p:txBody>
      </p:sp>
      <p:sp>
        <p:nvSpPr>
          <p:cNvPr id="20" name="Rectángulo 19">
            <a:extLst>
              <a:ext uri="{FF2B5EF4-FFF2-40B4-BE49-F238E27FC236}">
                <a16:creationId xmlns:a16="http://schemas.microsoft.com/office/drawing/2014/main" id="{ACD343F7-E787-413A-96BC-D6D403A558A0}"/>
              </a:ext>
            </a:extLst>
          </p:cNvPr>
          <p:cNvSpPr/>
          <p:nvPr/>
        </p:nvSpPr>
        <p:spPr>
          <a:xfrm>
            <a:off x="1411041" y="1559428"/>
            <a:ext cx="859260"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68%</a:t>
            </a:r>
            <a:endParaRPr lang="es-EC" dirty="0"/>
          </a:p>
        </p:txBody>
      </p:sp>
      <p:sp>
        <p:nvSpPr>
          <p:cNvPr id="21" name="Rectángulo 20">
            <a:extLst>
              <a:ext uri="{FF2B5EF4-FFF2-40B4-BE49-F238E27FC236}">
                <a16:creationId xmlns:a16="http://schemas.microsoft.com/office/drawing/2014/main" id="{58B619A3-D209-49C5-AFE0-7A24079356DF}"/>
              </a:ext>
            </a:extLst>
          </p:cNvPr>
          <p:cNvSpPr/>
          <p:nvPr/>
        </p:nvSpPr>
        <p:spPr>
          <a:xfrm>
            <a:off x="2224354" y="1572161"/>
            <a:ext cx="859260"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62%</a:t>
            </a:r>
            <a:endParaRPr lang="es-EC" dirty="0"/>
          </a:p>
        </p:txBody>
      </p:sp>
      <p:sp>
        <p:nvSpPr>
          <p:cNvPr id="22" name="Rectángulo 21">
            <a:extLst>
              <a:ext uri="{FF2B5EF4-FFF2-40B4-BE49-F238E27FC236}">
                <a16:creationId xmlns:a16="http://schemas.microsoft.com/office/drawing/2014/main" id="{DD094683-AFDE-4DFA-9EF5-F22EE35423A1}"/>
              </a:ext>
            </a:extLst>
          </p:cNvPr>
          <p:cNvSpPr/>
          <p:nvPr/>
        </p:nvSpPr>
        <p:spPr>
          <a:xfrm>
            <a:off x="2914129" y="1558962"/>
            <a:ext cx="859260"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54%</a:t>
            </a:r>
            <a:endParaRPr lang="es-EC" dirty="0"/>
          </a:p>
        </p:txBody>
      </p:sp>
      <p:sp>
        <p:nvSpPr>
          <p:cNvPr id="23" name="Rectángulo 22">
            <a:extLst>
              <a:ext uri="{FF2B5EF4-FFF2-40B4-BE49-F238E27FC236}">
                <a16:creationId xmlns:a16="http://schemas.microsoft.com/office/drawing/2014/main" id="{72D89734-BB52-4131-A670-E4677F4AD845}"/>
              </a:ext>
            </a:extLst>
          </p:cNvPr>
          <p:cNvSpPr/>
          <p:nvPr/>
        </p:nvSpPr>
        <p:spPr>
          <a:xfrm>
            <a:off x="3603905" y="1565562"/>
            <a:ext cx="859260"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49%</a:t>
            </a:r>
            <a:endParaRPr lang="es-EC" dirty="0"/>
          </a:p>
        </p:txBody>
      </p:sp>
      <p:pic>
        <p:nvPicPr>
          <p:cNvPr id="1036" name="Picture 12" descr="El ocio de los españoles cada vez es más digital | Sentidos | Cinco Días">
            <a:extLst>
              <a:ext uri="{FF2B5EF4-FFF2-40B4-BE49-F238E27FC236}">
                <a16:creationId xmlns:a16="http://schemas.microsoft.com/office/drawing/2014/main" id="{02D8DD44-5EAF-44FF-B268-B716A9B03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6693" y="2487916"/>
            <a:ext cx="2260629" cy="1300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ángulo 25">
            <a:extLst>
              <a:ext uri="{FF2B5EF4-FFF2-40B4-BE49-F238E27FC236}">
                <a16:creationId xmlns:a16="http://schemas.microsoft.com/office/drawing/2014/main" id="{A43F0839-115F-407E-BFF6-A13E06B22B57}"/>
              </a:ext>
            </a:extLst>
          </p:cNvPr>
          <p:cNvSpPr/>
          <p:nvPr/>
        </p:nvSpPr>
        <p:spPr>
          <a:xfrm>
            <a:off x="2138431" y="3827997"/>
            <a:ext cx="1377151"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chemeClr val="accent6">
                    <a:lumMod val="75000"/>
                  </a:schemeClr>
                </a:solidFill>
              </a:rPr>
              <a:t>Ocio 85% </a:t>
            </a:r>
            <a:endParaRPr lang="es-EC" b="1" dirty="0">
              <a:solidFill>
                <a:schemeClr val="accent6">
                  <a:lumMod val="75000"/>
                </a:schemeClr>
              </a:solidFill>
            </a:endParaRPr>
          </a:p>
        </p:txBody>
      </p:sp>
      <p:pic>
        <p:nvPicPr>
          <p:cNvPr id="1040" name="Picture 16" descr="Es YouTube un medio de comunicación? La información audiovisual">
            <a:extLst>
              <a:ext uri="{FF2B5EF4-FFF2-40B4-BE49-F238E27FC236}">
                <a16:creationId xmlns:a16="http://schemas.microsoft.com/office/drawing/2014/main" id="{1A08A2E2-417B-4EE3-9F46-D88AC1117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443" y="4324616"/>
            <a:ext cx="1563534" cy="945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Cómo migrar tus fotos de Google Fotos directamente a otros servicios en la  nube">
            <a:extLst>
              <a:ext uri="{FF2B5EF4-FFF2-40B4-BE49-F238E27FC236}">
                <a16:creationId xmlns:a16="http://schemas.microsoft.com/office/drawing/2014/main" id="{7BA3D649-2553-4CB4-B5B4-39670ADA6AA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3765"/>
          <a:stretch/>
        </p:blipFill>
        <p:spPr bwMode="auto">
          <a:xfrm>
            <a:off x="2594659" y="4465602"/>
            <a:ext cx="1559235" cy="623398"/>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a:extLst>
              <a:ext uri="{FF2B5EF4-FFF2-40B4-BE49-F238E27FC236}">
                <a16:creationId xmlns:a16="http://schemas.microsoft.com/office/drawing/2014/main" id="{CB2FE4C2-57FF-48AF-BDA6-FA38EEAC5302}"/>
              </a:ext>
            </a:extLst>
          </p:cNvPr>
          <p:cNvSpPr/>
          <p:nvPr/>
        </p:nvSpPr>
        <p:spPr>
          <a:xfrm>
            <a:off x="925634" y="5311305"/>
            <a:ext cx="1563534"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chemeClr val="accent6">
                    <a:lumMod val="75000"/>
                  </a:schemeClr>
                </a:solidFill>
              </a:rPr>
              <a:t>Videos 78% </a:t>
            </a:r>
            <a:endParaRPr lang="es-EC" b="1" dirty="0">
              <a:solidFill>
                <a:schemeClr val="accent6">
                  <a:lumMod val="75000"/>
                </a:schemeClr>
              </a:solidFill>
            </a:endParaRPr>
          </a:p>
        </p:txBody>
      </p:sp>
      <p:sp>
        <p:nvSpPr>
          <p:cNvPr id="30" name="Rectángulo 29">
            <a:extLst>
              <a:ext uri="{FF2B5EF4-FFF2-40B4-BE49-F238E27FC236}">
                <a16:creationId xmlns:a16="http://schemas.microsoft.com/office/drawing/2014/main" id="{CE37E1F2-3C90-4E73-816F-6E2101D474F8}"/>
              </a:ext>
            </a:extLst>
          </p:cNvPr>
          <p:cNvSpPr/>
          <p:nvPr/>
        </p:nvSpPr>
        <p:spPr>
          <a:xfrm>
            <a:off x="2710533" y="5257733"/>
            <a:ext cx="1377151" cy="3533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chemeClr val="accent6">
                    <a:lumMod val="75000"/>
                  </a:schemeClr>
                </a:solidFill>
              </a:rPr>
              <a:t>Fotos 80% </a:t>
            </a:r>
            <a:endParaRPr lang="es-EC" b="1" dirty="0">
              <a:solidFill>
                <a:schemeClr val="accent6">
                  <a:lumMod val="75000"/>
                </a:schemeClr>
              </a:solidFill>
            </a:endParaRPr>
          </a:p>
        </p:txBody>
      </p:sp>
      <p:pic>
        <p:nvPicPr>
          <p:cNvPr id="1044" name="Picture 20" descr="Qué nos motiva a comprar un producto?">
            <a:extLst>
              <a:ext uri="{FF2B5EF4-FFF2-40B4-BE49-F238E27FC236}">
                <a16:creationId xmlns:a16="http://schemas.microsoft.com/office/drawing/2014/main" id="{0896E123-7CA1-4023-9F33-2850F2F83B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847" y="917761"/>
            <a:ext cx="2051758" cy="1042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F11ACA00-0C22-45FF-BEE7-D55E0E58CF66}"/>
              </a:ext>
            </a:extLst>
          </p:cNvPr>
          <p:cNvSpPr txBox="1"/>
          <p:nvPr/>
        </p:nvSpPr>
        <p:spPr>
          <a:xfrm>
            <a:off x="6228847" y="2006712"/>
            <a:ext cx="2676939" cy="369332"/>
          </a:xfrm>
          <a:prstGeom prst="rect">
            <a:avLst/>
          </a:prstGeom>
          <a:noFill/>
        </p:spPr>
        <p:txBody>
          <a:bodyPr wrap="square" rtlCol="0">
            <a:spAutoFit/>
          </a:bodyPr>
          <a:lstStyle/>
          <a:p>
            <a:r>
              <a:rPr lang="es-ES" b="1" dirty="0">
                <a:solidFill>
                  <a:schemeClr val="accent6">
                    <a:lumMod val="75000"/>
                  </a:schemeClr>
                </a:solidFill>
              </a:rPr>
              <a:t>Motivación 40%</a:t>
            </a:r>
            <a:endParaRPr lang="es-EC" b="1" dirty="0">
              <a:solidFill>
                <a:schemeClr val="accent6">
                  <a:lumMod val="75000"/>
                </a:schemeClr>
              </a:solidFill>
            </a:endParaRPr>
          </a:p>
        </p:txBody>
      </p:sp>
      <p:pic>
        <p:nvPicPr>
          <p:cNvPr id="1046" name="Picture 22" descr="Páginas Web - Diseño Web">
            <a:extLst>
              <a:ext uri="{FF2B5EF4-FFF2-40B4-BE49-F238E27FC236}">
                <a16:creationId xmlns:a16="http://schemas.microsoft.com/office/drawing/2014/main" id="{1B135C23-B666-4F83-B090-F59A38E0E0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7871" y="781465"/>
            <a:ext cx="1764756" cy="1373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7AAEC4B6-BB15-414F-8725-1141BDE3E7B9}"/>
              </a:ext>
            </a:extLst>
          </p:cNvPr>
          <p:cNvSpPr txBox="1"/>
          <p:nvPr/>
        </p:nvSpPr>
        <p:spPr>
          <a:xfrm>
            <a:off x="9198047" y="2032285"/>
            <a:ext cx="2676939" cy="369332"/>
          </a:xfrm>
          <a:prstGeom prst="rect">
            <a:avLst/>
          </a:prstGeom>
          <a:noFill/>
        </p:spPr>
        <p:txBody>
          <a:bodyPr wrap="square" rtlCol="0">
            <a:spAutoFit/>
          </a:bodyPr>
          <a:lstStyle/>
          <a:p>
            <a:r>
              <a:rPr lang="es-ES" b="1" dirty="0">
                <a:solidFill>
                  <a:schemeClr val="accent6">
                    <a:lumMod val="75000"/>
                  </a:schemeClr>
                </a:solidFill>
              </a:rPr>
              <a:t>Páginas web 43%</a:t>
            </a:r>
            <a:endParaRPr lang="es-EC" b="1" dirty="0">
              <a:solidFill>
                <a:schemeClr val="accent6">
                  <a:lumMod val="75000"/>
                </a:schemeClr>
              </a:solidFill>
            </a:endParaRPr>
          </a:p>
        </p:txBody>
      </p:sp>
      <p:pic>
        <p:nvPicPr>
          <p:cNvPr id="1048" name="Picture 24" descr="Folletos turísticos cien por cien efectivos . Información">
            <a:extLst>
              <a:ext uri="{FF2B5EF4-FFF2-40B4-BE49-F238E27FC236}">
                <a16:creationId xmlns:a16="http://schemas.microsoft.com/office/drawing/2014/main" id="{5A0F89FB-27F3-4784-8DA2-B60230A8D43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115" t="10468" r="7853" b="14590"/>
          <a:stretch/>
        </p:blipFill>
        <p:spPr bwMode="auto">
          <a:xfrm>
            <a:off x="6152738" y="2941270"/>
            <a:ext cx="2203974" cy="1485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C3E43EE7-BDF9-4FE6-8C60-178CB07465F7}"/>
              </a:ext>
            </a:extLst>
          </p:cNvPr>
          <p:cNvSpPr txBox="1"/>
          <p:nvPr/>
        </p:nvSpPr>
        <p:spPr>
          <a:xfrm>
            <a:off x="6189465" y="4465602"/>
            <a:ext cx="2676939" cy="369332"/>
          </a:xfrm>
          <a:prstGeom prst="rect">
            <a:avLst/>
          </a:prstGeom>
          <a:noFill/>
        </p:spPr>
        <p:txBody>
          <a:bodyPr wrap="square" rtlCol="0">
            <a:spAutoFit/>
          </a:bodyPr>
          <a:lstStyle/>
          <a:p>
            <a:r>
              <a:rPr lang="es-ES" b="1" dirty="0">
                <a:solidFill>
                  <a:schemeClr val="accent6">
                    <a:lumMod val="75000"/>
                  </a:schemeClr>
                </a:solidFill>
              </a:rPr>
              <a:t>Informativos 52%</a:t>
            </a:r>
            <a:endParaRPr lang="es-EC" b="1" dirty="0">
              <a:solidFill>
                <a:schemeClr val="accent6">
                  <a:lumMod val="75000"/>
                </a:schemeClr>
              </a:solidFill>
            </a:endParaRPr>
          </a:p>
        </p:txBody>
      </p:sp>
      <p:pic>
        <p:nvPicPr>
          <p:cNvPr id="1050" name="Picture 26" descr="Señalética digital en turismo, digitalización y competitividad turística |  Andalucia Lab">
            <a:extLst>
              <a:ext uri="{FF2B5EF4-FFF2-40B4-BE49-F238E27FC236}">
                <a16:creationId xmlns:a16="http://schemas.microsoft.com/office/drawing/2014/main" id="{A79A4EEE-5266-476A-BB96-396705CB16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4331" y="4919112"/>
            <a:ext cx="1845176" cy="1383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4F82B150-2D2C-4231-8E51-5FF35D3DBADB}"/>
              </a:ext>
            </a:extLst>
          </p:cNvPr>
          <p:cNvSpPr txBox="1"/>
          <p:nvPr/>
        </p:nvSpPr>
        <p:spPr>
          <a:xfrm>
            <a:off x="8201750" y="5294048"/>
            <a:ext cx="2559433" cy="369332"/>
          </a:xfrm>
          <a:prstGeom prst="rect">
            <a:avLst/>
          </a:prstGeom>
          <a:noFill/>
        </p:spPr>
        <p:txBody>
          <a:bodyPr wrap="square" rtlCol="0">
            <a:spAutoFit/>
          </a:bodyPr>
          <a:lstStyle/>
          <a:p>
            <a:r>
              <a:rPr lang="es-ES" b="1" dirty="0">
                <a:solidFill>
                  <a:schemeClr val="accent6">
                    <a:lumMod val="75000"/>
                  </a:schemeClr>
                </a:solidFill>
              </a:rPr>
              <a:t>Entretenidos 42%</a:t>
            </a:r>
            <a:endParaRPr lang="es-EC" b="1" dirty="0">
              <a:solidFill>
                <a:schemeClr val="accent6">
                  <a:lumMod val="75000"/>
                </a:schemeClr>
              </a:solidFill>
            </a:endParaRPr>
          </a:p>
        </p:txBody>
      </p:sp>
      <p:sp>
        <p:nvSpPr>
          <p:cNvPr id="31" name="CuadroTexto 30">
            <a:extLst>
              <a:ext uri="{FF2B5EF4-FFF2-40B4-BE49-F238E27FC236}">
                <a16:creationId xmlns:a16="http://schemas.microsoft.com/office/drawing/2014/main" id="{6A200F92-D234-458C-9BAF-51E1F898BEC5}"/>
              </a:ext>
            </a:extLst>
          </p:cNvPr>
          <p:cNvSpPr txBox="1"/>
          <p:nvPr/>
        </p:nvSpPr>
        <p:spPr>
          <a:xfrm>
            <a:off x="9156837" y="3480161"/>
            <a:ext cx="2676939" cy="646331"/>
          </a:xfrm>
          <a:prstGeom prst="rect">
            <a:avLst/>
          </a:prstGeom>
          <a:noFill/>
        </p:spPr>
        <p:txBody>
          <a:bodyPr wrap="square" rtlCol="0">
            <a:spAutoFit/>
          </a:bodyPr>
          <a:lstStyle/>
          <a:p>
            <a:r>
              <a:rPr lang="es-ES" b="1" dirty="0">
                <a:solidFill>
                  <a:schemeClr val="accent6">
                    <a:lumMod val="75000"/>
                  </a:schemeClr>
                </a:solidFill>
              </a:rPr>
              <a:t>Busca nuevas opciones 59%</a:t>
            </a:r>
            <a:endParaRPr lang="es-EC" b="1" dirty="0">
              <a:solidFill>
                <a:schemeClr val="accent6">
                  <a:lumMod val="75000"/>
                </a:schemeClr>
              </a:solidFill>
            </a:endParaRPr>
          </a:p>
        </p:txBody>
      </p:sp>
    </p:spTree>
    <p:extLst>
      <p:ext uri="{BB962C8B-B14F-4D97-AF65-F5344CB8AC3E}">
        <p14:creationId xmlns:p14="http://schemas.microsoft.com/office/powerpoint/2010/main" val="30099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2">
            <a:extLst>
              <a:ext uri="{FF2B5EF4-FFF2-40B4-BE49-F238E27FC236}">
                <a16:creationId xmlns:a16="http://schemas.microsoft.com/office/drawing/2014/main" id="{307EB2D0-FBEC-4948-9623-01874FDF13F0}"/>
              </a:ext>
            </a:extLst>
          </p:cNvPr>
          <p:cNvSpPr txBox="1">
            <a:spLocks/>
          </p:cNvSpPr>
          <p:nvPr/>
        </p:nvSpPr>
        <p:spPr>
          <a:xfrm>
            <a:off x="3491633" y="72024"/>
            <a:ext cx="5450019" cy="575368"/>
          </a:xfrm>
          <a:prstGeom prst="rect">
            <a:avLst/>
          </a:prstGeom>
        </p:spPr>
        <p:txBody>
          <a:bodyPr>
            <a:normAutofit fontScale="975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a:solidFill>
                  <a:schemeClr val="accent4">
                    <a:lumMod val="85000"/>
                    <a:lumOff val="15000"/>
                  </a:schemeClr>
                </a:solidFill>
                <a:effectLst/>
              </a:rPr>
              <a:t>Análisis univariado</a:t>
            </a:r>
          </a:p>
        </p:txBody>
      </p:sp>
      <p:pic>
        <p:nvPicPr>
          <p:cNvPr id="2050" name="Picture 2" descr="Qué es el turismo sostenible y cómo puede salvar el planeta?">
            <a:extLst>
              <a:ext uri="{FF2B5EF4-FFF2-40B4-BE49-F238E27FC236}">
                <a16:creationId xmlns:a16="http://schemas.microsoft.com/office/drawing/2014/main" id="{9B22FBDD-D634-49D3-8FD5-984B1C826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98" y="815101"/>
            <a:ext cx="3846144" cy="236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5E5EB06-5B2C-4306-8181-71F45846E253}"/>
              </a:ext>
            </a:extLst>
          </p:cNvPr>
          <p:cNvSpPr txBox="1"/>
          <p:nvPr/>
        </p:nvSpPr>
        <p:spPr>
          <a:xfrm>
            <a:off x="2153163" y="3128914"/>
            <a:ext cx="2676939" cy="646331"/>
          </a:xfrm>
          <a:prstGeom prst="rect">
            <a:avLst/>
          </a:prstGeom>
          <a:noFill/>
        </p:spPr>
        <p:txBody>
          <a:bodyPr wrap="square" rtlCol="0">
            <a:spAutoFit/>
          </a:bodyPr>
          <a:lstStyle/>
          <a:p>
            <a:r>
              <a:rPr lang="es-ES" b="1" dirty="0">
                <a:solidFill>
                  <a:schemeClr val="accent6">
                    <a:lumMod val="75000"/>
                  </a:schemeClr>
                </a:solidFill>
              </a:rPr>
              <a:t>Frecuencia turismo sostenible 48%</a:t>
            </a:r>
            <a:endParaRPr lang="es-EC" b="1" dirty="0">
              <a:solidFill>
                <a:schemeClr val="accent6">
                  <a:lumMod val="75000"/>
                </a:schemeClr>
              </a:solidFill>
            </a:endParaRPr>
          </a:p>
        </p:txBody>
      </p:sp>
      <p:pic>
        <p:nvPicPr>
          <p:cNvPr id="2" name="Picture 2" descr="Los encantos naturales de Ecuador, más allá de las islas Galápagos">
            <a:extLst>
              <a:ext uri="{FF2B5EF4-FFF2-40B4-BE49-F238E27FC236}">
                <a16:creationId xmlns:a16="http://schemas.microsoft.com/office/drawing/2014/main" id="{CCD0C0E4-F9D2-4AEE-A802-EEA14E49F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712" y="1095860"/>
            <a:ext cx="3670462" cy="1920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577C27E-794C-4443-8903-A05042E6BA0D}"/>
              </a:ext>
            </a:extLst>
          </p:cNvPr>
          <p:cNvSpPr txBox="1"/>
          <p:nvPr/>
        </p:nvSpPr>
        <p:spPr>
          <a:xfrm>
            <a:off x="6969160" y="3138529"/>
            <a:ext cx="3072543" cy="646331"/>
          </a:xfrm>
          <a:prstGeom prst="rect">
            <a:avLst/>
          </a:prstGeom>
          <a:noFill/>
        </p:spPr>
        <p:txBody>
          <a:bodyPr wrap="square" rtlCol="0">
            <a:spAutoFit/>
          </a:bodyPr>
          <a:lstStyle/>
          <a:p>
            <a:r>
              <a:rPr lang="es-ES" b="1" dirty="0">
                <a:solidFill>
                  <a:schemeClr val="accent6">
                    <a:lumMod val="75000"/>
                  </a:schemeClr>
                </a:solidFill>
              </a:rPr>
              <a:t>Atención a la naturaleza o paisaje 59%</a:t>
            </a:r>
            <a:endParaRPr lang="es-EC" b="1" dirty="0">
              <a:solidFill>
                <a:schemeClr val="accent6">
                  <a:lumMod val="75000"/>
                </a:schemeClr>
              </a:solidFill>
            </a:endParaRPr>
          </a:p>
        </p:txBody>
      </p:sp>
      <p:pic>
        <p:nvPicPr>
          <p:cNvPr id="2052" name="Picture 4" descr="Las mejores playas del mundo: hay dos españolas - AS.com">
            <a:extLst>
              <a:ext uri="{FF2B5EF4-FFF2-40B4-BE49-F238E27FC236}">
                <a16:creationId xmlns:a16="http://schemas.microsoft.com/office/drawing/2014/main" id="{4B7370B0-5C47-4017-9ACB-6B6407CD3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082" y="4003762"/>
            <a:ext cx="1329526" cy="889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gunas, ríos y playas, en el norte del Ecuador | Ecuador | Noticias | El  Universo">
            <a:extLst>
              <a:ext uri="{FF2B5EF4-FFF2-40B4-BE49-F238E27FC236}">
                <a16:creationId xmlns:a16="http://schemas.microsoft.com/office/drawing/2014/main" id="{28FAFD30-0411-464C-BC8B-A70D30730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748" y="4003762"/>
            <a:ext cx="1447963" cy="8890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rques nacionales que ya están abiertos en Ecuador para turismo | | | El  Universo">
            <a:extLst>
              <a:ext uri="{FF2B5EF4-FFF2-40B4-BE49-F238E27FC236}">
                <a16:creationId xmlns:a16="http://schemas.microsoft.com/office/drawing/2014/main" id="{D99455FD-CB55-4BF8-B1F5-772950332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048" y="3992358"/>
            <a:ext cx="1185001" cy="8890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alapagos reabre sus puertas al turismo">
            <a:extLst>
              <a:ext uri="{FF2B5EF4-FFF2-40B4-BE49-F238E27FC236}">
                <a16:creationId xmlns:a16="http://schemas.microsoft.com/office/drawing/2014/main" id="{A17D39A1-6062-4EE8-AE30-53DAE8BBEE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10" y="4015166"/>
            <a:ext cx="1567283" cy="87767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97C1F3F7-160C-40F9-B332-8F9DD0D84FA6}"/>
              </a:ext>
            </a:extLst>
          </p:cNvPr>
          <p:cNvSpPr txBox="1"/>
          <p:nvPr/>
        </p:nvSpPr>
        <p:spPr>
          <a:xfrm>
            <a:off x="3211082" y="4940352"/>
            <a:ext cx="1389299" cy="338554"/>
          </a:xfrm>
          <a:prstGeom prst="rect">
            <a:avLst/>
          </a:prstGeom>
          <a:noFill/>
        </p:spPr>
        <p:txBody>
          <a:bodyPr wrap="square" rtlCol="0">
            <a:spAutoFit/>
          </a:bodyPr>
          <a:lstStyle/>
          <a:p>
            <a:r>
              <a:rPr lang="es-ES" sz="1600" b="1" dirty="0">
                <a:solidFill>
                  <a:schemeClr val="accent6">
                    <a:lumMod val="75000"/>
                  </a:schemeClr>
                </a:solidFill>
              </a:rPr>
              <a:t>Playas 68%</a:t>
            </a:r>
            <a:endParaRPr lang="es-EC" sz="1600" b="1" dirty="0">
              <a:solidFill>
                <a:schemeClr val="accent6">
                  <a:lumMod val="75000"/>
                </a:schemeClr>
              </a:solidFill>
            </a:endParaRPr>
          </a:p>
        </p:txBody>
      </p:sp>
      <p:sp>
        <p:nvSpPr>
          <p:cNvPr id="18" name="CuadroTexto 17">
            <a:extLst>
              <a:ext uri="{FF2B5EF4-FFF2-40B4-BE49-F238E27FC236}">
                <a16:creationId xmlns:a16="http://schemas.microsoft.com/office/drawing/2014/main" id="{6C4E2E58-B989-474B-9C04-60DB60D6F17A}"/>
              </a:ext>
            </a:extLst>
          </p:cNvPr>
          <p:cNvSpPr txBox="1"/>
          <p:nvPr/>
        </p:nvSpPr>
        <p:spPr>
          <a:xfrm>
            <a:off x="5166299" y="4940352"/>
            <a:ext cx="1389299" cy="1077218"/>
          </a:xfrm>
          <a:prstGeom prst="rect">
            <a:avLst/>
          </a:prstGeom>
          <a:noFill/>
        </p:spPr>
        <p:txBody>
          <a:bodyPr wrap="square" rtlCol="0">
            <a:spAutoFit/>
          </a:bodyPr>
          <a:lstStyle/>
          <a:p>
            <a:pPr algn="ctr"/>
            <a:r>
              <a:rPr lang="es-ES" sz="1600" b="1" dirty="0">
                <a:solidFill>
                  <a:schemeClr val="accent6">
                    <a:lumMod val="75000"/>
                  </a:schemeClr>
                </a:solidFill>
              </a:rPr>
              <a:t>Ríos, lagunas y cascadas 50%</a:t>
            </a:r>
            <a:endParaRPr lang="es-EC" sz="1600" b="1" dirty="0">
              <a:solidFill>
                <a:schemeClr val="accent6">
                  <a:lumMod val="75000"/>
                </a:schemeClr>
              </a:solidFill>
            </a:endParaRPr>
          </a:p>
        </p:txBody>
      </p:sp>
      <p:sp>
        <p:nvSpPr>
          <p:cNvPr id="19" name="CuadroTexto 18">
            <a:extLst>
              <a:ext uri="{FF2B5EF4-FFF2-40B4-BE49-F238E27FC236}">
                <a16:creationId xmlns:a16="http://schemas.microsoft.com/office/drawing/2014/main" id="{129979FF-6780-44E4-9290-63D1ECC2E1B2}"/>
              </a:ext>
            </a:extLst>
          </p:cNvPr>
          <p:cNvSpPr txBox="1"/>
          <p:nvPr/>
        </p:nvSpPr>
        <p:spPr>
          <a:xfrm>
            <a:off x="6661048" y="4940352"/>
            <a:ext cx="1389299" cy="830997"/>
          </a:xfrm>
          <a:prstGeom prst="rect">
            <a:avLst/>
          </a:prstGeom>
          <a:noFill/>
        </p:spPr>
        <p:txBody>
          <a:bodyPr wrap="square" rtlCol="0">
            <a:spAutoFit/>
          </a:bodyPr>
          <a:lstStyle/>
          <a:p>
            <a:pPr algn="ctr"/>
            <a:r>
              <a:rPr lang="es-ES" sz="1600" b="1" dirty="0">
                <a:solidFill>
                  <a:schemeClr val="accent6">
                    <a:lumMod val="75000"/>
                  </a:schemeClr>
                </a:solidFill>
              </a:rPr>
              <a:t>Parques nacionales 42%</a:t>
            </a:r>
            <a:endParaRPr lang="es-EC" sz="1600" b="1" dirty="0">
              <a:solidFill>
                <a:schemeClr val="accent6">
                  <a:lumMod val="75000"/>
                </a:schemeClr>
              </a:solidFill>
            </a:endParaRPr>
          </a:p>
        </p:txBody>
      </p:sp>
      <p:sp>
        <p:nvSpPr>
          <p:cNvPr id="20" name="CuadroTexto 19">
            <a:extLst>
              <a:ext uri="{FF2B5EF4-FFF2-40B4-BE49-F238E27FC236}">
                <a16:creationId xmlns:a16="http://schemas.microsoft.com/office/drawing/2014/main" id="{50483E4C-E490-4080-AABA-5350FFB93180}"/>
              </a:ext>
            </a:extLst>
          </p:cNvPr>
          <p:cNvSpPr txBox="1"/>
          <p:nvPr/>
        </p:nvSpPr>
        <p:spPr>
          <a:xfrm>
            <a:off x="8335083" y="4940352"/>
            <a:ext cx="1389299" cy="584775"/>
          </a:xfrm>
          <a:prstGeom prst="rect">
            <a:avLst/>
          </a:prstGeom>
          <a:noFill/>
        </p:spPr>
        <p:txBody>
          <a:bodyPr wrap="square" rtlCol="0">
            <a:spAutoFit/>
          </a:bodyPr>
          <a:lstStyle/>
          <a:p>
            <a:pPr algn="ctr"/>
            <a:r>
              <a:rPr lang="es-ES" sz="1600" b="1" dirty="0">
                <a:solidFill>
                  <a:schemeClr val="accent6">
                    <a:lumMod val="75000"/>
                  </a:schemeClr>
                </a:solidFill>
              </a:rPr>
              <a:t>Galápagos 38%</a:t>
            </a:r>
            <a:endParaRPr lang="es-EC" sz="1600" b="1" dirty="0">
              <a:solidFill>
                <a:schemeClr val="accent6">
                  <a:lumMod val="75000"/>
                </a:schemeClr>
              </a:solidFill>
            </a:endParaRPr>
          </a:p>
        </p:txBody>
      </p:sp>
    </p:spTree>
    <p:extLst>
      <p:ext uri="{BB962C8B-B14F-4D97-AF65-F5344CB8AC3E}">
        <p14:creationId xmlns:p14="http://schemas.microsoft.com/office/powerpoint/2010/main" val="391905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2">
            <a:extLst>
              <a:ext uri="{FF2B5EF4-FFF2-40B4-BE49-F238E27FC236}">
                <a16:creationId xmlns:a16="http://schemas.microsoft.com/office/drawing/2014/main" id="{5EF0828A-BA22-4F5E-B6EF-AD4099533580}"/>
              </a:ext>
            </a:extLst>
          </p:cNvPr>
          <p:cNvSpPr txBox="1">
            <a:spLocks/>
          </p:cNvSpPr>
          <p:nvPr/>
        </p:nvSpPr>
        <p:spPr>
          <a:xfrm>
            <a:off x="3491633" y="72024"/>
            <a:ext cx="5450019" cy="575368"/>
          </a:xfrm>
          <a:prstGeom prst="rect">
            <a:avLst/>
          </a:prstGeom>
        </p:spPr>
        <p:txBody>
          <a:bodyPr>
            <a:normAutofit fontScale="975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a:solidFill>
                  <a:schemeClr val="accent4">
                    <a:lumMod val="85000"/>
                    <a:lumOff val="15000"/>
                  </a:schemeClr>
                </a:solidFill>
                <a:effectLst/>
              </a:rPr>
              <a:t>Análisis bivariado</a:t>
            </a:r>
          </a:p>
        </p:txBody>
      </p:sp>
      <p:sp>
        <p:nvSpPr>
          <p:cNvPr id="26" name="Título 2">
            <a:extLst>
              <a:ext uri="{FF2B5EF4-FFF2-40B4-BE49-F238E27FC236}">
                <a16:creationId xmlns:a16="http://schemas.microsoft.com/office/drawing/2014/main" id="{B5C73FDD-A5EC-409A-9C31-7C406D36CBBF}"/>
              </a:ext>
            </a:extLst>
          </p:cNvPr>
          <p:cNvSpPr>
            <a:spLocks noGrp="1"/>
          </p:cNvSpPr>
          <p:nvPr>
            <p:ph type="title"/>
          </p:nvPr>
        </p:nvSpPr>
        <p:spPr>
          <a:xfrm>
            <a:off x="3334534" y="938571"/>
            <a:ext cx="6657606" cy="457199"/>
          </a:xfrm>
        </p:spPr>
        <p:txBody>
          <a:bodyPr/>
          <a:lstStyle/>
          <a:p>
            <a:pPr algn="l"/>
            <a:r>
              <a:rPr lang="es-EC" sz="2800" dirty="0">
                <a:solidFill>
                  <a:schemeClr val="tx1"/>
                </a:solidFill>
                <a:effectLst/>
              </a:rPr>
              <a:t>Género por sostenibilidad ambiental</a:t>
            </a:r>
            <a:br>
              <a:rPr lang="en-US" sz="2800" dirty="0">
                <a:solidFill>
                  <a:schemeClr val="tx1"/>
                </a:solidFill>
                <a:effectLst/>
              </a:rPr>
            </a:br>
            <a:endParaRPr lang="en-US" sz="2800" dirty="0">
              <a:solidFill>
                <a:schemeClr val="tx1"/>
              </a:solidFill>
            </a:endParaRPr>
          </a:p>
        </p:txBody>
      </p:sp>
      <p:sp>
        <p:nvSpPr>
          <p:cNvPr id="4" name="CuadroTexto 3">
            <a:extLst>
              <a:ext uri="{FF2B5EF4-FFF2-40B4-BE49-F238E27FC236}">
                <a16:creationId xmlns:a16="http://schemas.microsoft.com/office/drawing/2014/main" id="{6AD027EA-CCAB-4D07-AA56-57F740679797}"/>
              </a:ext>
            </a:extLst>
          </p:cNvPr>
          <p:cNvSpPr txBox="1"/>
          <p:nvPr/>
        </p:nvSpPr>
        <p:spPr>
          <a:xfrm>
            <a:off x="8110331" y="3070745"/>
            <a:ext cx="64935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29,6%</a:t>
            </a:r>
            <a:endParaRPr lang="es-EC" sz="1200" dirty="0"/>
          </a:p>
        </p:txBody>
      </p:sp>
      <p:sp>
        <p:nvSpPr>
          <p:cNvPr id="11" name="CuadroTexto 10">
            <a:extLst>
              <a:ext uri="{FF2B5EF4-FFF2-40B4-BE49-F238E27FC236}">
                <a16:creationId xmlns:a16="http://schemas.microsoft.com/office/drawing/2014/main" id="{3151454F-A431-41FE-A267-F596F390267D}"/>
              </a:ext>
            </a:extLst>
          </p:cNvPr>
          <p:cNvSpPr txBox="1"/>
          <p:nvPr/>
        </p:nvSpPr>
        <p:spPr>
          <a:xfrm>
            <a:off x="8083826" y="3587472"/>
            <a:ext cx="70236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16,7%</a:t>
            </a:r>
            <a:endParaRPr lang="es-EC" sz="1200" dirty="0"/>
          </a:p>
        </p:txBody>
      </p:sp>
      <p:sp>
        <p:nvSpPr>
          <p:cNvPr id="12" name="CuadroTexto 11">
            <a:extLst>
              <a:ext uri="{FF2B5EF4-FFF2-40B4-BE49-F238E27FC236}">
                <a16:creationId xmlns:a16="http://schemas.microsoft.com/office/drawing/2014/main" id="{DFD0C06B-78A0-4368-8FCC-97336CC56228}"/>
              </a:ext>
            </a:extLst>
          </p:cNvPr>
          <p:cNvSpPr txBox="1"/>
          <p:nvPr/>
        </p:nvSpPr>
        <p:spPr>
          <a:xfrm>
            <a:off x="8083826" y="4676697"/>
            <a:ext cx="67586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46,4%</a:t>
            </a:r>
            <a:endParaRPr lang="es-EC" sz="1200" dirty="0"/>
          </a:p>
        </p:txBody>
      </p:sp>
      <p:pic>
        <p:nvPicPr>
          <p:cNvPr id="6" name="Imagen 5">
            <a:extLst>
              <a:ext uri="{FF2B5EF4-FFF2-40B4-BE49-F238E27FC236}">
                <a16:creationId xmlns:a16="http://schemas.microsoft.com/office/drawing/2014/main" id="{1D811D9E-C102-4AB4-B165-248BBCB2D9F1}"/>
              </a:ext>
            </a:extLst>
          </p:cNvPr>
          <p:cNvPicPr>
            <a:picLocks noChangeAspect="1"/>
          </p:cNvPicPr>
          <p:nvPr/>
        </p:nvPicPr>
        <p:blipFill>
          <a:blip r:embed="rId2"/>
          <a:stretch>
            <a:fillRect/>
          </a:stretch>
        </p:blipFill>
        <p:spPr>
          <a:xfrm>
            <a:off x="754790" y="1716417"/>
            <a:ext cx="7223019" cy="3425166"/>
          </a:xfrm>
          <a:prstGeom prst="rect">
            <a:avLst/>
          </a:prstGeom>
        </p:spPr>
      </p:pic>
      <p:sp>
        <p:nvSpPr>
          <p:cNvPr id="9" name="Rectángulo 8">
            <a:extLst>
              <a:ext uri="{FF2B5EF4-FFF2-40B4-BE49-F238E27FC236}">
                <a16:creationId xmlns:a16="http://schemas.microsoft.com/office/drawing/2014/main" id="{F6651647-15FB-4D30-B0EF-AC4ACDD42AB6}"/>
              </a:ext>
            </a:extLst>
          </p:cNvPr>
          <p:cNvSpPr/>
          <p:nvPr/>
        </p:nvSpPr>
        <p:spPr>
          <a:xfrm>
            <a:off x="5519532" y="3186959"/>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7">
            <a:extLst>
              <a:ext uri="{FF2B5EF4-FFF2-40B4-BE49-F238E27FC236}">
                <a16:creationId xmlns:a16="http://schemas.microsoft.com/office/drawing/2014/main" id="{FCD7068A-C03E-4B1B-81CA-0108695EC67D}"/>
              </a:ext>
            </a:extLst>
          </p:cNvPr>
          <p:cNvSpPr/>
          <p:nvPr/>
        </p:nvSpPr>
        <p:spPr>
          <a:xfrm>
            <a:off x="5546036" y="3678903"/>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7170" name="Picture 2" descr="FITURGREEN 2015, innovación y sostenibilidad en el sector turístico -  Ambientum Portal Lider Medioambiente">
            <a:extLst>
              <a:ext uri="{FF2B5EF4-FFF2-40B4-BE49-F238E27FC236}">
                <a16:creationId xmlns:a16="http://schemas.microsoft.com/office/drawing/2014/main" id="{D02E7A0F-7D77-474D-9FDA-21DB484F1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29" y="249064"/>
            <a:ext cx="1450189" cy="1379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Gráfico 2" descr="Sostenibilidad">
            <a:extLst>
              <a:ext uri="{FF2B5EF4-FFF2-40B4-BE49-F238E27FC236}">
                <a16:creationId xmlns:a16="http://schemas.microsoft.com/office/drawing/2014/main" id="{AA1169D5-B1EC-4CD5-81A7-B9FDC24EE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5149" y="1403966"/>
            <a:ext cx="914400" cy="914400"/>
          </a:xfrm>
          <a:prstGeom prst="rect">
            <a:avLst/>
          </a:prstGeom>
        </p:spPr>
      </p:pic>
      <p:sp>
        <p:nvSpPr>
          <p:cNvPr id="5" name="CuadroTexto 4">
            <a:extLst>
              <a:ext uri="{FF2B5EF4-FFF2-40B4-BE49-F238E27FC236}">
                <a16:creationId xmlns:a16="http://schemas.microsoft.com/office/drawing/2014/main" id="{4BC2C206-79F6-471E-8430-E750AC17E6F3}"/>
              </a:ext>
            </a:extLst>
          </p:cNvPr>
          <p:cNvSpPr txBox="1"/>
          <p:nvPr/>
        </p:nvSpPr>
        <p:spPr>
          <a:xfrm>
            <a:off x="9209969" y="2521059"/>
            <a:ext cx="2584759" cy="1815882"/>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Bahnschrift" panose="020B0502040204020203" pitchFamily="34" charset="0"/>
              </a:rPr>
              <a:t>Políticas de reciclaje</a:t>
            </a:r>
          </a:p>
          <a:p>
            <a:pPr marL="285750" indent="-285750">
              <a:buFont typeface="Arial" panose="020B0604020202020204" pitchFamily="34" charset="0"/>
              <a:buChar char="•"/>
            </a:pPr>
            <a:r>
              <a:rPr lang="es-ES" sz="1400" dirty="0">
                <a:latin typeface="Bahnschrift" panose="020B0502040204020203" pitchFamily="34" charset="0"/>
              </a:rPr>
              <a:t>Ética ambiental positiva</a:t>
            </a:r>
          </a:p>
          <a:p>
            <a:pPr marL="285750" indent="-285750">
              <a:buFont typeface="Arial" panose="020B0604020202020204" pitchFamily="34" charset="0"/>
              <a:buChar char="•"/>
            </a:pPr>
            <a:r>
              <a:rPr lang="es-ES" sz="1400" dirty="0">
                <a:latin typeface="Bahnschrift" panose="020B0502040204020203" pitchFamily="34" charset="0"/>
              </a:rPr>
              <a:t>Valor y protección del medio ambiente</a:t>
            </a:r>
          </a:p>
          <a:p>
            <a:pPr marL="285750" indent="-285750">
              <a:buFont typeface="Arial" panose="020B0604020202020204" pitchFamily="34" charset="0"/>
              <a:buChar char="•"/>
            </a:pPr>
            <a:r>
              <a:rPr lang="es-ES" sz="1400" dirty="0">
                <a:latin typeface="Bahnschrift" panose="020B0502040204020203" pitchFamily="34" charset="0"/>
              </a:rPr>
              <a:t>Mensajes de concienciación ambiental</a:t>
            </a:r>
          </a:p>
          <a:p>
            <a:pPr marL="285750" indent="-285750">
              <a:buFont typeface="Arial" panose="020B0604020202020204" pitchFamily="34" charset="0"/>
              <a:buChar char="•"/>
            </a:pPr>
            <a:r>
              <a:rPr lang="es-ES" sz="1400" dirty="0">
                <a:latin typeface="Bahnschrift" panose="020B0502040204020203" pitchFamily="34" charset="0"/>
              </a:rPr>
              <a:t>Defienden la naturaleza y diversidad</a:t>
            </a:r>
            <a:endParaRPr lang="es-EC" sz="1400" dirty="0">
              <a:latin typeface="Bahnschrift" panose="020B0502040204020203" pitchFamily="34" charset="0"/>
            </a:endParaRPr>
          </a:p>
        </p:txBody>
      </p:sp>
    </p:spTree>
    <p:extLst>
      <p:ext uri="{BB962C8B-B14F-4D97-AF65-F5344CB8AC3E}">
        <p14:creationId xmlns:p14="http://schemas.microsoft.com/office/powerpoint/2010/main" val="147168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2">
            <a:extLst>
              <a:ext uri="{FF2B5EF4-FFF2-40B4-BE49-F238E27FC236}">
                <a16:creationId xmlns:a16="http://schemas.microsoft.com/office/drawing/2014/main" id="{5EF0828A-BA22-4F5E-B6EF-AD4099533580}"/>
              </a:ext>
            </a:extLst>
          </p:cNvPr>
          <p:cNvSpPr txBox="1">
            <a:spLocks/>
          </p:cNvSpPr>
          <p:nvPr/>
        </p:nvSpPr>
        <p:spPr>
          <a:xfrm>
            <a:off x="3491633" y="72024"/>
            <a:ext cx="5450019" cy="575368"/>
          </a:xfrm>
          <a:prstGeom prst="rect">
            <a:avLst/>
          </a:prstGeom>
        </p:spPr>
        <p:txBody>
          <a:bodyPr>
            <a:normAutofit fontScale="975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a:solidFill>
                  <a:schemeClr val="accent4">
                    <a:lumMod val="85000"/>
                    <a:lumOff val="15000"/>
                  </a:schemeClr>
                </a:solidFill>
                <a:effectLst/>
              </a:rPr>
              <a:t>Análisis bivariado</a:t>
            </a:r>
          </a:p>
        </p:txBody>
      </p:sp>
      <p:sp>
        <p:nvSpPr>
          <p:cNvPr id="26" name="Título 2">
            <a:extLst>
              <a:ext uri="{FF2B5EF4-FFF2-40B4-BE49-F238E27FC236}">
                <a16:creationId xmlns:a16="http://schemas.microsoft.com/office/drawing/2014/main" id="{B5C73FDD-A5EC-409A-9C31-7C406D36CBBF}"/>
              </a:ext>
            </a:extLst>
          </p:cNvPr>
          <p:cNvSpPr>
            <a:spLocks noGrp="1"/>
          </p:cNvSpPr>
          <p:nvPr>
            <p:ph type="title"/>
          </p:nvPr>
        </p:nvSpPr>
        <p:spPr>
          <a:xfrm>
            <a:off x="3687327" y="772096"/>
            <a:ext cx="6026516" cy="457199"/>
          </a:xfrm>
        </p:spPr>
        <p:txBody>
          <a:bodyPr/>
          <a:lstStyle/>
          <a:p>
            <a:pPr algn="l"/>
            <a:r>
              <a:rPr lang="es-EC" sz="2800" dirty="0">
                <a:solidFill>
                  <a:schemeClr val="tx1"/>
                </a:solidFill>
                <a:effectLst/>
              </a:rPr>
              <a:t>Género por satisfacción</a:t>
            </a:r>
            <a:br>
              <a:rPr lang="en-US" sz="2800" dirty="0">
                <a:solidFill>
                  <a:schemeClr val="tx1"/>
                </a:solidFill>
                <a:effectLst/>
              </a:rPr>
            </a:br>
            <a:endParaRPr lang="en-US" sz="2800" dirty="0">
              <a:solidFill>
                <a:schemeClr val="tx1"/>
              </a:solidFill>
            </a:endParaRPr>
          </a:p>
        </p:txBody>
      </p:sp>
      <p:pic>
        <p:nvPicPr>
          <p:cNvPr id="3" name="Imagen 2">
            <a:extLst>
              <a:ext uri="{FF2B5EF4-FFF2-40B4-BE49-F238E27FC236}">
                <a16:creationId xmlns:a16="http://schemas.microsoft.com/office/drawing/2014/main" id="{BB0F144A-36A9-4ABE-8E02-90DC3B0D31F9}"/>
              </a:ext>
            </a:extLst>
          </p:cNvPr>
          <p:cNvPicPr>
            <a:picLocks noChangeAspect="1"/>
          </p:cNvPicPr>
          <p:nvPr/>
        </p:nvPicPr>
        <p:blipFill rotWithShape="1">
          <a:blip r:embed="rId2"/>
          <a:srcRect b="2199"/>
          <a:stretch/>
        </p:blipFill>
        <p:spPr>
          <a:xfrm>
            <a:off x="777760" y="1599164"/>
            <a:ext cx="7284924" cy="3396905"/>
          </a:xfrm>
          <a:prstGeom prst="rect">
            <a:avLst/>
          </a:prstGeom>
        </p:spPr>
      </p:pic>
      <p:sp>
        <p:nvSpPr>
          <p:cNvPr id="8" name="Rectángulo 7">
            <a:extLst>
              <a:ext uri="{FF2B5EF4-FFF2-40B4-BE49-F238E27FC236}">
                <a16:creationId xmlns:a16="http://schemas.microsoft.com/office/drawing/2014/main" id="{FCD7068A-C03E-4B1B-81CA-0108695EC67D}"/>
              </a:ext>
            </a:extLst>
          </p:cNvPr>
          <p:cNvSpPr/>
          <p:nvPr/>
        </p:nvSpPr>
        <p:spPr>
          <a:xfrm>
            <a:off x="5565914" y="3632142"/>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Rectángulo 8">
            <a:extLst>
              <a:ext uri="{FF2B5EF4-FFF2-40B4-BE49-F238E27FC236}">
                <a16:creationId xmlns:a16="http://schemas.microsoft.com/office/drawing/2014/main" id="{F6651647-15FB-4D30-B0EF-AC4ACDD42AB6}"/>
              </a:ext>
            </a:extLst>
          </p:cNvPr>
          <p:cNvSpPr/>
          <p:nvPr/>
        </p:nvSpPr>
        <p:spPr>
          <a:xfrm>
            <a:off x="5565914" y="3116461"/>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6AD027EA-CCAB-4D07-AA56-57F740679797}"/>
              </a:ext>
            </a:extLst>
          </p:cNvPr>
          <p:cNvSpPr txBox="1"/>
          <p:nvPr/>
        </p:nvSpPr>
        <p:spPr>
          <a:xfrm>
            <a:off x="7951304" y="3008859"/>
            <a:ext cx="596348"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31%</a:t>
            </a:r>
            <a:endParaRPr lang="es-EC" sz="1200" dirty="0"/>
          </a:p>
        </p:txBody>
      </p:sp>
      <p:sp>
        <p:nvSpPr>
          <p:cNvPr id="11" name="CuadroTexto 10">
            <a:extLst>
              <a:ext uri="{FF2B5EF4-FFF2-40B4-BE49-F238E27FC236}">
                <a16:creationId xmlns:a16="http://schemas.microsoft.com/office/drawing/2014/main" id="{3151454F-A431-41FE-A267-F596F390267D}"/>
              </a:ext>
            </a:extLst>
          </p:cNvPr>
          <p:cNvSpPr txBox="1"/>
          <p:nvPr/>
        </p:nvSpPr>
        <p:spPr>
          <a:xfrm>
            <a:off x="7951304" y="3586426"/>
            <a:ext cx="70236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17,2%</a:t>
            </a:r>
            <a:endParaRPr lang="es-EC" sz="1200" dirty="0"/>
          </a:p>
        </p:txBody>
      </p:sp>
      <p:sp>
        <p:nvSpPr>
          <p:cNvPr id="12" name="CuadroTexto 11">
            <a:extLst>
              <a:ext uri="{FF2B5EF4-FFF2-40B4-BE49-F238E27FC236}">
                <a16:creationId xmlns:a16="http://schemas.microsoft.com/office/drawing/2014/main" id="{DFD0C06B-78A0-4368-8FCC-97336CC56228}"/>
              </a:ext>
            </a:extLst>
          </p:cNvPr>
          <p:cNvSpPr txBox="1"/>
          <p:nvPr/>
        </p:nvSpPr>
        <p:spPr>
          <a:xfrm>
            <a:off x="7977809" y="4676697"/>
            <a:ext cx="67586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48,2%</a:t>
            </a:r>
            <a:endParaRPr lang="es-EC" sz="1200" dirty="0"/>
          </a:p>
        </p:txBody>
      </p:sp>
      <p:pic>
        <p:nvPicPr>
          <p:cNvPr id="5" name="Imagen 4">
            <a:extLst>
              <a:ext uri="{FF2B5EF4-FFF2-40B4-BE49-F238E27FC236}">
                <a16:creationId xmlns:a16="http://schemas.microsoft.com/office/drawing/2014/main" id="{9D019A54-E927-4A2E-B8B4-AFEE4E156E0C}"/>
              </a:ext>
            </a:extLst>
          </p:cNvPr>
          <p:cNvPicPr>
            <a:picLocks noChangeAspect="1"/>
          </p:cNvPicPr>
          <p:nvPr/>
        </p:nvPicPr>
        <p:blipFill>
          <a:blip r:embed="rId3"/>
          <a:stretch>
            <a:fillRect/>
          </a:stretch>
        </p:blipFill>
        <p:spPr>
          <a:xfrm>
            <a:off x="9713843" y="1599164"/>
            <a:ext cx="1192696" cy="894523"/>
          </a:xfrm>
          <a:prstGeom prst="rect">
            <a:avLst/>
          </a:prstGeom>
          <a:ln>
            <a:noFill/>
          </a:ln>
          <a:effectLst>
            <a:softEdge rad="112500"/>
          </a:effectLst>
        </p:spPr>
      </p:pic>
      <p:sp>
        <p:nvSpPr>
          <p:cNvPr id="13" name="CuadroTexto 12">
            <a:extLst>
              <a:ext uri="{FF2B5EF4-FFF2-40B4-BE49-F238E27FC236}">
                <a16:creationId xmlns:a16="http://schemas.microsoft.com/office/drawing/2014/main" id="{D105712B-7468-4A16-82A1-D35C17C40962}"/>
              </a:ext>
            </a:extLst>
          </p:cNvPr>
          <p:cNvSpPr txBox="1"/>
          <p:nvPr/>
        </p:nvSpPr>
        <p:spPr>
          <a:xfrm>
            <a:off x="9276521" y="3008859"/>
            <a:ext cx="2297036" cy="954107"/>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Bahnschrift" panose="020B0502040204020203" pitchFamily="34" charset="0"/>
              </a:rPr>
              <a:t>Conocimientos obtenidos</a:t>
            </a:r>
          </a:p>
          <a:p>
            <a:pPr marL="285750" indent="-285750">
              <a:buFont typeface="Arial" panose="020B0604020202020204" pitchFamily="34" charset="0"/>
              <a:buChar char="•"/>
            </a:pPr>
            <a:r>
              <a:rPr lang="es-ES" sz="1400" dirty="0">
                <a:latin typeface="Bahnschrift" panose="020B0502040204020203" pitchFamily="34" charset="0"/>
              </a:rPr>
              <a:t>Interacciones</a:t>
            </a:r>
          </a:p>
          <a:p>
            <a:pPr marL="285750" indent="-285750">
              <a:buFont typeface="Arial" panose="020B0604020202020204" pitchFamily="34" charset="0"/>
              <a:buChar char="•"/>
            </a:pPr>
            <a:r>
              <a:rPr lang="es-ES" sz="1400" dirty="0">
                <a:latin typeface="Bahnschrift" panose="020B0502040204020203" pitchFamily="34" charset="0"/>
              </a:rPr>
              <a:t>Contenidos publicados</a:t>
            </a:r>
          </a:p>
        </p:txBody>
      </p:sp>
    </p:spTree>
    <p:extLst>
      <p:ext uri="{BB962C8B-B14F-4D97-AF65-F5344CB8AC3E}">
        <p14:creationId xmlns:p14="http://schemas.microsoft.com/office/powerpoint/2010/main" val="277060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8EA00B17-3771-422F-BBE0-421547AFDB99}"/>
              </a:ext>
            </a:extLst>
          </p:cNvPr>
          <p:cNvPicPr>
            <a:picLocks noChangeAspect="1"/>
          </p:cNvPicPr>
          <p:nvPr/>
        </p:nvPicPr>
        <p:blipFill>
          <a:blip r:embed="rId2"/>
          <a:stretch>
            <a:fillRect/>
          </a:stretch>
        </p:blipFill>
        <p:spPr>
          <a:xfrm>
            <a:off x="603578" y="1479235"/>
            <a:ext cx="7698909" cy="3645588"/>
          </a:xfrm>
          <a:prstGeom prst="rect">
            <a:avLst/>
          </a:prstGeom>
        </p:spPr>
      </p:pic>
      <p:sp>
        <p:nvSpPr>
          <p:cNvPr id="24" name="Título 2">
            <a:extLst>
              <a:ext uri="{FF2B5EF4-FFF2-40B4-BE49-F238E27FC236}">
                <a16:creationId xmlns:a16="http://schemas.microsoft.com/office/drawing/2014/main" id="{5EF0828A-BA22-4F5E-B6EF-AD4099533580}"/>
              </a:ext>
            </a:extLst>
          </p:cNvPr>
          <p:cNvSpPr txBox="1">
            <a:spLocks/>
          </p:cNvSpPr>
          <p:nvPr/>
        </p:nvSpPr>
        <p:spPr>
          <a:xfrm>
            <a:off x="3491633" y="72024"/>
            <a:ext cx="5450019" cy="575368"/>
          </a:xfrm>
          <a:prstGeom prst="rect">
            <a:avLst/>
          </a:prstGeom>
        </p:spPr>
        <p:txBody>
          <a:bodyPr>
            <a:normAutofit fontScale="975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a:solidFill>
                  <a:schemeClr val="accent4">
                    <a:lumMod val="85000"/>
                    <a:lumOff val="15000"/>
                  </a:schemeClr>
                </a:solidFill>
                <a:effectLst/>
              </a:rPr>
              <a:t>Análisis bivariado</a:t>
            </a:r>
          </a:p>
        </p:txBody>
      </p:sp>
      <p:sp>
        <p:nvSpPr>
          <p:cNvPr id="26" name="Título 2">
            <a:extLst>
              <a:ext uri="{FF2B5EF4-FFF2-40B4-BE49-F238E27FC236}">
                <a16:creationId xmlns:a16="http://schemas.microsoft.com/office/drawing/2014/main" id="{B5C73FDD-A5EC-409A-9C31-7C406D36CBBF}"/>
              </a:ext>
            </a:extLst>
          </p:cNvPr>
          <p:cNvSpPr>
            <a:spLocks noGrp="1"/>
          </p:cNvSpPr>
          <p:nvPr>
            <p:ph type="title"/>
          </p:nvPr>
        </p:nvSpPr>
        <p:spPr>
          <a:xfrm>
            <a:off x="3687327" y="772096"/>
            <a:ext cx="6026516" cy="457199"/>
          </a:xfrm>
        </p:spPr>
        <p:txBody>
          <a:bodyPr/>
          <a:lstStyle/>
          <a:p>
            <a:pPr algn="l"/>
            <a:r>
              <a:rPr lang="es-EC" sz="2800" dirty="0">
                <a:solidFill>
                  <a:schemeClr val="tx1"/>
                </a:solidFill>
                <a:effectLst/>
              </a:rPr>
              <a:t>Género por confianza</a:t>
            </a:r>
            <a:br>
              <a:rPr lang="en-US" sz="2800" dirty="0">
                <a:solidFill>
                  <a:schemeClr val="tx1"/>
                </a:solidFill>
                <a:effectLst/>
              </a:rPr>
            </a:br>
            <a:endParaRPr lang="en-US" sz="2800" dirty="0">
              <a:solidFill>
                <a:schemeClr val="tx1"/>
              </a:solidFill>
            </a:endParaRPr>
          </a:p>
        </p:txBody>
      </p:sp>
      <p:sp>
        <p:nvSpPr>
          <p:cNvPr id="8" name="Rectángulo 7">
            <a:extLst>
              <a:ext uri="{FF2B5EF4-FFF2-40B4-BE49-F238E27FC236}">
                <a16:creationId xmlns:a16="http://schemas.microsoft.com/office/drawing/2014/main" id="{FCD7068A-C03E-4B1B-81CA-0108695EC67D}"/>
              </a:ext>
            </a:extLst>
          </p:cNvPr>
          <p:cNvSpPr/>
          <p:nvPr/>
        </p:nvSpPr>
        <p:spPr>
          <a:xfrm>
            <a:off x="5565914" y="3632142"/>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Rectángulo 8">
            <a:extLst>
              <a:ext uri="{FF2B5EF4-FFF2-40B4-BE49-F238E27FC236}">
                <a16:creationId xmlns:a16="http://schemas.microsoft.com/office/drawing/2014/main" id="{F6651647-15FB-4D30-B0EF-AC4ACDD42AB6}"/>
              </a:ext>
            </a:extLst>
          </p:cNvPr>
          <p:cNvSpPr/>
          <p:nvPr/>
        </p:nvSpPr>
        <p:spPr>
          <a:xfrm>
            <a:off x="5565914" y="3116461"/>
            <a:ext cx="1656521" cy="1855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6AD027EA-CCAB-4D07-AA56-57F740679797}"/>
              </a:ext>
            </a:extLst>
          </p:cNvPr>
          <p:cNvSpPr txBox="1"/>
          <p:nvPr/>
        </p:nvSpPr>
        <p:spPr>
          <a:xfrm>
            <a:off x="8179651" y="3045958"/>
            <a:ext cx="76200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29,20%</a:t>
            </a:r>
            <a:endParaRPr lang="es-EC" sz="1200" dirty="0"/>
          </a:p>
        </p:txBody>
      </p:sp>
      <p:sp>
        <p:nvSpPr>
          <p:cNvPr id="11" name="CuadroTexto 10">
            <a:extLst>
              <a:ext uri="{FF2B5EF4-FFF2-40B4-BE49-F238E27FC236}">
                <a16:creationId xmlns:a16="http://schemas.microsoft.com/office/drawing/2014/main" id="{3151454F-A431-41FE-A267-F596F390267D}"/>
              </a:ext>
            </a:extLst>
          </p:cNvPr>
          <p:cNvSpPr txBox="1"/>
          <p:nvPr/>
        </p:nvSpPr>
        <p:spPr>
          <a:xfrm>
            <a:off x="8156587" y="3586426"/>
            <a:ext cx="70236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17,70%</a:t>
            </a:r>
            <a:endParaRPr lang="es-EC" sz="1200" dirty="0"/>
          </a:p>
        </p:txBody>
      </p:sp>
      <p:sp>
        <p:nvSpPr>
          <p:cNvPr id="12" name="CuadroTexto 11">
            <a:extLst>
              <a:ext uri="{FF2B5EF4-FFF2-40B4-BE49-F238E27FC236}">
                <a16:creationId xmlns:a16="http://schemas.microsoft.com/office/drawing/2014/main" id="{DFD0C06B-78A0-4368-8FCC-97336CC56228}"/>
              </a:ext>
            </a:extLst>
          </p:cNvPr>
          <p:cNvSpPr txBox="1"/>
          <p:nvPr/>
        </p:nvSpPr>
        <p:spPr>
          <a:xfrm>
            <a:off x="8179652" y="4745282"/>
            <a:ext cx="76200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dirty="0"/>
              <a:t>46,90%</a:t>
            </a:r>
            <a:endParaRPr lang="es-EC" sz="1200" dirty="0"/>
          </a:p>
        </p:txBody>
      </p:sp>
      <p:pic>
        <p:nvPicPr>
          <p:cNvPr id="7" name="Imagen 6">
            <a:extLst>
              <a:ext uri="{FF2B5EF4-FFF2-40B4-BE49-F238E27FC236}">
                <a16:creationId xmlns:a16="http://schemas.microsoft.com/office/drawing/2014/main" id="{BB712665-9737-413D-B926-35810ADA3EF7}"/>
              </a:ext>
            </a:extLst>
          </p:cNvPr>
          <p:cNvPicPr>
            <a:picLocks noChangeAspect="1"/>
          </p:cNvPicPr>
          <p:nvPr/>
        </p:nvPicPr>
        <p:blipFill>
          <a:blip r:embed="rId3"/>
          <a:stretch>
            <a:fillRect/>
          </a:stretch>
        </p:blipFill>
        <p:spPr>
          <a:xfrm>
            <a:off x="9920910" y="1335690"/>
            <a:ext cx="1568725" cy="1109089"/>
          </a:xfrm>
          <a:prstGeom prst="rect">
            <a:avLst/>
          </a:prstGeom>
          <a:ln>
            <a:noFill/>
          </a:ln>
          <a:effectLst>
            <a:softEdge rad="112500"/>
          </a:effectLst>
        </p:spPr>
      </p:pic>
      <p:sp>
        <p:nvSpPr>
          <p:cNvPr id="15" name="CuadroTexto 14">
            <a:extLst>
              <a:ext uri="{FF2B5EF4-FFF2-40B4-BE49-F238E27FC236}">
                <a16:creationId xmlns:a16="http://schemas.microsoft.com/office/drawing/2014/main" id="{C1E0B464-F09D-4BB8-B629-42278F96526B}"/>
              </a:ext>
            </a:extLst>
          </p:cNvPr>
          <p:cNvSpPr txBox="1"/>
          <p:nvPr/>
        </p:nvSpPr>
        <p:spPr>
          <a:xfrm>
            <a:off x="9236639" y="2637012"/>
            <a:ext cx="2914642" cy="2246769"/>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Bahnschrift" panose="020B0502040204020203" pitchFamily="34" charset="0"/>
              </a:rPr>
              <a:t>Cumplen promesas de venta</a:t>
            </a:r>
          </a:p>
          <a:p>
            <a:pPr marL="285750" indent="-285750">
              <a:buFont typeface="Arial" panose="020B0604020202020204" pitchFamily="34" charset="0"/>
              <a:buChar char="•"/>
            </a:pPr>
            <a:r>
              <a:rPr lang="es-ES" sz="1400" dirty="0">
                <a:latin typeface="Bahnschrift" panose="020B0502040204020203" pitchFamily="34" charset="0"/>
              </a:rPr>
              <a:t>Forma ética y trasparente</a:t>
            </a:r>
          </a:p>
          <a:p>
            <a:pPr marL="285750" indent="-285750">
              <a:buFont typeface="Arial" panose="020B0604020202020204" pitchFamily="34" charset="0"/>
              <a:buChar char="•"/>
            </a:pPr>
            <a:r>
              <a:rPr lang="es-ES" sz="1400" dirty="0">
                <a:latin typeface="Bahnschrift" panose="020B0502040204020203" pitchFamily="34" charset="0"/>
              </a:rPr>
              <a:t>Consejos y recomendaciones</a:t>
            </a:r>
          </a:p>
          <a:p>
            <a:pPr marL="285750" indent="-285750">
              <a:buFont typeface="Arial" panose="020B0604020202020204" pitchFamily="34" charset="0"/>
              <a:buChar char="•"/>
            </a:pPr>
            <a:r>
              <a:rPr lang="es-ES" sz="1400" dirty="0">
                <a:latin typeface="Bahnschrift" panose="020B0502040204020203" pitchFamily="34" charset="0"/>
              </a:rPr>
              <a:t>Preocupación por intereses y beneficios </a:t>
            </a:r>
          </a:p>
          <a:p>
            <a:pPr marL="285750" indent="-285750">
              <a:buFont typeface="Arial" panose="020B0604020202020204" pitchFamily="34" charset="0"/>
              <a:buChar char="•"/>
            </a:pPr>
            <a:r>
              <a:rPr lang="es-ES" sz="1400" dirty="0">
                <a:latin typeface="Bahnschrift" panose="020B0502040204020203" pitchFamily="34" charset="0"/>
              </a:rPr>
              <a:t>Servicios para personas con discapacidad</a:t>
            </a:r>
          </a:p>
          <a:p>
            <a:pPr marL="285750" indent="-285750">
              <a:buFont typeface="Arial" panose="020B0604020202020204" pitchFamily="34" charset="0"/>
              <a:buChar char="•"/>
            </a:pPr>
            <a:r>
              <a:rPr lang="es-ES" sz="1400" dirty="0">
                <a:latin typeface="Bahnschrift" panose="020B0502040204020203" pitchFamily="34" charset="0"/>
              </a:rPr>
              <a:t>Conocimiento del usuario</a:t>
            </a:r>
          </a:p>
          <a:p>
            <a:pPr marL="285750" indent="-285750">
              <a:buFont typeface="Arial" panose="020B0604020202020204" pitchFamily="34" charset="0"/>
              <a:buChar char="•"/>
            </a:pPr>
            <a:r>
              <a:rPr lang="es-ES" sz="1400" dirty="0">
                <a:latin typeface="Bahnschrift" panose="020B0502040204020203" pitchFamily="34" charset="0"/>
              </a:rPr>
              <a:t>Perfiles actualizados</a:t>
            </a:r>
          </a:p>
          <a:p>
            <a:pPr marL="285750" indent="-285750">
              <a:buFont typeface="Arial" panose="020B0604020202020204" pitchFamily="34" charset="0"/>
              <a:buChar char="•"/>
            </a:pPr>
            <a:r>
              <a:rPr lang="es-ES" sz="1400" dirty="0">
                <a:latin typeface="Bahnschrift" panose="020B0502040204020203" pitchFamily="34" charset="0"/>
              </a:rPr>
              <a:t>Mensaje claro </a:t>
            </a:r>
          </a:p>
        </p:txBody>
      </p:sp>
    </p:spTree>
    <p:extLst>
      <p:ext uri="{BB962C8B-B14F-4D97-AF65-F5344CB8AC3E}">
        <p14:creationId xmlns:p14="http://schemas.microsoft.com/office/powerpoint/2010/main" val="128336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BD816D5-4E91-4132-A077-41E8860F4514}"/>
              </a:ext>
            </a:extLst>
          </p:cNvPr>
          <p:cNvSpPr/>
          <p:nvPr/>
        </p:nvSpPr>
        <p:spPr>
          <a:xfrm>
            <a:off x="1303706" y="489360"/>
            <a:ext cx="9584588" cy="615553"/>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b="1" dirty="0">
                <a:solidFill>
                  <a:schemeClr val="tx1"/>
                </a:solidFill>
                <a:latin typeface="Arial" panose="020B0604020202020204" pitchFamily="34" charset="0"/>
                <a:ea typeface="Calibri" panose="020F0502020204030204" pitchFamily="34" charset="0"/>
                <a:cs typeface="Arial" panose="020B0604020202020204" pitchFamily="34" charset="0"/>
              </a:rPr>
              <a:t>H1:</a:t>
            </a:r>
            <a:r>
              <a:rPr lang="es-EC" sz="1800" b="1"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a:effectLst/>
                <a:latin typeface="Arial" panose="020B0604020202020204" pitchFamily="34" charset="0"/>
                <a:ea typeface="Calibri" panose="020F0502020204030204" pitchFamily="34" charset="0"/>
                <a:cs typeface="Times New Roman" panose="02020603050405020304" pitchFamily="18" charset="0"/>
              </a:rPr>
              <a:t>Las publicaciones en las redes sociales relacionadas con la sostenibilidad ambiental influirían directa y positivamente en la satisfacción del usuario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AF088D2C-A632-4015-B93B-AAA3979025AA}"/>
              </a:ext>
            </a:extLst>
          </p:cNvPr>
          <p:cNvSpPr txBox="1"/>
          <p:nvPr/>
        </p:nvSpPr>
        <p:spPr>
          <a:xfrm>
            <a:off x="4459702" y="121856"/>
            <a:ext cx="3992319" cy="400110"/>
          </a:xfrm>
          <a:prstGeom prst="rect">
            <a:avLst/>
          </a:prstGeom>
          <a:noFill/>
        </p:spPr>
        <p:txBody>
          <a:bodyPr wrap="square" rtlCol="0">
            <a:spAutoFit/>
          </a:bodyPr>
          <a:lstStyle/>
          <a:p>
            <a:r>
              <a:rPr lang="es-EC" sz="2000" b="1" dirty="0"/>
              <a:t>CONTRASTE DE HIPÓTESIS</a:t>
            </a:r>
            <a:endParaRPr lang="en-US" sz="2000" b="1" dirty="0"/>
          </a:p>
        </p:txBody>
      </p:sp>
      <p:sp>
        <p:nvSpPr>
          <p:cNvPr id="9" name="Rectángulo: esquinas redondeadas 8">
            <a:extLst>
              <a:ext uri="{FF2B5EF4-FFF2-40B4-BE49-F238E27FC236}">
                <a16:creationId xmlns:a16="http://schemas.microsoft.com/office/drawing/2014/main" id="{29491B2A-41F5-4987-B206-23D484217905}"/>
              </a:ext>
            </a:extLst>
          </p:cNvPr>
          <p:cNvSpPr/>
          <p:nvPr/>
        </p:nvSpPr>
        <p:spPr>
          <a:xfrm>
            <a:off x="6392342" y="1885411"/>
            <a:ext cx="2269083" cy="100248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Con una significación de 0.000 &lt; 0.05, y un valor de chi cuadrado de 54.93.</a:t>
            </a:r>
            <a:endParaRPr lang="es-EC" sz="1600" dirty="0"/>
          </a:p>
        </p:txBody>
      </p:sp>
      <p:cxnSp>
        <p:nvCxnSpPr>
          <p:cNvPr id="5" name="Conector recto de flecha 4">
            <a:extLst>
              <a:ext uri="{FF2B5EF4-FFF2-40B4-BE49-F238E27FC236}">
                <a16:creationId xmlns:a16="http://schemas.microsoft.com/office/drawing/2014/main" id="{77B8ACC6-6D46-49D4-B84F-0EB5E914C7C3}"/>
              </a:ext>
            </a:extLst>
          </p:cNvPr>
          <p:cNvCxnSpPr>
            <a:cxnSpLocks/>
          </p:cNvCxnSpPr>
          <p:nvPr/>
        </p:nvCxnSpPr>
        <p:spPr>
          <a:xfrm>
            <a:off x="8695727" y="2386117"/>
            <a:ext cx="486474"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ángulo: esquinas redondeadas 14">
            <a:extLst>
              <a:ext uri="{FF2B5EF4-FFF2-40B4-BE49-F238E27FC236}">
                <a16:creationId xmlns:a16="http://schemas.microsoft.com/office/drawing/2014/main" id="{E672EB05-7143-4367-8523-BA80F2543493}"/>
              </a:ext>
            </a:extLst>
          </p:cNvPr>
          <p:cNvSpPr/>
          <p:nvPr/>
        </p:nvSpPr>
        <p:spPr>
          <a:xfrm>
            <a:off x="9216503" y="1676356"/>
            <a:ext cx="2835046" cy="141952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a:t>Si existe asociación entre las publicaciones en las redes sociales relacionadas con la sostenibilidad ambiental y satisfacción del usuario.</a:t>
            </a:r>
            <a:endParaRPr lang="en-US" sz="1600" dirty="0"/>
          </a:p>
        </p:txBody>
      </p:sp>
      <p:pic>
        <p:nvPicPr>
          <p:cNvPr id="12" name="Imagen 11">
            <a:extLst>
              <a:ext uri="{FF2B5EF4-FFF2-40B4-BE49-F238E27FC236}">
                <a16:creationId xmlns:a16="http://schemas.microsoft.com/office/drawing/2014/main" id="{24C8703B-E9A4-4068-B786-1FA5C52200DF}"/>
              </a:ext>
            </a:extLst>
          </p:cNvPr>
          <p:cNvPicPr>
            <a:picLocks noChangeAspect="1"/>
          </p:cNvPicPr>
          <p:nvPr/>
        </p:nvPicPr>
        <p:blipFill>
          <a:blip r:embed="rId2"/>
          <a:stretch>
            <a:fillRect/>
          </a:stretch>
        </p:blipFill>
        <p:spPr>
          <a:xfrm>
            <a:off x="429371" y="1151791"/>
            <a:ext cx="5854650" cy="2108244"/>
          </a:xfrm>
          <a:prstGeom prst="rect">
            <a:avLst/>
          </a:prstGeom>
        </p:spPr>
      </p:pic>
      <p:sp>
        <p:nvSpPr>
          <p:cNvPr id="21" name="CuadroTexto 20">
            <a:extLst>
              <a:ext uri="{FF2B5EF4-FFF2-40B4-BE49-F238E27FC236}">
                <a16:creationId xmlns:a16="http://schemas.microsoft.com/office/drawing/2014/main" id="{F07F83D0-5D70-4C6D-86CA-5EB8979DE019}"/>
              </a:ext>
            </a:extLst>
          </p:cNvPr>
          <p:cNvSpPr txBox="1"/>
          <p:nvPr/>
        </p:nvSpPr>
        <p:spPr>
          <a:xfrm>
            <a:off x="5524335" y="2386117"/>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pic>
        <p:nvPicPr>
          <p:cNvPr id="23" name="Imagen 22">
            <a:extLst>
              <a:ext uri="{FF2B5EF4-FFF2-40B4-BE49-F238E27FC236}">
                <a16:creationId xmlns:a16="http://schemas.microsoft.com/office/drawing/2014/main" id="{6347106B-103A-4677-8B12-15A1442215E3}"/>
              </a:ext>
            </a:extLst>
          </p:cNvPr>
          <p:cNvPicPr>
            <a:picLocks noChangeAspect="1"/>
          </p:cNvPicPr>
          <p:nvPr/>
        </p:nvPicPr>
        <p:blipFill>
          <a:blip r:embed="rId3"/>
          <a:stretch>
            <a:fillRect/>
          </a:stretch>
        </p:blipFill>
        <p:spPr>
          <a:xfrm>
            <a:off x="649358" y="3306913"/>
            <a:ext cx="5634664" cy="2707496"/>
          </a:xfrm>
          <a:prstGeom prst="rect">
            <a:avLst/>
          </a:prstGeom>
        </p:spPr>
      </p:pic>
      <p:sp>
        <p:nvSpPr>
          <p:cNvPr id="24" name="Rectángulo: esquinas redondeadas 23">
            <a:extLst>
              <a:ext uri="{FF2B5EF4-FFF2-40B4-BE49-F238E27FC236}">
                <a16:creationId xmlns:a16="http://schemas.microsoft.com/office/drawing/2014/main" id="{18A9EED0-2674-484D-A96D-7EC8ABBAEC63}"/>
              </a:ext>
            </a:extLst>
          </p:cNvPr>
          <p:cNvSpPr/>
          <p:nvPr/>
        </p:nvSpPr>
        <p:spPr>
          <a:xfrm>
            <a:off x="7213974" y="3429000"/>
            <a:ext cx="3674319" cy="1960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 </a:t>
            </a:r>
            <a:r>
              <a:rPr lang="es-EC" sz="1600" dirty="0">
                <a:latin typeface="Arial" panose="020B0604020202020204" pitchFamily="34" charset="0"/>
              </a:rPr>
              <a:t>L</a:t>
            </a:r>
            <a:r>
              <a:rPr lang="es-EC" sz="1600" dirty="0">
                <a:effectLst/>
                <a:latin typeface="Arial" panose="020B0604020202020204" pitchFamily="34" charset="0"/>
                <a:ea typeface="Calibri" panose="020F0502020204030204" pitchFamily="34" charset="0"/>
              </a:rPr>
              <a:t>as publicaciones en las redes sociales relacionadas con la sostenibilidad ambiental </a:t>
            </a:r>
            <a:r>
              <a:rPr lang="es-ES" sz="1600" dirty="0">
                <a:effectLst/>
                <a:latin typeface="Arial" panose="020B0604020202020204" pitchFamily="34" charset="0"/>
                <a:ea typeface="Calibri" panose="020F0502020204030204" pitchFamily="34" charset="0"/>
              </a:rPr>
              <a:t>i</a:t>
            </a:r>
            <a:r>
              <a:rPr lang="es-ES" sz="1600" dirty="0"/>
              <a:t>nfluyen de manera directa y positiva en la satisfacción del usuario, con un p-valor de 0.000&lt;0.05 y un coeficiente de correlación positivo de r = 0.250. </a:t>
            </a:r>
            <a:endParaRPr lang="es-EC" sz="1600" dirty="0"/>
          </a:p>
        </p:txBody>
      </p:sp>
      <p:sp>
        <p:nvSpPr>
          <p:cNvPr id="25" name="CuadroTexto 24">
            <a:extLst>
              <a:ext uri="{FF2B5EF4-FFF2-40B4-BE49-F238E27FC236}">
                <a16:creationId xmlns:a16="http://schemas.microsoft.com/office/drawing/2014/main" id="{B344C17E-E51D-40B0-947F-745075A738B1}"/>
              </a:ext>
            </a:extLst>
          </p:cNvPr>
          <p:cNvSpPr txBox="1"/>
          <p:nvPr/>
        </p:nvSpPr>
        <p:spPr>
          <a:xfrm>
            <a:off x="5524335" y="3912717"/>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26" name="CuadroTexto 25">
            <a:extLst>
              <a:ext uri="{FF2B5EF4-FFF2-40B4-BE49-F238E27FC236}">
                <a16:creationId xmlns:a16="http://schemas.microsoft.com/office/drawing/2014/main" id="{7DD171D6-1D58-4AB6-A4F6-B2F57736C867}"/>
              </a:ext>
            </a:extLst>
          </p:cNvPr>
          <p:cNvSpPr txBox="1"/>
          <p:nvPr/>
        </p:nvSpPr>
        <p:spPr>
          <a:xfrm>
            <a:off x="4563552" y="4926508"/>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Tree>
    <p:extLst>
      <p:ext uri="{BB962C8B-B14F-4D97-AF65-F5344CB8AC3E}">
        <p14:creationId xmlns:p14="http://schemas.microsoft.com/office/powerpoint/2010/main" val="423364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066D0DD-2128-4C62-8A56-7E9CF389F092}"/>
              </a:ext>
            </a:extLst>
          </p:cNvPr>
          <p:cNvPicPr>
            <a:picLocks noChangeAspect="1"/>
          </p:cNvPicPr>
          <p:nvPr/>
        </p:nvPicPr>
        <p:blipFill>
          <a:blip r:embed="rId2"/>
          <a:stretch>
            <a:fillRect/>
          </a:stretch>
        </p:blipFill>
        <p:spPr>
          <a:xfrm>
            <a:off x="456410" y="1293480"/>
            <a:ext cx="5827612" cy="2013433"/>
          </a:xfrm>
          <a:prstGeom prst="rect">
            <a:avLst/>
          </a:prstGeom>
        </p:spPr>
      </p:pic>
      <p:sp>
        <p:nvSpPr>
          <p:cNvPr id="4" name="Rectángulo 3">
            <a:extLst>
              <a:ext uri="{FF2B5EF4-FFF2-40B4-BE49-F238E27FC236}">
                <a16:creationId xmlns:a16="http://schemas.microsoft.com/office/drawing/2014/main" id="{FBD816D5-4E91-4132-A077-41E8860F4514}"/>
              </a:ext>
            </a:extLst>
          </p:cNvPr>
          <p:cNvSpPr/>
          <p:nvPr/>
        </p:nvSpPr>
        <p:spPr>
          <a:xfrm>
            <a:off x="1303705" y="529102"/>
            <a:ext cx="9584588" cy="615553"/>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b="1" dirty="0">
                <a:solidFill>
                  <a:schemeClr val="tx1"/>
                </a:solidFill>
                <a:latin typeface="Arial" panose="020B0604020202020204" pitchFamily="34" charset="0"/>
                <a:ea typeface="Calibri" panose="020F0502020204030204" pitchFamily="34" charset="0"/>
                <a:cs typeface="Arial" panose="020B0604020202020204" pitchFamily="34" charset="0"/>
              </a:rPr>
              <a:t>H2:</a:t>
            </a:r>
            <a:r>
              <a:rPr lang="es-EC" sz="1800" b="1" dirty="0">
                <a:effectLst/>
                <a:latin typeface="Arial" panose="020B0604020202020204" pitchFamily="34" charset="0"/>
                <a:ea typeface="Calibri" panose="020F0502020204030204" pitchFamily="34" charset="0"/>
                <a:cs typeface="Times New Roman" panose="02020603050405020304" pitchFamily="18" charset="0"/>
              </a:rPr>
              <a:t>  </a:t>
            </a:r>
            <a:r>
              <a:rPr lang="es-ES" sz="1600" dirty="0">
                <a:effectLst/>
                <a:latin typeface="Arial" panose="020B0604020202020204" pitchFamily="34" charset="0"/>
                <a:ea typeface="Calibri" panose="020F0502020204030204" pitchFamily="34" charset="0"/>
                <a:cs typeface="Times New Roman" panose="02020603050405020304" pitchFamily="18" charset="0"/>
              </a:rPr>
              <a:t>La satisfacción de los usuarios de las redes sociales con las empresas turísticas influirían directa y positivamente en su confianza.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AF088D2C-A632-4015-B93B-AAA3979025AA}"/>
              </a:ext>
            </a:extLst>
          </p:cNvPr>
          <p:cNvSpPr txBox="1"/>
          <p:nvPr/>
        </p:nvSpPr>
        <p:spPr>
          <a:xfrm>
            <a:off x="4459702" y="121856"/>
            <a:ext cx="3992319" cy="400110"/>
          </a:xfrm>
          <a:prstGeom prst="rect">
            <a:avLst/>
          </a:prstGeom>
          <a:noFill/>
        </p:spPr>
        <p:txBody>
          <a:bodyPr wrap="square" rtlCol="0">
            <a:spAutoFit/>
          </a:bodyPr>
          <a:lstStyle/>
          <a:p>
            <a:r>
              <a:rPr lang="es-EC" sz="2000" b="1" dirty="0"/>
              <a:t>CONTRASTE DE HIPÓTESIS</a:t>
            </a:r>
            <a:endParaRPr lang="en-US" sz="2000" b="1" dirty="0"/>
          </a:p>
        </p:txBody>
      </p:sp>
      <p:sp>
        <p:nvSpPr>
          <p:cNvPr id="9" name="Rectángulo: esquinas redondeadas 8">
            <a:extLst>
              <a:ext uri="{FF2B5EF4-FFF2-40B4-BE49-F238E27FC236}">
                <a16:creationId xmlns:a16="http://schemas.microsoft.com/office/drawing/2014/main" id="{29491B2A-41F5-4987-B206-23D484217905}"/>
              </a:ext>
            </a:extLst>
          </p:cNvPr>
          <p:cNvSpPr/>
          <p:nvPr/>
        </p:nvSpPr>
        <p:spPr>
          <a:xfrm>
            <a:off x="6392342" y="1885411"/>
            <a:ext cx="2269083" cy="100248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Con una significación de 0.000 &lt; 0.05, y un valor de chi cuadrado de 99,362.</a:t>
            </a:r>
            <a:endParaRPr lang="es-EC" sz="1600" dirty="0"/>
          </a:p>
        </p:txBody>
      </p:sp>
      <p:cxnSp>
        <p:nvCxnSpPr>
          <p:cNvPr id="5" name="Conector recto de flecha 4">
            <a:extLst>
              <a:ext uri="{FF2B5EF4-FFF2-40B4-BE49-F238E27FC236}">
                <a16:creationId xmlns:a16="http://schemas.microsoft.com/office/drawing/2014/main" id="{77B8ACC6-6D46-49D4-B84F-0EB5E914C7C3}"/>
              </a:ext>
            </a:extLst>
          </p:cNvPr>
          <p:cNvCxnSpPr>
            <a:cxnSpLocks/>
          </p:cNvCxnSpPr>
          <p:nvPr/>
        </p:nvCxnSpPr>
        <p:spPr>
          <a:xfrm>
            <a:off x="8695727" y="2386117"/>
            <a:ext cx="486474"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ángulo: esquinas redondeadas 14">
            <a:extLst>
              <a:ext uri="{FF2B5EF4-FFF2-40B4-BE49-F238E27FC236}">
                <a16:creationId xmlns:a16="http://schemas.microsoft.com/office/drawing/2014/main" id="{E672EB05-7143-4367-8523-BA80F2543493}"/>
              </a:ext>
            </a:extLst>
          </p:cNvPr>
          <p:cNvSpPr/>
          <p:nvPr/>
        </p:nvSpPr>
        <p:spPr>
          <a:xfrm>
            <a:off x="9216503" y="1468400"/>
            <a:ext cx="2835046" cy="16274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latin typeface="Arial" panose="020B0604020202020204" pitchFamily="34" charset="0"/>
                <a:ea typeface="Calibri" panose="020F0502020204030204" pitchFamily="34" charset="0"/>
              </a:rPr>
              <a:t>S</a:t>
            </a:r>
            <a:r>
              <a:rPr lang="es-EC" sz="1800" dirty="0">
                <a:effectLst/>
                <a:latin typeface="Arial" panose="020B0604020202020204" pitchFamily="34" charset="0"/>
                <a:ea typeface="Calibri" panose="020F0502020204030204" pitchFamily="34" charset="0"/>
              </a:rPr>
              <a:t>i existe asociación entre la satisfacción de los usuarios de las redes sociales con las empresas turísticas su confianza</a:t>
            </a:r>
            <a:endParaRPr lang="en-US" sz="1600" dirty="0"/>
          </a:p>
        </p:txBody>
      </p:sp>
      <p:sp>
        <p:nvSpPr>
          <p:cNvPr id="21" name="CuadroTexto 20">
            <a:extLst>
              <a:ext uri="{FF2B5EF4-FFF2-40B4-BE49-F238E27FC236}">
                <a16:creationId xmlns:a16="http://schemas.microsoft.com/office/drawing/2014/main" id="{F07F83D0-5D70-4C6D-86CA-5EB8979DE019}"/>
              </a:ext>
            </a:extLst>
          </p:cNvPr>
          <p:cNvSpPr txBox="1"/>
          <p:nvPr/>
        </p:nvSpPr>
        <p:spPr>
          <a:xfrm>
            <a:off x="5524335" y="2386117"/>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24" name="Rectángulo: esquinas redondeadas 23">
            <a:extLst>
              <a:ext uri="{FF2B5EF4-FFF2-40B4-BE49-F238E27FC236}">
                <a16:creationId xmlns:a16="http://schemas.microsoft.com/office/drawing/2014/main" id="{18A9EED0-2674-484D-A96D-7EC8ABBAEC63}"/>
              </a:ext>
            </a:extLst>
          </p:cNvPr>
          <p:cNvSpPr/>
          <p:nvPr/>
        </p:nvSpPr>
        <p:spPr>
          <a:xfrm>
            <a:off x="7101804" y="3627580"/>
            <a:ext cx="3674319" cy="1960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 </a:t>
            </a:r>
            <a:r>
              <a:rPr lang="es-ES" sz="1600" dirty="0">
                <a:latin typeface="Arial" panose="020B0604020202020204" pitchFamily="34" charset="0"/>
              </a:rPr>
              <a:t>La satisfacción de los usuarios de las redes sociales con las empresas turísticas influye de manera directa y positiva en su confianza, con un p-valor de 0.000&lt;0.05 y un coeficiente de correlación positivo de r = 0.377</a:t>
            </a:r>
            <a:endParaRPr lang="es-EC" sz="1600" dirty="0"/>
          </a:p>
        </p:txBody>
      </p:sp>
      <p:pic>
        <p:nvPicPr>
          <p:cNvPr id="8" name="Imagen 7">
            <a:extLst>
              <a:ext uri="{FF2B5EF4-FFF2-40B4-BE49-F238E27FC236}">
                <a16:creationId xmlns:a16="http://schemas.microsoft.com/office/drawing/2014/main" id="{AFC47A08-C8CA-431F-AA4C-1C3D5B1D7DD7}"/>
              </a:ext>
            </a:extLst>
          </p:cNvPr>
          <p:cNvPicPr>
            <a:picLocks noChangeAspect="1"/>
          </p:cNvPicPr>
          <p:nvPr/>
        </p:nvPicPr>
        <p:blipFill>
          <a:blip r:embed="rId3"/>
          <a:stretch>
            <a:fillRect/>
          </a:stretch>
        </p:blipFill>
        <p:spPr>
          <a:xfrm>
            <a:off x="1184436" y="3306913"/>
            <a:ext cx="4792295" cy="2801293"/>
          </a:xfrm>
          <a:prstGeom prst="rect">
            <a:avLst/>
          </a:prstGeom>
        </p:spPr>
      </p:pic>
      <p:sp>
        <p:nvSpPr>
          <p:cNvPr id="16" name="CuadroTexto 15">
            <a:extLst>
              <a:ext uri="{FF2B5EF4-FFF2-40B4-BE49-F238E27FC236}">
                <a16:creationId xmlns:a16="http://schemas.microsoft.com/office/drawing/2014/main" id="{88CAB140-8F56-4618-BCEC-301507B052EC}"/>
              </a:ext>
            </a:extLst>
          </p:cNvPr>
          <p:cNvSpPr txBox="1"/>
          <p:nvPr/>
        </p:nvSpPr>
        <p:spPr>
          <a:xfrm>
            <a:off x="5350874" y="4029652"/>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17" name="CuadroTexto 16">
            <a:extLst>
              <a:ext uri="{FF2B5EF4-FFF2-40B4-BE49-F238E27FC236}">
                <a16:creationId xmlns:a16="http://schemas.microsoft.com/office/drawing/2014/main" id="{C35606DD-CDA1-4F13-8CF9-F4C4EA20744E}"/>
              </a:ext>
            </a:extLst>
          </p:cNvPr>
          <p:cNvSpPr txBox="1"/>
          <p:nvPr/>
        </p:nvSpPr>
        <p:spPr>
          <a:xfrm>
            <a:off x="4725017" y="5095059"/>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Tree>
    <p:extLst>
      <p:ext uri="{BB962C8B-B14F-4D97-AF65-F5344CB8AC3E}">
        <p14:creationId xmlns:p14="http://schemas.microsoft.com/office/powerpoint/2010/main" val="57038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FF9CA2D-6906-444B-880F-E519C415D0C6}"/>
              </a:ext>
            </a:extLst>
          </p:cNvPr>
          <p:cNvPicPr>
            <a:picLocks noChangeAspect="1"/>
          </p:cNvPicPr>
          <p:nvPr/>
        </p:nvPicPr>
        <p:blipFill>
          <a:blip r:embed="rId2"/>
          <a:stretch>
            <a:fillRect/>
          </a:stretch>
        </p:blipFill>
        <p:spPr>
          <a:xfrm>
            <a:off x="839487" y="3297753"/>
            <a:ext cx="5256513" cy="2911696"/>
          </a:xfrm>
          <a:prstGeom prst="rect">
            <a:avLst/>
          </a:prstGeom>
        </p:spPr>
      </p:pic>
      <p:pic>
        <p:nvPicPr>
          <p:cNvPr id="7" name="Imagen 6">
            <a:extLst>
              <a:ext uri="{FF2B5EF4-FFF2-40B4-BE49-F238E27FC236}">
                <a16:creationId xmlns:a16="http://schemas.microsoft.com/office/drawing/2014/main" id="{75ECE75F-D341-4B5C-BA79-A50A9CFCE767}"/>
              </a:ext>
            </a:extLst>
          </p:cNvPr>
          <p:cNvPicPr>
            <a:picLocks noChangeAspect="1"/>
          </p:cNvPicPr>
          <p:nvPr/>
        </p:nvPicPr>
        <p:blipFill>
          <a:blip r:embed="rId3"/>
          <a:stretch>
            <a:fillRect/>
          </a:stretch>
        </p:blipFill>
        <p:spPr>
          <a:xfrm>
            <a:off x="250257" y="1248682"/>
            <a:ext cx="6021010" cy="2066914"/>
          </a:xfrm>
          <a:prstGeom prst="rect">
            <a:avLst/>
          </a:prstGeom>
        </p:spPr>
      </p:pic>
      <p:sp>
        <p:nvSpPr>
          <p:cNvPr id="4" name="Rectángulo 3">
            <a:extLst>
              <a:ext uri="{FF2B5EF4-FFF2-40B4-BE49-F238E27FC236}">
                <a16:creationId xmlns:a16="http://schemas.microsoft.com/office/drawing/2014/main" id="{FBD816D5-4E91-4132-A077-41E8860F4514}"/>
              </a:ext>
            </a:extLst>
          </p:cNvPr>
          <p:cNvSpPr/>
          <p:nvPr/>
        </p:nvSpPr>
        <p:spPr>
          <a:xfrm>
            <a:off x="1357898" y="648551"/>
            <a:ext cx="9584588"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b="1" dirty="0">
                <a:solidFill>
                  <a:schemeClr val="tx1"/>
                </a:solidFill>
                <a:latin typeface="Arial" panose="020B0604020202020204" pitchFamily="34" charset="0"/>
                <a:ea typeface="Calibri" panose="020F0502020204030204" pitchFamily="34" charset="0"/>
                <a:cs typeface="Arial" panose="020B0604020202020204" pitchFamily="34" charset="0"/>
              </a:rPr>
              <a:t>H3:</a:t>
            </a:r>
            <a:r>
              <a:rPr lang="es-EC" sz="1800" b="1" dirty="0">
                <a:effectLst/>
                <a:latin typeface="Arial" panose="020B0604020202020204" pitchFamily="34" charset="0"/>
                <a:ea typeface="Calibri" panose="020F0502020204030204" pitchFamily="34" charset="0"/>
                <a:cs typeface="Times New Roman" panose="02020603050405020304" pitchFamily="18" charset="0"/>
              </a:rPr>
              <a:t>  </a:t>
            </a:r>
            <a:r>
              <a:rPr lang="es-ES" sz="1600" dirty="0">
                <a:effectLst/>
                <a:latin typeface="Arial" panose="020B0604020202020204" pitchFamily="34" charset="0"/>
                <a:ea typeface="Calibri" panose="020F0502020204030204" pitchFamily="34" charset="0"/>
                <a:cs typeface="Times New Roman" panose="02020603050405020304" pitchFamily="18" charset="0"/>
              </a:rPr>
              <a:t>El género del usuario influiría directa y positivamente en la satisfacción y sostenibilidad ambiental.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AF088D2C-A632-4015-B93B-AAA3979025AA}"/>
              </a:ext>
            </a:extLst>
          </p:cNvPr>
          <p:cNvSpPr txBox="1"/>
          <p:nvPr/>
        </p:nvSpPr>
        <p:spPr>
          <a:xfrm>
            <a:off x="4459702" y="121856"/>
            <a:ext cx="3992319" cy="400110"/>
          </a:xfrm>
          <a:prstGeom prst="rect">
            <a:avLst/>
          </a:prstGeom>
          <a:noFill/>
        </p:spPr>
        <p:txBody>
          <a:bodyPr wrap="square" rtlCol="0">
            <a:spAutoFit/>
          </a:bodyPr>
          <a:lstStyle/>
          <a:p>
            <a:r>
              <a:rPr lang="es-EC" sz="2000" b="1" dirty="0"/>
              <a:t>CONTRASTE DE HIPÓTESIS</a:t>
            </a:r>
            <a:endParaRPr lang="en-US" sz="2000" b="1" dirty="0"/>
          </a:p>
        </p:txBody>
      </p:sp>
      <p:sp>
        <p:nvSpPr>
          <p:cNvPr id="9" name="Rectángulo: esquinas redondeadas 8">
            <a:extLst>
              <a:ext uri="{FF2B5EF4-FFF2-40B4-BE49-F238E27FC236}">
                <a16:creationId xmlns:a16="http://schemas.microsoft.com/office/drawing/2014/main" id="{29491B2A-41F5-4987-B206-23D484217905}"/>
              </a:ext>
            </a:extLst>
          </p:cNvPr>
          <p:cNvSpPr/>
          <p:nvPr/>
        </p:nvSpPr>
        <p:spPr>
          <a:xfrm>
            <a:off x="6392342" y="1885411"/>
            <a:ext cx="2269083" cy="100248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Con una significación de 0.245 &gt; 0.05, y un valor de chi cuadrado de 10,289.</a:t>
            </a:r>
            <a:endParaRPr lang="es-EC" sz="1600" dirty="0"/>
          </a:p>
        </p:txBody>
      </p:sp>
      <p:cxnSp>
        <p:nvCxnSpPr>
          <p:cNvPr id="5" name="Conector recto de flecha 4">
            <a:extLst>
              <a:ext uri="{FF2B5EF4-FFF2-40B4-BE49-F238E27FC236}">
                <a16:creationId xmlns:a16="http://schemas.microsoft.com/office/drawing/2014/main" id="{77B8ACC6-6D46-49D4-B84F-0EB5E914C7C3}"/>
              </a:ext>
            </a:extLst>
          </p:cNvPr>
          <p:cNvCxnSpPr>
            <a:cxnSpLocks/>
          </p:cNvCxnSpPr>
          <p:nvPr/>
        </p:nvCxnSpPr>
        <p:spPr>
          <a:xfrm>
            <a:off x="8695727" y="2386117"/>
            <a:ext cx="486474"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ángulo: esquinas redondeadas 14">
            <a:extLst>
              <a:ext uri="{FF2B5EF4-FFF2-40B4-BE49-F238E27FC236}">
                <a16:creationId xmlns:a16="http://schemas.microsoft.com/office/drawing/2014/main" id="{E672EB05-7143-4367-8523-BA80F2543493}"/>
              </a:ext>
            </a:extLst>
          </p:cNvPr>
          <p:cNvSpPr/>
          <p:nvPr/>
        </p:nvSpPr>
        <p:spPr>
          <a:xfrm>
            <a:off x="9216503" y="1468400"/>
            <a:ext cx="2835046" cy="16274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a:latin typeface="Arial" panose="020B0604020202020204" pitchFamily="34" charset="0"/>
                <a:ea typeface="Calibri" panose="020F0502020204030204" pitchFamily="34" charset="0"/>
              </a:rPr>
              <a:t>No existe asociación entre la satisfacción de los usuarios de las redes sociales con las empresas turísticas y el género</a:t>
            </a:r>
            <a:endParaRPr lang="en-US" sz="1600" dirty="0"/>
          </a:p>
        </p:txBody>
      </p:sp>
      <p:sp>
        <p:nvSpPr>
          <p:cNvPr id="21" name="CuadroTexto 20">
            <a:extLst>
              <a:ext uri="{FF2B5EF4-FFF2-40B4-BE49-F238E27FC236}">
                <a16:creationId xmlns:a16="http://schemas.microsoft.com/office/drawing/2014/main" id="{F07F83D0-5D70-4C6D-86CA-5EB8979DE019}"/>
              </a:ext>
            </a:extLst>
          </p:cNvPr>
          <p:cNvSpPr txBox="1"/>
          <p:nvPr/>
        </p:nvSpPr>
        <p:spPr>
          <a:xfrm>
            <a:off x="5532794" y="2171813"/>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24" name="Rectángulo: esquinas redondeadas 23">
            <a:extLst>
              <a:ext uri="{FF2B5EF4-FFF2-40B4-BE49-F238E27FC236}">
                <a16:creationId xmlns:a16="http://schemas.microsoft.com/office/drawing/2014/main" id="{18A9EED0-2674-484D-A96D-7EC8ABBAEC63}"/>
              </a:ext>
            </a:extLst>
          </p:cNvPr>
          <p:cNvSpPr/>
          <p:nvPr/>
        </p:nvSpPr>
        <p:spPr>
          <a:xfrm>
            <a:off x="7101804" y="3627580"/>
            <a:ext cx="3674319" cy="1960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 </a:t>
            </a:r>
            <a:r>
              <a:rPr lang="es-ES" sz="1600" dirty="0">
                <a:latin typeface="Arial" panose="020B0604020202020204" pitchFamily="34" charset="0"/>
              </a:rPr>
              <a:t>No tiene una asociación o influencia en la satisfacción del cliente, con un p-valor de 0.615&gt;0.05 y un coeficiente de correlación negativo muy bajo de r = -0.026</a:t>
            </a:r>
            <a:endParaRPr lang="es-EC" sz="1600" dirty="0"/>
          </a:p>
        </p:txBody>
      </p:sp>
      <p:sp>
        <p:nvSpPr>
          <p:cNvPr id="16" name="CuadroTexto 15">
            <a:extLst>
              <a:ext uri="{FF2B5EF4-FFF2-40B4-BE49-F238E27FC236}">
                <a16:creationId xmlns:a16="http://schemas.microsoft.com/office/drawing/2014/main" id="{88CAB140-8F56-4618-BCEC-301507B052EC}"/>
              </a:ext>
            </a:extLst>
          </p:cNvPr>
          <p:cNvSpPr txBox="1"/>
          <p:nvPr/>
        </p:nvSpPr>
        <p:spPr>
          <a:xfrm>
            <a:off x="5448762" y="3980040"/>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17" name="CuadroTexto 16">
            <a:extLst>
              <a:ext uri="{FF2B5EF4-FFF2-40B4-BE49-F238E27FC236}">
                <a16:creationId xmlns:a16="http://schemas.microsoft.com/office/drawing/2014/main" id="{C35606DD-CDA1-4F13-8CF9-F4C4EA20744E}"/>
              </a:ext>
            </a:extLst>
          </p:cNvPr>
          <p:cNvSpPr txBox="1"/>
          <p:nvPr/>
        </p:nvSpPr>
        <p:spPr>
          <a:xfrm>
            <a:off x="4725017" y="5095059"/>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Tree>
    <p:extLst>
      <p:ext uri="{BB962C8B-B14F-4D97-AF65-F5344CB8AC3E}">
        <p14:creationId xmlns:p14="http://schemas.microsoft.com/office/powerpoint/2010/main" val="369662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ítulo 2"/>
          <p:cNvSpPr>
            <a:spLocks noGrp="1"/>
          </p:cNvSpPr>
          <p:nvPr>
            <p:ph type="title"/>
          </p:nvPr>
        </p:nvSpPr>
        <p:spPr>
          <a:xfrm>
            <a:off x="414539" y="141936"/>
            <a:ext cx="3675609" cy="563518"/>
          </a:xfrm>
          <a:noFill/>
        </p:spPr>
        <p:txBody>
          <a:bodyPr>
            <a:noAutofit/>
          </a:bodyPr>
          <a:lstStyle/>
          <a:p>
            <a:pPr algn="ctr"/>
            <a:r>
              <a:rPr lang="es-EC" sz="3600" i="0" dirty="0">
                <a:solidFill>
                  <a:schemeClr val="accent4">
                    <a:lumMod val="85000"/>
                    <a:lumOff val="15000"/>
                  </a:schemeClr>
                </a:solidFill>
                <a:effectLst/>
              </a:rPr>
              <a:t>1. El Problema </a:t>
            </a:r>
          </a:p>
        </p:txBody>
      </p:sp>
      <p:pic>
        <p:nvPicPr>
          <p:cNvPr id="3" name="Imagen 2">
            <a:extLst>
              <a:ext uri="{FF2B5EF4-FFF2-40B4-BE49-F238E27FC236}">
                <a16:creationId xmlns:a16="http://schemas.microsoft.com/office/drawing/2014/main" id="{BAB7EED5-7225-4873-BCCA-E04BE8F944E1}"/>
              </a:ext>
            </a:extLst>
          </p:cNvPr>
          <p:cNvPicPr>
            <a:picLocks noChangeAspect="1"/>
          </p:cNvPicPr>
          <p:nvPr/>
        </p:nvPicPr>
        <p:blipFill>
          <a:blip r:embed="rId2"/>
          <a:stretch>
            <a:fillRect/>
          </a:stretch>
        </p:blipFill>
        <p:spPr>
          <a:xfrm>
            <a:off x="1219200" y="966787"/>
            <a:ext cx="9250018" cy="4924425"/>
          </a:xfrm>
          <a:prstGeom prst="rect">
            <a:avLst/>
          </a:prstGeom>
        </p:spPr>
      </p:pic>
    </p:spTree>
    <p:extLst>
      <p:ext uri="{BB962C8B-B14F-4D97-AF65-F5344CB8AC3E}">
        <p14:creationId xmlns:p14="http://schemas.microsoft.com/office/powerpoint/2010/main" val="117769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B29BBE0-802D-431E-B3F1-C3DF903A8CB3}"/>
              </a:ext>
            </a:extLst>
          </p:cNvPr>
          <p:cNvPicPr>
            <a:picLocks noChangeAspect="1"/>
          </p:cNvPicPr>
          <p:nvPr/>
        </p:nvPicPr>
        <p:blipFill>
          <a:blip r:embed="rId2"/>
          <a:stretch>
            <a:fillRect/>
          </a:stretch>
        </p:blipFill>
        <p:spPr>
          <a:xfrm>
            <a:off x="1131726" y="3171154"/>
            <a:ext cx="5044076" cy="3006809"/>
          </a:xfrm>
          <a:prstGeom prst="rect">
            <a:avLst/>
          </a:prstGeom>
        </p:spPr>
      </p:pic>
      <p:pic>
        <p:nvPicPr>
          <p:cNvPr id="6" name="Imagen 5">
            <a:extLst>
              <a:ext uri="{FF2B5EF4-FFF2-40B4-BE49-F238E27FC236}">
                <a16:creationId xmlns:a16="http://schemas.microsoft.com/office/drawing/2014/main" id="{0967E327-57C9-412F-8B7B-F6976947B203}"/>
              </a:ext>
            </a:extLst>
          </p:cNvPr>
          <p:cNvPicPr>
            <a:picLocks noChangeAspect="1"/>
          </p:cNvPicPr>
          <p:nvPr/>
        </p:nvPicPr>
        <p:blipFill>
          <a:blip r:embed="rId3"/>
          <a:stretch>
            <a:fillRect/>
          </a:stretch>
        </p:blipFill>
        <p:spPr>
          <a:xfrm>
            <a:off x="938606" y="1144468"/>
            <a:ext cx="5237196" cy="1818293"/>
          </a:xfrm>
          <a:prstGeom prst="rect">
            <a:avLst/>
          </a:prstGeom>
        </p:spPr>
      </p:pic>
      <p:sp>
        <p:nvSpPr>
          <p:cNvPr id="4" name="Rectángulo 3">
            <a:extLst>
              <a:ext uri="{FF2B5EF4-FFF2-40B4-BE49-F238E27FC236}">
                <a16:creationId xmlns:a16="http://schemas.microsoft.com/office/drawing/2014/main" id="{FBD816D5-4E91-4132-A077-41E8860F4514}"/>
              </a:ext>
            </a:extLst>
          </p:cNvPr>
          <p:cNvSpPr/>
          <p:nvPr/>
        </p:nvSpPr>
        <p:spPr>
          <a:xfrm>
            <a:off x="1357898" y="648551"/>
            <a:ext cx="9584588"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600" b="1" dirty="0">
                <a:solidFill>
                  <a:schemeClr val="tx1"/>
                </a:solidFill>
                <a:latin typeface="Arial" panose="020B0604020202020204" pitchFamily="34" charset="0"/>
                <a:ea typeface="Calibri" panose="020F0502020204030204" pitchFamily="34" charset="0"/>
                <a:cs typeface="Arial" panose="020B0604020202020204" pitchFamily="34" charset="0"/>
              </a:rPr>
              <a:t>H3:</a:t>
            </a:r>
            <a:r>
              <a:rPr lang="es-EC" sz="1800" b="1" dirty="0">
                <a:effectLst/>
                <a:latin typeface="Arial" panose="020B0604020202020204" pitchFamily="34" charset="0"/>
                <a:ea typeface="Calibri" panose="020F0502020204030204" pitchFamily="34" charset="0"/>
                <a:cs typeface="Times New Roman" panose="02020603050405020304" pitchFamily="18" charset="0"/>
              </a:rPr>
              <a:t>  </a:t>
            </a:r>
            <a:r>
              <a:rPr lang="es-ES" sz="1600" dirty="0">
                <a:effectLst/>
                <a:latin typeface="Arial" panose="020B0604020202020204" pitchFamily="34" charset="0"/>
                <a:ea typeface="Calibri" panose="020F0502020204030204" pitchFamily="34" charset="0"/>
                <a:cs typeface="Times New Roman" panose="02020603050405020304" pitchFamily="18" charset="0"/>
              </a:rPr>
              <a:t>El género del usuario influiría directa y positivamente en la satisfacción y sostenibilidad ambiental.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AF088D2C-A632-4015-B93B-AAA3979025AA}"/>
              </a:ext>
            </a:extLst>
          </p:cNvPr>
          <p:cNvSpPr txBox="1"/>
          <p:nvPr/>
        </p:nvSpPr>
        <p:spPr>
          <a:xfrm>
            <a:off x="4459702" y="121856"/>
            <a:ext cx="3992319" cy="400110"/>
          </a:xfrm>
          <a:prstGeom prst="rect">
            <a:avLst/>
          </a:prstGeom>
          <a:noFill/>
        </p:spPr>
        <p:txBody>
          <a:bodyPr wrap="square" rtlCol="0">
            <a:spAutoFit/>
          </a:bodyPr>
          <a:lstStyle/>
          <a:p>
            <a:r>
              <a:rPr lang="es-EC" sz="2000" b="1" dirty="0"/>
              <a:t>CONTRASTE DE HIPÓTESIS</a:t>
            </a:r>
            <a:endParaRPr lang="en-US" sz="2000" b="1" dirty="0"/>
          </a:p>
        </p:txBody>
      </p:sp>
      <p:sp>
        <p:nvSpPr>
          <p:cNvPr id="9" name="Rectángulo: esquinas redondeadas 8">
            <a:extLst>
              <a:ext uri="{FF2B5EF4-FFF2-40B4-BE49-F238E27FC236}">
                <a16:creationId xmlns:a16="http://schemas.microsoft.com/office/drawing/2014/main" id="{29491B2A-41F5-4987-B206-23D484217905}"/>
              </a:ext>
            </a:extLst>
          </p:cNvPr>
          <p:cNvSpPr/>
          <p:nvPr/>
        </p:nvSpPr>
        <p:spPr>
          <a:xfrm>
            <a:off x="6392342" y="1885411"/>
            <a:ext cx="2269083" cy="100248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Con una significación de 0.952 &gt; 0.05, y un valor de chi cuadrado de 2,701.</a:t>
            </a:r>
            <a:endParaRPr lang="es-EC" sz="1600" dirty="0"/>
          </a:p>
        </p:txBody>
      </p:sp>
      <p:cxnSp>
        <p:nvCxnSpPr>
          <p:cNvPr id="5" name="Conector recto de flecha 4">
            <a:extLst>
              <a:ext uri="{FF2B5EF4-FFF2-40B4-BE49-F238E27FC236}">
                <a16:creationId xmlns:a16="http://schemas.microsoft.com/office/drawing/2014/main" id="{77B8ACC6-6D46-49D4-B84F-0EB5E914C7C3}"/>
              </a:ext>
            </a:extLst>
          </p:cNvPr>
          <p:cNvCxnSpPr>
            <a:cxnSpLocks/>
          </p:cNvCxnSpPr>
          <p:nvPr/>
        </p:nvCxnSpPr>
        <p:spPr>
          <a:xfrm>
            <a:off x="8695727" y="2386117"/>
            <a:ext cx="486474"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ángulo: esquinas redondeadas 14">
            <a:extLst>
              <a:ext uri="{FF2B5EF4-FFF2-40B4-BE49-F238E27FC236}">
                <a16:creationId xmlns:a16="http://schemas.microsoft.com/office/drawing/2014/main" id="{E672EB05-7143-4367-8523-BA80F2543493}"/>
              </a:ext>
            </a:extLst>
          </p:cNvPr>
          <p:cNvSpPr/>
          <p:nvPr/>
        </p:nvSpPr>
        <p:spPr>
          <a:xfrm>
            <a:off x="9216503" y="1468400"/>
            <a:ext cx="2835046" cy="16274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a:latin typeface="Arial" panose="020B0604020202020204" pitchFamily="34" charset="0"/>
                <a:ea typeface="Calibri" panose="020F0502020204030204" pitchFamily="34" charset="0"/>
              </a:rPr>
              <a:t>No existe asociación entre la sostenibilidad ambiental y el género</a:t>
            </a:r>
            <a:endParaRPr lang="en-US" sz="1600" dirty="0"/>
          </a:p>
        </p:txBody>
      </p:sp>
      <p:sp>
        <p:nvSpPr>
          <p:cNvPr id="21" name="CuadroTexto 20">
            <a:extLst>
              <a:ext uri="{FF2B5EF4-FFF2-40B4-BE49-F238E27FC236}">
                <a16:creationId xmlns:a16="http://schemas.microsoft.com/office/drawing/2014/main" id="{F07F83D0-5D70-4C6D-86CA-5EB8979DE019}"/>
              </a:ext>
            </a:extLst>
          </p:cNvPr>
          <p:cNvSpPr txBox="1"/>
          <p:nvPr/>
        </p:nvSpPr>
        <p:spPr>
          <a:xfrm>
            <a:off x="5532794" y="2171813"/>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24" name="Rectángulo: esquinas redondeadas 23">
            <a:extLst>
              <a:ext uri="{FF2B5EF4-FFF2-40B4-BE49-F238E27FC236}">
                <a16:creationId xmlns:a16="http://schemas.microsoft.com/office/drawing/2014/main" id="{18A9EED0-2674-484D-A96D-7EC8ABBAEC63}"/>
              </a:ext>
            </a:extLst>
          </p:cNvPr>
          <p:cNvSpPr/>
          <p:nvPr/>
        </p:nvSpPr>
        <p:spPr>
          <a:xfrm>
            <a:off x="7101804" y="3627580"/>
            <a:ext cx="3674319" cy="1960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 </a:t>
            </a:r>
            <a:r>
              <a:rPr lang="es-ES" sz="1600" dirty="0">
                <a:latin typeface="Arial" panose="020B0604020202020204" pitchFamily="34" charset="0"/>
              </a:rPr>
              <a:t>El género de los usuarios no tiene una asociación o influencia en la sostenibilidad ambiental, con un p-valor de 0.869 &gt;0.05 y un coeficiente de correlación negativo muy bajo de r = -0.008</a:t>
            </a:r>
            <a:endParaRPr lang="es-EC" sz="1600" dirty="0"/>
          </a:p>
        </p:txBody>
      </p:sp>
      <p:sp>
        <p:nvSpPr>
          <p:cNvPr id="16" name="CuadroTexto 15">
            <a:extLst>
              <a:ext uri="{FF2B5EF4-FFF2-40B4-BE49-F238E27FC236}">
                <a16:creationId xmlns:a16="http://schemas.microsoft.com/office/drawing/2014/main" id="{88CAB140-8F56-4618-BCEC-301507B052EC}"/>
              </a:ext>
            </a:extLst>
          </p:cNvPr>
          <p:cNvSpPr txBox="1"/>
          <p:nvPr/>
        </p:nvSpPr>
        <p:spPr>
          <a:xfrm>
            <a:off x="5470143" y="3990106"/>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
        <p:nvSpPr>
          <p:cNvPr id="17" name="CuadroTexto 16">
            <a:extLst>
              <a:ext uri="{FF2B5EF4-FFF2-40B4-BE49-F238E27FC236}">
                <a16:creationId xmlns:a16="http://schemas.microsoft.com/office/drawing/2014/main" id="{C35606DD-CDA1-4F13-8CF9-F4C4EA20744E}"/>
              </a:ext>
            </a:extLst>
          </p:cNvPr>
          <p:cNvSpPr txBox="1"/>
          <p:nvPr/>
        </p:nvSpPr>
        <p:spPr>
          <a:xfrm>
            <a:off x="4725017" y="5095059"/>
            <a:ext cx="625857" cy="22528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C" sz="1200" dirty="0"/>
          </a:p>
        </p:txBody>
      </p:sp>
    </p:spTree>
    <p:extLst>
      <p:ext uri="{BB962C8B-B14F-4D97-AF65-F5344CB8AC3E}">
        <p14:creationId xmlns:p14="http://schemas.microsoft.com/office/powerpoint/2010/main" val="246771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4D71C645-CD06-4819-8C71-E7A29DFE2EFA}"/>
              </a:ext>
            </a:extLst>
          </p:cNvPr>
          <p:cNvSpPr>
            <a:spLocks noGrp="1"/>
          </p:cNvSpPr>
          <p:nvPr>
            <p:ph type="title"/>
          </p:nvPr>
        </p:nvSpPr>
        <p:spPr>
          <a:xfrm>
            <a:off x="4444583" y="0"/>
            <a:ext cx="3302833" cy="614597"/>
          </a:xfrm>
        </p:spPr>
        <p:txBody>
          <a:bodyPr/>
          <a:lstStyle/>
          <a:p>
            <a:pPr algn="l"/>
            <a:r>
              <a:rPr lang="es-EC" i="0" dirty="0">
                <a:solidFill>
                  <a:schemeClr val="tx1"/>
                </a:solidFill>
                <a:effectLst/>
              </a:rPr>
              <a:t>6. PROPUESTA</a:t>
            </a:r>
            <a:endParaRPr lang="en-US" i="0" dirty="0">
              <a:solidFill>
                <a:schemeClr val="tx1"/>
              </a:solidFill>
              <a:effectLst/>
            </a:endParaRPr>
          </a:p>
        </p:txBody>
      </p:sp>
      <p:pic>
        <p:nvPicPr>
          <p:cNvPr id="6" name="Imagen 5">
            <a:extLst>
              <a:ext uri="{FF2B5EF4-FFF2-40B4-BE49-F238E27FC236}">
                <a16:creationId xmlns:a16="http://schemas.microsoft.com/office/drawing/2014/main" id="{9ABBA577-4D25-456E-A5B6-11262B1512AC}"/>
              </a:ext>
            </a:extLst>
          </p:cNvPr>
          <p:cNvPicPr/>
          <p:nvPr/>
        </p:nvPicPr>
        <p:blipFill>
          <a:blip r:embed="rId2">
            <a:extLst>
              <a:ext uri="{28A0092B-C50C-407E-A947-70E740481C1C}">
                <a14:useLocalDpi xmlns:a14="http://schemas.microsoft.com/office/drawing/2010/main" val="0"/>
              </a:ext>
            </a:extLst>
          </a:blip>
          <a:stretch>
            <a:fillRect/>
          </a:stretch>
        </p:blipFill>
        <p:spPr>
          <a:xfrm>
            <a:off x="1231554" y="521832"/>
            <a:ext cx="9728891" cy="5375386"/>
          </a:xfrm>
          <a:prstGeom prst="rect">
            <a:avLst/>
          </a:prstGeom>
        </p:spPr>
      </p:pic>
    </p:spTree>
    <p:extLst>
      <p:ext uri="{BB962C8B-B14F-4D97-AF65-F5344CB8AC3E}">
        <p14:creationId xmlns:p14="http://schemas.microsoft.com/office/powerpoint/2010/main" val="119878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4D71C645-CD06-4819-8C71-E7A29DFE2EFA}"/>
              </a:ext>
            </a:extLst>
          </p:cNvPr>
          <p:cNvSpPr>
            <a:spLocks noGrp="1"/>
          </p:cNvSpPr>
          <p:nvPr>
            <p:ph type="title"/>
          </p:nvPr>
        </p:nvSpPr>
        <p:spPr>
          <a:xfrm>
            <a:off x="4444583" y="0"/>
            <a:ext cx="3302833" cy="614597"/>
          </a:xfrm>
        </p:spPr>
        <p:txBody>
          <a:bodyPr/>
          <a:lstStyle/>
          <a:p>
            <a:pPr algn="l"/>
            <a:r>
              <a:rPr lang="es-EC" i="0" dirty="0">
                <a:solidFill>
                  <a:schemeClr val="tx1"/>
                </a:solidFill>
                <a:effectLst/>
              </a:rPr>
              <a:t>6. PROPUESTA</a:t>
            </a:r>
            <a:endParaRPr lang="en-US" i="0" dirty="0">
              <a:solidFill>
                <a:schemeClr val="tx1"/>
              </a:solidFill>
              <a:effectLst/>
            </a:endParaRPr>
          </a:p>
        </p:txBody>
      </p:sp>
      <p:graphicFrame>
        <p:nvGraphicFramePr>
          <p:cNvPr id="2" name="Diagrama 1">
            <a:extLst>
              <a:ext uri="{FF2B5EF4-FFF2-40B4-BE49-F238E27FC236}">
                <a16:creationId xmlns:a16="http://schemas.microsoft.com/office/drawing/2014/main" id="{6D5B37BF-97C0-488C-BA6C-DD20457EEC67}"/>
              </a:ext>
            </a:extLst>
          </p:cNvPr>
          <p:cNvGraphicFramePr/>
          <p:nvPr>
            <p:extLst>
              <p:ext uri="{D42A27DB-BD31-4B8C-83A1-F6EECF244321}">
                <p14:modId xmlns:p14="http://schemas.microsoft.com/office/powerpoint/2010/main" val="3895674147"/>
              </p:ext>
            </p:extLst>
          </p:nvPr>
        </p:nvGraphicFramePr>
        <p:xfrm>
          <a:off x="2387600" y="1481270"/>
          <a:ext cx="7416800" cy="405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5C954CB-31C0-4A1F-9337-1BF38CE07149}"/>
              </a:ext>
            </a:extLst>
          </p:cNvPr>
          <p:cNvSpPr txBox="1"/>
          <p:nvPr/>
        </p:nvSpPr>
        <p:spPr>
          <a:xfrm>
            <a:off x="3331400" y="955886"/>
            <a:ext cx="5004217" cy="369332"/>
          </a:xfrm>
          <a:prstGeom prst="rect">
            <a:avLst/>
          </a:prstGeom>
          <a:noFill/>
        </p:spPr>
        <p:txBody>
          <a:bodyPr wrap="square" rtlCol="0">
            <a:spAutoFit/>
          </a:bodyPr>
          <a:lstStyle/>
          <a:p>
            <a:r>
              <a:rPr lang="es-ES" b="1" dirty="0"/>
              <a:t>PROBLEMAS                         OBJETIVOS</a:t>
            </a:r>
            <a:endParaRPr lang="es-EC" b="1" dirty="0"/>
          </a:p>
        </p:txBody>
      </p:sp>
    </p:spTree>
    <p:extLst>
      <p:ext uri="{BB962C8B-B14F-4D97-AF65-F5344CB8AC3E}">
        <p14:creationId xmlns:p14="http://schemas.microsoft.com/office/powerpoint/2010/main" val="306426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4D71C645-CD06-4819-8C71-E7A29DFE2EFA}"/>
              </a:ext>
            </a:extLst>
          </p:cNvPr>
          <p:cNvSpPr>
            <a:spLocks noGrp="1"/>
          </p:cNvSpPr>
          <p:nvPr>
            <p:ph type="title"/>
          </p:nvPr>
        </p:nvSpPr>
        <p:spPr>
          <a:xfrm>
            <a:off x="4444583" y="0"/>
            <a:ext cx="3302833" cy="614597"/>
          </a:xfrm>
        </p:spPr>
        <p:txBody>
          <a:bodyPr/>
          <a:lstStyle/>
          <a:p>
            <a:pPr algn="l"/>
            <a:r>
              <a:rPr lang="es-EC" i="0" dirty="0">
                <a:solidFill>
                  <a:schemeClr val="tx1"/>
                </a:solidFill>
                <a:effectLst/>
              </a:rPr>
              <a:t>6. PROPUESTA</a:t>
            </a:r>
            <a:endParaRPr lang="en-US" i="0" dirty="0">
              <a:solidFill>
                <a:schemeClr val="tx1"/>
              </a:solidFill>
              <a:effectLst/>
            </a:endParaRPr>
          </a:p>
        </p:txBody>
      </p:sp>
      <p:pic>
        <p:nvPicPr>
          <p:cNvPr id="4" name="Imagen 3">
            <a:extLst>
              <a:ext uri="{FF2B5EF4-FFF2-40B4-BE49-F238E27FC236}">
                <a16:creationId xmlns:a16="http://schemas.microsoft.com/office/drawing/2014/main" id="{4051973B-7E04-463A-9C8D-EA4CB38EC915}"/>
              </a:ext>
            </a:extLst>
          </p:cNvPr>
          <p:cNvPicPr>
            <a:picLocks noChangeAspect="1"/>
          </p:cNvPicPr>
          <p:nvPr/>
        </p:nvPicPr>
        <p:blipFill>
          <a:blip r:embed="rId2"/>
          <a:stretch>
            <a:fillRect/>
          </a:stretch>
        </p:blipFill>
        <p:spPr>
          <a:xfrm>
            <a:off x="857043" y="763449"/>
            <a:ext cx="10433809" cy="4943417"/>
          </a:xfrm>
          <a:prstGeom prst="rect">
            <a:avLst/>
          </a:prstGeom>
        </p:spPr>
      </p:pic>
    </p:spTree>
    <p:extLst>
      <p:ext uri="{BB962C8B-B14F-4D97-AF65-F5344CB8AC3E}">
        <p14:creationId xmlns:p14="http://schemas.microsoft.com/office/powerpoint/2010/main" val="331054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899512" y="37550"/>
            <a:ext cx="3761376" cy="549196"/>
          </a:xfrm>
        </p:spPr>
        <p:txBody>
          <a:bodyPr>
            <a:normAutofit fontScale="90000"/>
          </a:bodyPr>
          <a:lstStyle/>
          <a:p>
            <a:pPr algn="ctr"/>
            <a:r>
              <a:rPr lang="es-EC" i="0" dirty="0">
                <a:solidFill>
                  <a:schemeClr val="tx1">
                    <a:lumMod val="95000"/>
                    <a:lumOff val="5000"/>
                  </a:schemeClr>
                </a:solidFill>
                <a:effectLst/>
              </a:rPr>
              <a:t>7. CONCLUSIONES </a:t>
            </a:r>
          </a:p>
        </p:txBody>
      </p:sp>
      <p:graphicFrame>
        <p:nvGraphicFramePr>
          <p:cNvPr id="2" name="Diagrama 1">
            <a:extLst>
              <a:ext uri="{FF2B5EF4-FFF2-40B4-BE49-F238E27FC236}">
                <a16:creationId xmlns:a16="http://schemas.microsoft.com/office/drawing/2014/main" id="{CECC7524-0EF5-4C1F-9F20-D21D282D05E5}"/>
              </a:ext>
            </a:extLst>
          </p:cNvPr>
          <p:cNvGraphicFramePr/>
          <p:nvPr>
            <p:extLst>
              <p:ext uri="{D42A27DB-BD31-4B8C-83A1-F6EECF244321}">
                <p14:modId xmlns:p14="http://schemas.microsoft.com/office/powerpoint/2010/main" val="2961182361"/>
              </p:ext>
            </p:extLst>
          </p:nvPr>
        </p:nvGraphicFramePr>
        <p:xfrm>
          <a:off x="136290" y="459987"/>
          <a:ext cx="11300336" cy="569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05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442545" y="242117"/>
            <a:ext cx="5379308" cy="669701"/>
          </a:xfrm>
        </p:spPr>
        <p:txBody>
          <a:bodyPr>
            <a:normAutofit/>
          </a:bodyPr>
          <a:lstStyle/>
          <a:p>
            <a:pPr algn="ctr"/>
            <a:r>
              <a:rPr lang="es-EC" i="0" dirty="0">
                <a:solidFill>
                  <a:schemeClr val="tx1"/>
                </a:solidFill>
              </a:rPr>
              <a:t>7. RECOMENDACIONES </a:t>
            </a:r>
          </a:p>
        </p:txBody>
      </p:sp>
      <p:graphicFrame>
        <p:nvGraphicFramePr>
          <p:cNvPr id="2" name="Diagrama 1">
            <a:extLst>
              <a:ext uri="{FF2B5EF4-FFF2-40B4-BE49-F238E27FC236}">
                <a16:creationId xmlns:a16="http://schemas.microsoft.com/office/drawing/2014/main" id="{AB38CF51-439C-410D-A88C-B29AA53BD1B6}"/>
              </a:ext>
            </a:extLst>
          </p:cNvPr>
          <p:cNvGraphicFramePr/>
          <p:nvPr>
            <p:extLst>
              <p:ext uri="{D42A27DB-BD31-4B8C-83A1-F6EECF244321}">
                <p14:modId xmlns:p14="http://schemas.microsoft.com/office/powerpoint/2010/main" val="3788119839"/>
              </p:ext>
            </p:extLst>
          </p:nvPr>
        </p:nvGraphicFramePr>
        <p:xfrm>
          <a:off x="481980" y="576967"/>
          <a:ext cx="10199272" cy="554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40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7FFB0F-1003-406E-BF85-F7280B4D17AB}"/>
              </a:ext>
            </a:extLst>
          </p:cNvPr>
          <p:cNvSpPr txBox="1"/>
          <p:nvPr/>
        </p:nvSpPr>
        <p:spPr>
          <a:xfrm>
            <a:off x="3578087" y="2703443"/>
            <a:ext cx="5261113" cy="523220"/>
          </a:xfrm>
          <a:prstGeom prst="rect">
            <a:avLst/>
          </a:prstGeom>
          <a:noFill/>
        </p:spPr>
        <p:txBody>
          <a:bodyPr wrap="square" rtlCol="0">
            <a:spAutoFit/>
          </a:bodyPr>
          <a:lstStyle/>
          <a:p>
            <a:r>
              <a:rPr lang="es-ES" sz="2800" dirty="0"/>
              <a:t>GRACIAS POR SU ATENCIÓN</a:t>
            </a:r>
            <a:endParaRPr lang="es-EC" sz="2800" dirty="0"/>
          </a:p>
        </p:txBody>
      </p:sp>
    </p:spTree>
    <p:extLst>
      <p:ext uri="{BB962C8B-B14F-4D97-AF65-F5344CB8AC3E}">
        <p14:creationId xmlns:p14="http://schemas.microsoft.com/office/powerpoint/2010/main" val="949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90C42E1-AD0E-472F-BD1F-F53B2ADB6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0" y="614004"/>
            <a:ext cx="12138990" cy="5061826"/>
          </a:xfrm>
          <a:prstGeom prst="rect">
            <a:avLst/>
          </a:prstGeom>
        </p:spPr>
      </p:pic>
      <p:sp>
        <p:nvSpPr>
          <p:cNvPr id="3" name="Título 2"/>
          <p:cNvSpPr>
            <a:spLocks noGrp="1"/>
          </p:cNvSpPr>
          <p:nvPr>
            <p:ph type="title"/>
          </p:nvPr>
        </p:nvSpPr>
        <p:spPr>
          <a:xfrm>
            <a:off x="4216879" y="0"/>
            <a:ext cx="2966434" cy="614004"/>
          </a:xfrm>
        </p:spPr>
        <p:txBody>
          <a:bodyPr>
            <a:normAutofit/>
          </a:bodyPr>
          <a:lstStyle/>
          <a:p>
            <a:pPr algn="ctr"/>
            <a:r>
              <a:rPr lang="es-EC" i="0" dirty="0">
                <a:solidFill>
                  <a:schemeClr val="accent4">
                    <a:lumMod val="85000"/>
                    <a:lumOff val="15000"/>
                  </a:schemeClr>
                </a:solidFill>
                <a:effectLst/>
              </a:rPr>
              <a:t>2. OBJETIVOS</a:t>
            </a:r>
          </a:p>
        </p:txBody>
      </p:sp>
      <p:graphicFrame>
        <p:nvGraphicFramePr>
          <p:cNvPr id="2" name="Diagrama 1">
            <a:extLst>
              <a:ext uri="{FF2B5EF4-FFF2-40B4-BE49-F238E27FC236}">
                <a16:creationId xmlns:a16="http://schemas.microsoft.com/office/drawing/2014/main" id="{07213E33-5C69-416E-BC40-B3F11DC7AD69}"/>
              </a:ext>
            </a:extLst>
          </p:cNvPr>
          <p:cNvGraphicFramePr/>
          <p:nvPr>
            <p:extLst>
              <p:ext uri="{D42A27DB-BD31-4B8C-83A1-F6EECF244321}">
                <p14:modId xmlns:p14="http://schemas.microsoft.com/office/powerpoint/2010/main" val="1649199031"/>
              </p:ext>
            </p:extLst>
          </p:nvPr>
        </p:nvGraphicFramePr>
        <p:xfrm>
          <a:off x="2310296" y="970845"/>
          <a:ext cx="7774608" cy="4850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83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ómo se formula correctamente una hipótesis? - Guioteca">
            <a:extLst>
              <a:ext uri="{FF2B5EF4-FFF2-40B4-BE49-F238E27FC236}">
                <a16:creationId xmlns:a16="http://schemas.microsoft.com/office/drawing/2014/main" id="{96502D5C-E74E-4CC8-8D3F-92195750C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320"/>
            <a:ext cx="2857620" cy="149004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4469687" y="65441"/>
            <a:ext cx="2966434" cy="614004"/>
          </a:xfrm>
        </p:spPr>
        <p:txBody>
          <a:bodyPr>
            <a:normAutofit/>
          </a:bodyPr>
          <a:lstStyle/>
          <a:p>
            <a:pPr algn="ctr"/>
            <a:r>
              <a:rPr lang="es-EC" i="0" dirty="0">
                <a:solidFill>
                  <a:schemeClr val="accent4">
                    <a:lumMod val="85000"/>
                    <a:lumOff val="15000"/>
                  </a:schemeClr>
                </a:solidFill>
                <a:effectLst/>
              </a:rPr>
              <a:t>2. HIPÓTESIS</a:t>
            </a:r>
          </a:p>
        </p:txBody>
      </p:sp>
      <p:graphicFrame>
        <p:nvGraphicFramePr>
          <p:cNvPr id="2" name="Diagrama 1">
            <a:extLst>
              <a:ext uri="{FF2B5EF4-FFF2-40B4-BE49-F238E27FC236}">
                <a16:creationId xmlns:a16="http://schemas.microsoft.com/office/drawing/2014/main" id="{D038179C-DA09-4B57-A523-0C2E82790D09}"/>
              </a:ext>
            </a:extLst>
          </p:cNvPr>
          <p:cNvGraphicFramePr/>
          <p:nvPr>
            <p:extLst>
              <p:ext uri="{D42A27DB-BD31-4B8C-83A1-F6EECF244321}">
                <p14:modId xmlns:p14="http://schemas.microsoft.com/office/powerpoint/2010/main" val="2139497074"/>
              </p:ext>
            </p:extLst>
          </p:nvPr>
        </p:nvGraphicFramePr>
        <p:xfrm>
          <a:off x="2482573" y="520883"/>
          <a:ext cx="88877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00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60223" y="101944"/>
            <a:ext cx="4801731" cy="551850"/>
          </a:xfrm>
        </p:spPr>
        <p:txBody>
          <a:bodyPr>
            <a:normAutofit fontScale="90000"/>
          </a:bodyPr>
          <a:lstStyle/>
          <a:p>
            <a:pPr algn="ctr"/>
            <a:r>
              <a:rPr lang="es-EC" i="0" dirty="0">
                <a:solidFill>
                  <a:schemeClr val="accent4">
                    <a:lumMod val="85000"/>
                    <a:lumOff val="15000"/>
                  </a:schemeClr>
                </a:solidFill>
                <a:effectLst/>
              </a:rPr>
              <a:t>3. MARCO TEÓRICO  </a:t>
            </a:r>
          </a:p>
        </p:txBody>
      </p:sp>
      <p:graphicFrame>
        <p:nvGraphicFramePr>
          <p:cNvPr id="8" name="Diagrama 7">
            <a:extLst>
              <a:ext uri="{FF2B5EF4-FFF2-40B4-BE49-F238E27FC236}">
                <a16:creationId xmlns:a16="http://schemas.microsoft.com/office/drawing/2014/main" id="{14C000B2-8BA4-4FCA-B24C-0294C53E79B9}"/>
              </a:ext>
            </a:extLst>
          </p:cNvPr>
          <p:cNvGraphicFramePr/>
          <p:nvPr>
            <p:extLst>
              <p:ext uri="{D42A27DB-BD31-4B8C-83A1-F6EECF244321}">
                <p14:modId xmlns:p14="http://schemas.microsoft.com/office/powerpoint/2010/main" val="2325449056"/>
              </p:ext>
            </p:extLst>
          </p:nvPr>
        </p:nvGraphicFramePr>
        <p:xfrm>
          <a:off x="0" y="773715"/>
          <a:ext cx="5673565" cy="5310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CF1D5625-A3EE-46AE-AA9F-318C7CE26534}"/>
              </a:ext>
            </a:extLst>
          </p:cNvPr>
          <p:cNvGraphicFramePr/>
          <p:nvPr>
            <p:extLst>
              <p:ext uri="{D42A27DB-BD31-4B8C-83A1-F6EECF244321}">
                <p14:modId xmlns:p14="http://schemas.microsoft.com/office/powerpoint/2010/main" val="443711464"/>
              </p:ext>
            </p:extLst>
          </p:nvPr>
        </p:nvGraphicFramePr>
        <p:xfrm>
          <a:off x="5311731" y="773715"/>
          <a:ext cx="7277834" cy="4964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9060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 conocimiento y método de estudio: Instrumentos de recolección de datos">
            <a:extLst>
              <a:ext uri="{FF2B5EF4-FFF2-40B4-BE49-F238E27FC236}">
                <a16:creationId xmlns:a16="http://schemas.microsoft.com/office/drawing/2014/main" id="{ADB12692-C0D9-40DF-B3DF-EA51EA62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38" y="1345806"/>
            <a:ext cx="3437673" cy="28459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1"/>
          <p:cNvSpPr/>
          <p:nvPr/>
        </p:nvSpPr>
        <p:spPr>
          <a:xfrm flipV="1">
            <a:off x="601147" y="1242906"/>
            <a:ext cx="3286825" cy="102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n>
                <a:solidFill>
                  <a:srgbClr val="74B5E0"/>
                </a:solidFill>
              </a:ln>
              <a:solidFill>
                <a:srgbClr val="2980B9"/>
              </a:solidFill>
            </a:endParaRPr>
          </a:p>
        </p:txBody>
      </p:sp>
      <p:sp>
        <p:nvSpPr>
          <p:cNvPr id="13" name="CuadroTexto 22"/>
          <p:cNvSpPr txBox="1"/>
          <p:nvPr/>
        </p:nvSpPr>
        <p:spPr>
          <a:xfrm>
            <a:off x="649372" y="1380695"/>
            <a:ext cx="1111202" cy="707886"/>
          </a:xfrm>
          <a:prstGeom prst="rect">
            <a:avLst/>
          </a:prstGeom>
          <a:noFill/>
        </p:spPr>
        <p:txBody>
          <a:bodyPr wrap="none" rtlCol="0">
            <a:spAutoFit/>
          </a:bodyPr>
          <a:lstStyle/>
          <a:p>
            <a:r>
              <a:rPr lang="es-EC" sz="2000" b="1" dirty="0">
                <a:solidFill>
                  <a:schemeClr val="tx2"/>
                </a:solidFill>
                <a:latin typeface="Times New Roman" panose="02020603050405020304" pitchFamily="18" charset="0"/>
                <a:cs typeface="Times New Roman" panose="02020603050405020304" pitchFamily="18" charset="0"/>
              </a:rPr>
              <a:t>Enfoque</a:t>
            </a:r>
          </a:p>
          <a:p>
            <a:r>
              <a:rPr lang="es-EC" sz="2000" b="1" dirty="0">
                <a:solidFill>
                  <a:schemeClr val="tx2"/>
                </a:solidFill>
                <a:latin typeface="Times New Roman" panose="02020603050405020304" pitchFamily="18" charset="0"/>
                <a:cs typeface="Times New Roman" panose="02020603050405020304" pitchFamily="18" charset="0"/>
              </a:rPr>
              <a:t>- </a:t>
            </a:r>
            <a:r>
              <a:rPr lang="es-EC" dirty="0">
                <a:solidFill>
                  <a:schemeClr val="tx2"/>
                </a:solidFill>
                <a:latin typeface="Times New Roman" panose="02020603050405020304" pitchFamily="18" charset="0"/>
                <a:cs typeface="Times New Roman" panose="02020603050405020304" pitchFamily="18" charset="0"/>
              </a:rPr>
              <a:t>Mixto</a:t>
            </a:r>
            <a:endParaRPr lang="es-EC" sz="2000" dirty="0">
              <a:solidFill>
                <a:schemeClr val="tx2"/>
              </a:solidFill>
              <a:latin typeface="Times New Roman" panose="02020603050405020304" pitchFamily="18" charset="0"/>
              <a:cs typeface="Times New Roman" panose="02020603050405020304" pitchFamily="18" charset="0"/>
            </a:endParaRPr>
          </a:p>
        </p:txBody>
      </p:sp>
      <p:sp>
        <p:nvSpPr>
          <p:cNvPr id="15" name="CuadroTexto 25"/>
          <p:cNvSpPr txBox="1"/>
          <p:nvPr/>
        </p:nvSpPr>
        <p:spPr>
          <a:xfrm>
            <a:off x="568195" y="3784035"/>
            <a:ext cx="2869568" cy="677108"/>
          </a:xfrm>
          <a:prstGeom prst="rect">
            <a:avLst/>
          </a:prstGeom>
          <a:noFill/>
        </p:spPr>
        <p:txBody>
          <a:bodyPr wrap="none" rtlCol="0">
            <a:spAutoFit/>
          </a:bodyPr>
          <a:lstStyle/>
          <a:p>
            <a:r>
              <a:rPr lang="es-EC" sz="2000" b="1" dirty="0">
                <a:solidFill>
                  <a:schemeClr val="tx2"/>
                </a:solidFill>
                <a:latin typeface="Times New Roman" panose="02020603050405020304" pitchFamily="18" charset="0"/>
                <a:cs typeface="Times New Roman" panose="02020603050405020304" pitchFamily="18" charset="0"/>
              </a:rPr>
              <a:t>Por su alcance temporal</a:t>
            </a:r>
            <a:endParaRPr lang="es-EC" b="1" dirty="0">
              <a:solidFill>
                <a:schemeClr val="tx2"/>
              </a:solidFill>
              <a:latin typeface="Times New Roman" panose="02020603050405020304" pitchFamily="18" charset="0"/>
              <a:cs typeface="Times New Roman" panose="02020603050405020304" pitchFamily="18" charset="0"/>
            </a:endParaRPr>
          </a:p>
          <a:p>
            <a:r>
              <a:rPr lang="es-EC" dirty="0">
                <a:solidFill>
                  <a:schemeClr val="tx2"/>
                </a:solidFill>
                <a:latin typeface="Times New Roman" panose="02020603050405020304" pitchFamily="18" charset="0"/>
                <a:cs typeface="Times New Roman" panose="02020603050405020304" pitchFamily="18" charset="0"/>
              </a:rPr>
              <a:t>Transversal</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17" name="CuadroTexto 31"/>
          <p:cNvSpPr txBox="1"/>
          <p:nvPr/>
        </p:nvSpPr>
        <p:spPr>
          <a:xfrm>
            <a:off x="8140095" y="2363028"/>
            <a:ext cx="2760692" cy="707886"/>
          </a:xfrm>
          <a:prstGeom prst="rect">
            <a:avLst/>
          </a:prstGeom>
          <a:noFill/>
        </p:spPr>
        <p:txBody>
          <a:bodyPr wrap="none" rtlCol="0">
            <a:spAutoFit/>
          </a:bodyPr>
          <a:lstStyle/>
          <a:p>
            <a:r>
              <a:rPr lang="es-EC" sz="2000" b="1" dirty="0">
                <a:solidFill>
                  <a:schemeClr val="tx2"/>
                </a:solidFill>
                <a:latin typeface="Times New Roman" panose="02020603050405020304" pitchFamily="18" charset="0"/>
                <a:cs typeface="Times New Roman" panose="02020603050405020304" pitchFamily="18" charset="0"/>
              </a:rPr>
              <a:t>Fuentes de información</a:t>
            </a:r>
          </a:p>
          <a:p>
            <a:r>
              <a:rPr lang="es-EC" sz="2000" b="1" dirty="0">
                <a:solidFill>
                  <a:schemeClr val="tx2"/>
                </a:solidFill>
                <a:latin typeface="Times New Roman" panose="02020603050405020304" pitchFamily="18" charset="0"/>
                <a:cs typeface="Times New Roman" panose="02020603050405020304" pitchFamily="18" charset="0"/>
              </a:rPr>
              <a:t>- </a:t>
            </a:r>
            <a:r>
              <a:rPr lang="es-EC" dirty="0">
                <a:solidFill>
                  <a:schemeClr val="tx2"/>
                </a:solidFill>
                <a:latin typeface="Times New Roman" panose="02020603050405020304" pitchFamily="18" charset="0"/>
                <a:cs typeface="Times New Roman" panose="02020603050405020304" pitchFamily="18" charset="0"/>
              </a:rPr>
              <a:t>Mixta</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26" name="CuadroTexto 11"/>
          <p:cNvSpPr txBox="1"/>
          <p:nvPr/>
        </p:nvSpPr>
        <p:spPr>
          <a:xfrm>
            <a:off x="3178105" y="56800"/>
            <a:ext cx="5943114" cy="523220"/>
          </a:xfrm>
          <a:prstGeom prst="rect">
            <a:avLst/>
          </a:prstGeom>
          <a:noFill/>
        </p:spPr>
        <p:txBody>
          <a:bodyPr wrap="square" rtlCol="0">
            <a:spAutoFit/>
          </a:bodyPr>
          <a:lstStyle/>
          <a:p>
            <a:pPr algn="ctr"/>
            <a:r>
              <a:rPr lang="es-EC" sz="2800" b="1" dirty="0">
                <a:solidFill>
                  <a:schemeClr val="tx1">
                    <a:lumMod val="95000"/>
                    <a:lumOff val="5000"/>
                  </a:schemeClr>
                </a:solidFill>
                <a:latin typeface="Times New Roman" panose="02020603050405020304" pitchFamily="18" charset="0"/>
                <a:ea typeface="Roboto Condensed" panose="020B0604020202020204" charset="0"/>
                <a:cs typeface="Times New Roman" panose="02020603050405020304" pitchFamily="18" charset="0"/>
              </a:rPr>
              <a:t>4. METODOLOGÍA </a:t>
            </a:r>
            <a:endParaRPr lang="en-US" sz="2800" b="1" dirty="0">
              <a:solidFill>
                <a:schemeClr val="tx1">
                  <a:lumMod val="95000"/>
                  <a:lumOff val="5000"/>
                </a:schemeClr>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0" name="CuadroTexto 22">
            <a:extLst>
              <a:ext uri="{FF2B5EF4-FFF2-40B4-BE49-F238E27FC236}">
                <a16:creationId xmlns:a16="http://schemas.microsoft.com/office/drawing/2014/main" id="{7C646D96-EEB6-4B19-B5B0-8B4C0A0D1E07}"/>
              </a:ext>
            </a:extLst>
          </p:cNvPr>
          <p:cNvSpPr txBox="1"/>
          <p:nvPr/>
        </p:nvSpPr>
        <p:spPr>
          <a:xfrm>
            <a:off x="8174941" y="1299460"/>
            <a:ext cx="1410964" cy="707886"/>
          </a:xfrm>
          <a:prstGeom prst="rect">
            <a:avLst/>
          </a:prstGeom>
          <a:noFill/>
        </p:spPr>
        <p:txBody>
          <a:bodyPr wrap="none" rtlCol="0">
            <a:spAutoFit/>
          </a:bodyPr>
          <a:lstStyle/>
          <a:p>
            <a:r>
              <a:rPr lang="es-EC" sz="2000" b="1" dirty="0">
                <a:solidFill>
                  <a:schemeClr val="tx2"/>
                </a:solidFill>
                <a:latin typeface="Times New Roman" panose="02020603050405020304" pitchFamily="18" charset="0"/>
                <a:cs typeface="Times New Roman" panose="02020603050405020304" pitchFamily="18" charset="0"/>
              </a:rPr>
              <a:t>Alcance</a:t>
            </a:r>
          </a:p>
          <a:p>
            <a:r>
              <a:rPr lang="es-EC" sz="2000" b="1" dirty="0">
                <a:solidFill>
                  <a:schemeClr val="tx2"/>
                </a:solidFill>
                <a:latin typeface="Times New Roman" panose="02020603050405020304" pitchFamily="18" charset="0"/>
                <a:cs typeface="Times New Roman" panose="02020603050405020304" pitchFamily="18" charset="0"/>
              </a:rPr>
              <a:t>- </a:t>
            </a:r>
            <a:r>
              <a:rPr lang="es-EC" dirty="0">
                <a:solidFill>
                  <a:schemeClr val="tx2"/>
                </a:solidFill>
                <a:latin typeface="Times New Roman" panose="02020603050405020304" pitchFamily="18" charset="0"/>
                <a:cs typeface="Times New Roman" panose="02020603050405020304" pitchFamily="18" charset="0"/>
              </a:rPr>
              <a:t>Descriptivo</a:t>
            </a:r>
          </a:p>
        </p:txBody>
      </p:sp>
      <p:sp>
        <p:nvSpPr>
          <p:cNvPr id="2" name="AutoShape 2" descr="Resultado de imagen para imagen metodologia"/>
          <p:cNvSpPr>
            <a:spLocks noChangeAspect="1" noChangeArrowheads="1"/>
          </p:cNvSpPr>
          <p:nvPr/>
        </p:nvSpPr>
        <p:spPr bwMode="auto">
          <a:xfrm>
            <a:off x="15636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6" name="Rectángulo 1"/>
          <p:cNvSpPr/>
          <p:nvPr/>
        </p:nvSpPr>
        <p:spPr>
          <a:xfrm flipV="1">
            <a:off x="8205627" y="2193323"/>
            <a:ext cx="3286825" cy="11241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rgbClr val="74B5E0"/>
                </a:solidFill>
              </a:ln>
              <a:solidFill>
                <a:srgbClr val="2980B9"/>
              </a:solidFill>
            </a:endParaRPr>
          </a:p>
        </p:txBody>
      </p:sp>
      <p:sp>
        <p:nvSpPr>
          <p:cNvPr id="37" name="Rectángulo 1"/>
          <p:cNvSpPr/>
          <p:nvPr/>
        </p:nvSpPr>
        <p:spPr>
          <a:xfrm flipV="1">
            <a:off x="8205627" y="1243586"/>
            <a:ext cx="3286825" cy="102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rgbClr val="74B5E0"/>
                </a:solidFill>
              </a:ln>
              <a:solidFill>
                <a:srgbClr val="2980B9"/>
              </a:solidFill>
            </a:endParaRPr>
          </a:p>
        </p:txBody>
      </p:sp>
      <p:sp>
        <p:nvSpPr>
          <p:cNvPr id="38" name="Rectángulo 1"/>
          <p:cNvSpPr/>
          <p:nvPr/>
        </p:nvSpPr>
        <p:spPr>
          <a:xfrm flipV="1">
            <a:off x="619650" y="2202839"/>
            <a:ext cx="3286825" cy="1029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rgbClr val="74B5E0"/>
                </a:solidFill>
              </a:ln>
              <a:solidFill>
                <a:srgbClr val="2980B9"/>
              </a:solidFill>
            </a:endParaRPr>
          </a:p>
        </p:txBody>
      </p:sp>
      <p:sp>
        <p:nvSpPr>
          <p:cNvPr id="40" name="Rectángulo 1"/>
          <p:cNvSpPr/>
          <p:nvPr/>
        </p:nvSpPr>
        <p:spPr>
          <a:xfrm flipV="1">
            <a:off x="8174941" y="3519082"/>
            <a:ext cx="3286825" cy="11241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rgbClr val="74B5E0"/>
                </a:solidFill>
              </a:ln>
              <a:solidFill>
                <a:srgbClr val="2980B9"/>
              </a:solidFill>
            </a:endParaRPr>
          </a:p>
        </p:txBody>
      </p:sp>
      <p:sp>
        <p:nvSpPr>
          <p:cNvPr id="19" name="CuadroTexto 22">
            <a:extLst>
              <a:ext uri="{FF2B5EF4-FFF2-40B4-BE49-F238E27FC236}">
                <a16:creationId xmlns:a16="http://schemas.microsoft.com/office/drawing/2014/main" id="{7C646D96-EEB6-4B19-B5B0-8B4C0A0D1E07}"/>
              </a:ext>
            </a:extLst>
          </p:cNvPr>
          <p:cNvSpPr txBox="1"/>
          <p:nvPr/>
        </p:nvSpPr>
        <p:spPr>
          <a:xfrm>
            <a:off x="601147" y="2521159"/>
            <a:ext cx="1353256" cy="707886"/>
          </a:xfrm>
          <a:prstGeom prst="rect">
            <a:avLst/>
          </a:prstGeom>
          <a:noFill/>
        </p:spPr>
        <p:txBody>
          <a:bodyPr wrap="none" rtlCol="0">
            <a:spAutoFit/>
          </a:bodyPr>
          <a:lstStyle/>
          <a:p>
            <a:r>
              <a:rPr lang="es-EC" sz="2000" b="1" dirty="0">
                <a:solidFill>
                  <a:schemeClr val="tx2"/>
                </a:solidFill>
                <a:latin typeface="Times New Roman" panose="02020603050405020304" pitchFamily="18" charset="0"/>
                <a:cs typeface="Times New Roman" panose="02020603050405020304" pitchFamily="18" charset="0"/>
              </a:rPr>
              <a:t>Finalidad</a:t>
            </a:r>
          </a:p>
          <a:p>
            <a:r>
              <a:rPr lang="es-EC" sz="2000" b="1" dirty="0">
                <a:solidFill>
                  <a:schemeClr val="tx2"/>
                </a:solidFill>
                <a:latin typeface="Times New Roman" panose="02020603050405020304" pitchFamily="18" charset="0"/>
                <a:cs typeface="Times New Roman" panose="02020603050405020304" pitchFamily="18" charset="0"/>
              </a:rPr>
              <a:t>- </a:t>
            </a:r>
            <a:r>
              <a:rPr lang="es-EC" dirty="0">
                <a:solidFill>
                  <a:schemeClr val="tx2"/>
                </a:solidFill>
                <a:latin typeface="Times New Roman" panose="02020603050405020304" pitchFamily="18" charset="0"/>
                <a:cs typeface="Times New Roman" panose="02020603050405020304" pitchFamily="18" charset="0"/>
              </a:rPr>
              <a:t>Aplicativa </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AC11CDF2-0EF9-46E5-A434-6B493933F1DA}"/>
              </a:ext>
            </a:extLst>
          </p:cNvPr>
          <p:cNvSpPr/>
          <p:nvPr/>
        </p:nvSpPr>
        <p:spPr>
          <a:xfrm>
            <a:off x="8148453" y="3677180"/>
            <a:ext cx="2618024" cy="400110"/>
          </a:xfrm>
          <a:prstGeom prst="rect">
            <a:avLst/>
          </a:prstGeom>
        </p:spPr>
        <p:txBody>
          <a:bodyPr wrap="none">
            <a:spAutoFit/>
          </a:bodyPr>
          <a:lstStyle/>
          <a:p>
            <a:r>
              <a:rPr lang="es-EC" sz="2000" b="1" dirty="0">
                <a:solidFill>
                  <a:schemeClr val="tx2"/>
                </a:solidFill>
                <a:latin typeface="Times New Roman" panose="02020603050405020304" pitchFamily="18" charset="0"/>
                <a:cs typeface="Times New Roman" panose="02020603050405020304" pitchFamily="18" charset="0"/>
              </a:rPr>
              <a:t>Técnica e instrumento</a:t>
            </a:r>
          </a:p>
        </p:txBody>
      </p:sp>
      <p:sp>
        <p:nvSpPr>
          <p:cNvPr id="23" name="CuadroTexto 32">
            <a:extLst>
              <a:ext uri="{FF2B5EF4-FFF2-40B4-BE49-F238E27FC236}">
                <a16:creationId xmlns:a16="http://schemas.microsoft.com/office/drawing/2014/main" id="{7BF9211B-AD90-489A-A771-133D16F7C884}"/>
              </a:ext>
            </a:extLst>
          </p:cNvPr>
          <p:cNvSpPr txBox="1"/>
          <p:nvPr/>
        </p:nvSpPr>
        <p:spPr>
          <a:xfrm>
            <a:off x="8017824" y="4153045"/>
            <a:ext cx="1904402" cy="646331"/>
          </a:xfrm>
          <a:prstGeom prst="rect">
            <a:avLst/>
          </a:prstGeom>
          <a:noFill/>
        </p:spPr>
        <p:txBody>
          <a:bodyPr wrap="square" rtlCol="0">
            <a:spAutoFit/>
          </a:bodyPr>
          <a:lstStyle/>
          <a:p>
            <a:r>
              <a:rPr lang="es-EC" dirty="0">
                <a:solidFill>
                  <a:schemeClr val="tx2"/>
                </a:solidFill>
                <a:latin typeface="Times New Roman" panose="02020603050405020304" pitchFamily="18" charset="0"/>
                <a:cs typeface="Times New Roman" panose="02020603050405020304" pitchFamily="18" charset="0"/>
              </a:rPr>
              <a:t>Entrevista                 </a:t>
            </a:r>
          </a:p>
          <a:p>
            <a:r>
              <a:rPr lang="es-EC" dirty="0">
                <a:solidFill>
                  <a:schemeClr val="tx2"/>
                </a:solidFill>
                <a:latin typeface="Times New Roman" panose="02020603050405020304" pitchFamily="18" charset="0"/>
                <a:cs typeface="Times New Roman" panose="02020603050405020304" pitchFamily="18" charset="0"/>
              </a:rPr>
              <a:t>Semiestructurada</a:t>
            </a:r>
          </a:p>
        </p:txBody>
      </p:sp>
      <p:sp>
        <p:nvSpPr>
          <p:cNvPr id="25" name="Rectángulo 1">
            <a:extLst>
              <a:ext uri="{FF2B5EF4-FFF2-40B4-BE49-F238E27FC236}">
                <a16:creationId xmlns:a16="http://schemas.microsoft.com/office/drawing/2014/main" id="{3CF071F1-56D5-47F6-B569-6C1A47983FEE}"/>
              </a:ext>
            </a:extLst>
          </p:cNvPr>
          <p:cNvSpPr/>
          <p:nvPr/>
        </p:nvSpPr>
        <p:spPr>
          <a:xfrm flipV="1">
            <a:off x="649372" y="3517696"/>
            <a:ext cx="3286825" cy="102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rgbClr val="74B5E0"/>
                </a:solidFill>
              </a:ln>
              <a:solidFill>
                <a:srgbClr val="2980B9"/>
              </a:solidFill>
            </a:endParaRPr>
          </a:p>
        </p:txBody>
      </p:sp>
      <p:sp>
        <p:nvSpPr>
          <p:cNvPr id="29" name="CuadroTexto 32">
            <a:extLst>
              <a:ext uri="{FF2B5EF4-FFF2-40B4-BE49-F238E27FC236}">
                <a16:creationId xmlns:a16="http://schemas.microsoft.com/office/drawing/2014/main" id="{1F89A827-D163-493F-A077-D25BAC04A77C}"/>
              </a:ext>
            </a:extLst>
          </p:cNvPr>
          <p:cNvSpPr txBox="1"/>
          <p:nvPr/>
        </p:nvSpPr>
        <p:spPr>
          <a:xfrm>
            <a:off x="10295073" y="4291544"/>
            <a:ext cx="1364476" cy="369332"/>
          </a:xfrm>
          <a:prstGeom prst="rect">
            <a:avLst/>
          </a:prstGeom>
          <a:noFill/>
        </p:spPr>
        <p:txBody>
          <a:bodyPr wrap="none" rtlCol="0">
            <a:spAutoFit/>
          </a:bodyPr>
          <a:lstStyle/>
          <a:p>
            <a:r>
              <a:rPr lang="es-EC" dirty="0">
                <a:solidFill>
                  <a:schemeClr val="tx2"/>
                </a:solidFill>
                <a:latin typeface="Times New Roman" panose="02020603050405020304" pitchFamily="18" charset="0"/>
                <a:cs typeface="Times New Roman" panose="02020603050405020304" pitchFamily="18" charset="0"/>
              </a:rPr>
              <a:t>Cuestionario</a:t>
            </a:r>
          </a:p>
        </p:txBody>
      </p:sp>
      <p:cxnSp>
        <p:nvCxnSpPr>
          <p:cNvPr id="31" name="Conector recto de flecha 30">
            <a:extLst>
              <a:ext uri="{FF2B5EF4-FFF2-40B4-BE49-F238E27FC236}">
                <a16:creationId xmlns:a16="http://schemas.microsoft.com/office/drawing/2014/main" id="{1E7DB1B3-F413-49CB-8180-090C4DD74317}"/>
              </a:ext>
            </a:extLst>
          </p:cNvPr>
          <p:cNvCxnSpPr/>
          <p:nvPr/>
        </p:nvCxnSpPr>
        <p:spPr>
          <a:xfrm>
            <a:off x="9907236" y="4521345"/>
            <a:ext cx="238477"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5202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366750-9E34-4E37-9854-9D9B8B2CB77B}"/>
              </a:ext>
            </a:extLst>
          </p:cNvPr>
          <p:cNvSpPr>
            <a:spLocks noGrp="1"/>
          </p:cNvSpPr>
          <p:nvPr>
            <p:ph type="title"/>
          </p:nvPr>
        </p:nvSpPr>
        <p:spPr>
          <a:xfrm>
            <a:off x="1339308" y="189356"/>
            <a:ext cx="5488978" cy="447485"/>
          </a:xfrm>
        </p:spPr>
        <p:txBody>
          <a:bodyPr/>
          <a:lstStyle/>
          <a:p>
            <a:pPr algn="l"/>
            <a:r>
              <a:rPr lang="en-US" sz="2800" i="0" dirty="0">
                <a:solidFill>
                  <a:schemeClr val="tx1"/>
                </a:solidFill>
                <a:effectLst/>
              </a:rPr>
              <a:t>OPERADORAS TURÍSTICAS</a:t>
            </a:r>
          </a:p>
        </p:txBody>
      </p:sp>
      <p:graphicFrame>
        <p:nvGraphicFramePr>
          <p:cNvPr id="7" name="Marcador de contenido 6">
            <a:extLst>
              <a:ext uri="{FF2B5EF4-FFF2-40B4-BE49-F238E27FC236}">
                <a16:creationId xmlns:a16="http://schemas.microsoft.com/office/drawing/2014/main" id="{3D16D1AD-D9A3-4F41-AAC8-7566427D888C}"/>
              </a:ext>
            </a:extLst>
          </p:cNvPr>
          <p:cNvGraphicFramePr>
            <a:graphicFrameLocks noGrp="1"/>
          </p:cNvGraphicFramePr>
          <p:nvPr>
            <p:ph idx="1"/>
            <p:extLst>
              <p:ext uri="{D42A27DB-BD31-4B8C-83A1-F6EECF244321}">
                <p14:modId xmlns:p14="http://schemas.microsoft.com/office/powerpoint/2010/main" val="1609538174"/>
              </p:ext>
            </p:extLst>
          </p:nvPr>
        </p:nvGraphicFramePr>
        <p:xfrm>
          <a:off x="99354" y="1625513"/>
          <a:ext cx="5220520" cy="3310270"/>
        </p:xfrm>
        <a:graphic>
          <a:graphicData uri="http://schemas.openxmlformats.org/drawingml/2006/table">
            <a:tbl>
              <a:tblPr firstRow="1" firstCol="1" bandRow="1">
                <a:tableStyleId>{9D7B26C5-4107-4FEC-AEDC-1716B250A1EF}</a:tableStyleId>
              </a:tblPr>
              <a:tblGrid>
                <a:gridCol w="3334252">
                  <a:extLst>
                    <a:ext uri="{9D8B030D-6E8A-4147-A177-3AD203B41FA5}">
                      <a16:colId xmlns:a16="http://schemas.microsoft.com/office/drawing/2014/main" val="4061513809"/>
                    </a:ext>
                  </a:extLst>
                </a:gridCol>
                <a:gridCol w="1886268">
                  <a:extLst>
                    <a:ext uri="{9D8B030D-6E8A-4147-A177-3AD203B41FA5}">
                      <a16:colId xmlns:a16="http://schemas.microsoft.com/office/drawing/2014/main" val="3168950674"/>
                    </a:ext>
                  </a:extLst>
                </a:gridCol>
              </a:tblGrid>
              <a:tr h="551045">
                <a:tc>
                  <a:txBody>
                    <a:bodyPr/>
                    <a:lstStyle/>
                    <a:p>
                      <a:pPr algn="ctr">
                        <a:lnSpc>
                          <a:spcPct val="107000"/>
                        </a:lnSpc>
                        <a:spcAft>
                          <a:spcPts val="800"/>
                        </a:spcAft>
                      </a:pPr>
                      <a:r>
                        <a:rPr lang="es-EC" sz="1100">
                          <a:effectLst/>
                        </a:rPr>
                        <a:t>Cantones de la provincia de Pichincha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Número de operadoras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8519571"/>
                  </a:ext>
                </a:extLst>
              </a:tr>
              <a:tr h="496220">
                <a:tc>
                  <a:txBody>
                    <a:bodyPr/>
                    <a:lstStyle/>
                    <a:p>
                      <a:pPr algn="ctr">
                        <a:lnSpc>
                          <a:spcPct val="200000"/>
                        </a:lnSpc>
                        <a:spcAft>
                          <a:spcPts val="800"/>
                        </a:spcAft>
                      </a:pPr>
                      <a:r>
                        <a:rPr lang="es-EC" sz="1100">
                          <a:effectLst/>
                        </a:rPr>
                        <a:t>Cayambe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879092"/>
                  </a:ext>
                </a:extLst>
              </a:tr>
              <a:tr h="452601">
                <a:tc>
                  <a:txBody>
                    <a:bodyPr/>
                    <a:lstStyle/>
                    <a:p>
                      <a:pPr algn="ctr">
                        <a:lnSpc>
                          <a:spcPct val="200000"/>
                        </a:lnSpc>
                        <a:spcAft>
                          <a:spcPts val="800"/>
                        </a:spcAft>
                      </a:pPr>
                      <a:r>
                        <a:rPr lang="es-EC" sz="1100">
                          <a:effectLst/>
                        </a:rPr>
                        <a:t>Mejía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923808"/>
                  </a:ext>
                </a:extLst>
              </a:tr>
              <a:tr h="452601">
                <a:tc>
                  <a:txBody>
                    <a:bodyPr/>
                    <a:lstStyle/>
                    <a:p>
                      <a:pPr algn="ctr">
                        <a:lnSpc>
                          <a:spcPct val="200000"/>
                        </a:lnSpc>
                        <a:spcAft>
                          <a:spcPts val="800"/>
                        </a:spcAft>
                      </a:pPr>
                      <a:r>
                        <a:rPr lang="es-EC" sz="1100">
                          <a:effectLst/>
                        </a:rPr>
                        <a:t>Pedro Moncayo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3663725"/>
                  </a:ext>
                </a:extLst>
              </a:tr>
              <a:tr h="452601">
                <a:tc>
                  <a:txBody>
                    <a:bodyPr/>
                    <a:lstStyle/>
                    <a:p>
                      <a:pPr algn="ctr">
                        <a:lnSpc>
                          <a:spcPct val="200000"/>
                        </a:lnSpc>
                        <a:spcAft>
                          <a:spcPts val="800"/>
                        </a:spcAft>
                      </a:pPr>
                      <a:r>
                        <a:rPr lang="es-EC" sz="1100">
                          <a:effectLst/>
                        </a:rPr>
                        <a:t>Quito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a:effectLst/>
                        </a:rPr>
                        <a:t>252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5690256"/>
                  </a:ext>
                </a:extLst>
              </a:tr>
              <a:tr h="452601">
                <a:tc>
                  <a:txBody>
                    <a:bodyPr/>
                    <a:lstStyle/>
                    <a:p>
                      <a:pPr algn="ctr">
                        <a:lnSpc>
                          <a:spcPct val="200000"/>
                        </a:lnSpc>
                        <a:spcAft>
                          <a:spcPts val="800"/>
                        </a:spcAft>
                      </a:pPr>
                      <a:r>
                        <a:rPr lang="es-EC" sz="1100">
                          <a:effectLst/>
                        </a:rPr>
                        <a:t>Rumiñahui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1132728"/>
                  </a:ext>
                </a:extLst>
              </a:tr>
              <a:tr h="452601">
                <a:tc>
                  <a:txBody>
                    <a:bodyPr/>
                    <a:lstStyle/>
                    <a:p>
                      <a:pPr algn="ctr">
                        <a:lnSpc>
                          <a:spcPct val="200000"/>
                        </a:lnSpc>
                        <a:spcAft>
                          <a:spcPts val="800"/>
                        </a:spcAft>
                      </a:pPr>
                      <a:r>
                        <a:rPr lang="es-EC" sz="1100">
                          <a:effectLst/>
                        </a:rPr>
                        <a:t>San Miguel de los Bancos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1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44629"/>
                  </a:ext>
                </a:extLst>
              </a:tr>
            </a:tbl>
          </a:graphicData>
        </a:graphic>
      </p:graphicFrame>
      <p:sp>
        <p:nvSpPr>
          <p:cNvPr id="10" name="Flecha: a la derecha 9">
            <a:extLst>
              <a:ext uri="{FF2B5EF4-FFF2-40B4-BE49-F238E27FC236}">
                <a16:creationId xmlns:a16="http://schemas.microsoft.com/office/drawing/2014/main" id="{03179218-0406-4E69-9D6A-6051CBE26DEA}"/>
              </a:ext>
            </a:extLst>
          </p:cNvPr>
          <p:cNvSpPr/>
          <p:nvPr/>
        </p:nvSpPr>
        <p:spPr>
          <a:xfrm>
            <a:off x="5478273" y="2765470"/>
            <a:ext cx="1961322" cy="103035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BCG</a:t>
            </a:r>
            <a:endParaRPr lang="es-EC" dirty="0"/>
          </a:p>
        </p:txBody>
      </p:sp>
      <p:sp>
        <p:nvSpPr>
          <p:cNvPr id="13" name="CuadroTexto 12">
            <a:extLst>
              <a:ext uri="{FF2B5EF4-FFF2-40B4-BE49-F238E27FC236}">
                <a16:creationId xmlns:a16="http://schemas.microsoft.com/office/drawing/2014/main" id="{7C2C0012-2131-4192-9FD6-0C3184FDC7BF}"/>
              </a:ext>
            </a:extLst>
          </p:cNvPr>
          <p:cNvSpPr txBox="1"/>
          <p:nvPr/>
        </p:nvSpPr>
        <p:spPr>
          <a:xfrm>
            <a:off x="6089582" y="2029311"/>
            <a:ext cx="7387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a:t>130</a:t>
            </a:r>
            <a:endParaRPr lang="es-EC" b="1" dirty="0"/>
          </a:p>
        </p:txBody>
      </p:sp>
      <p:sp>
        <p:nvSpPr>
          <p:cNvPr id="17" name="CuadroTexto 16">
            <a:extLst>
              <a:ext uri="{FF2B5EF4-FFF2-40B4-BE49-F238E27FC236}">
                <a16:creationId xmlns:a16="http://schemas.microsoft.com/office/drawing/2014/main" id="{974E4134-43C7-492A-A0E0-CB20311F6024}"/>
              </a:ext>
            </a:extLst>
          </p:cNvPr>
          <p:cNvSpPr txBox="1"/>
          <p:nvPr/>
        </p:nvSpPr>
        <p:spPr>
          <a:xfrm>
            <a:off x="7923367" y="756303"/>
            <a:ext cx="2119721" cy="4924425"/>
          </a:xfrm>
          <a:prstGeom prst="rect">
            <a:avLst/>
          </a:prstGeom>
          <a:noFill/>
        </p:spPr>
        <p:txBody>
          <a:bodyPr wrap="square">
            <a:spAutoFit/>
          </a:bodyPr>
          <a:lstStyle/>
          <a:p>
            <a:r>
              <a:rPr lang="es-EC" sz="1600" dirty="0"/>
              <a:t>Sacha </a:t>
            </a:r>
            <a:r>
              <a:rPr lang="es-EC" sz="1600" dirty="0" err="1"/>
              <a:t>Lodge</a:t>
            </a:r>
            <a:r>
              <a:rPr lang="es-EC" sz="1600" dirty="0"/>
              <a:t>, </a:t>
            </a:r>
          </a:p>
          <a:p>
            <a:endParaRPr lang="es-EC" sz="1600" dirty="0"/>
          </a:p>
          <a:p>
            <a:r>
              <a:rPr lang="es-EC" sz="1600" dirty="0"/>
              <a:t>La Casa de Suizo </a:t>
            </a:r>
          </a:p>
          <a:p>
            <a:endParaRPr lang="es-EC" sz="1600" dirty="0"/>
          </a:p>
          <a:p>
            <a:r>
              <a:rPr lang="es-EC" sz="1600" dirty="0" err="1"/>
              <a:t>Gentian</a:t>
            </a:r>
            <a:r>
              <a:rPr lang="es-EC" sz="1600" dirty="0"/>
              <a:t> </a:t>
            </a:r>
            <a:r>
              <a:rPr lang="es-EC" sz="1600" dirty="0" err="1"/>
              <a:t>Trails</a:t>
            </a:r>
            <a:endParaRPr lang="es-EC" sz="1600" dirty="0"/>
          </a:p>
          <a:p>
            <a:endParaRPr lang="es-EC" sz="1600" dirty="0"/>
          </a:p>
          <a:p>
            <a:r>
              <a:rPr lang="es-EC" sz="1600" dirty="0"/>
              <a:t>Neblina Forest</a:t>
            </a:r>
          </a:p>
          <a:p>
            <a:endParaRPr lang="es-EC" sz="1600" dirty="0"/>
          </a:p>
          <a:p>
            <a:r>
              <a:rPr lang="es-EC" sz="1600" dirty="0"/>
              <a:t>Ventura </a:t>
            </a:r>
            <a:r>
              <a:rPr lang="es-EC" sz="1600" dirty="0" err="1"/>
              <a:t>Travel</a:t>
            </a:r>
            <a:r>
              <a:rPr lang="es-EC" sz="1600" dirty="0"/>
              <a:t> </a:t>
            </a:r>
          </a:p>
          <a:p>
            <a:endParaRPr lang="es-EC" sz="1600" dirty="0"/>
          </a:p>
          <a:p>
            <a:r>
              <a:rPr lang="es-EC" sz="1600" dirty="0" err="1"/>
              <a:t>Surtrek</a:t>
            </a:r>
            <a:endParaRPr lang="es-EC" sz="1600" dirty="0"/>
          </a:p>
          <a:p>
            <a:endParaRPr lang="es-EC" sz="1600" dirty="0"/>
          </a:p>
          <a:p>
            <a:r>
              <a:rPr lang="es-EC" sz="1600" dirty="0" err="1"/>
              <a:t>Galagents</a:t>
            </a:r>
            <a:endParaRPr lang="es-EC" sz="1600" dirty="0"/>
          </a:p>
          <a:p>
            <a:endParaRPr lang="es-EC" sz="1600" dirty="0"/>
          </a:p>
          <a:p>
            <a:r>
              <a:rPr lang="es-EC" sz="1600" dirty="0"/>
              <a:t> Pure Ecuador</a:t>
            </a:r>
          </a:p>
          <a:p>
            <a:endParaRPr lang="es-EC" sz="1600" dirty="0"/>
          </a:p>
          <a:p>
            <a:r>
              <a:rPr lang="es-EC" sz="1600" dirty="0" err="1"/>
              <a:t>Metropolitan</a:t>
            </a:r>
            <a:r>
              <a:rPr lang="es-EC" sz="1600" dirty="0"/>
              <a:t> </a:t>
            </a:r>
            <a:r>
              <a:rPr lang="es-EC" sz="1600" dirty="0" err="1"/>
              <a:t>Touring</a:t>
            </a:r>
            <a:r>
              <a:rPr lang="es-EC" sz="1600" dirty="0"/>
              <a:t> </a:t>
            </a:r>
          </a:p>
          <a:p>
            <a:endParaRPr lang="es-EC" sz="1600" dirty="0"/>
          </a:p>
          <a:p>
            <a:r>
              <a:rPr lang="es-EC" sz="1600" dirty="0" err="1"/>
              <a:t>Go</a:t>
            </a:r>
            <a:r>
              <a:rPr lang="es-EC" sz="1600" dirty="0"/>
              <a:t> Galápagos</a:t>
            </a:r>
          </a:p>
        </p:txBody>
      </p:sp>
      <p:sp>
        <p:nvSpPr>
          <p:cNvPr id="18" name="Abrir llave 17">
            <a:extLst>
              <a:ext uri="{FF2B5EF4-FFF2-40B4-BE49-F238E27FC236}">
                <a16:creationId xmlns:a16="http://schemas.microsoft.com/office/drawing/2014/main" id="{AB65AF52-D0ED-482B-A94E-3C144B2EC5CB}"/>
              </a:ext>
            </a:extLst>
          </p:cNvPr>
          <p:cNvSpPr/>
          <p:nvPr/>
        </p:nvSpPr>
        <p:spPr>
          <a:xfrm>
            <a:off x="7603537" y="636841"/>
            <a:ext cx="155612" cy="528761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pic>
        <p:nvPicPr>
          <p:cNvPr id="4098" name="Picture 2" descr="Sacha Lodge - Ecuador Amazon Lodge - Book an Amazon Tour or Trip">
            <a:extLst>
              <a:ext uri="{FF2B5EF4-FFF2-40B4-BE49-F238E27FC236}">
                <a16:creationId xmlns:a16="http://schemas.microsoft.com/office/drawing/2014/main" id="{D44FF3D4-37DE-489E-8F7A-EACDF4434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468" y="756303"/>
            <a:ext cx="968036" cy="3291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icio | La Casa del Suizo">
            <a:extLst>
              <a:ext uri="{FF2B5EF4-FFF2-40B4-BE49-F238E27FC236}">
                <a16:creationId xmlns:a16="http://schemas.microsoft.com/office/drawing/2014/main" id="{5E8DC7B2-0477-4E68-920E-C0134D7EB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96"/>
          <a:stretch/>
        </p:blipFill>
        <p:spPr bwMode="auto">
          <a:xfrm>
            <a:off x="10317526" y="1235304"/>
            <a:ext cx="824907" cy="4250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ntian Trails - Home | Facebook">
            <a:extLst>
              <a:ext uri="{FF2B5EF4-FFF2-40B4-BE49-F238E27FC236}">
                <a16:creationId xmlns:a16="http://schemas.microsoft.com/office/drawing/2014/main" id="{C1D3EABA-3A01-43B1-89A9-6DF04E955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961" y="1625513"/>
            <a:ext cx="968035" cy="5942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blina Forest Birding Tours - Home | Facebook">
            <a:extLst>
              <a:ext uri="{FF2B5EF4-FFF2-40B4-BE49-F238E27FC236}">
                <a16:creationId xmlns:a16="http://schemas.microsoft.com/office/drawing/2014/main" id="{EEE55B67-AA3B-40A4-AAF1-C2A07B239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5876" y="2104047"/>
            <a:ext cx="1408204" cy="44935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9EF40FAC-668D-46AC-945E-E7E009265CB0}"/>
              </a:ext>
            </a:extLst>
          </p:cNvPr>
          <p:cNvPicPr>
            <a:picLocks noChangeAspect="1"/>
          </p:cNvPicPr>
          <p:nvPr/>
        </p:nvPicPr>
        <p:blipFill>
          <a:blip r:embed="rId6"/>
          <a:stretch>
            <a:fillRect/>
          </a:stretch>
        </p:blipFill>
        <p:spPr>
          <a:xfrm>
            <a:off x="10190119" y="2604852"/>
            <a:ext cx="1079718" cy="392224"/>
          </a:xfrm>
          <a:prstGeom prst="rect">
            <a:avLst/>
          </a:prstGeom>
        </p:spPr>
      </p:pic>
      <p:pic>
        <p:nvPicPr>
          <p:cNvPr id="22" name="Imagen 21">
            <a:extLst>
              <a:ext uri="{FF2B5EF4-FFF2-40B4-BE49-F238E27FC236}">
                <a16:creationId xmlns:a16="http://schemas.microsoft.com/office/drawing/2014/main" id="{B0520BEF-E469-4A7E-B7DE-F6F60C00CDC4}"/>
              </a:ext>
            </a:extLst>
          </p:cNvPr>
          <p:cNvPicPr>
            <a:picLocks noChangeAspect="1"/>
          </p:cNvPicPr>
          <p:nvPr/>
        </p:nvPicPr>
        <p:blipFill>
          <a:blip r:embed="rId7"/>
          <a:stretch>
            <a:fillRect/>
          </a:stretch>
        </p:blipFill>
        <p:spPr>
          <a:xfrm>
            <a:off x="10371770" y="3059606"/>
            <a:ext cx="716416" cy="490381"/>
          </a:xfrm>
          <a:prstGeom prst="rect">
            <a:avLst/>
          </a:prstGeom>
        </p:spPr>
      </p:pic>
      <p:pic>
        <p:nvPicPr>
          <p:cNvPr id="4106" name="Picture 10" descr="Blog - Galagents Blog">
            <a:extLst>
              <a:ext uri="{FF2B5EF4-FFF2-40B4-BE49-F238E27FC236}">
                <a16:creationId xmlns:a16="http://schemas.microsoft.com/office/drawing/2014/main" id="{9E244519-BFEA-487E-9793-FD507D7A74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622" y="3603057"/>
            <a:ext cx="1045374" cy="50865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ontact us | Pure Ecuador">
            <a:extLst>
              <a:ext uri="{FF2B5EF4-FFF2-40B4-BE49-F238E27FC236}">
                <a16:creationId xmlns:a16="http://schemas.microsoft.com/office/drawing/2014/main" id="{0DF44874-0170-4289-8D82-054E0FD35F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4373" y="4203319"/>
            <a:ext cx="1079719" cy="3926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Metropolitan Touring – Agencia de Viajes">
            <a:extLst>
              <a:ext uri="{FF2B5EF4-FFF2-40B4-BE49-F238E27FC236}">
                <a16:creationId xmlns:a16="http://schemas.microsoft.com/office/drawing/2014/main" id="{6550E23A-E431-4C33-8C68-0CB3D814C3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2812" y="4694708"/>
            <a:ext cx="1182225" cy="43505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Go Galapagos - KleinTours | LinkedIn">
            <a:extLst>
              <a:ext uri="{FF2B5EF4-FFF2-40B4-BE49-F238E27FC236}">
                <a16:creationId xmlns:a16="http://schemas.microsoft.com/office/drawing/2014/main" id="{C8941EB2-8C97-4BD4-99CD-11D6766BD01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169" b="19912"/>
          <a:stretch/>
        </p:blipFill>
        <p:spPr bwMode="auto">
          <a:xfrm>
            <a:off x="10111237" y="5104575"/>
            <a:ext cx="1045374" cy="67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4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85BC80-4A6B-4145-961F-865EFE7CA166}"/>
              </a:ext>
            </a:extLst>
          </p:cNvPr>
          <p:cNvSpPr/>
          <p:nvPr/>
        </p:nvSpPr>
        <p:spPr>
          <a:xfrm>
            <a:off x="1603846" y="173837"/>
            <a:ext cx="8984308" cy="646331"/>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r>
              <a:rPr lang="es-ES" b="1" dirty="0"/>
              <a:t>Conocer la perspectiva del marketing, retorno de inversión y el uso de redes sociales en las operadoras turísticas</a:t>
            </a:r>
            <a:endParaRPr lang="en-US" b="1" dirty="0"/>
          </a:p>
        </p:txBody>
      </p:sp>
      <p:sp>
        <p:nvSpPr>
          <p:cNvPr id="6" name="Rectángulo 5">
            <a:extLst>
              <a:ext uri="{FF2B5EF4-FFF2-40B4-BE49-F238E27FC236}">
                <a16:creationId xmlns:a16="http://schemas.microsoft.com/office/drawing/2014/main" id="{623508BF-B2A4-49CE-9195-DECAABA05870}"/>
              </a:ext>
            </a:extLst>
          </p:cNvPr>
          <p:cNvSpPr/>
          <p:nvPr/>
        </p:nvSpPr>
        <p:spPr>
          <a:xfrm>
            <a:off x="424070" y="1294771"/>
            <a:ext cx="1855304" cy="46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rPr>
              <a:t>Segmento de clientes</a:t>
            </a:r>
          </a:p>
        </p:txBody>
      </p:sp>
      <p:sp>
        <p:nvSpPr>
          <p:cNvPr id="11" name="Rectángulo 10">
            <a:extLst>
              <a:ext uri="{FF2B5EF4-FFF2-40B4-BE49-F238E27FC236}">
                <a16:creationId xmlns:a16="http://schemas.microsoft.com/office/drawing/2014/main" id="{A781EB3D-7EBC-4D37-90DB-92274919116A}"/>
              </a:ext>
            </a:extLst>
          </p:cNvPr>
          <p:cNvSpPr/>
          <p:nvPr/>
        </p:nvSpPr>
        <p:spPr>
          <a:xfrm>
            <a:off x="424070" y="2580862"/>
            <a:ext cx="1855304" cy="46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rPr>
              <a:t>Propuesta de oferta turística</a:t>
            </a:r>
          </a:p>
        </p:txBody>
      </p:sp>
      <p:sp>
        <p:nvSpPr>
          <p:cNvPr id="14" name="Rectángulo 13">
            <a:extLst>
              <a:ext uri="{FF2B5EF4-FFF2-40B4-BE49-F238E27FC236}">
                <a16:creationId xmlns:a16="http://schemas.microsoft.com/office/drawing/2014/main" id="{8E2560B3-CDC6-4D41-B751-B4C4A447701C}"/>
              </a:ext>
            </a:extLst>
          </p:cNvPr>
          <p:cNvSpPr/>
          <p:nvPr/>
        </p:nvSpPr>
        <p:spPr>
          <a:xfrm>
            <a:off x="424070" y="3735387"/>
            <a:ext cx="1855304" cy="46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rPr>
              <a:t>Fijación de precios</a:t>
            </a:r>
          </a:p>
        </p:txBody>
      </p:sp>
      <p:sp>
        <p:nvSpPr>
          <p:cNvPr id="17" name="Rectángulo 16">
            <a:extLst>
              <a:ext uri="{FF2B5EF4-FFF2-40B4-BE49-F238E27FC236}">
                <a16:creationId xmlns:a16="http://schemas.microsoft.com/office/drawing/2014/main" id="{15AAA12E-DBA3-4083-BF63-0FF81A250742}"/>
              </a:ext>
            </a:extLst>
          </p:cNvPr>
          <p:cNvSpPr/>
          <p:nvPr/>
        </p:nvSpPr>
        <p:spPr>
          <a:xfrm>
            <a:off x="424070" y="4989501"/>
            <a:ext cx="1855304" cy="46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rPr>
              <a:t>Distribución</a:t>
            </a:r>
          </a:p>
        </p:txBody>
      </p:sp>
      <p:sp>
        <p:nvSpPr>
          <p:cNvPr id="25" name="Rectángulo: esquinas redondeadas 24">
            <a:extLst>
              <a:ext uri="{FF2B5EF4-FFF2-40B4-BE49-F238E27FC236}">
                <a16:creationId xmlns:a16="http://schemas.microsoft.com/office/drawing/2014/main" id="{5F57BA59-BAB7-434E-840D-3F4E435762D2}"/>
              </a:ext>
            </a:extLst>
          </p:cNvPr>
          <p:cNvSpPr/>
          <p:nvPr/>
        </p:nvSpPr>
        <p:spPr>
          <a:xfrm>
            <a:off x="7285668" y="4856978"/>
            <a:ext cx="2809796" cy="596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Promedio por cada dólar invertido se retorna $118 en ventas totales.</a:t>
            </a:r>
            <a:endParaRPr lang="es-EC" sz="1200" dirty="0">
              <a:solidFill>
                <a:schemeClr val="tx1"/>
              </a:solidFill>
            </a:endParaRPr>
          </a:p>
        </p:txBody>
      </p:sp>
      <p:pic>
        <p:nvPicPr>
          <p:cNvPr id="1026" name="Picture 2" descr="Ilustración Vectorial Plana Del Turismo Ilustración del Vector -  Ilustración de foto, honeymoon: 166264978">
            <a:extLst>
              <a:ext uri="{FF2B5EF4-FFF2-40B4-BE49-F238E27FC236}">
                <a16:creationId xmlns:a16="http://schemas.microsoft.com/office/drawing/2014/main" id="{DD8E377C-E2F9-4D30-9987-6726D1DA8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11227" r="9910" b="14448"/>
          <a:stretch/>
        </p:blipFill>
        <p:spPr bwMode="auto">
          <a:xfrm>
            <a:off x="2751253" y="1074613"/>
            <a:ext cx="728872" cy="96509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A56C6888-DB19-42B5-802E-D9A46AD3F358}"/>
              </a:ext>
            </a:extLst>
          </p:cNvPr>
          <p:cNvPicPr>
            <a:picLocks noChangeAspect="1"/>
          </p:cNvPicPr>
          <p:nvPr/>
        </p:nvPicPr>
        <p:blipFill>
          <a:blip r:embed="rId3"/>
          <a:stretch>
            <a:fillRect/>
          </a:stretch>
        </p:blipFill>
        <p:spPr>
          <a:xfrm>
            <a:off x="2981019" y="2295931"/>
            <a:ext cx="1167538" cy="777443"/>
          </a:xfrm>
          <a:prstGeom prst="rect">
            <a:avLst/>
          </a:prstGeom>
        </p:spPr>
      </p:pic>
      <p:pic>
        <p:nvPicPr>
          <p:cNvPr id="4" name="Imagen 3">
            <a:extLst>
              <a:ext uri="{FF2B5EF4-FFF2-40B4-BE49-F238E27FC236}">
                <a16:creationId xmlns:a16="http://schemas.microsoft.com/office/drawing/2014/main" id="{FFA3D4E7-5574-4255-A721-84AD0CA131B5}"/>
              </a:ext>
            </a:extLst>
          </p:cNvPr>
          <p:cNvPicPr>
            <a:picLocks noChangeAspect="1"/>
          </p:cNvPicPr>
          <p:nvPr/>
        </p:nvPicPr>
        <p:blipFill>
          <a:blip r:embed="rId4"/>
          <a:stretch>
            <a:fillRect/>
          </a:stretch>
        </p:blipFill>
        <p:spPr>
          <a:xfrm>
            <a:off x="2739141" y="3823902"/>
            <a:ext cx="753097" cy="479244"/>
          </a:xfrm>
          <a:prstGeom prst="rect">
            <a:avLst/>
          </a:prstGeom>
        </p:spPr>
      </p:pic>
      <p:pic>
        <p:nvPicPr>
          <p:cNvPr id="1032" name="Picture 8" descr="Qué es Expedia y cómo funciona | Nivel de Calidad">
            <a:extLst>
              <a:ext uri="{FF2B5EF4-FFF2-40B4-BE49-F238E27FC236}">
                <a16:creationId xmlns:a16="http://schemas.microsoft.com/office/drawing/2014/main" id="{2F410A9F-88A4-4870-B940-45B9858FB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347" y="3360077"/>
            <a:ext cx="821633" cy="463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tro comparador de precios que le apuesta al turismo enfocado en descuentos">
            <a:extLst>
              <a:ext uri="{FF2B5EF4-FFF2-40B4-BE49-F238E27FC236}">
                <a16:creationId xmlns:a16="http://schemas.microsoft.com/office/drawing/2014/main" id="{F3C652DA-54C9-465D-BEA2-DF646DF440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912" y="3500736"/>
            <a:ext cx="864647" cy="6463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gencias de viajes – Spring Travel">
            <a:extLst>
              <a:ext uri="{FF2B5EF4-FFF2-40B4-BE49-F238E27FC236}">
                <a16:creationId xmlns:a16="http://schemas.microsoft.com/office/drawing/2014/main" id="{6670AA77-B0C5-4510-B14B-C9817AE5A2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6699" y="4898247"/>
            <a:ext cx="1314824" cy="6463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Qué son las webs y los portales turísticos?">
            <a:extLst>
              <a:ext uri="{FF2B5EF4-FFF2-40B4-BE49-F238E27FC236}">
                <a16:creationId xmlns:a16="http://schemas.microsoft.com/office/drawing/2014/main" id="{4092B512-341D-46C9-B146-829E2D5F4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0841" y="4533195"/>
            <a:ext cx="1032141" cy="9254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acebook - Home | Facebook">
            <a:extLst>
              <a:ext uri="{FF2B5EF4-FFF2-40B4-BE49-F238E27FC236}">
                <a16:creationId xmlns:a16="http://schemas.microsoft.com/office/drawing/2014/main" id="{1308142B-D11A-4C5B-8C61-5957A44BA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622" y="5599989"/>
            <a:ext cx="489639" cy="4896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4D2BCB1-434D-4849-BD9E-80A3E4643EEB}"/>
              </a:ext>
            </a:extLst>
          </p:cNvPr>
          <p:cNvPicPr>
            <a:picLocks noChangeAspect="1"/>
          </p:cNvPicPr>
          <p:nvPr/>
        </p:nvPicPr>
        <p:blipFill>
          <a:blip r:embed="rId10"/>
          <a:stretch>
            <a:fillRect/>
          </a:stretch>
        </p:blipFill>
        <p:spPr>
          <a:xfrm>
            <a:off x="3564788" y="5573700"/>
            <a:ext cx="1167834" cy="611547"/>
          </a:xfrm>
          <a:prstGeom prst="rect">
            <a:avLst/>
          </a:prstGeom>
        </p:spPr>
      </p:pic>
      <p:pic>
        <p:nvPicPr>
          <p:cNvPr id="1044" name="Picture 20" descr="Estados Unidos - Wikipedia, la enciclopedia libre">
            <a:extLst>
              <a:ext uri="{FF2B5EF4-FFF2-40B4-BE49-F238E27FC236}">
                <a16:creationId xmlns:a16="http://schemas.microsoft.com/office/drawing/2014/main" id="{54FEA727-1E13-4BEF-8CF2-82A8C9BF4E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2197" y="947358"/>
            <a:ext cx="555004" cy="2923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anadá - Wikipedia, la enciclopedia libre">
            <a:extLst>
              <a:ext uri="{FF2B5EF4-FFF2-40B4-BE49-F238E27FC236}">
                <a16:creationId xmlns:a16="http://schemas.microsoft.com/office/drawing/2014/main" id="{B85CE4B8-EE6F-43EA-AA65-F58D75E905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7396" y="1374719"/>
            <a:ext cx="584606" cy="29230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spaña - Wikipedia, la enciclopedia libre">
            <a:extLst>
              <a:ext uri="{FF2B5EF4-FFF2-40B4-BE49-F238E27FC236}">
                <a16:creationId xmlns:a16="http://schemas.microsoft.com/office/drawing/2014/main" id="{5C180F63-8414-4FE2-B949-9EB7A8399F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9262" y="1758596"/>
            <a:ext cx="547939" cy="365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Gráfico 20">
            <a:extLst>
              <a:ext uri="{FF2B5EF4-FFF2-40B4-BE49-F238E27FC236}">
                <a16:creationId xmlns:a16="http://schemas.microsoft.com/office/drawing/2014/main" id="{C837A11B-9443-430A-A48C-E160E05EDE83}"/>
              </a:ext>
            </a:extLst>
          </p:cNvPr>
          <p:cNvGraphicFramePr/>
          <p:nvPr>
            <p:extLst>
              <p:ext uri="{D42A27DB-BD31-4B8C-83A1-F6EECF244321}">
                <p14:modId xmlns:p14="http://schemas.microsoft.com/office/powerpoint/2010/main" val="4072145760"/>
              </p:ext>
            </p:extLst>
          </p:nvPr>
        </p:nvGraphicFramePr>
        <p:xfrm>
          <a:off x="5690769" y="1239660"/>
          <a:ext cx="5666344" cy="318656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13454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54380" y="0"/>
            <a:ext cx="4469210" cy="626883"/>
          </a:xfrm>
        </p:spPr>
        <p:txBody>
          <a:bodyPr>
            <a:normAutofit/>
          </a:bodyPr>
          <a:lstStyle/>
          <a:p>
            <a:pPr algn="ctr"/>
            <a:r>
              <a:rPr lang="es-EC" i="0" dirty="0">
                <a:solidFill>
                  <a:schemeClr val="accent4">
                    <a:lumMod val="85000"/>
                    <a:lumOff val="15000"/>
                  </a:schemeClr>
                </a:solidFill>
                <a:effectLst/>
              </a:rPr>
              <a:t> Población y muestra </a:t>
            </a:r>
          </a:p>
        </p:txBody>
      </p:sp>
      <p:sp>
        <p:nvSpPr>
          <p:cNvPr id="8" name="Rectángulo 7">
            <a:extLst>
              <a:ext uri="{FF2B5EF4-FFF2-40B4-BE49-F238E27FC236}">
                <a16:creationId xmlns:a16="http://schemas.microsoft.com/office/drawing/2014/main" id="{2D2665AE-BBEF-465F-9DFE-1ADEBAA0D0C4}"/>
              </a:ext>
            </a:extLst>
          </p:cNvPr>
          <p:cNvSpPr/>
          <p:nvPr/>
        </p:nvSpPr>
        <p:spPr>
          <a:xfrm>
            <a:off x="576056" y="3212344"/>
            <a:ext cx="3283124" cy="646331"/>
          </a:xfrm>
          <a:prstGeom prst="rect">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EC" dirty="0"/>
              <a:t>Muestreo </a:t>
            </a:r>
          </a:p>
          <a:p>
            <a:pPr lvl="0" algn="ctr"/>
            <a:r>
              <a:rPr lang="es-EC" dirty="0"/>
              <a:t> por conveniencia</a:t>
            </a:r>
            <a:endParaRPr lang="en-US" dirty="0"/>
          </a:p>
        </p:txBody>
      </p:sp>
      <p:sp>
        <p:nvSpPr>
          <p:cNvPr id="9" name="Rectángulo 8">
            <a:extLst>
              <a:ext uri="{FF2B5EF4-FFF2-40B4-BE49-F238E27FC236}">
                <a16:creationId xmlns:a16="http://schemas.microsoft.com/office/drawing/2014/main" id="{20903647-E811-40E6-A913-6B3A3585FD72}"/>
              </a:ext>
            </a:extLst>
          </p:cNvPr>
          <p:cNvSpPr/>
          <p:nvPr/>
        </p:nvSpPr>
        <p:spPr>
          <a:xfrm>
            <a:off x="576056" y="4974237"/>
            <a:ext cx="3283124" cy="369332"/>
          </a:xfrm>
          <a:prstGeom prst="rect">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EC" dirty="0"/>
              <a:t>Muestreo por estratos </a:t>
            </a:r>
          </a:p>
        </p:txBody>
      </p:sp>
      <p:sp>
        <p:nvSpPr>
          <p:cNvPr id="10" name="CuadroTexto 9">
            <a:extLst>
              <a:ext uri="{FF2B5EF4-FFF2-40B4-BE49-F238E27FC236}">
                <a16:creationId xmlns:a16="http://schemas.microsoft.com/office/drawing/2014/main" id="{3D2195A9-213A-4E61-BC2B-E784A4557426}"/>
              </a:ext>
            </a:extLst>
          </p:cNvPr>
          <p:cNvSpPr txBox="1"/>
          <p:nvPr/>
        </p:nvSpPr>
        <p:spPr>
          <a:xfrm>
            <a:off x="576056" y="983218"/>
            <a:ext cx="3283124" cy="1302921"/>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P</a:t>
            </a:r>
            <a:r>
              <a:rPr lang="es-EC" sz="1800" dirty="0">
                <a:effectLst/>
                <a:latin typeface="Arial" panose="020B0604020202020204" pitchFamily="34" charset="0"/>
                <a:ea typeface="Calibri" panose="020F0502020204030204" pitchFamily="34" charset="0"/>
                <a:cs typeface="Times New Roman" panose="02020603050405020304" pitchFamily="18" charset="0"/>
              </a:rPr>
              <a:t>oblación infinita </a:t>
            </a:r>
            <a:endParaRPr lang="es-EC"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Quito y extranjeros ubicados en países como Estados Unidos, España y otros.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82D3DCE-7AEA-4C3B-B9EC-D26347CD11B9}"/>
                  </a:ext>
                </a:extLst>
              </p:cNvPr>
              <p:cNvSpPr txBox="1"/>
              <p:nvPr/>
            </p:nvSpPr>
            <p:spPr>
              <a:xfrm>
                <a:off x="4708932" y="2019560"/>
                <a:ext cx="2504662" cy="2251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indent="-269240" algn="just">
                  <a:spcAft>
                    <a:spcPts val="800"/>
                  </a:spcAft>
                </a:pPr>
                <a14:m>
                  <m:oMathPara xmlns:m="http://schemas.openxmlformats.org/officeDocument/2006/math">
                    <m:oMathParaPr>
                      <m:jc m:val="centerGroup"/>
                    </m:oMathParaPr>
                    <m:oMath xmlns:m="http://schemas.openxmlformats.org/officeDocument/2006/math">
                      <m:r>
                        <a:rPr lang="es-EC" sz="1600" i="1" smtClean="0">
                          <a:effectLst/>
                          <a:latin typeface="Cambria Math" panose="02040503050406030204" pitchFamily="18" charset="0"/>
                          <a:ea typeface="Calibri" panose="020F0502020204030204" pitchFamily="34" charset="0"/>
                          <a:cs typeface="Arial" panose="020B0604020202020204" pitchFamily="34" charset="0"/>
                        </a:rPr>
                        <m:t>𝑛</m:t>
                      </m:r>
                      <m:r>
                        <a:rPr lang="es-EC" sz="160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s-EC" sz="1600" i="1">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EC" sz="1600" i="1">
                                  <a:effectLst/>
                                  <a:latin typeface="Cambria Math" panose="02040503050406030204" pitchFamily="18" charset="0"/>
                                  <a:ea typeface="Calibri" panose="020F0502020204030204" pitchFamily="34" charset="0"/>
                                  <a:cs typeface="Arial" panose="020B0604020202020204" pitchFamily="34" charset="0"/>
                                </a:rPr>
                              </m:ctrlPr>
                            </m:sSupPr>
                            <m:e>
                              <m:r>
                                <a:rPr lang="es-EC" sz="1600" i="1">
                                  <a:effectLst/>
                                  <a:latin typeface="Cambria Math" panose="02040503050406030204" pitchFamily="18" charset="0"/>
                                  <a:ea typeface="Calibri" panose="020F0502020204030204" pitchFamily="34" charset="0"/>
                                  <a:cs typeface="Arial" panose="020B0604020202020204" pitchFamily="34" charset="0"/>
                                </a:rPr>
                                <m:t>𝑍</m:t>
                              </m:r>
                            </m:e>
                            <m:sup>
                              <m:r>
                                <a:rPr lang="es-EC" sz="1600" i="1">
                                  <a:effectLst/>
                                  <a:latin typeface="Cambria Math" panose="02040503050406030204" pitchFamily="18" charset="0"/>
                                  <a:ea typeface="Calibri" panose="020F0502020204030204" pitchFamily="34" charset="0"/>
                                  <a:cs typeface="Arial" panose="020B0604020202020204" pitchFamily="34" charset="0"/>
                                </a:rPr>
                                <m:t>2</m:t>
                              </m:r>
                            </m:sup>
                          </m:sSup>
                          <m:r>
                            <a:rPr lang="es-EC" sz="1600" i="1">
                              <a:effectLst/>
                              <a:latin typeface="Cambria Math" panose="02040503050406030204" pitchFamily="18" charset="0"/>
                              <a:ea typeface="Calibri" panose="020F0502020204030204" pitchFamily="34" charset="0"/>
                              <a:cs typeface="Arial" panose="020B060402020202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𝑝</m:t>
                          </m:r>
                          <m:r>
                            <a:rPr lang="es-EC" sz="1600" i="1">
                              <a:effectLst/>
                              <a:latin typeface="Cambria Math" panose="02040503050406030204" pitchFamily="18" charset="0"/>
                              <a:ea typeface="Calibri" panose="020F0502020204030204" pitchFamily="34" charset="0"/>
                              <a:cs typeface="Arial" panose="020B060402020202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𝑞</m:t>
                          </m:r>
                        </m:num>
                        <m:den>
                          <m:sSup>
                            <m:sSupPr>
                              <m:ctrlPr>
                                <a:rPr lang="es-EC" sz="1600" i="1">
                                  <a:effectLst/>
                                  <a:latin typeface="Cambria Math" panose="02040503050406030204" pitchFamily="18" charset="0"/>
                                  <a:ea typeface="Calibri" panose="020F0502020204030204" pitchFamily="34" charset="0"/>
                                  <a:cs typeface="Arial" panose="020B0604020202020204" pitchFamily="34" charset="0"/>
                                </a:rPr>
                              </m:ctrlPr>
                            </m:sSupPr>
                            <m:e>
                              <m:r>
                                <a:rPr lang="es-EC" sz="1600" i="1">
                                  <a:effectLst/>
                                  <a:latin typeface="Cambria Math" panose="02040503050406030204" pitchFamily="18" charset="0"/>
                                  <a:ea typeface="Calibri" panose="020F0502020204030204" pitchFamily="34" charset="0"/>
                                  <a:cs typeface="Arial" panose="020B0604020202020204" pitchFamily="34" charset="0"/>
                                </a:rPr>
                                <m:t>𝑒</m:t>
                              </m:r>
                            </m:e>
                            <m:sup>
                              <m:r>
                                <a:rPr lang="es-EC" sz="1600" i="1">
                                  <a:effectLst/>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269240" algn="just">
                  <a:spcAft>
                    <a:spcPts val="80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m:t>
                      </m:r>
                      <m:f>
                        <m:fPr>
                          <m:ctrlPr>
                            <a:rPr lang="es-EC" sz="1600" i="1">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EC" sz="1600" i="1">
                                  <a:effectLst/>
                                  <a:latin typeface="Cambria Math" panose="02040503050406030204" pitchFamily="18" charset="0"/>
                                  <a:ea typeface="Calibri" panose="020F0502020204030204" pitchFamily="34" charset="0"/>
                                  <a:cs typeface="Arial" panose="020B0604020202020204" pitchFamily="34" charset="0"/>
                                </a:rPr>
                              </m:ctrlPr>
                            </m:sSupPr>
                            <m:e>
                              <m:r>
                                <a:rPr lang="es-EC" sz="1600" i="1">
                                  <a:effectLst/>
                                  <a:latin typeface="Cambria Math" panose="02040503050406030204" pitchFamily="18" charset="0"/>
                                  <a:ea typeface="Calibri" panose="020F0502020204030204" pitchFamily="34" charset="0"/>
                                  <a:cs typeface="Arial" panose="020B0604020202020204" pitchFamily="34" charset="0"/>
                                </a:rPr>
                                <m:t>1,96</m:t>
                              </m:r>
                            </m:e>
                            <m:sup>
                              <m:r>
                                <a:rPr lang="es-EC" sz="1600" i="1">
                                  <a:effectLst/>
                                  <a:latin typeface="Cambria Math" panose="02040503050406030204" pitchFamily="18" charset="0"/>
                                  <a:ea typeface="Calibri" panose="020F0502020204030204" pitchFamily="34" charset="0"/>
                                  <a:cs typeface="Arial" panose="020B0604020202020204" pitchFamily="34" charset="0"/>
                                </a:rPr>
                                <m:t>2</m:t>
                              </m:r>
                            </m:sup>
                          </m:sSup>
                          <m:r>
                            <a:rPr lang="es-EC" sz="1600" i="1">
                              <a:effectLst/>
                              <a:latin typeface="Cambria Math" panose="02040503050406030204" pitchFamily="18" charset="0"/>
                              <a:ea typeface="Calibri" panose="020F0502020204030204" pitchFamily="34" charset="0"/>
                              <a:cs typeface="Arial" panose="020B0604020202020204" pitchFamily="34" charset="0"/>
                            </a:rPr>
                            <m:t>∗0,5∗0,5</m:t>
                          </m:r>
                        </m:num>
                        <m:den>
                          <m:sSup>
                            <m:sSupPr>
                              <m:ctrlPr>
                                <a:rPr lang="es-EC" sz="1600" i="1">
                                  <a:effectLst/>
                                  <a:latin typeface="Cambria Math" panose="02040503050406030204" pitchFamily="18" charset="0"/>
                                  <a:ea typeface="Calibri" panose="020F0502020204030204" pitchFamily="34" charset="0"/>
                                  <a:cs typeface="Arial" panose="020B0604020202020204" pitchFamily="34" charset="0"/>
                                </a:rPr>
                              </m:ctrlPr>
                            </m:sSupPr>
                            <m:e>
                              <m:r>
                                <a:rPr lang="es-EC" sz="1600" i="1">
                                  <a:effectLst/>
                                  <a:latin typeface="Cambria Math" panose="02040503050406030204" pitchFamily="18" charset="0"/>
                                  <a:ea typeface="Calibri" panose="020F0502020204030204" pitchFamily="34" charset="0"/>
                                  <a:cs typeface="Arial" panose="020B0604020202020204" pitchFamily="34" charset="0"/>
                                </a:rPr>
                                <m:t>0,05</m:t>
                              </m:r>
                            </m:e>
                            <m:sup>
                              <m:r>
                                <a:rPr lang="es-EC" sz="1600" i="1">
                                  <a:effectLst/>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269240" algn="just">
                  <a:spcAft>
                    <a:spcPts val="80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m:t>
                      </m:r>
                      <m:f>
                        <m:fPr>
                          <m:ctrlPr>
                            <a:rPr lang="es-EC" sz="1600" i="1">
                              <a:effectLst/>
                              <a:latin typeface="Cambria Math" panose="02040503050406030204" pitchFamily="18" charset="0"/>
                              <a:ea typeface="Calibri" panose="020F0502020204030204" pitchFamily="34" charset="0"/>
                              <a:cs typeface="Arial" panose="020B0604020202020204" pitchFamily="34" charset="0"/>
                            </a:rPr>
                          </m:ctrlPr>
                        </m:fPr>
                        <m:num>
                          <m:r>
                            <a:rPr lang="es-EC" sz="1600" i="1">
                              <a:effectLst/>
                              <a:latin typeface="Cambria Math" panose="02040503050406030204" pitchFamily="18" charset="0"/>
                              <a:ea typeface="Calibri" panose="020F0502020204030204" pitchFamily="34" charset="0"/>
                              <a:cs typeface="Arial" panose="020B0604020202020204" pitchFamily="34" charset="0"/>
                            </a:rPr>
                            <m:t>0,9604</m:t>
                          </m:r>
                        </m:num>
                        <m:den>
                          <m:r>
                            <a:rPr lang="es-EC" sz="1600" i="1">
                              <a:effectLst/>
                              <a:latin typeface="Cambria Math" panose="02040503050406030204" pitchFamily="18" charset="0"/>
                              <a:ea typeface="Calibri" panose="020F0502020204030204" pitchFamily="34" charset="0"/>
                              <a:cs typeface="Arial" panose="020B0604020202020204" pitchFamily="34" charset="0"/>
                            </a:rPr>
                            <m:t>0,0025</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=384 </m:t>
                      </m:r>
                      <m:r>
                        <a:rPr lang="es-EC" sz="1600" i="1">
                          <a:effectLst/>
                          <a:latin typeface="Cambria Math" panose="02040503050406030204" pitchFamily="18" charset="0"/>
                          <a:ea typeface="Calibri" panose="020F0502020204030204" pitchFamily="34" charset="0"/>
                          <a:cs typeface="Arial" panose="020B0604020202020204" pitchFamily="34" charset="0"/>
                        </a:rPr>
                        <m:t>𝑝𝑒𝑟𝑠𝑜𝑛𝑎𝑠</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CuadroTexto 14">
                <a:extLst>
                  <a:ext uri="{FF2B5EF4-FFF2-40B4-BE49-F238E27FC236}">
                    <a16:creationId xmlns:a16="http://schemas.microsoft.com/office/drawing/2014/main" id="{382D3DCE-7AEA-4C3B-B9EC-D26347CD11B9}"/>
                  </a:ext>
                </a:extLst>
              </p:cNvPr>
              <p:cNvSpPr txBox="1">
                <a:spLocks noRot="1" noChangeAspect="1" noMove="1" noResize="1" noEditPoints="1" noAdjustHandles="1" noChangeArrowheads="1" noChangeShapeType="1" noTextEdit="1"/>
              </p:cNvSpPr>
              <p:nvPr/>
            </p:nvSpPr>
            <p:spPr>
              <a:xfrm>
                <a:off x="4708932" y="2019560"/>
                <a:ext cx="2504662" cy="2251835"/>
              </a:xfrm>
              <a:prstGeom prst="rect">
                <a:avLst/>
              </a:prstGeom>
              <a:blipFill>
                <a:blip r:embed="rId2"/>
                <a:stretch>
                  <a:fillRect/>
                </a:stretch>
              </a:blipFill>
            </p:spPr>
            <p:txBody>
              <a:bodyPr/>
              <a:lstStyle/>
              <a:p>
                <a:r>
                  <a:rPr lang="es-EC">
                    <a:noFill/>
                  </a:rPr>
                  <a:t> </a:t>
                </a:r>
              </a:p>
            </p:txBody>
          </p:sp>
        </mc:Fallback>
      </mc:AlternateContent>
      <p:graphicFrame>
        <p:nvGraphicFramePr>
          <p:cNvPr id="20" name="Tabla 19">
            <a:extLst>
              <a:ext uri="{FF2B5EF4-FFF2-40B4-BE49-F238E27FC236}">
                <a16:creationId xmlns:a16="http://schemas.microsoft.com/office/drawing/2014/main" id="{E6876580-5AE4-4C48-9E06-00BD9BCE5886}"/>
              </a:ext>
            </a:extLst>
          </p:cNvPr>
          <p:cNvGraphicFramePr>
            <a:graphicFrameLocks noGrp="1"/>
          </p:cNvGraphicFramePr>
          <p:nvPr>
            <p:extLst>
              <p:ext uri="{D42A27DB-BD31-4B8C-83A1-F6EECF244321}">
                <p14:modId xmlns:p14="http://schemas.microsoft.com/office/powerpoint/2010/main" val="2078143314"/>
              </p:ext>
            </p:extLst>
          </p:nvPr>
        </p:nvGraphicFramePr>
        <p:xfrm>
          <a:off x="7706248" y="914979"/>
          <a:ext cx="3909695" cy="1242822"/>
        </p:xfrm>
        <a:graphic>
          <a:graphicData uri="http://schemas.openxmlformats.org/drawingml/2006/table">
            <a:tbl>
              <a:tblPr firstRow="1" firstCol="1" bandRow="1">
                <a:tableStyleId>{9D7B26C5-4107-4FEC-AEDC-1716B250A1EF}</a:tableStyleId>
              </a:tblPr>
              <a:tblGrid>
                <a:gridCol w="977900">
                  <a:extLst>
                    <a:ext uri="{9D8B030D-6E8A-4147-A177-3AD203B41FA5}">
                      <a16:colId xmlns:a16="http://schemas.microsoft.com/office/drawing/2014/main" val="1213716769"/>
                    </a:ext>
                  </a:extLst>
                </a:gridCol>
                <a:gridCol w="762000">
                  <a:extLst>
                    <a:ext uri="{9D8B030D-6E8A-4147-A177-3AD203B41FA5}">
                      <a16:colId xmlns:a16="http://schemas.microsoft.com/office/drawing/2014/main" val="4166967084"/>
                    </a:ext>
                  </a:extLst>
                </a:gridCol>
                <a:gridCol w="1407795">
                  <a:extLst>
                    <a:ext uri="{9D8B030D-6E8A-4147-A177-3AD203B41FA5}">
                      <a16:colId xmlns:a16="http://schemas.microsoft.com/office/drawing/2014/main" val="999370932"/>
                    </a:ext>
                  </a:extLst>
                </a:gridCol>
                <a:gridCol w="762000">
                  <a:extLst>
                    <a:ext uri="{9D8B030D-6E8A-4147-A177-3AD203B41FA5}">
                      <a16:colId xmlns:a16="http://schemas.microsoft.com/office/drawing/2014/main" val="3772812534"/>
                    </a:ext>
                  </a:extLst>
                </a:gridCol>
              </a:tblGrid>
              <a:tr h="381000">
                <a:tc>
                  <a:txBody>
                    <a:bodyPr/>
                    <a:lstStyle/>
                    <a:p>
                      <a:pPr>
                        <a:lnSpc>
                          <a:spcPct val="200000"/>
                        </a:lnSpc>
                        <a:spcAft>
                          <a:spcPts val="800"/>
                        </a:spcAft>
                      </a:pPr>
                      <a:r>
                        <a:rPr lang="es-EC" sz="1100">
                          <a:effectLst/>
                        </a:rPr>
                        <a:t>Estratos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Elemento muestral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N.º</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8491010"/>
                  </a:ext>
                </a:extLst>
              </a:tr>
              <a:tr h="190500">
                <a:tc>
                  <a:txBody>
                    <a:bodyPr/>
                    <a:lstStyle/>
                    <a:p>
                      <a:pPr>
                        <a:lnSpc>
                          <a:spcPct val="200000"/>
                        </a:lnSpc>
                        <a:spcAft>
                          <a:spcPts val="800"/>
                        </a:spcAft>
                      </a:pPr>
                      <a:r>
                        <a:rPr lang="es-EC" sz="1100">
                          <a:effectLst/>
                        </a:rPr>
                        <a:t>Extranjeros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268,8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2824011"/>
                  </a:ext>
                </a:extLst>
              </a:tr>
              <a:tr h="190500">
                <a:tc>
                  <a:txBody>
                    <a:bodyPr/>
                    <a:lstStyle/>
                    <a:p>
                      <a:pPr>
                        <a:lnSpc>
                          <a:spcPct val="200000"/>
                        </a:lnSpc>
                        <a:spcAft>
                          <a:spcPts val="800"/>
                        </a:spcAft>
                      </a:pPr>
                      <a:r>
                        <a:rPr lang="es-EC" sz="1100">
                          <a:effectLst/>
                        </a:rPr>
                        <a:t>Nacionales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115,2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4724128"/>
                  </a:ext>
                </a:extLst>
              </a:tr>
              <a:tr h="190500">
                <a:tc>
                  <a:txBody>
                    <a:bodyPr/>
                    <a:lstStyle/>
                    <a:p>
                      <a:pPr>
                        <a:lnSpc>
                          <a:spcPct val="200000"/>
                        </a:lnSpc>
                        <a:spcAft>
                          <a:spcPts val="80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384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dirty="0">
                          <a:effectLst/>
                        </a:rPr>
                        <a:t>384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5979830"/>
                  </a:ext>
                </a:extLst>
              </a:tr>
            </a:tbl>
          </a:graphicData>
        </a:graphic>
      </p:graphicFrame>
      <p:graphicFrame>
        <p:nvGraphicFramePr>
          <p:cNvPr id="21" name="Tabla 20">
            <a:extLst>
              <a:ext uri="{FF2B5EF4-FFF2-40B4-BE49-F238E27FC236}">
                <a16:creationId xmlns:a16="http://schemas.microsoft.com/office/drawing/2014/main" id="{2ED0235D-9610-4830-9498-B3FA7B384F90}"/>
              </a:ext>
            </a:extLst>
          </p:cNvPr>
          <p:cNvGraphicFramePr>
            <a:graphicFrameLocks noGrp="1"/>
          </p:cNvGraphicFramePr>
          <p:nvPr>
            <p:extLst>
              <p:ext uri="{D42A27DB-BD31-4B8C-83A1-F6EECF244321}">
                <p14:modId xmlns:p14="http://schemas.microsoft.com/office/powerpoint/2010/main" val="443067780"/>
              </p:ext>
            </p:extLst>
          </p:nvPr>
        </p:nvGraphicFramePr>
        <p:xfrm>
          <a:off x="7706248" y="2465375"/>
          <a:ext cx="3909695" cy="1771650"/>
        </p:xfrm>
        <a:graphic>
          <a:graphicData uri="http://schemas.openxmlformats.org/drawingml/2006/table">
            <a:tbl>
              <a:tblPr firstRow="1" firstCol="1" bandRow="1">
                <a:tableStyleId>{9D7B26C5-4107-4FEC-AEDC-1716B250A1EF}</a:tableStyleId>
              </a:tblPr>
              <a:tblGrid>
                <a:gridCol w="1301114">
                  <a:extLst>
                    <a:ext uri="{9D8B030D-6E8A-4147-A177-3AD203B41FA5}">
                      <a16:colId xmlns:a16="http://schemas.microsoft.com/office/drawing/2014/main" val="1909720587"/>
                    </a:ext>
                  </a:extLst>
                </a:gridCol>
                <a:gridCol w="633260">
                  <a:extLst>
                    <a:ext uri="{9D8B030D-6E8A-4147-A177-3AD203B41FA5}">
                      <a16:colId xmlns:a16="http://schemas.microsoft.com/office/drawing/2014/main" val="2171733231"/>
                    </a:ext>
                  </a:extLst>
                </a:gridCol>
                <a:gridCol w="1253324">
                  <a:extLst>
                    <a:ext uri="{9D8B030D-6E8A-4147-A177-3AD203B41FA5}">
                      <a16:colId xmlns:a16="http://schemas.microsoft.com/office/drawing/2014/main" val="1849115253"/>
                    </a:ext>
                  </a:extLst>
                </a:gridCol>
                <a:gridCol w="721997">
                  <a:extLst>
                    <a:ext uri="{9D8B030D-6E8A-4147-A177-3AD203B41FA5}">
                      <a16:colId xmlns:a16="http://schemas.microsoft.com/office/drawing/2014/main" val="4165680406"/>
                    </a:ext>
                  </a:extLst>
                </a:gridCol>
              </a:tblGrid>
              <a:tr h="381000">
                <a:tc>
                  <a:txBody>
                    <a:bodyPr/>
                    <a:lstStyle/>
                    <a:p>
                      <a:pPr>
                        <a:lnSpc>
                          <a:spcPct val="200000"/>
                        </a:lnSpc>
                        <a:spcAft>
                          <a:spcPts val="800"/>
                        </a:spcAft>
                      </a:pPr>
                      <a:r>
                        <a:rPr lang="es-EC" sz="1100">
                          <a:effectLst/>
                        </a:rPr>
                        <a:t>Estrato 1-Extranjero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Elemento muestral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N.º</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4372347"/>
                  </a:ext>
                </a:extLst>
              </a:tr>
              <a:tr h="190500">
                <a:tc>
                  <a:txBody>
                    <a:bodyPr/>
                    <a:lstStyle/>
                    <a:p>
                      <a:pPr>
                        <a:lnSpc>
                          <a:spcPct val="200000"/>
                        </a:lnSpc>
                        <a:spcAft>
                          <a:spcPts val="800"/>
                        </a:spcAft>
                      </a:pPr>
                      <a:r>
                        <a:rPr lang="es-EC" sz="1100">
                          <a:effectLst/>
                        </a:rPr>
                        <a:t>Estados Unidos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188,3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7785046"/>
                  </a:ext>
                </a:extLst>
              </a:tr>
              <a:tr h="190500">
                <a:tc>
                  <a:txBody>
                    <a:bodyPr/>
                    <a:lstStyle/>
                    <a:p>
                      <a:pPr>
                        <a:lnSpc>
                          <a:spcPct val="200000"/>
                        </a:lnSpc>
                        <a:spcAft>
                          <a:spcPts val="800"/>
                        </a:spcAft>
                      </a:pPr>
                      <a:r>
                        <a:rPr lang="es-EC" sz="1100">
                          <a:effectLst/>
                        </a:rPr>
                        <a:t>España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53,8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0289570"/>
                  </a:ext>
                </a:extLst>
              </a:tr>
              <a:tr h="190500">
                <a:tc>
                  <a:txBody>
                    <a:bodyPr/>
                    <a:lstStyle/>
                    <a:p>
                      <a:pPr>
                        <a:lnSpc>
                          <a:spcPct val="200000"/>
                        </a:lnSpc>
                        <a:spcAft>
                          <a:spcPts val="800"/>
                        </a:spcAft>
                      </a:pPr>
                      <a:r>
                        <a:rPr lang="es-EC" sz="1100">
                          <a:effectLst/>
                        </a:rPr>
                        <a:t>Otros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2355386"/>
                  </a:ext>
                </a:extLst>
              </a:tr>
              <a:tr h="190500">
                <a:tc>
                  <a:txBody>
                    <a:bodyPr/>
                    <a:lstStyle/>
                    <a:p>
                      <a:pPr>
                        <a:lnSpc>
                          <a:spcPct val="200000"/>
                        </a:lnSpc>
                        <a:spcAft>
                          <a:spcPts val="80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a:effectLst/>
                        </a:rPr>
                        <a:t>269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C" sz="1100" dirty="0">
                          <a:effectLst/>
                        </a:rPr>
                        <a:t>269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922405"/>
                  </a:ext>
                </a:extLst>
              </a:tr>
            </a:tbl>
          </a:graphicData>
        </a:graphic>
      </p:graphicFrame>
      <p:graphicFrame>
        <p:nvGraphicFramePr>
          <p:cNvPr id="24" name="Tabla 23">
            <a:extLst>
              <a:ext uri="{FF2B5EF4-FFF2-40B4-BE49-F238E27FC236}">
                <a16:creationId xmlns:a16="http://schemas.microsoft.com/office/drawing/2014/main" id="{0922F5AD-8502-44C5-862F-0B58AB7AA3D6}"/>
              </a:ext>
            </a:extLst>
          </p:cNvPr>
          <p:cNvGraphicFramePr>
            <a:graphicFrameLocks noGrp="1"/>
          </p:cNvGraphicFramePr>
          <p:nvPr>
            <p:extLst>
              <p:ext uri="{D42A27DB-BD31-4B8C-83A1-F6EECF244321}">
                <p14:modId xmlns:p14="http://schemas.microsoft.com/office/powerpoint/2010/main" val="3395673987"/>
              </p:ext>
            </p:extLst>
          </p:nvPr>
        </p:nvGraphicFramePr>
        <p:xfrm>
          <a:off x="7706248" y="4432572"/>
          <a:ext cx="3909695" cy="909828"/>
        </p:xfrm>
        <a:graphic>
          <a:graphicData uri="http://schemas.openxmlformats.org/drawingml/2006/table">
            <a:tbl>
              <a:tblPr firstRow="1" firstCol="1" bandRow="1">
                <a:tableStyleId>{9D7B26C5-4107-4FEC-AEDC-1716B250A1EF}</a:tableStyleId>
              </a:tblPr>
              <a:tblGrid>
                <a:gridCol w="1298756">
                  <a:extLst>
                    <a:ext uri="{9D8B030D-6E8A-4147-A177-3AD203B41FA5}">
                      <a16:colId xmlns:a16="http://schemas.microsoft.com/office/drawing/2014/main" val="756536512"/>
                    </a:ext>
                  </a:extLst>
                </a:gridCol>
                <a:gridCol w="637366">
                  <a:extLst>
                    <a:ext uri="{9D8B030D-6E8A-4147-A177-3AD203B41FA5}">
                      <a16:colId xmlns:a16="http://schemas.microsoft.com/office/drawing/2014/main" val="1301749243"/>
                    </a:ext>
                  </a:extLst>
                </a:gridCol>
                <a:gridCol w="1566563">
                  <a:extLst>
                    <a:ext uri="{9D8B030D-6E8A-4147-A177-3AD203B41FA5}">
                      <a16:colId xmlns:a16="http://schemas.microsoft.com/office/drawing/2014/main" val="2598292873"/>
                    </a:ext>
                  </a:extLst>
                </a:gridCol>
                <a:gridCol w="407010">
                  <a:extLst>
                    <a:ext uri="{9D8B030D-6E8A-4147-A177-3AD203B41FA5}">
                      <a16:colId xmlns:a16="http://schemas.microsoft.com/office/drawing/2014/main" val="3905276088"/>
                    </a:ext>
                  </a:extLst>
                </a:gridCol>
              </a:tblGrid>
              <a:tr h="381000">
                <a:tc>
                  <a:txBody>
                    <a:bodyPr/>
                    <a:lstStyle/>
                    <a:p>
                      <a:pPr>
                        <a:lnSpc>
                          <a:spcPct val="200000"/>
                        </a:lnSpc>
                        <a:spcAft>
                          <a:spcPts val="800"/>
                        </a:spcAft>
                      </a:pPr>
                      <a:r>
                        <a:rPr lang="es-ES" sz="1100">
                          <a:effectLst/>
                        </a:rPr>
                        <a:t>Estrato 2-Nacional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a:effectLst/>
                        </a:rPr>
                        <a:t>Elemento muestral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a:effectLst/>
                        </a:rPr>
                        <a:t>N.º</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458400"/>
                  </a:ext>
                </a:extLst>
              </a:tr>
              <a:tr h="190500">
                <a:tc>
                  <a:txBody>
                    <a:bodyPr/>
                    <a:lstStyle/>
                    <a:p>
                      <a:pPr>
                        <a:lnSpc>
                          <a:spcPct val="200000"/>
                        </a:lnSpc>
                        <a:spcAft>
                          <a:spcPts val="800"/>
                        </a:spcAft>
                      </a:pPr>
                      <a:r>
                        <a:rPr lang="es-ES" sz="1100">
                          <a:effectLst/>
                        </a:rPr>
                        <a:t>Quito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a:effectLst/>
                        </a:rPr>
                        <a:t>115,2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800"/>
                        </a:spcAft>
                      </a:pPr>
                      <a:r>
                        <a:rPr lang="es-ES" sz="1100" dirty="0">
                          <a:effectLst/>
                        </a:rPr>
                        <a:t>115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7060240"/>
                  </a:ext>
                </a:extLst>
              </a:tr>
            </a:tbl>
          </a:graphicData>
        </a:graphic>
      </p:graphicFrame>
    </p:spTree>
    <p:extLst>
      <p:ext uri="{BB962C8B-B14F-4D97-AF65-F5344CB8AC3E}">
        <p14:creationId xmlns:p14="http://schemas.microsoft.com/office/powerpoint/2010/main" val="2338932680"/>
      </p:ext>
    </p:extLst>
  </p:cSld>
  <p:clrMapOvr>
    <a:masterClrMapping/>
  </p:clrMapOvr>
</p:sld>
</file>

<file path=ppt/theme/theme1.xml><?xml version="1.0" encoding="utf-8"?>
<a:theme xmlns:a="http://schemas.openxmlformats.org/drawingml/2006/main" name="Tema1">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622761F1-CB8D-4747-8110-AAA2A057E941}" vid="{E7E03002-11A2-49DB-AD8F-ED26E0FF96E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7656</TotalTime>
  <Words>1659</Words>
  <Application>Microsoft Office PowerPoint</Application>
  <PresentationFormat>Panorámica</PresentationFormat>
  <Paragraphs>273</Paragraphs>
  <Slides>26</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4" baseType="lpstr">
      <vt:lpstr>Arial</vt:lpstr>
      <vt:lpstr>Bahnschrift</vt:lpstr>
      <vt:lpstr>Calibri</vt:lpstr>
      <vt:lpstr>Cambria Math</vt:lpstr>
      <vt:lpstr>Symbol</vt:lpstr>
      <vt:lpstr>Times New Roman</vt:lpstr>
      <vt:lpstr>Tema1</vt:lpstr>
      <vt:lpstr>CorelDRAW</vt:lpstr>
      <vt:lpstr>Presentación de PowerPoint</vt:lpstr>
      <vt:lpstr>1. El Problema </vt:lpstr>
      <vt:lpstr>2. OBJETIVOS</vt:lpstr>
      <vt:lpstr>2. HIPÓTESIS</vt:lpstr>
      <vt:lpstr>3. MARCO TEÓRICO  </vt:lpstr>
      <vt:lpstr>Presentación de PowerPoint</vt:lpstr>
      <vt:lpstr>OPERADORAS TURÍSTICAS</vt:lpstr>
      <vt:lpstr>Presentación de PowerPoint</vt:lpstr>
      <vt:lpstr> Población y muestra </vt:lpstr>
      <vt:lpstr>5. RESULTADOS </vt:lpstr>
      <vt:lpstr> Análisis univariado</vt:lpstr>
      <vt:lpstr>Presentación de PowerPoint</vt:lpstr>
      <vt:lpstr>Presentación de PowerPoint</vt:lpstr>
      <vt:lpstr>Género por sostenibilidad ambiental </vt:lpstr>
      <vt:lpstr>Género por satisfacción </vt:lpstr>
      <vt:lpstr>Género por confianza </vt:lpstr>
      <vt:lpstr>Presentación de PowerPoint</vt:lpstr>
      <vt:lpstr>Presentación de PowerPoint</vt:lpstr>
      <vt:lpstr>Presentación de PowerPoint</vt:lpstr>
      <vt:lpstr>Presentación de PowerPoint</vt:lpstr>
      <vt:lpstr>6. PROPUESTA</vt:lpstr>
      <vt:lpstr>6. PROPUESTA</vt:lpstr>
      <vt:lpstr>6. PROPUESTA</vt:lpstr>
      <vt:lpstr>7. CONCLUSIONES </vt:lpstr>
      <vt:lpstr>7. 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Adriana Correa</cp:lastModifiedBy>
  <cp:revision>232</cp:revision>
  <cp:lastPrinted>2021-04-04T17:43:43Z</cp:lastPrinted>
  <dcterms:created xsi:type="dcterms:W3CDTF">2021-03-20T17:11:21Z</dcterms:created>
  <dcterms:modified xsi:type="dcterms:W3CDTF">2021-09-15T16:23:22Z</dcterms:modified>
</cp:coreProperties>
</file>