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65" r:id="rId4"/>
    <p:sldId id="258" r:id="rId5"/>
    <p:sldId id="266" r:id="rId6"/>
    <p:sldId id="267" r:id="rId7"/>
    <p:sldId id="302" r:id="rId8"/>
    <p:sldId id="269" r:id="rId9"/>
    <p:sldId id="270" r:id="rId10"/>
    <p:sldId id="259" r:id="rId11"/>
    <p:sldId id="261" r:id="rId12"/>
    <p:sldId id="262" r:id="rId13"/>
    <p:sldId id="263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80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01" r:id="rId37"/>
    <p:sldId id="294" r:id="rId38"/>
    <p:sldId id="296" r:id="rId39"/>
    <p:sldId id="298" r:id="rId40"/>
    <p:sldId id="299" r:id="rId41"/>
    <p:sldId id="300" r:id="rId42"/>
    <p:sldId id="303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51" d="100"/>
          <a:sy n="51" d="100"/>
        </p:scale>
        <p:origin x="-162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5FF31-567E-4368-A372-8DFB816DE64B}" type="datetimeFigureOut">
              <a:rPr lang="es-ES" smtClean="0"/>
              <a:pPr/>
              <a:t>02/06/2011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EB746-A6E9-40CD-A474-6599DC368C8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EB746-A6E9-40CD-A474-6599DC368C87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76A1BFB-C203-408F-9D8D-8CD3A652B229}" type="datetimeFigureOut">
              <a:rPr lang="es-ES" smtClean="0"/>
              <a:pPr/>
              <a:t>02/06/2011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0ABB9ED-BE45-48A8-8E5F-8AE84FAF3E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1BFB-C203-408F-9D8D-8CD3A652B229}" type="datetimeFigureOut">
              <a:rPr lang="es-ES" smtClean="0"/>
              <a:pPr/>
              <a:t>02/06/2011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B9ED-BE45-48A8-8E5F-8AE84FAF3E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1BFB-C203-408F-9D8D-8CD3A652B229}" type="datetimeFigureOut">
              <a:rPr lang="es-ES" smtClean="0"/>
              <a:pPr/>
              <a:t>02/06/2011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B9ED-BE45-48A8-8E5F-8AE84FAF3E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1BFB-C203-408F-9D8D-8CD3A652B229}" type="datetimeFigureOut">
              <a:rPr lang="es-ES" smtClean="0"/>
              <a:pPr/>
              <a:t>02/06/2011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B9ED-BE45-48A8-8E5F-8AE84FAF3E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1BFB-C203-408F-9D8D-8CD3A652B229}" type="datetimeFigureOut">
              <a:rPr lang="es-ES" smtClean="0"/>
              <a:pPr/>
              <a:t>02/06/2011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B9ED-BE45-48A8-8E5F-8AE84FAF3E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1BFB-C203-408F-9D8D-8CD3A652B229}" type="datetimeFigureOut">
              <a:rPr lang="es-ES" smtClean="0"/>
              <a:pPr/>
              <a:t>02/06/2011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B9ED-BE45-48A8-8E5F-8AE84FAF3E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6A1BFB-C203-408F-9D8D-8CD3A652B229}" type="datetimeFigureOut">
              <a:rPr lang="es-ES" smtClean="0"/>
              <a:pPr/>
              <a:t>02/06/2011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ABB9ED-BE45-48A8-8E5F-8AE84FAF3E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76A1BFB-C203-408F-9D8D-8CD3A652B229}" type="datetimeFigureOut">
              <a:rPr lang="es-ES" smtClean="0"/>
              <a:pPr/>
              <a:t>02/06/2011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0ABB9ED-BE45-48A8-8E5F-8AE84FAF3E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1BFB-C203-408F-9D8D-8CD3A652B229}" type="datetimeFigureOut">
              <a:rPr lang="es-ES" smtClean="0"/>
              <a:pPr/>
              <a:t>02/06/2011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B9ED-BE45-48A8-8E5F-8AE84FAF3E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1BFB-C203-408F-9D8D-8CD3A652B229}" type="datetimeFigureOut">
              <a:rPr lang="es-ES" smtClean="0"/>
              <a:pPr/>
              <a:t>02/06/2011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B9ED-BE45-48A8-8E5F-8AE84FAF3E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1BFB-C203-408F-9D8D-8CD3A652B229}" type="datetimeFigureOut">
              <a:rPr lang="es-ES" smtClean="0"/>
              <a:pPr/>
              <a:t>02/06/2011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B9ED-BE45-48A8-8E5F-8AE84FAF3E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76A1BFB-C203-408F-9D8D-8CD3A652B229}" type="datetimeFigureOut">
              <a:rPr lang="es-ES" smtClean="0"/>
              <a:pPr/>
              <a:t>02/06/2011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0ABB9ED-BE45-48A8-8E5F-8AE84FAF3E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815290" cy="2714645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Estudio de supresión a </a:t>
            </a:r>
            <a:r>
              <a:rPr lang="es-ES" sz="3200" i="1" dirty="0" smtClean="0"/>
              <a:t>Phytophthora infestans </a:t>
            </a:r>
            <a:r>
              <a:rPr lang="es-ES" sz="3200" dirty="0" smtClean="0"/>
              <a:t>por poblaciones microbianas aisladas de suelos paperos de la provincia de Chimborazo en dos diferentes tiempos de muestreo</a:t>
            </a:r>
            <a:endParaRPr lang="es-ES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85852" y="4786322"/>
            <a:ext cx="6429420" cy="928694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/>
              <a:t>Diana Carolina Mogrovejo Arias</a:t>
            </a:r>
          </a:p>
          <a:p>
            <a:pPr algn="ctr"/>
            <a:r>
              <a:rPr lang="es-ES" sz="2000" dirty="0" smtClean="0"/>
              <a:t>Carrera de Ingeniería en Biotecnología</a:t>
            </a:r>
            <a:endParaRPr lang="es-ES" sz="2000" dirty="0"/>
          </a:p>
        </p:txBody>
      </p:sp>
      <p:pic>
        <p:nvPicPr>
          <p:cNvPr id="4" name="Picture 2" descr="C:\Documents and Settings\MONICA\Escritorio\KARITO\CAMARA\04-10-2009\DSC01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500570"/>
            <a:ext cx="1928858" cy="1446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1857388" cy="1969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428604"/>
            <a:ext cx="2571736" cy="78104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Justificación</a:t>
            </a:r>
            <a:endParaRPr lang="es-ES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71472" y="135729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Papa: Cultivo importante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143504" y="135729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Alimento</a:t>
            </a:r>
          </a:p>
          <a:p>
            <a:pPr algn="ctr"/>
            <a:r>
              <a:rPr lang="es-ES" dirty="0" smtClean="0"/>
              <a:t>Ventajas de producción</a:t>
            </a:r>
            <a:endParaRPr lang="es-ES" dirty="0"/>
          </a:p>
        </p:txBody>
      </p:sp>
      <p:cxnSp>
        <p:nvCxnSpPr>
          <p:cNvPr id="8" name="7 Conector angular"/>
          <p:cNvCxnSpPr>
            <a:stCxn id="5" idx="3"/>
            <a:endCxn id="6" idx="1"/>
          </p:cNvCxnSpPr>
          <p:nvPr/>
        </p:nvCxnSpPr>
        <p:spPr>
          <a:xfrm>
            <a:off x="3428992" y="1541964"/>
            <a:ext cx="1714512" cy="138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785786" y="214311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Ecuador: </a:t>
            </a:r>
          </a:p>
          <a:p>
            <a:pPr algn="ctr"/>
            <a:r>
              <a:rPr lang="es-ES" dirty="0" smtClean="0"/>
              <a:t>Alto consumo </a:t>
            </a:r>
            <a:r>
              <a:rPr lang="es-ES" i="1" dirty="0" smtClean="0"/>
              <a:t>per cápita</a:t>
            </a:r>
          </a:p>
          <a:p>
            <a:pPr algn="ctr"/>
            <a:r>
              <a:rPr lang="es-ES" dirty="0" smtClean="0"/>
              <a:t>Gran comercialización</a:t>
            </a:r>
          </a:p>
          <a:p>
            <a:pPr algn="ctr"/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57818" y="292893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Cultivo intensivo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357818" y="371475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Incrementa presión: </a:t>
            </a:r>
          </a:p>
          <a:p>
            <a:pPr algn="ctr"/>
            <a:r>
              <a:rPr lang="es-ES" dirty="0" smtClean="0"/>
              <a:t>Suelo, plagas</a:t>
            </a:r>
            <a:endParaRPr lang="es-ES" dirty="0"/>
          </a:p>
        </p:txBody>
      </p:sp>
      <p:cxnSp>
        <p:nvCxnSpPr>
          <p:cNvPr id="16" name="15 Conector angular"/>
          <p:cNvCxnSpPr>
            <a:stCxn id="12" idx="3"/>
            <a:endCxn id="13" idx="1"/>
          </p:cNvCxnSpPr>
          <p:nvPr/>
        </p:nvCxnSpPr>
        <p:spPr>
          <a:xfrm>
            <a:off x="3857620" y="2743281"/>
            <a:ext cx="1500198" cy="3703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>
            <a:stCxn id="13" idx="3"/>
            <a:endCxn id="14" idx="3"/>
          </p:cNvCxnSpPr>
          <p:nvPr/>
        </p:nvCxnSpPr>
        <p:spPr>
          <a:xfrm>
            <a:off x="7286644" y="3113600"/>
            <a:ext cx="357190" cy="924318"/>
          </a:xfrm>
          <a:prstGeom prst="bentConnector3">
            <a:avLst>
              <a:gd name="adj1" fmla="val 164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000760" y="492919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Sobretodo: Secano</a:t>
            </a:r>
            <a:endParaRPr lang="es-ES" dirty="0"/>
          </a:p>
        </p:txBody>
      </p:sp>
      <p:cxnSp>
        <p:nvCxnSpPr>
          <p:cNvPr id="23" name="22 Conector angular"/>
          <p:cNvCxnSpPr>
            <a:stCxn id="14" idx="1"/>
            <a:endCxn id="21" idx="1"/>
          </p:cNvCxnSpPr>
          <p:nvPr/>
        </p:nvCxnSpPr>
        <p:spPr>
          <a:xfrm rot="10800000" flipH="1" flipV="1">
            <a:off x="5357818" y="4037918"/>
            <a:ext cx="642942" cy="1075946"/>
          </a:xfrm>
          <a:prstGeom prst="bentConnector3">
            <a:avLst>
              <a:gd name="adj1" fmla="val -3555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5214942" y="5857892"/>
            <a:ext cx="25717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Seguridad alimentaria</a:t>
            </a:r>
          </a:p>
          <a:p>
            <a:pPr algn="ctr"/>
            <a:r>
              <a:rPr lang="es-ES" dirty="0" smtClean="0"/>
              <a:t>Contaminación</a:t>
            </a:r>
            <a:endParaRPr lang="es-ES" dirty="0"/>
          </a:p>
        </p:txBody>
      </p:sp>
      <p:pic>
        <p:nvPicPr>
          <p:cNvPr id="15" name="Picture 2" descr="C:\Documents and Settings\MONICA\Escritorio\KARITO\CAMARA\09-11-2009\DSC02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714752"/>
            <a:ext cx="3071834" cy="2303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16 CuadroTexto"/>
          <p:cNvSpPr txBox="1"/>
          <p:nvPr/>
        </p:nvSpPr>
        <p:spPr>
          <a:xfrm>
            <a:off x="0" y="6572272"/>
            <a:ext cx="1500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FAO, 2008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24"/>
            <a:ext cx="8043890" cy="2036832"/>
          </a:xfrm>
        </p:spPr>
        <p:txBody>
          <a:bodyPr>
            <a:normAutofit lnSpcReduction="10000"/>
          </a:bodyPr>
          <a:lstStyle/>
          <a:p>
            <a:pPr marL="95250" indent="14288" algn="ctr">
              <a:buNone/>
            </a:pPr>
            <a:r>
              <a:rPr lang="es-EC" dirty="0" smtClean="0"/>
              <a:t>Estudiar la supresión </a:t>
            </a:r>
            <a:r>
              <a:rPr lang="es-AR" dirty="0" smtClean="0"/>
              <a:t>a </a:t>
            </a:r>
            <a:r>
              <a:rPr lang="es-AR" i="1" dirty="0" smtClean="0"/>
              <a:t>Phytophthora infestans</a:t>
            </a:r>
            <a:r>
              <a:rPr lang="es-AR" dirty="0" smtClean="0"/>
              <a:t> (</a:t>
            </a:r>
            <a:r>
              <a:rPr lang="es-AR" dirty="0" err="1" smtClean="0"/>
              <a:t>Mont</a:t>
            </a:r>
            <a:r>
              <a:rPr lang="es-AR" dirty="0" smtClean="0"/>
              <a:t>.) de </a:t>
            </a:r>
            <a:r>
              <a:rPr lang="es-AR" dirty="0" err="1" smtClean="0"/>
              <a:t>Bary</a:t>
            </a:r>
            <a:r>
              <a:rPr lang="es-AR" dirty="0" smtClean="0"/>
              <a:t> por poblaciones microbianas aisladas de suelos paperos de la provincia de Chimborazo en dos diferentes tiempos de muestreo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428604"/>
            <a:ext cx="3357554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General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32511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s-EC" dirty="0" smtClean="0"/>
              <a:t>Estimar la incidencia de infección en tubérculos de papa con </a:t>
            </a:r>
            <a:r>
              <a:rPr lang="es-EC" i="1" dirty="0" smtClean="0"/>
              <a:t>P. </a:t>
            </a:r>
            <a:r>
              <a:rPr lang="es-EC" i="1" dirty="0" err="1" smtClean="0"/>
              <a:t>infestans</a:t>
            </a:r>
            <a:r>
              <a:rPr lang="es-EC" dirty="0" smtClean="0"/>
              <a:t> .</a:t>
            </a:r>
            <a:endParaRPr lang="es-ES" dirty="0" smtClean="0"/>
          </a:p>
          <a:p>
            <a:endParaRPr lang="es-ES" dirty="0" smtClean="0"/>
          </a:p>
          <a:p>
            <a:pPr lvl="0"/>
            <a:r>
              <a:rPr lang="es-EC" dirty="0" smtClean="0"/>
              <a:t>Determinar si los factores bióticos del suelo ejercen influencia sobre la capacidad del oomiceto para infectar tubérculos de papa.</a:t>
            </a:r>
            <a:endParaRPr lang="es-ES" dirty="0" smtClean="0"/>
          </a:p>
          <a:p>
            <a:endParaRPr lang="es-ES" dirty="0" smtClean="0"/>
          </a:p>
          <a:p>
            <a:pPr lvl="0"/>
            <a:r>
              <a:rPr lang="es-EC" dirty="0" smtClean="0"/>
              <a:t>Aislar microorganismos formadores de esporas, resistentes al calor, posibles responsables de la supresividad a </a:t>
            </a:r>
            <a:r>
              <a:rPr lang="es-EC" i="1" dirty="0" smtClean="0"/>
              <a:t>P. infestans</a:t>
            </a:r>
            <a:r>
              <a:rPr lang="es-EC" dirty="0" smtClean="0"/>
              <a:t>.</a:t>
            </a:r>
            <a:endParaRPr lang="es-ES" dirty="0" smtClean="0"/>
          </a:p>
          <a:p>
            <a:endParaRPr lang="es-ES" dirty="0" smtClean="0"/>
          </a:p>
          <a:p>
            <a:pPr lvl="0"/>
            <a:r>
              <a:rPr lang="es-EC" dirty="0" smtClean="0"/>
              <a:t>Determinar el perfil genético de las poblaciones microbianas aisladas a través de técnicas moleculares.</a:t>
            </a:r>
            <a:endParaRPr lang="es-ES" dirty="0" smtClean="0"/>
          </a:p>
          <a:p>
            <a:endParaRPr lang="es-ES" dirty="0" smtClean="0"/>
          </a:p>
          <a:p>
            <a:pPr lvl="0"/>
            <a:r>
              <a:rPr lang="es-EC" dirty="0" smtClean="0"/>
              <a:t>Establecer el efecto del tiempo de muestreo en la supresión a </a:t>
            </a:r>
            <a:r>
              <a:rPr lang="es-EC" i="1" dirty="0" smtClean="0"/>
              <a:t>P. infestans</a:t>
            </a:r>
            <a:r>
              <a:rPr lang="es-EC" dirty="0" smtClean="0"/>
              <a:t> y en los  perfiles genéticos de las poblaciones microbianas aisladas.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428604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Objetivos</a:t>
            </a:r>
            <a:r>
              <a:rPr lang="es-E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Específicos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28604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Hipótesis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57224" y="2357430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Las poblaciones microbianas de los suelos de Chimborazo, aisladas en dos diferentes tiempos de muestreo, ejercen un efecto </a:t>
            </a:r>
            <a:r>
              <a:rPr kumimoji="0" lang="es-EC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supresivo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en el crecimiento de </a:t>
            </a:r>
            <a:r>
              <a:rPr kumimoji="0" lang="es-EC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Phytophthora infestans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endParaRPr lang="es-EC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28604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Materiales y métodos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2910" y="142873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Muestras: Provincia de Chimborazo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72066" y="164305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Cantón Riobamba: Campo Pisicaz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072066" y="228599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Cantón Guano: Campo Pusniag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85786" y="271462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Mínimo 12 </a:t>
            </a:r>
            <a:r>
              <a:rPr lang="es-ES" dirty="0" err="1" smtClean="0"/>
              <a:t>transectos</a:t>
            </a:r>
            <a:r>
              <a:rPr lang="es-ES" dirty="0" smtClean="0"/>
              <a:t>  por campo. Sin muestrear los extremos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1472" y="414338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Muestras de ocho </a:t>
            </a:r>
            <a:r>
              <a:rPr lang="es-ES" dirty="0" err="1" smtClean="0"/>
              <a:t>transectos</a:t>
            </a:r>
            <a:r>
              <a:rPr lang="es-ES" dirty="0" smtClean="0"/>
              <a:t>,</a:t>
            </a:r>
          </a:p>
          <a:p>
            <a:pPr algn="ctr"/>
            <a:r>
              <a:rPr lang="es-ES" dirty="0" smtClean="0"/>
              <a:t> 15-20 cm de profundidad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000100" y="535782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Tres porciones: Análisis, T, NT</a:t>
            </a:r>
            <a:endParaRPr lang="es-ES" dirty="0"/>
          </a:p>
        </p:txBody>
      </p:sp>
      <p:cxnSp>
        <p:nvCxnSpPr>
          <p:cNvPr id="14" name="13 Conector angular"/>
          <p:cNvCxnSpPr>
            <a:stCxn id="5" idx="3"/>
            <a:endCxn id="6" idx="1"/>
          </p:cNvCxnSpPr>
          <p:nvPr/>
        </p:nvCxnSpPr>
        <p:spPr>
          <a:xfrm>
            <a:off x="4500562" y="1613402"/>
            <a:ext cx="571504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>
            <a:stCxn id="5" idx="3"/>
            <a:endCxn id="7" idx="1"/>
          </p:cNvCxnSpPr>
          <p:nvPr/>
        </p:nvCxnSpPr>
        <p:spPr>
          <a:xfrm>
            <a:off x="4500562" y="1613402"/>
            <a:ext cx="571504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:\Documents and Settings\MONICA\Escritorio\KARITO\CAMARA\11-02-2010\DSC04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429000"/>
            <a:ext cx="3429024" cy="257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6429388" y="578645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Campo Pusniag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28604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Materiales y métodos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1357298"/>
            <a:ext cx="8019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Estimación de la incidencia de infección de tubérculos de papa con </a:t>
            </a:r>
            <a:r>
              <a:rPr kumimoji="0" lang="es-EC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P. infestans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1472" y="2000240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Tubérculos de varios mercados</a:t>
            </a:r>
            <a:endParaRPr lang="es-E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143504" y="2000240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Incubación a 16ºC, 21 </a:t>
            </a:r>
            <a:r>
              <a:rPr lang="es-ES" sz="1600" dirty="0"/>
              <a:t>días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28596" y="2786058"/>
            <a:ext cx="8001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Preparación y mantenimiento del inóculo de </a:t>
            </a: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Phytophthora infestans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y </a:t>
            </a:r>
            <a:r>
              <a:rPr kumimoji="0" lang="es-E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Rhizoctonia</a:t>
            </a: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solani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34" y="3643314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/>
              <a:t>P. infestans</a:t>
            </a:r>
            <a:r>
              <a:rPr lang="es-ES" sz="1600" dirty="0" smtClean="0"/>
              <a:t>: Cepa No. 95 - INIAP</a:t>
            </a:r>
            <a:endParaRPr lang="es-ES" sz="1600" dirty="0"/>
          </a:p>
        </p:txBody>
      </p:sp>
      <p:sp>
        <p:nvSpPr>
          <p:cNvPr id="10" name="9 Rectángulo"/>
          <p:cNvSpPr/>
          <p:nvPr/>
        </p:nvSpPr>
        <p:spPr>
          <a:xfrm>
            <a:off x="4429124" y="3643314"/>
            <a:ext cx="4143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/>
              <a:t>Agar </a:t>
            </a:r>
            <a:r>
              <a:rPr lang="es-EC" sz="1600" dirty="0"/>
              <a:t>centeno </a:t>
            </a:r>
            <a:r>
              <a:rPr lang="es-EC" sz="1600" dirty="0" smtClean="0"/>
              <a:t>, 15 g/L  </a:t>
            </a:r>
            <a:r>
              <a:rPr lang="es-EC" sz="1600" dirty="0"/>
              <a:t>agar y 20 </a:t>
            </a:r>
            <a:r>
              <a:rPr lang="es-EC" sz="1600" dirty="0" smtClean="0"/>
              <a:t>g/L </a:t>
            </a:r>
            <a:r>
              <a:rPr lang="es-EC" sz="1600" dirty="0" err="1"/>
              <a:t>sucrosa</a:t>
            </a:r>
            <a:endParaRPr lang="es-ES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42910" y="5519338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/>
              <a:t>R. </a:t>
            </a:r>
            <a:r>
              <a:rPr lang="es-ES" sz="1600" i="1" dirty="0" err="1" smtClean="0"/>
              <a:t>solan</a:t>
            </a:r>
            <a:r>
              <a:rPr lang="es-ES" sz="1600" dirty="0" err="1" smtClean="0"/>
              <a:t>i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57620" y="5662214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Esclerocio contaminado</a:t>
            </a:r>
            <a:endParaRPr lang="es-ES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786182" y="6162280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Agar TSA 1/10, 15 g/L agar</a:t>
            </a:r>
            <a:endParaRPr lang="es-ES" sz="1600" dirty="0"/>
          </a:p>
        </p:txBody>
      </p:sp>
      <p:cxnSp>
        <p:nvCxnSpPr>
          <p:cNvPr id="16" name="15 Conector angular"/>
          <p:cNvCxnSpPr>
            <a:stCxn id="6" idx="3"/>
            <a:endCxn id="7" idx="1"/>
          </p:cNvCxnSpPr>
          <p:nvPr/>
        </p:nvCxnSpPr>
        <p:spPr>
          <a:xfrm>
            <a:off x="4071934" y="2169517"/>
            <a:ext cx="107157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>
            <a:stCxn id="9" idx="3"/>
            <a:endCxn id="10" idx="1"/>
          </p:cNvCxnSpPr>
          <p:nvPr/>
        </p:nvCxnSpPr>
        <p:spPr>
          <a:xfrm>
            <a:off x="3857620" y="3812591"/>
            <a:ext cx="571504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endCxn id="13" idx="1"/>
          </p:cNvCxnSpPr>
          <p:nvPr/>
        </p:nvCxnSpPr>
        <p:spPr>
          <a:xfrm>
            <a:off x="1928794" y="5662214"/>
            <a:ext cx="1928826" cy="16927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endCxn id="14" idx="1"/>
          </p:cNvCxnSpPr>
          <p:nvPr/>
        </p:nvCxnSpPr>
        <p:spPr>
          <a:xfrm>
            <a:off x="1928794" y="5662214"/>
            <a:ext cx="1857388" cy="6693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1000100" y="4415861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Solución de esporangios de </a:t>
            </a:r>
            <a:r>
              <a:rPr lang="es-ES" sz="1600" i="1" dirty="0" smtClean="0"/>
              <a:t>P. infestans</a:t>
            </a:r>
            <a:endParaRPr lang="es-ES" sz="1600" i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5786446" y="4558737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Lavado de hojas y cajas </a:t>
            </a:r>
            <a:r>
              <a:rPr lang="es-ES" sz="1600" dirty="0" err="1" smtClean="0"/>
              <a:t>Petri</a:t>
            </a:r>
            <a:endParaRPr lang="es-ES" sz="1600" dirty="0"/>
          </a:p>
        </p:txBody>
      </p:sp>
      <p:cxnSp>
        <p:nvCxnSpPr>
          <p:cNvPr id="27" name="26 Conector angular"/>
          <p:cNvCxnSpPr>
            <a:stCxn id="24" idx="3"/>
            <a:endCxn id="25" idx="1"/>
          </p:cNvCxnSpPr>
          <p:nvPr/>
        </p:nvCxnSpPr>
        <p:spPr>
          <a:xfrm>
            <a:off x="5143504" y="4585138"/>
            <a:ext cx="642942" cy="2659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28604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Materiales y métodos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57224" y="1629779"/>
            <a:ext cx="742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Ensayo 1: Efectos del suelo sobre la capacidad del patógeno para infectar tubérculos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57224" y="2857496"/>
            <a:ext cx="2365135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25000 </a:t>
            </a:r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esporangios/</a:t>
            </a:r>
            <a:r>
              <a:rPr lang="es-EC" sz="16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mL</a:t>
            </a:r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s-ES" sz="1600" dirty="0"/>
          </a:p>
        </p:txBody>
      </p:sp>
      <p:sp>
        <p:nvSpPr>
          <p:cNvPr id="9" name="8 Rectángulo"/>
          <p:cNvSpPr/>
          <p:nvPr/>
        </p:nvSpPr>
        <p:spPr>
          <a:xfrm>
            <a:off x="5357818" y="3143248"/>
            <a:ext cx="2714644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s-EC" sz="16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8, 15 y 30 días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s-ES" sz="16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00034" y="5286388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Evaluar: Porcentaje de infección</a:t>
            </a:r>
            <a:endParaRPr lang="es-ES" sz="16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143380"/>
            <a:ext cx="3758464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3" name="22 Conector angular"/>
          <p:cNvCxnSpPr>
            <a:stCxn id="8" idx="3"/>
            <a:endCxn id="9" idx="1"/>
          </p:cNvCxnSpPr>
          <p:nvPr/>
        </p:nvCxnSpPr>
        <p:spPr>
          <a:xfrm>
            <a:off x="3222359" y="3026773"/>
            <a:ext cx="2135459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27" idx="3"/>
            <a:endCxn id="32771" idx="1"/>
          </p:cNvCxnSpPr>
          <p:nvPr/>
        </p:nvCxnSpPr>
        <p:spPr>
          <a:xfrm flipV="1">
            <a:off x="3643306" y="5179231"/>
            <a:ext cx="1214446" cy="2764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785786" y="4000504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Cámaras húmedas,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16ºC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31 Conector angular"/>
          <p:cNvCxnSpPr>
            <a:stCxn id="30" idx="2"/>
            <a:endCxn id="27" idx="0"/>
          </p:cNvCxnSpPr>
          <p:nvPr/>
        </p:nvCxnSpPr>
        <p:spPr>
          <a:xfrm rot="5400000">
            <a:off x="1687303" y="4723426"/>
            <a:ext cx="947330" cy="1785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28604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Materiales y métodos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1285860"/>
            <a:ext cx="5357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Ensayo 2: Efecto del suelo sobre los esporangios 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643570" y="2285992"/>
            <a:ext cx="2321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55000 esporangios/</a:t>
            </a:r>
            <a:r>
              <a:rPr lang="es-EC" sz="1600" dirty="0" err="1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mL</a:t>
            </a: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857224" y="2071678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25 </a:t>
            </a:r>
            <a:r>
              <a:rPr lang="es-ES" sz="1600" dirty="0" err="1" smtClean="0"/>
              <a:t>mL</a:t>
            </a:r>
            <a:r>
              <a:rPr lang="es-ES" sz="1600" dirty="0" smtClean="0"/>
              <a:t> de suelo en caja </a:t>
            </a:r>
            <a:r>
              <a:rPr lang="es-ES" sz="1600" dirty="0" err="1" smtClean="0"/>
              <a:t>Petri</a:t>
            </a:r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1071538" y="3071810"/>
            <a:ext cx="24288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</a:rPr>
              <a:t>1 , </a:t>
            </a:r>
            <a:r>
              <a:rPr lang="es-EC" sz="1600" dirty="0">
                <a:solidFill>
                  <a:prstClr val="black"/>
                </a:solidFill>
              </a:rPr>
              <a:t>8 y 15 </a:t>
            </a:r>
            <a:r>
              <a:rPr lang="es-EC" sz="1600" dirty="0" smtClean="0">
                <a:solidFill>
                  <a:prstClr val="black"/>
                </a:solidFill>
              </a:rPr>
              <a:t>días, 16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ºC</a:t>
            </a:r>
            <a:r>
              <a:rPr lang="es-EC" sz="1600" dirty="0" smtClean="0">
                <a:solidFill>
                  <a:prstClr val="black"/>
                </a:solidFill>
              </a:rPr>
              <a:t>  </a:t>
            </a:r>
            <a:endParaRPr lang="es-ES" sz="1600" dirty="0"/>
          </a:p>
        </p:txBody>
      </p:sp>
      <p:sp>
        <p:nvSpPr>
          <p:cNvPr id="14" name="13 Rectángulo"/>
          <p:cNvSpPr/>
          <p:nvPr/>
        </p:nvSpPr>
        <p:spPr>
          <a:xfrm>
            <a:off x="5500694" y="31432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</a:rPr>
              <a:t>Membranas: tinte </a:t>
            </a:r>
            <a:r>
              <a:rPr lang="es-EC" sz="1600" dirty="0">
                <a:solidFill>
                  <a:prstClr val="black"/>
                </a:solidFill>
              </a:rPr>
              <a:t>fluorescente </a:t>
            </a:r>
            <a:r>
              <a:rPr lang="es-EC" sz="1600" dirty="0" err="1">
                <a:solidFill>
                  <a:prstClr val="black"/>
                </a:solidFill>
              </a:rPr>
              <a:t>Uvitex</a:t>
            </a:r>
            <a:r>
              <a:rPr lang="es-EC" sz="1600" dirty="0">
                <a:solidFill>
                  <a:prstClr val="black"/>
                </a:solidFill>
              </a:rPr>
              <a:t> 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000100" y="529116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Evaluación  de estadios</a:t>
            </a:r>
            <a:endParaRPr lang="es-ES" sz="1600" dirty="0"/>
          </a:p>
        </p:txBody>
      </p:sp>
      <p:pic>
        <p:nvPicPr>
          <p:cNvPr id="16" name="15 Imagen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643438" y="4143380"/>
            <a:ext cx="407196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16 CuadroTexto"/>
          <p:cNvSpPr txBox="1"/>
          <p:nvPr/>
        </p:nvSpPr>
        <p:spPr>
          <a:xfrm>
            <a:off x="4714876" y="4429132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Germinación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286644" y="4429132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Lisis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000760" y="4429132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Latencia</a:t>
            </a:r>
            <a:endParaRPr lang="es-ES" sz="1200" b="1" dirty="0">
              <a:solidFill>
                <a:schemeClr val="bg1"/>
              </a:solidFill>
            </a:endParaRPr>
          </a:p>
        </p:txBody>
      </p:sp>
      <p:cxnSp>
        <p:nvCxnSpPr>
          <p:cNvPr id="21" name="20 Conector angular"/>
          <p:cNvCxnSpPr>
            <a:stCxn id="15" idx="3"/>
            <a:endCxn id="16" idx="1"/>
          </p:cNvCxnSpPr>
          <p:nvPr/>
        </p:nvCxnSpPr>
        <p:spPr>
          <a:xfrm flipV="1">
            <a:off x="3214678" y="5286388"/>
            <a:ext cx="1428760" cy="2971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10" idx="3"/>
            <a:endCxn id="8" idx="1"/>
          </p:cNvCxnSpPr>
          <p:nvPr/>
        </p:nvCxnSpPr>
        <p:spPr>
          <a:xfrm>
            <a:off x="3714744" y="2240955"/>
            <a:ext cx="1928826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angular"/>
          <p:cNvCxnSpPr>
            <a:stCxn id="12" idx="3"/>
            <a:endCxn id="14" idx="1"/>
          </p:cNvCxnSpPr>
          <p:nvPr/>
        </p:nvCxnSpPr>
        <p:spPr>
          <a:xfrm>
            <a:off x="3500430" y="3241087"/>
            <a:ext cx="2000264" cy="1945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28604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Materiales y métodos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71472" y="1357298"/>
            <a:ext cx="4000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Ensayo 3: Prueba de patogenicidad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14942" y="271462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Cámaras húmedas </a:t>
            </a:r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 días a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16ºC</a:t>
            </a:r>
            <a:endParaRPr lang="es-ES" sz="16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57752" y="4572008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Evaluar: Porcentaje de infección</a:t>
            </a:r>
            <a:endParaRPr lang="es-E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42910" y="2282603"/>
            <a:ext cx="30003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Membranas ensayo 2 sin teñir</a:t>
            </a:r>
            <a:endParaRPr lang="es-ES" dirty="0"/>
          </a:p>
        </p:txBody>
      </p:sp>
      <p:cxnSp>
        <p:nvCxnSpPr>
          <p:cNvPr id="11" name="10 Conector angular"/>
          <p:cNvCxnSpPr>
            <a:stCxn id="9" idx="3"/>
            <a:endCxn id="7" idx="1"/>
          </p:cNvCxnSpPr>
          <p:nvPr/>
        </p:nvCxnSpPr>
        <p:spPr>
          <a:xfrm>
            <a:off x="3643306" y="2605769"/>
            <a:ext cx="1571636" cy="40123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714752"/>
            <a:ext cx="2786082" cy="2275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11 Conector angular"/>
          <p:cNvCxnSpPr>
            <a:stCxn id="8" idx="1"/>
            <a:endCxn id="34818" idx="3"/>
          </p:cNvCxnSpPr>
          <p:nvPr/>
        </p:nvCxnSpPr>
        <p:spPr>
          <a:xfrm rot="10800000" flipV="1">
            <a:off x="3786182" y="4741285"/>
            <a:ext cx="1071570" cy="1109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Materiales y métodos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1285860"/>
            <a:ext cx="84816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Aislamiento, selección y pruebas de antagonismo de colonias formadoras de esporas 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8596" y="2143116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Diluciones de suelo 1/10, 1/100 y 1/1000</a:t>
            </a:r>
            <a:endParaRPr lang="es-E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572132" y="214311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Incubadas a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80⁰C,</a:t>
            </a:r>
            <a:r>
              <a:rPr kumimoji="0" lang="es-E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1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0 minutos</a:t>
            </a:r>
            <a:endParaRPr lang="es-ES" sz="1600" dirty="0"/>
          </a:p>
        </p:txBody>
      </p:sp>
      <p:sp>
        <p:nvSpPr>
          <p:cNvPr id="9" name="8 Rectángulo"/>
          <p:cNvSpPr/>
          <p:nvPr/>
        </p:nvSpPr>
        <p:spPr>
          <a:xfrm>
            <a:off x="3214678" y="3500438"/>
            <a:ext cx="2000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Agar </a:t>
            </a:r>
            <a:r>
              <a:rPr lang="es-ES" sz="16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TSA </a:t>
            </a:r>
            <a:r>
              <a:rPr lang="es-ES" sz="16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1/10</a:t>
            </a:r>
            <a:endParaRPr lang="es-ES" sz="1600" dirty="0"/>
          </a:p>
        </p:txBody>
      </p:sp>
      <p:sp>
        <p:nvSpPr>
          <p:cNvPr id="10" name="9 Rectángulo"/>
          <p:cNvSpPr/>
          <p:nvPr/>
        </p:nvSpPr>
        <p:spPr>
          <a:xfrm>
            <a:off x="6000760" y="385762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6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48  </a:t>
            </a:r>
            <a:r>
              <a:rPr lang="es-ES" sz="16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horas a 27⁰C</a:t>
            </a:r>
            <a:endParaRPr lang="es-ES" sz="1600" dirty="0"/>
          </a:p>
        </p:txBody>
      </p:sp>
      <p:sp>
        <p:nvSpPr>
          <p:cNvPr id="11" name="10 Rectángulo"/>
          <p:cNvSpPr/>
          <p:nvPr/>
        </p:nvSpPr>
        <p:spPr>
          <a:xfrm>
            <a:off x="5857884" y="5500702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Conteo </a:t>
            </a:r>
            <a:r>
              <a:rPr lang="es-ES" sz="16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de </a:t>
            </a:r>
            <a:r>
              <a:rPr lang="es-ES" sz="16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UFC: método </a:t>
            </a:r>
            <a:r>
              <a:rPr lang="es-ES" sz="16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de recuento en placa</a:t>
            </a:r>
            <a:endParaRPr lang="es-ES" sz="16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68146"/>
            <a:ext cx="2330509" cy="2265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2643174" y="4945718"/>
            <a:ext cx="2643206" cy="1840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3" name="12 Conector angular"/>
          <p:cNvCxnSpPr>
            <a:stCxn id="35843" idx="3"/>
            <a:endCxn id="9" idx="1"/>
          </p:cNvCxnSpPr>
          <p:nvPr/>
        </p:nvCxnSpPr>
        <p:spPr>
          <a:xfrm flipV="1">
            <a:off x="2616229" y="3669715"/>
            <a:ext cx="598449" cy="23117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angular"/>
          <p:cNvCxnSpPr>
            <a:stCxn id="9" idx="2"/>
            <a:endCxn id="35844" idx="0"/>
          </p:cNvCxnSpPr>
          <p:nvPr/>
        </p:nvCxnSpPr>
        <p:spPr>
          <a:xfrm rot="5400000">
            <a:off x="3536431" y="4267339"/>
            <a:ext cx="1106726" cy="2500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7" idx="3"/>
            <a:endCxn id="8" idx="1"/>
          </p:cNvCxnSpPr>
          <p:nvPr/>
        </p:nvCxnSpPr>
        <p:spPr>
          <a:xfrm>
            <a:off x="4286248" y="2312393"/>
            <a:ext cx="1285884" cy="1231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28604"/>
            <a:ext cx="2571736" cy="78104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Introducción</a:t>
            </a:r>
            <a:endParaRPr lang="es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857224" y="1285860"/>
            <a:ext cx="1500198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Tizón tardío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357554" y="1428736"/>
            <a:ext cx="2643206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i="1" dirty="0" smtClean="0"/>
              <a:t>Phytophthora infestans</a:t>
            </a:r>
            <a:endParaRPr lang="es-ES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286116" y="228599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Importante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072198" y="2786058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Países en desarrollo</a:t>
            </a:r>
          </a:p>
          <a:p>
            <a:r>
              <a:rPr lang="es-ES" dirty="0" smtClean="0"/>
              <a:t>Pérdidas económicas</a:t>
            </a:r>
          </a:p>
          <a:p>
            <a:r>
              <a:rPr lang="es-ES" dirty="0" smtClean="0"/>
              <a:t>Compuestos químicos</a:t>
            </a:r>
          </a:p>
        </p:txBody>
      </p:sp>
      <p:cxnSp>
        <p:nvCxnSpPr>
          <p:cNvPr id="9" name="8 Conector angular"/>
          <p:cNvCxnSpPr>
            <a:stCxn id="4" idx="3"/>
            <a:endCxn id="5" idx="1"/>
          </p:cNvCxnSpPr>
          <p:nvPr/>
        </p:nvCxnSpPr>
        <p:spPr>
          <a:xfrm>
            <a:off x="2357422" y="1609026"/>
            <a:ext cx="1000132" cy="43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Forma"/>
          <p:cNvCxnSpPr>
            <a:stCxn id="4" idx="2"/>
            <a:endCxn id="6" idx="1"/>
          </p:cNvCxnSpPr>
          <p:nvPr/>
        </p:nvCxnSpPr>
        <p:spPr>
          <a:xfrm rot="16200000" flipH="1">
            <a:off x="2177486" y="1362027"/>
            <a:ext cx="538467" cy="167879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>
            <a:stCxn id="6" idx="3"/>
            <a:endCxn id="7" idx="0"/>
          </p:cNvCxnSpPr>
          <p:nvPr/>
        </p:nvCxnSpPr>
        <p:spPr>
          <a:xfrm>
            <a:off x="4786314" y="2470658"/>
            <a:ext cx="2678925" cy="315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643702" y="142873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Afecta: Solanáceas</a:t>
            </a:r>
            <a:endParaRPr lang="es-ES" dirty="0"/>
          </a:p>
        </p:txBody>
      </p:sp>
      <p:cxnSp>
        <p:nvCxnSpPr>
          <p:cNvPr id="34" name="33 Conector angular"/>
          <p:cNvCxnSpPr>
            <a:stCxn id="5" idx="3"/>
            <a:endCxn id="19" idx="1"/>
          </p:cNvCxnSpPr>
          <p:nvPr/>
        </p:nvCxnSpPr>
        <p:spPr>
          <a:xfrm>
            <a:off x="6000760" y="1613402"/>
            <a:ext cx="64294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2071670" y="3357562"/>
            <a:ext cx="2286016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Planta: Susceptible</a:t>
            </a:r>
            <a:endParaRPr lang="es-ES" dirty="0"/>
          </a:p>
        </p:txBody>
      </p:sp>
      <p:pic>
        <p:nvPicPr>
          <p:cNvPr id="2050" name="Picture 2" descr="C:\Documents and Settings\MONICA\Escritorio\KARITO\CAMARA\04-10-2009\DSC01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00504"/>
            <a:ext cx="2286016" cy="1714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viarural.com.ar/viarural.com.ar/agricultura/aa-enfermedades/phytophthora-infestans-01-r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2571768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http://www.ars.usda.gov/is/graphics/photos/aug04/k5455-7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286256"/>
            <a:ext cx="2400300" cy="172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15 Rectángulo"/>
          <p:cNvSpPr/>
          <p:nvPr/>
        </p:nvSpPr>
        <p:spPr>
          <a:xfrm>
            <a:off x="0" y="6581025"/>
            <a:ext cx="4314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Imágenes</a:t>
            </a:r>
            <a:r>
              <a:rPr lang="en-US" sz="1200" dirty="0" smtClean="0"/>
              <a:t> de: United States Department of Agriculture, 2006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86058"/>
            <a:ext cx="3429024" cy="2833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928662" y="1428736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Arial"/>
                <a:ea typeface="Calibri"/>
                <a:cs typeface="Times New Roman"/>
              </a:rPr>
              <a:t>Escala 0: El patógeno crece alrededor y/o sobre la bacteria</a:t>
            </a:r>
            <a:endParaRPr lang="es-ES" sz="1400" dirty="0" smtClean="0">
              <a:latin typeface="Calibri"/>
              <a:ea typeface="Calibri"/>
              <a:cs typeface="Times New Roman"/>
            </a:endParaRPr>
          </a:p>
          <a:p>
            <a:pPr algn="ctr"/>
            <a:r>
              <a:rPr lang="es-EC" sz="1400" dirty="0" smtClean="0">
                <a:latin typeface="Arial"/>
                <a:ea typeface="Calibri"/>
                <a:cs typeface="Times New Roman"/>
              </a:rPr>
              <a:t>. </a:t>
            </a:r>
            <a:endParaRPr lang="es-ES" sz="14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es-ES" sz="14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Materiales y métodos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6248" y="1428736"/>
            <a:ext cx="407196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>
                <a:latin typeface="Arial"/>
                <a:ea typeface="Calibri"/>
                <a:cs typeface="Times New Roman"/>
              </a:rPr>
              <a:t>.</a:t>
            </a:r>
            <a:endParaRPr lang="es-ES" sz="1400" dirty="0">
              <a:latin typeface="Arial"/>
              <a:ea typeface="Calibri"/>
              <a:cs typeface="Times New Roman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357430"/>
            <a:ext cx="3071834" cy="3344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9 Rectángulo"/>
          <p:cNvSpPr/>
          <p:nvPr/>
        </p:nvSpPr>
        <p:spPr>
          <a:xfrm>
            <a:off x="4714876" y="1428736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latin typeface="Arial"/>
                <a:ea typeface="Calibri"/>
                <a:cs typeface="Times New Roman"/>
              </a:rPr>
              <a:t>Escala 1: El patógeno alcanza  a la bacteria pero si se detiene su crecimiento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Materiales y métodos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8596" y="1500174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latin typeface="Arial"/>
                <a:ea typeface="Calibri"/>
                <a:cs typeface="Times New Roman"/>
              </a:rPr>
              <a:t>Escala 2: El patógeno muestra un halo de inhibición. </a:t>
            </a:r>
            <a:endParaRPr lang="es-ES" sz="1400" dirty="0"/>
          </a:p>
        </p:txBody>
      </p:sp>
      <p:sp>
        <p:nvSpPr>
          <p:cNvPr id="8" name="7 Rectángulo"/>
          <p:cNvSpPr/>
          <p:nvPr/>
        </p:nvSpPr>
        <p:spPr>
          <a:xfrm>
            <a:off x="4143372" y="2928934"/>
            <a:ext cx="4572000" cy="3806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>
                <a:latin typeface="Arial"/>
                <a:ea typeface="Calibri"/>
                <a:cs typeface="Times New Roman"/>
              </a:rPr>
              <a:t>.</a:t>
            </a:r>
            <a:endParaRPr lang="es-ES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43438" y="1500174"/>
            <a:ext cx="37862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latin typeface="Arial"/>
                <a:ea typeface="Calibri"/>
                <a:cs typeface="Times New Roman"/>
              </a:rPr>
              <a:t>Escala 3: El patógeno está cubierto por la bacteria total o parcialmente pero aún presenta crecimiento</a:t>
            </a:r>
            <a:endParaRPr lang="es-ES" sz="14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00306"/>
            <a:ext cx="2957016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00306"/>
            <a:ext cx="3071834" cy="3597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Materiales y métodos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00034" y="1285860"/>
            <a:ext cx="66437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Caracterización molecular de las colonias formadoras de esporas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85786" y="1928802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Extracción de DNA</a:t>
            </a:r>
            <a:endParaRPr lang="es-ES" sz="1600" dirty="0" smtClean="0"/>
          </a:p>
          <a:p>
            <a:pPr algn="ctr"/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214282" y="2714620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PCR  16S: </a:t>
            </a:r>
          </a:p>
          <a:p>
            <a:pPr algn="ctr"/>
            <a:r>
              <a:rPr lang="es-EC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8F</a:t>
            </a:r>
            <a:r>
              <a:rPr lang="es-EC" sz="12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s-EC" sz="12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(5´- AGAGTTTGATCCTGGCTCAG-3´) </a:t>
            </a:r>
            <a:endParaRPr lang="es-EC" sz="1200" dirty="0" smtClean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  <a:p>
            <a:pPr algn="ctr"/>
            <a:r>
              <a:rPr lang="es-EC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1492R</a:t>
            </a:r>
            <a:r>
              <a:rPr lang="es-EC" sz="12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s-EC" sz="12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(5´- ACGGCTACCTTGTTACGACTT-3</a:t>
            </a:r>
            <a:r>
              <a:rPr lang="es-EC" sz="12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´) </a:t>
            </a:r>
            <a:endParaRPr lang="es-ES" sz="1200" dirty="0"/>
          </a:p>
        </p:txBody>
      </p:sp>
      <p:sp>
        <p:nvSpPr>
          <p:cNvPr id="13" name="12 Rectángulo"/>
          <p:cNvSpPr/>
          <p:nvPr/>
        </p:nvSpPr>
        <p:spPr>
          <a:xfrm>
            <a:off x="5357818" y="5429264"/>
            <a:ext cx="2786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i="1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EcoR</a:t>
            </a:r>
            <a:r>
              <a:rPr lang="es-EC" sz="1600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</a:t>
            </a:r>
            <a:r>
              <a:rPr lang="es-EC" sz="16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s-EC" sz="1600" i="1" dirty="0" err="1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Hae</a:t>
            </a:r>
            <a:r>
              <a:rPr lang="es-EC" sz="1600" dirty="0" err="1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III</a:t>
            </a:r>
            <a:r>
              <a:rPr lang="es-EC" sz="16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s-EC" sz="1600" i="1" dirty="0" err="1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Hind</a:t>
            </a:r>
            <a:r>
              <a:rPr lang="es-EC" sz="1600" dirty="0" err="1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</a:t>
            </a:r>
            <a:r>
              <a:rPr lang="es-EC" sz="16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s-EC" sz="1600" i="1" dirty="0" err="1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Msp</a:t>
            </a:r>
            <a:r>
              <a:rPr lang="es-EC" sz="1600" dirty="0" err="1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</a:t>
            </a:r>
            <a:r>
              <a:rPr lang="es-EC" sz="16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y </a:t>
            </a:r>
            <a:r>
              <a:rPr lang="es-EC" sz="1600" i="1" dirty="0" err="1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Rsa</a:t>
            </a:r>
            <a:r>
              <a:rPr lang="es-EC" sz="1600" dirty="0" err="1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</a:t>
            </a:r>
            <a:endParaRPr lang="es-ES" sz="1600" dirty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3035300" cy="153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15 Conector angular"/>
          <p:cNvCxnSpPr>
            <a:stCxn id="10" idx="3"/>
            <a:endCxn id="38918" idx="1"/>
          </p:cNvCxnSpPr>
          <p:nvPr/>
        </p:nvCxnSpPr>
        <p:spPr>
          <a:xfrm>
            <a:off x="3643306" y="2221190"/>
            <a:ext cx="2000264" cy="18782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357562"/>
            <a:ext cx="2857520" cy="166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20 Conector angular"/>
          <p:cNvCxnSpPr>
            <a:stCxn id="12" idx="3"/>
            <a:endCxn id="38919" idx="1"/>
          </p:cNvCxnSpPr>
          <p:nvPr/>
        </p:nvCxnSpPr>
        <p:spPr>
          <a:xfrm>
            <a:off x="4643438" y="3068563"/>
            <a:ext cx="1214446" cy="11230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5817607" y="6596414"/>
            <a:ext cx="3307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 smtClean="0"/>
              <a:t>Benítez y </a:t>
            </a:r>
            <a:r>
              <a:rPr lang="es-ES" sz="1400" dirty="0" err="1" smtClean="0"/>
              <a:t>McSpadden-Gardener</a:t>
            </a:r>
            <a:r>
              <a:rPr lang="es-ES" sz="1400" dirty="0" smtClean="0"/>
              <a:t> (2009)</a:t>
            </a:r>
            <a:endParaRPr lang="es-E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142976" y="3929066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26 Conector angular"/>
          <p:cNvCxnSpPr>
            <a:stCxn id="13" idx="1"/>
            <a:endCxn id="3075" idx="3"/>
          </p:cNvCxnSpPr>
          <p:nvPr/>
        </p:nvCxnSpPr>
        <p:spPr>
          <a:xfrm rot="10800000">
            <a:off x="3714744" y="4857760"/>
            <a:ext cx="1643074" cy="8638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857224" y="585789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Cross </a:t>
            </a:r>
            <a:r>
              <a:rPr lang="es-EC" dirty="0" err="1" smtClean="0"/>
              <a:t>Checker</a:t>
            </a:r>
            <a:r>
              <a:rPr lang="es-EC" dirty="0" smtClean="0"/>
              <a:t>, </a:t>
            </a:r>
            <a:r>
              <a:rPr lang="es-EC" dirty="0" err="1" smtClean="0"/>
              <a:t>NTSYSpc</a:t>
            </a:r>
            <a:endParaRPr lang="es-EC" dirty="0"/>
          </a:p>
        </p:txBody>
      </p:sp>
      <p:sp>
        <p:nvSpPr>
          <p:cNvPr id="15" name="14 Rectángulo"/>
          <p:cNvSpPr/>
          <p:nvPr/>
        </p:nvSpPr>
        <p:spPr>
          <a:xfrm>
            <a:off x="0" y="6550247"/>
            <a:ext cx="1856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Weising</a:t>
            </a:r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s-EC" sz="1400" i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et al</a:t>
            </a:r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. (1995)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1472" y="1285860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Análisis de suelo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5720" y="1928802"/>
            <a:ext cx="3854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</a:rPr>
              <a:t>Características físico-químicas de los suelos varían según el campo y tiempo de muestreo</a:t>
            </a:r>
            <a:endParaRPr lang="es-ES" sz="1600" dirty="0"/>
          </a:p>
        </p:txBody>
      </p:sp>
      <p:sp>
        <p:nvSpPr>
          <p:cNvPr id="8" name="7 Rectángulo"/>
          <p:cNvSpPr/>
          <p:nvPr/>
        </p:nvSpPr>
        <p:spPr>
          <a:xfrm>
            <a:off x="5500694" y="1857364"/>
            <a:ext cx="3119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solidFill>
                  <a:prstClr val="black"/>
                </a:solidFill>
              </a:rPr>
              <a:t>80% para el fósforo, 35% para el azufre y 49% para la conductividad eléctrica</a:t>
            </a:r>
            <a:endParaRPr lang="es-ES" sz="1600" dirty="0"/>
          </a:p>
        </p:txBody>
      </p:sp>
      <p:pic>
        <p:nvPicPr>
          <p:cNvPr id="9" name="8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71810"/>
            <a:ext cx="3071834" cy="36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6351" y="3071810"/>
            <a:ext cx="309477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Elipse"/>
          <p:cNvSpPr/>
          <p:nvPr/>
        </p:nvSpPr>
        <p:spPr>
          <a:xfrm>
            <a:off x="3357554" y="4286256"/>
            <a:ext cx="500066" cy="214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85720" y="321468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pH: </a:t>
            </a:r>
            <a:r>
              <a:rPr lang="es-ES" sz="1400" dirty="0" err="1" smtClean="0"/>
              <a:t>Lig</a:t>
            </a:r>
            <a:r>
              <a:rPr lang="es-ES" sz="1400" dirty="0" smtClean="0"/>
              <a:t>. ácido</a:t>
            </a:r>
            <a:endParaRPr lang="es-ES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85720" y="3857628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M.O: Alta</a:t>
            </a:r>
            <a:endParaRPr lang="es-ES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85720" y="450057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P: Alto (exc.10,33)</a:t>
            </a:r>
            <a:endParaRPr lang="es-ES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85720" y="5072074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No salinos</a:t>
            </a:r>
            <a:endParaRPr lang="es-ES" sz="14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85720" y="5643578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Al, Al + H: Bajo</a:t>
            </a:r>
            <a:endParaRPr lang="es-ES" sz="1400" dirty="0"/>
          </a:p>
        </p:txBody>
      </p:sp>
      <p:sp>
        <p:nvSpPr>
          <p:cNvPr id="23" name="22 Elipse"/>
          <p:cNvSpPr/>
          <p:nvPr/>
        </p:nvSpPr>
        <p:spPr>
          <a:xfrm>
            <a:off x="4643438" y="4286256"/>
            <a:ext cx="500066" cy="214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3357554" y="5857892"/>
            <a:ext cx="500066" cy="214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4643438" y="5857892"/>
            <a:ext cx="500066" cy="214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3357554" y="6143644"/>
            <a:ext cx="500066" cy="214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4643438" y="6143644"/>
            <a:ext cx="500066" cy="214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0" y="6215082"/>
            <a:ext cx="2542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sz="12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es-EC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García, 2009</a:t>
            </a:r>
          </a:p>
          <a:p>
            <a:pPr algn="ctr"/>
            <a:r>
              <a:rPr lang="es-EC" sz="12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Tomljenovic</a:t>
            </a:r>
            <a:r>
              <a:rPr lang="es-EC" sz="12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y </a:t>
            </a:r>
            <a:r>
              <a:rPr lang="es-EC" sz="12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Schrader</a:t>
            </a:r>
            <a:r>
              <a:rPr lang="es-EC" sz="12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(2001)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34" y="1285860"/>
            <a:ext cx="8429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Estimación de la incidencia de infección de tubérculos de papa con </a:t>
            </a:r>
            <a:r>
              <a:rPr lang="es-EC" sz="1600" b="1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P. infestans</a:t>
            </a:r>
            <a:r>
              <a:rPr lang="es-EC" sz="1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lang="es-ES" sz="1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7158" y="1857364"/>
            <a:ext cx="3929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Pudrición bacteriana, polilla de la papa</a:t>
            </a:r>
            <a:endParaRPr lang="es-E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3116"/>
            <a:ext cx="3141653" cy="235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1357290" y="2500306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Tizón tardío: Nula</a:t>
            </a:r>
            <a:endParaRPr lang="es-ES" sz="1600" dirty="0"/>
          </a:p>
        </p:txBody>
      </p:sp>
      <p:cxnSp>
        <p:nvCxnSpPr>
          <p:cNvPr id="11" name="10 Conector angular"/>
          <p:cNvCxnSpPr>
            <a:stCxn id="9" idx="3"/>
            <a:endCxn id="1026" idx="1"/>
          </p:cNvCxnSpPr>
          <p:nvPr/>
        </p:nvCxnSpPr>
        <p:spPr>
          <a:xfrm>
            <a:off x="3214678" y="2669583"/>
            <a:ext cx="2286016" cy="6515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500034" y="3143248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Algún factor: Suprime y/o impide el desarrollo de la enfermedad</a:t>
            </a:r>
            <a:endParaRPr lang="es-ES" sz="1600" dirty="0"/>
          </a:p>
        </p:txBody>
      </p:sp>
      <p:sp>
        <p:nvSpPr>
          <p:cNvPr id="15" name="14 Rectángulo"/>
          <p:cNvSpPr/>
          <p:nvPr/>
        </p:nvSpPr>
        <p:spPr>
          <a:xfrm>
            <a:off x="428596" y="4383953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Acción tóxica: Al, Cu;</a:t>
            </a:r>
          </a:p>
          <a:p>
            <a:pPr algn="ctr"/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Prácticas agronómicas, incluso profundidad.</a:t>
            </a:r>
            <a:endParaRPr lang="es-ES" sz="1600" dirty="0" smtClean="0"/>
          </a:p>
          <a:p>
            <a:pPr algn="ctr"/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Acción antagonista de la </a:t>
            </a:r>
            <a:r>
              <a:rPr lang="es-EC" sz="16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microbiota</a:t>
            </a:r>
            <a:endParaRPr lang="es-EC" sz="16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643042" y="5643578"/>
            <a:ext cx="1289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Chimborazo</a:t>
            </a:r>
            <a:endParaRPr lang="es-ES" sz="1600" dirty="0"/>
          </a:p>
        </p:txBody>
      </p:sp>
      <p:sp>
        <p:nvSpPr>
          <p:cNvPr id="18" name="17 Rectángulo"/>
          <p:cNvSpPr/>
          <p:nvPr/>
        </p:nvSpPr>
        <p:spPr>
          <a:xfrm>
            <a:off x="4214810" y="5643578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Mayor área cultivada,  una de las de mayor  producción</a:t>
            </a:r>
            <a:endParaRPr lang="es-ES" sz="1600" dirty="0"/>
          </a:p>
        </p:txBody>
      </p:sp>
      <p:cxnSp>
        <p:nvCxnSpPr>
          <p:cNvPr id="21" name="20 Conector angular"/>
          <p:cNvCxnSpPr>
            <a:stCxn id="17" idx="3"/>
            <a:endCxn id="18" idx="1"/>
          </p:cNvCxnSpPr>
          <p:nvPr/>
        </p:nvCxnSpPr>
        <p:spPr>
          <a:xfrm>
            <a:off x="2932177" y="5812855"/>
            <a:ext cx="1282633" cy="1231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0" y="6550247"/>
            <a:ext cx="5286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err="1" smtClean="0"/>
              <a:t>Andrivon</a:t>
            </a:r>
            <a:r>
              <a:rPr lang="es-EC" sz="1400" dirty="0" smtClean="0"/>
              <a:t> (1995); </a:t>
            </a:r>
            <a:r>
              <a:rPr lang="es-EC" sz="1400" dirty="0" err="1" smtClean="0"/>
              <a:t>Porter</a:t>
            </a:r>
            <a:r>
              <a:rPr lang="es-EC" sz="1400" dirty="0" smtClean="0"/>
              <a:t> </a:t>
            </a:r>
            <a:r>
              <a:rPr lang="es-EC" sz="1400" i="1" dirty="0" smtClean="0"/>
              <a:t>et al. </a:t>
            </a:r>
            <a:r>
              <a:rPr lang="es-EC" sz="1400" dirty="0" smtClean="0"/>
              <a:t>(2005); Castillo (2004)</a:t>
            </a:r>
            <a:endParaRPr lang="es-EC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5720" y="1161620"/>
            <a:ext cx="857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Ensayo 1: Efectos del suelo sobre la capacidad del patógeno para infectar tubérculos</a:t>
            </a:r>
            <a:endParaRPr lang="es-ES" sz="1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8596" y="1714488"/>
            <a:ext cx="1269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2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Campo Pisicaz</a:t>
            </a:r>
            <a:endParaRPr lang="es-ES" sz="12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3294453" cy="277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143248"/>
            <a:ext cx="3214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4286256"/>
            <a:ext cx="1232540" cy="86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500034" y="2214554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Suelos No Tindalizados: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4714876" y="2428868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Mayor porcentaje de infección observado a lo largo de los diferentes tiempos de evaluación </a:t>
            </a:r>
            <a:endParaRPr lang="es-ES" dirty="0"/>
          </a:p>
        </p:txBody>
      </p:sp>
      <p:cxnSp>
        <p:nvCxnSpPr>
          <p:cNvPr id="17" name="16 Conector angular"/>
          <p:cNvCxnSpPr>
            <a:stCxn id="15" idx="3"/>
            <a:endCxn id="16" idx="1"/>
          </p:cNvCxnSpPr>
          <p:nvPr/>
        </p:nvCxnSpPr>
        <p:spPr>
          <a:xfrm>
            <a:off x="2214546" y="2445387"/>
            <a:ext cx="2500330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5720" y="1161620"/>
            <a:ext cx="857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Ensayo 1: Efectos del suelo sobre la capacidad del patógeno para infectar tubérculos</a:t>
            </a:r>
            <a:endParaRPr lang="es-ES" sz="1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8596" y="1714488"/>
            <a:ext cx="13911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Campo Pusniag</a:t>
            </a:r>
            <a:endParaRPr lang="es-ES" sz="9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71472" y="2214554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Suelos No Tindalizados: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3929058" y="2285992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Mayor porcentaje de infección observado a lo largo de los diferentes tiempos de evaluación </a:t>
            </a:r>
            <a:endParaRPr lang="es-ES" dirty="0"/>
          </a:p>
        </p:txBody>
      </p:sp>
      <p:pic>
        <p:nvPicPr>
          <p:cNvPr id="13" name="1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33568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3857628"/>
            <a:ext cx="1232540" cy="86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000372"/>
            <a:ext cx="33575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17 Conector angular"/>
          <p:cNvCxnSpPr>
            <a:stCxn id="11" idx="3"/>
            <a:endCxn id="12" idx="1"/>
          </p:cNvCxnSpPr>
          <p:nvPr/>
        </p:nvCxnSpPr>
        <p:spPr>
          <a:xfrm>
            <a:off x="2071670" y="2445387"/>
            <a:ext cx="1857388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5720" y="1161620"/>
            <a:ext cx="857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Ensayo 1: Efectos del suelo sobre la capacidad del patógeno para infectar tubérculos</a:t>
            </a:r>
            <a:endParaRPr lang="es-ES" sz="1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42910" y="1785926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Patógeno viable: Después de 15 días</a:t>
            </a:r>
            <a:endParaRPr lang="es-ES" sz="1600" dirty="0"/>
          </a:p>
        </p:txBody>
      </p:sp>
      <p:sp>
        <p:nvSpPr>
          <p:cNvPr id="11" name="10 Rectángulo"/>
          <p:cNvSpPr/>
          <p:nvPr/>
        </p:nvSpPr>
        <p:spPr>
          <a:xfrm>
            <a:off x="928662" y="2643182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Características físico-químicas de los suelos determinan el comportamiento </a:t>
            </a:r>
            <a:r>
              <a:rPr lang="es-AR" sz="16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supresivo</a:t>
            </a:r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1357290" y="4286256"/>
            <a:ext cx="1857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Tipo de suelo</a:t>
            </a:r>
            <a:endParaRPr lang="es-ES" sz="1600" dirty="0"/>
          </a:p>
        </p:txBody>
      </p:sp>
      <p:sp>
        <p:nvSpPr>
          <p:cNvPr id="13" name="12 Rectángulo"/>
          <p:cNvSpPr/>
          <p:nvPr/>
        </p:nvSpPr>
        <p:spPr>
          <a:xfrm>
            <a:off x="5286380" y="4714884"/>
            <a:ext cx="3117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Suelos arenosos</a:t>
            </a:r>
            <a:endParaRPr lang="es-ES" sz="1600" dirty="0"/>
          </a:p>
        </p:txBody>
      </p:sp>
      <p:sp>
        <p:nvSpPr>
          <p:cNvPr id="14" name="13 Rectángulo"/>
          <p:cNvSpPr/>
          <p:nvPr/>
        </p:nvSpPr>
        <p:spPr>
          <a:xfrm>
            <a:off x="1285852" y="5572140"/>
            <a:ext cx="4643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Escasez de esporangios o pérdida de humedad</a:t>
            </a:r>
            <a:endParaRPr lang="es-ES" sz="1600" dirty="0"/>
          </a:p>
        </p:txBody>
      </p:sp>
      <p:cxnSp>
        <p:nvCxnSpPr>
          <p:cNvPr id="19" name="18 Conector angular"/>
          <p:cNvCxnSpPr>
            <a:stCxn id="12" idx="3"/>
            <a:endCxn id="13" idx="1"/>
          </p:cNvCxnSpPr>
          <p:nvPr/>
        </p:nvCxnSpPr>
        <p:spPr>
          <a:xfrm>
            <a:off x="3214678" y="4455533"/>
            <a:ext cx="2071702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Forma"/>
          <p:cNvCxnSpPr>
            <a:stCxn id="13" idx="2"/>
            <a:endCxn id="14" idx="3"/>
          </p:cNvCxnSpPr>
          <p:nvPr/>
        </p:nvCxnSpPr>
        <p:spPr>
          <a:xfrm rot="5400000">
            <a:off x="6043324" y="4939437"/>
            <a:ext cx="687979" cy="91598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214942" y="1857364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Menor infección: Tindalizados</a:t>
            </a:r>
            <a:endParaRPr lang="es-ES" sz="1600" dirty="0"/>
          </a:p>
        </p:txBody>
      </p:sp>
      <p:cxnSp>
        <p:nvCxnSpPr>
          <p:cNvPr id="26" name="25 Conector angular"/>
          <p:cNvCxnSpPr>
            <a:stCxn id="15" idx="3"/>
            <a:endCxn id="11" idx="3"/>
          </p:cNvCxnSpPr>
          <p:nvPr/>
        </p:nvCxnSpPr>
        <p:spPr>
          <a:xfrm flipH="1">
            <a:off x="5072066" y="2026641"/>
            <a:ext cx="3500462" cy="1032040"/>
          </a:xfrm>
          <a:prstGeom prst="bentConnector3">
            <a:avLst>
              <a:gd name="adj1" fmla="val -65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-32" y="6550247"/>
            <a:ext cx="1705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Rimé </a:t>
            </a:r>
            <a:r>
              <a:rPr lang="es-AR" sz="1400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et al</a:t>
            </a:r>
            <a:r>
              <a:rPr lang="es-AR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., (2003) </a:t>
            </a:r>
            <a:endParaRPr lang="es-EC" sz="1400" dirty="0"/>
          </a:p>
        </p:txBody>
      </p:sp>
      <p:sp>
        <p:nvSpPr>
          <p:cNvPr id="17" name="16 Rectángulo"/>
          <p:cNvSpPr/>
          <p:nvPr/>
        </p:nvSpPr>
        <p:spPr>
          <a:xfrm>
            <a:off x="7442925" y="6550247"/>
            <a:ext cx="1507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Andrivon</a:t>
            </a:r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(1995) </a:t>
            </a:r>
            <a:endParaRPr lang="es-EC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4282" y="1071546"/>
            <a:ext cx="55721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Ensayo 2: Efecto del suelo sobre los esporangios 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357166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596" y="1508927"/>
            <a:ext cx="1269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2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Campo Pisicaz</a:t>
            </a:r>
            <a:endParaRPr lang="es-ES" sz="12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072198" y="2571744"/>
            <a:ext cx="2500298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T:  mayor germinación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1214414" y="4214818"/>
            <a:ext cx="2643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NT: mayor latencia,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5643570" y="5929330"/>
            <a:ext cx="1857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T: mayor lisis</a:t>
            </a:r>
            <a:endParaRPr lang="es-ES" dirty="0"/>
          </a:p>
        </p:txBody>
      </p:sp>
      <p:pic>
        <p:nvPicPr>
          <p:cNvPr id="14" name="1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214842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86124"/>
            <a:ext cx="42148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4317998" cy="190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428736"/>
            <a:ext cx="1232540" cy="86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18 Conector angular"/>
          <p:cNvCxnSpPr>
            <a:stCxn id="14" idx="3"/>
            <a:endCxn id="11" idx="1"/>
          </p:cNvCxnSpPr>
          <p:nvPr/>
        </p:nvCxnSpPr>
        <p:spPr>
          <a:xfrm flipV="1">
            <a:off x="4500562" y="2714620"/>
            <a:ext cx="1571636" cy="14287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12" idx="3"/>
            <a:endCxn id="15" idx="1"/>
          </p:cNvCxnSpPr>
          <p:nvPr/>
        </p:nvCxnSpPr>
        <p:spPr>
          <a:xfrm flipV="1">
            <a:off x="3857620" y="4286256"/>
            <a:ext cx="1071570" cy="670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13" idx="1"/>
            <a:endCxn id="16" idx="3"/>
          </p:cNvCxnSpPr>
          <p:nvPr/>
        </p:nvCxnSpPr>
        <p:spPr>
          <a:xfrm rot="10800000">
            <a:off x="4532280" y="5596124"/>
            <a:ext cx="1111290" cy="47170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1142984"/>
            <a:ext cx="55007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Ensayo 2: Efecto del suelo sobre los esporangios 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596" y="1643050"/>
            <a:ext cx="1348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2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Campo Pusniag</a:t>
            </a:r>
            <a:endParaRPr lang="es-ES" sz="12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000760" y="2285992"/>
            <a:ext cx="2428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T: mayor  germinación 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1000100" y="4143380"/>
            <a:ext cx="1714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NT: mayor latencia</a:t>
            </a:r>
            <a:endParaRPr lang="es-ES" dirty="0"/>
          </a:p>
        </p:txBody>
      </p:sp>
      <p:pic>
        <p:nvPicPr>
          <p:cNvPr id="14" name="1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400052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48"/>
            <a:ext cx="442912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2008"/>
            <a:ext cx="407196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142984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18 Conector angular"/>
          <p:cNvCxnSpPr>
            <a:stCxn id="10" idx="1"/>
            <a:endCxn id="14" idx="3"/>
          </p:cNvCxnSpPr>
          <p:nvPr/>
        </p:nvCxnSpPr>
        <p:spPr>
          <a:xfrm rot="10800000" flipV="1">
            <a:off x="4357686" y="2424491"/>
            <a:ext cx="1643074" cy="46872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12" idx="3"/>
            <a:endCxn id="15" idx="1"/>
          </p:cNvCxnSpPr>
          <p:nvPr/>
        </p:nvCxnSpPr>
        <p:spPr>
          <a:xfrm flipV="1">
            <a:off x="2714612" y="4071942"/>
            <a:ext cx="1928826" cy="2099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25" idx="1"/>
            <a:endCxn id="16" idx="3"/>
          </p:cNvCxnSpPr>
          <p:nvPr/>
        </p:nvCxnSpPr>
        <p:spPr>
          <a:xfrm rot="10800000">
            <a:off x="4500562" y="5607848"/>
            <a:ext cx="1785950" cy="24566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6286512" y="5715016"/>
            <a:ext cx="1857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T: mayor lisis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428604"/>
            <a:ext cx="2571736" cy="78104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Introducción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71472" y="1428736"/>
            <a:ext cx="2643206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Phytophthora infestans</a:t>
            </a:r>
            <a:endParaRPr lang="es-ES" b="1" i="1" dirty="0"/>
          </a:p>
        </p:txBody>
      </p:sp>
      <p:sp>
        <p:nvSpPr>
          <p:cNvPr id="8" name="7 Rectángulo"/>
          <p:cNvSpPr/>
          <p:nvPr/>
        </p:nvSpPr>
        <p:spPr>
          <a:xfrm>
            <a:off x="1214414" y="2345288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prstClr val="black"/>
                </a:solidFill>
              </a:rPr>
              <a:t>Sin pigmentos </a:t>
            </a:r>
            <a:r>
              <a:rPr lang="es-EC" dirty="0">
                <a:solidFill>
                  <a:prstClr val="black"/>
                </a:solidFill>
              </a:rPr>
              <a:t>fotosintéticos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285852" y="3786190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prstClr val="black"/>
                </a:solidFill>
              </a:rPr>
              <a:t>Paredes celulares: Celulosa </a:t>
            </a:r>
            <a:r>
              <a:rPr lang="es-EC" dirty="0">
                <a:solidFill>
                  <a:prstClr val="black"/>
                </a:solidFill>
              </a:rPr>
              <a:t>o </a:t>
            </a:r>
            <a:r>
              <a:rPr lang="es-EC" dirty="0" smtClean="0">
                <a:solidFill>
                  <a:prstClr val="black"/>
                </a:solidFill>
              </a:rPr>
              <a:t>polímeros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72066" y="142873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Origen: América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357290" y="53578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 smtClean="0">
                <a:solidFill>
                  <a:prstClr val="black"/>
                </a:solidFill>
              </a:rPr>
              <a:t>Zoosporas </a:t>
            </a:r>
            <a:r>
              <a:rPr lang="es-EC" dirty="0">
                <a:solidFill>
                  <a:prstClr val="black"/>
                </a:solidFill>
              </a:rPr>
              <a:t>biflageladas dentro de los esporangios 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86256"/>
            <a:ext cx="1857388" cy="1847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CuadroTexto"/>
          <p:cNvSpPr txBox="1"/>
          <p:nvPr/>
        </p:nvSpPr>
        <p:spPr>
          <a:xfrm>
            <a:off x="1357290" y="471488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Micelio blanco</a:t>
            </a:r>
            <a:endParaRPr lang="es-E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786058"/>
            <a:ext cx="1998645" cy="21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00240"/>
            <a:ext cx="1857388" cy="1969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3" name="22 Conector recto"/>
          <p:cNvCxnSpPr>
            <a:stCxn id="6" idx="1"/>
          </p:cNvCxnSpPr>
          <p:nvPr/>
        </p:nvCxnSpPr>
        <p:spPr>
          <a:xfrm rot="10800000" flipV="1">
            <a:off x="571472" y="1751902"/>
            <a:ext cx="1588" cy="4177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571472" y="250030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571472" y="492919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571472" y="321468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571472" y="407194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571472" y="592933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357290" y="30596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18-22°C, humedad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-71470" y="6550247"/>
            <a:ext cx="3071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Erwin</a:t>
            </a:r>
            <a:r>
              <a:rPr lang="es-ES" sz="1400" dirty="0" smtClean="0"/>
              <a:t> </a:t>
            </a:r>
            <a:r>
              <a:rPr lang="es-ES" sz="1400" i="1" dirty="0" smtClean="0"/>
              <a:t>et al. </a:t>
            </a:r>
            <a:r>
              <a:rPr lang="es-ES" sz="1400" dirty="0" smtClean="0"/>
              <a:t>(1995)</a:t>
            </a:r>
            <a:endParaRPr lang="es-ES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429552" y="6550247"/>
            <a:ext cx="221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Forbes </a:t>
            </a:r>
            <a:r>
              <a:rPr lang="es-ES" sz="1400" i="1" dirty="0" smtClean="0"/>
              <a:t>et al. </a:t>
            </a:r>
            <a:r>
              <a:rPr lang="es-ES" sz="1400" dirty="0" smtClean="0"/>
              <a:t>(1995)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1142984"/>
            <a:ext cx="70009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Ensayo 2: Efecto del suelo sobre los esporangios 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0034" y="1714488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Condición del suelo: Influye en el estadio</a:t>
            </a:r>
            <a:endParaRPr lang="es-ES" sz="2000" dirty="0"/>
          </a:p>
        </p:txBody>
      </p:sp>
      <p:sp>
        <p:nvSpPr>
          <p:cNvPr id="9" name="8 Rectángulo"/>
          <p:cNvSpPr/>
          <p:nvPr/>
        </p:nvSpPr>
        <p:spPr>
          <a:xfrm>
            <a:off x="4000496" y="2000240"/>
            <a:ext cx="4557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Ambos tiempos, ambos campos: </a:t>
            </a:r>
          </a:p>
          <a:p>
            <a:pPr algn="ctr"/>
            <a:endParaRPr lang="es-EC" sz="14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Germinación y lisis  mayor para suelos T. </a:t>
            </a:r>
          </a:p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Latencia  mayor para suelos NT</a:t>
            </a:r>
            <a:endParaRPr lang="es-ES" sz="2000" dirty="0"/>
          </a:p>
        </p:txBody>
      </p:sp>
      <p:sp>
        <p:nvSpPr>
          <p:cNvPr id="10" name="9 Rectángulo"/>
          <p:cNvSpPr/>
          <p:nvPr/>
        </p:nvSpPr>
        <p:spPr>
          <a:xfrm>
            <a:off x="571472" y="3334408"/>
            <a:ext cx="4357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Mayor latencia: Competencia entre los esporangios del patógeno y la </a:t>
            </a:r>
            <a:r>
              <a:rPr lang="es-EC" sz="14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microflora</a:t>
            </a:r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por los recursos o por el espacio</a:t>
            </a:r>
            <a:endParaRPr lang="es-ES" sz="2000" dirty="0"/>
          </a:p>
        </p:txBody>
      </p:sp>
      <p:cxnSp>
        <p:nvCxnSpPr>
          <p:cNvPr id="12" name="11 Forma"/>
          <p:cNvCxnSpPr>
            <a:stCxn id="9" idx="2"/>
            <a:endCxn id="10" idx="3"/>
          </p:cNvCxnSpPr>
          <p:nvPr/>
        </p:nvCxnSpPr>
        <p:spPr>
          <a:xfrm rot="5400000">
            <a:off x="5229582" y="2653956"/>
            <a:ext cx="749393" cy="13501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500298" y="5072074"/>
            <a:ext cx="1285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Aluminio</a:t>
            </a:r>
            <a:endParaRPr lang="es-ES" sz="2000" dirty="0"/>
          </a:p>
        </p:txBody>
      </p:sp>
      <p:sp>
        <p:nvSpPr>
          <p:cNvPr id="15" name="14 Rectángulo"/>
          <p:cNvSpPr/>
          <p:nvPr/>
        </p:nvSpPr>
        <p:spPr>
          <a:xfrm>
            <a:off x="4572000" y="540611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Más aluminio mejor efecto  </a:t>
            </a:r>
            <a:r>
              <a:rPr lang="es-EC" sz="14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fungitóxico</a:t>
            </a:r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valores de bajos explican mayor </a:t>
            </a:r>
            <a:r>
              <a:rPr lang="es-EC" sz="14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fungiestasis</a:t>
            </a:r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menor lisis</a:t>
            </a:r>
            <a:endParaRPr lang="es-ES" sz="2000" dirty="0"/>
          </a:p>
        </p:txBody>
      </p:sp>
      <p:cxnSp>
        <p:nvCxnSpPr>
          <p:cNvPr id="18" name="17 Conector angular"/>
          <p:cNvCxnSpPr>
            <a:stCxn id="14" idx="3"/>
            <a:endCxn id="15" idx="1"/>
          </p:cNvCxnSpPr>
          <p:nvPr/>
        </p:nvCxnSpPr>
        <p:spPr>
          <a:xfrm>
            <a:off x="3786182" y="5225963"/>
            <a:ext cx="785818" cy="4417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angular"/>
          <p:cNvCxnSpPr>
            <a:stCxn id="10" idx="2"/>
            <a:endCxn id="14" idx="0"/>
          </p:cNvCxnSpPr>
          <p:nvPr/>
        </p:nvCxnSpPr>
        <p:spPr>
          <a:xfrm rot="16200000" flipH="1">
            <a:off x="2447284" y="4376118"/>
            <a:ext cx="999002" cy="39290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28596" y="5072074"/>
            <a:ext cx="1638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357562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1142984"/>
            <a:ext cx="70009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Ensayo 2: Efecto del suelo sobre los esporangios 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42910" y="1714488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Alto contenido MO (&gt;2%): mayor diversidad de poblaciones microbianas </a:t>
            </a:r>
            <a:endParaRPr lang="es-ES" sz="2000" dirty="0"/>
          </a:p>
        </p:txBody>
      </p:sp>
      <p:sp>
        <p:nvSpPr>
          <p:cNvPr id="8" name="7 Rectángulo"/>
          <p:cNvSpPr/>
          <p:nvPr/>
        </p:nvSpPr>
        <p:spPr>
          <a:xfrm>
            <a:off x="6000760" y="1785926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Retiene nutrientes y mantiene la humedad </a:t>
            </a:r>
            <a:endParaRPr lang="es-ES" sz="2000" dirty="0"/>
          </a:p>
        </p:txBody>
      </p:sp>
      <p:sp>
        <p:nvSpPr>
          <p:cNvPr id="9" name="8 Rectángulo"/>
          <p:cNvSpPr/>
          <p:nvPr/>
        </p:nvSpPr>
        <p:spPr>
          <a:xfrm>
            <a:off x="1357290" y="2786058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Mayor  efecto antagonista</a:t>
            </a:r>
            <a:endParaRPr lang="es-ES" sz="2000" dirty="0"/>
          </a:p>
        </p:txBody>
      </p:sp>
      <p:sp>
        <p:nvSpPr>
          <p:cNvPr id="10" name="9 Rectángulo"/>
          <p:cNvSpPr/>
          <p:nvPr/>
        </p:nvSpPr>
        <p:spPr>
          <a:xfrm>
            <a:off x="5643570" y="3000372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Menor  germinación y mayor latencia</a:t>
            </a:r>
            <a:endParaRPr lang="es-ES" sz="2000" dirty="0"/>
          </a:p>
        </p:txBody>
      </p:sp>
      <p:cxnSp>
        <p:nvCxnSpPr>
          <p:cNvPr id="12" name="11 Conector angular"/>
          <p:cNvCxnSpPr>
            <a:stCxn id="7" idx="2"/>
            <a:endCxn id="9" idx="0"/>
          </p:cNvCxnSpPr>
          <p:nvPr/>
        </p:nvCxnSpPr>
        <p:spPr>
          <a:xfrm rot="5400000">
            <a:off x="2190404" y="2333288"/>
            <a:ext cx="548350" cy="357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angular"/>
          <p:cNvCxnSpPr>
            <a:stCxn id="9" idx="3"/>
            <a:endCxn id="10" idx="1"/>
          </p:cNvCxnSpPr>
          <p:nvPr/>
        </p:nvCxnSpPr>
        <p:spPr>
          <a:xfrm>
            <a:off x="3214678" y="3047668"/>
            <a:ext cx="2428892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4714876" y="4214818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Niveles medios o altos  de cobre disminuyen latencia de los esporangios</a:t>
            </a:r>
            <a:endParaRPr lang="es-ES" sz="2000" dirty="0"/>
          </a:p>
        </p:txBody>
      </p:sp>
      <p:sp>
        <p:nvSpPr>
          <p:cNvPr id="18" name="17 Rectángulo"/>
          <p:cNvSpPr/>
          <p:nvPr/>
        </p:nvSpPr>
        <p:spPr>
          <a:xfrm>
            <a:off x="4929190" y="5357826"/>
            <a:ext cx="228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Fungicidas contra </a:t>
            </a:r>
            <a:r>
              <a:rPr lang="es-EC" sz="1400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P. infestans</a:t>
            </a:r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en base al cobre son efectivos</a:t>
            </a:r>
            <a:endParaRPr lang="es-ES" sz="2000" dirty="0"/>
          </a:p>
        </p:txBody>
      </p:sp>
      <p:cxnSp>
        <p:nvCxnSpPr>
          <p:cNvPr id="23" name="22 Conector angular"/>
          <p:cNvCxnSpPr>
            <a:stCxn id="17" idx="3"/>
            <a:endCxn id="18" idx="3"/>
          </p:cNvCxnSpPr>
          <p:nvPr/>
        </p:nvCxnSpPr>
        <p:spPr>
          <a:xfrm flipH="1">
            <a:off x="7215190" y="4476428"/>
            <a:ext cx="928710" cy="1250730"/>
          </a:xfrm>
          <a:prstGeom prst="bentConnector3">
            <a:avLst>
              <a:gd name="adj1" fmla="val -246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7" idx="3"/>
            <a:endCxn id="8" idx="1"/>
          </p:cNvCxnSpPr>
          <p:nvPr/>
        </p:nvCxnSpPr>
        <p:spPr>
          <a:xfrm>
            <a:off x="4643438" y="1976098"/>
            <a:ext cx="1357322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18 Grupo"/>
          <p:cNvGrpSpPr/>
          <p:nvPr/>
        </p:nvGrpSpPr>
        <p:grpSpPr>
          <a:xfrm>
            <a:off x="500034" y="4214818"/>
            <a:ext cx="3929090" cy="1714512"/>
            <a:chOff x="500034" y="4857760"/>
            <a:chExt cx="3929090" cy="1714512"/>
          </a:xfrm>
        </p:grpSpPr>
        <p:pic>
          <p:nvPicPr>
            <p:cNvPr id="17410" name="Picture 2" descr="http://t1.gstatic.com/images?q=tbn:ANd9GcTrsac47nn0J5rA_ISAga7fnoWtG6pLmhzXUMms-UXV4-MwSNlITw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4857760"/>
              <a:ext cx="1571636" cy="168751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412" name="Picture 4" descr="http://t0.gstatic.com/images?q=tbn:ANd9GcRU-QrGXJ8lJxohOJ5_TUbU114AMwfyM5lkeKhTbLj67o-mvTInqQ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124" y="4886346"/>
              <a:ext cx="2286000" cy="16859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7" name="36 Rectángulo"/>
          <p:cNvSpPr/>
          <p:nvPr/>
        </p:nvSpPr>
        <p:spPr>
          <a:xfrm>
            <a:off x="7175223" y="6550247"/>
            <a:ext cx="1968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 smtClean="0"/>
              <a:t>Ghorbani</a:t>
            </a:r>
            <a:r>
              <a:rPr lang="es-EC" sz="1400" dirty="0" smtClean="0"/>
              <a:t> </a:t>
            </a:r>
            <a:r>
              <a:rPr lang="es-EC" sz="1400" i="1" dirty="0" smtClean="0"/>
              <a:t>et al</a:t>
            </a:r>
            <a:r>
              <a:rPr lang="es-EC" sz="1400" dirty="0" smtClean="0"/>
              <a:t>. (2005)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57224" y="1285860"/>
            <a:ext cx="4714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Ensayo 3: Prueba de patogenicidad</a:t>
            </a:r>
            <a:endParaRPr lang="es-ES" sz="1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42910" y="1857364"/>
            <a:ext cx="1269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2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Campo Pisicaz</a:t>
            </a:r>
            <a:endParaRPr lang="es-ES" sz="9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428868"/>
            <a:ext cx="30718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143248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000100" y="6000768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Diferencias significativas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786314" y="6000768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No diferencias significativas</a:t>
            </a:r>
            <a:endParaRPr lang="es-ES" sz="1600" dirty="0"/>
          </a:p>
        </p:txBody>
      </p:sp>
      <p:cxnSp>
        <p:nvCxnSpPr>
          <p:cNvPr id="17" name="16 Conector angular"/>
          <p:cNvCxnSpPr>
            <a:stCxn id="12" idx="2"/>
            <a:endCxn id="11" idx="0"/>
          </p:cNvCxnSpPr>
          <p:nvPr/>
        </p:nvCxnSpPr>
        <p:spPr>
          <a:xfrm rot="16200000" flipH="1">
            <a:off x="1768058" y="5411404"/>
            <a:ext cx="857256" cy="3214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stCxn id="13" idx="2"/>
            <a:endCxn id="15" idx="0"/>
          </p:cNvCxnSpPr>
          <p:nvPr/>
        </p:nvCxnSpPr>
        <p:spPr>
          <a:xfrm rot="16200000" flipH="1">
            <a:off x="5518553" y="5161371"/>
            <a:ext cx="857256" cy="8215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7224" y="1285860"/>
            <a:ext cx="4714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Ensayo 3: Prueba de patogenicidad</a:t>
            </a:r>
            <a:endParaRPr lang="es-ES" sz="1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42910" y="1857364"/>
            <a:ext cx="1348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2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Campo Pusniag</a:t>
            </a:r>
            <a:endParaRPr lang="es-ES" sz="9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500306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3286124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000100" y="6000768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Diferencias significativas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786314" y="6000768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No diferencias significativas</a:t>
            </a:r>
            <a:endParaRPr lang="es-ES" sz="1600" dirty="0"/>
          </a:p>
        </p:txBody>
      </p:sp>
      <p:cxnSp>
        <p:nvCxnSpPr>
          <p:cNvPr id="16" name="15 Conector angular"/>
          <p:cNvCxnSpPr>
            <a:stCxn id="11" idx="2"/>
            <a:endCxn id="14" idx="0"/>
          </p:cNvCxnSpPr>
          <p:nvPr/>
        </p:nvCxnSpPr>
        <p:spPr>
          <a:xfrm rot="16200000" flipH="1">
            <a:off x="1750199" y="5393545"/>
            <a:ext cx="857256" cy="357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angular"/>
          <p:cNvCxnSpPr>
            <a:stCxn id="12" idx="2"/>
            <a:endCxn id="15" idx="0"/>
          </p:cNvCxnSpPr>
          <p:nvPr/>
        </p:nvCxnSpPr>
        <p:spPr>
          <a:xfrm rot="16200000" flipH="1">
            <a:off x="5572132" y="5214950"/>
            <a:ext cx="928694" cy="642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7224" y="1285860"/>
            <a:ext cx="4714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Ensayo 3: Prueba de patogenicidad</a:t>
            </a:r>
            <a:endParaRPr lang="es-ES" sz="1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7159" y="1785926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Condición y los factores químicos del suelo: Importantes</a:t>
            </a:r>
            <a:endParaRPr lang="es-ES" sz="2000" dirty="0"/>
          </a:p>
        </p:txBody>
      </p:sp>
      <p:sp>
        <p:nvSpPr>
          <p:cNvPr id="8" name="7 Rectángulo"/>
          <p:cNvSpPr/>
          <p:nvPr/>
        </p:nvSpPr>
        <p:spPr>
          <a:xfrm>
            <a:off x="4643438" y="1833080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Cuando la infección en T es más baja : </a:t>
            </a:r>
          </a:p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mayor lisis en las placas de suelos T</a:t>
            </a:r>
            <a:endParaRPr lang="es-ES" sz="2000" dirty="0"/>
          </a:p>
        </p:txBody>
      </p:sp>
      <p:sp>
        <p:nvSpPr>
          <p:cNvPr id="10" name="9 Rectángulo"/>
          <p:cNvSpPr/>
          <p:nvPr/>
        </p:nvSpPr>
        <p:spPr>
          <a:xfrm>
            <a:off x="4643438" y="2690336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Cuando la infección es mayor en T: </a:t>
            </a:r>
          </a:p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mayor germinación en las placas de suelos T</a:t>
            </a:r>
            <a:endParaRPr lang="es-ES" sz="2000" dirty="0"/>
          </a:p>
        </p:txBody>
      </p:sp>
      <p:cxnSp>
        <p:nvCxnSpPr>
          <p:cNvPr id="12" name="11 Conector angular"/>
          <p:cNvCxnSpPr>
            <a:stCxn id="7" idx="3"/>
            <a:endCxn id="8" idx="1"/>
          </p:cNvCxnSpPr>
          <p:nvPr/>
        </p:nvCxnSpPr>
        <p:spPr>
          <a:xfrm>
            <a:off x="4000497" y="2047536"/>
            <a:ext cx="642941" cy="4715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angular"/>
          <p:cNvCxnSpPr>
            <a:stCxn id="7" idx="3"/>
            <a:endCxn id="10" idx="1"/>
          </p:cNvCxnSpPr>
          <p:nvPr/>
        </p:nvCxnSpPr>
        <p:spPr>
          <a:xfrm>
            <a:off x="4000497" y="2047536"/>
            <a:ext cx="642941" cy="9044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785786" y="3143248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 tiempo 1, mayor infección suelos NT</a:t>
            </a:r>
            <a:endParaRPr lang="es-ES" sz="2000" dirty="0"/>
          </a:p>
        </p:txBody>
      </p:sp>
      <p:sp>
        <p:nvSpPr>
          <p:cNvPr id="16" name="15 Rectángulo"/>
          <p:cNvSpPr/>
          <p:nvPr/>
        </p:nvSpPr>
        <p:spPr>
          <a:xfrm>
            <a:off x="4429124" y="4000504"/>
            <a:ext cx="4489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Comunidad  microbiana no fue totalmente capaz de ejercer supresión, alta concentración de P</a:t>
            </a:r>
            <a:endParaRPr lang="es-ES" sz="2000" dirty="0"/>
          </a:p>
        </p:txBody>
      </p:sp>
      <p:cxnSp>
        <p:nvCxnSpPr>
          <p:cNvPr id="18" name="17 Conector angular"/>
          <p:cNvCxnSpPr>
            <a:stCxn id="15" idx="3"/>
            <a:endCxn id="16" idx="1"/>
          </p:cNvCxnSpPr>
          <p:nvPr/>
        </p:nvCxnSpPr>
        <p:spPr>
          <a:xfrm>
            <a:off x="3071786" y="3404858"/>
            <a:ext cx="1357338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928662" y="4786322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 el tiempo 2, mayor infección suelos T</a:t>
            </a:r>
            <a:endParaRPr lang="es-ES" sz="1400" dirty="0"/>
          </a:p>
        </p:txBody>
      </p:sp>
      <p:sp>
        <p:nvSpPr>
          <p:cNvPr id="20" name="19 Rectángulo"/>
          <p:cNvSpPr/>
          <p:nvPr/>
        </p:nvSpPr>
        <p:spPr>
          <a:xfrm>
            <a:off x="4929190" y="5429264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Menores concentraciones de fósforo en los suelos, mejor supresión en NT</a:t>
            </a:r>
            <a:endParaRPr lang="es-ES" sz="2000" dirty="0"/>
          </a:p>
        </p:txBody>
      </p:sp>
      <p:cxnSp>
        <p:nvCxnSpPr>
          <p:cNvPr id="22" name="21 Conector angular"/>
          <p:cNvCxnSpPr>
            <a:stCxn id="19" idx="3"/>
            <a:endCxn id="20" idx="1"/>
          </p:cNvCxnSpPr>
          <p:nvPr/>
        </p:nvCxnSpPr>
        <p:spPr>
          <a:xfrm>
            <a:off x="3000364" y="5047932"/>
            <a:ext cx="1928826" cy="642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7489412" y="6550247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 smtClean="0"/>
              <a:t>Erwin</a:t>
            </a:r>
            <a:r>
              <a:rPr lang="es-EC" sz="1400" dirty="0" smtClean="0"/>
              <a:t> </a:t>
            </a:r>
            <a:r>
              <a:rPr lang="es-EC" sz="1400" i="1" dirty="0" smtClean="0"/>
              <a:t>et al.</a:t>
            </a:r>
            <a:r>
              <a:rPr lang="es-EC" sz="1400" dirty="0" smtClean="0"/>
              <a:t> (1995)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8596" y="1756136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cs typeface="Arial" pitchFamily="34" charset="0"/>
              </a:rPr>
              <a:t>Tiempo 1</a:t>
            </a:r>
            <a:endParaRPr lang="es-ES" sz="1400" b="1" dirty="0"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596" y="2095678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Pisicaz :1,99 x 10e4 UFC/g</a:t>
            </a:r>
          </a:p>
          <a:p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Pusniag: 9,65 x 10e3 UFC/g</a:t>
            </a:r>
            <a:endParaRPr lang="es-ES" sz="1400" dirty="0"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429356" y="1714488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cs typeface="Arial" pitchFamily="34" charset="0"/>
              </a:rPr>
              <a:t>Tiempo 2</a:t>
            </a:r>
            <a:endParaRPr lang="es-ES" sz="1400" b="1" dirty="0"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286512" y="2119962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Pisicaz: 1,02 x 10e4 UFC/g </a:t>
            </a:r>
          </a:p>
          <a:p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Pusniag: 1,140 x 10e4 UFC/g</a:t>
            </a:r>
            <a:endParaRPr lang="es-ES" sz="1400" dirty="0"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7158" y="3357562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62 colonias (28 de Pisicaz,  34  de Pusniag)</a:t>
            </a:r>
            <a:endParaRPr lang="es-ES" sz="1400" dirty="0"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572232" y="3214686"/>
            <a:ext cx="2357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111 colonias (47  de  Pisicaz, 64 de  Pusniag)</a:t>
            </a:r>
            <a:endParaRPr lang="es-ES" sz="1400" dirty="0">
              <a:cs typeface="Arial" pitchFamily="34" charset="0"/>
            </a:endParaRPr>
          </a:p>
        </p:txBody>
      </p:sp>
      <p:cxnSp>
        <p:nvCxnSpPr>
          <p:cNvPr id="14" name="13 Conector angular"/>
          <p:cNvCxnSpPr>
            <a:stCxn id="8" idx="2"/>
            <a:endCxn id="11" idx="0"/>
          </p:cNvCxnSpPr>
          <p:nvPr/>
        </p:nvCxnSpPr>
        <p:spPr>
          <a:xfrm rot="5400000">
            <a:off x="1273710" y="2881073"/>
            <a:ext cx="738664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>
            <a:endCxn id="12" idx="0"/>
          </p:cNvCxnSpPr>
          <p:nvPr/>
        </p:nvCxnSpPr>
        <p:spPr>
          <a:xfrm rot="16200000" flipH="1">
            <a:off x="7351775" y="2815486"/>
            <a:ext cx="619788" cy="1786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214282" y="1142984"/>
            <a:ext cx="8929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Aislamiento, selección y pruebas de antagonismo de colonias formadoras de esporas 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28596" y="4714884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El número de esporas cultivables varía según el manejo del suelo. </a:t>
            </a:r>
            <a:endParaRPr lang="es-ES" sz="1600" dirty="0"/>
          </a:p>
        </p:txBody>
      </p:sp>
      <p:sp>
        <p:nvSpPr>
          <p:cNvPr id="25" name="24 Rectángulo"/>
          <p:cNvSpPr/>
          <p:nvPr/>
        </p:nvSpPr>
        <p:spPr>
          <a:xfrm>
            <a:off x="4786314" y="4857760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Condiciones de cosecha y post-cosecha: Comportamientos más competitivos</a:t>
            </a:r>
            <a:endParaRPr lang="es-ES" sz="1600" dirty="0"/>
          </a:p>
        </p:txBody>
      </p:sp>
      <p:cxnSp>
        <p:nvCxnSpPr>
          <p:cNvPr id="26" name="25 Conector angular"/>
          <p:cNvCxnSpPr>
            <a:stCxn id="24" idx="3"/>
            <a:endCxn id="25" idx="1"/>
          </p:cNvCxnSpPr>
          <p:nvPr/>
        </p:nvCxnSpPr>
        <p:spPr>
          <a:xfrm>
            <a:off x="3571868" y="5007272"/>
            <a:ext cx="1214446" cy="1428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3" name="Picture 1" descr="C:\Documents and Settings\MONICA\Escritorio\KARITO\U\TESIS\FOTOS\BACTERIAS\CHIMBORAZO\PISICAZ\TIEMPO 1\Aislamientos\DSC03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71810"/>
            <a:ext cx="1357322" cy="1071506"/>
          </a:xfrm>
          <a:prstGeom prst="rect">
            <a:avLst/>
          </a:prstGeom>
          <a:noFill/>
        </p:spPr>
      </p:pic>
      <p:pic>
        <p:nvPicPr>
          <p:cNvPr id="13315" name="Picture 3" descr="C:\Documents and Settings\MONICA\Escritorio\KARITO\U\TESIS\FOTOS\BACTERIAS\CHIMBORAZO\PISICAZ\TIEMPO 1\Aislamientos\DSC03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071809"/>
            <a:ext cx="1285884" cy="1068225"/>
          </a:xfrm>
          <a:prstGeom prst="rect">
            <a:avLst/>
          </a:prstGeom>
          <a:noFill/>
        </p:spPr>
      </p:pic>
      <p:pic>
        <p:nvPicPr>
          <p:cNvPr id="13316" name="Picture 4" descr="C:\Documents and Settings\MONICA\Escritorio\KARITO\U\TESIS\FOTOS\BACTERIAS\CHIMBORAZO\PISICAZ\TIEMPO 1\Diluciones\DSC02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1" y="1857364"/>
            <a:ext cx="1285885" cy="989082"/>
          </a:xfrm>
          <a:prstGeom prst="rect">
            <a:avLst/>
          </a:prstGeom>
          <a:noFill/>
        </p:spPr>
      </p:pic>
      <p:pic>
        <p:nvPicPr>
          <p:cNvPr id="13317" name="Picture 5" descr="C:\Documents and Settings\MONICA\Escritorio\KARITO\U\TESIS\FOTOS\BACTERIAS\CHIMBORAZO\PISICAZ\TIEMPO 1\Diluciones\DSC023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371" y="1857364"/>
            <a:ext cx="1318854" cy="989083"/>
          </a:xfrm>
          <a:prstGeom prst="rect">
            <a:avLst/>
          </a:prstGeom>
          <a:noFill/>
        </p:spPr>
      </p:pic>
      <p:sp>
        <p:nvSpPr>
          <p:cNvPr id="35" name="34 CuadroTexto"/>
          <p:cNvSpPr txBox="1"/>
          <p:nvPr/>
        </p:nvSpPr>
        <p:spPr>
          <a:xfrm>
            <a:off x="2214546" y="6286520"/>
            <a:ext cx="385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Formación de esporas, antibióticos</a:t>
            </a:r>
            <a:endParaRPr lang="es-ES" sz="1600" dirty="0"/>
          </a:p>
        </p:txBody>
      </p:sp>
      <p:cxnSp>
        <p:nvCxnSpPr>
          <p:cNvPr id="37" name="36 Conector angular"/>
          <p:cNvCxnSpPr>
            <a:stCxn id="25" idx="2"/>
            <a:endCxn id="35" idx="0"/>
          </p:cNvCxnSpPr>
          <p:nvPr/>
        </p:nvCxnSpPr>
        <p:spPr>
          <a:xfrm rot="5400000">
            <a:off x="5060835" y="4525057"/>
            <a:ext cx="843985" cy="26789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7291546" y="6550247"/>
            <a:ext cx="1923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C" sz="1400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Garbeva</a:t>
            </a:r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s-EC" sz="1400" i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et al. </a:t>
            </a:r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(2003) </a:t>
            </a:r>
            <a:endParaRPr lang="es-EC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1643050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cs typeface="Arial" pitchFamily="34" charset="0"/>
              </a:rPr>
              <a:t>Prueba de antagonismo preliminar</a:t>
            </a:r>
            <a:endParaRPr lang="es-ES" sz="1400" b="1" dirty="0"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976088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37 colonias (24 de Pisicaz, 13 de Pusniag)</a:t>
            </a:r>
            <a:endParaRPr lang="es-ES" sz="1400" dirty="0"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643702" y="2976089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46 colonias (10 de Pisicaz, 36 de Pusniag). </a:t>
            </a:r>
            <a:endParaRPr lang="es-ES" sz="1400" dirty="0"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0034" y="4119096"/>
            <a:ext cx="285752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Mayor cantidad de colonias con alta escala </a:t>
            </a:r>
            <a:r>
              <a:rPr lang="es-EC" sz="1400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supresiva</a:t>
            </a:r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del campo Pusniag</a:t>
            </a:r>
            <a:endParaRPr lang="es-ES" sz="1400" dirty="0"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929190" y="4119096"/>
            <a:ext cx="3786214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Ninguna colonia con escala alta de supresión a </a:t>
            </a:r>
            <a:r>
              <a:rPr lang="es-EC" sz="1400" i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P. </a:t>
            </a:r>
            <a:r>
              <a:rPr lang="es-EC" sz="1400" i="1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infestans</a:t>
            </a:r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tuvo una escala  alta  de supresión a </a:t>
            </a:r>
            <a:r>
              <a:rPr lang="es-EC" sz="1400" i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R. </a:t>
            </a:r>
            <a:r>
              <a:rPr lang="es-EC" sz="1400" i="1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solani</a:t>
            </a:r>
            <a:endParaRPr lang="es-ES" sz="1400" dirty="0">
              <a:cs typeface="Arial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4282" y="1142984"/>
            <a:ext cx="8929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Aislamiento, selección y pruebas de antagonismo de colonias formadoras de esporas 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1472" y="2382701"/>
            <a:ext cx="1393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cs typeface="Arial" pitchFamily="34" charset="0"/>
              </a:rPr>
              <a:t>Tiempo 1</a:t>
            </a:r>
            <a:endParaRPr lang="es-ES" sz="1400" b="1" dirty="0"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572264" y="2382701"/>
            <a:ext cx="11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cs typeface="Arial" pitchFamily="34" charset="0"/>
              </a:rPr>
              <a:t>Tiempo 2</a:t>
            </a:r>
            <a:endParaRPr lang="es-ES" sz="1400" b="1" dirty="0">
              <a:cs typeface="Arial" pitchFamily="34" charset="0"/>
            </a:endParaRPr>
          </a:p>
        </p:txBody>
      </p:sp>
      <p:pic>
        <p:nvPicPr>
          <p:cNvPr id="12289" name="Picture 1" descr="C:\Documents and Settings\MONICA\Escritorio\KARITO\U\TESIS\FOTOS\BACTERIAS\CHIMBORAZO\PRUEBAS DE SUPRESIÓN\TIEMPO 1\DSC04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214554"/>
            <a:ext cx="1635108" cy="1226331"/>
          </a:xfrm>
          <a:prstGeom prst="rect">
            <a:avLst/>
          </a:prstGeom>
          <a:noFill/>
        </p:spPr>
      </p:pic>
      <p:pic>
        <p:nvPicPr>
          <p:cNvPr id="12290" name="Picture 2" descr="C:\Documents and Settings\MONICA\Escritorio\KARITO\U\TESIS\FOTOS\BACTERIAS\CHIMBORAZO\PRUEBAS DE SUPRESIÓN\TIEMPO 2\PUS\DSC05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14554"/>
            <a:ext cx="1615092" cy="1211247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4643438" y="5715016"/>
            <a:ext cx="3929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Las bacterias ejercen su efecto antagonista de manera diferente dependiendo del patógeno con el que se ensayen</a:t>
            </a:r>
            <a:endParaRPr lang="es-ES" sz="1400" dirty="0"/>
          </a:p>
        </p:txBody>
      </p:sp>
      <p:sp>
        <p:nvSpPr>
          <p:cNvPr id="21" name="20 Rectángulo"/>
          <p:cNvSpPr/>
          <p:nvPr/>
        </p:nvSpPr>
        <p:spPr>
          <a:xfrm>
            <a:off x="928662" y="5429264"/>
            <a:ext cx="2071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Potencial </a:t>
            </a:r>
            <a:r>
              <a:rPr lang="es-EC" sz="1400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antifúngico</a:t>
            </a:r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aún desconocido. </a:t>
            </a:r>
            <a:endParaRPr lang="es-ES" sz="1400" dirty="0"/>
          </a:p>
        </p:txBody>
      </p:sp>
      <p:cxnSp>
        <p:nvCxnSpPr>
          <p:cNvPr id="23" name="22 Conector angular"/>
          <p:cNvCxnSpPr>
            <a:stCxn id="8" idx="2"/>
            <a:endCxn id="18" idx="0"/>
          </p:cNvCxnSpPr>
          <p:nvPr/>
        </p:nvCxnSpPr>
        <p:spPr>
          <a:xfrm rot="5400000">
            <a:off x="6286512" y="5179231"/>
            <a:ext cx="857256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18" idx="1"/>
            <a:endCxn id="21" idx="3"/>
          </p:cNvCxnSpPr>
          <p:nvPr/>
        </p:nvCxnSpPr>
        <p:spPr>
          <a:xfrm rot="10800000">
            <a:off x="3000396" y="5690874"/>
            <a:ext cx="1643042" cy="3934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7833362" y="6550247"/>
            <a:ext cx="1382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Castillo (2004)</a:t>
            </a:r>
            <a:endParaRPr lang="es-EC" sz="1400" dirty="0"/>
          </a:p>
        </p:txBody>
      </p:sp>
      <p:sp>
        <p:nvSpPr>
          <p:cNvPr id="20" name="19 Rectángulo"/>
          <p:cNvSpPr/>
          <p:nvPr/>
        </p:nvSpPr>
        <p:spPr>
          <a:xfrm>
            <a:off x="-71470" y="6550247"/>
            <a:ext cx="180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s-EC" sz="1400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Mojica</a:t>
            </a:r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s-EC" sz="1400" i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et al. (</a:t>
            </a:r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2009)</a:t>
            </a:r>
            <a:endParaRPr lang="es-EC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1142984"/>
            <a:ext cx="89297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Aislamiento, selección y pruebas de antagonismo de colonias formadoras de esporas 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14282" y="1643050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 smtClean="0">
                <a:solidFill>
                  <a:prstClr val="black"/>
                </a:solidFill>
                <a:cs typeface="Arial" pitchFamily="34" charset="0"/>
              </a:rPr>
              <a:t>Análisis ARDRA: Colonias con mejor comportamiento </a:t>
            </a:r>
            <a:r>
              <a:rPr lang="es-EC" sz="1200" b="1" dirty="0" err="1" smtClean="0">
                <a:solidFill>
                  <a:prstClr val="black"/>
                </a:solidFill>
                <a:cs typeface="Arial" pitchFamily="34" charset="0"/>
              </a:rPr>
              <a:t>supresivo</a:t>
            </a:r>
            <a:r>
              <a:rPr lang="es-EC" sz="1200" b="1" dirty="0" smtClean="0">
                <a:solidFill>
                  <a:prstClr val="black"/>
                </a:solidFill>
                <a:cs typeface="Arial" pitchFamily="34" charset="0"/>
              </a:rPr>
              <a:t>, para </a:t>
            </a:r>
            <a:r>
              <a:rPr lang="es-EC" sz="1200" b="1" i="1" dirty="0" smtClean="0">
                <a:solidFill>
                  <a:prstClr val="black"/>
                </a:solidFill>
                <a:cs typeface="Arial" pitchFamily="34" charset="0"/>
              </a:rPr>
              <a:t>P. infestans</a:t>
            </a:r>
            <a:endParaRPr lang="es-ES" sz="1200" b="1" dirty="0"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072198" y="1857364"/>
            <a:ext cx="2428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cs typeface="Arial" pitchFamily="34" charset="0"/>
              </a:rPr>
              <a:t>12 colonias del primer tiempo y 20 del segundo tiempo </a:t>
            </a:r>
            <a:endParaRPr lang="es-ES" sz="1400" dirty="0">
              <a:cs typeface="Arial" pitchFamily="34" charset="0"/>
            </a:endParaRPr>
          </a:p>
        </p:txBody>
      </p:sp>
      <p:cxnSp>
        <p:nvCxnSpPr>
          <p:cNvPr id="22" name="21 Conector angular"/>
          <p:cNvCxnSpPr>
            <a:stCxn id="15" idx="3"/>
            <a:endCxn id="21" idx="1"/>
          </p:cNvCxnSpPr>
          <p:nvPr/>
        </p:nvCxnSpPr>
        <p:spPr>
          <a:xfrm>
            <a:off x="4214810" y="1873883"/>
            <a:ext cx="1857388" cy="3528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5500694" y="3429000"/>
            <a:ext cx="23574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i="1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Hae</a:t>
            </a:r>
            <a:r>
              <a:rPr lang="es-EC" sz="1400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III</a:t>
            </a:r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s-EC" sz="1400" i="1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MspI</a:t>
            </a:r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y </a:t>
            </a:r>
            <a:r>
              <a:rPr lang="es-EC" sz="1400" i="1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Rsa</a:t>
            </a:r>
            <a:r>
              <a:rPr lang="es-EC" sz="1400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</a:t>
            </a:r>
            <a:endParaRPr lang="es-ES" sz="1400" dirty="0"/>
          </a:p>
        </p:txBody>
      </p:sp>
      <p:sp>
        <p:nvSpPr>
          <p:cNvPr id="27" name="26 Rectángulo"/>
          <p:cNvSpPr/>
          <p:nvPr/>
        </p:nvSpPr>
        <p:spPr>
          <a:xfrm>
            <a:off x="285720" y="4786322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Colonias: índice de </a:t>
            </a:r>
            <a:r>
              <a:rPr lang="es-EC" sz="1400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similaridad</a:t>
            </a:r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mayor a 0,24</a:t>
            </a:r>
            <a:endParaRPr lang="es-ES" sz="1400" dirty="0"/>
          </a:p>
        </p:txBody>
      </p:sp>
      <p:sp>
        <p:nvSpPr>
          <p:cNvPr id="29" name="28 Rectángulo"/>
          <p:cNvSpPr/>
          <p:nvPr/>
        </p:nvSpPr>
        <p:spPr>
          <a:xfrm>
            <a:off x="5357818" y="4572008"/>
            <a:ext cx="357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Mayoría de </a:t>
            </a:r>
            <a:r>
              <a:rPr lang="es-EC" sz="1400" i="1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clusters</a:t>
            </a:r>
            <a:r>
              <a:rPr lang="es-EC" sz="1400" i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: </a:t>
            </a:r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Colonias del tiempo 1 separadas de las del tiempo 2; además en función de morfología y características de supresión</a:t>
            </a:r>
            <a:endParaRPr lang="es-ES" sz="1400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500034" y="5691862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Coeficiente de correlación </a:t>
            </a:r>
            <a:r>
              <a:rPr kumimoji="0" lang="es-EC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cofenética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r=0,87903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3" name="32 Conector angular"/>
          <p:cNvCxnSpPr>
            <a:stCxn id="27" idx="3"/>
            <a:endCxn id="29" idx="1"/>
          </p:cNvCxnSpPr>
          <p:nvPr/>
        </p:nvCxnSpPr>
        <p:spPr>
          <a:xfrm>
            <a:off x="4214810" y="4940211"/>
            <a:ext cx="1143008" cy="1088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4071934" y="6072206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ea typeface="Calibri" pitchFamily="34" charset="0"/>
                <a:cs typeface="Arial" pitchFamily="34" charset="0"/>
              </a:rPr>
              <a:t>Buena relación entre los datos de </a:t>
            </a:r>
            <a:r>
              <a:rPr lang="es-EC" sz="1400" dirty="0" err="1" smtClean="0">
                <a:ea typeface="Calibri" pitchFamily="34" charset="0"/>
                <a:cs typeface="Arial" pitchFamily="34" charset="0"/>
              </a:rPr>
              <a:t>similaridad</a:t>
            </a:r>
            <a:r>
              <a:rPr lang="es-EC" sz="1400" dirty="0" smtClean="0">
                <a:ea typeface="Calibri" pitchFamily="34" charset="0"/>
                <a:cs typeface="Arial" pitchFamily="34" charset="0"/>
              </a:rPr>
              <a:t> y los </a:t>
            </a:r>
            <a:r>
              <a:rPr lang="es-EC" sz="1400" i="1" dirty="0" err="1" smtClean="0">
                <a:ea typeface="Calibri" pitchFamily="34" charset="0"/>
                <a:cs typeface="Arial" pitchFamily="34" charset="0"/>
              </a:rPr>
              <a:t>clusters</a:t>
            </a:r>
            <a:r>
              <a:rPr lang="es-EC" sz="1400" i="1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s-EC" sz="1400" dirty="0" smtClean="0">
                <a:ea typeface="Calibri" pitchFamily="34" charset="0"/>
                <a:cs typeface="Arial" pitchFamily="34" charset="0"/>
              </a:rPr>
              <a:t>obtenidos en el </a:t>
            </a:r>
            <a:r>
              <a:rPr lang="es-EC" sz="1400" dirty="0" err="1" smtClean="0">
                <a:ea typeface="Calibri" pitchFamily="34" charset="0"/>
                <a:cs typeface="Arial" pitchFamily="34" charset="0"/>
              </a:rPr>
              <a:t>dendograma</a:t>
            </a:r>
            <a:r>
              <a:rPr lang="es-EC" sz="1400" dirty="0" smtClean="0">
                <a:ea typeface="Calibri" pitchFamily="34" charset="0"/>
                <a:cs typeface="Arial" pitchFamily="34" charset="0"/>
              </a:rPr>
              <a:t> </a:t>
            </a:r>
            <a:endParaRPr lang="es-ES" sz="1400" dirty="0"/>
          </a:p>
        </p:txBody>
      </p:sp>
      <p:cxnSp>
        <p:nvCxnSpPr>
          <p:cNvPr id="37" name="36 Conector angular"/>
          <p:cNvCxnSpPr>
            <a:stCxn id="30" idx="3"/>
            <a:endCxn id="35" idx="1"/>
          </p:cNvCxnSpPr>
          <p:nvPr/>
        </p:nvCxnSpPr>
        <p:spPr>
          <a:xfrm>
            <a:off x="3071802" y="5953472"/>
            <a:ext cx="1000132" cy="3803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3355967" cy="199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Resultados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y Discusión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Conclusiones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00034" y="1508431"/>
            <a:ext cx="8215370" cy="476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incidencia del tizón tardío en tubérculos es nula. Presumiblemente, los suelos de las provincias de producción papera en el Ecuador son supresivos a </a:t>
            </a:r>
            <a:r>
              <a:rPr kumimoji="0" lang="es-EC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Phytophthora infestans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Ensayo</a:t>
            </a:r>
            <a:r>
              <a:rPr lang="es-EC" sz="1600" baseline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es-EC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mostraron que en 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supresión de la enfermedad intervienen tanto factores bióticos como abióticos de los suelos.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 el ensayo 1, los suelos tindalizados mostraron un menor porcentaje de infección, en ambos campos y en los dos tiempos de muestreo.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 el ensayo 2, la germinación</a:t>
            </a:r>
            <a:r>
              <a:rPr kumimoji="0" lang="es-EC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 lisis 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fueron mayores para los suelos tindalizados, mientras que la latencia</a:t>
            </a:r>
            <a:r>
              <a:rPr kumimoji="0" lang="es-EC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 mayor para los suelos no tindalizados. </a:t>
            </a: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En el ensayo 3, la mayor infección en los suelos no tindalizados del tiempo 1 puede deberse a la acción del fósforo sobre las comunidades bacterianas antagonistas.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428604"/>
            <a:ext cx="2571736" cy="78104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Introducción</a:t>
            </a:r>
            <a:endParaRPr lang="es-ES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85786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Ecuador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000364" y="3643314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Producción: Serranía</a:t>
            </a:r>
          </a:p>
          <a:p>
            <a:r>
              <a:rPr lang="es-ES" dirty="0" smtClean="0"/>
              <a:t>No se reporta infección en tubérculos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500562" y="592933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Suelos supresivos</a:t>
            </a:r>
            <a:endParaRPr lang="es-ES" dirty="0"/>
          </a:p>
        </p:txBody>
      </p:sp>
      <p:cxnSp>
        <p:nvCxnSpPr>
          <p:cNvPr id="22" name="21 Conector angular"/>
          <p:cNvCxnSpPr>
            <a:stCxn id="5" idx="3"/>
            <a:endCxn id="6" idx="1"/>
          </p:cNvCxnSpPr>
          <p:nvPr/>
        </p:nvCxnSpPr>
        <p:spPr>
          <a:xfrm>
            <a:off x="2214546" y="3256476"/>
            <a:ext cx="785818" cy="84850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6" idx="2"/>
            <a:endCxn id="7" idx="0"/>
          </p:cNvCxnSpPr>
          <p:nvPr/>
        </p:nvCxnSpPr>
        <p:spPr>
          <a:xfrm rot="16200000" flipH="1">
            <a:off x="4283566" y="4712202"/>
            <a:ext cx="1362686" cy="10715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428596" y="1357298"/>
            <a:ext cx="2143140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Control: Químicos</a:t>
            </a:r>
            <a:endParaRPr lang="es-ES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2500298" y="192880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Persistencia: Suelo y producto</a:t>
            </a:r>
          </a:p>
          <a:p>
            <a:pPr algn="ctr"/>
            <a:r>
              <a:rPr lang="es-ES" dirty="0" smtClean="0"/>
              <a:t>Resistencia</a:t>
            </a:r>
          </a:p>
          <a:p>
            <a:pPr algn="ctr"/>
            <a:r>
              <a:rPr lang="es-ES" dirty="0" smtClean="0"/>
              <a:t>Contaminación </a:t>
            </a:r>
          </a:p>
        </p:txBody>
      </p:sp>
      <p:cxnSp>
        <p:nvCxnSpPr>
          <p:cNvPr id="32" name="40 Conector angular"/>
          <p:cNvCxnSpPr>
            <a:stCxn id="30" idx="2"/>
            <a:endCxn id="31" idx="1"/>
          </p:cNvCxnSpPr>
          <p:nvPr/>
        </p:nvCxnSpPr>
        <p:spPr>
          <a:xfrm rot="16200000" flipH="1">
            <a:off x="1806813" y="1696982"/>
            <a:ext cx="386838" cy="100013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6858016" y="1643050"/>
            <a:ext cx="1643074" cy="92333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Alternativa: Control Biológico</a:t>
            </a:r>
            <a:endParaRPr lang="es-ES" b="1" dirty="0"/>
          </a:p>
        </p:txBody>
      </p:sp>
      <p:pic>
        <p:nvPicPr>
          <p:cNvPr id="1026" name="Picture 2" descr="C:\Documents and Settings\MONICA\Escritorio\KARITO\CAMARA\09-11-2009\DSC02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714884"/>
            <a:ext cx="2187559" cy="1640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Documents and Settings\MONICA\Escritorio\KARITO\CAMARA\04-10-2009\DSC01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08832" y="3363804"/>
            <a:ext cx="2906940" cy="2180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15 CuadroTexto"/>
          <p:cNvSpPr txBox="1"/>
          <p:nvPr/>
        </p:nvSpPr>
        <p:spPr>
          <a:xfrm>
            <a:off x="6500826" y="559077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/>
                </a:solidFill>
              </a:rPr>
              <a:t>Campos  Loja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14348" y="6000768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/>
                </a:solidFill>
              </a:rPr>
              <a:t>Campos  Carchi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5217238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" sz="1600" dirty="0" smtClean="0"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C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Un total de 32 colonias bacterianas formadoras de esporas mostraron actividad supresora contra </a:t>
            </a:r>
            <a:r>
              <a:rPr lang="es-EC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Phytophthora infestans</a:t>
            </a:r>
            <a:r>
              <a:rPr lang="es-EC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600" dirty="0" smtClean="0"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" sz="1600" dirty="0" smtClean="0"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C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Las enzimas </a:t>
            </a:r>
            <a:r>
              <a:rPr lang="es-EC" sz="16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Hae</a:t>
            </a:r>
            <a:r>
              <a:rPr lang="es-EC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III</a:t>
            </a:r>
            <a:r>
              <a:rPr lang="es-EC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s-EC" sz="16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Msp</a:t>
            </a:r>
            <a:r>
              <a:rPr lang="es-EC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s-EC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y </a:t>
            </a:r>
            <a:r>
              <a:rPr lang="es-EC" sz="16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Rsa</a:t>
            </a:r>
            <a:r>
              <a:rPr lang="es-EC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s-EC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fueron las más adecuadas para diferenciar especies formadoras de esporas.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C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C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C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 </a:t>
            </a:r>
            <a:r>
              <a:rPr lang="es-EC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dendograma</a:t>
            </a:r>
            <a:r>
              <a:rPr lang="es-EC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obtenido agrupa a las colonias bacterianas en función del tiempo de muestreo principalmente, además en función de sus características morfológicas y de supresión.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C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" sz="1600" dirty="0" smtClean="0"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C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 acepta la hipótesis propuesta que establece que las poblaciones microbianas de los suelos de Chimborazo, aisladas en dos diferentes tiempos de muestreo, ejercen un efecto </a:t>
            </a:r>
            <a:r>
              <a:rPr lang="es-EC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supresivo</a:t>
            </a:r>
            <a:r>
              <a:rPr lang="es-EC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en el crecimiento de </a:t>
            </a:r>
            <a:r>
              <a:rPr lang="es-EC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Phytophthora infestans</a:t>
            </a:r>
            <a:r>
              <a:rPr lang="es-EC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s-EC" sz="1600" dirty="0" smtClean="0">
              <a:latin typeface="Arial" pitchFamily="34" charset="0"/>
            </a:endParaRPr>
          </a:p>
          <a:p>
            <a:pPr>
              <a:buNone/>
            </a:pPr>
            <a:endParaRPr lang="es-ES" sz="1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Conclusiones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>
                <a:solidFill>
                  <a:schemeClr val="tx2"/>
                </a:solidFill>
                <a:ea typeface="+mj-ea"/>
                <a:cs typeface="+mj-cs"/>
              </a:rPr>
              <a:t>Recomendaciones</a:t>
            </a: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85720" y="1785926"/>
            <a:ext cx="85011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Realizar un análisis físico-químico de los suelos tindalizados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Mantener un control de suelo no inoculado para los distintos ensayos y realizar las evaluaciones con más frecuencia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Realizar ensayos de sensibilidad de </a:t>
            </a: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P. infestans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en cajas </a:t>
            </a:r>
            <a:r>
              <a:rPr kumimoji="0" lang="es-EC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Petri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Continuar con el estudio e incluir en el análisis ARDRA colonias bacterianas aisladas en los días de evaluación de los ensayos de supresión:</a:t>
            </a:r>
            <a:r>
              <a:rPr kumimoji="0" lang="es-EC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las diferencias en la comunidad bacteriana no solo entre tiempos de muestreo o campos sino también entre días de evaluación. 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06572"/>
            <a:ext cx="4572000" cy="781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>
                <a:solidFill>
                  <a:schemeClr val="tx2"/>
                </a:solidFill>
                <a:ea typeface="+mj-ea"/>
                <a:cs typeface="+mj-cs"/>
              </a:rPr>
              <a:t>Agradecimientos</a:t>
            </a: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14810" y="5857892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INIAP: Ing. Álvaro Monteros,  Ing. Ricardo Delgado, Programa de Papa, Protección Vegetal</a:t>
            </a:r>
          </a:p>
        </p:txBody>
      </p:sp>
      <p:sp>
        <p:nvSpPr>
          <p:cNvPr id="59394" name="AutoShape 2" descr="data:image/jpg;base64,/9j/4AAQSkZJRgABAQAAAQABAAD/2wCEAAkGBhQQEBQUEBQVFBUWFhQXFRgYFBYcHBcbHR0VGxgXFRoYHSceHRkkGhUVHzIgIycpLiwtFx4zOTArNicrLCkBCQoKDgwOGg8PGiwkHSUpLC0sKik1LCoqKSwpLCkpLCkpLDQpLCwsLCkpKSopLDUpKTUsLjQsKS81LCwpKiwpLP/AABEIAFUBMAMBIgACEQEDEQH/xAAcAAABBQEBAQAAAAAAAAAAAAAAAQQFBgcDAgj/xABGEAACAQMCBAMEBQcKBQUAAAABAgMABBESIQUGEzEiQVEHYXGBFCMyUpEzQlNzobLRFzQ1YoKSk7GzwRUWJdLwVGNyo8L/xAAaAQEAAwEBAQAAAAAAAAAAAAAAAQMEAgUG/8QAKxEAAgIBAwMDBAIDAQAAAAAAAAECEQMSIjEhQVEEE3EUYZGxocGB0fAF/9oADAMBAAIRAxEAPwDcMUYpaKAKKKZ8U4qltGXkPwG2WPoM/jk7AAk0A5kkCgliABuSTgD3k1A3nOkSnTErSn+qMD45O5HvAx76pXM3M0kjhHVzI6NJBAqthgM7se/5p8tRIH2AQTDwxy30Yjlj0xu0hAUN9ZG6NGwWHHUYq6rLHJINskFqAuU/tBYHvAmXEe7azrP5pw43wRnbbzptH7SSQT1rYgAk5BwMaifzh91ts+XwprZ+z2ZiW+sQlxLnqLFh9ASQqIw5CvvkZGMmvT+yfAJRVUkg5W4fIYYw2HjIJ2HxoCetOeWIBeIOpVXDRPnKns2NwFPqWqe4bx6G4/JvvjOk7H4geY94yKzmblu4szdTAy9aaARI8mgqm48XViHhwucalA1bnG9RPCJ5+qkMw8eoLEQcyN3dp+oDpeGNCB1O7aftAnFAbbmiqpwfmVo36N2QSDpEgIxnbZz813OCNQ1DcE2rNALSYpaQ0AhFFV/inPlpbStFNIVdcZGlj3AYbgehFNf5ULD9Mf8ADf8AhXGuK7nOuPktdGKrfD/aBZzyrFFKS7nCjQwyfiR7qsgrpNPglNPgMUYpaSpJCjFQnHOb7ay/LyAE9lAyx+Q/3qCX2v2WcYmx69P/AGBzXDnFcs5c4rll4xRioPg/OdpdkLDMpY9kbwt8g3f5ZqcFdJp8Epp8BiilrjeXSxIzucKoLMfcNzUknSiqoPahYfpj/hv/AApf5ULD9Mf8N/4Vxrj5ONcfJa8UYqJ4VzVa3RxBMjn7ucN/dbBPyqWBrpNPg6TT4DFGKWg1JImKKrV77Q7KGR45JSHQlWGhtj+Fcf5ULD9Mf7j/AMK41x8nGuPkteKMVX+Fc92l1KIoZCznOBoYdhk7kYqw10mnwdJp8CYoxS0VJIUUUUB4mlCKWY4ABJPoB3NZnxrmNZJ9coZhglYkI1rHuDKqn7ZVgW0jdihxkR4Ns5yujoSFPtSt+wY/Zkr8QCKy/h9qL67DDDKAmmGQNqjZiUijkxtldHUcArqAwVbOaAsPKfDJ5kU3EpfoszRzumJIUIIGSTlpJEKtoceAEZydIqavOcLfh6sILW7lbuzi3l8Z9XlkALfHf3VY5VWytHIbARGYu3m25Z3J7knLE/GqbzJzXdx2sDwnpvPMAGZQw0tsB6DuCO+wO4qjJmUZae9WWQhqZG2/t0zOEa0YKTggPlx6+Egb+6pfjHtlt4I1IhmLuMxqwRQwBwSWDEAg7FTuD5U543b2d4gF3AXkC46iAK+exKMDnGQdjVQ4JyNbrNqvOvcIo+qRhgINTHS+++xXbzIY7gisa9bgXRZEzt4/sSvBvbZ1mw1lM2/eHMmPiMCpzpQ3f1tpHLDKNTCOWB4ssQQWjLrpSXBPjXI+8CKj+NcxyWs1mtkFit2kEbxLEuTnzXG3YADtufOrnwriZkkkik2eMjvtqH3sema0Yc+OVaZWn0RE4UrMkilNmRbi3MhkkZjKMtNKRgOSrHEciyOwbWSCG0jUHXGk8n8a1r0XILKMo2ftLt2PuyPkR5g1H+0Hl0SxllBHU8DY8nwRE3cfa2iYE4IZc5CgVTeT+IGIIF0aoNDaFLF1DFtcU2dg6uWTsu8owuBWspNopDXmOQMAVOQQCD6g9jXqgMG9pn9KT/CL/TjrnyryNLxFHaKSNAjBTqDb5GdsCuntM/pSf4Rf6cdQ/DePXFsCLeaSME5YKe59T8q8yVe49R50q1vUaFy37LZ7W7imeaJljbUQA+TsRtkY8605axrkLmi7m4jAk1xK6N1NSsdjiOQjO3qAflWzCtmHTp2o2YtNbRaYcbv/AKPbTS/o43f8ATT+mvEbITRSRN9l1ZT8CCKufBY+D5tvLx5XaSVizscsT5n/AM2q98I9khnt0lNyoLqGAVNSjPYFtQ/YKr3HORLu0Y6o2kQdpEGoEerAbqfiPOo7h/HLi2P1EskfuDED5r2rzFUXvR5yqL3o1LkP2dtZTvLcFGZfDFpORg/affsT2/GtAFZRyj7VJDKkV5hg5CiQDBUnAGsDYj37Vq4rfica2m3E41tFqL5n/mVx+pk/dNSlRfM/8yuP1Mn7pqyXDLHwfOAO3yq+x+yKd4lkSaMllDBSGHcA4z671Qh2q/J7XpkiWOOGNSqKoYuzdhjOABvt615ePR11HnQ0ddRRgWjfbKup8jgqR6Eeea37kXjLXdjFLJu+Crn1KkjPzGDWAHVI3mzMfLcsSfIeuTW/cjcGa0sYo3GHwWcehYk4+QwPiDV/pr1OuC70/LrgsNFIKWtxsPnfnT+kbr9a1SPLPs8mv4OtHLGg1MuGDZyMegx51Hc6f0jdfrWpvw/mK6t00QTyRpknSp2ye5ry9qm9R5u3U9RpPJ/s2msrtJ5JYnVVcYUNnxAjzGK0YVk3sz5jup73RPPJIvTc4Y7ZBXBrWq3YdOnajbirTtCiiiri0KKKKAz3nzMssqLHJLiHQUjID4bAdkJ2zpmU+/SK5+zqwIlywnXHUl0z/bUkJEufkkm/v2AFS1yf+oTe9P8Aa1qP45xiSzS5nh06khtz4hkaeqyvtkeRoSlbpErzzcYWJc/aZvxwcEjB8PfOdqYc5cGYw2QjUukcymQjOcEbsfLTnJOa8cflMoR2wcSGJjgeEZDByPuY7/AVbuJ/kHx93avIhNZo5MiunFVfx2/svjJ45KuTDOajJLK5DYEbsqoCRnJ7gDzON96g47CUsqnUhb7OosAfPy38qtF5Gpmm1Oq/XE4O/bI7fP8AZXa9vI5HR+pGNDMfU4OMgEdu1ZPrMmLZFdOv+PH8lnq//NWXJrjF9uOH0QvLnVvI4cDXJHdxLq33QYYmQjfHhUA+4Vo3MDNFdRSR7MylM4zncbH3dt6qPsgTSZACGAlbBHY+DuKtPM9qXuoV1Y1EADfyP8f8qv8AUWsM3HnVGvxH93/JRhm5QjGXZP8AbLBxW061vIh7sjAe44yPwIFZSLedrvUsEpiKOwkMjdNQ8YcmNFIjA6qqNOkscbmrlJzLN9NtoAV0yNOJMrviNASVOfvEb144btapn9ET8sE/5V62HLHLHVHjqvw6/o4lFx5LDy1NqtYj6DT+BIH7AKkzUNygMWcf9v8AeNTDVacmD+0z+lJ/hF/px0+5A5vtrGOVbhWYu6kaUVtgCD3Iq18yezdL27km+k6C+nwBVbGlVX72fzc1GfyNpjV9M29emuPx14rC8c1NySMbhNTckif4P7RrO4nSKKOQO5wpMagA4PmD6A1c1rPOB+y5bS5jm+k6umwbSUAz3G51bd6vy3K5I1Lkd/EP41px6q3GiGqtx3ptf36QRvJIdKoCzH3CuzSAdyB8TUfxzhsNzEYrjGhvLVpO3Yg5HarGdspPCPbDEzMLmNoxqOllywxnbWO+rHfH7KjvaBzXYXVvphUSTZBV+mylNxnLEAnIyMb9/dXXiXsdGrEFyBncLIu/yKnf44ppH7HJdi1zCFzjIVj/AA3z76xv3mqaMr91qmij8LtWlnijQEszoBj4j/Ib19LKO1VHlbku1sDrVxLLjHUZl2B76ADgZ/8ADVrWdcDDLvsNxv8ACrsGNwXUsw49C6nWovmf+ZXH6mT901IGdfUd8dx39KacTiE8LxBgOojKDsTggjUB5irnwXPg+a87fKtws/ZlYNGjGEklVJ+ul7kA/eqvr7F1OQLs7bHEQ228/F3rSrWRVjADAhFUE5HkMZO+3asuHC1epGbFiq9SGHC+U7W1OqCBEb72Mt+JyalgK8JOp7EH4EGiS4VftMo+JA/zrUklwaUkuDrQa5tOo7kDbO5Hb1rybtPvL/eFSSfPvOh/6jdfrWqzcjc82tla9KdHZ9btkIrDBxjcmpvjXspW4uZJTc6TIxfT0wcfDxZNMP5H4/8A1o/uL/31hWPJGTaRi9ucZNpFm5f5+tLucQwI6uwYgmNQNhk7g+lW8VQuVPZutldCZbjqFAyldAH2gRvhjir6K1Y9VbuTVDVW4WiiirDsKQ0tFAVPj0fTvon8pE0fPxD/APUf92vLxIZouqoaOQNBIGGVIbDJkHuNSkf2hUpzXw0zQEr9tDrXHfbvj343HvUVDwyrcw77ahhtP5rDByvwOll92KArHAgWjmgRTJ9HmuCFYHXp1HwspO50v5Z8JHpVv4FxP6RatHvrA8IcFSwJONj/APFh8qqnFraWGf6dbgmaPSL2JPzwNluIx5qw7j4juNu0PF1lTqWPibDOEDYIYeWptsfLIwQcefg+ox/SzeRJvV0fVJVJ3+b4/Pmtb39f++BlzLw9IrmHrfZMhEp7eHIIG3kAe/fGair4S9KT6WIVbqL9H6XTzpy2vHTO8WnTgtvmrPx6QXcQMoVGIzqGdIYbA79gfs9/SoOw5dVHDuQyocOoBH1g/N38vP5fKsTnit7lUXXXno+lPpytr88fc9j03qIKEJTk04X08918ePgu3KPCOlpKACMD3DB0748zknO/vrncXZupZpFA0QIdLZHkc5ydhkBjTKa4klBAYxRKpzv39SAO5OfhUbxXirXJ+gcNXLNgzSafCg2yzZ3GB2Dbk+XbOjE/fSxri7f3dcrxFPv8dzxmnd9zry7Mjpf3IGuZ5uhA2n7OpUQLGTvnJy2PNamuJERW7KO2kRqfjhM/JdTf2a4cI4fHGkUcP5CAMIz+lkORJOfUblVPnlj6V1MP0q6SEbpGdUv7Mr+Hh/tsPLb6DFBY4KK7KiictUrLPwO36dvEp2OkEj0J3I/binrV6ry5xXZwZRFydcia/LWrHrm+6bg2a5WTOnE2ozqSNsacAkZGM004dybdJHH1bPrW8dyzm2Jt0eUNDoDvGj9DwSYxjGd2xmtVsuKLMToD48nKEK3l4WPce+vVtxKOSSSNGy0RUOPTIyP2f5GosGacS5VuyjxRWhVbm3so/DcI62ximZ3WRpG1MAjbFc77Cmjck3QS+H0Vi8ovek2mx8QdyY/rA/WyVwMEYGa1Ecbi1Y1jPW6OP/cxq0/gM13N6ut080VXbbybXj9xqWDOub+G3/FkhhitntVi1SM00iDVIF0w6OizHwlmffAyoztTrmnlG54o1gZUWLEE4uC6xSiJ3VB4V14LZDYZc471dLPjUU3T6bauorspHomnVn0ILDavP/Ho9enxY1mMPobRrzjQH7Z1ZX0zt3pYM4vORblZ3RbdppDLZG2v2lTMEUQiDq2o6w2EfIUEN1KfW/BLtrFbN7RwUu1lLmW3KOhuzKcASFvyb5wR5Ed60zFcL27WGNpJDhUBZj6AbmpBl3GPZ0/Sn6FogLcSSVQgtsm3CjsJGCFdWrwNjfyrzNyjNqjL8P8ApKfRzFGhkt4fo8vVdjIRA+lNSlfHES3g7ZNarbzCRFZd1YAg+oIyK8fS16vT/O0a+3lnHf1zQGVy8j34u5JFGqGS7u5WQyR+H6mWOGVDq7P1SCDv4VJA3rpy9ylcQSxG4sOvIBZFJ/pCL0FjgRHiGH1ZDqw0jKNqyTitNHEo+t0dQ16Nen+rnGfxrvNIFUsewBJ+AGaAz/kPgXELW8klu1UpeKZZtMobpTBiyhgT9xzH4NQ+rFVaP2f3n0Xpx2fQkFrcRTN1bc/SmeRGjGFkI8IBOp8dsVrVvxpHgaYK4RQW3QgkAZJA89q9xcZjaJpQ31alhqwcHGx0/eGdtu5FRYM+4VwO5tprWWOxkIie76ij/h8RPUjhVCBFKIzurDJ32pxz5y1cXd3bTLbM6LbyK66bOQo7MrBSlw4QkYPiXPbbvV4PF1WF5WWRFQEkMhVse4HvXocWTprIwZQWVQGXByzBRt8SKWDO+aeAXt802LQxhbXoRjqwHqZubeQFRq0jEcTZDYGcAZFMeIez65nijWO3WMol7+VhsQC7iHpjRA5UE6XAcZKkb1qN/wAXWF40ZXZpNWkKufs6QSfQeNa9TcWjWXpM2H6ZkA9VGQSPU+E7UtEWZ5wvlaZLpGlsHl/mJhmkuU1WqRIiyIzI+osGVmwgKvr32zXHgfs5kVOG9W3jSWKC9WZz0mKSkqbZiVJ1FTkgrnT7q0aTjEYSN/E3VAMaqpLNkatlHou59K7fT1+qyGHVOFBUg50s+G9NkalkmecjcqzwXVsxtTa9G3lju5OojfTJG06X8JLHBDPqbBGrFacKZniUYmEOodQp1AP6ucZ/GngqQLRRRQBRRRQCGqdxiwazlMsYzC58aj80+703O3luVPdcXKvEkQYEMAQRggjII8wR6UBU8CQLJE+lhkpIo7feUg91OMFD6eRGajLzgdpLrNzD9GmYhhcRM6prAIDh1/JnfcOB8T3qUvuWpbdi9mdSndojv+GTvt7w3vOwqrcbd7i4tzkxLD1C8ZdkJcjCksAPBgacNpI1Z3qGk+SVJrg4y2d/4ke0iukOCZImDBh2yC/dvDnc7e6nAueIZUx8OkDDI8ZQqBj7I1O2QDvnGff5VBJfXkcaN0mkkk1hvqQuJcRAKptW/JlncgsAcRnevV3zJdESdOCTwysI9a3bBo9M/TJGoZLSRBSRthxWP6HCqpcfP+/0W+79if4bwcynqcYYDfVHbo76mbOSZIk7kHGABtU1a2CqhjihFtbkktGPykvvmYElV/q5LHzI7VQLqxu5jJG7dCMkMQpRAVJHhUx5kY9J2Pjzh4x8rpwc3MsMcUQ1MihHnK6QcbalByAcAebHPktaYY441UUcSm5DziHEChEcQzK2AAAPB6HHbOOy9tsnCirBy/wUW0eDu7buc538gCe4Hr5kk+dJwPlxLYZzrkP2nPv76c9s+Z7nzPbEvVhwFeJFyMV7pKAjOF8MeAaeprjVdMalACoHbUwPiwMDsKb8N5bEEgkV3LEOJcnPULHUTjOFOrJ2+9ipuiopEUVv/k5Op1NZ16tecDGvqiXXj72Mpn7tSv8Aw36yV8/lI0jxjtp6m/8A9n7Kf0UpCkiGtOXEimSVSQyxlGH5rk9MayPJ8RgZ8x37Ui8AIIHUPREnUEelc519QLr76A++MZ8s4qaopSFBTHi3DBcKqszKodWYKcFtO4GRuBqCnb7uKf0lSSMuEcO+jxdMMWUM2jO5VSchc+eMkA+mK5zcOY3KzK+AEKMunOoZ1bHI0nPuNSQpKAhRy4Ot19b9TqF85ONONPT05xjRtn1Gak7iDWjL95SPxGK70VFIiiGsuBtFbGESAHGkOkYQgYAzjJBbGfFSw8vKlubcM3TzmPtmMZDKAT30sMjPuFTFGKUhRFT8KeW3killDFwRqEYUAHH5uTn1715l4KzW4i1qrKyMGWIBcqwYeDV7vWpfFFKFEPxDgrSvC+tNUQYHVEGDaumSQC3hOY9jv3r1xHl9J2cuT4kRQRsUKmQh0buG+sP4e81LUUpCkRDcEISERyFHhUKraQwYaQrBlyNjpB77ECnEnDixgLPlomLE4A1ko6Hby+3n5U/xRShRCNy2DN1tb9TqBwcnSFA06NOcY0lhnv4qmxRS0SoUFFFFSSeaUUUUIFooooSFN7vh0cwxKiv8QD+HpRRQERPyXbscgOv9rV/qBsVz/wCSIPvP+Ef/AGUUUA9teVrePBEYYjzclvwB2HyFSioAMAYFFFAeqKKKAKS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228600"/>
            <a:ext cx="169545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396" name="AutoShape 4" descr="data:image/jpg;base64,/9j/4AAQSkZJRgABAQAAAQABAAD/2wCEAAkGBhQQEBQUEBQVFBUWFhQXFRgYFBYcHBcbHR0VGxgXFRoYHSceHRkkGhUVHzIgIycpLiwtFx4zOTArNicrLCkBCQoKDgwOGg8PGiwkHSUpLC0sKik1LCoqKSwpLCkpLCkpLDQpLCwsLCkpKSopLDUpKTUsLjQsKS81LCwpKiwpLP/AABEIAFUBMAMBIgACEQEDEQH/xAAcAAABBQEBAQAAAAAAAAAAAAAAAQQFBgcDAgj/xABGEAACAQMCBAMEBQcKBQUAAAABAgMABBESIQUGEzEiQVEHYXGBFCMyUpEzQlNzobLRFzQ1YoKSk7GzwRUWJdLwVGNyo8L/xAAaAQEAAwEBAQAAAAAAAAAAAAAAAQMEAgUG/8QAKxEAAgIBAwMDBAIDAQAAAAAAAAECEQMSIjEhQVEEE3EUYZGxocGB0fAF/9oADAMBAAIRAxEAPwDcMUYpaKAKKKZ8U4qltGXkPwG2WPoM/jk7AAk0A5kkCgliABuSTgD3k1A3nOkSnTErSn+qMD45O5HvAx76pXM3M0kjhHVzI6NJBAqthgM7se/5p8tRIH2AQTDwxy30Yjlj0xu0hAUN9ZG6NGwWHHUYq6rLHJINskFqAuU/tBYHvAmXEe7azrP5pw43wRnbbzptH7SSQT1rYgAk5BwMaifzh91ts+XwprZ+z2ZiW+sQlxLnqLFh9ASQqIw5CvvkZGMmvT+yfAJRVUkg5W4fIYYw2HjIJ2HxoCetOeWIBeIOpVXDRPnKns2NwFPqWqe4bx6G4/JvvjOk7H4geY94yKzmblu4szdTAy9aaARI8mgqm48XViHhwucalA1bnG9RPCJ5+qkMw8eoLEQcyN3dp+oDpeGNCB1O7aftAnFAbbmiqpwfmVo36N2QSDpEgIxnbZz813OCNQ1DcE2rNALSYpaQ0AhFFV/inPlpbStFNIVdcZGlj3AYbgehFNf5ULD9Mf8ADf8AhXGuK7nOuPktdGKrfD/aBZzyrFFKS7nCjQwyfiR7qsgrpNPglNPgMUYpaSpJCjFQnHOb7ay/LyAE9lAyx+Q/3qCX2v2WcYmx69P/AGBzXDnFcs5c4rll4xRioPg/OdpdkLDMpY9kbwt8g3f5ZqcFdJp8Epp8BiilrjeXSxIzucKoLMfcNzUknSiqoPahYfpj/hv/AApf5ULD9Mf8N/4Vxrj5ONcfJa8UYqJ4VzVa3RxBMjn7ucN/dbBPyqWBrpNPg6TT4DFGKWg1JImKKrV77Q7KGR45JSHQlWGhtj+Fcf5ULD9Mf7j/AMK41x8nGuPkteKMVX+Fc92l1KIoZCznOBoYdhk7kYqw10mnwdJp8CYoxS0VJIUUUUB4mlCKWY4ABJPoB3NZnxrmNZJ9coZhglYkI1rHuDKqn7ZVgW0jdihxkR4Ns5yujoSFPtSt+wY/Zkr8QCKy/h9qL67DDDKAmmGQNqjZiUijkxtldHUcArqAwVbOaAsPKfDJ5kU3EpfoszRzumJIUIIGSTlpJEKtoceAEZydIqavOcLfh6sILW7lbuzi3l8Z9XlkALfHf3VY5VWytHIbARGYu3m25Z3J7knLE/GqbzJzXdx2sDwnpvPMAGZQw0tsB6DuCO+wO4qjJmUZae9WWQhqZG2/t0zOEa0YKTggPlx6+Egb+6pfjHtlt4I1IhmLuMxqwRQwBwSWDEAg7FTuD5U543b2d4gF3AXkC46iAK+exKMDnGQdjVQ4JyNbrNqvOvcIo+qRhgINTHS+++xXbzIY7gisa9bgXRZEzt4/sSvBvbZ1mw1lM2/eHMmPiMCpzpQ3f1tpHLDKNTCOWB4ssQQWjLrpSXBPjXI+8CKj+NcxyWs1mtkFit2kEbxLEuTnzXG3YADtufOrnwriZkkkik2eMjvtqH3sema0Yc+OVaZWn0RE4UrMkilNmRbi3MhkkZjKMtNKRgOSrHEciyOwbWSCG0jUHXGk8n8a1r0XILKMo2ftLt2PuyPkR5g1H+0Hl0SxllBHU8DY8nwRE3cfa2iYE4IZc5CgVTeT+IGIIF0aoNDaFLF1DFtcU2dg6uWTsu8owuBWspNopDXmOQMAVOQQCD6g9jXqgMG9pn9KT/CL/TjrnyryNLxFHaKSNAjBTqDb5GdsCuntM/pSf4Rf6cdQ/DePXFsCLeaSME5YKe59T8q8yVe49R50q1vUaFy37LZ7W7imeaJljbUQA+TsRtkY8605axrkLmi7m4jAk1xK6N1NSsdjiOQjO3qAflWzCtmHTp2o2YtNbRaYcbv/AKPbTS/o43f8ATT+mvEbITRSRN9l1ZT8CCKufBY+D5tvLx5XaSVizscsT5n/AM2q98I9khnt0lNyoLqGAVNSjPYFtQ/YKr3HORLu0Y6o2kQdpEGoEerAbqfiPOo7h/HLi2P1EskfuDED5r2rzFUXvR5yqL3o1LkP2dtZTvLcFGZfDFpORg/affsT2/GtAFZRyj7VJDKkV5hg5CiQDBUnAGsDYj37Vq4rfica2m3E41tFqL5n/mVx+pk/dNSlRfM/8yuP1Mn7pqyXDLHwfOAO3yq+x+yKd4lkSaMllDBSGHcA4z671Qh2q/J7XpkiWOOGNSqKoYuzdhjOABvt615ePR11HnQ0ddRRgWjfbKup8jgqR6Eeea37kXjLXdjFLJu+Crn1KkjPzGDWAHVI3mzMfLcsSfIeuTW/cjcGa0sYo3GHwWcehYk4+QwPiDV/pr1OuC70/LrgsNFIKWtxsPnfnT+kbr9a1SPLPs8mv4OtHLGg1MuGDZyMegx51Hc6f0jdfrWpvw/mK6t00QTyRpknSp2ye5ry9qm9R5u3U9RpPJ/s2msrtJ5JYnVVcYUNnxAjzGK0YVk3sz5jup73RPPJIvTc4Y7ZBXBrWq3YdOnajbirTtCiiiri0KKKKAz3nzMssqLHJLiHQUjID4bAdkJ2zpmU+/SK5+zqwIlywnXHUl0z/bUkJEufkkm/v2AFS1yf+oTe9P8Aa1qP45xiSzS5nh06khtz4hkaeqyvtkeRoSlbpErzzcYWJc/aZvxwcEjB8PfOdqYc5cGYw2QjUukcymQjOcEbsfLTnJOa8cflMoR2wcSGJjgeEZDByPuY7/AVbuJ/kHx93avIhNZo5MiunFVfx2/svjJ45KuTDOajJLK5DYEbsqoCRnJ7gDzON96g47CUsqnUhb7OosAfPy38qtF5Gpmm1Oq/XE4O/bI7fP8AZXa9vI5HR+pGNDMfU4OMgEdu1ZPrMmLZFdOv+PH8lnq//NWXJrjF9uOH0QvLnVvI4cDXJHdxLq33QYYmQjfHhUA+4Vo3MDNFdRSR7MylM4zncbH3dt6qPsgTSZACGAlbBHY+DuKtPM9qXuoV1Y1EADfyP8f8qv8AUWsM3HnVGvxH93/JRhm5QjGXZP8AbLBxW061vIh7sjAe44yPwIFZSLedrvUsEpiKOwkMjdNQ8YcmNFIjA6qqNOkscbmrlJzLN9NtoAV0yNOJMrviNASVOfvEb144btapn9ET8sE/5V62HLHLHVHjqvw6/o4lFx5LDy1NqtYj6DT+BIH7AKkzUNygMWcf9v8AeNTDVacmD+0z+lJ/hF/px0+5A5vtrGOVbhWYu6kaUVtgCD3Iq18yezdL27km+k6C+nwBVbGlVX72fzc1GfyNpjV9M29emuPx14rC8c1NySMbhNTckif4P7RrO4nSKKOQO5wpMagA4PmD6A1c1rPOB+y5bS5jm+k6umwbSUAz3G51bd6vy3K5I1Lkd/EP41px6q3GiGqtx3ptf36QRvJIdKoCzH3CuzSAdyB8TUfxzhsNzEYrjGhvLVpO3Yg5HarGdspPCPbDEzMLmNoxqOllywxnbWO+rHfH7KjvaBzXYXVvphUSTZBV+mylNxnLEAnIyMb9/dXXiXsdGrEFyBncLIu/yKnf44ppH7HJdi1zCFzjIVj/AA3z76xv3mqaMr91qmij8LtWlnijQEszoBj4j/Ib19LKO1VHlbku1sDrVxLLjHUZl2B76ADgZ/8ADVrWdcDDLvsNxv8ACrsGNwXUsw49C6nWovmf+ZXH6mT901IGdfUd8dx39KacTiE8LxBgOojKDsTggjUB5irnwXPg+a87fKtws/ZlYNGjGEklVJ+ul7kA/eqvr7F1OQLs7bHEQ228/F3rSrWRVjADAhFUE5HkMZO+3asuHC1epGbFiq9SGHC+U7W1OqCBEb72Mt+JyalgK8JOp7EH4EGiS4VftMo+JA/zrUklwaUkuDrQa5tOo7kDbO5Hb1rybtPvL/eFSSfPvOh/6jdfrWqzcjc82tla9KdHZ9btkIrDBxjcmpvjXspW4uZJTc6TIxfT0wcfDxZNMP5H4/8A1o/uL/31hWPJGTaRi9ucZNpFm5f5+tLucQwI6uwYgmNQNhk7g+lW8VQuVPZutldCZbjqFAyldAH2gRvhjir6K1Y9VbuTVDVW4WiiirDsKQ0tFAVPj0fTvon8pE0fPxD/APUf92vLxIZouqoaOQNBIGGVIbDJkHuNSkf2hUpzXw0zQEr9tDrXHfbvj343HvUVDwyrcw77ahhtP5rDByvwOll92KArHAgWjmgRTJ9HmuCFYHXp1HwspO50v5Z8JHpVv4FxP6RatHvrA8IcFSwJONj/APFh8qqnFraWGf6dbgmaPSL2JPzwNluIx5qw7j4juNu0PF1lTqWPibDOEDYIYeWptsfLIwQcefg+ox/SzeRJvV0fVJVJ3+b4/Pmtb39f++BlzLw9IrmHrfZMhEp7eHIIG3kAe/fGair4S9KT6WIVbqL9H6XTzpy2vHTO8WnTgtvmrPx6QXcQMoVGIzqGdIYbA79gfs9/SoOw5dVHDuQyocOoBH1g/N38vP5fKsTnit7lUXXXno+lPpytr88fc9j03qIKEJTk04X08918ePgu3KPCOlpKACMD3DB0748zknO/vrncXZupZpFA0QIdLZHkc5ydhkBjTKa4klBAYxRKpzv39SAO5OfhUbxXirXJ+gcNXLNgzSafCg2yzZ3GB2Dbk+XbOjE/fSxri7f3dcrxFPv8dzxmnd9zry7Mjpf3IGuZ5uhA2n7OpUQLGTvnJy2PNamuJERW7KO2kRqfjhM/JdTf2a4cI4fHGkUcP5CAMIz+lkORJOfUblVPnlj6V1MP0q6SEbpGdUv7Mr+Hh/tsPLb6DFBY4KK7KiictUrLPwO36dvEp2OkEj0J3I/binrV6ry5xXZwZRFydcia/LWrHrm+6bg2a5WTOnE2ozqSNsacAkZGM004dybdJHH1bPrW8dyzm2Jt0eUNDoDvGj9DwSYxjGd2xmtVsuKLMToD48nKEK3l4WPce+vVtxKOSSSNGy0RUOPTIyP2f5GosGacS5VuyjxRWhVbm3so/DcI62ximZ3WRpG1MAjbFc77Cmjck3QS+H0Vi8ovek2mx8QdyY/rA/WyVwMEYGa1Ecbi1Y1jPW6OP/cxq0/gM13N6ut080VXbbybXj9xqWDOub+G3/FkhhitntVi1SM00iDVIF0w6OizHwlmffAyoztTrmnlG54o1gZUWLEE4uC6xSiJ3VB4V14LZDYZc471dLPjUU3T6bauorspHomnVn0ILDavP/Ho9enxY1mMPobRrzjQH7Z1ZX0zt3pYM4vORblZ3RbdppDLZG2v2lTMEUQiDq2o6w2EfIUEN1KfW/BLtrFbN7RwUu1lLmW3KOhuzKcASFvyb5wR5Ed60zFcL27WGNpJDhUBZj6AbmpBl3GPZ0/Sn6FogLcSSVQgtsm3CjsJGCFdWrwNjfyrzNyjNqjL8P8ApKfRzFGhkt4fo8vVdjIRA+lNSlfHES3g7ZNarbzCRFZd1YAg+oIyK8fS16vT/O0a+3lnHf1zQGVy8j34u5JFGqGS7u5WQyR+H6mWOGVDq7P1SCDv4VJA3rpy9ylcQSxG4sOvIBZFJ/pCL0FjgRHiGH1ZDqw0jKNqyTitNHEo+t0dQ16Nen+rnGfxrvNIFUsewBJ+AGaAz/kPgXELW8klu1UpeKZZtMobpTBiyhgT9xzH4NQ+rFVaP2f3n0Xpx2fQkFrcRTN1bc/SmeRGjGFkI8IBOp8dsVrVvxpHgaYK4RQW3QgkAZJA89q9xcZjaJpQ31alhqwcHGx0/eGdtu5FRYM+4VwO5tprWWOxkIie76ij/h8RPUjhVCBFKIzurDJ32pxz5y1cXd3bTLbM6LbyK66bOQo7MrBSlw4QkYPiXPbbvV4PF1WF5WWRFQEkMhVse4HvXocWTprIwZQWVQGXByzBRt8SKWDO+aeAXt802LQxhbXoRjqwHqZubeQFRq0jEcTZDYGcAZFMeIez65nijWO3WMol7+VhsQC7iHpjRA5UE6XAcZKkb1qN/wAXWF40ZXZpNWkKufs6QSfQeNa9TcWjWXpM2H6ZkA9VGQSPU+E7UtEWZ5wvlaZLpGlsHl/mJhmkuU1WqRIiyIzI+osGVmwgKvr32zXHgfs5kVOG9W3jSWKC9WZz0mKSkqbZiVJ1FTkgrnT7q0aTjEYSN/E3VAMaqpLNkatlHou59K7fT1+qyGHVOFBUg50s+G9NkalkmecjcqzwXVsxtTa9G3lju5OojfTJG06X8JLHBDPqbBGrFacKZniUYmEOodQp1AP6ucZ/GngqQLRRRQBRRRQCGqdxiwazlMsYzC58aj80+703O3luVPdcXKvEkQYEMAQRggjII8wR6UBU8CQLJE+lhkpIo7feUg91OMFD6eRGajLzgdpLrNzD9GmYhhcRM6prAIDh1/JnfcOB8T3qUvuWpbdi9mdSndojv+GTvt7w3vOwqrcbd7i4tzkxLD1C8ZdkJcjCksAPBgacNpI1Z3qGk+SVJrg4y2d/4ke0iukOCZImDBh2yC/dvDnc7e6nAueIZUx8OkDDI8ZQqBj7I1O2QDvnGff5VBJfXkcaN0mkkk1hvqQuJcRAKptW/JlncgsAcRnevV3zJdESdOCTwysI9a3bBo9M/TJGoZLSRBSRthxWP6HCqpcfP+/0W+79if4bwcynqcYYDfVHbo76mbOSZIk7kHGABtU1a2CqhjihFtbkktGPykvvmYElV/q5LHzI7VQLqxu5jJG7dCMkMQpRAVJHhUx5kY9J2Pjzh4x8rpwc3MsMcUQ1MihHnK6QcbalByAcAebHPktaYY441UUcSm5DziHEChEcQzK2AAAPB6HHbOOy9tsnCirBy/wUW0eDu7buc538gCe4Hr5kk+dJwPlxLYZzrkP2nPv76c9s+Z7nzPbEvVhwFeJFyMV7pKAjOF8MeAaeprjVdMalACoHbUwPiwMDsKb8N5bEEgkV3LEOJcnPULHUTjOFOrJ2+9ipuiopEUVv/k5Op1NZ16tecDGvqiXXj72Mpn7tSv8Aw36yV8/lI0jxjtp6m/8A9n7Kf0UpCkiGtOXEimSVSQyxlGH5rk9MayPJ8RgZ8x37Ui8AIIHUPREnUEelc519QLr76A++MZ8s4qaopSFBTHi3DBcKqszKodWYKcFtO4GRuBqCnb7uKf0lSSMuEcO+jxdMMWUM2jO5VSchc+eMkA+mK5zcOY3KzK+AEKMunOoZ1bHI0nPuNSQpKAhRy4Ot19b9TqF85ONONPT05xjRtn1Gak7iDWjL95SPxGK70VFIiiGsuBtFbGESAHGkOkYQgYAzjJBbGfFSw8vKlubcM3TzmPtmMZDKAT30sMjPuFTFGKUhRFT8KeW3killDFwRqEYUAHH5uTn1715l4KzW4i1qrKyMGWIBcqwYeDV7vWpfFFKFEPxDgrSvC+tNUQYHVEGDaumSQC3hOY9jv3r1xHl9J2cuT4kRQRsUKmQh0buG+sP4e81LUUpCkRDcEISERyFHhUKraQwYaQrBlyNjpB77ECnEnDixgLPlomLE4A1ko6Hby+3n5U/xRShRCNy2DN1tb9TqBwcnSFA06NOcY0lhnv4qmxRS0SoUFFFFSSeaUUUUIFooooSFN7vh0cwxKiv8QD+HpRRQERPyXbscgOv9rV/qBsVz/wCSIPvP+Ef/AGUUUA9teVrePBEYYjzclvwB2HyFSioAMAYFFFAeqKKKAKS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228600"/>
            <a:ext cx="169545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398" name="AutoShape 6" descr="data:image/jpg;base64,/9j/4AAQSkZJRgABAQAAAQABAAD/2wCEAAkGBhQQEBQUEBQVFBUWFhQXFRgYFBYcHBcbHR0VGxgXFRoYHSceHRkkGhUVHzIgIycpLiwtFx4zOTArNicrLCkBCQoKDgwOGg8PGiwkHSUpLC0sKik1LCoqKSwpLCkpLCkpLDQpLCwsLCkpKSopLDUpKTUsLjQsKS81LCwpKiwpLP/AABEIAFUBMAMBIgACEQEDEQH/xAAcAAABBQEBAQAAAAAAAAAAAAAAAQQFBgcDAgj/xABGEAACAQMCBAMEBQcKBQUAAAABAgMABBESIQUGEzEiQVEHYXGBFCMyUpEzQlNzobLRFzQ1YoKSk7GzwRUWJdLwVGNyo8L/xAAaAQEAAwEBAQAAAAAAAAAAAAAAAQMEAgUG/8QAKxEAAgIBAwMDBAIDAQAAAAAAAAECEQMSIjEhQVEEE3EUYZGxocGB0fAF/9oADAMBAAIRAxEAPwDcMUYpaKAKKKZ8U4qltGXkPwG2WPoM/jk7AAk0A5kkCgliABuSTgD3k1A3nOkSnTErSn+qMD45O5HvAx76pXM3M0kjhHVzI6NJBAqthgM7se/5p8tRIH2AQTDwxy30Yjlj0xu0hAUN9ZG6NGwWHHUYq6rLHJINskFqAuU/tBYHvAmXEe7azrP5pw43wRnbbzptH7SSQT1rYgAk5BwMaifzh91ts+XwprZ+z2ZiW+sQlxLnqLFh9ASQqIw5CvvkZGMmvT+yfAJRVUkg5W4fIYYw2HjIJ2HxoCetOeWIBeIOpVXDRPnKns2NwFPqWqe4bx6G4/JvvjOk7H4geY94yKzmblu4szdTAy9aaARI8mgqm48XViHhwucalA1bnG9RPCJ5+qkMw8eoLEQcyN3dp+oDpeGNCB1O7aftAnFAbbmiqpwfmVo36N2QSDpEgIxnbZz813OCNQ1DcE2rNALSYpaQ0AhFFV/inPlpbStFNIVdcZGlj3AYbgehFNf5ULD9Mf8ADf8AhXGuK7nOuPktdGKrfD/aBZzyrFFKS7nCjQwyfiR7qsgrpNPglNPgMUYpaSpJCjFQnHOb7ay/LyAE9lAyx+Q/3qCX2v2WcYmx69P/AGBzXDnFcs5c4rll4xRioPg/OdpdkLDMpY9kbwt8g3f5ZqcFdJp8Epp8BiilrjeXSxIzucKoLMfcNzUknSiqoPahYfpj/hv/AApf5ULD9Mf8N/4Vxrj5ONcfJa8UYqJ4VzVa3RxBMjn7ucN/dbBPyqWBrpNPg6TT4DFGKWg1JImKKrV77Q7KGR45JSHQlWGhtj+Fcf5ULD9Mf7j/AMK41x8nGuPkteKMVX+Fc92l1KIoZCznOBoYdhk7kYqw10mnwdJp8CYoxS0VJIUUUUB4mlCKWY4ABJPoB3NZnxrmNZJ9coZhglYkI1rHuDKqn7ZVgW0jdihxkR4Ns5yujoSFPtSt+wY/Zkr8QCKy/h9qL67DDDKAmmGQNqjZiUijkxtldHUcArqAwVbOaAsPKfDJ5kU3EpfoszRzumJIUIIGSTlpJEKtoceAEZydIqavOcLfh6sILW7lbuzi3l8Z9XlkALfHf3VY5VWytHIbARGYu3m25Z3J7knLE/GqbzJzXdx2sDwnpvPMAGZQw0tsB6DuCO+wO4qjJmUZae9WWQhqZG2/t0zOEa0YKTggPlx6+Egb+6pfjHtlt4I1IhmLuMxqwRQwBwSWDEAg7FTuD5U543b2d4gF3AXkC46iAK+exKMDnGQdjVQ4JyNbrNqvOvcIo+qRhgINTHS+++xXbzIY7gisa9bgXRZEzt4/sSvBvbZ1mw1lM2/eHMmPiMCpzpQ3f1tpHLDKNTCOWB4ssQQWjLrpSXBPjXI+8CKj+NcxyWs1mtkFit2kEbxLEuTnzXG3YADtufOrnwriZkkkik2eMjvtqH3sema0Yc+OVaZWn0RE4UrMkilNmRbi3MhkkZjKMtNKRgOSrHEciyOwbWSCG0jUHXGk8n8a1r0XILKMo2ftLt2PuyPkR5g1H+0Hl0SxllBHU8DY8nwRE3cfa2iYE4IZc5CgVTeT+IGIIF0aoNDaFLF1DFtcU2dg6uWTsu8owuBWspNopDXmOQMAVOQQCD6g9jXqgMG9pn9KT/CL/TjrnyryNLxFHaKSNAjBTqDb5GdsCuntM/pSf4Rf6cdQ/DePXFsCLeaSME5YKe59T8q8yVe49R50q1vUaFy37LZ7W7imeaJljbUQA+TsRtkY8605axrkLmi7m4jAk1xK6N1NSsdjiOQjO3qAflWzCtmHTp2o2YtNbRaYcbv/AKPbTS/o43f8ATT+mvEbITRSRN9l1ZT8CCKufBY+D5tvLx5XaSVizscsT5n/AM2q98I9khnt0lNyoLqGAVNSjPYFtQ/YKr3HORLu0Y6o2kQdpEGoEerAbqfiPOo7h/HLi2P1EskfuDED5r2rzFUXvR5yqL3o1LkP2dtZTvLcFGZfDFpORg/affsT2/GtAFZRyj7VJDKkV5hg5CiQDBUnAGsDYj37Vq4rfica2m3E41tFqL5n/mVx+pk/dNSlRfM/8yuP1Mn7pqyXDLHwfOAO3yq+x+yKd4lkSaMllDBSGHcA4z671Qh2q/J7XpkiWOOGNSqKoYuzdhjOABvt615ePR11HnQ0ddRRgWjfbKup8jgqR6Eeea37kXjLXdjFLJu+Crn1KkjPzGDWAHVI3mzMfLcsSfIeuTW/cjcGa0sYo3GHwWcehYk4+QwPiDV/pr1OuC70/LrgsNFIKWtxsPnfnT+kbr9a1SPLPs8mv4OtHLGg1MuGDZyMegx51Hc6f0jdfrWpvw/mK6t00QTyRpknSp2ye5ry9qm9R5u3U9RpPJ/s2msrtJ5JYnVVcYUNnxAjzGK0YVk3sz5jup73RPPJIvTc4Y7ZBXBrWq3YdOnajbirTtCiiiri0KKKKAz3nzMssqLHJLiHQUjID4bAdkJ2zpmU+/SK5+zqwIlywnXHUl0z/bUkJEufkkm/v2AFS1yf+oTe9P8Aa1qP45xiSzS5nh06khtz4hkaeqyvtkeRoSlbpErzzcYWJc/aZvxwcEjB8PfOdqYc5cGYw2QjUukcymQjOcEbsfLTnJOa8cflMoR2wcSGJjgeEZDByPuY7/AVbuJ/kHx93avIhNZo5MiunFVfx2/svjJ45KuTDOajJLK5DYEbsqoCRnJ7gDzON96g47CUsqnUhb7OosAfPy38qtF5Gpmm1Oq/XE4O/bI7fP8AZXa9vI5HR+pGNDMfU4OMgEdu1ZPrMmLZFdOv+PH8lnq//NWXJrjF9uOH0QvLnVvI4cDXJHdxLq33QYYmQjfHhUA+4Vo3MDNFdRSR7MylM4zncbH3dt6qPsgTSZACGAlbBHY+DuKtPM9qXuoV1Y1EADfyP8f8qv8AUWsM3HnVGvxH93/JRhm5QjGXZP8AbLBxW061vIh7sjAe44yPwIFZSLedrvUsEpiKOwkMjdNQ8YcmNFIjA6qqNOkscbmrlJzLN9NtoAV0yNOJMrviNASVOfvEb144btapn9ET8sE/5V62HLHLHVHjqvw6/o4lFx5LDy1NqtYj6DT+BIH7AKkzUNygMWcf9v8AeNTDVacmD+0z+lJ/hF/px0+5A5vtrGOVbhWYu6kaUVtgCD3Iq18yezdL27km+k6C+nwBVbGlVX72fzc1GfyNpjV9M29emuPx14rC8c1NySMbhNTckif4P7RrO4nSKKOQO5wpMagA4PmD6A1c1rPOB+y5bS5jm+k6umwbSUAz3G51bd6vy3K5I1Lkd/EP41px6q3GiGqtx3ptf36QRvJIdKoCzH3CuzSAdyB8TUfxzhsNzEYrjGhvLVpO3Yg5HarGdspPCPbDEzMLmNoxqOllywxnbWO+rHfH7KjvaBzXYXVvphUSTZBV+mylNxnLEAnIyMb9/dXXiXsdGrEFyBncLIu/yKnf44ppH7HJdi1zCFzjIVj/AA3z76xv3mqaMr91qmij8LtWlnijQEszoBj4j/Ib19LKO1VHlbku1sDrVxLLjHUZl2B76ADgZ/8ADVrWdcDDLvsNxv8ACrsGNwXUsw49C6nWovmf+ZXH6mT901IGdfUd8dx39KacTiE8LxBgOojKDsTggjUB5irnwXPg+a87fKtws/ZlYNGjGEklVJ+ul7kA/eqvr7F1OQLs7bHEQ228/F3rSrWRVjADAhFUE5HkMZO+3asuHC1epGbFiq9SGHC+U7W1OqCBEb72Mt+JyalgK8JOp7EH4EGiS4VftMo+JA/zrUklwaUkuDrQa5tOo7kDbO5Hb1rybtPvL/eFSSfPvOh/6jdfrWqzcjc82tla9KdHZ9btkIrDBxjcmpvjXspW4uZJTc6TIxfT0wcfDxZNMP5H4/8A1o/uL/31hWPJGTaRi9ucZNpFm5f5+tLucQwI6uwYgmNQNhk7g+lW8VQuVPZutldCZbjqFAyldAH2gRvhjir6K1Y9VbuTVDVW4WiiirDsKQ0tFAVPj0fTvon8pE0fPxD/APUf92vLxIZouqoaOQNBIGGVIbDJkHuNSkf2hUpzXw0zQEr9tDrXHfbvj343HvUVDwyrcw77ahhtP5rDByvwOll92KArHAgWjmgRTJ9HmuCFYHXp1HwspO50v5Z8JHpVv4FxP6RatHvrA8IcFSwJONj/APFh8qqnFraWGf6dbgmaPSL2JPzwNluIx5qw7j4juNu0PF1lTqWPibDOEDYIYeWptsfLIwQcefg+ox/SzeRJvV0fVJVJ3+b4/Pmtb39f++BlzLw9IrmHrfZMhEp7eHIIG3kAe/fGair4S9KT6WIVbqL9H6XTzpy2vHTO8WnTgtvmrPx6QXcQMoVGIzqGdIYbA79gfs9/SoOw5dVHDuQyocOoBH1g/N38vP5fKsTnit7lUXXXno+lPpytr88fc9j03qIKEJTk04X08918ePgu3KPCOlpKACMD3DB0748zknO/vrncXZupZpFA0QIdLZHkc5ydhkBjTKa4klBAYxRKpzv39SAO5OfhUbxXirXJ+gcNXLNgzSafCg2yzZ3GB2Dbk+XbOjE/fSxri7f3dcrxFPv8dzxmnd9zry7Mjpf3IGuZ5uhA2n7OpUQLGTvnJy2PNamuJERW7KO2kRqfjhM/JdTf2a4cI4fHGkUcP5CAMIz+lkORJOfUblVPnlj6V1MP0q6SEbpGdUv7Mr+Hh/tsPLb6DFBY4KK7KiictUrLPwO36dvEp2OkEj0J3I/binrV6ry5xXZwZRFydcia/LWrHrm+6bg2a5WTOnE2ozqSNsacAkZGM004dybdJHH1bPrW8dyzm2Jt0eUNDoDvGj9DwSYxjGd2xmtVsuKLMToD48nKEK3l4WPce+vVtxKOSSSNGy0RUOPTIyP2f5GosGacS5VuyjxRWhVbm3so/DcI62ximZ3WRpG1MAjbFc77Cmjck3QS+H0Vi8ovek2mx8QdyY/rA/WyVwMEYGa1Ecbi1Y1jPW6OP/cxq0/gM13N6ut080VXbbybXj9xqWDOub+G3/FkhhitntVi1SM00iDVIF0w6OizHwlmffAyoztTrmnlG54o1gZUWLEE4uC6xSiJ3VB4V14LZDYZc471dLPjUU3T6bauorspHomnVn0ILDavP/Ho9enxY1mMPobRrzjQH7Z1ZX0zt3pYM4vORblZ3RbdppDLZG2v2lTMEUQiDq2o6w2EfIUEN1KfW/BLtrFbN7RwUu1lLmW3KOhuzKcASFvyb5wR5Ed60zFcL27WGNpJDhUBZj6AbmpBl3GPZ0/Sn6FogLcSSVQgtsm3CjsJGCFdWrwNjfyrzNyjNqjL8P8ApKfRzFGhkt4fo8vVdjIRA+lNSlfHES3g7ZNarbzCRFZd1YAg+oIyK8fS16vT/O0a+3lnHf1zQGVy8j34u5JFGqGS7u5WQyR+H6mWOGVDq7P1SCDv4VJA3rpy9ylcQSxG4sOvIBZFJ/pCL0FjgRHiGH1ZDqw0jKNqyTitNHEo+t0dQ16Nen+rnGfxrvNIFUsewBJ+AGaAz/kPgXELW8klu1UpeKZZtMobpTBiyhgT9xzH4NQ+rFVaP2f3n0Xpx2fQkFrcRTN1bc/SmeRGjGFkI8IBOp8dsVrVvxpHgaYK4RQW3QgkAZJA89q9xcZjaJpQ31alhqwcHGx0/eGdtu5FRYM+4VwO5tprWWOxkIie76ij/h8RPUjhVCBFKIzurDJ32pxz5y1cXd3bTLbM6LbyK66bOQo7MrBSlw4QkYPiXPbbvV4PF1WF5WWRFQEkMhVse4HvXocWTprIwZQWVQGXByzBRt8SKWDO+aeAXt802LQxhbXoRjqwHqZubeQFRq0jEcTZDYGcAZFMeIez65nijWO3WMol7+VhsQC7iHpjRA5UE6XAcZKkb1qN/wAXWF40ZXZpNWkKufs6QSfQeNa9TcWjWXpM2H6ZkA9VGQSPU+E7UtEWZ5wvlaZLpGlsHl/mJhmkuU1WqRIiyIzI+osGVmwgKvr32zXHgfs5kVOG9W3jSWKC9WZz0mKSkqbZiVJ1FTkgrnT7q0aTjEYSN/E3VAMaqpLNkatlHou59K7fT1+qyGHVOFBUg50s+G9NkalkmecjcqzwXVsxtTa9G3lju5OojfTJG06X8JLHBDPqbBGrFacKZniUYmEOodQp1AP6ucZ/GngqQLRRRQBRRRQCGqdxiwazlMsYzC58aj80+703O3luVPdcXKvEkQYEMAQRggjII8wR6UBU8CQLJE+lhkpIo7feUg91OMFD6eRGajLzgdpLrNzD9GmYhhcRM6prAIDh1/JnfcOB8T3qUvuWpbdi9mdSndojv+GTvt7w3vOwqrcbd7i4tzkxLD1C8ZdkJcjCksAPBgacNpI1Z3qGk+SVJrg4y2d/4ke0iukOCZImDBh2yC/dvDnc7e6nAueIZUx8OkDDI8ZQqBj7I1O2QDvnGff5VBJfXkcaN0mkkk1hvqQuJcRAKptW/JlncgsAcRnevV3zJdESdOCTwysI9a3bBo9M/TJGoZLSRBSRthxWP6HCqpcfP+/0W+79if4bwcynqcYYDfVHbo76mbOSZIk7kHGABtU1a2CqhjihFtbkktGPykvvmYElV/q5LHzI7VQLqxu5jJG7dCMkMQpRAVJHhUx5kY9J2Pjzh4x8rpwc3MsMcUQ1MihHnK6QcbalByAcAebHPktaYY441UUcSm5DziHEChEcQzK2AAAPB6HHbOOy9tsnCirBy/wUW0eDu7buc538gCe4Hr5kk+dJwPlxLYZzrkP2nPv76c9s+Z7nzPbEvVhwFeJFyMV7pKAjOF8MeAaeprjVdMalACoHbUwPiwMDsKb8N5bEEgkV3LEOJcnPULHUTjOFOrJ2+9ipuiopEUVv/k5Op1NZ16tecDGvqiXXj72Mpn7tSv8Aw36yV8/lI0jxjtp6m/8A9n7Kf0UpCkiGtOXEimSVSQyxlGH5rk9MayPJ8RgZ8x37Ui8AIIHUPREnUEelc519QLr76A++MZ8s4qaopSFBTHi3DBcKqszKodWYKcFtO4GRuBqCnb7uKf0lSSMuEcO+jxdMMWUM2jO5VSchc+eMkA+mK5zcOY3KzK+AEKMunOoZ1bHI0nPuNSQpKAhRy4Ot19b9TqF85ONONPT05xjRtn1Gak7iDWjL95SPxGK70VFIiiGsuBtFbGESAHGkOkYQgYAzjJBbGfFSw8vKlubcM3TzmPtmMZDKAT30sMjPuFTFGKUhRFT8KeW3killDFwRqEYUAHH5uTn1715l4KzW4i1qrKyMGWIBcqwYeDV7vWpfFFKFEPxDgrSvC+tNUQYHVEGDaumSQC3hOY9jv3r1xHl9J2cuT4kRQRsUKmQh0buG+sP4e81LUUpCkRDcEISERyFHhUKraQwYaQrBlyNjpB77ECnEnDixgLPlomLE4A1ko6Hby+3n5U/xRShRCNy2DN1tb9TqBwcnSFA06NOcY0lhnv4qmxRS0SoUFFFFSSeaUUUUIFooooSFN7vh0cwxKiv8QD+HpRRQERPyXbscgOv9rV/qBsVz/wCSIPvP+Ef/AGUUUA9teVrePBEYYjzclvwB2HyFSioAMAYFFFAeqKKKAKS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228600"/>
            <a:ext cx="169545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400" name="AutoShape 8" descr="data:image/jpg;base64,/9j/4AAQSkZJRgABAQAAAQABAAD/2wCEAAkGBhQQEBQUEBQVFBUWFhQXFRgYFBYcHBcbHR0VGxgXFRoYHSceHRkkGhUVHzIgIycpLiwtFx4zOTArNicrLCkBCQoKDgwOGg8PGiwkHSUpLC0sKik1LCoqKSwpLCkpLCkpLDQpLCwsLCkpKSopLDUpKTUsLjQsKS81LCwpKiwpLP/AABEIAFUBMAMBIgACEQEDEQH/xAAcAAABBQEBAQAAAAAAAAAAAAAAAQQFBgcDAgj/xABGEAACAQMCBAMEBQcKBQUAAAABAgMABBESIQUGEzEiQVEHYXGBFCMyUpEzQlNzobLRFzQ1YoKSk7GzwRUWJdLwVGNyo8L/xAAaAQEAAwEBAQAAAAAAAAAAAAAAAQMEAgUG/8QAKxEAAgIBAwMDBAIDAQAAAAAAAAECEQMSIjEhQVEEE3EUYZGxocGB0fAF/9oADAMBAAIRAxEAPwDcMUYpaKAKKKZ8U4qltGXkPwG2WPoM/jk7AAk0A5kkCgliABuSTgD3k1A3nOkSnTErSn+qMD45O5HvAx76pXM3M0kjhHVzI6NJBAqthgM7se/5p8tRIH2AQTDwxy30Yjlj0xu0hAUN9ZG6NGwWHHUYq6rLHJINskFqAuU/tBYHvAmXEe7azrP5pw43wRnbbzptH7SSQT1rYgAk5BwMaifzh91ts+XwprZ+z2ZiW+sQlxLnqLFh9ASQqIw5CvvkZGMmvT+yfAJRVUkg5W4fIYYw2HjIJ2HxoCetOeWIBeIOpVXDRPnKns2NwFPqWqe4bx6G4/JvvjOk7H4geY94yKzmblu4szdTAy9aaARI8mgqm48XViHhwucalA1bnG9RPCJ5+qkMw8eoLEQcyN3dp+oDpeGNCB1O7aftAnFAbbmiqpwfmVo36N2QSDpEgIxnbZz813OCNQ1DcE2rNALSYpaQ0AhFFV/inPlpbStFNIVdcZGlj3AYbgehFNf5ULD9Mf8ADf8AhXGuK7nOuPktdGKrfD/aBZzyrFFKS7nCjQwyfiR7qsgrpNPglNPgMUYpaSpJCjFQnHOb7ay/LyAE9lAyx+Q/3qCX2v2WcYmx69P/AGBzXDnFcs5c4rll4xRioPg/OdpdkLDMpY9kbwt8g3f5ZqcFdJp8Epp8BiilrjeXSxIzucKoLMfcNzUknSiqoPahYfpj/hv/AApf5ULD9Mf8N/4Vxrj5ONcfJa8UYqJ4VzVa3RxBMjn7ucN/dbBPyqWBrpNPg6TT4DFGKWg1JImKKrV77Q7KGR45JSHQlWGhtj+Fcf5ULD9Mf7j/AMK41x8nGuPkteKMVX+Fc92l1KIoZCznOBoYdhk7kYqw10mnwdJp8CYoxS0VJIUUUUB4mlCKWY4ABJPoB3NZnxrmNZJ9coZhglYkI1rHuDKqn7ZVgW0jdihxkR4Ns5yujoSFPtSt+wY/Zkr8QCKy/h9qL67DDDKAmmGQNqjZiUijkxtldHUcArqAwVbOaAsPKfDJ5kU3EpfoszRzumJIUIIGSTlpJEKtoceAEZydIqavOcLfh6sILW7lbuzi3l8Z9XlkALfHf3VY5VWytHIbARGYu3m25Z3J7knLE/GqbzJzXdx2sDwnpvPMAGZQw0tsB6DuCO+wO4qjJmUZae9WWQhqZG2/t0zOEa0YKTggPlx6+Egb+6pfjHtlt4I1IhmLuMxqwRQwBwSWDEAg7FTuD5U543b2d4gF3AXkC46iAK+exKMDnGQdjVQ4JyNbrNqvOvcIo+qRhgINTHS+++xXbzIY7gisa9bgXRZEzt4/sSvBvbZ1mw1lM2/eHMmPiMCpzpQ3f1tpHLDKNTCOWB4ssQQWjLrpSXBPjXI+8CKj+NcxyWs1mtkFit2kEbxLEuTnzXG3YADtufOrnwriZkkkik2eMjvtqH3sema0Yc+OVaZWn0RE4UrMkilNmRbi3MhkkZjKMtNKRgOSrHEciyOwbWSCG0jUHXGk8n8a1r0XILKMo2ftLt2PuyPkR5g1H+0Hl0SxllBHU8DY8nwRE3cfa2iYE4IZc5CgVTeT+IGIIF0aoNDaFLF1DFtcU2dg6uWTsu8owuBWspNopDXmOQMAVOQQCD6g9jXqgMG9pn9KT/CL/TjrnyryNLxFHaKSNAjBTqDb5GdsCuntM/pSf4Rf6cdQ/DePXFsCLeaSME5YKe59T8q8yVe49R50q1vUaFy37LZ7W7imeaJljbUQA+TsRtkY8605axrkLmi7m4jAk1xK6N1NSsdjiOQjO3qAflWzCtmHTp2o2YtNbRaYcbv/AKPbTS/o43f8ATT+mvEbITRSRN9l1ZT8CCKufBY+D5tvLx5XaSVizscsT5n/AM2q98I9khnt0lNyoLqGAVNSjPYFtQ/YKr3HORLu0Y6o2kQdpEGoEerAbqfiPOo7h/HLi2P1EskfuDED5r2rzFUXvR5yqL3o1LkP2dtZTvLcFGZfDFpORg/affsT2/GtAFZRyj7VJDKkV5hg5CiQDBUnAGsDYj37Vq4rfica2m3E41tFqL5n/mVx+pk/dNSlRfM/8yuP1Mn7pqyXDLHwfOAO3yq+x+yKd4lkSaMllDBSGHcA4z671Qh2q/J7XpkiWOOGNSqKoYuzdhjOABvt615ePR11HnQ0ddRRgWjfbKup8jgqR6Eeea37kXjLXdjFLJu+Crn1KkjPzGDWAHVI3mzMfLcsSfIeuTW/cjcGa0sYo3GHwWcehYk4+QwPiDV/pr1OuC70/LrgsNFIKWtxsPnfnT+kbr9a1SPLPs8mv4OtHLGg1MuGDZyMegx51Hc6f0jdfrWpvw/mK6t00QTyRpknSp2ye5ry9qm9R5u3U9RpPJ/s2msrtJ5JYnVVcYUNnxAjzGK0YVk3sz5jup73RPPJIvTc4Y7ZBXBrWq3YdOnajbirTtCiiiri0KKKKAz3nzMssqLHJLiHQUjID4bAdkJ2zpmU+/SK5+zqwIlywnXHUl0z/bUkJEufkkm/v2AFS1yf+oTe9P8Aa1qP45xiSzS5nh06khtz4hkaeqyvtkeRoSlbpErzzcYWJc/aZvxwcEjB8PfOdqYc5cGYw2QjUukcymQjOcEbsfLTnJOa8cflMoR2wcSGJjgeEZDByPuY7/AVbuJ/kHx93avIhNZo5MiunFVfx2/svjJ45KuTDOajJLK5DYEbsqoCRnJ7gDzON96g47CUsqnUhb7OosAfPy38qtF5Gpmm1Oq/XE4O/bI7fP8AZXa9vI5HR+pGNDMfU4OMgEdu1ZPrMmLZFdOv+PH8lnq//NWXJrjF9uOH0QvLnVvI4cDXJHdxLq33QYYmQjfHhUA+4Vo3MDNFdRSR7MylM4zncbH3dt6qPsgTSZACGAlbBHY+DuKtPM9qXuoV1Y1EADfyP8f8qv8AUWsM3HnVGvxH93/JRhm5QjGXZP8AbLBxW061vIh7sjAe44yPwIFZSLedrvUsEpiKOwkMjdNQ8YcmNFIjA6qqNOkscbmrlJzLN9NtoAV0yNOJMrviNASVOfvEb144btapn9ET8sE/5V62HLHLHVHjqvw6/o4lFx5LDy1NqtYj6DT+BIH7AKkzUNygMWcf9v8AeNTDVacmD+0z+lJ/hF/px0+5A5vtrGOVbhWYu6kaUVtgCD3Iq18yezdL27km+k6C+nwBVbGlVX72fzc1GfyNpjV9M29emuPx14rC8c1NySMbhNTckif4P7RrO4nSKKOQO5wpMagA4PmD6A1c1rPOB+y5bS5jm+k6umwbSUAz3G51bd6vy3K5I1Lkd/EP41px6q3GiGqtx3ptf36QRvJIdKoCzH3CuzSAdyB8TUfxzhsNzEYrjGhvLVpO3Yg5HarGdspPCPbDEzMLmNoxqOllywxnbWO+rHfH7KjvaBzXYXVvphUSTZBV+mylNxnLEAnIyMb9/dXXiXsdGrEFyBncLIu/yKnf44ppH7HJdi1zCFzjIVj/AA3z76xv3mqaMr91qmij8LtWlnijQEszoBj4j/Ib19LKO1VHlbku1sDrVxLLjHUZl2B76ADgZ/8ADVrWdcDDLvsNxv8ACrsGNwXUsw49C6nWovmf+ZXH6mT901IGdfUd8dx39KacTiE8LxBgOojKDsTggjUB5irnwXPg+a87fKtws/ZlYNGjGEklVJ+ul7kA/eqvr7F1OQLs7bHEQ228/F3rSrWRVjADAhFUE5HkMZO+3asuHC1epGbFiq9SGHC+U7W1OqCBEb72Mt+JyalgK8JOp7EH4EGiS4VftMo+JA/zrUklwaUkuDrQa5tOo7kDbO5Hb1rybtPvL/eFSSfPvOh/6jdfrWqzcjc82tla9KdHZ9btkIrDBxjcmpvjXspW4uZJTc6TIxfT0wcfDxZNMP5H4/8A1o/uL/31hWPJGTaRi9ucZNpFm5f5+tLucQwI6uwYgmNQNhk7g+lW8VQuVPZutldCZbjqFAyldAH2gRvhjir6K1Y9VbuTVDVW4WiiirDsKQ0tFAVPj0fTvon8pE0fPxD/APUf92vLxIZouqoaOQNBIGGVIbDJkHuNSkf2hUpzXw0zQEr9tDrXHfbvj343HvUVDwyrcw77ahhtP5rDByvwOll92KArHAgWjmgRTJ9HmuCFYHXp1HwspO50v5Z8JHpVv4FxP6RatHvrA8IcFSwJONj/APFh8qqnFraWGf6dbgmaPSL2JPzwNluIx5qw7j4juNu0PF1lTqWPibDOEDYIYeWptsfLIwQcefg+ox/SzeRJvV0fVJVJ3+b4/Pmtb39f++BlzLw9IrmHrfZMhEp7eHIIG3kAe/fGair4S9KT6WIVbqL9H6XTzpy2vHTO8WnTgtvmrPx6QXcQMoVGIzqGdIYbA79gfs9/SoOw5dVHDuQyocOoBH1g/N38vP5fKsTnit7lUXXXno+lPpytr88fc9j03qIKEJTk04X08918ePgu3KPCOlpKACMD3DB0748zknO/vrncXZupZpFA0QIdLZHkc5ydhkBjTKa4klBAYxRKpzv39SAO5OfhUbxXirXJ+gcNXLNgzSafCg2yzZ3GB2Dbk+XbOjE/fSxri7f3dcrxFPv8dzxmnd9zry7Mjpf3IGuZ5uhA2n7OpUQLGTvnJy2PNamuJERW7KO2kRqfjhM/JdTf2a4cI4fHGkUcP5CAMIz+lkORJOfUblVPnlj6V1MP0q6SEbpGdUv7Mr+Hh/tsPLb6DFBY4KK7KiictUrLPwO36dvEp2OkEj0J3I/binrV6ry5xXZwZRFydcia/LWrHrm+6bg2a5WTOnE2ozqSNsacAkZGM004dybdJHH1bPrW8dyzm2Jt0eUNDoDvGj9DwSYxjGd2xmtVsuKLMToD48nKEK3l4WPce+vVtxKOSSSNGy0RUOPTIyP2f5GosGacS5VuyjxRWhVbm3so/DcI62ximZ3WRpG1MAjbFc77Cmjck3QS+H0Vi8ovek2mx8QdyY/rA/WyVwMEYGa1Ecbi1Y1jPW6OP/cxq0/gM13N6ut080VXbbybXj9xqWDOub+G3/FkhhitntVi1SM00iDVIF0w6OizHwlmffAyoztTrmnlG54o1gZUWLEE4uC6xSiJ3VB4V14LZDYZc471dLPjUU3T6bauorspHomnVn0ILDavP/Ho9enxY1mMPobRrzjQH7Z1ZX0zt3pYM4vORblZ3RbdppDLZG2v2lTMEUQiDq2o6w2EfIUEN1KfW/BLtrFbN7RwUu1lLmW3KOhuzKcASFvyb5wR5Ed60zFcL27WGNpJDhUBZj6AbmpBl3GPZ0/Sn6FogLcSSVQgtsm3CjsJGCFdWrwNjfyrzNyjNqjL8P8ApKfRzFGhkt4fo8vVdjIRA+lNSlfHES3g7ZNarbzCRFZd1YAg+oIyK8fS16vT/O0a+3lnHf1zQGVy8j34u5JFGqGS7u5WQyR+H6mWOGVDq7P1SCDv4VJA3rpy9ylcQSxG4sOvIBZFJ/pCL0FjgRHiGH1ZDqw0jKNqyTitNHEo+t0dQ16Nen+rnGfxrvNIFUsewBJ+AGaAz/kPgXELW8klu1UpeKZZtMobpTBiyhgT9xzH4NQ+rFVaP2f3n0Xpx2fQkFrcRTN1bc/SmeRGjGFkI8IBOp8dsVrVvxpHgaYK4RQW3QgkAZJA89q9xcZjaJpQ31alhqwcHGx0/eGdtu5FRYM+4VwO5tprWWOxkIie76ij/h8RPUjhVCBFKIzurDJ32pxz5y1cXd3bTLbM6LbyK66bOQo7MrBSlw4QkYPiXPbbvV4PF1WF5WWRFQEkMhVse4HvXocWTprIwZQWVQGXByzBRt8SKWDO+aeAXt802LQxhbXoRjqwHqZubeQFRq0jEcTZDYGcAZFMeIez65nijWO3WMol7+VhsQC7iHpjRA5UE6XAcZKkb1qN/wAXWF40ZXZpNWkKufs6QSfQeNa9TcWjWXpM2H6ZkA9VGQSPU+E7UtEWZ5wvlaZLpGlsHl/mJhmkuU1WqRIiyIzI+osGVmwgKvr32zXHgfs5kVOG9W3jSWKC9WZz0mKSkqbZiVJ1FTkgrnT7q0aTjEYSN/E3VAMaqpLNkatlHou59K7fT1+qyGHVOFBUg50s+G9NkalkmecjcqzwXVsxtTa9G3lju5OojfTJG06X8JLHBDPqbBGrFacKZniUYmEOodQp1AP6ucZ/GngqQLRRRQBRRRQCGqdxiwazlMsYzC58aj80+703O3luVPdcXKvEkQYEMAQRggjII8wR6UBU8CQLJE+lhkpIo7feUg91OMFD6eRGajLzgdpLrNzD9GmYhhcRM6prAIDh1/JnfcOB8T3qUvuWpbdi9mdSndojv+GTvt7w3vOwqrcbd7i4tzkxLD1C8ZdkJcjCksAPBgacNpI1Z3qGk+SVJrg4y2d/4ke0iukOCZImDBh2yC/dvDnc7e6nAueIZUx8OkDDI8ZQqBj7I1O2QDvnGff5VBJfXkcaN0mkkk1hvqQuJcRAKptW/JlncgsAcRnevV3zJdESdOCTwysI9a3bBo9M/TJGoZLSRBSRthxWP6HCqpcfP+/0W+79if4bwcynqcYYDfVHbo76mbOSZIk7kHGABtU1a2CqhjihFtbkktGPykvvmYElV/q5LHzI7VQLqxu5jJG7dCMkMQpRAVJHhUx5kY9J2Pjzh4x8rpwc3MsMcUQ1MihHnK6QcbalByAcAebHPktaYY441UUcSm5DziHEChEcQzK2AAAPB6HHbOOy9tsnCirBy/wUW0eDu7buc538gCe4Hr5kk+dJwPlxLYZzrkP2nPv76c9s+Z7nzPbEvVhwFeJFyMV7pKAjOF8MeAaeprjVdMalACoHbUwPiwMDsKb8N5bEEgkV3LEOJcnPULHUTjOFOrJ2+9ipuiopEUVv/k5Op1NZ16tecDGvqiXXj72Mpn7tSv8Aw36yV8/lI0jxjtp6m/8A9n7Kf0UpCkiGtOXEimSVSQyxlGH5rk9MayPJ8RgZ8x37Ui8AIIHUPREnUEelc519QLr76A++MZ8s4qaopSFBTHi3DBcKqszKodWYKcFtO4GRuBqCnb7uKf0lSSMuEcO+jxdMMWUM2jO5VSchc+eMkA+mK5zcOY3KzK+AEKMunOoZ1bHI0nPuNSQpKAhRy4Ot19b9TqF85ONONPT05xjRtn1Gak7iDWjL95SPxGK70VFIiiGsuBtFbGESAHGkOkYQgYAzjJBbGfFSw8vKlubcM3TzmPtmMZDKAT30sMjPuFTFGKUhRFT8KeW3killDFwRqEYUAHH5uTn1715l4KzW4i1qrKyMGWIBcqwYeDV7vWpfFFKFEPxDgrSvC+tNUQYHVEGDaumSQC3hOY9jv3r1xHl9J2cuT4kRQRsUKmQh0buG+sP4e81LUUpCkRDcEISERyFHhUKraQwYaQrBlyNjpB77ECnEnDixgLPlomLE4A1ko6Hby+3n5U/xRShRCNy2DN1tb9TqBwcnSFA06NOcY0lhnv4qmxRS0SoUFFFFSSeaUUUUIFooooSFN7vh0cwxKiv8QD+HpRRQERPyXbscgOv9rV/qBsVz/wCSIPvP+Ef/AGUUUA9teVrePBEYYjzclvwB2HyFSioAMAYFFFAeqKKKAKS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228600"/>
            <a:ext cx="169545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402" name="AutoShape 10" descr="data:image/jpg;base64,/9j/4AAQSkZJRgABAQAAAQABAAD/2wCEAAkGBhQQEBQUEBQVFBUWFhQXFRgYFBYcHBcbHR0VGxgXFRoYHSceHRkkGhUVHzIgIycpLiwtFx4zOTArNicrLCkBCQoKDgwOGg8PGiwkHSUpLC0sKik1LCoqKSwpLCkpLCkpLDQpLCwsLCkpKSopLDUpKTUsLjQsKS81LCwpKiwpLP/AABEIAFUBMAMBIgACEQEDEQH/xAAcAAABBQEBAQAAAAAAAAAAAAAAAQQFBgcDAgj/xABGEAACAQMCBAMEBQcKBQUAAAABAgMABBESIQUGEzEiQVEHYXGBFCMyUpEzQlNzobLRFzQ1YoKSk7GzwRUWJdLwVGNyo8L/xAAaAQEAAwEBAQAAAAAAAAAAAAAAAQMEAgUG/8QAKxEAAgIBAwMDBAIDAQAAAAAAAAECEQMSIjEhQVEEE3EUYZGxocGB0fAF/9oADAMBAAIRAxEAPwDcMUYpaKAKKKZ8U4qltGXkPwG2WPoM/jk7AAk0A5kkCgliABuSTgD3k1A3nOkSnTErSn+qMD45O5HvAx76pXM3M0kjhHVzI6NJBAqthgM7se/5p8tRIH2AQTDwxy30Yjlj0xu0hAUN9ZG6NGwWHHUYq6rLHJINskFqAuU/tBYHvAmXEe7azrP5pw43wRnbbzptH7SSQT1rYgAk5BwMaifzh91ts+XwprZ+z2ZiW+sQlxLnqLFh9ASQqIw5CvvkZGMmvT+yfAJRVUkg5W4fIYYw2HjIJ2HxoCetOeWIBeIOpVXDRPnKns2NwFPqWqe4bx6G4/JvvjOk7H4geY94yKzmblu4szdTAy9aaARI8mgqm48XViHhwucalA1bnG9RPCJ5+qkMw8eoLEQcyN3dp+oDpeGNCB1O7aftAnFAbbmiqpwfmVo36N2QSDpEgIxnbZz813OCNQ1DcE2rNALSYpaQ0AhFFV/inPlpbStFNIVdcZGlj3AYbgehFNf5ULD9Mf8ADf8AhXGuK7nOuPktdGKrfD/aBZzyrFFKS7nCjQwyfiR7qsgrpNPglNPgMUYpaSpJCjFQnHOb7ay/LyAE9lAyx+Q/3qCX2v2WcYmx69P/AGBzXDnFcs5c4rll4xRioPg/OdpdkLDMpY9kbwt8g3f5ZqcFdJp8Epp8BiilrjeXSxIzucKoLMfcNzUknSiqoPahYfpj/hv/AApf5ULD9Mf8N/4Vxrj5ONcfJa8UYqJ4VzVa3RxBMjn7ucN/dbBPyqWBrpNPg6TT4DFGKWg1JImKKrV77Q7KGR45JSHQlWGhtj+Fcf5ULD9Mf7j/AMK41x8nGuPkteKMVX+Fc92l1KIoZCznOBoYdhk7kYqw10mnwdJp8CYoxS0VJIUUUUB4mlCKWY4ABJPoB3NZnxrmNZJ9coZhglYkI1rHuDKqn7ZVgW0jdihxkR4Ns5yujoSFPtSt+wY/Zkr8QCKy/h9qL67DDDKAmmGQNqjZiUijkxtldHUcArqAwVbOaAsPKfDJ5kU3EpfoszRzumJIUIIGSTlpJEKtoceAEZydIqavOcLfh6sILW7lbuzi3l8Z9XlkALfHf3VY5VWytHIbARGYu3m25Z3J7knLE/GqbzJzXdx2sDwnpvPMAGZQw0tsB6DuCO+wO4qjJmUZae9WWQhqZG2/t0zOEa0YKTggPlx6+Egb+6pfjHtlt4I1IhmLuMxqwRQwBwSWDEAg7FTuD5U543b2d4gF3AXkC46iAK+exKMDnGQdjVQ4JyNbrNqvOvcIo+qRhgINTHS+++xXbzIY7gisa9bgXRZEzt4/sSvBvbZ1mw1lM2/eHMmPiMCpzpQ3f1tpHLDKNTCOWB4ssQQWjLrpSXBPjXI+8CKj+NcxyWs1mtkFit2kEbxLEuTnzXG3YADtufOrnwriZkkkik2eMjvtqH3sema0Yc+OVaZWn0RE4UrMkilNmRbi3MhkkZjKMtNKRgOSrHEciyOwbWSCG0jUHXGk8n8a1r0XILKMo2ftLt2PuyPkR5g1H+0Hl0SxllBHU8DY8nwRE3cfa2iYE4IZc5CgVTeT+IGIIF0aoNDaFLF1DFtcU2dg6uWTsu8owuBWspNopDXmOQMAVOQQCD6g9jXqgMG9pn9KT/CL/TjrnyryNLxFHaKSNAjBTqDb5GdsCuntM/pSf4Rf6cdQ/DePXFsCLeaSME5YKe59T8q8yVe49R50q1vUaFy37LZ7W7imeaJljbUQA+TsRtkY8605axrkLmi7m4jAk1xK6N1NSsdjiOQjO3qAflWzCtmHTp2o2YtNbRaYcbv/AKPbTS/o43f8ATT+mvEbITRSRN9l1ZT8CCKufBY+D5tvLx5XaSVizscsT5n/AM2q98I9khnt0lNyoLqGAVNSjPYFtQ/YKr3HORLu0Y6o2kQdpEGoEerAbqfiPOo7h/HLi2P1EskfuDED5r2rzFUXvR5yqL3o1LkP2dtZTvLcFGZfDFpORg/affsT2/GtAFZRyj7VJDKkV5hg5CiQDBUnAGsDYj37Vq4rfica2m3E41tFqL5n/mVx+pk/dNSlRfM/8yuP1Mn7pqyXDLHwfOAO3yq+x+yKd4lkSaMllDBSGHcA4z671Qh2q/J7XpkiWOOGNSqKoYuzdhjOABvt615ePR11HnQ0ddRRgWjfbKup8jgqR6Eeea37kXjLXdjFLJu+Crn1KkjPzGDWAHVI3mzMfLcsSfIeuTW/cjcGa0sYo3GHwWcehYk4+QwPiDV/pr1OuC70/LrgsNFIKWtxsPnfnT+kbr9a1SPLPs8mv4OtHLGg1MuGDZyMegx51Hc6f0jdfrWpvw/mK6t00QTyRpknSp2ye5ry9qm9R5u3U9RpPJ/s2msrtJ5JYnVVcYUNnxAjzGK0YVk3sz5jup73RPPJIvTc4Y7ZBXBrWq3YdOnajbirTtCiiiri0KKKKAz3nzMssqLHJLiHQUjID4bAdkJ2zpmU+/SK5+zqwIlywnXHUl0z/bUkJEufkkm/v2AFS1yf+oTe9P8Aa1qP45xiSzS5nh06khtz4hkaeqyvtkeRoSlbpErzzcYWJc/aZvxwcEjB8PfOdqYc5cGYw2QjUukcymQjOcEbsfLTnJOa8cflMoR2wcSGJjgeEZDByPuY7/AVbuJ/kHx93avIhNZo5MiunFVfx2/svjJ45KuTDOajJLK5DYEbsqoCRnJ7gDzON96g47CUsqnUhb7OosAfPy38qtF5Gpmm1Oq/XE4O/bI7fP8AZXa9vI5HR+pGNDMfU4OMgEdu1ZPrMmLZFdOv+PH8lnq//NWXJrjF9uOH0QvLnVvI4cDXJHdxLq33QYYmQjfHhUA+4Vo3MDNFdRSR7MylM4zncbH3dt6qPsgTSZACGAlbBHY+DuKtPM9qXuoV1Y1EADfyP8f8qv8AUWsM3HnVGvxH93/JRhm5QjGXZP8AbLBxW061vIh7sjAe44yPwIFZSLedrvUsEpiKOwkMjdNQ8YcmNFIjA6qqNOkscbmrlJzLN9NtoAV0yNOJMrviNASVOfvEb144btapn9ET8sE/5V62HLHLHVHjqvw6/o4lFx5LDy1NqtYj6DT+BIH7AKkzUNygMWcf9v8AeNTDVacmD+0z+lJ/hF/px0+5A5vtrGOVbhWYu6kaUVtgCD3Iq18yezdL27km+k6C+nwBVbGlVX72fzc1GfyNpjV9M29emuPx14rC8c1NySMbhNTckif4P7RrO4nSKKOQO5wpMagA4PmD6A1c1rPOB+y5bS5jm+k6umwbSUAz3G51bd6vy3K5I1Lkd/EP41px6q3GiGqtx3ptf36QRvJIdKoCzH3CuzSAdyB8TUfxzhsNzEYrjGhvLVpO3Yg5HarGdspPCPbDEzMLmNoxqOllywxnbWO+rHfH7KjvaBzXYXVvphUSTZBV+mylNxnLEAnIyMb9/dXXiXsdGrEFyBncLIu/yKnf44ppH7HJdi1zCFzjIVj/AA3z76xv3mqaMr91qmij8LtWlnijQEszoBj4j/Ib19LKO1VHlbku1sDrVxLLjHUZl2B76ADgZ/8ADVrWdcDDLvsNxv8ACrsGNwXUsw49C6nWovmf+ZXH6mT901IGdfUd8dx39KacTiE8LxBgOojKDsTggjUB5irnwXPg+a87fKtws/ZlYNGjGEklVJ+ul7kA/eqvr7F1OQLs7bHEQ228/F3rSrWRVjADAhFUE5HkMZO+3asuHC1epGbFiq9SGHC+U7W1OqCBEb72Mt+JyalgK8JOp7EH4EGiS4VftMo+JA/zrUklwaUkuDrQa5tOo7kDbO5Hb1rybtPvL/eFSSfPvOh/6jdfrWqzcjc82tla9KdHZ9btkIrDBxjcmpvjXspW4uZJTc6TIxfT0wcfDxZNMP5H4/8A1o/uL/31hWPJGTaRi9ucZNpFm5f5+tLucQwI6uwYgmNQNhk7g+lW8VQuVPZutldCZbjqFAyldAH2gRvhjir6K1Y9VbuTVDVW4WiiirDsKQ0tFAVPj0fTvon8pE0fPxD/APUf92vLxIZouqoaOQNBIGGVIbDJkHuNSkf2hUpzXw0zQEr9tDrXHfbvj343HvUVDwyrcw77ahhtP5rDByvwOll92KArHAgWjmgRTJ9HmuCFYHXp1HwspO50v5Z8JHpVv4FxP6RatHvrA8IcFSwJONj/APFh8qqnFraWGf6dbgmaPSL2JPzwNluIx5qw7j4juNu0PF1lTqWPibDOEDYIYeWptsfLIwQcefg+ox/SzeRJvV0fVJVJ3+b4/Pmtb39f++BlzLw9IrmHrfZMhEp7eHIIG3kAe/fGair4S9KT6WIVbqL9H6XTzpy2vHTO8WnTgtvmrPx6QXcQMoVGIzqGdIYbA79gfs9/SoOw5dVHDuQyocOoBH1g/N38vP5fKsTnit7lUXXXno+lPpytr88fc9j03qIKEJTk04X08918ePgu3KPCOlpKACMD3DB0748zknO/vrncXZupZpFA0QIdLZHkc5ydhkBjTKa4klBAYxRKpzv39SAO5OfhUbxXirXJ+gcNXLNgzSafCg2yzZ3GB2Dbk+XbOjE/fSxri7f3dcrxFPv8dzxmnd9zry7Mjpf3IGuZ5uhA2n7OpUQLGTvnJy2PNamuJERW7KO2kRqfjhM/JdTf2a4cI4fHGkUcP5CAMIz+lkORJOfUblVPnlj6V1MP0q6SEbpGdUv7Mr+Hh/tsPLb6DFBY4KK7KiictUrLPwO36dvEp2OkEj0J3I/binrV6ry5xXZwZRFydcia/LWrHrm+6bg2a5WTOnE2ozqSNsacAkZGM004dybdJHH1bPrW8dyzm2Jt0eUNDoDvGj9DwSYxjGd2xmtVsuKLMToD48nKEK3l4WPce+vVtxKOSSSNGy0RUOPTIyP2f5GosGacS5VuyjxRWhVbm3so/DcI62ximZ3WRpG1MAjbFc77Cmjck3QS+H0Vi8ovek2mx8QdyY/rA/WyVwMEYGa1Ecbi1Y1jPW6OP/cxq0/gM13N6ut080VXbbybXj9xqWDOub+G3/FkhhitntVi1SM00iDVIF0w6OizHwlmffAyoztTrmnlG54o1gZUWLEE4uC6xSiJ3VB4V14LZDYZc471dLPjUU3T6bauorspHomnVn0ILDavP/Ho9enxY1mMPobRrzjQH7Z1ZX0zt3pYM4vORblZ3RbdppDLZG2v2lTMEUQiDq2o6w2EfIUEN1KfW/BLtrFbN7RwUu1lLmW3KOhuzKcASFvyb5wR5Ed60zFcL27WGNpJDhUBZj6AbmpBl3GPZ0/Sn6FogLcSSVQgtsm3CjsJGCFdWrwNjfyrzNyjNqjL8P8ApKfRzFGhkt4fo8vVdjIRA+lNSlfHES3g7ZNarbzCRFZd1YAg+oIyK8fS16vT/O0a+3lnHf1zQGVy8j34u5JFGqGS7u5WQyR+H6mWOGVDq7P1SCDv4VJA3rpy9ylcQSxG4sOvIBZFJ/pCL0FjgRHiGH1ZDqw0jKNqyTitNHEo+t0dQ16Nen+rnGfxrvNIFUsewBJ+AGaAz/kPgXELW8klu1UpeKZZtMobpTBiyhgT9xzH4NQ+rFVaP2f3n0Xpx2fQkFrcRTN1bc/SmeRGjGFkI8IBOp8dsVrVvxpHgaYK4RQW3QgkAZJA89q9xcZjaJpQ31alhqwcHGx0/eGdtu5FRYM+4VwO5tprWWOxkIie76ij/h8RPUjhVCBFKIzurDJ32pxz5y1cXd3bTLbM6LbyK66bOQo7MrBSlw4QkYPiXPbbvV4PF1WF5WWRFQEkMhVse4HvXocWTprIwZQWVQGXByzBRt8SKWDO+aeAXt802LQxhbXoRjqwHqZubeQFRq0jEcTZDYGcAZFMeIez65nijWO3WMol7+VhsQC7iHpjRA5UE6XAcZKkb1qN/wAXWF40ZXZpNWkKufs6QSfQeNa9TcWjWXpM2H6ZkA9VGQSPU+E7UtEWZ5wvlaZLpGlsHl/mJhmkuU1WqRIiyIzI+osGVmwgKvr32zXHgfs5kVOG9W3jSWKC9WZz0mKSkqbZiVJ1FTkgrnT7q0aTjEYSN/E3VAMaqpLNkatlHou59K7fT1+qyGHVOFBUg50s+G9NkalkmecjcqzwXVsxtTa9G3lju5OojfTJG06X8JLHBDPqbBGrFacKZniUYmEOodQp1AP6ucZ/GngqQLRRRQBRRRQCGqdxiwazlMsYzC58aj80+703O3luVPdcXKvEkQYEMAQRggjII8wR6UBU8CQLJE+lhkpIo7feUg91OMFD6eRGajLzgdpLrNzD9GmYhhcRM6prAIDh1/JnfcOB8T3qUvuWpbdi9mdSndojv+GTvt7w3vOwqrcbd7i4tzkxLD1C8ZdkJcjCksAPBgacNpI1Z3qGk+SVJrg4y2d/4ke0iukOCZImDBh2yC/dvDnc7e6nAueIZUx8OkDDI8ZQqBj7I1O2QDvnGff5VBJfXkcaN0mkkk1hvqQuJcRAKptW/JlncgsAcRnevV3zJdESdOCTwysI9a3bBo9M/TJGoZLSRBSRthxWP6HCqpcfP+/0W+79if4bwcynqcYYDfVHbo76mbOSZIk7kHGABtU1a2CqhjihFtbkktGPykvvmYElV/q5LHzI7VQLqxu5jJG7dCMkMQpRAVJHhUx5kY9J2Pjzh4x8rpwc3MsMcUQ1MihHnK6QcbalByAcAebHPktaYY441UUcSm5DziHEChEcQzK2AAAPB6HHbOOy9tsnCirBy/wUW0eDu7buc538gCe4Hr5kk+dJwPlxLYZzrkP2nPv76c9s+Z7nzPbEvVhwFeJFyMV7pKAjOF8MeAaeprjVdMalACoHbUwPiwMDsKb8N5bEEgkV3LEOJcnPULHUTjOFOrJ2+9ipuiopEUVv/k5Op1NZ16tecDGvqiXXj72Mpn7tSv8Aw36yV8/lI0jxjtp6m/8A9n7Kf0UpCkiGtOXEimSVSQyxlGH5rk9MayPJ8RgZ8x37Ui8AIIHUPREnUEelc519QLr76A++MZ8s4qaopSFBTHi3DBcKqszKodWYKcFtO4GRuBqCnb7uKf0lSSMuEcO+jxdMMWUM2jO5VSchc+eMkA+mK5zcOY3KzK+AEKMunOoZ1bHI0nPuNSQpKAhRy4Ot19b9TqF85ONONPT05xjRtn1Gak7iDWjL95SPxGK70VFIiiGsuBtFbGESAHGkOkYQgYAzjJBbGfFSw8vKlubcM3TzmPtmMZDKAT30sMjPuFTFGKUhRFT8KeW3killDFwRqEYUAHH5uTn1715l4KzW4i1qrKyMGWIBcqwYeDV7vWpfFFKFEPxDgrSvC+tNUQYHVEGDaumSQC3hOY9jv3r1xHl9J2cuT4kRQRsUKmQh0buG+sP4e81LUUpCkRDcEISERyFHhUKraQwYaQrBlyNjpB77ECnEnDixgLPlomLE4A1ko6Hby+3n5U/xRShRCNy2DN1tb9TqBwcnSFA06NOcY0lhnv4qmxRS0SoUFFFFSSeaUUUUIFooooSFN7vh0cwxKiv8QD+HpRRQERPyXbscgOv9rV/qBsVz/wCSIPvP+Ef/AGUUUA9teVrePBEYYjzclvwB2HyFSioAMAYFFFAeqKKKAKS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228600"/>
            <a:ext cx="169545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404" name="AutoShape 12" descr="data:image/jpg;base64,/9j/4AAQSkZJRgABAQAAAQABAAD/2wCEAAkGBhQQEBQUEBQVFBUWFhQXFRgYFBYcHBcbHR0VGxgXFRoYHSceHRkkGhUVHzIgIycpLiwtFx4zOTArNicrLCkBCQoKDgwOGg8PGiwkHSUpLC0sKik1LCoqKSwpLCkpLCkpLDQpLCwsLCkpKSopLDUpKTUsLjQsKS81LCwpKiwpLP/AABEIAFUBMAMBIgACEQEDEQH/xAAcAAABBQEBAQAAAAAAAAAAAAAAAQQFBgcDAgj/xABGEAACAQMCBAMEBQcKBQUAAAABAgMABBESIQUGEzEiQVEHYXGBFCMyUpEzQlNzobLRFzQ1YoKSk7GzwRUWJdLwVGNyo8L/xAAaAQEAAwEBAQAAAAAAAAAAAAAAAQMEAgUG/8QAKxEAAgIBAwMDBAIDAQAAAAAAAAECEQMSIjEhQVEEE3EUYZGxocGB0fAF/9oADAMBAAIRAxEAPwDcMUYpaKAKKKZ8U4qltGXkPwG2WPoM/jk7AAk0A5kkCgliABuSTgD3k1A3nOkSnTErSn+qMD45O5HvAx76pXM3M0kjhHVzI6NJBAqthgM7se/5p8tRIH2AQTDwxy30Yjlj0xu0hAUN9ZG6NGwWHHUYq6rLHJINskFqAuU/tBYHvAmXEe7azrP5pw43wRnbbzptH7SSQT1rYgAk5BwMaifzh91ts+XwprZ+z2ZiW+sQlxLnqLFh9ASQqIw5CvvkZGMmvT+yfAJRVUkg5W4fIYYw2HjIJ2HxoCetOeWIBeIOpVXDRPnKns2NwFPqWqe4bx6G4/JvvjOk7H4geY94yKzmblu4szdTAy9aaARI8mgqm48XViHhwucalA1bnG9RPCJ5+qkMw8eoLEQcyN3dp+oDpeGNCB1O7aftAnFAbbmiqpwfmVo36N2QSDpEgIxnbZz813OCNQ1DcE2rNALSYpaQ0AhFFV/inPlpbStFNIVdcZGlj3AYbgehFNf5ULD9Mf8ADf8AhXGuK7nOuPktdGKrfD/aBZzyrFFKS7nCjQwyfiR7qsgrpNPglNPgMUYpaSpJCjFQnHOb7ay/LyAE9lAyx+Q/3qCX2v2WcYmx69P/AGBzXDnFcs5c4rll4xRioPg/OdpdkLDMpY9kbwt8g3f5ZqcFdJp8Epp8BiilrjeXSxIzucKoLMfcNzUknSiqoPahYfpj/hv/AApf5ULD9Mf8N/4Vxrj5ONcfJa8UYqJ4VzVa3RxBMjn7ucN/dbBPyqWBrpNPg6TT4DFGKWg1JImKKrV77Q7KGR45JSHQlWGhtj+Fcf5ULD9Mf7j/AMK41x8nGuPkteKMVX+Fc92l1KIoZCznOBoYdhk7kYqw10mnwdJp8CYoxS0VJIUUUUB4mlCKWY4ABJPoB3NZnxrmNZJ9coZhglYkI1rHuDKqn7ZVgW0jdihxkR4Ns5yujoSFPtSt+wY/Zkr8QCKy/h9qL67DDDKAmmGQNqjZiUijkxtldHUcArqAwVbOaAsPKfDJ5kU3EpfoszRzumJIUIIGSTlpJEKtoceAEZydIqavOcLfh6sILW7lbuzi3l8Z9XlkALfHf3VY5VWytHIbARGYu3m25Z3J7knLE/GqbzJzXdx2sDwnpvPMAGZQw0tsB6DuCO+wO4qjJmUZae9WWQhqZG2/t0zOEa0YKTggPlx6+Egb+6pfjHtlt4I1IhmLuMxqwRQwBwSWDEAg7FTuD5U543b2d4gF3AXkC46iAK+exKMDnGQdjVQ4JyNbrNqvOvcIo+qRhgINTHS+++xXbzIY7gisa9bgXRZEzt4/sSvBvbZ1mw1lM2/eHMmPiMCpzpQ3f1tpHLDKNTCOWB4ssQQWjLrpSXBPjXI+8CKj+NcxyWs1mtkFit2kEbxLEuTnzXG3YADtufOrnwriZkkkik2eMjvtqH3sema0Yc+OVaZWn0RE4UrMkilNmRbi3MhkkZjKMtNKRgOSrHEciyOwbWSCG0jUHXGk8n8a1r0XILKMo2ftLt2PuyPkR5g1H+0Hl0SxllBHU8DY8nwRE3cfa2iYE4IZc5CgVTeT+IGIIF0aoNDaFLF1DFtcU2dg6uWTsu8owuBWspNopDXmOQMAVOQQCD6g9jXqgMG9pn9KT/CL/TjrnyryNLxFHaKSNAjBTqDb5GdsCuntM/pSf4Rf6cdQ/DePXFsCLeaSME5YKe59T8q8yVe49R50q1vUaFy37LZ7W7imeaJljbUQA+TsRtkY8605axrkLmi7m4jAk1xK6N1NSsdjiOQjO3qAflWzCtmHTp2o2YtNbRaYcbv/AKPbTS/o43f8ATT+mvEbITRSRN9l1ZT8CCKufBY+D5tvLx5XaSVizscsT5n/AM2q98I9khnt0lNyoLqGAVNSjPYFtQ/YKr3HORLu0Y6o2kQdpEGoEerAbqfiPOo7h/HLi2P1EskfuDED5r2rzFUXvR5yqL3o1LkP2dtZTvLcFGZfDFpORg/affsT2/GtAFZRyj7VJDKkV5hg5CiQDBUnAGsDYj37Vq4rfica2m3E41tFqL5n/mVx+pk/dNSlRfM/8yuP1Mn7pqyXDLHwfOAO3yq+x+yKd4lkSaMllDBSGHcA4z671Qh2q/J7XpkiWOOGNSqKoYuzdhjOABvt615ePR11HnQ0ddRRgWjfbKup8jgqR6Eeea37kXjLXdjFLJu+Crn1KkjPzGDWAHVI3mzMfLcsSfIeuTW/cjcGa0sYo3GHwWcehYk4+QwPiDV/pr1OuC70/LrgsNFIKWtxsPnfnT+kbr9a1SPLPs8mv4OtHLGg1MuGDZyMegx51Hc6f0jdfrWpvw/mK6t00QTyRpknSp2ye5ry9qm9R5u3U9RpPJ/s2msrtJ5JYnVVcYUNnxAjzGK0YVk3sz5jup73RPPJIvTc4Y7ZBXBrWq3YdOnajbirTtCiiiri0KKKKAz3nzMssqLHJLiHQUjID4bAdkJ2zpmU+/SK5+zqwIlywnXHUl0z/bUkJEufkkm/v2AFS1yf+oTe9P8Aa1qP45xiSzS5nh06khtz4hkaeqyvtkeRoSlbpErzzcYWJc/aZvxwcEjB8PfOdqYc5cGYw2QjUukcymQjOcEbsfLTnJOa8cflMoR2wcSGJjgeEZDByPuY7/AVbuJ/kHx93avIhNZo5MiunFVfx2/svjJ45KuTDOajJLK5DYEbsqoCRnJ7gDzON96g47CUsqnUhb7OosAfPy38qtF5Gpmm1Oq/XE4O/bI7fP8AZXa9vI5HR+pGNDMfU4OMgEdu1ZPrMmLZFdOv+PH8lnq//NWXJrjF9uOH0QvLnVvI4cDXJHdxLq33QYYmQjfHhUA+4Vo3MDNFdRSR7MylM4zncbH3dt6qPsgTSZACGAlbBHY+DuKtPM9qXuoV1Y1EADfyP8f8qv8AUWsM3HnVGvxH93/JRhm5QjGXZP8AbLBxW061vIh7sjAe44yPwIFZSLedrvUsEpiKOwkMjdNQ8YcmNFIjA6qqNOkscbmrlJzLN9NtoAV0yNOJMrviNASVOfvEb144btapn9ET8sE/5V62HLHLHVHjqvw6/o4lFx5LDy1NqtYj6DT+BIH7AKkzUNygMWcf9v8AeNTDVacmD+0z+lJ/hF/px0+5A5vtrGOVbhWYu6kaUVtgCD3Iq18yezdL27km+k6C+nwBVbGlVX72fzc1GfyNpjV9M29emuPx14rC8c1NySMbhNTckif4P7RrO4nSKKOQO5wpMagA4PmD6A1c1rPOB+y5bS5jm+k6umwbSUAz3G51bd6vy3K5I1Lkd/EP41px6q3GiGqtx3ptf36QRvJIdKoCzH3CuzSAdyB8TUfxzhsNzEYrjGhvLVpO3Yg5HarGdspPCPbDEzMLmNoxqOllywxnbWO+rHfH7KjvaBzXYXVvphUSTZBV+mylNxnLEAnIyMb9/dXXiXsdGrEFyBncLIu/yKnf44ppH7HJdi1zCFzjIVj/AA3z76xv3mqaMr91qmij8LtWlnijQEszoBj4j/Ib19LKO1VHlbku1sDrVxLLjHUZl2B76ADgZ/8ADVrWdcDDLvsNxv8ACrsGNwXUsw49C6nWovmf+ZXH6mT901IGdfUd8dx39KacTiE8LxBgOojKDsTggjUB5irnwXPg+a87fKtws/ZlYNGjGEklVJ+ul7kA/eqvr7F1OQLs7bHEQ228/F3rSrWRVjADAhFUE5HkMZO+3asuHC1epGbFiq9SGHC+U7W1OqCBEb72Mt+JyalgK8JOp7EH4EGiS4VftMo+JA/zrUklwaUkuDrQa5tOo7kDbO5Hb1rybtPvL/eFSSfPvOh/6jdfrWqzcjc82tla9KdHZ9btkIrDBxjcmpvjXspW4uZJTc6TIxfT0wcfDxZNMP5H4/8A1o/uL/31hWPJGTaRi9ucZNpFm5f5+tLucQwI6uwYgmNQNhk7g+lW8VQuVPZutldCZbjqFAyldAH2gRvhjir6K1Y9VbuTVDVW4WiiirDsKQ0tFAVPj0fTvon8pE0fPxD/APUf92vLxIZouqoaOQNBIGGVIbDJkHuNSkf2hUpzXw0zQEr9tDrXHfbvj343HvUVDwyrcw77ahhtP5rDByvwOll92KArHAgWjmgRTJ9HmuCFYHXp1HwspO50v5Z8JHpVv4FxP6RatHvrA8IcFSwJONj/APFh8qqnFraWGf6dbgmaPSL2JPzwNluIx5qw7j4juNu0PF1lTqWPibDOEDYIYeWptsfLIwQcefg+ox/SzeRJvV0fVJVJ3+b4/Pmtb39f++BlzLw9IrmHrfZMhEp7eHIIG3kAe/fGair4S9KT6WIVbqL9H6XTzpy2vHTO8WnTgtvmrPx6QXcQMoVGIzqGdIYbA79gfs9/SoOw5dVHDuQyocOoBH1g/N38vP5fKsTnit7lUXXXno+lPpytr88fc9j03qIKEJTk04X08918ePgu3KPCOlpKACMD3DB0748zknO/vrncXZupZpFA0QIdLZHkc5ydhkBjTKa4klBAYxRKpzv39SAO5OfhUbxXirXJ+gcNXLNgzSafCg2yzZ3GB2Dbk+XbOjE/fSxri7f3dcrxFPv8dzxmnd9zry7Mjpf3IGuZ5uhA2n7OpUQLGTvnJy2PNamuJERW7KO2kRqfjhM/JdTf2a4cI4fHGkUcP5CAMIz+lkORJOfUblVPnlj6V1MP0q6SEbpGdUv7Mr+Hh/tsPLb6DFBY4KK7KiictUrLPwO36dvEp2OkEj0J3I/binrV6ry5xXZwZRFydcia/LWrHrm+6bg2a5WTOnE2ozqSNsacAkZGM004dybdJHH1bPrW8dyzm2Jt0eUNDoDvGj9DwSYxjGd2xmtVsuKLMToD48nKEK3l4WPce+vVtxKOSSSNGy0RUOPTIyP2f5GosGacS5VuyjxRWhVbm3so/DcI62ximZ3WRpG1MAjbFc77Cmjck3QS+H0Vi8ovek2mx8QdyY/rA/WyVwMEYGa1Ecbi1Y1jPW6OP/cxq0/gM13N6ut080VXbbybXj9xqWDOub+G3/FkhhitntVi1SM00iDVIF0w6OizHwlmffAyoztTrmnlG54o1gZUWLEE4uC6xSiJ3VB4V14LZDYZc471dLPjUU3T6bauorspHomnVn0ILDavP/Ho9enxY1mMPobRrzjQH7Z1ZX0zt3pYM4vORblZ3RbdppDLZG2v2lTMEUQiDq2o6w2EfIUEN1KfW/BLtrFbN7RwUu1lLmW3KOhuzKcASFvyb5wR5Ed60zFcL27WGNpJDhUBZj6AbmpBl3GPZ0/Sn6FogLcSSVQgtsm3CjsJGCFdWrwNjfyrzNyjNqjL8P8ApKfRzFGhkt4fo8vVdjIRA+lNSlfHES3g7ZNarbzCRFZd1YAg+oIyK8fS16vT/O0a+3lnHf1zQGVy8j34u5JFGqGS7u5WQyR+H6mWOGVDq7P1SCDv4VJA3rpy9ylcQSxG4sOvIBZFJ/pCL0FjgRHiGH1ZDqw0jKNqyTitNHEo+t0dQ16Nen+rnGfxrvNIFUsewBJ+AGaAz/kPgXELW8klu1UpeKZZtMobpTBiyhgT9xzH4NQ+rFVaP2f3n0Xpx2fQkFrcRTN1bc/SmeRGjGFkI8IBOp8dsVrVvxpHgaYK4RQW3QgkAZJA89q9xcZjaJpQ31alhqwcHGx0/eGdtu5FRYM+4VwO5tprWWOxkIie76ij/h8RPUjhVCBFKIzurDJ32pxz5y1cXd3bTLbM6LbyK66bOQo7MrBSlw4QkYPiXPbbvV4PF1WF5WWRFQEkMhVse4HvXocWTprIwZQWVQGXByzBRt8SKWDO+aeAXt802LQxhbXoRjqwHqZubeQFRq0jEcTZDYGcAZFMeIez65nijWO3WMol7+VhsQC7iHpjRA5UE6XAcZKkb1qN/wAXWF40ZXZpNWkKufs6QSfQeNa9TcWjWXpM2H6ZkA9VGQSPU+E7UtEWZ5wvlaZLpGlsHl/mJhmkuU1WqRIiyIzI+osGVmwgKvr32zXHgfs5kVOG9W3jSWKC9WZz0mKSkqbZiVJ1FTkgrnT7q0aTjEYSN/E3VAMaqpLNkatlHou59K7fT1+qyGHVOFBUg50s+G9NkalkmecjcqzwXVsxtTa9G3lju5OojfTJG06X8JLHBDPqbBGrFacKZniUYmEOodQp1AP6ucZ/GngqQLRRRQBRRRQCGqdxiwazlMsYzC58aj80+703O3luVPdcXKvEkQYEMAQRggjII8wR6UBU8CQLJE+lhkpIo7feUg91OMFD6eRGajLzgdpLrNzD9GmYhhcRM6prAIDh1/JnfcOB8T3qUvuWpbdi9mdSndojv+GTvt7w3vOwqrcbd7i4tzkxLD1C8ZdkJcjCksAPBgacNpI1Z3qGk+SVJrg4y2d/4ke0iukOCZImDBh2yC/dvDnc7e6nAueIZUx8OkDDI8ZQqBj7I1O2QDvnGff5VBJfXkcaN0mkkk1hvqQuJcRAKptW/JlncgsAcRnevV3zJdESdOCTwysI9a3bBo9M/TJGoZLSRBSRthxWP6HCqpcfP+/0W+79if4bwcynqcYYDfVHbo76mbOSZIk7kHGABtU1a2CqhjihFtbkktGPykvvmYElV/q5LHzI7VQLqxu5jJG7dCMkMQpRAVJHhUx5kY9J2Pjzh4x8rpwc3MsMcUQ1MihHnK6QcbalByAcAebHPktaYY441UUcSm5DziHEChEcQzK2AAAPB6HHbOOy9tsnCirBy/wUW0eDu7buc538gCe4Hr5kk+dJwPlxLYZzrkP2nPv76c9s+Z7nzPbEvVhwFeJFyMV7pKAjOF8MeAaeprjVdMalACoHbUwPiwMDsKb8N5bEEgkV3LEOJcnPULHUTjOFOrJ2+9ipuiopEUVv/k5Op1NZ16tecDGvqiXXj72Mpn7tSv8Aw36yV8/lI0jxjtp6m/8A9n7Kf0UpCkiGtOXEimSVSQyxlGH5rk9MayPJ8RgZ8x37Ui8AIIHUPREnUEelc519QLr76A++MZ8s4qaopSFBTHi3DBcKqszKodWYKcFtO4GRuBqCnb7uKf0lSSMuEcO+jxdMMWUM2jO5VSchc+eMkA+mK5zcOY3KzK+AEKMunOoZ1bHI0nPuNSQpKAhRy4Ot19b9TqF85ONONPT05xjRtn1Gak7iDWjL95SPxGK70VFIiiGsuBtFbGESAHGkOkYQgYAzjJBbGfFSw8vKlubcM3TzmPtmMZDKAT30sMjPuFTFGKUhRFT8KeW3killDFwRqEYUAHH5uTn1715l4KzW4i1qrKyMGWIBcqwYeDV7vWpfFFKFEPxDgrSvC+tNUQYHVEGDaumSQC3hOY9jv3r1xHl9J2cuT4kRQRsUKmQh0buG+sP4e81LUUpCkRDcEISERyFHhUKraQwYaQrBlyNjpB77ECnEnDixgLPlomLE4A1ko6Hby+3n5U/xRShRCNy2DN1tb9TqBwcnSFA06NOcY0lhnv4qmxRS0SoUFFFFSSeaUUUUIFooooSFN7vh0cwxKiv8QD+HpRRQERPyXbscgOv9rV/qBsVz/wCSIPvP+Ef/AGUUUA9teVrePBEYYjzclvwB2HyFSioAMAYFFFAeqKKKAKS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228600"/>
            <a:ext cx="169545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9406" name="Picture 14" descr="http://t3.gstatic.com/images?q=tbn:ANd9GcRR3kr_xhlFhbV7K8HRd4PJAaSUihuKHnUCz27J50ZpSJTeEKFjtnkfKIc0z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1643074" cy="1590913"/>
          </a:xfrm>
          <a:prstGeom prst="rect">
            <a:avLst/>
          </a:prstGeom>
          <a:noFill/>
        </p:spPr>
      </p:pic>
      <p:sp>
        <p:nvSpPr>
          <p:cNvPr id="59408" name="AutoShape 16" descr="data:image/jpg;base64,/9j/4AAQSkZJRgABAQAAAQABAAD/2wBDAAkGBwgHBgkIBwgKCgkLDRYPDQwMDRsUFRAWIB0iIiAdHx8kKDQsJCYxJx8fLT0tMTU3Ojo6Iys/RD84QzQ5Ojf/2wBDAQoKCg0MDRoPDxo3JR8lNzc3Nzc3Nzc3Nzc3Nzc3Nzc3Nzc3Nzc3Nzc3Nzc3Nzc3Nzc3Nzc3Nzc3Nzc3Nzc3Nzf/wAARCAC0AM4DASIAAhEBAxEB/8QAHAAAAgIDAQEAAAAAAAAAAAAABQYEBwABAwII/8QATxAAAQMDAgMEBQcJAwoFBQAAAQIDBAAFERIhBjFBBxNRYRQicYGRFTJSdKGx0RcjNTZCVJOy0iSE8BYzNERicnOCosElJlWS4UNTY2SU/8QAGgEBAAIDAQAAAAAAAAAAAAAAAAEDAgQFBv/EADERAAIBAgQEBQIFBQAAAAAAAAABAgMRBBIhMQU0caETFUFRYVLBIpHR4fAUMjNCsf/aAAwDAQACEQMRAD8AvE8qAXDjDh+23hm0TLowzPeKQllWrI1cgSBhOemSKPHcVV/FXZIm/wDGXy4LmWWHVIW+wWyVEpAB0qztnHu6UBZ3WlCZxbJjdpELhdMVkxpMRT6niTrBAUcAcserTekaRjfAAAqtLrGfV26WiSGHSwm2rSXQg6QdLm2eVAej2muR+0OTw7cYbLVvQ+I6JgJBS4oZQFZ2GcEfbRSw8W3a9zeLYcSDEVJs0gsRElZAeVlYGs9PmjlSm5wmriXiHtChPsraW65GdhPrSUgOpSvBSeo3IOOhqX2G/KTk7iiXd4rrEmRIaWvvGykKV+c1EZ570B7jcb8dSeJJPD7dhs/yhGaDziTJUE6Tjkc78xRbi7jC/Wzii1WCzW6DIlTopePpLqkhKhqyARtjCaiWWO+ntvvslTDoYVbkJS6UEJUfzewPI0F7WIkV3tEsb12gz5NrRCWHvQ0LKs5XpwU+eOtAOU/iC/Wfge5Xq8QILdwigqbYZdK21JykAk887n4Cl2J2jX+Krh+VfrRBFtvikoYchvKLjerGNSVe0Hb41k8WyT2R32Nw1BuTTKNSAzLQvvVKKkKJAVkkb/fStDsb/Db3Ad+DM2Wy5pRLYkoU6IpOPWSkj1MAkjwKaAc+NO0p/hXjOLanoLbluU025IfBVrbSpRSTjlgbUeg8VPy+P5HDqGWTEbgIlokJUSperHuxvSvxDYxeu1lcSdGdVBkWNTK3A2SkHJxg8sg4PwoR2U2+8W7tEmxLyy5qg28xEPlshLiErToIPI+rjHkKAZO0TtEm8L3cQrbb2JaWIyZM1bhV+aQpYQnGPM/aKbL1xLb7Pww5f5ClLhpZS6gI+cvVjSB5kkVUrFi4i43uXF1zhvtwosxz0VKJkUkvNI3Rpz835qTnxohGt1y4s7DxbER3k3OCoIDLiSlS+7VkAA+KTgeYFAM3D9947vC4c5VitkS1yFJOl19XfpaP7WOWcdNvZU+PxXKe7SpPC/ozIjNQhJQ9lWsn1dvDG9DuFO0SNKat9ruFqukS5+ow62YitCVAYzq6J9tRYMZ8dvE6SWHe4VagkO6Doz6m2eVASH+M7/eOILja+C7XEfatiiiTLmvFKFOfQTjrkEe7ptmbwbx0eIrXdDIhGHdrWFJlRVHICgFYIPhlJHl7xStw5c3OzniHiGBfLdOXDnSlS4kuMwXEuZ/ZOOu494Oak9nVpua/8reJblCdh/K/eFiM4khenClZI94A9hoDpwf2qP3y1Xhc2ExGuEOE5MjNJUrQ+hCTnc77KGD/APFOHB3EK77wfEvs1ttgvNLccS2TpSEqUOZ8hVPt8Mzh2YWm+wYrgucD0ll9ktqC3Izi1pUnHM41k+xRo+qVOtfYJEix4skzpbaoqW0tKKk6nFasjGR6oPxFAGuAu0ebxHxB8nXO3sw0SYqpUFaVKJdQFkbg+QUfdRm7cWyoPaJaOGW4zKo85hTq3lFWtJAWcDp+z9tV07YeJeELtwlepz7UxiKUQ+7iRSFMMqByFYG+Mq38fbRrj6Yq09rFgvLsObIiRoSu8MZhThye8AG3tFAW2nYc6jXCbGt8N6ZNeQxGZSVuOrOAkDmag8NX+PxDAXMix5bDaHC3iUyW1EgA5wem9eOL+H2+J+HplodeUwJCRpdSM6FAgg4yM7jlQHvh7iO0cRx1yLLNblNtr0L0ggoPmFAEfCjFI3ZlwAeCGJnezhLflqSVKSjQlKU5wAMnJ3zmnmgMOwqO5OitPpjuSGkvr+a0pwBSvYCcmhfG1wlWvhK8ToO0liI4ts4zpIHzvdz91Vzw52XcM3zhqPd7lcZU2bMaDz0wSfmqO55jofHwoC4M6uVZjFIPY1cZUzh+dGkzVT24E92NHlqye9bABBydzz+BFP8AnIoDjIeaYRrfdQ2nPzlKwM1wFxg43mx89fzyfxpe7TP1cxzPfo/71VSkjJ2HwrByscrGcReHqZFG5e5uUHpNj/xk/jWfKUHpNj/xk/jVD6R9EfCs0j6KfhUZzV87l9Hcvj5Rgc/TY/8AGT+NZ8pQcbTY/wDGT+NUPgfRHwrMD6I+FM7Hncvo7l8fKUH99jfxk/jWvlGD++xsf8ZP41RaGlLzoaK9KSo6U5wBzNedI6JGPZTOPOpWvk7l7m5QT/rsf+Mn8a18owf32P8Axk/jVEaQNiE59lZgctIz7KZx51L6O5fHylB/fY/8ZP41r5Rg8vTo+P8Aip/GqKLKghKy3hCjhJ07HHMA1opAPJPwpnHnUl/p3L3+UYH77H/jJ/Gs+UYH77G/jJ/GqHwPoj4VmE/RHwpnY86l9Hcvj5Sg/vsf+Mn8az5Sg5z6bH/jJ/GqHwn6I+FZgfRHwpnZHncvo7l7/KUFPKbHx/xU7fbUtBSpIUkgpIyCORr59IGlWwG3QVe1mObXEwf/AKKP5RWSlc38Dj3im01axNKc8+VcH50SOvQ/JZbVjOFuJSftNSM1TfHdqsMvtWYRxcS3b5ttSmO8XO7SHkr5FXsz/wC4VkdEtpFzguLCETI6lKOAA8kk/bUuqKv3DHB9n4k4Yj8Lud9c3boypaG5HfaWkqBUSOnL7DV6DkM+FAeXmkPNLbdSFoWkpUlQyCDzBHhVbSuxfh1x90xpt1iR3ValRWZCQ17MFJOPfVmVrA8KAHWGy2+wWxm3WpgMxmhsnOST1JPUnxpK47v90t199HhTFtNdylWkAHc5/CrFqqO0r9Zf7uj7zUS2OdxOcoULxdtQNPv10uLHcTZi3WtQVpIHMUN9lZk1sAdaqbPLTnObvJ3CNotKroiQUOobU2lOgL5OLUcJTnoTg1MPDL4Qwtx9tsYJllQx6KMBQ1b8yDy8dq48NkOyHoTgPo0lrDywcd0lJ1Bz/lI9+fZXdUSJCDU6bclyo8gd6Gm0KSqRg7ayrZIyPM0N6lSpumpOPXUEXCMYU6RFKgotOFOodfA/DFR67zpLkyU7JexrdWVEJ5DPhXChoztmeXYYoEo2yyR34DaVSpT6mnlrUSkJSRhBT4KCsnccvKtz7ZBjz5sh9CmYDDvctstK9Z5wAagnOcJzzPTIqDZZDZS5BkOaGn1JU2sjIbdSfVUfLofI+VFuL4NymXlfcW2QWGvVT3bSikqPrKUPaonfrgVl6HQjaVDMle1lb5/moJF5CPzbNstyGTzQpnWT7STk17SxCuDCpERosPsHvHoiVZStA+cWzzGOo+FRzY7v/wCmy/4Kq7wrbeYctmSm2yyWlhWO5Jz4j3jasdSmPiNpTjddNg1KdZW9Ps7sZCLfGYL8ctqI7ogFSVHOclWsA0nEYA6eVNPF76I0qZHaAD0taFugDHdtgDQ39gJ91K5G2wz55oxjGs+Vehoc6kPwZMeOxIeZUhl9OppZGyh5f486YIESBADb6XUS3ZcM9xHejlSVuEgYBGxwQQeRGakTm/TIs2I05EK0R2kMwWXi4pCmzk4JABIBVyOfbU2Mo4P8Lcnr6Cedq1Xo7/CpMS3ypqH1xmVOJjo1ukbBI/HyrE0lFydluRdt80Zb4qvjbaUN3BaUJASAEjYDbwoNz3HWsztU3ZnCpUp/2uxbPZ9cplztbzs58vOJeKQogDbAonxHw5aeJYQiXqEiS0DqSTkKQfFKhuKA9ln6GkfWD/KKVONLM9xJ2qKtfytNgtItIfBjLO6go9Mj/Aq1bHrsHJyoRb9h24Y7P+G+GJZl2mAUySNIdeWpxSR1055e6mojNfNtht02NF4Uvy7zPccm3xuKthbp0hKXefPfOOXnX0kOQ9lSbQJ4quqrLw3c7m0hK3IkZbqEq5FQBxn34qqBxH2iQPkthc62TZF/b1RFKSB6IoaVHOAB81XXP2b3DeLYxeLVLtsvV3EppTTmk4OCMHBpA/Ijwn9K4+X9pG3/AE0A08Exb5Gtjv8AlJdmLlMW8VBbCQENpwBoGwzuCc460k9pf6y/3dH3mnrhDhW38I25yBai8WXHS6e+XqOogDnjlhIpF7Sv1l/u6PvNYy2OZxbl31FqIwJEtlguBtLiwkrIyE5POmdEWB3cOyuORpDrj7ranG2ylxpR+ao5GeYIIOcj2UKst6Vb2H4qlONtPEKDrIGttQ64Oyhjoan2t2B8sB5ia9JuT2ruX3mAhCHVA4JGSSTy8N+tYI42GUElZ3b3I1niuKtchLRAdmPJjoKtgEAa3DnwGBmpNvmsMlFutt4uDKioht5ekMrX/unJSCeR3864R50yRHujslelxiH3SUoQEhsLcSlQAGACetDrNGRIkqceWpDEZBkOqQMnSnBAHmTge+oJUsrioLfQkXxkliLMW0lp90rakoSNIDqDgnHTIIOKEEGml24u3d99p6wtuMJKpK0NBQeQFYysKzueXTBxQK6RPQJq2kud42Qlba8Y1IUMpOOmxoyrE0lfPHb7nCIoJlMFRwA6nf3induM5cb7OaNqSGkPOZk6nyFEK8lAZ36UiYKzgA5OwwN8+A86eU3adbHYcuTFe9GmIwpoNJ1pe2Bxq+lpBA658qmJdgXFJqWwJlvuxZohuWJPeqUUoSXH8ubkDHrb8qIT4j0W1MzTZkLUoZdaBkAtjGck6uWBvXGdDvb11ZlPyYzEts6o7KjukE5A9VOM77/bU5y5z5j0ayOsejSUkiY4W2wlLekhRSRyBHXzxvmmhswVs2a6vtohb4ocC7kghAQRGZ1JBJCToG2TvyxzoQedT76ZCrs+uXHcYUtZKW3BghPQDxwMVAO+9QzlV5N1ZNhawXl23yG2nlkwivK0FIVoJGNSc8iM52qZZrI7HukaS9NiCG0+jEhEhJCzn1QBnIKsY386XPDNFrBiQ6/bVDKZzZQk+DifWR9ox7DU3LaFW7UJK9tiBNStMt5DrXdrS4oKQR8055U0W9owIsKM49ETIy6p+E8/3a3dadKckAgHTnAPjUFhLN1di3B6Uyy+wpImB4/PSkjCwP2iQNJHU1u4WdUuWu4sy4wgSnC6l950JUgE7goO5IO21EX0oOF5xV/0Os63wZjaVIejwXosMmRGQ0olC0lWQo8h+yMk5NLONqLXu9PT3nmmSEw9YKQEBJcxsFKPNR2zvQg8qhmtipwlL8BZ3ZZ+hZH1g/cKcPR2e/L/AHLffadPeaBqx4Z50n9ln6GkfWD/ACimC5cS2S1ShFuV1iRXykL7t50JODyOD7KtWx6jA8vDoE1NIXp1oSrScjIzg17oExxjw3IfbYYvlvcdcWEIQl9JKlE4AA8SaOZqTbMzWZoFx3Kfg8G3qXEdU1IZhuLbcQcFKgnYiq6sfbEI9nhMzLHeJchtlIdkBIIdUBurPnQFxVU/aX+sv93R95p34K4oRxXa3JzcCTCCHi13ckYUcAHI8t8e6kftL/WX+7o+81EtjmcW5d9RVr22stOJdQSFpIUD4EbiudegCrISkqOkkBIzVR5iN76DRd0BhXEujZK3mMf8x10Es85uBLUp9kvxnUKbeazjUk+ftApg4jQv0e9KSkkCcwlRA5aWd8+G9KRHrEeFGbmJbp1E1/NWGZfEk6Uy42SlClPBaHUbLQkHIQD9EHkOlRk+n364KdUoOPBILjiwEoQkbZJ5DArxbbc5NKllaWIze70hYylA8PM+AFdJ1wbLHoVuSpqEFalajlb6vpLP3DkKFbnOUc1V6e3uGLBLhRrszDtrQVqSsOS3E+u4dBxo+gnOD4nFDLBMmqnoZSFShIWkOocJOrf5xPNJHMK6VvhVpxy+MKbQVhvU44R0TpOSaMMsojQxCU6+1H0x23ExsJU849vqUrG6QNgBzxipRtUVOpGMtkm/sE5d5iRHWmlTSlL41jVGJ9VSjhStK0p3HrcuRoPxc6+wnumEFEd3KXnMDUtSCRpURsEjYhIwN81p63ouc+3l9XrqfchyFI27zuR84DplIA9td0Sj6O7OQ673siKZq4+AY620qCe7KT10gDNTubM5TqqUHovQHMXFcfh+MiS23KYXJdQpt7JAQEI+aeaMEncdagz7ejuTOtylPQioBWR67KjySsfceRojxDb/AEW3FMdCzFYmvDOM6ApLZSCfs9ooNBmOwZHeMYIKClbaxlLiTzSodQahmhWdpKFT23OlphpmSsPKKI7Ta3nlp5hCRvjz5D30YssiHIkPohW1qLKQw6qM8qSshJ076snGcZOelc4SY+Vz7e2pcRTSm5sIKy4yhQwSn6SeoPTG9cWEwrWJElm4NS3FtLajobQoE6xgqXkADAzsCaGdKPhpP01v+wPl2yTFS246hCm3CUoeaWlxClDwIzvUjiRSU3h2OgYaiAR2x4BI3+JJJr3ZNTsS5xTktiN6QCP2VtkEH3gkedeOKEKRf7iooUEl9RBxt0NR6FcoJUc0fUF7dM+81qt8ufOtUNIs/st/Q0j6wf5RQy98HC+9qYl3a0iVaPkwI7xz5nehRwNjnO9E+y39CyPrB/lFc+MePzwleEs3CxznrYptKvT2BlKVEkFO+ASNuvWrVsewwPLw6BGL2ecJQ5LMmNY4rb7K0uNrGrKVJOQefiKaMbUs8P8AH3DPECktW+6M+kKOBHey05nwCVYz7s0zE7bVJuEO821m72qXbZRWGJTKmnCg4VgjGx8ay025m1W2Lb4qnCzGaDSNasnAG2TU2tGgNAf4zVUdpY/8xpPjHR95q2KqjtN/WJH1dP3molsczi3LPqKdHuH5arZbLjOZShbgU00AsHGCSTukgjl44+NAan2ycmMHGH2W5EZ4p7xtaiOR2II3BGTVSPO4eWWdx1xKXbZczum47q0mWXGkOpQ4oJ3CwoaSCMjn4e2lIXC0qHeGyJ7zOcJlrCM/7uPszTVOuk9USZAtDLTbsST6OUlaVKLQGx9bAA2x1pZmzbnDcCbhBjJUrJBegtet7CBg+6pZ0cVJaa7b6X1IE+4yJ2gOFKGW/wDNsITpbb9g/wC+5r1Btj8tBeJSzFT86S8cI93UnyFexeHUkFuJbW1DkpMJsEfZUedPmXBYVLfcdKfmhWwT7ByHuqDQcoXvJtv8g9ZZzKbpHg29KkREa3HFr2W+pKFHKvAbbJ6VycfnsJtrUV91p92K00+pPJIUo93q89JHnULhzKJUh0D/ADUN9ef+QgfzUzWuSzJhpcdeQ2xJS0iQpZ9XKElCkqP7ORpUk7bjxrJI3cO/EhZu2/2Fy6zlx7m21CKmm7evQyTz1A+ssjxKgfdtU2VKWh6IA463aZeiU5HQNmgVjWPJOoE1EvaBKnQZBVpXNYaW6emsnQVe/GaZXQy6zNitPNNlfesON6vWbQkhCSr6KEpBV5lXU0FKEpTmr2/n6Au4zJkBt150pUs3J5DrZGptxK0IVpI8CBkUKftjc1tcmyqU4gbrind1rxx9JPmPfUu7y03G23GS0D3aJ7am9XPQWygfYkUFiJkKktiF3pkavU7rOvOM7Y3rG5TXmnPK9U9jyw69HfS6wtbbrZyFI2KTRNVygySldwtKFvnm7HeLGv2pAIz7MUelFbsWK3IjhdxXGLgTcIyF96pOdSc4CgrAyM5BpbN5XnKYVsGeqYTf4GmxEqfg6OWj+Bj4acTOiz0xoiG4iGg0IiFLX3hXzW4QNSthgcq6TrhMmLulsnNMpxDU7qQhxO4AI+cTgeZFQeHL/OYM15YY9FYjKWpCWkNpK9gkZSM7k0WW2uZdmnUMxoyZjLeqQ6tTi3UFIUpCU8gABgqxsOdZG9TlnpRSfUVBYZKihC3orclYBTFW8A6c8hjkDy2JBoW42psqStJStKsKSoYIPhR25Wl6VdZMhmZFXFdeK/S/SEBKQTnJGc5Hhj2VG4pCvlyUspAQ6UuNqByFoKRhQPXOM1iznVqKjFtK1mPHZb+hZH1g/wAooX2op4qvpd4ZsVkQ7CfaQt2e65pSDqzpGcDI0jx58qKdlv6FkfWD9wp1wKtWx6XA8vDoVXbuza+3C9wbxxZeoinIb6Hm48CKlIJSQRlWE+HgfbVqAYGK3WVJtkK7x5Eu1y2Ikow5DjSktyUjJaJGyseXOqOvV14ijXI2mxcb3K+3QnT3MKKnQg/7TmcbeW3iRV23+2fLNknW0vKYEthbJcSMlOoYzj31Xdv7IJVraU1beMLlFQo5UlhlKM+3Ct6AbOz6DxFAsqk8WThLnOOlwYUFd2gpSAgkAAnIJ2235mlDtM/WJH1dP3mnrhCxSuH7e5FmXeVdFrdLgek/OSCANPM7bZ99Ivab+sSPq6fvNYy2OZxbln1FKtn5p9hrK9NoLiggDKlHSkeJOwqs8vHdDTcmYvy5f5EmKmR3HdrS2pZSCVFIJOPbXuI3EcgMMR4q5CZuXWYkhzCY2gkKXr54OOXPY9efOVqmXbiVqPhbzgSltGcFZQtOoDxICTUWzOQZrTES4q0LjFYaBXoDyFZPdqV09bqehIqTqqSU7e9/+/oRrhEjOQ1zIbXcll0NyGQ53iU55KQrqnOxH40JGc700TH5Ea2zGZxZYjqYDUWE06lagdQOo4J5AcydydqVuufGoZpYqCjJWCdtBbtd1fB37ptkeZW4P+yDXG2T3bfI7xGVNOeq80T6riOoP+NqYbCxb08PJauSmsz5Su7CjhQCEEAg8gdXU7b11VbbAlGoKZ1Qh+eBe3V+bz6+/revt6nsqbM2YYacowlGSVkLF0nenSlPBsNNoQltpsb92hIwB/jxqXc725NjlptoRy6QuWpJ/wA+5y1Hy648d6OKt9gAUlHc/wBs1Kj/AJ0DSQgEaD+x6+R6/srTkPh9CVvI7hQha0KSXPVcOBp1jmolWoepttSzMv6etZ/jWu4CtWXbXd43XuEPJHmhQ/7KNd+GUxPSPSCtwTmXEqYaDyWkuDqNRGM+W2RmmW2wbIzNVGjuM65rToaWt3UdKgAkJI2AOVbK9bakBxCm1KbX85JwQRyI51GxXUi6GSUrPcaLpJm2WOy8yyqJIluOqLilBxTSQdm0q3wNydvEeFRnvRLha2bjdVuMP98pkrjspKpACQdR3AyCSM0KhXOTCQptooWyo5LTraVpz44I5+dFZqV3hdneHqtvqEZTSNktLBAVpHIAghWPbU3uZKoqt7a7aehi4c2bAbZtkJTMFStYLjqQuQr6RyQTjoAMV04adRC+UnbkmR/Z4oZUgfPbC1hJxnljw86EXuSJV0ku/sBZQ0AMaUDZIHhsB76OIlRE2pt28rfMmXFWwQ0gFbjYWNDhJIAIIIGeeKClKMqmaOmX8iOL3bw2l4WpoSmfzTKCnLZZJ/a6lQGoZ/2s9KH3uVGkvRxBDojsx0tpDvzuaj9mce6vNzt4jIbkx3VOxHSQlam9CkqxkpUnocYI6EbioB261DZr1q1W3hzsWb2XfoWR9YP3Cs4v7SbRwndRb7jEuLrhaS7qjspUgAk9Sob7VnZd+hZH1g/yimm6wEXK3SobhwJDK2irGcagRn7atWx6bA8vDoIlt7ZeHrjPiQ2oV1QuU8hltbjCAnUpQSCTr5b1Y4NU7ZuE+OJD9gsl7agN2aySkPJltLBW8GzlAxnPgOQ255NXEBipNw2a8lW1CuLbm9ZuGbpco6ULeixVuoSv5pIGRmli28dSZN74Xt7rMUIu0BUl9wKILagknA3xjbrQD4DvVU9pv6xJ+rp+801dnXEU3iOJdXp/dZi3J2M13SdIKEhJGfE70q9pv6xJ+rp+81jLY5nFuXfVCpjaj0KNAssyJIuzjy30KS4WGWwUtnGoalE8+RwKCMKSh5pa/mJWlSh4gHemu4Se4uKmflhTREhTxQ/Hy0kKJUFJx/vcyR1PPFVo4WFirOXqcFw4CFxmvSlOTpxU+xPSSkJVn1QR5nVnwOKHXdv0yN8oFrRJQ73M5sDGlzovHTVg58CPOu/Erq1MwEPLbU/pccUpsaQQpXqnHTIGffU6NIjSI7dyuD4YRIbVFloUgkydIGFoA6g4yTjBHnUmw8s3KnsKeMHcD4b1gJ67+2p022rjMNyWH2pURR0h5vIwfBQIyk9d6hftHpWJzpxcJWkF+JGXY70SKppaGo8ZDSVqSQFqxqUQTz9ZR3oPtt8056Gj1iuM5m3XFiLKdQtttL7YCs/MPrjB23Sr7K5x+IH/AElpU9iFIaCx3hcioyU533A8Kk2ZqE2pN2v8fuBhkncDetYwBywOXto/dJ/oNykRF2u2L7pwpBMbGRzB2PhivdzuYiejNM262Je9HQ4+TESrClesAM8sAj30sYuhBXvLb4ADCXO9R6N6zoUFJ0jJ1A5Gw86I8SsdzeHzoLYeCXwhWxTrAJBHTByMeVEI15n/ACHPeXI7tKihhpLSEtgKUckjSBghI+2lwqKt1Ekk5JO5JoRUywp5VrfU80z8J/nExUHcNXRpY8iptYP8opZpl4QVpWPD06L9usUROD/yoW1HKyTz3zTQ++tVliqbnR4zC4qUhC2tRWtBKSM425g/b0pZcTpdWk9FEGidnuTUZHcS9aUpcDrDrYCyw5jGQk8wRjI8gelETQkoylF+oQubwkWSY4q4rmnvY+FLb0aV+vqAHspZ6UXvNxQ+yiMy8ZH51T77/d6A64QBkJ5gADG/PJoQaGOJmpT0LO7Lv0NI+sH+UVD7RL1xdww85ebYi3ybI20gOsP5DiV6sZSRjnkePsqZ2W/oWR9YP8oqLx5wfxFxZcfRWr6iDYFNo7xhKNS1rBJOdhty6+6rVsenwHLQ6Hi19pS0XCJbeJ+HbjaJUt1DTC1J7xpxaiAAFbeI8asLO1InD/ZTw7aJjU9/0m4z21pcTIlukkKByCAMbjA55p7xtUm4Rbtbo92tkq3zEqVHktKacCVYJSRg4NIp7GODefo0z/8AqVVi1lABOFOGLZwpAcg2dDiGHHS6oOOFZKiAOZ8kikLtN/WJH1dP3mrXqqe0wf8AmJH1dP3msZbHM4tyz6ilmiLF6mssttFTTqWxhsvspcKB4AqB28qH9a0SarPMRnKGzsdX5D0p9T8lxTjqzlS1Hc0xwip+yRO7MFCGkLYfclJyGjrynHPBVq/6T4Ure2pUGfIguKXGc0hYwtKgClY8FA7EULqFbLJuXqMAdMi2zA7OZk4hnvGW2dKWsKTo9bkd9vecdaV8b4G554AqfMu0iUx6OEMR2NQUpqM0Gwo+JxuabeH+6XZIKIa0N96vQ8pta0OBzO+VAEciMBWKlK5sxgsTJRT2Qp2B9LF5jd5ju1q7pzPVC/VP31EdiOtzFwwgl4OFkJ8VZxijU/iOQ5cZH5uNIjpcIabfYSvABwDkYOds865WuSt+4XC7vYC2mnHsgYAcVsnHvO1R8FThB2pp7PscOJnEO3mT3a9QRpaUvxKUhJPxBrXECSu4CSndqS0242oeGkAj3FJHuoZ7aLIzJ4bUD6y4ckFOD81tY392pI+NDDN4jn86nm4/2ez22Or1S8lcpeTz1HSn/pR9tDCCACRsevSiqeIJSGWUttxELZbS2l7uElwpHIZVn7MU52+V6dGiyHFtKbkMDvg+4pTadPquEIA0jlnJI50SuXwoQrt2e1ittjypk4cZ7mEX5LzMVpUuO424+rTrCFKKtPjzFAZhaMl/0UEMFxQaH+zn1fsxTJPiW2YIoenJbU/HQ3EwcojhKRnvB0yrUPtojDCwyzbW6At4hOR5C3xpXHdcUpp5tWpCxnx6Hlsd6H7AYpimO2hNquDEB1xIK0BDDnralJP+dSfApzkdM+yl2jRTiIRjLR7mZOKysG9Yago3LO7Lf0LI+sH+UVw47vvGtnmOuWCywpVrZj966++o5BAJUMBY5ADpXfstH/gsj6wf5RTfLYalRno76Qtp1BbWnxSRgirlsexwPLx6FS2/tC44Uqxy7lY7azarrKZZQ8gqKiHFAZA7w4OMncVcAOQKrOydlAt12gPSuIJ022W57v4cB0HS2vOR+1jY4Ow3PhVm4qTbAPHMqbA4QvEu2KUmWzEcW2tI3SQM5HmBk+6vHCF4ZuXCNuuTs5D2qMlT761BOFAevq6DBzR9xCXEKQtIUlQIIUMgjzqt5nYvw4/KdcYlXOJHdVqXFYfAa9mCknHvoAh2VX2dxBAvEmXKVLYRc3W4rqkhOWgE4GwHLP202ybXAlOd5Khx3l4xqcaCjj2kV4sVnhWG2s262MBiKyMJSDkkncknqT1NTzQxcU1ZiN2hWyDEsPeRIcdlwvIGptlION/AVWpO5q8OILOze4Hoj7rjaNQVqbxnb2g0uDs4t2P9OmfFH9NYOLbOJj+H1atXNTSsVjkVvIqzR2cW0/69M+KP6az8m9u/fpnxR/TUZGaXlWJ9u5WQI8a7xZ0mG4Vw5DjCjzLaiM+3xqxvyb279+mfFH9NZ+Te3fv0z4o/pplZK4Xik7pdxGTfZThInNxZyf8A9hkav/cnBFcZtzVJYEVmOxEihWsssg4UrxUSST5Zp/8Ayb279+mfFH9NZ+Te3fv0z4o/pplZY8BjGrMrLOetSIM12C6XWNJ1J0rQsakrSf2VDqKsX8nFt/fpnxR/TWHs3twGfTpnxR/TTKyuPC8VF3S7iMbylsf2K3QY6jzWUF1WfLWTj4Vwl3a4TEd3Kmuut/Q1YT8BgfZVgfk3t379M+KP6az8m9uP+vTPij+mmVlksBjJafcrIkdKwEVZv5N7d+/TPij+ms/Jvbv36Z8Uf00yMq8qxPt3Kyz51rNWd+Te3fv0z4o/prPyb279+m/9H9NMrHlWJ9u5WO+lWPA1dVsstqct8Za7dEUpTSSSWE7nA8qBK7N7cBvNmYPmj+mnKKymPHaZSSUtpCQT5DFTFWOlw7BTouXipHiLDjw0FESO0ygnJS2gJBPuqt+162SLdHf4ptvEE63zGW22/RmntLbwCsDIzufWPPNWiKT+JOzqx8S31F2vAkvrQ0ltLAd0tgAk52GevjWZ10kthCsnaTfIfEUCyvXW1cRNSZDbKn4za0LbClAFRISEnGemauzmBmh1osFpsrfd2q3Roif/AMLYBPtPM0SoSYaXblxvw7a721Zp1xbanuFIDZSSElXIEgYGfPxphPKqy4o7JI1/4v8Al1VyWy06tC5EYNZKinHzVZ2zjwoCzQcnFbNeEAJGANgK90AL4gcdagpUy6ptReQnUnngnFefkh3/ANUnfxK3xJ/oCOf+kNcv94VJmMOv6e4mLjkE50BJzn2ihIKbli1XN5mXJlPN90goKwVb7+FG4shuVHbfZJLbgyk8sioNmcdl2hK31lbigoFR2zuQOVQoi7jamoESQ3FLKlhrUlSiR18MeNAMFaUQnnWJOeorxIT3jamySApJBI89qEFcxONuJuKZcs8E2iEu3RXC0ZlwdUkPKHPSE/43qwbaZa4EddybbbmKbSX22lZSleNwD1GaqDgfiJ7s5iSuHOJbRcUoafWuNKjxy4h5J8N+uNiPHBxVwW2Yi4W+NMbQ6hD7SXEodRpWkEZwodD5UAtXvieTbuPLBw+2w0ti5NurcdVnUjSkkY6dKbarnith5ztf4NeQy4ppDL4WsJyE+ormeQqxlcqAqpXHvFj8riF622q2PQLG+tDyVurS4tKc7jpySasDha8scQ2CFdozamm5TQWG1HdJyQR7iDVVcMcFf5R8QcYIuMy6w4arkQqOw4W0SUkqPrbb1cNrt8a12+PAgtBqNHbDbaB0SPv9tAScVlbqLPfMeI+6gjWhBUArxoDxPuLEEtpeDpLmdIQgqO3soVAjKuTkt9yTOaR3x7tKVlHq48CK6xWLhMkQpslcYNoSVgNgg+sn/wCRXW5F5dzixm5TsdtbayooxuRjHOhJGu0BUK3PSWZ04rbGQFP5HP2UeRnQM+AoRe093w/IbU+XVBA9ZZGTvRhv5ifYKA9VFuVwi2uC9OnvJZisJ1OOq5JFSqC8W2Bnibh+ZaJLi20SEjDiOaFAgg+e45UIM4a4ps/FEZyRZZYkIbVpcGkpUg9MgjrRqkns24BZ4Ijy0iaZj8pSda+70BITnAAyfGnagMrWBWVlAZjet1lZQHCZEZmM9zITqRkHGSNxUIcP27/7S/4qvxrKygJ0SM1EYDDAIbTnAJJ5714mQY85CUSm9aUq1AZI3rKygNw4bEJstxkFKCdWMk7++pGKysoDQSB4/Gt1lZQGsVusrKA1it1lZQGVCl2uDMd72THS4sDGT4VlZQEpppDTaW204SkAAeAFR5luiTVJVKZDhSMDJ8aysoCN8gWv90T8TRMAAACsrKA3WsCsrKAzAzmt1lZQH//Z"/>
          <p:cNvSpPr>
            <a:spLocks noChangeAspect="1" noChangeArrowheads="1"/>
          </p:cNvSpPr>
          <p:nvPr/>
        </p:nvSpPr>
        <p:spPr bwMode="auto">
          <a:xfrm>
            <a:off x="155575" y="-593725"/>
            <a:ext cx="1419225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410" name="AutoShape 18" descr="data:image/jpg;base64,/9j/4AAQSkZJRgABAQAAAQABAAD/2wBDAAkGBwgHBgkIBwgKCgkLDRYPDQwMDRsUFRAWIB0iIiAdHx8kKDQsJCYxJx8fLT0tMTU3Ojo6Iys/RD84QzQ5Ojf/2wBDAQoKCg0MDRoPDxo3JR8lNzc3Nzc3Nzc3Nzc3Nzc3Nzc3Nzc3Nzc3Nzc3Nzc3Nzc3Nzc3Nzc3Nzc3Nzc3Nzc3Nzf/wAARCAC0AM4DASIAAhEBAxEB/8QAHAAAAgIDAQEAAAAAAAAAAAAABQYEBwABAwII/8QATxAAAQMDAgMEBQcJAwoFBQAAAQIDBAAFERIhBjFBBxNRYRQicYGRFTJSdKGx0RcjNTZCVJOy0iSE8BYzNERicnOCosElJlWS4UNTY2SU/8QAGgEBAAIDAQAAAAAAAAAAAAAAAAEDAgQFBv/EADERAAIBAgQEBQIFBQAAAAAAAAABAgMRBBIhMQU0caETFUFRYVLBIpHR4fAUMjNCsf/aAAwDAQACEQMRAD8AvE8qAXDjDh+23hm0TLowzPeKQllWrI1cgSBhOemSKPHcVV/FXZIm/wDGXy4LmWWHVIW+wWyVEpAB0qztnHu6UBZ3WlCZxbJjdpELhdMVkxpMRT6niTrBAUcAcserTekaRjfAAAqtLrGfV26WiSGHSwm2rSXQg6QdLm2eVAej2muR+0OTw7cYbLVvQ+I6JgJBS4oZQFZ2GcEfbRSw8W3a9zeLYcSDEVJs0gsRElZAeVlYGs9PmjlSm5wmriXiHtChPsraW65GdhPrSUgOpSvBSeo3IOOhqX2G/KTk7iiXd4rrEmRIaWvvGykKV+c1EZ570B7jcb8dSeJJPD7dhs/yhGaDziTJUE6Tjkc78xRbi7jC/Wzii1WCzW6DIlTopePpLqkhKhqyARtjCaiWWO+ntvvslTDoYVbkJS6UEJUfzewPI0F7WIkV3tEsb12gz5NrRCWHvQ0LKs5XpwU+eOtAOU/iC/Wfge5Xq8QILdwigqbYZdK21JykAk887n4Cl2J2jX+Krh+VfrRBFtvikoYchvKLjerGNSVe0Hb41k8WyT2R32Nw1BuTTKNSAzLQvvVKKkKJAVkkb/fStDsb/Db3Ad+DM2Wy5pRLYkoU6IpOPWSkj1MAkjwKaAc+NO0p/hXjOLanoLbluU025IfBVrbSpRSTjlgbUeg8VPy+P5HDqGWTEbgIlokJUSperHuxvSvxDYxeu1lcSdGdVBkWNTK3A2SkHJxg8sg4PwoR2U2+8W7tEmxLyy5qg28xEPlshLiErToIPI+rjHkKAZO0TtEm8L3cQrbb2JaWIyZM1bhV+aQpYQnGPM/aKbL1xLb7Pww5f5ClLhpZS6gI+cvVjSB5kkVUrFi4i43uXF1zhvtwosxz0VKJkUkvNI3Rpz835qTnxohGt1y4s7DxbER3k3OCoIDLiSlS+7VkAA+KTgeYFAM3D9947vC4c5VitkS1yFJOl19XfpaP7WOWcdNvZU+PxXKe7SpPC/ozIjNQhJQ9lWsn1dvDG9DuFO0SNKat9ruFqukS5+ow62YitCVAYzq6J9tRYMZ8dvE6SWHe4VagkO6Doz6m2eVASH+M7/eOILja+C7XEfatiiiTLmvFKFOfQTjrkEe7ptmbwbx0eIrXdDIhGHdrWFJlRVHICgFYIPhlJHl7xStw5c3OzniHiGBfLdOXDnSlS4kuMwXEuZ/ZOOu494Oak9nVpua/8reJblCdh/K/eFiM4khenClZI94A9hoDpwf2qP3y1Xhc2ExGuEOE5MjNJUrQ+hCTnc77KGD/APFOHB3EK77wfEvs1ttgvNLccS2TpSEqUOZ8hVPt8Mzh2YWm+wYrgucD0ll9ktqC3Izi1pUnHM41k+xRo+qVOtfYJEix4skzpbaoqW0tKKk6nFasjGR6oPxFAGuAu0ebxHxB8nXO3sw0SYqpUFaVKJdQFkbg+QUfdRm7cWyoPaJaOGW4zKo85hTq3lFWtJAWcDp+z9tV07YeJeELtwlepz7UxiKUQ+7iRSFMMqByFYG+Mq38fbRrj6Yq09rFgvLsObIiRoSu8MZhThye8AG3tFAW2nYc6jXCbGt8N6ZNeQxGZSVuOrOAkDmag8NX+PxDAXMix5bDaHC3iUyW1EgA5wem9eOL+H2+J+HplodeUwJCRpdSM6FAgg4yM7jlQHvh7iO0cRx1yLLNblNtr0L0ggoPmFAEfCjFI3ZlwAeCGJnezhLflqSVKSjQlKU5wAMnJ3zmnmgMOwqO5OitPpjuSGkvr+a0pwBSvYCcmhfG1wlWvhK8ToO0liI4ts4zpIHzvdz91Vzw52XcM3zhqPd7lcZU2bMaDz0wSfmqO55jofHwoC4M6uVZjFIPY1cZUzh+dGkzVT24E92NHlqye9bABBydzz+BFP8AnIoDjIeaYRrfdQ2nPzlKwM1wFxg43mx89fzyfxpe7TP1cxzPfo/71VSkjJ2HwrByscrGcReHqZFG5e5uUHpNj/xk/jWfKUHpNj/xk/jVD6R9EfCs0j6KfhUZzV87l9Hcvj5Rgc/TY/8AGT+NZ8pQcbTY/wDGT+NUPgfRHwrMD6I+FM7Hncvo7l8fKUH99jfxk/jWvlGD++xsf8ZP41RaGlLzoaK9KSo6U5wBzNedI6JGPZTOPOpWvk7l7m5QT/rsf+Mn8a18owf32P8Axk/jVEaQNiE59lZgctIz7KZx51L6O5fHylB/fY/8ZP41r5Rg8vTo+P8Aip/GqKLKghKy3hCjhJ07HHMA1opAPJPwpnHnUl/p3L3+UYH77H/jJ/Gs+UYH77G/jJ/GqHwPoj4VmE/RHwpnY86l9Hcvj5Sg/vsf+Mn8az5Sg5z6bH/jJ/GqHwn6I+FZgfRHwpnZHncvo7l7/KUFPKbHx/xU7fbUtBSpIUkgpIyCORr59IGlWwG3QVe1mObXEwf/AKKP5RWSlc38Dj3im01axNKc8+VcH50SOvQ/JZbVjOFuJSftNSM1TfHdqsMvtWYRxcS3b5ttSmO8XO7SHkr5FXsz/wC4VkdEtpFzguLCETI6lKOAA8kk/bUuqKv3DHB9n4k4Yj8Lud9c3boypaG5HfaWkqBUSOnL7DV6DkM+FAeXmkPNLbdSFoWkpUlQyCDzBHhVbSuxfh1x90xpt1iR3ValRWZCQ17MFJOPfVmVrA8KAHWGy2+wWxm3WpgMxmhsnOST1JPUnxpK47v90t199HhTFtNdylWkAHc5/CrFqqO0r9Zf7uj7zUS2OdxOcoULxdtQNPv10uLHcTZi3WtQVpIHMUN9lZk1sAdaqbPLTnObvJ3CNotKroiQUOobU2lOgL5OLUcJTnoTg1MPDL4Qwtx9tsYJllQx6KMBQ1b8yDy8dq48NkOyHoTgPo0lrDywcd0lJ1Bz/lI9+fZXdUSJCDU6bclyo8gd6Gm0KSqRg7ayrZIyPM0N6lSpumpOPXUEXCMYU6RFKgotOFOodfA/DFR67zpLkyU7JexrdWVEJ5DPhXChoztmeXYYoEo2yyR34DaVSpT6mnlrUSkJSRhBT4KCsnccvKtz7ZBjz5sh9CmYDDvctstK9Z5wAagnOcJzzPTIqDZZDZS5BkOaGn1JU2sjIbdSfVUfLofI+VFuL4NymXlfcW2QWGvVT3bSikqPrKUPaonfrgVl6HQjaVDMle1lb5/moJF5CPzbNstyGTzQpnWT7STk17SxCuDCpERosPsHvHoiVZStA+cWzzGOo+FRzY7v/wCmy/4Kq7wrbeYctmSm2yyWlhWO5Jz4j3jasdSmPiNpTjddNg1KdZW9Ps7sZCLfGYL8ctqI7ogFSVHOclWsA0nEYA6eVNPF76I0qZHaAD0taFugDHdtgDQ39gJ91K5G2wz55oxjGs+Vehoc6kPwZMeOxIeZUhl9OppZGyh5f486YIESBADb6XUS3ZcM9xHejlSVuEgYBGxwQQeRGakTm/TIs2I05EK0R2kMwWXi4pCmzk4JABIBVyOfbU2Mo4P8Lcnr6Cedq1Xo7/CpMS3ypqH1xmVOJjo1ukbBI/HyrE0lFydluRdt80Zb4qvjbaUN3BaUJASAEjYDbwoNz3HWsztU3ZnCpUp/2uxbPZ9cplztbzs58vOJeKQogDbAonxHw5aeJYQiXqEiS0DqSTkKQfFKhuKA9ln6GkfWD/KKVONLM9xJ2qKtfytNgtItIfBjLO6go9Mj/Aq1bHrsHJyoRb9h24Y7P+G+GJZl2mAUySNIdeWpxSR1055e6mojNfNtht02NF4Uvy7zPccm3xuKthbp0hKXefPfOOXnX0kOQ9lSbQJ4quqrLw3c7m0hK3IkZbqEq5FQBxn34qqBxH2iQPkthc62TZF/b1RFKSB6IoaVHOAB81XXP2b3DeLYxeLVLtsvV3EppTTmk4OCMHBpA/Ijwn9K4+X9pG3/AE0A08Exb5Gtjv8AlJdmLlMW8VBbCQENpwBoGwzuCc460k9pf6y/3dH3mnrhDhW38I25yBai8WXHS6e+XqOogDnjlhIpF7Sv1l/u6PvNYy2OZxbl31FqIwJEtlguBtLiwkrIyE5POmdEWB3cOyuORpDrj7ranG2ylxpR+ao5GeYIIOcj2UKst6Vb2H4qlONtPEKDrIGttQ64Oyhjoan2t2B8sB5ia9JuT2ruX3mAhCHVA4JGSSTy8N+tYI42GUElZ3b3I1niuKtchLRAdmPJjoKtgEAa3DnwGBmpNvmsMlFutt4uDKioht5ekMrX/unJSCeR3864R50yRHujslelxiH3SUoQEhsLcSlQAGACetDrNGRIkqceWpDEZBkOqQMnSnBAHmTge+oJUsrioLfQkXxkliLMW0lp90rakoSNIDqDgnHTIIOKEEGml24u3d99p6wtuMJKpK0NBQeQFYysKzueXTBxQK6RPQJq2kud42Qlba8Y1IUMpOOmxoyrE0lfPHb7nCIoJlMFRwA6nf3induM5cb7OaNqSGkPOZk6nyFEK8lAZ36UiYKzgA5OwwN8+A86eU3adbHYcuTFe9GmIwpoNJ1pe2Bxq+lpBA658qmJdgXFJqWwJlvuxZohuWJPeqUUoSXH8ubkDHrb8qIT4j0W1MzTZkLUoZdaBkAtjGck6uWBvXGdDvb11ZlPyYzEts6o7KjukE5A9VOM77/bU5y5z5j0ayOsejSUkiY4W2wlLekhRSRyBHXzxvmmhswVs2a6vtohb4ocC7kghAQRGZ1JBJCToG2TvyxzoQedT76ZCrs+uXHcYUtZKW3BghPQDxwMVAO+9QzlV5N1ZNhawXl23yG2nlkwivK0FIVoJGNSc8iM52qZZrI7HukaS9NiCG0+jEhEhJCzn1QBnIKsY386XPDNFrBiQ6/bVDKZzZQk+DifWR9ox7DU3LaFW7UJK9tiBNStMt5DrXdrS4oKQR8055U0W9owIsKM49ETIy6p+E8/3a3dadKckAgHTnAPjUFhLN1di3B6Uyy+wpImB4/PSkjCwP2iQNJHU1u4WdUuWu4sy4wgSnC6l950JUgE7goO5IO21EX0oOF5xV/0Os63wZjaVIejwXosMmRGQ0olC0lWQo8h+yMk5NLONqLXu9PT3nmmSEw9YKQEBJcxsFKPNR2zvQg8qhmtipwlL8BZ3ZZ+hZH1g/cKcPR2e/L/AHLffadPeaBqx4Z50n9ln6GkfWD/ACimC5cS2S1ShFuV1iRXykL7t50JODyOD7KtWx6jA8vDoE1NIXp1oSrScjIzg17oExxjw3IfbYYvlvcdcWEIQl9JKlE4AA8SaOZqTbMzWZoFx3Kfg8G3qXEdU1IZhuLbcQcFKgnYiq6sfbEI9nhMzLHeJchtlIdkBIIdUBurPnQFxVU/aX+sv93R95p34K4oRxXa3JzcCTCCHi13ckYUcAHI8t8e6kftL/WX+7o+81EtjmcW5d9RVr22stOJdQSFpIUD4EbiudegCrISkqOkkBIzVR5iN76DRd0BhXEujZK3mMf8x10Es85uBLUp9kvxnUKbeazjUk+ftApg4jQv0e9KSkkCcwlRA5aWd8+G9KRHrEeFGbmJbp1E1/NWGZfEk6Uy42SlClPBaHUbLQkHIQD9EHkOlRk+n364KdUoOPBILjiwEoQkbZJ5DArxbbc5NKllaWIze70hYylA8PM+AFdJ1wbLHoVuSpqEFalajlb6vpLP3DkKFbnOUc1V6e3uGLBLhRrszDtrQVqSsOS3E+u4dBxo+gnOD4nFDLBMmqnoZSFShIWkOocJOrf5xPNJHMK6VvhVpxy+MKbQVhvU44R0TpOSaMMsojQxCU6+1H0x23ExsJU849vqUrG6QNgBzxipRtUVOpGMtkm/sE5d5iRHWmlTSlL41jVGJ9VSjhStK0p3HrcuRoPxc6+wnumEFEd3KXnMDUtSCRpURsEjYhIwN81p63ouc+3l9XrqfchyFI27zuR84DplIA9td0Sj6O7OQ673siKZq4+AY620qCe7KT10gDNTubM5TqqUHovQHMXFcfh+MiS23KYXJdQpt7JAQEI+aeaMEncdagz7ejuTOtylPQioBWR67KjySsfceRojxDb/AEW3FMdCzFYmvDOM6ApLZSCfs9ooNBmOwZHeMYIKClbaxlLiTzSodQahmhWdpKFT23OlphpmSsPKKI7Ta3nlp5hCRvjz5D30YssiHIkPohW1qLKQw6qM8qSshJ076snGcZOelc4SY+Vz7e2pcRTSm5sIKy4yhQwSn6SeoPTG9cWEwrWJElm4NS3FtLajobQoE6xgqXkADAzsCaGdKPhpP01v+wPl2yTFS246hCm3CUoeaWlxClDwIzvUjiRSU3h2OgYaiAR2x4BI3+JJJr3ZNTsS5xTktiN6QCP2VtkEH3gkedeOKEKRf7iooUEl9RBxt0NR6FcoJUc0fUF7dM+81qt8ufOtUNIs/st/Q0j6wf5RQy98HC+9qYl3a0iVaPkwI7xz5nehRwNjnO9E+y39CyPrB/lFc+MePzwleEs3CxznrYptKvT2BlKVEkFO+ASNuvWrVsewwPLw6BGL2ecJQ5LMmNY4rb7K0uNrGrKVJOQefiKaMbUs8P8AH3DPECktW+6M+kKOBHey05nwCVYz7s0zE7bVJuEO821m72qXbZRWGJTKmnCg4VgjGx8ay025m1W2Lb4qnCzGaDSNasnAG2TU2tGgNAf4zVUdpY/8xpPjHR95q2KqjtN/WJH1dP3molsczi3LPqKdHuH5arZbLjOZShbgU00AsHGCSTukgjl44+NAan2ycmMHGH2W5EZ4p7xtaiOR2II3BGTVSPO4eWWdx1xKXbZczum47q0mWXGkOpQ4oJ3CwoaSCMjn4e2lIXC0qHeGyJ7zOcJlrCM/7uPszTVOuk9USZAtDLTbsST6OUlaVKLQGx9bAA2x1pZmzbnDcCbhBjJUrJBegtet7CBg+6pZ0cVJaa7b6X1IE+4yJ2gOFKGW/wDNsITpbb9g/wC+5r1Btj8tBeJSzFT86S8cI93UnyFexeHUkFuJbW1DkpMJsEfZUedPmXBYVLfcdKfmhWwT7ByHuqDQcoXvJtv8g9ZZzKbpHg29KkREa3HFr2W+pKFHKvAbbJ6VycfnsJtrUV91p92K00+pPJIUo93q89JHnULhzKJUh0D/ADUN9ef+QgfzUzWuSzJhpcdeQ2xJS0iQpZ9XKElCkqP7ORpUk7bjxrJI3cO/EhZu2/2Fy6zlx7m21CKmm7evQyTz1A+ssjxKgfdtU2VKWh6IA463aZeiU5HQNmgVjWPJOoE1EvaBKnQZBVpXNYaW6emsnQVe/GaZXQy6zNitPNNlfesON6vWbQkhCSr6KEpBV5lXU0FKEpTmr2/n6Au4zJkBt150pUs3J5DrZGptxK0IVpI8CBkUKftjc1tcmyqU4gbrind1rxx9JPmPfUu7y03G23GS0D3aJ7am9XPQWygfYkUFiJkKktiF3pkavU7rOvOM7Y3rG5TXmnPK9U9jyw69HfS6wtbbrZyFI2KTRNVygySldwtKFvnm7HeLGv2pAIz7MUelFbsWK3IjhdxXGLgTcIyF96pOdSc4CgrAyM5BpbN5XnKYVsGeqYTf4GmxEqfg6OWj+Bj4acTOiz0xoiG4iGg0IiFLX3hXzW4QNSthgcq6TrhMmLulsnNMpxDU7qQhxO4AI+cTgeZFQeHL/OYM15YY9FYjKWpCWkNpK9gkZSM7k0WW2uZdmnUMxoyZjLeqQ6tTi3UFIUpCU8gABgqxsOdZG9TlnpRSfUVBYZKihC3orclYBTFW8A6c8hjkDy2JBoW42psqStJStKsKSoYIPhR25Wl6VdZMhmZFXFdeK/S/SEBKQTnJGc5Hhj2VG4pCvlyUspAQ6UuNqByFoKRhQPXOM1iznVqKjFtK1mPHZb+hZH1g/wAooX2op4qvpd4ZsVkQ7CfaQt2e65pSDqzpGcDI0jx58qKdlv6FkfWD9wp1wKtWx6XA8vDoVXbuza+3C9wbxxZeoinIb6Hm48CKlIJSQRlWE+HgfbVqAYGK3WVJtkK7x5Eu1y2Ikow5DjSktyUjJaJGyseXOqOvV14ijXI2mxcb3K+3QnT3MKKnQg/7TmcbeW3iRV23+2fLNknW0vKYEthbJcSMlOoYzj31Xdv7IJVraU1beMLlFQo5UlhlKM+3Ct6AbOz6DxFAsqk8WThLnOOlwYUFd2gpSAgkAAnIJ2235mlDtM/WJH1dP3mnrhCxSuH7e5FmXeVdFrdLgek/OSCANPM7bZ99Ivab+sSPq6fvNYy2OZxbln1FKtn5p9hrK9NoLiggDKlHSkeJOwqs8vHdDTcmYvy5f5EmKmR3HdrS2pZSCVFIJOPbXuI3EcgMMR4q5CZuXWYkhzCY2gkKXr54OOXPY9efOVqmXbiVqPhbzgSltGcFZQtOoDxICTUWzOQZrTES4q0LjFYaBXoDyFZPdqV09bqehIqTqqSU7e9/+/oRrhEjOQ1zIbXcll0NyGQ53iU55KQrqnOxH40JGc700TH5Ea2zGZxZYjqYDUWE06lagdQOo4J5AcydydqVuufGoZpYqCjJWCdtBbtd1fB37ptkeZW4P+yDXG2T3bfI7xGVNOeq80T6riOoP+NqYbCxb08PJauSmsz5Su7CjhQCEEAg8gdXU7b11VbbAlGoKZ1Qh+eBe3V+bz6+/revt6nsqbM2YYacowlGSVkLF0nenSlPBsNNoQltpsb92hIwB/jxqXc725NjlptoRy6QuWpJ/wA+5y1Hy648d6OKt9gAUlHc/wBs1Kj/AJ0DSQgEaD+x6+R6/srTkPh9CVvI7hQha0KSXPVcOBp1jmolWoepttSzMv6etZ/jWu4CtWXbXd43XuEPJHmhQ/7KNd+GUxPSPSCtwTmXEqYaDyWkuDqNRGM+W2RmmW2wbIzNVGjuM65rToaWt3UdKgAkJI2AOVbK9bakBxCm1KbX85JwQRyI51GxXUi6GSUrPcaLpJm2WOy8yyqJIluOqLilBxTSQdm0q3wNydvEeFRnvRLha2bjdVuMP98pkrjspKpACQdR3AyCSM0KhXOTCQptooWyo5LTraVpz44I5+dFZqV3hdneHqtvqEZTSNktLBAVpHIAghWPbU3uZKoqt7a7aehi4c2bAbZtkJTMFStYLjqQuQr6RyQTjoAMV04adRC+UnbkmR/Z4oZUgfPbC1hJxnljw86EXuSJV0ku/sBZQ0AMaUDZIHhsB76OIlRE2pt28rfMmXFWwQ0gFbjYWNDhJIAIIIGeeKClKMqmaOmX8iOL3bw2l4WpoSmfzTKCnLZZJ/a6lQGoZ/2s9KH3uVGkvRxBDojsx0tpDvzuaj9mce6vNzt4jIbkx3VOxHSQlam9CkqxkpUnocYI6EbioB261DZr1q1W3hzsWb2XfoWR9YP3Cs4v7SbRwndRb7jEuLrhaS7qjspUgAk9Sob7VnZd+hZH1g/yimm6wEXK3SobhwJDK2irGcagRn7atWx6bA8vDoIlt7ZeHrjPiQ2oV1QuU8hltbjCAnUpQSCTr5b1Y4NU7ZuE+OJD9gsl7agN2aySkPJltLBW8GzlAxnPgOQ255NXEBipNw2a8lW1CuLbm9ZuGbpco6ULeixVuoSv5pIGRmli28dSZN74Xt7rMUIu0BUl9wKILagknA3xjbrQD4DvVU9pv6xJ+rp+801dnXEU3iOJdXp/dZi3J2M13SdIKEhJGfE70q9pv6xJ+rp+81jLY5nFuXfVCpjaj0KNAssyJIuzjy30KS4WGWwUtnGoalE8+RwKCMKSh5pa/mJWlSh4gHemu4Se4uKmflhTREhTxQ/Hy0kKJUFJx/vcyR1PPFVo4WFirOXqcFw4CFxmvSlOTpxU+xPSSkJVn1QR5nVnwOKHXdv0yN8oFrRJQ73M5sDGlzovHTVg58CPOu/Erq1MwEPLbU/pccUpsaQQpXqnHTIGffU6NIjSI7dyuD4YRIbVFloUgkydIGFoA6g4yTjBHnUmw8s3KnsKeMHcD4b1gJ67+2p022rjMNyWH2pURR0h5vIwfBQIyk9d6hftHpWJzpxcJWkF+JGXY70SKppaGo8ZDSVqSQFqxqUQTz9ZR3oPtt8056Gj1iuM5m3XFiLKdQtttL7YCs/MPrjB23Sr7K5x+IH/AElpU9iFIaCx3hcioyU533A8Kk2ZqE2pN2v8fuBhkncDetYwBywOXto/dJ/oNykRF2u2L7pwpBMbGRzB2PhivdzuYiejNM262Je9HQ4+TESrClesAM8sAj30sYuhBXvLb4ADCXO9R6N6zoUFJ0jJ1A5Gw86I8SsdzeHzoLYeCXwhWxTrAJBHTByMeVEI15n/ACHPeXI7tKihhpLSEtgKUckjSBghI+2lwqKt1Ekk5JO5JoRUywp5VrfU80z8J/nExUHcNXRpY8iptYP8opZpl4QVpWPD06L9usUROD/yoW1HKyTz3zTQ++tVliqbnR4zC4qUhC2tRWtBKSM425g/b0pZcTpdWk9FEGidnuTUZHcS9aUpcDrDrYCyw5jGQk8wRjI8gelETQkoylF+oQubwkWSY4q4rmnvY+FLb0aV+vqAHspZ6UXvNxQ+yiMy8ZH51T77/d6A64QBkJ5gADG/PJoQaGOJmpT0LO7Lv0NI+sH+UVD7RL1xdww85ebYi3ybI20gOsP5DiV6sZSRjnkePsqZ2W/oWR9YP8oqLx5wfxFxZcfRWr6iDYFNo7xhKNS1rBJOdhty6+6rVsenwHLQ6Hi19pS0XCJbeJ+HbjaJUt1DTC1J7xpxaiAAFbeI8asLO1InD/ZTw7aJjU9/0m4z21pcTIlukkKByCAMbjA55p7xtUm4Rbtbo92tkq3zEqVHktKacCVYJSRg4NIp7GODefo0z/8AqVVi1lABOFOGLZwpAcg2dDiGHHS6oOOFZKiAOZ8kikLtN/WJH1dP3mrXqqe0wf8AmJH1dP3msZbHM4tyz6ilmiLF6mssttFTTqWxhsvspcKB4AqB28qH9a0SarPMRnKGzsdX5D0p9T8lxTjqzlS1Hc0xwip+yRO7MFCGkLYfclJyGjrynHPBVq/6T4Ure2pUGfIguKXGc0hYwtKgClY8FA7EULqFbLJuXqMAdMi2zA7OZk4hnvGW2dKWsKTo9bkd9vecdaV8b4G554AqfMu0iUx6OEMR2NQUpqM0Gwo+JxuabeH+6XZIKIa0N96vQ8pta0OBzO+VAEciMBWKlK5sxgsTJRT2Qp2B9LF5jd5ju1q7pzPVC/VP31EdiOtzFwwgl4OFkJ8VZxijU/iOQ5cZH5uNIjpcIabfYSvABwDkYOds865WuSt+4XC7vYC2mnHsgYAcVsnHvO1R8FThB2pp7PscOJnEO3mT3a9QRpaUvxKUhJPxBrXECSu4CSndqS0242oeGkAj3FJHuoZ7aLIzJ4bUD6y4ckFOD81tY392pI+NDDN4jn86nm4/2ez22Or1S8lcpeTz1HSn/pR9tDCCACRsevSiqeIJSGWUttxELZbS2l7uElwpHIZVn7MU52+V6dGiyHFtKbkMDvg+4pTadPquEIA0jlnJI50SuXwoQrt2e1ittjypk4cZ7mEX5LzMVpUuO424+rTrCFKKtPjzFAZhaMl/0UEMFxQaH+zn1fsxTJPiW2YIoenJbU/HQ3EwcojhKRnvB0yrUPtojDCwyzbW6At4hOR5C3xpXHdcUpp5tWpCxnx6Hlsd6H7AYpimO2hNquDEB1xIK0BDDnralJP+dSfApzkdM+yl2jRTiIRjLR7mZOKysG9Yago3LO7Lf0LI+sH+UVw47vvGtnmOuWCywpVrZj966++o5BAJUMBY5ADpXfstH/gsj6wf5RTfLYalRno76Qtp1BbWnxSRgirlsexwPLx6FS2/tC44Uqxy7lY7azarrKZZQ8gqKiHFAZA7w4OMncVcAOQKrOydlAt12gPSuIJ022W57v4cB0HS2vOR+1jY4Ow3PhVm4qTbAPHMqbA4QvEu2KUmWzEcW2tI3SQM5HmBk+6vHCF4ZuXCNuuTs5D2qMlT761BOFAevq6DBzR9xCXEKQtIUlQIIUMgjzqt5nYvw4/KdcYlXOJHdVqXFYfAa9mCknHvoAh2VX2dxBAvEmXKVLYRc3W4rqkhOWgE4GwHLP202ybXAlOd5Khx3l4xqcaCjj2kV4sVnhWG2s262MBiKyMJSDkkncknqT1NTzQxcU1ZiN2hWyDEsPeRIcdlwvIGptlION/AVWpO5q8OILOze4Hoj7rjaNQVqbxnb2g0uDs4t2P9OmfFH9NYOLbOJj+H1atXNTSsVjkVvIqzR2cW0/69M+KP6az8m9u/fpnxR/TUZGaXlWJ9u5WQI8a7xZ0mG4Vw5DjCjzLaiM+3xqxvyb279+mfFH9NZ+Te3fv0z4o/pplZK4Xik7pdxGTfZThInNxZyf8A9hkav/cnBFcZtzVJYEVmOxEihWsssg4UrxUSST5Zp/8Ayb279+mfFH9NZ+Te3fv0z4o/pplZY8BjGrMrLOetSIM12C6XWNJ1J0rQsakrSf2VDqKsX8nFt/fpnxR/TWHs3twGfTpnxR/TTKyuPC8VF3S7iMbylsf2K3QY6jzWUF1WfLWTj4Vwl3a4TEd3Kmuut/Q1YT8BgfZVgfk3t379M+KP6az8m9uP+vTPij+mmVlksBjJafcrIkdKwEVZv5N7d+/TPij+ms/Jvbv36Z8Uf00yMq8qxPt3Kyz51rNWd+Te3fv0z4o/prPyb279+m/9H9NMrHlWJ9u5WO+lWPA1dVsstqct8Za7dEUpTSSSWE7nA8qBK7N7cBvNmYPmj+mnKKymPHaZSSUtpCQT5DFTFWOlw7BTouXipHiLDjw0FESO0ygnJS2gJBPuqt+162SLdHf4ptvEE63zGW22/RmntLbwCsDIzufWPPNWiKT+JOzqx8S31F2vAkvrQ0ltLAd0tgAk52GevjWZ10kthCsnaTfIfEUCyvXW1cRNSZDbKn4za0LbClAFRISEnGemauzmBmh1osFpsrfd2q3Roif/AMLYBPtPM0SoSYaXblxvw7a721Zp1xbanuFIDZSSElXIEgYGfPxphPKqy4o7JI1/4v8Al1VyWy06tC5EYNZKinHzVZ2zjwoCzQcnFbNeEAJGANgK90AL4gcdagpUy6ptReQnUnngnFefkh3/ANUnfxK3xJ/oCOf+kNcv94VJmMOv6e4mLjkE50BJzn2ihIKbli1XN5mXJlPN90goKwVb7+FG4shuVHbfZJLbgyk8sioNmcdl2hK31lbigoFR2zuQOVQoi7jamoESQ3FLKlhrUlSiR18MeNAMFaUQnnWJOeorxIT3jamySApJBI89qEFcxONuJuKZcs8E2iEu3RXC0ZlwdUkPKHPSE/43qwbaZa4EddybbbmKbSX22lZSleNwD1GaqDgfiJ7s5iSuHOJbRcUoafWuNKjxy4h5J8N+uNiPHBxVwW2Yi4W+NMbQ6hD7SXEodRpWkEZwodD5UAtXvieTbuPLBw+2w0ti5NurcdVnUjSkkY6dKbarnith5ztf4NeQy4ppDL4WsJyE+ormeQqxlcqAqpXHvFj8riF622q2PQLG+tDyVurS4tKc7jpySasDha8scQ2CFdozamm5TQWG1HdJyQR7iDVVcMcFf5R8QcYIuMy6w4arkQqOw4W0SUkqPrbb1cNrt8a12+PAgtBqNHbDbaB0SPv9tAScVlbqLPfMeI+6gjWhBUArxoDxPuLEEtpeDpLmdIQgqO3soVAjKuTkt9yTOaR3x7tKVlHq48CK6xWLhMkQpslcYNoSVgNgg+sn/wCRXW5F5dzixm5TsdtbayooxuRjHOhJGu0BUK3PSWZ04rbGQFP5HP2UeRnQM+AoRe093w/IbU+XVBA9ZZGTvRhv5ifYKA9VFuVwi2uC9OnvJZisJ1OOq5JFSqC8W2Bnibh+ZaJLi20SEjDiOaFAgg+e45UIM4a4ps/FEZyRZZYkIbVpcGkpUg9MgjrRqkns24BZ4Ijy0iaZj8pSda+70BITnAAyfGnagMrWBWVlAZjet1lZQHCZEZmM9zITqRkHGSNxUIcP27/7S/4qvxrKygJ0SM1EYDDAIbTnAJJ5714mQY85CUSm9aUq1AZI3rKygNw4bEJstxkFKCdWMk7++pGKysoDQSB4/Gt1lZQGsVusrKA1it1lZQGVCl2uDMd72THS4sDGT4VlZQEpppDTaW204SkAAeAFR5luiTVJVKZDhSMDJ8aysoCN8gWv90T8TRMAAACsrKA3WsCsrKAzAzmt1lZQH//Z"/>
          <p:cNvSpPr>
            <a:spLocks noChangeAspect="1" noChangeArrowheads="1"/>
          </p:cNvSpPr>
          <p:nvPr/>
        </p:nvSpPr>
        <p:spPr bwMode="auto">
          <a:xfrm>
            <a:off x="155575" y="-593725"/>
            <a:ext cx="1419225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357554" y="17144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/>
              <a:t>ESPE: Dra. Ma. Soledad Benítez, </a:t>
            </a:r>
          </a:p>
          <a:p>
            <a:pPr algn="ctr"/>
            <a:r>
              <a:rPr lang="es-ES" dirty="0" err="1" smtClean="0"/>
              <a:t>MSc.</a:t>
            </a:r>
            <a:r>
              <a:rPr lang="es-ES" dirty="0" smtClean="0"/>
              <a:t> Alma Koch, </a:t>
            </a:r>
          </a:p>
          <a:p>
            <a:pPr algn="ctr"/>
            <a:r>
              <a:rPr lang="es-ES" dirty="0" smtClean="0"/>
              <a:t>Carrera de  Ingeniería en Biotecnología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71472" y="3639925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CIP: Dr. </a:t>
            </a:r>
            <a:r>
              <a:rPr lang="es-ES" dirty="0" err="1" smtClean="0"/>
              <a:t>Bert</a:t>
            </a:r>
            <a:r>
              <a:rPr lang="es-ES" dirty="0" smtClean="0"/>
              <a:t> de </a:t>
            </a:r>
            <a:r>
              <a:rPr lang="es-ES" dirty="0" err="1" smtClean="0"/>
              <a:t>Bievre</a:t>
            </a:r>
            <a:r>
              <a:rPr lang="es-ES" dirty="0" smtClean="0"/>
              <a:t>, Marcelo </a:t>
            </a:r>
            <a:r>
              <a:rPr lang="es-ES" dirty="0" err="1" smtClean="0"/>
              <a:t>Vinueza</a:t>
            </a:r>
            <a:r>
              <a:rPr lang="es-ES" dirty="0" smtClean="0"/>
              <a:t>, Francisco </a:t>
            </a:r>
            <a:r>
              <a:rPr lang="es-ES" dirty="0" err="1" smtClean="0"/>
              <a:t>Jarrín</a:t>
            </a:r>
            <a:endParaRPr lang="es-ES" dirty="0" smtClean="0"/>
          </a:p>
        </p:txBody>
      </p:sp>
      <p:pic>
        <p:nvPicPr>
          <p:cNvPr id="59412" name="Picture 20" descr="http://webpc.ciat.cgiar.org/metodologias_ca/imgs/logos/logoC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071810"/>
            <a:ext cx="2143140" cy="1868471"/>
          </a:xfrm>
          <a:prstGeom prst="rect">
            <a:avLst/>
          </a:prstGeom>
          <a:noFill/>
        </p:spPr>
      </p:pic>
      <p:sp>
        <p:nvSpPr>
          <p:cNvPr id="59414" name="AutoShape 22" descr="data:image/jpg;base64,/9j/4AAQSkZJRgABAQAAAQABAAD/2wCEAAkGBhQSEBUUExIWFRUVGRcVFRQYFyAZFBwcFRQWFR4WFxYZHCgfFxwjGhYWHzAgJScqLCwtHR8xODAtNSYrLCoBCQoKDgwOGg8PGiolHiQqLykwLywqKiwvLCw0LCksLCwsLCwtLDQsLCwsLCwsLCwvLCwsLCwsLCwsLCwsLCwsLP/AABEIAFwAwAMBIgACEQEDEQH/xAAcAAACAgMBAQAAAAAAAAAAAAAABwUGAQMEAgj/xABHEAACAQIDBAYECgYJBQAAAAABAgMAEQQSIQUGMUEHEyJRYXEyUoGRFCNCcnOSobGysxUzNWKC0hY0RFSTosHC0SQlNlPh/8QAGgEAAgMBAQAAAAAAAAAAAAAAAAMBAgQFBv/EACwRAAICAQMCBAYCAwAAAAAAAAABAgMRBBIxIVETFDJBBSJhcYHwYpEjMzT/2gAMAwEAAhEDEQA/AHjWDReoHejfGHBL2zmkIukSntHlc+qt+Z+2obwVlNQWZE6WqrbZ6RsJASocyuPkxdr2F/RHvpYbw754jGEh3yRnhElwn8XN/b7hXRsXo8xeIAOTqkPypND7EAvw8BSnY30icueunN7aI5+pL7Q6XJ20iijjHexLvx48gPKxqv4vfrGue1imXwSyD7BTB2X0S4ZLGZ3mPdfIn1V197GrRgN3MNBbqoI0I4EKM31jr9tQoTfLIWm1NnrngRySYyUXBxcg8DK4+wkUf0exjf2fEHzR/wDcKbu9u25MLLhCpHVyyiKQEXPatYg8QRZvfUpjMcUlgQEfGOyn+GJ3+9RR4a7lfIQk2pTbaEad2cWP7LP/AIbf6CvBweLj1yYlB35ZF+2wprdHe358XHK07K2RwilVA+Tc8OI1GtW8ChVJrKIr+HwnHdGTPnvD7zYqM9nFTA+MpP2MTUvguknHR2vKsgHJ0Bv5kWP2058TgI5BaRFcdzKGH2ioTG9HuCl44dVPehKH/Kanw5LhjPJXQ9FhWNm9MA0GIw5He0bXH1GsR7zVy2NvVhsV+pmUt6h7L/UOvuql7V6H+Jw8/wDBKPudbW9oPnVH2tu9iMI3x0bJr2XGqX5ZZF0B9xqN048lfMamj/ZHK7n0FmrIpObt9Jk8BCz3mj7z+tXxDfL8jr497V2RtiLExiSJw6nS/MHuYcVPhTYzUjfRqYXL5eex30Vis1Y0hRRRQAUUUUAFFFFAFZ313tGCg0sZpLiNfK13YeqLjTmSBzvSj2ds6faGIIW7yP2nkY6AHTMx7uQA8gK3b47XOJx0r6kKxiQcbKhKi3fdsx8c1N3c3d1cHhlSw6xgHlbvYjUX5heA/wDtI9cvocbrrLWn6YnPu1uJh8IA2XrJf/aw1HzBwT2a+NWQLXu1Fqcljg60IRgtsehis0VpxWIEaF2NlUEk8dBrwGpqS5Ebz4RHOHeQ2WGUTHQn0I5LaDU6kHTuqn4raCybQiJmeGNGxEiTKhsxZkXKrMpBBC6kAixIqd25vAuD+OxBzzNmWCFeCAC+p7zpmfxAAtxht3ukqV5Y1xEShJTkV0B9IsoUEFjb0lGpvreltrODBbODko59/wBySPReiqmKVCWQYg5HItcdWlr6DW1r6VdxVW2TGYdqYmPNcYhExKj1SrdSw8b9nXwq0irR6I00LbDb2M0UUVYcYNa5oFdSrKGU6EEXB8CDoa20UENC33r6LlIMmD7LcTCT2T8wn0T4HTy50XY225sDOWS4YHLJG1wGsfRcciOR4ivoEiqrvXuTh8UwlkbqimsjiwzIAdGJ0FvW5fcqUPdHNv0fXfT0kTGwNux4uFZY+B0IPpKRxU+IqSpfbK3s2XgmZIM9mtmcBnUkC17sbnu0H+lXfZu0454xJE4dDwI+48wfA61dSybKrVJYbTf0OuisVmrDwooooAKKKKAPnbZjhMVEX4LNGXJ5ZZgST5EH3V9DrSI352OcPjpVt2ZCZU8RISSPrZxTO6Pt5xisMFc/GxAK9zqRyk9o4nvBpFfRtHH0EvDnKqXJa6KwKzTzsAaiNvYlV6oSMFjaQZmY2XsguoJPC7qoqWNRW9GEMuDmQZbtGwGcXXUcwPs8bUFZZw8Cs35kPwuaSS2YhBhyrGwQXHWAr6ZuHBW4sTz5edj3eJpJ5Ghw2iq0YuQ8JXq8lwXyq12y3462tc1z7RwWIbGwwTG8gCIgYLlC3JQWAs1r63F+NaFbE4d2wgDNkftxICwfOqqQbC+Vhlt3E34i9Zc/Nk4Dk/Ecmnjj8/UY+xMcMRj4iCC0GFtKw4FpWS1ieIIVmv3MOdxVyvVA2BKmzsMgDRyTSNaUtJly5WyWBscwjJy2HPMbgXNXxTcVoidmhtx688nvNRmpL71b0YqPHYhExMiqshCqG0AsNBV36OdqyS4F5JpGkZZH1Y3NlUG1RGabwLr1cLLHWlxkuOai9InF7+YySQyCdoxxVFNkAvcC1u1pzPGmZuNvb8NhIewmjsHA4EHg6jkDqPAjyqI2JvBFWtrtnsXJar0uul7aLLHDCDZZC7P49XksD4Xe/sFUlt78ZmP/AFUvE/Kq34bYsu09kxu0hbEJJIUZzxGYgoTyBAGveBVXPcmkZ56nzEZV1p5wLa9XLor2k6Y3qgexKrZl5XQXDW77AjyPgKr8u7WKR8hw0ubuCFvcVuD5gmr1uZu0cAkmNxfYKocq8SoNrk2+UbABR324mlwT3ZOdpKrFapYwlyMgGs3pNbY6T8VKx6kiBOQADOR4u3+23nUfg9/8bG1/hBf92QBgf9R7DTfFWTqS+JVJ46j1zUXqv7o71rjYCwXLIhtIl72JGhB5g628iOVVzffpFaCRoMOFzro8h1Cki+VV4EgEXJ0F+FXcklk1y1FcYeI30GHei9Ib+nOOzZvhT37rLl+rly/ZV23L6SGmkWDEhQ7aJIospPqsOROtiNPK9VViZnq19VktvBPb7bqDGwWWwljuY2PjxQnuaw8iBSewWNnwWIzLeOWMkMrD3qw5g/8ABHKvoWq5vVuVDjVuexKBZZQNfmsPlL93I8aicG+q5K6rSub8SvpI87q79Q4wBbiObnEx4+KH5Q+0cxVmBpA7f3XxGDa0qdm/ZlXVD3EN8k+Bsalth9JmKgssh69ByfSQDwfn/FeoVmOkhVWvcPkvWGOg1DbxbWjiVIpC4OIzRIUFyDkPdqD3W5286i9k9JeEmsGcwt6sgsPY47J94PhXftzYMWOWM9abISVaMg+kuU66gG3Cm5yuhvdisj/jaYt8NssnEdZNjmkkQsiPES0iFLjrJWksI1Qk3FzqSL866Nlw9XBM5xMcsmdGnbPJlKJmsgkKhpCXILAAgiy2N9LXN0axyCz4nEsLWAMlxrxvcG9+ffXsdG0BjyNJK3GzDKrC7Bj2lTUkqLk3NK2swLTWJ5S7+5TsBi5GxELMhKGVELyouYpKkQJLrYBSRwHrWN9QW+oqqYDo1wsUqyWdylsqsRkBFiCFVRrcX89TerWtXimuTXpq5wT3iF30/aOJ+kP4VpgdGP7Ml+fL+AUv99P2jifpD+FaYHRj+zJfny/gFJh6mcvS/wDVL8ikQaDyFSm7u22wmJSVdQNHX1lPEefMeIFRa8B5Ct+IwrJkLCwdQ6HvBJHvBUjzFLObFyi90fY1udT5n76aG6203w+wnmjsXRpCAwuv60DUAjvpW0x9mf8Ajc3nJ+cKvW+rNmhk1KT/AIs4pul/EZSFghDW43YjQeqbffU50n4pjs6HX9Y8ea3A/Fs/4gKVDcD5H7qaXSd+zsN89PyHqyk2nkfVfZZVY5P2KLulgUmx0Eci5kZu0vIgKxsfDSpfpI2fBFiI/g6oqtHdglstwxHAaDS3uqP3F/aOH+cfwPUTi9lywZVmiaNiLgMLE20uPbVOImRPGn45fP8ARc+iGQ/C5VvoYrkeKyIAf8ze+qftVycRMTxMspP+I1W7oi/rkn0LfmRVT9pfr5fpJPzGol6UWsedND7ssmxd04JdnviZZzG/xnVi4C/F6ag6vc24d4qrYaYq6MOKsrDzDAjz1qXxWGZsBg8qM1nxfoqTb4yHuGnD7KmNzNxJpZkkmjMcKEP2hZnykMFC8bXAuT4jXlOMtJFpVOcowhHt1+45KKKK1HpTVNEGBBAIOhBFwfMGqdtnosw012ivA37usf1DoPZarrai1Q0nyKnVCzpJZExtLovxkZOQJMuuqmze1X5+RNQT7LxWHOsU8RGtwrD25l4V9CWoy0t1L2MMvhtecxbR8/R734tNBi5bjkZMx/z3rqXf3H/3p/qx/wAlPKXBo3pIreag/fXE+7OFPHCwHzhT+Wo8N9ynkbVxY/38icO/2Pv/AFpvqR/yUxejTbE2Iw0jTSNIyy5QSANOrQ2GUAcST7anBuphP7ph/wDBT+WuvB7NjhUrFGkak3IRQov3kKOOgq0YtPqx1GmtrnunPKEbvmh/SGJ0P6w8j6q1f+jMW2ZL8+X8Aq2y7ThVirMAw1It3EA8tdSK8LtmPSwbtAMOwbENe1tOdqFWk8kV6VQsc93OT55WQWGo4DnTKk3ZOL2LhmjF5okJT94FmzJ7bAjxA7zV4G2IMmf5Nr+gb26vrb2tf0O15VtG1ogG1ICqzG6kaJ6VtNSLi4GutQq0slKdDGGcvOVg+e5BYkNoRxB0ItyI4g0zIcG8W7sgkGUlWex0IDSqRfu01q5S4jDFg7BC3aYOUuewoYkNbkCK3NtiLg1xbipUggAAlmFtFAZSTwFxURrUchRolVu+blYPnhnFjqOB500+k9h+jsN89PyHq5jakB+UvELw5s7RgHT1kYeyt0mNjyKxIysyqptzZsoHv0qVWksZJr0ShCUd3KEluEw/SWG1HpHn+41WDphI+Ew/RH8w0xn2rCtj3gG4U2AObUm3ZHYbU9xrH6ahJAY2Y3AVls2hQcOV+sQ+RvyNhV4jjILRpVOrdy8i06IWHw2X6E/mxVUNpOOvl1H6yT8xqfK7bgGt7aMw7JBKqufMNLkZdQedev0lD2j6qs5OU2IW2YqbdqxIBtzNQ68rGSstCpVxr3cEF0UH/ty/SS/jq41wYPakbtkQG4F2GUjLqy2bTQ3VvdXcDTUsLB0ao7YKPYzRRRUjAooooAKKKKACiiigArBrNYNAEFjxhs7Z2YMD1ml7jI3FbD9/h3GtSthkNruSlmJF7X6xiNQACS7NoONSWI2PGzZiDfMr8eaEsLe8g94rSm7cQFlLqMnV2DX7N2IGoPDOw8tKBOHnhHD1WH1UiUZV6vKb6nqhFoLXZsjKPbfxrdIILvmMl2XWPW467QhFHBzbUcRflm17DsOPS2YWtlIY3FlVQQfJAPf31qG7cKgZQQRwcGzDVeB8MosOAqMB17I4JosILkhxqxPpdgnOxXT0CxLac7DuWsyfBtSXkbs3dr3zK2VcrG1rNlUWH2XNSDbvxte5ftXDDMbMSCMxHrWJ1/4FZ/o/HdipdS172OnaZmOhGmrsfaaCMPsjixWAwytd8wZlz2ub9nMA2nB/jGtzJHC61iVYCgjfrbAkqGBzBnDdhbD0gCWA4jQ13Nu/Cbdk9kIqm/aURghQp4i1yfOvKbtwg3AIa984Nn7+IHC+tuF9eNGCcdkiP6zC2KnrGzG2Ug9zfFAWGgEjacs3HhWxocObljIcpLmRr9ow5SSCBZsvVAcO+uxd3YrEWIJIJe/bJU82PG9rkcLk16fYEZ0u9rs2XN2e1fMtvVbMbijAYfukRjphVK5mdspIuSxAELx8Tb0QwQDvueNzbbHBhxeMM5vfDhbkkZ0DNl045VDFtbWPDWupt2ID8jXUXvrchbvf1yEALcTr3mvY3fiJJsw7Ss2vpFHMi5u+zMbezuowCTzwjZhtiIkvWAsWIsbm9+0za3He54WHCpGsKK9VI1LB/9k="/>
          <p:cNvSpPr>
            <a:spLocks noChangeAspect="1" noChangeArrowheads="1"/>
          </p:cNvSpPr>
          <p:nvPr/>
        </p:nvSpPr>
        <p:spPr bwMode="auto">
          <a:xfrm>
            <a:off x="155575" y="-365125"/>
            <a:ext cx="1600200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416" name="AutoShape 24" descr="data:image/jpg;base64,/9j/4AAQSkZJRgABAQAAAQABAAD/2wBDAAkGBwgHBgkIBwgKCgkLDRYPDQwMDRsUFRAWIB0iIiAdHx8kKDQsJCYxJx8fLT0tMTU3Ojo6Iys/RD84QzQ5Ojf/2wBDAQoKCg0MDRoPDxo3JR8lNzc3Nzc3Nzc3Nzc3Nzc3Nzc3Nzc3Nzc3Nzc3Nzc3Nzc3Nzc3Nzc3Nzc3Nzc3Nzc3Nzf/wAARCACnAN4DASIAAhEBAxEB/8QAGwAAAQUBAQAAAAAAAAAAAAAABAACAwUGAQf/xAA8EAACAQMCBAQDBgUDBAMBAAABAgMABBESIQUTMUEiUWFxBoGRFCMyobHBB0JS0fAVYuEzcqLxFiRDkv/EABkBAAMBAQEAAAAAAAAAAAAAAAECAwAEBf/EACgRAAICAgIBBAICAwEAAAAAAAABAhEDEiExBBMiQVEyYRRSQnGR8P/aAAwDAQACEQMRAD8Ayn21vFbyLhM5Zhvg57fSnSRIrnEcilDkq5PiUjufaiJ0sYTHKqgFWCGMdHznDe+aElMUEs0fPCeMh1kG4I7Z8qvWopKNEtvjUJEwQioSR2zkYyKbbwyx3n2XHLWM5DA7HfbLeVDLdpAFEEQbO2Wau2l/NJJLJdBmjKYAyQMf56edBMBarEsycuNTrUM7FXxpGo7E+uPp2oWe7eN9Nsr8uUkL4NtIO+2dulOhnDwctNMcfNLOxG5J7Y8v7Y86KEv2a0DSlSGbVp/3E9Pz7/lVPyVAs7BepBwuR48kyAkL2B7D/PT1qqdpSxllkZC5BfI99vTrtUiusrqZQZAinIG2cdh/nWppp45HWMlvs4TUYGUL6etBrgKO288IUPNJLIryBVR13VR1Iq3F6Wt0HDLbmCNMK5Qahg+fbes3DC8t6GKqFwCNB2PbFXyrM06pkrGp8SdNXofSkTZmXHBnv7iZ5r8LHGBhY9OM+oPcVbEoF6EAnYt1qvgnkaLOoHtmPAA9M1LEshwSVyTvls4/vT0JaCBh3KgaSNsnvT8ADB6UI0yqRjLv6GlhpTmQ4X+kfvR5BYQZsEiMKcdCTtS1YC5IYg/WoTLGvUgHp1qJ7jLDCasH8Xl7VqZrC0nXWU06cds1KJogPGwUDvmq03C7hmx8xk1FJDNcDEMUpHUkjFHWzOVFvIUZgFZSeuM1DK5QHXj0I3xQ1pZXe6c1F07FAdWPp0rri1jQvNLlxtudI+g3ocJ/YU20V93dPIdAwwzkaRvTArOMDA9zRCvYAMXdzIdhy4wAB86UQ5ykCOaSHsWwg+dV9SlwI19jUtoEBaeddh+FBvUsLwAZQYT+p23p4tLM6X/A43IVs5x1ptxbWZAl0SOcZVBnSam8l9ho6rQsAIznfG5NOd441y22emWqN3twiyLbRxygYGR28qa91Lcs0SA9uhAx16+lBv6CqJFkCamkkjcY/CvWopL3I8MaAds4qVbPSTJqhG3/AOSZP1NOSCJ93hJzvlmyTQ3ihlZmHhklVQIsHOAjAMPlVTcRyyu0MLLI4zqUjJ0+/pV5KWhQnRkISSACQfl2qslumMiNphUiQ4dTncjfbv7U8qFTbKwrHA8fNZEbGOXyznPv61LLJFNNbhArJ1Y56nHSiRruzplT7xTlHC7OBvgk9ugoO7g0qLiOUlTp1KVwyg9Pfap19DoOhBmCww5BLku6jZQM5IrtwsFvObSPVzpP5sDJJ36/Q0NZQmQMmoRtnVrJ2UeX96JkhDmOTTqZcaEIwQvmT64zk9NqNmojkmWNxFG7xqi6cFc/Ue9MkuQDpZCMEku/V/KpOaZCEjjC6jliNyg9T59/SpDytZiH3SkDePxlvyyPelGFZ2ZeUO8jIy4Old+g/SjRJK53fwKceEbe3p71ErSkcu3hlcqo1FgAPPJGfzJqbhtrP/1ZXjgQEn77J1D0x16UHJIVotLRyUERPKhUABWc/nR3Mj073Dvt1AplnaRXkXNgvCxGxCoBg+tER8MaNi5likOdxJGdvzp1KKEpgq3MSMOUigHpq/WnpJJM3g6EZyNhRM9lJJgKyxqRpIjXGr571JEk8KKn3rKowBkf2rPIqBTB1tdR1PvjyiJP1OK5JCGbRGzlsfh1b/8Aj0oku0mpAd1OHXOSM023tTDb86IhoVkILfyhsdCaXdmO2/DpFQ5ldWPXBH5bE108MDLp50zBhg5ckUxzJJbcuCfOltRfVknJp6XhuOYIZlztjHQbds9aW5sPA1bELlV3znJLn/yOfWoX4bkfdjSWB8Qbb86bEXikYi6DZUqSR1x+/rQ78SMAEYlMkoJ8R3K/M0UpfBuA6SzitUjdY9ZJUatRJz7CuzQhgGJQAHcaiaBiupZ5As3NK9SVUEn9qLjtYHA+5cj/AHsf0FBtrtm4+BjSokZ5ejYHbzpW80rxjTH4sfiYYFda0ilY5imAAxpA0g1DdRW8CamtQGOfDjGT75rbp8IBPLDDGOZdyAf7YzgH9zUL8RhjXTbRDSOgxgUBaW80zlQFJ8/Kor5Fgn0aW1Abkt3pkldSYQqbis0kbIqiNfIdaie9unbIkbGBsB0xQKNlsO4Uf7qs4OGm41NDdxsO4UHIpnpFcmpmfK3LSZkUkH+ZTq28/wBa68EbJkSsHJyo5YBHqDUQi4sRIAFaMr+HGgHfG3nj9KJisJgCZIxqBAOXH6UsZDAznnxRHm507kkjY53A2/8AdDXjRRF43YYZlJMRyv5+u/pvVjccOltlluIgjAr95GCcgeY7ZFDcS4a54Z9paROWsanKnOoMR+RzQbCkx9tbxTw2sdudUr/eXE0pCrjc4A642zv5DzqW6tptZihkR2dc61XTnHlnc9uvU1yzs1ihIn8cp0BFQ5JYgkjHfbTknpTL5JrURtOzrck5Zc5KjsBg9Ov60G+AsGuUtrOQQRSSS7EkyHGT3Ix+9SwRtJq0hwpzqCkdP2FAksBj6rjfbzNG8NklEzywwiRI0LMhxkDoSB/nWl2oP+gq8upobVMSJCWjClUIGwyPFtsds4qCxuIpZoVmnJXoCD+EdNxS4uxvpxLb2rW6BcBDuOm9BrE6boRpU5K6tm9PWkck+R3jl9Grs+IxcK4a6W5LwJIR4V2Gduvy/Ogrj4lupGJjSOGMDBLAnPtVc8103hjQiPOoqGJUftTl4dLeKJPGmRg8xjg0lr5BHDNvo0nAuKxXMa29yV+0lmII7j09auiFQa9coA65fasPZ8NurSeKeKSFZIzlSAT86spLnichw8sDeuhv70HKP2Ufi5L6Lq4VUlNxDcKBL+PUM/QCmCOzFu+mSQ53bTnr7VUqeIBvC8A9oM/qafzeJnIa5RcHbEKim9aP2D+HlvoLNqJbRwqTa2UDUFAGM5GaGSFomQSzwgqMgFtRI9hTGjvehuiwPZYUP7ULxCG7jiQpK07k+KI+EgdiMDcfKqY8yk9UyeXx54o7S6DXntOaonlwMnaND29zU0d/GVXkcPllwerAbiqZU4imllgjiHXdtJP1FFxrxidgVKOHOldM58Rz0GNs1WUbRy+pEvIL6d5MPaNECPCNSgjz96ka85YYyPEoUj8Umevn5VnZ7HiFs7yXTwQPCcOZZ2BjJ7HxZFDC2e4lIN9ZPI+2SxbPf+rtvUvRsHqL/wAmal2uZBgTIoP9Mf8AzQb8PyzNJM7Md8nbeqteDXQ4et8t9ALQS8nWpJGrGcfiqOS1ljYRzcTONPZCcA4I7HtRWNrpm2/T/wCF0lvyVxDLobuQTvVVxcrDLliXd+pya7DwxrqWIf6lKxkcIn3ffYf07bmm8S4OLK5uba6nvWktciQrGxU79mxg00IU7bCpO+mVpk65OwOQae9zMjty3eMEn8J671yFbCS5S2jHE8uwXWyEKN+p3rRcG+E7fi9tPcR3Tx8qQI3MYksSM52Y1V18jKUv6sqJoeQya7q5csMgpAMY3Hcf5mjuGcG/1JmT7dcKVt2nOpFUYUZx71t7H+HfBuY6s93qt2CDEijbAbfw+pq9svhLhlk7tCJSXhaI63/lYYPbyqTmivor7Z481vAukxzXLlgSdMyZBG3YmqTisH2GImLVypD+EyBtLBjnYHcEb17gv8PPhwaP/rS+DIA57bA/OsX/ABS4Hw/gdrw9OH2un7RKdbF2cjTjoCe+f0obWZYoxMXHbqliZJoU1sy+J5M6F67ADY74OT2oqyisru7hia2YmSYIfvCFUEjfcbnft+lem8K+BbS5tFnvbVomlGoQSsrmIdlzg746nqT5Cr2z+EOEWqRiOxthIjBxJoJbUOh3/TtR2SC4Jnh9+kPD57lGtk+7mKb5OCCdidsnbqPyqXhDi8lnWJBHoh1HQCuv0JzuOm3pXtj/AA7bi6jf7Bw6WMyFpzLFl367j1zQfxXw6yteA3LWtlbwv4d0jVdtQ8hSTl7WUxwjujzBYII2ZJUVtKowd86hnVkb9tq4q2zuVHLLA9iKLdlkXSxGBjfA7Zx+pqF7S1kj08sEYwSu21cUp2eusUkqJLezheaNREMM66lZAQy5Gf3rqTsthJOkjcwQsyuRg5Dbe1NhSKFdCLhV3Ciu8xi3MUHPTrj/AD6UFNLszwt/IVK33sirGqgOf1OKIsZ7FVP28ShwxIEakgjbqc7d+9V6KxJyGJJ3oizkFpdLLIjsoVhpC77gjv70YNXdGyRdVYRLd2YeFoIJdImy4YdYsf8Ad+LpXUvrFvB9huWLJjKqAdfdsaunXbtUs/F4ZILaEW8iGG0a31eEayVQauvXwn6ikeORrPDPbxGJ4rY26FmVsnTgMfmelVuJHWT45/6Q3l/ZywrHbWMsMoC5dpAQQM5PXvkH5UG3Drvicc9vZxpJcSW7BVOME6lO+T5ZqISR+LMyk75OsCtH8HEf6zHv1ifB86WL96Y2SOuJlDdfw++ILwRA2Vk2lAMu8e25277VbcH+BviSymswsltBBFMJHSN1G2oE4wvcCvUIBtU22OtdWzPMv9GA4r8GcXvuJX0wu4fs80peNHckDxZ3Gn3qBf4e8QVtS3dujY6qWz+nrXpFKtszWYu2+D76PgB4dJfI0puRMJMvgKFAx50NcfAV5KoEfE44jgAsI2J6YPet73rnyNbZms84i/hlOs1tNJxtnaGUSEco74IOPxelGcW/hvbcT4ze8Rlv5FN0zEoIgQucevpW7pUNjbM8+h/hZwyKdZTfXJKsDtGn9qu/hz4Nsfh6zntbWaZ0mdXYuF6qCO3vWmNcx5b1rM5NlJFxzhUd3c6r+3AbQwOvOdsH9KLi41w2Z9EN3G5ClsKCdgMk9PKvMG+J+GWs0gla6JPhwUIGVJzjJ9RTofjfhsMutFnPgZSCB3BHn60jmhbR6C/xZwJFVm4lEA3Q6W/tWI+KuOcP+JfiP4etLNuakV5iVSvm6j6EDPsazT3y3QWSGa5ZEz4uVq7L/u9PzFO4fIeFces+JTRu6RMHZWTQwYAjBHQH5++KZTia0euP8VcIRJHMs2lH0ti3fY/Smw/FfCp5ESJrhtbhAfs7gZPyryd+KWoilEgul58okDcsHfB2H1/L502PillH9luAbgxRTaw4jGGwQcZ7f80u8QbHrN18VcPt5poZI7rVExRtMORnONjmqT4g+JeH8T4ZcW1ulwHOkAyR4Gcj1rFXXxRw+4uZrho3BkfXjSNjnOxz0qA8d4eysDknOcgDb55pJZFTpDQnGMk2HTwIltEyBsugY5bI3LDpj0/OhyuMZOMbY86hl+ILAqqKshIUDLYGBknz9ajPG7eQryY3JDZIIB2865p/pHoR86CXIasasyg5IJG2KlubS8h4q9vHw5Xi52jVolOV1YzkDHSgxxmEmQi3l1Judvw+p9KvYf4kpFpDWy4AG+sjeqYWv8kSzeZt+DMj8awhLVkRnXl3DKMHG2SP2FYoRuVcs0jgKSDzT546VtuN8RsOJq6PK0eqQynCgjBJOM59aqmt+GujrzzHkHAA89/3q2KaSpoTNmjN2mZozcq3i1xSkvKy/wDXIxsvp60a0qJMsYicjcHMx2wT6elOuuFq0USQ3MThZi5aQkEgqB29qln4ckl8s6TwadR1Ak9CSR29RXRvEg5v7A7g6b28j+yjEfNAYljnTkedeo/Cl1JYvZyW6Kzm3ACMTjcDPrXms/DWk4heTLLBypjLpGo7as4zt61u/h3jXDLKW1+3yMVhiAPLXO+kDbceVSyyTaotimtZJmpn/iHfQyaFs7HpnU0rjuR+1WXBPjHiHFA+YLRWVguI9TdfnWYlufgCZg80N+2Mknfruex9TUrfEvwtwi1k/wBBspZZnfxrcOyqRjBOcmnbjRBNWaDifx0lreXVtBdWrmFyqARs31OcZoa1+NuIXFzbxhrTTK4XHKOTvjA8VeT3qtcXsstrJBbxs5cQgkqg64HoK2PwdxfglgiQ8atBJKrh0uEY5QZzuCfPypVJfINkbUfFN6OByX0ksRkWeOPwxbYYerfnVVcfGPFxdxpDdW6qzADVbgnrg960cJ+GJbERo0DW0pWTT4sMR0NJrf4W1K5htyw3B0NTr/Qjz4lxZS8M+KuI3FvE891ktJpLRwqB22/M0T8Q/EN/Z393BDcSIFYqp0IQvhz3XNWcbfDMShYoYVUHUNMLbHzqS4u/h6V3lnjjkdjuWgJ9PKjTvoH8jD/Yx6/E3GjcQauJSlJHxpMcYyNts6a13w5fXN7amSeSRiyRsNTA4yDtsBUYvfhxCClvFkHw4tdx+VSR8d4LCNERMY22WLT7VtX9BWfFLpnjd/bASySTQc9FkcAHfAySe9JLW1uCZW4ehyo5bnIAJ327HOcb9vWjJGWUylTzF1nLIvQb9/b+9N1c9AyN93q3yQMn/wBbfOvK3l0hH20gCeQ2cYfltGH2AVctt6D59fKu29408WdDSsNQDEHGPMtnc5xU91ewDVbiN2ZlOrCk6cjAyenb8qSPy9CQjWrgkAHpsCf2NWd+nbXJSUdYJtEcstyh1sXKxxjGs5z2wMe/T3pic1CHktIzbzOCYtAKtj+pRsBUqSXAGjliIIThipxjrsTXZZ5+e0ZSQam0rIw2J9/ypZZZOCj9COdxSOpw20bRrt7cj8OwA2Oeu24GalNmA55kUevONI09e/yqJRPzSOW4IY74I2zj+9OvrjlRM8Klhg69O5G3c/3pIvZpNipW6s7GkCtlrYcpSGk0oMkdfI0tQYFbZ0jDeDS57eRwPT/1XYAXWPVMwyckFgT5jzA27dKU0Utu7LaKqMzbHIzgnr6f3p2voaUXFnWjmH/UIfHiZgCBp8j6VFPHHKq8+FCinY526Y/TauXVzcLBKyMjPGhYr/Mw9KjFyJ0IYRgjY4bDD9z7UusuxDrJFEoCCBI9RbSVGlvPPl0FDjhHC5BlY3XI8JjbYnz364yOtQR8TjFyQ/LXO6EjOR5+VS291DIzRAZ0ns+2fMVSppdm5Q88B4cujBmQtsMMD9dqb/8AHLQIGDzg4GWOAP0o5VlaPKyMA2Qjkg5PntvU0IURAucYGObnZs9KR5JL5NsypHALAgpzp1YHdsAg1E3A+HocG4mOR0DAVoJo7bWpyw14Onwkn3z0qql4PFLM0q5jCqSY9yGONjn9h8sUY5ZfLYdmA/6Xw4yGMyTqxOAFOd/anvwC33P22VUPXMQ2/OrGOwhVwzviXP8AKMnPzqeGAPGxa8TVqVVjBwW9e4I/tTLJJ/iwpsrE+HbEZLX8hz0xECR7ipIfhy0RhK97OyAg+BACfTrTZoJeG3kyXMuRj/8ANuYf/wCh0+dEw8SF0hUF0IACMRnPv2NFvIvkztdmptuMRxW0UNvbsyRqEGD0A23p78ZVxgRlCeh7fnWdjmueX4GRWXY4AcnHf/j0p0F26rpXWwLaskdT60HlyV+RB+Piu6LWbjbAnQT1/ppHit0V1aNS+1VY4jIseZEUfU53x3prcQlQOsmtmA/Cv3eB5+fzpff/AGG9GC+A+44rOqHSrE/7FwR9KqjejOJbTXjoxTNIfaJpw0fgXYBlkYf+qtbb7SRh3Hp4tXzzTO13IqsaiuEAQzSvqCBGVTkvrCgjyGaLS7sniDRK6oRpwN8bZz23Ixv6+RoBrQtCqHCdvAxOB5enf/muyPHaXCkQrLpY/jH4Se35fkKTHKMbtDwyxi+VYO7wySuEYqhPhDjcHHUMfQ0RBAiRMseot2Zn3bJ7kdvah72Z5ZkkSPmKkoKmOMAAYIAxv9aghvFJaNE0Kg7E7jv16EUN5NUnwI5/F8BECyOqOLl1QNkhty3Yj36/WikdJMEYKbAO4Hvn8u3encC4U3H+IT2MUrIx++Deh7H96jv7Gbh880F2hieJseRGPTyPWhOLXZpRaVsha5AXwvpGQGPiOnOf+PrSsWJDtJJszZk2AByT19gelD8yNrpI1CpGmZmAHnsO3/d9KNlSCKEKxdHdVZYzjxDfcjG5ocLsCXKJVjjCyuH1OGGleuFwATn64rjTuSqPLGxZuq+W+KGiu21GCKEMqkFQCMAdd9vyo63nhMLx/Z4lOzELlS2e53yOp2p1W1XSGpOVJ0Q8oO8s7liyhc4Y5Pt579q7HZwiBS0RKnwkMcYA3qZ7mSNl5MaDTt4W1Y36neh/tZMyvO5ZuXpYEYGcbZHuKEpqPyCSSfYNd8KsjLGUjgQadtTEnqcd/wD1TIbC3tGLRHTKreI8ssW8x+Lp32o3mW82s4AlHhDgD6eQzj9KFgaSJ2Kw4XYFyPxHy39aLzMzlSDFyYSRE0cmMMxzpbP+3qNt6a6LC0dxBymjQ4eGUbsceXl5DtQxuJluFB/CqEMrnIA7Dcbd6fcXT3Sl+WUdcZ1D5Zz3qcuGpIEqVNEvEuJS3aCG0soFaJdRcJpPl179PU/u2G5k5TG7j0SKoKqOpbyO/wBd6bFNojU5UEY1YON+nT/OlENERq+1pJrca2LgqCT037777UZTc3bQHLZ2yC3FsfE0bYcbcwnOd/ofXHfzqZJ4hbIqktpAJDHOlskjHr7elRycPd4FWFzJv4VI8QHbp0FTXvw5xG04HFxK+RYkLqoVsht+59KMISfKMk30SSoH532kKzsQXYbuNjnp70RBe8IgiUtYTOrgBgTkahnOAPP5iqe3kMxAtUdgH3CjzG+B7jNFMoVgsIUassVA6HG+1NCcou3yPCWr5VkFzMBO626ogZshHffSB3bv9KP4fwm6uLSa6iKorLrRi+xH9IAGdWB06dtqFQPcRTJHLG8iDUUK4I/LpTI0u4IQr5EY8D8tvTO+f8+tbHKFvc0JK3sOLsjm3lUcxThi/RcbbGnOWDBUBBQaQmrJQDtqO/8AagGkuRCAmNecb+It8+9du57i6aNJSUaNT4ygAG+e34qik74JhcTLbtqRtUmegck5Hbb506P7bcl1jGjlkAqyk7Y2Iof7MZFD/aMgg61CEZ9qsYZ0WPSkaSlTsCBkA989+1UjrfuHhV+4rGuGum0IXdk8R0LknHngU17yMzPFOCue4ORvvv670La67dlSPma+XnSrFcn1A8z0qTkSzwkyxsjJsrEbMR1Hv+oqclUSUo8FvwJNdleYZAxXSgJwAxGx9BVRNaT2Vxy3dC8ePEc6GBHXPcURwcNbGYyatxj3qS4Ed0sYLSphiA69B33Jp4Na0uxotdUWvwgLy04jczWs0McktoFUM2wIYEDfzy1XHxhax8XtYr95Fiv7ULFOB/Mnn8jn61m7Z0tbia6MhkzCFEIBALHI29Nh8yaZxuW+uLa1kgkUWsGeYoOC222fOuty1hrI6pTUYayJbGysm5smDu3iLOSznFB/E7Rx8WghtrgPy4lMrODph7BR5nAz70MOIGLQkSjmAZJNPi1ySm5uNBk0nBZRlsdB/nWubHnUZNNHPjyqL5VnbGZNDMsbDmYctL+POwzjqB/enzk7yoZDscDVsPlUUcj6w0jBiwGWwOnXf5fShuJu0swiW4bRnYKvn0Gx60sF6mS3wgxSnPl0iyju/stskax+OQgjoAD1O+OmKfdHWquTFobJyx9DuMfL61VRa+ZywhVV05dzljnOPzHSjpFd0aMyxllfw4UDH/cMbZG2MYFPlxxUlTHyximqYHNf26R6IY4wHwVZznUTvT3mKspYuoC7MG/l9vnXEt4Yi8Uy6jzcqCMg48h06VDdW9xeRoSqLoOotq/Cu+TgDbt9KRRV0Tq3wSxM5J5bSPzHz4VHUdNj8zmp7iSdZA6RNIvVnXoM9yMHaoUgWMlXuASEBIRtx6H8qZcX0oRTGrZYHS2MAj0xW5u0LYcLa2n0vHKwf8Ixhw2xzuK9Xt9Fzwa2tuJW6ygRhWBG4rxKzvpYZo0LumWDNGR29+1e4W0zPFCyREBkBI9MV6HiY1JNs6cEVYPwfgEHDJXljbXqJKEj8K+QqXj8Zv8AhNxaMG3AKbZwRXb7i9rw5olmIRJDoVnOwPlUF7xdeSSrGLJ0g4610x0b0o6oY1VGV+D+D/YuIyTTXMUzxghgq4YP2z57VpkhtXu2MttEWxgOV3warbeaGzEMTLGJT+Nx/V61NdcQXmrCpBc75FdWLx4Qjq0dGPxq4ooPi3hkPDbk3dlIFMn4lJGAtUXD7SfjF5yYZRl9iCdQbzPpgVu7n4fseNoovpZVbRjwEbDf+9EcD+FoOGzSycMvhI2nRpmXdfpXm5vEvL9I4cvjvf8ARibrhb22JLq3IaN3jVM5J0jc/wDb0GfOq3iFlHOytNcPHLpDeI6sKeoAxt0r1+dGt5y+lC2nxON/lXm/xS5m4nLOk32jocuoyfp2FR8jx1ihaZLLiUI2VEyQ20IVCmo4BJ3O9V885gVSoGg/zHqT60VKyXCOsjNGxx4+wPqK48X2TSOac6fENIwx/qxXGmjnTI3L2rkSA851AJByPYVZsJ9EUXNkWHALjGMk9T6+dFOqyRnVh0K5UHqM+R61XzWzQRBo3aRVHQncLUZZYt2uwXyWEvDFiJ5TEse577ZoZwqW/JJCuxGcjHqamiu+bBEzZBQYPyoeeYvKCFGkA6WxmhCeoOiO9iSN0FqoEGoeeXz3NOe6VbWW3K6o9wV/PNMndmXERiaXAxzDpAOfTfpQpVweWZU15OvQc+35VWWRuIG2+xuJOsSKe5yMafc0bdR2hjBgjLOqamkLaifQDyqK1hkmhZUjKkNvITgH/PSjbi0PKRXkGZAVyp8uvy3xmtjTqmuDLgqnUyRl+SWjYBAAc5B9t9zv9KJt+FvynWVBECobLbuST/4j51ZwTJbxrDbwoMEMNOcgjYflVbqu7u/dIniGqQ6XeTljI9au4yr2lLvokf7OlssdxKk2MGIvjJwem3XcDb0plzeJLmS4kUoFDSBADzP6QT70PxazjtXVWu7aaR0B+4GQu5znsSTTpuCyxmLVNqZW1tG3TI6DPTPWouGj5BTT5ImSS5hYxxRIAMIebjX/AGpxungjEU0gRN0eNFJkYDrg46AkZpyxHVJNMAijPhZhgefsPeqpZXEkwguHXDElW2ffB8/Paq4nXKGxy1C9KxSRzXEja3jOB+Iem4A3GMfOh7e9kg1y8suuoBf9pPYeR/5pfZ+MuyBFeXWNQYNkFfQ52/XapbS5k4Xe26yoRKhD5xkNg+nUVWk5UgvVy4CpOF8SmuYjNwu4hAlCqznOlsjHuDkfXvXrlxMY4liEhUqoDsP0rzC8+LLtblTcS/ZolcEmCPVrdT0Odx8sUUfjmS+dpIlRdOypIuA59TXZinjx8Lo6YSx43w7Nbx+6PJhkigSQw+JDIM7k9flWF4jx28uviCJJ5iIWOhkXZd6Nh+JZONwfZSgjuQp1Jsc74JB+lVXHbVbaEGO2drhiC0n9GBTz1veJ07xcbRsLmGLUJM4Ow3fr61HxoR8Oa3uYJedPkIyZ2rDpxGbhc3NmJZSAQAcAn2PWrya4guWS5aQsz4ZcHqT2qeRZvKywlCeqj3+zr8fylK4su0+KriJeWLXJz+IGrJPiaI8oaysxG4yDpPrVPPJCyqixfeYzp7n0FUd80ljK7SqiKckKy5Cnyz3HSuvyPIxQkoy7JZ8+NcM1fFfjwqrwXEeZCNKsgIzkbEmstBxHWqiRG0nOGK4x70NC0ss0V3ehMOWbSB+HcAEHtsD9almvI2laFJiwx4kdcgD17GvHz5N3w+Dycs9n+iC6QRy4AOgb5P5inWz6pBkkhUwNs0TeSwzqudSEdc+IE/OhTZ3sLlYQmB3JBz9a5o88ojTLGFmjVo2OdP4fank58IPQZqmtOKsZ2gumUSqcb9DVvazoJCzb436ZxXBLG0xKsv8AhVrFdcPS3eNcBWG4xjHesa0LQznQebGzFVK5OcHG+av7S9KRlFYgszEvjsTTOUrFtLeFMFtsY8vrVXPioqxpMFtLDOmafd2OcdhRQhQkqqKfM4FKW6IyFVQB/M3euLdhfDMUC6cbHrSQjKTuxTi+KQLnYDrjIUVXTXk11cEw4SJTojON8ef61ZpLHJBpjYM7nSMjoD2pkFvFBu2nURuxH4j6DsK64Si+LCyvv2lFsY3d2QbMI8DIx38/bNScGtVtisjXMhQw6Vj0gBdtjnr5YFWWSy/aB47MHEiKozqB8xuQaD5rKzoAGk1knFdE5TxR9nyVuWONx+R1tbQxT8yIPI2cK0uMJ06AfvQnEeIkuyW8iDxEO7Kck4/lx/h9KkxIhJGrLZ74FBXYhTCiNTIN2kjGAi+/QnrUFFvmbJp2SWdub4m0e3a4eQNpiUMWbG56b7dcelR2vCuJNO8MkES24IEYkYnmHPX+pfX2qy+C76O2vZJhjSYhywyktnyDZ226/P1rScfvhdTFbx1VYYRNGqE5zvv2zsCPLeu7FhjpdnVjwbRsy1yxtLVYXfUkeQHCnxdew696rrYWXEZWe4idZYThVzoLj1Hof1q6aKBeFm9jkN0zXCKGbYxqBuFHmSRv6bGqtbVYoLl+a+qSQyFnxkEn61GePVt2SnFRYzjPD/tNs4tpADJIWwdmZu+5OwoK+4Mtp8PQz3140bMFEcMMJbG5/G3lgasijIWMhLFGaNTsc6sdtqsLW4gvZWt5VYiRMMWGx9Palx5XCPKNF0uUZ2zmWIJd2tyxuhssjoRg7Dv1GBV1Fx1pJLkgRyMTlmJ2BHXFO4jwK5kiSCymSMKR92wyrb5A9PLyxWQ/+wVum5qWwX7pol9OoUfI71fHPdcMaE2ui/4gtjcvqMYIK4BYdB+lDQJJJOsVqrnSMMD/ACjG1DcQnZbWMwtgsgwj/wA3v8qhha+AFzbQykYGH0E4HlvTQbg7sptpK7Nhwi0uJpklaYRNAc4c/jB2xWgMUN7bfeqkmk6STg1kuCSXbWqT3gwZGzp33APcHvV3ZTiKR0D7OM6c+Vc3kzcpWDLl3fJHxbgpurXFrOYm6+/v6VRx8H+yxMrwtNcAqAxJAzjcnfp2Fah+IW0bFWuI1I7Fse9dnSK9TmW8itpG5QjJHlUYyaXJH9GZ+zCa3Fs24ABwNseYoqzDpbLHNvo2GWzge9W8dnZuyPHJIEPi0l8j1GarJEeS6lCqgTOVA22oNyfEQcmcv7ES3AuUkKs++/nT04hKWyVAVennilSpqUrTFXZeWOqWMzLsFAyD61O927xTom+oYydjt29qVKuZcSpGfQFeW+uFNN2Y3076gevyqVYQttEvN5hAALEdaVKjkr8fgX5CIpYiY448Eqeu4zXL9JomUyEEybg59elKlTYYpuwjeB8YksYZG0goysCv+7saDe75urSSXZsknqc0qVNk9zpgZEt04YRsgOo47bU6YIZ2jkGQTgDzPkaVKhiey5DEfwmB7e8t7rT93HGpEQc9cbb+n7VZfEif/IbpbmUCFli0Iq+IYyTvncnelSp3nyK43wUU5JUiu4bYS20hgSUgNlmY9NsAbChZ+es8sO3IjfKktuceg9zSpUZZJa2CT+QNJxBdC2kBZJUwjr/KQTgdc+e/rRMNwZphLKzLvpBxncDypUqs1eqZmjRWd6Ly0MozrQgN7gVU8S4DDxGYMsot2bJkcJnV1/OlSrmcnDLUTfKKHjUctrbC7jVGhibkdcZJGenltU/CfiIcpYrsDCgKGUH9KVKvReOM8fuKySZqYI4ZUttJbxNhjnqMdRTmsltJXgiJcH7wE/ynvilSrgS4RN8FNxGMzKztjXF0yOx7VTpdyQhmjd0YDYqelKlVMavgWXZdWnEHv7M7aWCldtskd6AgR2neN3J0DuaVKliqkzH/2Q=="/>
          <p:cNvSpPr>
            <a:spLocks noChangeAspect="1" noChangeArrowheads="1"/>
          </p:cNvSpPr>
          <p:nvPr/>
        </p:nvSpPr>
        <p:spPr bwMode="auto">
          <a:xfrm>
            <a:off x="155575" y="-571500"/>
            <a:ext cx="1600200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9418" name="Picture 26" descr="http://www.papanat2010.org/IMAGES/iniap%20papa%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714884"/>
            <a:ext cx="2571768" cy="1932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428604"/>
            <a:ext cx="2571736" cy="78104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Introducción</a:t>
            </a:r>
            <a:endParaRPr lang="es-ES" sz="3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1472" y="1500174"/>
            <a:ext cx="2071702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Suelos supresivos</a:t>
            </a:r>
            <a:endParaRPr lang="es-ES" b="1" dirty="0"/>
          </a:p>
        </p:txBody>
      </p:sp>
      <p:sp>
        <p:nvSpPr>
          <p:cNvPr id="11" name="10 Rectángulo"/>
          <p:cNvSpPr/>
          <p:nvPr/>
        </p:nvSpPr>
        <p:spPr>
          <a:xfrm>
            <a:off x="3714744" y="13572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600" dirty="0" smtClean="0"/>
              <a:t>Incidencia baja </a:t>
            </a:r>
            <a:r>
              <a:rPr lang="es-EC" sz="1600" dirty="0"/>
              <a:t>a pesar de la presencia del patógeno, de </a:t>
            </a:r>
            <a:r>
              <a:rPr lang="es-EC" sz="1600" dirty="0" smtClean="0"/>
              <a:t>planta </a:t>
            </a:r>
            <a:r>
              <a:rPr lang="es-EC" sz="1600" dirty="0"/>
              <a:t>susceptible y de condiciones favorables para el desarrollo de la enfermedad</a:t>
            </a:r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285720" y="3000372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lphaLcParenR"/>
            </a:pPr>
            <a:r>
              <a:rPr lang="es-EC" sz="1400" dirty="0" smtClean="0"/>
              <a:t>El </a:t>
            </a:r>
            <a:r>
              <a:rPr lang="es-EC" sz="1400" dirty="0"/>
              <a:t>patógeno no se establece o no  persiste en el </a:t>
            </a:r>
            <a:r>
              <a:rPr lang="es-EC" sz="1400" dirty="0" smtClean="0"/>
              <a:t>suelo</a:t>
            </a:r>
          </a:p>
          <a:p>
            <a:pPr marL="342900" indent="-342900" algn="ctr">
              <a:buAutoNum type="alphaLcParenR"/>
            </a:pPr>
            <a:endParaRPr lang="es-EC" sz="1400" dirty="0" smtClean="0"/>
          </a:p>
          <a:p>
            <a:pPr marL="342900" indent="-342900" algn="ctr">
              <a:buAutoNum type="alphaLcParenR"/>
            </a:pPr>
            <a:r>
              <a:rPr lang="es-EC" sz="1400" dirty="0"/>
              <a:t>E</a:t>
            </a:r>
            <a:r>
              <a:rPr lang="es-EC" sz="1400" dirty="0" smtClean="0"/>
              <a:t>l </a:t>
            </a:r>
            <a:r>
              <a:rPr lang="es-EC" sz="1400" dirty="0"/>
              <a:t>patógeno se establece pero causa poco o ningún daño </a:t>
            </a:r>
            <a:endParaRPr lang="es-EC" sz="1400" dirty="0" smtClean="0"/>
          </a:p>
          <a:p>
            <a:pPr marL="342900" indent="-342900" algn="ctr">
              <a:buAutoNum type="alphaLcParenR"/>
            </a:pPr>
            <a:endParaRPr lang="es-EC" sz="1400" dirty="0" smtClean="0"/>
          </a:p>
          <a:p>
            <a:pPr marL="342900" indent="-342900" algn="ctr">
              <a:buAutoNum type="alphaLcParenR"/>
            </a:pPr>
            <a:r>
              <a:rPr lang="es-EC" sz="1400" dirty="0" smtClean="0"/>
              <a:t>El </a:t>
            </a:r>
            <a:r>
              <a:rPr lang="es-EC" sz="1400" dirty="0"/>
              <a:t>patógeno se establece y causa la enfermedad por un tiempo, luego </a:t>
            </a:r>
            <a:r>
              <a:rPr lang="es-EC" sz="1400" dirty="0" smtClean="0"/>
              <a:t> </a:t>
            </a:r>
            <a:r>
              <a:rPr lang="es-EC" sz="1400" dirty="0"/>
              <a:t>declina aún cuando el patógeno permanece en el suelo </a:t>
            </a:r>
            <a:endParaRPr lang="es-ES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857488" y="5143512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Factores F-Q 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714612" y="585789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Factores bióticos</a:t>
            </a:r>
            <a:endParaRPr lang="es-ES" sz="1600" dirty="0"/>
          </a:p>
        </p:txBody>
      </p:sp>
      <p:cxnSp>
        <p:nvCxnSpPr>
          <p:cNvPr id="17" name="16 Conector angular"/>
          <p:cNvCxnSpPr>
            <a:stCxn id="10" idx="3"/>
            <a:endCxn id="11" idx="1"/>
          </p:cNvCxnSpPr>
          <p:nvPr/>
        </p:nvCxnSpPr>
        <p:spPr>
          <a:xfrm flipV="1">
            <a:off x="2643174" y="1772797"/>
            <a:ext cx="1071570" cy="505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stCxn id="11" idx="2"/>
            <a:endCxn id="12" idx="0"/>
          </p:cNvCxnSpPr>
          <p:nvPr/>
        </p:nvCxnSpPr>
        <p:spPr>
          <a:xfrm rot="5400000">
            <a:off x="4826756" y="1826383"/>
            <a:ext cx="812077" cy="15359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5572132" y="5429264"/>
            <a:ext cx="1643074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Combinación</a:t>
            </a:r>
            <a:endParaRPr lang="es-ES" dirty="0"/>
          </a:p>
        </p:txBody>
      </p:sp>
      <p:cxnSp>
        <p:nvCxnSpPr>
          <p:cNvPr id="23" name="22 Conector angular"/>
          <p:cNvCxnSpPr>
            <a:stCxn id="14" idx="3"/>
            <a:endCxn id="21" idx="1"/>
          </p:cNvCxnSpPr>
          <p:nvPr/>
        </p:nvCxnSpPr>
        <p:spPr>
          <a:xfrm>
            <a:off x="4500562" y="5312789"/>
            <a:ext cx="1071570" cy="3011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15" idx="3"/>
            <a:endCxn id="21" idx="1"/>
          </p:cNvCxnSpPr>
          <p:nvPr/>
        </p:nvCxnSpPr>
        <p:spPr>
          <a:xfrm flipV="1">
            <a:off x="4500562" y="5613930"/>
            <a:ext cx="1071570" cy="41323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428604"/>
            <a:ext cx="2571736" cy="78104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Introducción</a:t>
            </a:r>
            <a:endParaRPr lang="es-ES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57224" y="128586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Tipos de supresión</a:t>
            </a:r>
            <a:endParaRPr lang="es-ES" sz="1600" b="1" dirty="0"/>
          </a:p>
        </p:txBody>
      </p:sp>
      <p:sp>
        <p:nvSpPr>
          <p:cNvPr id="9" name="8 Rectángulo"/>
          <p:cNvSpPr/>
          <p:nvPr/>
        </p:nvSpPr>
        <p:spPr>
          <a:xfrm>
            <a:off x="1500166" y="2000240"/>
            <a:ext cx="901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General</a:t>
            </a: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500166" y="3500438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Específica</a:t>
            </a:r>
            <a:endParaRPr lang="es-ES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214678" y="200024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Biomasa total del suelo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15074" y="1643050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Competencia, producción de antibióticos</a:t>
            </a:r>
          </a:p>
          <a:p>
            <a:r>
              <a:rPr lang="es-ES" sz="1600" dirty="0" smtClean="0"/>
              <a:t>Beneficia: Manejo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571868" y="3568487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Grupo específico</a:t>
            </a:r>
            <a:endParaRPr lang="es-ES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143636" y="414338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Durante: Algún estadio del ciclo de vida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215074" y="3571876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Es transferible</a:t>
            </a:r>
            <a:endParaRPr lang="es-ES" sz="1600" dirty="0"/>
          </a:p>
        </p:txBody>
      </p:sp>
      <p:cxnSp>
        <p:nvCxnSpPr>
          <p:cNvPr id="19" name="18 Conector recto"/>
          <p:cNvCxnSpPr>
            <a:stCxn id="7" idx="1"/>
          </p:cNvCxnSpPr>
          <p:nvPr/>
        </p:nvCxnSpPr>
        <p:spPr>
          <a:xfrm rot="10800000" flipV="1">
            <a:off x="857224" y="1455136"/>
            <a:ext cx="1588" cy="2188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857224" y="214311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857224" y="364331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11" idx="3"/>
          </p:cNvCxnSpPr>
          <p:nvPr/>
        </p:nvCxnSpPr>
        <p:spPr>
          <a:xfrm>
            <a:off x="5572132" y="2169517"/>
            <a:ext cx="571504" cy="450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9" idx="3"/>
            <a:endCxn id="11" idx="1"/>
          </p:cNvCxnSpPr>
          <p:nvPr/>
        </p:nvCxnSpPr>
        <p:spPr>
          <a:xfrm>
            <a:off x="2401375" y="2169517"/>
            <a:ext cx="813303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angular"/>
          <p:cNvCxnSpPr>
            <a:stCxn id="10" idx="3"/>
            <a:endCxn id="13" idx="1"/>
          </p:cNvCxnSpPr>
          <p:nvPr/>
        </p:nvCxnSpPr>
        <p:spPr>
          <a:xfrm>
            <a:off x="2786050" y="3669715"/>
            <a:ext cx="785818" cy="680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13" idx="3"/>
            <a:endCxn id="15" idx="1"/>
          </p:cNvCxnSpPr>
          <p:nvPr/>
        </p:nvCxnSpPr>
        <p:spPr>
          <a:xfrm>
            <a:off x="5357818" y="3737764"/>
            <a:ext cx="857256" cy="33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angular"/>
          <p:cNvCxnSpPr>
            <a:stCxn id="13" idx="3"/>
            <a:endCxn id="14" idx="1"/>
          </p:cNvCxnSpPr>
          <p:nvPr/>
        </p:nvCxnSpPr>
        <p:spPr>
          <a:xfrm>
            <a:off x="5357818" y="3737764"/>
            <a:ext cx="785818" cy="82111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500034" y="5143512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Aplicación comercial: No siempre consistente</a:t>
            </a:r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143372" y="5429264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Factores ambientales, interacciones, prácticas agronómicas, mutaciones</a:t>
            </a:r>
          </a:p>
        </p:txBody>
      </p:sp>
      <p:cxnSp>
        <p:nvCxnSpPr>
          <p:cNvPr id="41" name="40 Conector angular"/>
          <p:cNvCxnSpPr>
            <a:stCxn id="38" idx="3"/>
            <a:endCxn id="39" idx="1"/>
          </p:cNvCxnSpPr>
          <p:nvPr/>
        </p:nvCxnSpPr>
        <p:spPr>
          <a:xfrm>
            <a:off x="3000364" y="5605177"/>
            <a:ext cx="1143008" cy="14725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428604"/>
            <a:ext cx="2571736" cy="78104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Introducción</a:t>
            </a:r>
            <a:endParaRPr lang="es-ES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85786" y="1643051"/>
            <a:ext cx="22860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Factores abióticos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357818" y="164305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Características del suelo</a:t>
            </a:r>
            <a:endParaRPr lang="es-ES" dirty="0"/>
          </a:p>
        </p:txBody>
      </p:sp>
      <p:cxnSp>
        <p:nvCxnSpPr>
          <p:cNvPr id="8" name="7 Conector angular"/>
          <p:cNvCxnSpPr>
            <a:stCxn id="5" idx="3"/>
            <a:endCxn id="6" idx="1"/>
          </p:cNvCxnSpPr>
          <p:nvPr/>
        </p:nvCxnSpPr>
        <p:spPr>
          <a:xfrm flipV="1">
            <a:off x="3071802" y="1827716"/>
            <a:ext cx="2286016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429256" y="264318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Materia orgánica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572132" y="371475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pH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857884" y="321468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Tipo de suelo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72132" y="564357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Manejo del suelo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928662" y="564357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Aplicación de químicos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857752" y="421481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Contenido de N, P, K, Al</a:t>
            </a:r>
            <a:endParaRPr lang="es-ES" dirty="0"/>
          </a:p>
        </p:txBody>
      </p:sp>
      <p:cxnSp>
        <p:nvCxnSpPr>
          <p:cNvPr id="19" name="18 Conector recto"/>
          <p:cNvCxnSpPr>
            <a:stCxn id="6" idx="3"/>
          </p:cNvCxnSpPr>
          <p:nvPr/>
        </p:nvCxnSpPr>
        <p:spPr>
          <a:xfrm>
            <a:off x="8643966" y="1827716"/>
            <a:ext cx="1588" cy="2601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>
            <a:off x="7715272" y="2857496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7715272" y="3429000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0800000">
            <a:off x="7715272" y="3929066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0800000">
            <a:off x="7715272" y="442913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43182"/>
            <a:ext cx="34292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CuadroTexto"/>
          <p:cNvSpPr txBox="1"/>
          <p:nvPr/>
        </p:nvSpPr>
        <p:spPr>
          <a:xfrm>
            <a:off x="2428860" y="487639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Suelos paperos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428604"/>
            <a:ext cx="2571736" cy="78104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Introducción</a:t>
            </a:r>
            <a:endParaRPr lang="es-ES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428728" y="185736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Formadores de esporas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42910" y="13572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Género</a:t>
            </a:r>
            <a:r>
              <a:rPr lang="es-ES" i="1" dirty="0" smtClean="0"/>
              <a:t> </a:t>
            </a:r>
            <a:r>
              <a:rPr lang="es-ES" i="1" dirty="0" err="1" smtClean="0"/>
              <a:t>Bacillus</a:t>
            </a:r>
            <a:endParaRPr lang="es-ES" i="1" dirty="0"/>
          </a:p>
        </p:txBody>
      </p:sp>
      <p:sp>
        <p:nvSpPr>
          <p:cNvPr id="8" name="7 Rectángulo"/>
          <p:cNvSpPr/>
          <p:nvPr/>
        </p:nvSpPr>
        <p:spPr>
          <a:xfrm>
            <a:off x="1455792" y="3488296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>
                <a:solidFill>
                  <a:prstClr val="black"/>
                </a:solidFill>
              </a:rPr>
              <a:t>Quimioheterótrofas</a:t>
            </a:r>
            <a:r>
              <a:rPr lang="es-EC" dirty="0">
                <a:solidFill>
                  <a:prstClr val="black"/>
                </a:solidFill>
              </a:rPr>
              <a:t>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500166" y="270247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Gram</a:t>
            </a:r>
            <a:r>
              <a:rPr lang="es-ES" dirty="0" smtClean="0"/>
              <a:t> positivos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428728" y="4354305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prstClr val="black"/>
                </a:solidFill>
              </a:rPr>
              <a:t>Aerobias </a:t>
            </a:r>
            <a:r>
              <a:rPr lang="es-EC" dirty="0">
                <a:solidFill>
                  <a:prstClr val="black"/>
                </a:solidFill>
              </a:rPr>
              <a:t>o anaerobias facultativas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00166" y="5425875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Móviles, flagelos </a:t>
            </a:r>
            <a:r>
              <a:rPr lang="es-ES" dirty="0" err="1" smtClean="0"/>
              <a:t>peritricos</a:t>
            </a:r>
            <a:r>
              <a:rPr lang="es-ES" dirty="0" smtClean="0"/>
              <a:t>. </a:t>
            </a:r>
            <a:endParaRPr lang="es-ES" dirty="0"/>
          </a:p>
        </p:txBody>
      </p:sp>
      <p:cxnSp>
        <p:nvCxnSpPr>
          <p:cNvPr id="14" name="13 Conector recto"/>
          <p:cNvCxnSpPr>
            <a:stCxn id="6" idx="1"/>
          </p:cNvCxnSpPr>
          <p:nvPr/>
        </p:nvCxnSpPr>
        <p:spPr>
          <a:xfrm rot="10800000" flipV="1">
            <a:off x="642910" y="1541964"/>
            <a:ext cx="1588" cy="417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642910" y="207167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642910" y="292734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642910" y="371316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642910" y="464185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42910" y="571501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http://www.esacademic.com/pictures/eswiki/66/Bacillus_subtilis_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85860"/>
            <a:ext cx="2762269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25 CuadroTexto"/>
          <p:cNvSpPr txBox="1"/>
          <p:nvPr/>
        </p:nvSpPr>
        <p:spPr>
          <a:xfrm>
            <a:off x="4857752" y="371475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Típicos de suelo: </a:t>
            </a: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B. </a:t>
            </a:r>
            <a:r>
              <a:rPr kumimoji="0" lang="es-EC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cereus</a:t>
            </a: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B. </a:t>
            </a:r>
            <a:r>
              <a:rPr kumimoji="0" lang="es-EC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subtilis</a:t>
            </a: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B. </a:t>
            </a:r>
            <a:r>
              <a:rPr kumimoji="0" lang="es-EC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thuringiensis</a:t>
            </a: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 B. </a:t>
            </a:r>
            <a:r>
              <a:rPr kumimoji="0" lang="es-EC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anthracis</a:t>
            </a: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B. </a:t>
            </a:r>
            <a:r>
              <a:rPr kumimoji="0" lang="es-EC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megaterium</a:t>
            </a: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B. </a:t>
            </a:r>
            <a:r>
              <a:rPr kumimoji="0" lang="es-EC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pumilus</a:t>
            </a: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286380" y="557214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Resistencia al calor de las esporas: Aislamiento</a:t>
            </a:r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6902713" y="6550247"/>
            <a:ext cx="2241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Imagen de: NWC B , 2001</a:t>
            </a:r>
            <a:endParaRPr lang="es-ES" sz="1400" dirty="0"/>
          </a:p>
        </p:txBody>
      </p:sp>
      <p:sp>
        <p:nvSpPr>
          <p:cNvPr id="20" name="19 Rectángulo"/>
          <p:cNvSpPr/>
          <p:nvPr/>
        </p:nvSpPr>
        <p:spPr>
          <a:xfrm>
            <a:off x="0" y="6550247"/>
            <a:ext cx="1726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 smtClean="0"/>
              <a:t>Willey</a:t>
            </a:r>
            <a:r>
              <a:rPr lang="es-EC" sz="1400" dirty="0" smtClean="0"/>
              <a:t> </a:t>
            </a:r>
            <a:r>
              <a:rPr lang="es-EC" sz="1400" i="1" dirty="0" smtClean="0"/>
              <a:t>et al. </a:t>
            </a:r>
            <a:r>
              <a:rPr lang="es-EC" sz="1400" dirty="0" smtClean="0"/>
              <a:t>(2004)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428604"/>
            <a:ext cx="2571736" cy="78104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Introducción</a:t>
            </a:r>
            <a:endParaRPr lang="es-ES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14282" y="128586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Caracterización de poblaciones microbianas</a:t>
            </a:r>
            <a:endParaRPr lang="es-ES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42910" y="2214554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Numerosos métodos</a:t>
            </a:r>
            <a:endParaRPr lang="es-E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000100" y="3000372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Métodos moleculares</a:t>
            </a: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85786" y="471488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Amplified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rDNA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Restriction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Analysis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(ARDRA)</a:t>
            </a:r>
            <a:endParaRPr lang="es-ES" sz="1600" dirty="0"/>
          </a:p>
        </p:txBody>
      </p:sp>
      <p:sp>
        <p:nvSpPr>
          <p:cNvPr id="11" name="10 Rectángulo"/>
          <p:cNvSpPr/>
          <p:nvPr/>
        </p:nvSpPr>
        <p:spPr>
          <a:xfrm>
            <a:off x="857224" y="3500438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6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Terminal </a:t>
            </a:r>
            <a:r>
              <a:rPr lang="es-EC" sz="1600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Restriction</a:t>
            </a:r>
            <a:r>
              <a:rPr lang="es-EC" sz="16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C" sz="1600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Length</a:t>
            </a:r>
            <a:r>
              <a:rPr lang="es-EC" sz="16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C" sz="1600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Polimorfism</a:t>
            </a:r>
            <a:r>
              <a:rPr lang="es-EC" sz="16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(T-RFLP</a:t>
            </a:r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5072066" y="1071546"/>
            <a:ext cx="371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Provee </a:t>
            </a:r>
            <a:r>
              <a:rPr lang="es-EC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información sobre la abundancia relativa de </a:t>
            </a:r>
            <a:r>
              <a:rPr lang="es-EC" sz="14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poblaciones, nivel taxonómico o similitud</a:t>
            </a:r>
            <a:endParaRPr lang="es-ES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572000" y="507207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Amplificación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358082" y="514351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Digestión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715008" y="585789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Patrones característicos</a:t>
            </a:r>
            <a:endParaRPr lang="es-ES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3116"/>
            <a:ext cx="3404502" cy="2557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5" name="24 Conector angular"/>
          <p:cNvCxnSpPr>
            <a:stCxn id="7" idx="2"/>
            <a:endCxn id="9" idx="0"/>
          </p:cNvCxnSpPr>
          <p:nvPr/>
        </p:nvCxnSpPr>
        <p:spPr>
          <a:xfrm rot="16200000" flipH="1">
            <a:off x="1776600" y="2562426"/>
            <a:ext cx="447264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9" idx="1"/>
            <a:endCxn id="11" idx="1"/>
          </p:cNvCxnSpPr>
          <p:nvPr/>
        </p:nvCxnSpPr>
        <p:spPr>
          <a:xfrm rot="10800000" flipV="1">
            <a:off x="857224" y="3169649"/>
            <a:ext cx="142876" cy="746288"/>
          </a:xfrm>
          <a:prstGeom prst="bentConnector3">
            <a:avLst>
              <a:gd name="adj1" fmla="val 2599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angular"/>
          <p:cNvCxnSpPr>
            <a:stCxn id="9" idx="1"/>
            <a:endCxn id="10" idx="1"/>
          </p:cNvCxnSpPr>
          <p:nvPr/>
        </p:nvCxnSpPr>
        <p:spPr>
          <a:xfrm rot="10800000" flipV="1">
            <a:off x="785786" y="3169649"/>
            <a:ext cx="214314" cy="1960734"/>
          </a:xfrm>
          <a:prstGeom prst="bentConnector3">
            <a:avLst>
              <a:gd name="adj1" fmla="val 2066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stCxn id="10" idx="3"/>
            <a:endCxn id="16" idx="1"/>
          </p:cNvCxnSpPr>
          <p:nvPr/>
        </p:nvCxnSpPr>
        <p:spPr>
          <a:xfrm>
            <a:off x="3214678" y="5130383"/>
            <a:ext cx="1357322" cy="1263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angular"/>
          <p:cNvCxnSpPr>
            <a:stCxn id="16" idx="3"/>
            <a:endCxn id="17" idx="1"/>
          </p:cNvCxnSpPr>
          <p:nvPr/>
        </p:nvCxnSpPr>
        <p:spPr>
          <a:xfrm>
            <a:off x="6215074" y="5256740"/>
            <a:ext cx="1143008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17" idx="2"/>
            <a:endCxn id="18" idx="0"/>
          </p:cNvCxnSpPr>
          <p:nvPr/>
        </p:nvCxnSpPr>
        <p:spPr>
          <a:xfrm rot="5400000">
            <a:off x="7203418" y="5060286"/>
            <a:ext cx="345048" cy="125016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stCxn id="5" idx="3"/>
            <a:endCxn id="12" idx="1"/>
          </p:cNvCxnSpPr>
          <p:nvPr/>
        </p:nvCxnSpPr>
        <p:spPr>
          <a:xfrm flipV="1">
            <a:off x="3714744" y="1440878"/>
            <a:ext cx="1357322" cy="1373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0" y="6550247"/>
            <a:ext cx="10550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 smtClean="0"/>
              <a:t>Kitts</a:t>
            </a:r>
            <a:r>
              <a:rPr lang="es-EC" sz="1400" dirty="0" smtClean="0"/>
              <a:t>, 2001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968</TotalTime>
  <Words>2265</Words>
  <Application>Microsoft Office PowerPoint</Application>
  <PresentationFormat>Presentación en pantalla (4:3)</PresentationFormat>
  <Paragraphs>364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Urbano</vt:lpstr>
      <vt:lpstr>Estudio de supresión a Phytophthora infestans por poblaciones microbianas aisladas de suelos paperos de la provincia de Chimborazo en dos diferentes tiempos de muestreo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Justificación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supresión a Phytophthora infestans por poblaciones microbianas aisladas de suelos paperos de la provincia de Chimborazo en dos diferentes tiempos de muestreo</dc:title>
  <dc:creator>MONICA</dc:creator>
  <cp:lastModifiedBy>MONICA</cp:lastModifiedBy>
  <cp:revision>64</cp:revision>
  <dcterms:created xsi:type="dcterms:W3CDTF">2010-11-07T03:12:10Z</dcterms:created>
  <dcterms:modified xsi:type="dcterms:W3CDTF">2011-06-02T13:15:47Z</dcterms:modified>
</cp:coreProperties>
</file>