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725" r:id="rId1"/>
  </p:sldMasterIdLst>
  <p:notesMasterIdLst>
    <p:notesMasterId r:id="rId44"/>
  </p:notesMasterIdLst>
  <p:handoutMasterIdLst>
    <p:handoutMasterId r:id="rId45"/>
  </p:handoutMasterIdLst>
  <p:sldIdLst>
    <p:sldId id="411" r:id="rId2"/>
    <p:sldId id="412" r:id="rId3"/>
    <p:sldId id="413" r:id="rId4"/>
    <p:sldId id="414" r:id="rId5"/>
    <p:sldId id="415" r:id="rId6"/>
    <p:sldId id="416" r:id="rId7"/>
    <p:sldId id="417" r:id="rId8"/>
    <p:sldId id="418" r:id="rId9"/>
    <p:sldId id="419" r:id="rId10"/>
    <p:sldId id="420" r:id="rId11"/>
    <p:sldId id="421" r:id="rId12"/>
    <p:sldId id="422" r:id="rId13"/>
    <p:sldId id="423" r:id="rId14"/>
    <p:sldId id="424" r:id="rId15"/>
    <p:sldId id="425" r:id="rId16"/>
    <p:sldId id="426" r:id="rId17"/>
    <p:sldId id="427" r:id="rId18"/>
    <p:sldId id="398" r:id="rId19"/>
    <p:sldId id="394" r:id="rId20"/>
    <p:sldId id="288" r:id="rId21"/>
    <p:sldId id="399" r:id="rId22"/>
    <p:sldId id="400" r:id="rId23"/>
    <p:sldId id="401" r:id="rId24"/>
    <p:sldId id="402" r:id="rId25"/>
    <p:sldId id="403" r:id="rId26"/>
    <p:sldId id="395" r:id="rId27"/>
    <p:sldId id="404" r:id="rId28"/>
    <p:sldId id="405" r:id="rId29"/>
    <p:sldId id="406" r:id="rId30"/>
    <p:sldId id="437" r:id="rId31"/>
    <p:sldId id="410" r:id="rId32"/>
    <p:sldId id="428" r:id="rId33"/>
    <p:sldId id="429" r:id="rId34"/>
    <p:sldId id="430" r:id="rId35"/>
    <p:sldId id="431" r:id="rId36"/>
    <p:sldId id="432" r:id="rId37"/>
    <p:sldId id="433" r:id="rId38"/>
    <p:sldId id="434" r:id="rId39"/>
    <p:sldId id="435" r:id="rId40"/>
    <p:sldId id="436" r:id="rId41"/>
    <p:sldId id="409" r:id="rId42"/>
    <p:sldId id="390" r:id="rId43"/>
  </p:sldIdLst>
  <p:sldSz cx="9144000" cy="6858000" type="screen4x3"/>
  <p:notesSz cx="6997700" cy="9283700"/>
  <p:defaultTextStyle>
    <a:defPPr>
      <a:defRPr lang="es-E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1C1C1C"/>
    <a:srgbClr val="84A5D6"/>
    <a:srgbClr val="FF3300"/>
    <a:srgbClr val="9966FF"/>
    <a:srgbClr val="99FFCC"/>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122" autoAdjust="0"/>
    <p:restoredTop sz="94660"/>
  </p:normalViewPr>
  <p:slideViewPr>
    <p:cSldViewPr>
      <p:cViewPr>
        <p:scale>
          <a:sx n="80" d="100"/>
          <a:sy n="80" d="100"/>
        </p:scale>
        <p:origin x="-72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56" y="-84"/>
      </p:cViewPr>
      <p:guideLst>
        <p:guide orient="horz" pos="2924"/>
        <p:guide pos="2204"/>
      </p:guideLst>
    </p:cSldViewPr>
  </p:notes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D7886-84C6-4C29-A4ED-9E3EB00F04F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D9781D3-056A-4C97-B909-19A7CF3D7BDF}">
      <dgm:prSet phldrT="[Text]" custT="1"/>
      <dgm:spPr>
        <a:solidFill>
          <a:srgbClr val="3366FF"/>
        </a:solidFill>
        <a:scene3d>
          <a:camera prst="orthographicFront"/>
          <a:lightRig rig="threePt" dir="t"/>
        </a:scene3d>
        <a:sp3d>
          <a:bevelT w="114300" prst="hardEdge"/>
          <a:bevelB w="114300" prst="hardEdge"/>
        </a:sp3d>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es-ES" sz="1000" noProof="0" dirty="0">
            <a:solidFill>
              <a:schemeClr val="tx1"/>
            </a:solidFill>
          </a:endParaRPr>
        </a:p>
      </dgm:t>
    </dgm:pt>
    <dgm:pt modelId="{C5A2732C-787C-4648-A303-AB6B03DF4119}" type="parTrans" cxnId="{27D5B6BD-5F5F-4EE1-8598-22DBADC93EF6}">
      <dgm:prSet/>
      <dgm:spPr/>
      <dgm:t>
        <a:bodyPr/>
        <a:lstStyle/>
        <a:p>
          <a:endParaRPr lang="en-US"/>
        </a:p>
      </dgm:t>
    </dgm:pt>
    <dgm:pt modelId="{7624AEE3-5126-4BAD-ACB9-FEEA097EC6E0}" type="sibTrans" cxnId="{27D5B6BD-5F5F-4EE1-8598-22DBADC93EF6}">
      <dgm:prSet/>
      <dgm:spPr/>
      <dgm:t>
        <a:bodyPr/>
        <a:lstStyle/>
        <a:p>
          <a:endParaRPr lang="en-US"/>
        </a:p>
      </dgm:t>
    </dgm:pt>
    <dgm:pt modelId="{FAEFC234-64B7-4CDC-9A16-6A934C6B509C}">
      <dgm:prSet phldrT="[Text]" custT="1"/>
      <dgm:spPr>
        <a:solidFill>
          <a:srgbClr val="0033CC"/>
        </a:solidFill>
        <a:scene3d>
          <a:camera prst="orthographicFront"/>
          <a:lightRig rig="threePt" dir="t"/>
        </a:scene3d>
        <a:sp3d>
          <a:bevelT w="114300" prst="hardEdge"/>
          <a:bevelB w="114300" prst="hardEdge"/>
        </a:sp3d>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es-ES" sz="1400" b="1" noProof="0" dirty="0" smtClean="0">
            <a:solidFill>
              <a:schemeClr val="tx1"/>
            </a:solidFill>
            <a:effectLst>
              <a:outerShdw blurRad="38100" dist="38100" dir="2700000" algn="tl">
                <a:srgbClr val="C0C0C0"/>
              </a:outerShdw>
            </a:effectLst>
          </a:endParaRPr>
        </a:p>
      </dgm:t>
    </dgm:pt>
    <dgm:pt modelId="{EFA094DA-C6DC-4EC7-8539-C6C6F95A1500}" type="parTrans" cxnId="{084C2DC6-B5CC-422F-9BB8-364D4832FC29}">
      <dgm:prSet/>
      <dgm:spPr/>
      <dgm:t>
        <a:bodyPr/>
        <a:lstStyle/>
        <a:p>
          <a:endParaRPr lang="en-US"/>
        </a:p>
      </dgm:t>
    </dgm:pt>
    <dgm:pt modelId="{F404A37A-B7CE-46C3-8EB9-A7E40C88F0FF}" type="sibTrans" cxnId="{084C2DC6-B5CC-422F-9BB8-364D4832FC29}">
      <dgm:prSet/>
      <dgm:spPr/>
      <dgm:t>
        <a:bodyPr/>
        <a:lstStyle/>
        <a:p>
          <a:endParaRPr lang="en-US"/>
        </a:p>
      </dgm:t>
    </dgm:pt>
    <dgm:pt modelId="{92082EDE-5F9D-4B70-BB7A-FBBD5D9F6B04}">
      <dgm:prSet phldrT="[Text]" custT="1"/>
      <dgm:spPr>
        <a:solidFill>
          <a:srgbClr val="0033CC"/>
        </a:solidFill>
        <a:scene3d>
          <a:camera prst="orthographicFront"/>
          <a:lightRig rig="threePt" dir="t"/>
        </a:scene3d>
        <a:sp3d>
          <a:bevelT w="114300" prst="hardEdge"/>
          <a:bevelB w="114300" prst="hardEdge"/>
        </a:sp3d>
      </dgm:spPr>
      <dgm:t>
        <a:bodyPr/>
        <a:lstStyle/>
        <a:p>
          <a:pPr algn="ctr"/>
          <a:endParaRPr lang="es-ES" sz="1600" noProof="0" dirty="0"/>
        </a:p>
      </dgm:t>
    </dgm:pt>
    <dgm:pt modelId="{821BC850-3DE6-4757-B917-43D27499128C}" type="parTrans" cxnId="{7A3A18AA-8CB9-4F8D-839D-B0B181F80468}">
      <dgm:prSet/>
      <dgm:spPr/>
      <dgm:t>
        <a:bodyPr/>
        <a:lstStyle/>
        <a:p>
          <a:endParaRPr lang="en-US"/>
        </a:p>
      </dgm:t>
    </dgm:pt>
    <dgm:pt modelId="{DF3C8E58-708C-406C-A474-58285C0B4083}" type="sibTrans" cxnId="{7A3A18AA-8CB9-4F8D-839D-B0B181F80468}">
      <dgm:prSet/>
      <dgm:spPr/>
      <dgm:t>
        <a:bodyPr/>
        <a:lstStyle/>
        <a:p>
          <a:endParaRPr lang="en-US"/>
        </a:p>
      </dgm:t>
    </dgm:pt>
    <dgm:pt modelId="{6BD48C8B-AEE3-46EE-B1DB-C3CC3FEE7A55}">
      <dgm:prSet phldrT="[Text]" custT="1"/>
      <dgm:spPr>
        <a:solidFill>
          <a:srgbClr val="0099FF"/>
        </a:solidFill>
        <a:scene3d>
          <a:camera prst="orthographicFront"/>
          <a:lightRig rig="threePt" dir="t"/>
        </a:scene3d>
        <a:sp3d>
          <a:bevelT w="114300" prst="hardEdge"/>
          <a:bevelB w="114300" prst="hardEdge"/>
        </a:sp3d>
      </dgm:spPr>
      <dgm:t>
        <a:bodyPr/>
        <a:lstStyle/>
        <a:p>
          <a:pPr algn="l"/>
          <a:endParaRPr lang="es-ES" sz="2800" b="1" noProof="0" dirty="0" smtClean="0"/>
        </a:p>
        <a:p>
          <a:pPr algn="l"/>
          <a:endParaRPr lang="es-ES" sz="1600" noProof="0" dirty="0" smtClean="0"/>
        </a:p>
        <a:p>
          <a:pPr algn="l"/>
          <a:endParaRPr lang="es-ES" sz="1600" noProof="0" dirty="0" smtClean="0"/>
        </a:p>
      </dgm:t>
    </dgm:pt>
    <dgm:pt modelId="{2A49FC70-0FA2-4A9B-9101-CFB2F2EDDB7E}" type="parTrans" cxnId="{9F16FE9C-0CF0-4CB8-AB28-35AB4271254E}">
      <dgm:prSet/>
      <dgm:spPr/>
      <dgm:t>
        <a:bodyPr/>
        <a:lstStyle/>
        <a:p>
          <a:endParaRPr lang="en-US"/>
        </a:p>
      </dgm:t>
    </dgm:pt>
    <dgm:pt modelId="{B6BC6C2F-45C5-469B-8B32-8D6427076F52}" type="sibTrans" cxnId="{9F16FE9C-0CF0-4CB8-AB28-35AB4271254E}">
      <dgm:prSet/>
      <dgm:spPr/>
      <dgm:t>
        <a:bodyPr/>
        <a:lstStyle/>
        <a:p>
          <a:endParaRPr lang="en-US"/>
        </a:p>
      </dgm:t>
    </dgm:pt>
    <dgm:pt modelId="{A658F8EB-B0D7-4D9E-8CC2-ABBB97F184E4}" type="pres">
      <dgm:prSet presAssocID="{4FAD7886-84C6-4C29-A4ED-9E3EB00F04FA}" presName="matrix" presStyleCnt="0">
        <dgm:presLayoutVars>
          <dgm:chMax val="1"/>
          <dgm:dir/>
          <dgm:resizeHandles val="exact"/>
        </dgm:presLayoutVars>
      </dgm:prSet>
      <dgm:spPr/>
      <dgm:t>
        <a:bodyPr/>
        <a:lstStyle/>
        <a:p>
          <a:endParaRPr lang="en-US"/>
        </a:p>
      </dgm:t>
    </dgm:pt>
    <dgm:pt modelId="{2AA9E832-B0EA-40CC-B4EE-C360AE6AF43A}" type="pres">
      <dgm:prSet presAssocID="{4FAD7886-84C6-4C29-A4ED-9E3EB00F04FA}" presName="diamond" presStyleLbl="bgShp" presStyleIdx="0" presStyleCnt="1" custScaleX="125000"/>
      <dgm:spPr>
        <a:prstGeom prst="flowChartConnector">
          <a:avLst/>
        </a:prstGeom>
        <a:blipFill rotWithShape="0">
          <a:blip xmlns:r="http://schemas.openxmlformats.org/officeDocument/2006/relationships" r:embed="rId1"/>
          <a:tile tx="0" ty="0" sx="100000" sy="100000" flip="none" algn="tl"/>
        </a:blipFill>
        <a:scene3d>
          <a:camera prst="orthographicFront"/>
          <a:lightRig rig="flat" dir="t"/>
        </a:scene3d>
        <a:sp3d extrusionH="50800" prstMaterial="matte">
          <a:bevelT w="114300" prst="hardEdge"/>
          <a:bevelB w="114300" prst="hardEdge"/>
        </a:sp3d>
      </dgm:spPr>
      <dgm:t>
        <a:bodyPr/>
        <a:lstStyle/>
        <a:p>
          <a:endParaRPr lang="en-US"/>
        </a:p>
      </dgm:t>
    </dgm:pt>
    <dgm:pt modelId="{D9C01F53-77C3-422A-8F42-70A6A917F9B7}" type="pres">
      <dgm:prSet presAssocID="{4FAD7886-84C6-4C29-A4ED-9E3EB00F04FA}" presName="quad1" presStyleLbl="node1" presStyleIdx="0" presStyleCnt="4" custScaleX="162963" custScaleY="113105" custLinFactNeighborX="-31196" custLinFactNeighborY="-284">
        <dgm:presLayoutVars>
          <dgm:chMax val="0"/>
          <dgm:chPref val="0"/>
          <dgm:bulletEnabled val="1"/>
        </dgm:presLayoutVars>
      </dgm:prSet>
      <dgm:spPr/>
      <dgm:t>
        <a:bodyPr/>
        <a:lstStyle/>
        <a:p>
          <a:endParaRPr lang="en-US"/>
        </a:p>
      </dgm:t>
    </dgm:pt>
    <dgm:pt modelId="{67DC00AF-A6FA-468C-BA60-D350F277C8E4}" type="pres">
      <dgm:prSet presAssocID="{4FAD7886-84C6-4C29-A4ED-9E3EB00F04FA}" presName="quad2" presStyleLbl="node1" presStyleIdx="1" presStyleCnt="4" custScaleX="164672" custScaleY="113106" custLinFactNeighborX="32052" custLinFactNeighborY="-284">
        <dgm:presLayoutVars>
          <dgm:chMax val="0"/>
          <dgm:chPref val="0"/>
          <dgm:bulletEnabled val="1"/>
        </dgm:presLayoutVars>
      </dgm:prSet>
      <dgm:spPr/>
      <dgm:t>
        <a:bodyPr/>
        <a:lstStyle/>
        <a:p>
          <a:endParaRPr lang="en-US"/>
        </a:p>
      </dgm:t>
    </dgm:pt>
    <dgm:pt modelId="{0A433DB7-AC1D-4D28-A660-DB6C8EEA417F}" type="pres">
      <dgm:prSet presAssocID="{4FAD7886-84C6-4C29-A4ED-9E3EB00F04FA}" presName="quad3" presStyleLbl="node1" presStyleIdx="2" presStyleCnt="4" custScaleX="162963" custLinFactNeighborX="-32051" custLinFactNeighborY="6553">
        <dgm:presLayoutVars>
          <dgm:chMax val="0"/>
          <dgm:chPref val="0"/>
          <dgm:bulletEnabled val="1"/>
        </dgm:presLayoutVars>
      </dgm:prSet>
      <dgm:spPr/>
      <dgm:t>
        <a:bodyPr/>
        <a:lstStyle/>
        <a:p>
          <a:endParaRPr lang="en-US"/>
        </a:p>
      </dgm:t>
    </dgm:pt>
    <dgm:pt modelId="{05990719-DD05-4604-8C2D-D15175343356}" type="pres">
      <dgm:prSet presAssocID="{4FAD7886-84C6-4C29-A4ED-9E3EB00F04FA}" presName="quad4" presStyleLbl="node1" presStyleIdx="3" presStyleCnt="4" custScaleX="162964" custLinFactNeighborX="32051" custLinFactNeighborY="6553">
        <dgm:presLayoutVars>
          <dgm:chMax val="0"/>
          <dgm:chPref val="0"/>
          <dgm:bulletEnabled val="1"/>
        </dgm:presLayoutVars>
      </dgm:prSet>
      <dgm:spPr/>
      <dgm:t>
        <a:bodyPr/>
        <a:lstStyle/>
        <a:p>
          <a:endParaRPr lang="en-US"/>
        </a:p>
      </dgm:t>
    </dgm:pt>
  </dgm:ptLst>
  <dgm:cxnLst>
    <dgm:cxn modelId="{8896FD26-482E-466C-8366-F71FD6A62BB2}" type="presOf" srcId="{4FAD7886-84C6-4C29-A4ED-9E3EB00F04FA}" destId="{A658F8EB-B0D7-4D9E-8CC2-ABBB97F184E4}" srcOrd="0" destOrd="0" presId="urn:microsoft.com/office/officeart/2005/8/layout/matrix3"/>
    <dgm:cxn modelId="{27D5B6BD-5F5F-4EE1-8598-22DBADC93EF6}" srcId="{4FAD7886-84C6-4C29-A4ED-9E3EB00F04FA}" destId="{6D9781D3-056A-4C97-B909-19A7CF3D7BDF}" srcOrd="0" destOrd="0" parTransId="{C5A2732C-787C-4648-A303-AB6B03DF4119}" sibTransId="{7624AEE3-5126-4BAD-ACB9-FEEA097EC6E0}"/>
    <dgm:cxn modelId="{68533FA9-9149-4594-9A4A-71B3B9A87646}" type="presOf" srcId="{6D9781D3-056A-4C97-B909-19A7CF3D7BDF}" destId="{D9C01F53-77C3-422A-8F42-70A6A917F9B7}" srcOrd="0" destOrd="0" presId="urn:microsoft.com/office/officeart/2005/8/layout/matrix3"/>
    <dgm:cxn modelId="{255C2588-7DBB-48FE-9EC1-0ED4D63CC8A6}" type="presOf" srcId="{6BD48C8B-AEE3-46EE-B1DB-C3CC3FEE7A55}" destId="{05990719-DD05-4604-8C2D-D15175343356}" srcOrd="0" destOrd="0" presId="urn:microsoft.com/office/officeart/2005/8/layout/matrix3"/>
    <dgm:cxn modelId="{9F16FE9C-0CF0-4CB8-AB28-35AB4271254E}" srcId="{4FAD7886-84C6-4C29-A4ED-9E3EB00F04FA}" destId="{6BD48C8B-AEE3-46EE-B1DB-C3CC3FEE7A55}" srcOrd="3" destOrd="0" parTransId="{2A49FC70-0FA2-4A9B-9101-CFB2F2EDDB7E}" sibTransId="{B6BC6C2F-45C5-469B-8B32-8D6427076F52}"/>
    <dgm:cxn modelId="{7A3A18AA-8CB9-4F8D-839D-B0B181F80468}" srcId="{4FAD7886-84C6-4C29-A4ED-9E3EB00F04FA}" destId="{92082EDE-5F9D-4B70-BB7A-FBBD5D9F6B04}" srcOrd="2" destOrd="0" parTransId="{821BC850-3DE6-4757-B917-43D27499128C}" sibTransId="{DF3C8E58-708C-406C-A474-58285C0B4083}"/>
    <dgm:cxn modelId="{084C2DC6-B5CC-422F-9BB8-364D4832FC29}" srcId="{4FAD7886-84C6-4C29-A4ED-9E3EB00F04FA}" destId="{FAEFC234-64B7-4CDC-9A16-6A934C6B509C}" srcOrd="1" destOrd="0" parTransId="{EFA094DA-C6DC-4EC7-8539-C6C6F95A1500}" sibTransId="{F404A37A-B7CE-46C3-8EB9-A7E40C88F0FF}"/>
    <dgm:cxn modelId="{CF4386D3-874A-4EA5-910F-256902690ABC}" type="presOf" srcId="{92082EDE-5F9D-4B70-BB7A-FBBD5D9F6B04}" destId="{0A433DB7-AC1D-4D28-A660-DB6C8EEA417F}" srcOrd="0" destOrd="0" presId="urn:microsoft.com/office/officeart/2005/8/layout/matrix3"/>
    <dgm:cxn modelId="{FB3AD9EC-0D47-45DD-A787-BB00A6965820}" type="presOf" srcId="{FAEFC234-64B7-4CDC-9A16-6A934C6B509C}" destId="{67DC00AF-A6FA-468C-BA60-D350F277C8E4}" srcOrd="0" destOrd="0" presId="urn:microsoft.com/office/officeart/2005/8/layout/matrix3"/>
    <dgm:cxn modelId="{F99BCD3C-EFF1-4134-A381-B3D23F7BBDCB}" type="presParOf" srcId="{A658F8EB-B0D7-4D9E-8CC2-ABBB97F184E4}" destId="{2AA9E832-B0EA-40CC-B4EE-C360AE6AF43A}" srcOrd="0" destOrd="0" presId="urn:microsoft.com/office/officeart/2005/8/layout/matrix3"/>
    <dgm:cxn modelId="{3E5FE7FC-2FCB-484C-A41E-2ABAF7F30F40}" type="presParOf" srcId="{A658F8EB-B0D7-4D9E-8CC2-ABBB97F184E4}" destId="{D9C01F53-77C3-422A-8F42-70A6A917F9B7}" srcOrd="1" destOrd="0" presId="urn:microsoft.com/office/officeart/2005/8/layout/matrix3"/>
    <dgm:cxn modelId="{3EE85B89-01C3-41AC-BE0B-DEDE79C03CC2}" type="presParOf" srcId="{A658F8EB-B0D7-4D9E-8CC2-ABBB97F184E4}" destId="{67DC00AF-A6FA-468C-BA60-D350F277C8E4}" srcOrd="2" destOrd="0" presId="urn:microsoft.com/office/officeart/2005/8/layout/matrix3"/>
    <dgm:cxn modelId="{5946B00D-6524-4FE6-A377-2152B09B00D4}" type="presParOf" srcId="{A658F8EB-B0D7-4D9E-8CC2-ABBB97F184E4}" destId="{0A433DB7-AC1D-4D28-A660-DB6C8EEA417F}" srcOrd="3" destOrd="0" presId="urn:microsoft.com/office/officeart/2005/8/layout/matrix3"/>
    <dgm:cxn modelId="{3BA25FB2-DDA3-4DFB-BF39-FC9A0CBA0DE9}" type="presParOf" srcId="{A658F8EB-B0D7-4D9E-8CC2-ABBB97F184E4}" destId="{05990719-DD05-4604-8C2D-D15175343356}" srcOrd="4" destOrd="0" presId="urn:microsoft.com/office/officeart/2005/8/layout/matrix3"/>
  </dgm:cxnLst>
  <dgm:bg/>
  <dgm:whole>
    <a:ln>
      <a:noFill/>
      <a:round/>
    </a:ln>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A9E832-B0EA-40CC-B4EE-C360AE6AF43A}">
      <dsp:nvSpPr>
        <dsp:cNvPr id="0" name=""/>
        <dsp:cNvSpPr/>
      </dsp:nvSpPr>
      <dsp:spPr>
        <a:xfrm>
          <a:off x="500066" y="0"/>
          <a:ext cx="6429420" cy="5143536"/>
        </a:xfrm>
        <a:prstGeom prst="flowChartConnector">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extrusionH="50800" prstMaterial="matte">
          <a:bevelT w="114300" prst="hardEdge"/>
          <a:bevelB w="114300" prst="hardEdge"/>
        </a:sp3d>
      </dsp:spPr>
      <dsp:style>
        <a:lnRef idx="0">
          <a:scrgbClr r="0" g="0" b="0"/>
        </a:lnRef>
        <a:fillRef idx="1">
          <a:scrgbClr r="0" g="0" b="0"/>
        </a:fillRef>
        <a:effectRef idx="0">
          <a:scrgbClr r="0" g="0" b="0"/>
        </a:effectRef>
        <a:fontRef idx="minor"/>
      </dsp:style>
    </dsp:sp>
    <dsp:sp modelId="{D9C01F53-77C3-422A-8F42-70A6A917F9B7}">
      <dsp:nvSpPr>
        <dsp:cNvPr id="0" name=""/>
        <dsp:cNvSpPr/>
      </dsp:nvSpPr>
      <dsp:spPr>
        <a:xfrm>
          <a:off x="374346" y="351497"/>
          <a:ext cx="3269003" cy="2268862"/>
        </a:xfrm>
        <a:prstGeom prst="roundRect">
          <a:avLst/>
        </a:prstGeom>
        <a:solidFill>
          <a:srgbClr val="3366FF"/>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bevelB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s-ES" sz="1000" kern="1200" noProof="0" dirty="0">
            <a:solidFill>
              <a:schemeClr val="tx1"/>
            </a:solidFill>
          </a:endParaRPr>
        </a:p>
      </dsp:txBody>
      <dsp:txXfrm>
        <a:off x="374346" y="351497"/>
        <a:ext cx="3269003" cy="2268862"/>
      </dsp:txXfrm>
    </dsp:sp>
    <dsp:sp modelId="{67DC00AF-A6FA-468C-BA60-D350F277C8E4}">
      <dsp:nvSpPr>
        <dsp:cNvPr id="0" name=""/>
        <dsp:cNvSpPr/>
      </dsp:nvSpPr>
      <dsp:spPr>
        <a:xfrm>
          <a:off x="3786232" y="351487"/>
          <a:ext cx="3303285" cy="2268882"/>
        </a:xfrm>
        <a:prstGeom prst="roundRect">
          <a:avLst/>
        </a:prstGeom>
        <a:solidFill>
          <a:srgbClr val="0033CC"/>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bevelB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s-ES" sz="1400" b="1" kern="1200" noProof="0" dirty="0" smtClean="0">
            <a:solidFill>
              <a:schemeClr val="tx1"/>
            </a:solidFill>
            <a:effectLst>
              <a:outerShdw blurRad="38100" dist="38100" dir="2700000" algn="tl">
                <a:srgbClr val="C0C0C0"/>
              </a:outerShdw>
            </a:effectLst>
          </a:endParaRPr>
        </a:p>
      </dsp:txBody>
      <dsp:txXfrm>
        <a:off x="3786232" y="351487"/>
        <a:ext cx="3303285" cy="2268882"/>
      </dsp:txXfrm>
    </dsp:sp>
    <dsp:sp modelId="{0A433DB7-AC1D-4D28-A660-DB6C8EEA417F}">
      <dsp:nvSpPr>
        <dsp:cNvPr id="0" name=""/>
        <dsp:cNvSpPr/>
      </dsp:nvSpPr>
      <dsp:spPr>
        <a:xfrm>
          <a:off x="357195" y="2780372"/>
          <a:ext cx="3269003" cy="2005979"/>
        </a:xfrm>
        <a:prstGeom prst="roundRect">
          <a:avLst/>
        </a:prstGeom>
        <a:solidFill>
          <a:srgbClr val="0033CC"/>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bevelB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ES" sz="1600" kern="1200" noProof="0" dirty="0"/>
        </a:p>
      </dsp:txBody>
      <dsp:txXfrm>
        <a:off x="357195" y="2780372"/>
        <a:ext cx="3269003" cy="2005979"/>
      </dsp:txXfrm>
    </dsp:sp>
    <dsp:sp modelId="{05990719-DD05-4604-8C2D-D15175343356}">
      <dsp:nvSpPr>
        <dsp:cNvPr id="0" name=""/>
        <dsp:cNvSpPr/>
      </dsp:nvSpPr>
      <dsp:spPr>
        <a:xfrm>
          <a:off x="3803343" y="2780372"/>
          <a:ext cx="3269023" cy="2005979"/>
        </a:xfrm>
        <a:prstGeom prst="roundRect">
          <a:avLst/>
        </a:prstGeom>
        <a:solidFill>
          <a:srgbClr val="0099FF"/>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bevelB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s-ES" sz="2800" b="1" kern="1200" noProof="0" dirty="0" smtClean="0"/>
        </a:p>
        <a:p>
          <a:pPr lvl="0" algn="l" defTabSz="1244600">
            <a:lnSpc>
              <a:spcPct val="90000"/>
            </a:lnSpc>
            <a:spcBef>
              <a:spcPct val="0"/>
            </a:spcBef>
            <a:spcAft>
              <a:spcPct val="35000"/>
            </a:spcAft>
          </a:pPr>
          <a:endParaRPr lang="es-ES" sz="1600" kern="1200" noProof="0" dirty="0" smtClean="0"/>
        </a:p>
        <a:p>
          <a:pPr lvl="0" algn="l" defTabSz="1244600">
            <a:lnSpc>
              <a:spcPct val="90000"/>
            </a:lnSpc>
            <a:spcBef>
              <a:spcPct val="0"/>
            </a:spcBef>
            <a:spcAft>
              <a:spcPct val="35000"/>
            </a:spcAft>
          </a:pPr>
          <a:endParaRPr lang="es-ES" sz="1600" kern="1200" noProof="0" dirty="0" smtClean="0"/>
        </a:p>
      </dsp:txBody>
      <dsp:txXfrm>
        <a:off x="3803343" y="2780372"/>
        <a:ext cx="3269023" cy="200597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eaLnBrk="1" hangingPunct="1">
              <a:defRPr sz="1200" smtClean="0">
                <a:latin typeface="Verdana" pitchFamily="34" charset="0"/>
              </a:defRPr>
            </a:lvl1pPr>
          </a:lstStyle>
          <a:p>
            <a:pPr>
              <a:defRPr/>
            </a:pPr>
            <a:endParaRPr lang="es-ES" dirty="0"/>
          </a:p>
        </p:txBody>
      </p:sp>
      <p:sp>
        <p:nvSpPr>
          <p:cNvPr id="29699"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eaLnBrk="1" hangingPunct="1">
              <a:defRPr sz="1200" smtClean="0">
                <a:latin typeface="Verdana" pitchFamily="34" charset="0"/>
              </a:defRPr>
            </a:lvl1pPr>
          </a:lstStyle>
          <a:p>
            <a:pPr>
              <a:defRPr/>
            </a:pPr>
            <a:endParaRPr lang="es-ES" dirty="0"/>
          </a:p>
        </p:txBody>
      </p:sp>
      <p:sp>
        <p:nvSpPr>
          <p:cNvPr id="29700"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eaLnBrk="1" hangingPunct="1">
              <a:defRPr sz="1200" smtClean="0">
                <a:latin typeface="Verdana" pitchFamily="34" charset="0"/>
              </a:defRPr>
            </a:lvl1pPr>
          </a:lstStyle>
          <a:p>
            <a:pPr>
              <a:defRPr/>
            </a:pPr>
            <a:endParaRPr lang="es-ES" dirty="0"/>
          </a:p>
        </p:txBody>
      </p:sp>
      <p:sp>
        <p:nvSpPr>
          <p:cNvPr id="29701"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eaLnBrk="1" hangingPunct="1">
              <a:defRPr sz="1200" smtClean="0">
                <a:latin typeface="Verdana" pitchFamily="34" charset="0"/>
              </a:defRPr>
            </a:lvl1pPr>
          </a:lstStyle>
          <a:p>
            <a:pPr>
              <a:defRPr/>
            </a:pPr>
            <a:fld id="{91F26363-082A-4F90-9217-BEF762E0D1BB}" type="slidenum">
              <a:rPr lang="es-ES"/>
              <a:pPr>
                <a:defRPr/>
              </a:pPr>
              <a:t>‹Nº›</a:t>
            </a:fld>
            <a:endParaRPr lang="es-E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smtClean="0">
                <a:latin typeface="Futura Md" pitchFamily="34" charset="0"/>
              </a:defRPr>
            </a:lvl1pPr>
          </a:lstStyle>
          <a:p>
            <a:pPr>
              <a:defRPr/>
            </a:pPr>
            <a:endParaRPr lang="es-ES" dirty="0"/>
          </a:p>
        </p:txBody>
      </p:sp>
      <p:sp>
        <p:nvSpPr>
          <p:cNvPr id="6246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smtClean="0">
                <a:latin typeface="Futura Md" pitchFamily="34" charset="0"/>
              </a:defRPr>
            </a:lvl1pPr>
          </a:lstStyle>
          <a:p>
            <a:pPr>
              <a:defRPr/>
            </a:pPr>
            <a:fld id="{4A2269E8-23D6-4090-BF6E-9A41DF6332A4}" type="datetimeFigureOut">
              <a:rPr lang="es-ES"/>
              <a:pPr>
                <a:defRPr/>
              </a:pPr>
              <a:t>09/06/2011</a:t>
            </a:fld>
            <a:endParaRPr lang="es-ES" dirty="0"/>
          </a:p>
        </p:txBody>
      </p:sp>
      <p:sp>
        <p:nvSpPr>
          <p:cNvPr id="717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2470"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smtClean="0">
                <a:latin typeface="Futura Md" pitchFamily="34" charset="0"/>
              </a:defRPr>
            </a:lvl1pPr>
          </a:lstStyle>
          <a:p>
            <a:pPr>
              <a:defRPr/>
            </a:pPr>
            <a:endParaRPr lang="es-ES" dirty="0"/>
          </a:p>
        </p:txBody>
      </p:sp>
      <p:sp>
        <p:nvSpPr>
          <p:cNvPr id="62471"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smtClean="0">
                <a:latin typeface="Futura Md" pitchFamily="34" charset="0"/>
              </a:defRPr>
            </a:lvl1pPr>
          </a:lstStyle>
          <a:p>
            <a:pPr>
              <a:defRPr/>
            </a:pPr>
            <a:fld id="{FF6DBB0D-C6FB-4402-A566-497DDACE6224}"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endParaRPr lang="es-E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71"/>
          <p:cNvSpPr>
            <a:spLocks noGrp="1" noChangeArrowheads="1"/>
          </p:cNvSpPr>
          <p:nvPr>
            <p:ph type="sldNum" sz="quarter" idx="12"/>
          </p:nvPr>
        </p:nvSpPr>
        <p:spPr>
          <a:ln/>
        </p:spPr>
        <p:txBody>
          <a:bodyPr/>
          <a:lstStyle>
            <a:lvl1pPr>
              <a:defRPr/>
            </a:lvl1pPr>
          </a:lstStyle>
          <a:p>
            <a:pPr>
              <a:defRPr/>
            </a:pPr>
            <a:fld id="{A80BC6D9-6CDC-4A0A-BC59-8BD4BE1C4442}"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endParaRPr lang="es-E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71"/>
          <p:cNvSpPr>
            <a:spLocks noGrp="1" noChangeArrowheads="1"/>
          </p:cNvSpPr>
          <p:nvPr>
            <p:ph type="sldNum" sz="quarter" idx="12"/>
          </p:nvPr>
        </p:nvSpPr>
        <p:spPr>
          <a:ln/>
        </p:spPr>
        <p:txBody>
          <a:bodyPr/>
          <a:lstStyle>
            <a:lvl1pPr>
              <a:defRPr/>
            </a:lvl1pPr>
          </a:lstStyle>
          <a:p>
            <a:pPr>
              <a:defRPr/>
            </a:pPr>
            <a:fld id="{E2995E9F-7E10-4AA3-997C-C344053151E2}"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483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483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endParaRPr lang="es-E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71"/>
          <p:cNvSpPr>
            <a:spLocks noGrp="1" noChangeArrowheads="1"/>
          </p:cNvSpPr>
          <p:nvPr>
            <p:ph type="sldNum" sz="quarter" idx="12"/>
          </p:nvPr>
        </p:nvSpPr>
        <p:spPr>
          <a:ln/>
        </p:spPr>
        <p:txBody>
          <a:bodyPr/>
          <a:lstStyle>
            <a:lvl1pPr>
              <a:defRPr/>
            </a:lvl1pPr>
          </a:lstStyle>
          <a:p>
            <a:pPr>
              <a:defRPr/>
            </a:pPr>
            <a:fld id="{437F020E-DFA0-4EE7-A693-D18FF78758B2}" type="slidenum">
              <a:rPr lang="es-ES"/>
              <a:pPr>
                <a:defRPr/>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6" name="Picture 2" descr="Q:\Design Catalog\Corporate Templates\Covers\abstract1.jpg"/>
          <p:cNvPicPr>
            <a:picLocks noChangeAspect="1" noChangeArrowheads="1"/>
          </p:cNvPicPr>
          <p:nvPr/>
        </p:nvPicPr>
        <p:blipFill>
          <a:blip r:embed="rId2" cstate="print"/>
          <a:srcRect/>
          <a:stretch>
            <a:fillRect/>
          </a:stretch>
        </p:blipFill>
        <p:spPr bwMode="auto">
          <a:xfrm>
            <a:off x="-133350" y="0"/>
            <a:ext cx="9277350" cy="6858000"/>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0"/>
            <a:ext cx="914400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 name="Group 19"/>
          <p:cNvGrpSpPr>
            <a:grpSpLocks/>
          </p:cNvGrpSpPr>
          <p:nvPr/>
        </p:nvGrpSpPr>
        <p:grpSpPr bwMode="auto">
          <a:xfrm>
            <a:off x="0" y="0"/>
            <a:ext cx="9164638" cy="6858000"/>
            <a:chOff x="0" y="-2"/>
            <a:chExt cx="9164321" cy="6858004"/>
          </a:xfrm>
        </p:grpSpPr>
        <p:cxnSp>
          <p:nvCxnSpPr>
            <p:cNvPr id="10" name="Straight Connector 9"/>
            <p:cNvCxnSpPr/>
            <p:nvPr/>
          </p:nvCxnSpPr>
          <p:spPr>
            <a:xfrm rot="16200000" flipH="1">
              <a:off x="-2092373" y="2181268"/>
              <a:ext cx="6858004" cy="249546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786699" y="2182062"/>
              <a:ext cx="6858004" cy="2493876"/>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518180" y="2182062"/>
              <a:ext cx="6858004" cy="2493876"/>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4393201" y="4750615"/>
              <a:ext cx="3081339" cy="1133436"/>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5408364" y="4470423"/>
              <a:ext cx="3498852" cy="1276306"/>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105717" y="4474392"/>
              <a:ext cx="3489327" cy="127789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6438609" y="4192613"/>
              <a:ext cx="3908427" cy="1422351"/>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819605" y="1084283"/>
              <a:ext cx="3429002" cy="1260431"/>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0" y="2412999"/>
              <a:ext cx="9143684" cy="3328990"/>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98458" y="3709988"/>
              <a:ext cx="8645226" cy="3148014"/>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094021" y="5013326"/>
              <a:ext cx="5049662" cy="1844676"/>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667360" y="6327777"/>
              <a:ext cx="1476324" cy="530225"/>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0" y="3043238"/>
              <a:ext cx="3809868" cy="1389063"/>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0" y="1892299"/>
              <a:ext cx="3384433" cy="1231901"/>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0" y="735011"/>
              <a:ext cx="2963760" cy="1081088"/>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0" y="-2"/>
              <a:ext cx="1398540" cy="517525"/>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976912" y="-2"/>
              <a:ext cx="604816" cy="200025"/>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397585" y="1098549"/>
              <a:ext cx="746099" cy="268288"/>
            </a:xfrm>
            <a:prstGeom prst="line">
              <a:avLst/>
            </a:prstGeom>
            <a:ln w="12700">
              <a:solidFill>
                <a:srgbClr val="DCDDDE"/>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p:nvSpPr>
        <p:spPr>
          <a:xfrm>
            <a:off x="6707188" y="5875338"/>
            <a:ext cx="2436812" cy="576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4"/>
          <p:cNvGrpSpPr>
            <a:grpSpLocks noChangeAspect="1"/>
          </p:cNvGrpSpPr>
          <p:nvPr/>
        </p:nvGrpSpPr>
        <p:grpSpPr bwMode="auto">
          <a:xfrm>
            <a:off x="6851650" y="5981700"/>
            <a:ext cx="1057275" cy="368300"/>
            <a:chOff x="4316" y="3768"/>
            <a:chExt cx="666" cy="232"/>
          </a:xfrm>
        </p:grpSpPr>
        <p:sp>
          <p:nvSpPr>
            <p:cNvPr id="34" name="AutoShape 3"/>
            <p:cNvSpPr>
              <a:spLocks noChangeAspect="1" noChangeArrowheads="1" noTextEdit="1"/>
            </p:cNvSpPr>
            <p:nvPr userDrawn="1"/>
          </p:nvSpPr>
          <p:spPr bwMode="auto">
            <a:xfrm>
              <a:off x="4316" y="3768"/>
              <a:ext cx="666" cy="232"/>
            </a:xfrm>
            <a:prstGeom prst="rect">
              <a:avLst/>
            </a:prstGeom>
            <a:noFill/>
            <a:ln w="9525">
              <a:noFill/>
              <a:miter lim="800000"/>
              <a:headEnd/>
              <a:tailEnd/>
            </a:ln>
          </p:spPr>
          <p:txBody>
            <a:bodyPr/>
            <a:lstStyle/>
            <a:p>
              <a:pPr>
                <a:defRPr/>
              </a:pPr>
              <a:endParaRPr lang="en-US" dirty="0">
                <a:latin typeface="Arial" charset="0"/>
                <a:cs typeface="+mn-cs"/>
              </a:endParaRPr>
            </a:p>
          </p:txBody>
        </p:sp>
        <p:sp>
          <p:nvSpPr>
            <p:cNvPr id="35" name="Freeform 5"/>
            <p:cNvSpPr>
              <a:spLocks noEditPoints="1"/>
            </p:cNvSpPr>
            <p:nvPr userDrawn="1"/>
          </p:nvSpPr>
          <p:spPr bwMode="auto">
            <a:xfrm>
              <a:off x="4316" y="3768"/>
              <a:ext cx="666" cy="232"/>
            </a:xfrm>
            <a:custGeom>
              <a:avLst/>
              <a:gdLst/>
              <a:ahLst/>
              <a:cxnLst>
                <a:cxn ang="0">
                  <a:pos x="1548" y="682"/>
                </a:cxn>
                <a:cxn ang="0">
                  <a:pos x="1238" y="478"/>
                </a:cxn>
                <a:cxn ang="0">
                  <a:pos x="1177" y="586"/>
                </a:cxn>
                <a:cxn ang="0">
                  <a:pos x="1079" y="653"/>
                </a:cxn>
                <a:cxn ang="0">
                  <a:pos x="942" y="681"/>
                </a:cxn>
                <a:cxn ang="0">
                  <a:pos x="613" y="539"/>
                </a:cxn>
                <a:cxn ang="0">
                  <a:pos x="548" y="624"/>
                </a:cxn>
                <a:cxn ang="0">
                  <a:pos x="476" y="670"/>
                </a:cxn>
                <a:cxn ang="0">
                  <a:pos x="365" y="695"/>
                </a:cxn>
                <a:cxn ang="0">
                  <a:pos x="283" y="693"/>
                </a:cxn>
                <a:cxn ang="0">
                  <a:pos x="198" y="673"/>
                </a:cxn>
                <a:cxn ang="0">
                  <a:pos x="127" y="634"/>
                </a:cxn>
                <a:cxn ang="0">
                  <a:pos x="79" y="591"/>
                </a:cxn>
                <a:cxn ang="0">
                  <a:pos x="35" y="522"/>
                </a:cxn>
                <a:cxn ang="0">
                  <a:pos x="9" y="441"/>
                </a:cxn>
                <a:cxn ang="0">
                  <a:pos x="0" y="346"/>
                </a:cxn>
                <a:cxn ang="0">
                  <a:pos x="6" y="272"/>
                </a:cxn>
                <a:cxn ang="0">
                  <a:pos x="29" y="190"/>
                </a:cxn>
                <a:cxn ang="0">
                  <a:pos x="71" y="119"/>
                </a:cxn>
                <a:cxn ang="0">
                  <a:pos x="116" y="71"/>
                </a:cxn>
                <a:cxn ang="0">
                  <a:pos x="180" y="30"/>
                </a:cxn>
                <a:cxn ang="0">
                  <a:pos x="254" y="6"/>
                </a:cxn>
                <a:cxn ang="0">
                  <a:pos x="319" y="0"/>
                </a:cxn>
                <a:cxn ang="0">
                  <a:pos x="451" y="18"/>
                </a:cxn>
                <a:cxn ang="0">
                  <a:pos x="549" y="70"/>
                </a:cxn>
                <a:cxn ang="0">
                  <a:pos x="614" y="157"/>
                </a:cxn>
                <a:cxn ang="0">
                  <a:pos x="982" y="15"/>
                </a:cxn>
                <a:cxn ang="0">
                  <a:pos x="1095" y="40"/>
                </a:cxn>
                <a:cxn ang="0">
                  <a:pos x="1167" y="87"/>
                </a:cxn>
                <a:cxn ang="0">
                  <a:pos x="1230" y="177"/>
                </a:cxn>
                <a:cxn ang="0">
                  <a:pos x="1722" y="14"/>
                </a:cxn>
                <a:cxn ang="0">
                  <a:pos x="439" y="266"/>
                </a:cxn>
                <a:cxn ang="0">
                  <a:pos x="428" y="222"/>
                </a:cxn>
                <a:cxn ang="0">
                  <a:pos x="399" y="185"/>
                </a:cxn>
                <a:cxn ang="0">
                  <a:pos x="353" y="167"/>
                </a:cxn>
                <a:cxn ang="0">
                  <a:pos x="301" y="169"/>
                </a:cxn>
                <a:cxn ang="0">
                  <a:pos x="246" y="200"/>
                </a:cxn>
                <a:cxn ang="0">
                  <a:pos x="216" y="252"/>
                </a:cxn>
                <a:cxn ang="0">
                  <a:pos x="203" y="351"/>
                </a:cxn>
                <a:cxn ang="0">
                  <a:pos x="211" y="431"/>
                </a:cxn>
                <a:cxn ang="0">
                  <a:pos x="245" y="499"/>
                </a:cxn>
                <a:cxn ang="0">
                  <a:pos x="304" y="531"/>
                </a:cxn>
                <a:cxn ang="0">
                  <a:pos x="358" y="532"/>
                </a:cxn>
                <a:cxn ang="0">
                  <a:pos x="401" y="513"/>
                </a:cxn>
                <a:cxn ang="0">
                  <a:pos x="429" y="471"/>
                </a:cxn>
                <a:cxn ang="0">
                  <a:pos x="622" y="422"/>
                </a:cxn>
                <a:cxn ang="0">
                  <a:pos x="1050" y="295"/>
                </a:cxn>
                <a:cxn ang="0">
                  <a:pos x="1017" y="226"/>
                </a:cxn>
                <a:cxn ang="0">
                  <a:pos x="961" y="193"/>
                </a:cxn>
                <a:cxn ang="0">
                  <a:pos x="828" y="183"/>
                </a:cxn>
                <a:cxn ang="0">
                  <a:pos x="925" y="508"/>
                </a:cxn>
                <a:cxn ang="0">
                  <a:pos x="1001" y="485"/>
                </a:cxn>
                <a:cxn ang="0">
                  <a:pos x="1038" y="443"/>
                </a:cxn>
                <a:cxn ang="0">
                  <a:pos x="1056" y="354"/>
                </a:cxn>
              </a:cxnLst>
              <a:rect l="0" t="0" r="r" b="b"/>
              <a:pathLst>
                <a:path w="1998" h="696">
                  <a:moveTo>
                    <a:pt x="1998" y="682"/>
                  </a:moveTo>
                  <a:lnTo>
                    <a:pt x="1807" y="682"/>
                  </a:lnTo>
                  <a:lnTo>
                    <a:pt x="1807" y="257"/>
                  </a:lnTo>
                  <a:lnTo>
                    <a:pt x="1692" y="682"/>
                  </a:lnTo>
                  <a:lnTo>
                    <a:pt x="1548" y="682"/>
                  </a:lnTo>
                  <a:lnTo>
                    <a:pt x="1433" y="257"/>
                  </a:lnTo>
                  <a:lnTo>
                    <a:pt x="1433" y="682"/>
                  </a:lnTo>
                  <a:lnTo>
                    <a:pt x="1238" y="682"/>
                  </a:lnTo>
                  <a:lnTo>
                    <a:pt x="1238" y="478"/>
                  </a:lnTo>
                  <a:lnTo>
                    <a:pt x="1238" y="478"/>
                  </a:lnTo>
                  <a:lnTo>
                    <a:pt x="1229" y="503"/>
                  </a:lnTo>
                  <a:lnTo>
                    <a:pt x="1218" y="526"/>
                  </a:lnTo>
                  <a:lnTo>
                    <a:pt x="1206" y="547"/>
                  </a:lnTo>
                  <a:lnTo>
                    <a:pt x="1192" y="567"/>
                  </a:lnTo>
                  <a:lnTo>
                    <a:pt x="1177" y="586"/>
                  </a:lnTo>
                  <a:lnTo>
                    <a:pt x="1161" y="603"/>
                  </a:lnTo>
                  <a:lnTo>
                    <a:pt x="1143" y="618"/>
                  </a:lnTo>
                  <a:lnTo>
                    <a:pt x="1123" y="631"/>
                  </a:lnTo>
                  <a:lnTo>
                    <a:pt x="1102" y="643"/>
                  </a:lnTo>
                  <a:lnTo>
                    <a:pt x="1079" y="653"/>
                  </a:lnTo>
                  <a:lnTo>
                    <a:pt x="1055" y="662"/>
                  </a:lnTo>
                  <a:lnTo>
                    <a:pt x="1029" y="669"/>
                  </a:lnTo>
                  <a:lnTo>
                    <a:pt x="1002" y="675"/>
                  </a:lnTo>
                  <a:lnTo>
                    <a:pt x="972" y="678"/>
                  </a:lnTo>
                  <a:lnTo>
                    <a:pt x="942" y="681"/>
                  </a:lnTo>
                  <a:lnTo>
                    <a:pt x="910" y="682"/>
                  </a:lnTo>
                  <a:lnTo>
                    <a:pt x="622" y="682"/>
                  </a:lnTo>
                  <a:lnTo>
                    <a:pt x="622" y="518"/>
                  </a:lnTo>
                  <a:lnTo>
                    <a:pt x="622" y="518"/>
                  </a:lnTo>
                  <a:lnTo>
                    <a:pt x="613" y="539"/>
                  </a:lnTo>
                  <a:lnTo>
                    <a:pt x="603" y="558"/>
                  </a:lnTo>
                  <a:lnTo>
                    <a:pt x="591" y="576"/>
                  </a:lnTo>
                  <a:lnTo>
                    <a:pt x="579" y="594"/>
                  </a:lnTo>
                  <a:lnTo>
                    <a:pt x="565" y="609"/>
                  </a:lnTo>
                  <a:lnTo>
                    <a:pt x="548" y="624"/>
                  </a:lnTo>
                  <a:lnTo>
                    <a:pt x="532" y="637"/>
                  </a:lnTo>
                  <a:lnTo>
                    <a:pt x="514" y="650"/>
                  </a:lnTo>
                  <a:lnTo>
                    <a:pt x="514" y="650"/>
                  </a:lnTo>
                  <a:lnTo>
                    <a:pt x="495" y="660"/>
                  </a:lnTo>
                  <a:lnTo>
                    <a:pt x="476" y="670"/>
                  </a:lnTo>
                  <a:lnTo>
                    <a:pt x="455" y="678"/>
                  </a:lnTo>
                  <a:lnTo>
                    <a:pt x="434" y="684"/>
                  </a:lnTo>
                  <a:lnTo>
                    <a:pt x="412" y="689"/>
                  </a:lnTo>
                  <a:lnTo>
                    <a:pt x="389" y="693"/>
                  </a:lnTo>
                  <a:lnTo>
                    <a:pt x="365" y="695"/>
                  </a:lnTo>
                  <a:lnTo>
                    <a:pt x="340" y="696"/>
                  </a:lnTo>
                  <a:lnTo>
                    <a:pt x="340" y="696"/>
                  </a:lnTo>
                  <a:lnTo>
                    <a:pt x="320" y="696"/>
                  </a:lnTo>
                  <a:lnTo>
                    <a:pt x="301" y="695"/>
                  </a:lnTo>
                  <a:lnTo>
                    <a:pt x="283" y="693"/>
                  </a:lnTo>
                  <a:lnTo>
                    <a:pt x="265" y="690"/>
                  </a:lnTo>
                  <a:lnTo>
                    <a:pt x="247" y="687"/>
                  </a:lnTo>
                  <a:lnTo>
                    <a:pt x="230" y="683"/>
                  </a:lnTo>
                  <a:lnTo>
                    <a:pt x="214" y="678"/>
                  </a:lnTo>
                  <a:lnTo>
                    <a:pt x="198" y="673"/>
                  </a:lnTo>
                  <a:lnTo>
                    <a:pt x="183" y="666"/>
                  </a:lnTo>
                  <a:lnTo>
                    <a:pt x="168" y="660"/>
                  </a:lnTo>
                  <a:lnTo>
                    <a:pt x="154" y="652"/>
                  </a:lnTo>
                  <a:lnTo>
                    <a:pt x="141" y="644"/>
                  </a:lnTo>
                  <a:lnTo>
                    <a:pt x="127" y="634"/>
                  </a:lnTo>
                  <a:lnTo>
                    <a:pt x="115" y="625"/>
                  </a:lnTo>
                  <a:lnTo>
                    <a:pt x="102" y="614"/>
                  </a:lnTo>
                  <a:lnTo>
                    <a:pt x="90" y="603"/>
                  </a:lnTo>
                  <a:lnTo>
                    <a:pt x="90" y="603"/>
                  </a:lnTo>
                  <a:lnTo>
                    <a:pt x="79" y="591"/>
                  </a:lnTo>
                  <a:lnTo>
                    <a:pt x="69" y="577"/>
                  </a:lnTo>
                  <a:lnTo>
                    <a:pt x="60" y="564"/>
                  </a:lnTo>
                  <a:lnTo>
                    <a:pt x="51" y="551"/>
                  </a:lnTo>
                  <a:lnTo>
                    <a:pt x="43" y="537"/>
                  </a:lnTo>
                  <a:lnTo>
                    <a:pt x="35" y="522"/>
                  </a:lnTo>
                  <a:lnTo>
                    <a:pt x="29" y="507"/>
                  </a:lnTo>
                  <a:lnTo>
                    <a:pt x="23" y="491"/>
                  </a:lnTo>
                  <a:lnTo>
                    <a:pt x="17" y="475"/>
                  </a:lnTo>
                  <a:lnTo>
                    <a:pt x="13" y="459"/>
                  </a:lnTo>
                  <a:lnTo>
                    <a:pt x="9" y="441"/>
                  </a:lnTo>
                  <a:lnTo>
                    <a:pt x="6" y="424"/>
                  </a:lnTo>
                  <a:lnTo>
                    <a:pt x="3" y="405"/>
                  </a:lnTo>
                  <a:lnTo>
                    <a:pt x="1" y="387"/>
                  </a:lnTo>
                  <a:lnTo>
                    <a:pt x="0" y="367"/>
                  </a:lnTo>
                  <a:lnTo>
                    <a:pt x="0" y="346"/>
                  </a:lnTo>
                  <a:lnTo>
                    <a:pt x="0" y="346"/>
                  </a:lnTo>
                  <a:lnTo>
                    <a:pt x="0" y="327"/>
                  </a:lnTo>
                  <a:lnTo>
                    <a:pt x="1" y="308"/>
                  </a:lnTo>
                  <a:lnTo>
                    <a:pt x="3" y="290"/>
                  </a:lnTo>
                  <a:lnTo>
                    <a:pt x="6" y="272"/>
                  </a:lnTo>
                  <a:lnTo>
                    <a:pt x="9" y="255"/>
                  </a:lnTo>
                  <a:lnTo>
                    <a:pt x="13" y="238"/>
                  </a:lnTo>
                  <a:lnTo>
                    <a:pt x="18" y="221"/>
                  </a:lnTo>
                  <a:lnTo>
                    <a:pt x="23" y="205"/>
                  </a:lnTo>
                  <a:lnTo>
                    <a:pt x="29" y="190"/>
                  </a:lnTo>
                  <a:lnTo>
                    <a:pt x="36" y="175"/>
                  </a:lnTo>
                  <a:lnTo>
                    <a:pt x="44" y="160"/>
                  </a:lnTo>
                  <a:lnTo>
                    <a:pt x="52" y="146"/>
                  </a:lnTo>
                  <a:lnTo>
                    <a:pt x="61" y="132"/>
                  </a:lnTo>
                  <a:lnTo>
                    <a:pt x="71" y="119"/>
                  </a:lnTo>
                  <a:lnTo>
                    <a:pt x="81" y="105"/>
                  </a:lnTo>
                  <a:lnTo>
                    <a:pt x="92" y="93"/>
                  </a:lnTo>
                  <a:lnTo>
                    <a:pt x="92" y="93"/>
                  </a:lnTo>
                  <a:lnTo>
                    <a:pt x="103" y="82"/>
                  </a:lnTo>
                  <a:lnTo>
                    <a:pt x="116" y="71"/>
                  </a:lnTo>
                  <a:lnTo>
                    <a:pt x="128" y="62"/>
                  </a:lnTo>
                  <a:lnTo>
                    <a:pt x="141" y="52"/>
                  </a:lnTo>
                  <a:lnTo>
                    <a:pt x="153" y="44"/>
                  </a:lnTo>
                  <a:lnTo>
                    <a:pt x="167" y="36"/>
                  </a:lnTo>
                  <a:lnTo>
                    <a:pt x="180" y="30"/>
                  </a:lnTo>
                  <a:lnTo>
                    <a:pt x="194" y="23"/>
                  </a:lnTo>
                  <a:lnTo>
                    <a:pt x="208" y="18"/>
                  </a:lnTo>
                  <a:lnTo>
                    <a:pt x="223" y="13"/>
                  </a:lnTo>
                  <a:lnTo>
                    <a:pt x="238" y="9"/>
                  </a:lnTo>
                  <a:lnTo>
                    <a:pt x="254" y="6"/>
                  </a:lnTo>
                  <a:lnTo>
                    <a:pt x="269" y="3"/>
                  </a:lnTo>
                  <a:lnTo>
                    <a:pt x="286" y="2"/>
                  </a:lnTo>
                  <a:lnTo>
                    <a:pt x="302" y="1"/>
                  </a:lnTo>
                  <a:lnTo>
                    <a:pt x="319" y="0"/>
                  </a:lnTo>
                  <a:lnTo>
                    <a:pt x="319" y="0"/>
                  </a:lnTo>
                  <a:lnTo>
                    <a:pt x="349" y="1"/>
                  </a:lnTo>
                  <a:lnTo>
                    <a:pt x="377" y="3"/>
                  </a:lnTo>
                  <a:lnTo>
                    <a:pt x="403" y="6"/>
                  </a:lnTo>
                  <a:lnTo>
                    <a:pt x="428" y="11"/>
                  </a:lnTo>
                  <a:lnTo>
                    <a:pt x="451" y="18"/>
                  </a:lnTo>
                  <a:lnTo>
                    <a:pt x="474" y="25"/>
                  </a:lnTo>
                  <a:lnTo>
                    <a:pt x="494" y="34"/>
                  </a:lnTo>
                  <a:lnTo>
                    <a:pt x="514" y="45"/>
                  </a:lnTo>
                  <a:lnTo>
                    <a:pt x="532" y="56"/>
                  </a:lnTo>
                  <a:lnTo>
                    <a:pt x="549" y="70"/>
                  </a:lnTo>
                  <a:lnTo>
                    <a:pt x="565" y="84"/>
                  </a:lnTo>
                  <a:lnTo>
                    <a:pt x="580" y="100"/>
                  </a:lnTo>
                  <a:lnTo>
                    <a:pt x="592" y="118"/>
                  </a:lnTo>
                  <a:lnTo>
                    <a:pt x="604" y="137"/>
                  </a:lnTo>
                  <a:lnTo>
                    <a:pt x="614" y="157"/>
                  </a:lnTo>
                  <a:lnTo>
                    <a:pt x="622" y="179"/>
                  </a:lnTo>
                  <a:lnTo>
                    <a:pt x="622" y="14"/>
                  </a:lnTo>
                  <a:lnTo>
                    <a:pt x="957" y="14"/>
                  </a:lnTo>
                  <a:lnTo>
                    <a:pt x="957" y="14"/>
                  </a:lnTo>
                  <a:lnTo>
                    <a:pt x="982" y="15"/>
                  </a:lnTo>
                  <a:lnTo>
                    <a:pt x="1007" y="17"/>
                  </a:lnTo>
                  <a:lnTo>
                    <a:pt x="1030" y="20"/>
                  </a:lnTo>
                  <a:lnTo>
                    <a:pt x="1053" y="26"/>
                  </a:lnTo>
                  <a:lnTo>
                    <a:pt x="1074" y="32"/>
                  </a:lnTo>
                  <a:lnTo>
                    <a:pt x="1095" y="40"/>
                  </a:lnTo>
                  <a:lnTo>
                    <a:pt x="1115" y="50"/>
                  </a:lnTo>
                  <a:lnTo>
                    <a:pt x="1133" y="61"/>
                  </a:lnTo>
                  <a:lnTo>
                    <a:pt x="1133" y="61"/>
                  </a:lnTo>
                  <a:lnTo>
                    <a:pt x="1151" y="73"/>
                  </a:lnTo>
                  <a:lnTo>
                    <a:pt x="1167" y="87"/>
                  </a:lnTo>
                  <a:lnTo>
                    <a:pt x="1182" y="102"/>
                  </a:lnTo>
                  <a:lnTo>
                    <a:pt x="1196" y="119"/>
                  </a:lnTo>
                  <a:lnTo>
                    <a:pt x="1208" y="137"/>
                  </a:lnTo>
                  <a:lnTo>
                    <a:pt x="1219" y="157"/>
                  </a:lnTo>
                  <a:lnTo>
                    <a:pt x="1230" y="177"/>
                  </a:lnTo>
                  <a:lnTo>
                    <a:pt x="1238" y="199"/>
                  </a:lnTo>
                  <a:lnTo>
                    <a:pt x="1238" y="14"/>
                  </a:lnTo>
                  <a:lnTo>
                    <a:pt x="1520" y="14"/>
                  </a:lnTo>
                  <a:lnTo>
                    <a:pt x="1618" y="430"/>
                  </a:lnTo>
                  <a:lnTo>
                    <a:pt x="1722" y="14"/>
                  </a:lnTo>
                  <a:lnTo>
                    <a:pt x="1998" y="14"/>
                  </a:lnTo>
                  <a:lnTo>
                    <a:pt x="1998" y="682"/>
                  </a:lnTo>
                  <a:close/>
                  <a:moveTo>
                    <a:pt x="622" y="422"/>
                  </a:moveTo>
                  <a:lnTo>
                    <a:pt x="622" y="266"/>
                  </a:lnTo>
                  <a:lnTo>
                    <a:pt x="439" y="266"/>
                  </a:lnTo>
                  <a:lnTo>
                    <a:pt x="439" y="266"/>
                  </a:lnTo>
                  <a:lnTo>
                    <a:pt x="437" y="254"/>
                  </a:lnTo>
                  <a:lnTo>
                    <a:pt x="435" y="243"/>
                  </a:lnTo>
                  <a:lnTo>
                    <a:pt x="432" y="232"/>
                  </a:lnTo>
                  <a:lnTo>
                    <a:pt x="428" y="222"/>
                  </a:lnTo>
                  <a:lnTo>
                    <a:pt x="424" y="213"/>
                  </a:lnTo>
                  <a:lnTo>
                    <a:pt x="419" y="205"/>
                  </a:lnTo>
                  <a:lnTo>
                    <a:pt x="413" y="198"/>
                  </a:lnTo>
                  <a:lnTo>
                    <a:pt x="407" y="191"/>
                  </a:lnTo>
                  <a:lnTo>
                    <a:pt x="399" y="185"/>
                  </a:lnTo>
                  <a:lnTo>
                    <a:pt x="392" y="180"/>
                  </a:lnTo>
                  <a:lnTo>
                    <a:pt x="383" y="176"/>
                  </a:lnTo>
                  <a:lnTo>
                    <a:pt x="374" y="172"/>
                  </a:lnTo>
                  <a:lnTo>
                    <a:pt x="364" y="169"/>
                  </a:lnTo>
                  <a:lnTo>
                    <a:pt x="353" y="167"/>
                  </a:lnTo>
                  <a:lnTo>
                    <a:pt x="341" y="166"/>
                  </a:lnTo>
                  <a:lnTo>
                    <a:pt x="328" y="166"/>
                  </a:lnTo>
                  <a:lnTo>
                    <a:pt x="328" y="166"/>
                  </a:lnTo>
                  <a:lnTo>
                    <a:pt x="314" y="167"/>
                  </a:lnTo>
                  <a:lnTo>
                    <a:pt x="301" y="169"/>
                  </a:lnTo>
                  <a:lnTo>
                    <a:pt x="288" y="172"/>
                  </a:lnTo>
                  <a:lnTo>
                    <a:pt x="277" y="177"/>
                  </a:lnTo>
                  <a:lnTo>
                    <a:pt x="266" y="183"/>
                  </a:lnTo>
                  <a:lnTo>
                    <a:pt x="256" y="191"/>
                  </a:lnTo>
                  <a:lnTo>
                    <a:pt x="246" y="200"/>
                  </a:lnTo>
                  <a:lnTo>
                    <a:pt x="237" y="210"/>
                  </a:lnTo>
                  <a:lnTo>
                    <a:pt x="237" y="210"/>
                  </a:lnTo>
                  <a:lnTo>
                    <a:pt x="229" y="223"/>
                  </a:lnTo>
                  <a:lnTo>
                    <a:pt x="222" y="237"/>
                  </a:lnTo>
                  <a:lnTo>
                    <a:pt x="216" y="252"/>
                  </a:lnTo>
                  <a:lnTo>
                    <a:pt x="211" y="269"/>
                  </a:lnTo>
                  <a:lnTo>
                    <a:pt x="208" y="287"/>
                  </a:lnTo>
                  <a:lnTo>
                    <a:pt x="205" y="307"/>
                  </a:lnTo>
                  <a:lnTo>
                    <a:pt x="203" y="328"/>
                  </a:lnTo>
                  <a:lnTo>
                    <a:pt x="203" y="351"/>
                  </a:lnTo>
                  <a:lnTo>
                    <a:pt x="203" y="351"/>
                  </a:lnTo>
                  <a:lnTo>
                    <a:pt x="203" y="373"/>
                  </a:lnTo>
                  <a:lnTo>
                    <a:pt x="205" y="394"/>
                  </a:lnTo>
                  <a:lnTo>
                    <a:pt x="207" y="413"/>
                  </a:lnTo>
                  <a:lnTo>
                    <a:pt x="211" y="431"/>
                  </a:lnTo>
                  <a:lnTo>
                    <a:pt x="216" y="448"/>
                  </a:lnTo>
                  <a:lnTo>
                    <a:pt x="221" y="463"/>
                  </a:lnTo>
                  <a:lnTo>
                    <a:pt x="228" y="476"/>
                  </a:lnTo>
                  <a:lnTo>
                    <a:pt x="236" y="488"/>
                  </a:lnTo>
                  <a:lnTo>
                    <a:pt x="245" y="499"/>
                  </a:lnTo>
                  <a:lnTo>
                    <a:pt x="255" y="508"/>
                  </a:lnTo>
                  <a:lnTo>
                    <a:pt x="266" y="516"/>
                  </a:lnTo>
                  <a:lnTo>
                    <a:pt x="277" y="523"/>
                  </a:lnTo>
                  <a:lnTo>
                    <a:pt x="290" y="528"/>
                  </a:lnTo>
                  <a:lnTo>
                    <a:pt x="304" y="531"/>
                  </a:lnTo>
                  <a:lnTo>
                    <a:pt x="320" y="533"/>
                  </a:lnTo>
                  <a:lnTo>
                    <a:pt x="337" y="534"/>
                  </a:lnTo>
                  <a:lnTo>
                    <a:pt x="337" y="534"/>
                  </a:lnTo>
                  <a:lnTo>
                    <a:pt x="348" y="534"/>
                  </a:lnTo>
                  <a:lnTo>
                    <a:pt x="358" y="532"/>
                  </a:lnTo>
                  <a:lnTo>
                    <a:pt x="368" y="530"/>
                  </a:lnTo>
                  <a:lnTo>
                    <a:pt x="377" y="527"/>
                  </a:lnTo>
                  <a:lnTo>
                    <a:pt x="385" y="523"/>
                  </a:lnTo>
                  <a:lnTo>
                    <a:pt x="393" y="518"/>
                  </a:lnTo>
                  <a:lnTo>
                    <a:pt x="401" y="513"/>
                  </a:lnTo>
                  <a:lnTo>
                    <a:pt x="407" y="506"/>
                  </a:lnTo>
                  <a:lnTo>
                    <a:pt x="414" y="499"/>
                  </a:lnTo>
                  <a:lnTo>
                    <a:pt x="419" y="490"/>
                  </a:lnTo>
                  <a:lnTo>
                    <a:pt x="424" y="481"/>
                  </a:lnTo>
                  <a:lnTo>
                    <a:pt x="429" y="471"/>
                  </a:lnTo>
                  <a:lnTo>
                    <a:pt x="432" y="460"/>
                  </a:lnTo>
                  <a:lnTo>
                    <a:pt x="436" y="448"/>
                  </a:lnTo>
                  <a:lnTo>
                    <a:pt x="438" y="436"/>
                  </a:lnTo>
                  <a:lnTo>
                    <a:pt x="440" y="422"/>
                  </a:lnTo>
                  <a:lnTo>
                    <a:pt x="622" y="422"/>
                  </a:lnTo>
                  <a:close/>
                  <a:moveTo>
                    <a:pt x="1056" y="354"/>
                  </a:moveTo>
                  <a:lnTo>
                    <a:pt x="1056" y="354"/>
                  </a:lnTo>
                  <a:lnTo>
                    <a:pt x="1055" y="332"/>
                  </a:lnTo>
                  <a:lnTo>
                    <a:pt x="1053" y="313"/>
                  </a:lnTo>
                  <a:lnTo>
                    <a:pt x="1050" y="295"/>
                  </a:lnTo>
                  <a:lnTo>
                    <a:pt x="1046" y="278"/>
                  </a:lnTo>
                  <a:lnTo>
                    <a:pt x="1041" y="263"/>
                  </a:lnTo>
                  <a:lnTo>
                    <a:pt x="1034" y="249"/>
                  </a:lnTo>
                  <a:lnTo>
                    <a:pt x="1026" y="236"/>
                  </a:lnTo>
                  <a:lnTo>
                    <a:pt x="1017" y="226"/>
                  </a:lnTo>
                  <a:lnTo>
                    <a:pt x="1017" y="226"/>
                  </a:lnTo>
                  <a:lnTo>
                    <a:pt x="1005" y="215"/>
                  </a:lnTo>
                  <a:lnTo>
                    <a:pt x="992" y="207"/>
                  </a:lnTo>
                  <a:lnTo>
                    <a:pt x="977" y="199"/>
                  </a:lnTo>
                  <a:lnTo>
                    <a:pt x="961" y="193"/>
                  </a:lnTo>
                  <a:lnTo>
                    <a:pt x="943" y="189"/>
                  </a:lnTo>
                  <a:lnTo>
                    <a:pt x="924" y="185"/>
                  </a:lnTo>
                  <a:lnTo>
                    <a:pt x="903" y="183"/>
                  </a:lnTo>
                  <a:lnTo>
                    <a:pt x="880" y="183"/>
                  </a:lnTo>
                  <a:lnTo>
                    <a:pt x="828" y="183"/>
                  </a:lnTo>
                  <a:lnTo>
                    <a:pt x="828" y="510"/>
                  </a:lnTo>
                  <a:lnTo>
                    <a:pt x="885" y="510"/>
                  </a:lnTo>
                  <a:lnTo>
                    <a:pt x="885" y="510"/>
                  </a:lnTo>
                  <a:lnTo>
                    <a:pt x="906" y="509"/>
                  </a:lnTo>
                  <a:lnTo>
                    <a:pt x="925" y="508"/>
                  </a:lnTo>
                  <a:lnTo>
                    <a:pt x="943" y="505"/>
                  </a:lnTo>
                  <a:lnTo>
                    <a:pt x="959" y="502"/>
                  </a:lnTo>
                  <a:lnTo>
                    <a:pt x="974" y="497"/>
                  </a:lnTo>
                  <a:lnTo>
                    <a:pt x="988" y="492"/>
                  </a:lnTo>
                  <a:lnTo>
                    <a:pt x="1001" y="485"/>
                  </a:lnTo>
                  <a:lnTo>
                    <a:pt x="1011" y="477"/>
                  </a:lnTo>
                  <a:lnTo>
                    <a:pt x="1011" y="477"/>
                  </a:lnTo>
                  <a:lnTo>
                    <a:pt x="1022" y="468"/>
                  </a:lnTo>
                  <a:lnTo>
                    <a:pt x="1031" y="456"/>
                  </a:lnTo>
                  <a:lnTo>
                    <a:pt x="1038" y="443"/>
                  </a:lnTo>
                  <a:lnTo>
                    <a:pt x="1045" y="428"/>
                  </a:lnTo>
                  <a:lnTo>
                    <a:pt x="1050" y="412"/>
                  </a:lnTo>
                  <a:lnTo>
                    <a:pt x="1053" y="395"/>
                  </a:lnTo>
                  <a:lnTo>
                    <a:pt x="1055" y="375"/>
                  </a:lnTo>
                  <a:lnTo>
                    <a:pt x="1056" y="354"/>
                  </a:lnTo>
                  <a:lnTo>
                    <a:pt x="1056" y="354"/>
                  </a:lnTo>
                  <a:close/>
                </a:path>
              </a:pathLst>
            </a:custGeom>
            <a:solidFill>
              <a:srgbClr val="FFFFFF"/>
            </a:solidFill>
            <a:ln w="9525">
              <a:noFill/>
              <a:round/>
              <a:headEnd/>
              <a:tailEnd/>
            </a:ln>
          </p:spPr>
          <p:txBody>
            <a:bodyPr/>
            <a:lstStyle/>
            <a:p>
              <a:pPr>
                <a:defRPr/>
              </a:pPr>
              <a:endParaRPr lang="en-US" dirty="0">
                <a:latin typeface="Arial" charset="0"/>
                <a:cs typeface="+mn-cs"/>
              </a:endParaRPr>
            </a:p>
          </p:txBody>
        </p:sp>
      </p:grpSp>
      <p:sp>
        <p:nvSpPr>
          <p:cNvPr id="36" name="Rectangle 35"/>
          <p:cNvSpPr/>
          <p:nvPr/>
        </p:nvSpPr>
        <p:spPr>
          <a:xfrm>
            <a:off x="0" y="6461125"/>
            <a:ext cx="9144000" cy="396875"/>
          </a:xfrm>
          <a:prstGeom prst="rect">
            <a:avLst/>
          </a:prstGeom>
          <a:solidFill>
            <a:srgbClr val="0034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7" name="Straight Connector 36"/>
          <p:cNvCxnSpPr/>
          <p:nvPr/>
        </p:nvCxnSpPr>
        <p:spPr>
          <a:xfrm>
            <a:off x="0" y="6456363"/>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9" name="Straight Connector 38"/>
          <p:cNvCxnSpPr/>
          <p:nvPr/>
        </p:nvCxnSpPr>
        <p:spPr>
          <a:xfrm>
            <a:off x="0" y="1822450"/>
            <a:ext cx="9144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274219" y="34297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15"/>
          </p:nvPr>
        </p:nvSpPr>
        <p:spPr>
          <a:xfrm>
            <a:off x="6743700" y="1501579"/>
            <a:ext cx="2317750" cy="267855"/>
          </a:xfrm>
        </p:spPr>
        <p:txBody>
          <a:bodyPr>
            <a:normAutofit/>
          </a:bodyPr>
          <a:lstStyle>
            <a:lvl1pPr>
              <a:buNone/>
              <a:defRPr sz="1200">
                <a:solidFill>
                  <a:schemeClr val="bg1"/>
                </a:solidFill>
              </a:defRPr>
            </a:lvl1pPr>
          </a:lstStyle>
          <a:p>
            <a:pPr lvl="0"/>
            <a:r>
              <a:rPr lang="en-US" smtClean="0"/>
              <a:t>Click to edit Master text styles</a:t>
            </a:r>
          </a:p>
        </p:txBody>
      </p:sp>
      <p:sp>
        <p:nvSpPr>
          <p:cNvPr id="22" name="Text Placeholder 17"/>
          <p:cNvSpPr>
            <a:spLocks noGrp="1"/>
          </p:cNvSpPr>
          <p:nvPr>
            <p:ph type="body" sz="quarter" idx="13"/>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smtClean="0"/>
              <a:t>Click to edit Master text styles</a:t>
            </a:r>
          </a:p>
        </p:txBody>
      </p:sp>
      <p:sp>
        <p:nvSpPr>
          <p:cNvPr id="23" name="Text Placeholder 19"/>
          <p:cNvSpPr>
            <a:spLocks noGrp="1"/>
          </p:cNvSpPr>
          <p:nvPr>
            <p:ph type="body" sz="quarter" idx="14"/>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smtClean="0"/>
              <a:t>Click to edit Master text styles</a:t>
            </a:r>
          </a:p>
        </p:txBody>
      </p:sp>
      <p:sp>
        <p:nvSpPr>
          <p:cNvPr id="46" name="Text Placeholder 21"/>
          <p:cNvSpPr>
            <a:spLocks noGrp="1"/>
          </p:cNvSpPr>
          <p:nvPr>
            <p:ph type="body" sz="quarter" idx="16"/>
          </p:nvPr>
        </p:nvSpPr>
        <p:spPr>
          <a:xfrm>
            <a:off x="6743700" y="86440"/>
            <a:ext cx="2317750" cy="1386100"/>
          </a:xfrm>
        </p:spPr>
        <p:txBody>
          <a:bodyPr>
            <a:noAutofit/>
          </a:bodyPr>
          <a:lstStyle>
            <a:lvl1pPr marL="0" indent="0">
              <a:buNone/>
              <a:defRPr sz="1500" baseline="0">
                <a:solidFill>
                  <a:schemeClr val="bg1"/>
                </a:solidFill>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endParaRPr lang="es-E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71"/>
          <p:cNvSpPr>
            <a:spLocks noGrp="1" noChangeArrowheads="1"/>
          </p:cNvSpPr>
          <p:nvPr>
            <p:ph type="sldNum" sz="quarter" idx="12"/>
          </p:nvPr>
        </p:nvSpPr>
        <p:spPr>
          <a:ln/>
        </p:spPr>
        <p:txBody>
          <a:bodyPr/>
          <a:lstStyle>
            <a:lvl1pPr>
              <a:defRPr/>
            </a:lvl1pPr>
          </a:lstStyle>
          <a:p>
            <a:pPr>
              <a:defRPr/>
            </a:pPr>
            <a:fld id="{2098BFD6-6320-42D7-BE83-AFBF568338BE}"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9"/>
          <p:cNvSpPr>
            <a:spLocks noGrp="1" noChangeArrowheads="1"/>
          </p:cNvSpPr>
          <p:nvPr>
            <p:ph type="dt" sz="half" idx="10"/>
          </p:nvPr>
        </p:nvSpPr>
        <p:spPr>
          <a:ln/>
        </p:spPr>
        <p:txBody>
          <a:bodyPr/>
          <a:lstStyle>
            <a:lvl1pPr>
              <a:defRPr/>
            </a:lvl1pPr>
          </a:lstStyle>
          <a:p>
            <a:pPr>
              <a:defRPr/>
            </a:pPr>
            <a:endParaRPr lang="es-E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71"/>
          <p:cNvSpPr>
            <a:spLocks noGrp="1" noChangeArrowheads="1"/>
          </p:cNvSpPr>
          <p:nvPr>
            <p:ph type="sldNum" sz="quarter" idx="12"/>
          </p:nvPr>
        </p:nvSpPr>
        <p:spPr>
          <a:ln/>
        </p:spPr>
        <p:txBody>
          <a:bodyPr/>
          <a:lstStyle>
            <a:lvl1pPr>
              <a:defRPr/>
            </a:lvl1pPr>
          </a:lstStyle>
          <a:p>
            <a:pPr>
              <a:defRPr/>
            </a:pPr>
            <a:fld id="{8297B9A6-E04D-4DCE-8ADC-834DE7656128}"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9"/>
          <p:cNvSpPr>
            <a:spLocks noGrp="1" noChangeArrowheads="1"/>
          </p:cNvSpPr>
          <p:nvPr>
            <p:ph type="dt" sz="half" idx="10"/>
          </p:nvPr>
        </p:nvSpPr>
        <p:spPr>
          <a:ln/>
        </p:spPr>
        <p:txBody>
          <a:bodyPr/>
          <a:lstStyle>
            <a:lvl1pPr>
              <a:defRPr/>
            </a:lvl1pPr>
          </a:lstStyle>
          <a:p>
            <a:pPr>
              <a:defRPr/>
            </a:pPr>
            <a:endParaRPr lang="es-E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71"/>
          <p:cNvSpPr>
            <a:spLocks noGrp="1" noChangeArrowheads="1"/>
          </p:cNvSpPr>
          <p:nvPr>
            <p:ph type="sldNum" sz="quarter" idx="12"/>
          </p:nvPr>
        </p:nvSpPr>
        <p:spPr>
          <a:ln/>
        </p:spPr>
        <p:txBody>
          <a:bodyPr/>
          <a:lstStyle>
            <a:lvl1pPr>
              <a:defRPr/>
            </a:lvl1pPr>
          </a:lstStyle>
          <a:p>
            <a:pPr>
              <a:defRPr/>
            </a:pPr>
            <a:fld id="{354CDA9C-4837-451B-94FA-02CD4249AD8F}"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69"/>
          <p:cNvSpPr>
            <a:spLocks noGrp="1" noChangeArrowheads="1"/>
          </p:cNvSpPr>
          <p:nvPr>
            <p:ph type="dt" sz="half" idx="10"/>
          </p:nvPr>
        </p:nvSpPr>
        <p:spPr>
          <a:ln/>
        </p:spPr>
        <p:txBody>
          <a:bodyPr/>
          <a:lstStyle>
            <a:lvl1pPr>
              <a:defRPr/>
            </a:lvl1pPr>
          </a:lstStyle>
          <a:p>
            <a:pPr>
              <a:defRPr/>
            </a:pPr>
            <a:endParaRPr lang="es-ES" dirty="0"/>
          </a:p>
        </p:txBody>
      </p:sp>
      <p:sp>
        <p:nvSpPr>
          <p:cNvPr id="8" name="Rectangle 70"/>
          <p:cNvSpPr>
            <a:spLocks noGrp="1" noChangeArrowheads="1"/>
          </p:cNvSpPr>
          <p:nvPr>
            <p:ph type="ftr" sz="quarter" idx="11"/>
          </p:nvPr>
        </p:nvSpPr>
        <p:spPr>
          <a:ln/>
        </p:spPr>
        <p:txBody>
          <a:bodyPr/>
          <a:lstStyle>
            <a:lvl1pPr>
              <a:defRPr/>
            </a:lvl1pPr>
          </a:lstStyle>
          <a:p>
            <a:pPr>
              <a:defRPr/>
            </a:pPr>
            <a:endParaRPr lang="es-ES" dirty="0"/>
          </a:p>
        </p:txBody>
      </p:sp>
      <p:sp>
        <p:nvSpPr>
          <p:cNvPr id="9" name="Rectangle 71"/>
          <p:cNvSpPr>
            <a:spLocks noGrp="1" noChangeArrowheads="1"/>
          </p:cNvSpPr>
          <p:nvPr>
            <p:ph type="sldNum" sz="quarter" idx="12"/>
          </p:nvPr>
        </p:nvSpPr>
        <p:spPr>
          <a:ln/>
        </p:spPr>
        <p:txBody>
          <a:bodyPr/>
          <a:lstStyle>
            <a:lvl1pPr>
              <a:defRPr/>
            </a:lvl1pPr>
          </a:lstStyle>
          <a:p>
            <a:pPr>
              <a:defRPr/>
            </a:pPr>
            <a:fld id="{ABD7B536-C4ED-4A61-A88E-759CF27B3D9E}"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69"/>
          <p:cNvSpPr>
            <a:spLocks noGrp="1" noChangeArrowheads="1"/>
          </p:cNvSpPr>
          <p:nvPr>
            <p:ph type="dt" sz="half" idx="10"/>
          </p:nvPr>
        </p:nvSpPr>
        <p:spPr>
          <a:ln/>
        </p:spPr>
        <p:txBody>
          <a:bodyPr/>
          <a:lstStyle>
            <a:lvl1pPr>
              <a:defRPr/>
            </a:lvl1pPr>
          </a:lstStyle>
          <a:p>
            <a:pPr>
              <a:defRPr/>
            </a:pPr>
            <a:endParaRPr lang="es-ES" dirty="0"/>
          </a:p>
        </p:txBody>
      </p:sp>
      <p:sp>
        <p:nvSpPr>
          <p:cNvPr id="4" name="Rectangle 70"/>
          <p:cNvSpPr>
            <a:spLocks noGrp="1" noChangeArrowheads="1"/>
          </p:cNvSpPr>
          <p:nvPr>
            <p:ph type="ftr" sz="quarter" idx="11"/>
          </p:nvPr>
        </p:nvSpPr>
        <p:spPr>
          <a:ln/>
        </p:spPr>
        <p:txBody>
          <a:bodyPr/>
          <a:lstStyle>
            <a:lvl1pPr>
              <a:defRPr/>
            </a:lvl1pPr>
          </a:lstStyle>
          <a:p>
            <a:pPr>
              <a:defRPr/>
            </a:pPr>
            <a:endParaRPr lang="es-ES" dirty="0"/>
          </a:p>
        </p:txBody>
      </p:sp>
      <p:sp>
        <p:nvSpPr>
          <p:cNvPr id="5" name="Rectangle 71"/>
          <p:cNvSpPr>
            <a:spLocks noGrp="1" noChangeArrowheads="1"/>
          </p:cNvSpPr>
          <p:nvPr>
            <p:ph type="sldNum" sz="quarter" idx="12"/>
          </p:nvPr>
        </p:nvSpPr>
        <p:spPr>
          <a:ln/>
        </p:spPr>
        <p:txBody>
          <a:bodyPr/>
          <a:lstStyle>
            <a:lvl1pPr>
              <a:defRPr/>
            </a:lvl1pPr>
          </a:lstStyle>
          <a:p>
            <a:pPr>
              <a:defRPr/>
            </a:pPr>
            <a:fld id="{BF0A4042-96C5-406E-B100-312D267F9CA5}"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s-ES" dirty="0"/>
          </a:p>
        </p:txBody>
      </p:sp>
      <p:sp>
        <p:nvSpPr>
          <p:cNvPr id="3" name="Rectangle 70"/>
          <p:cNvSpPr>
            <a:spLocks noGrp="1" noChangeArrowheads="1"/>
          </p:cNvSpPr>
          <p:nvPr>
            <p:ph type="ftr" sz="quarter" idx="11"/>
          </p:nvPr>
        </p:nvSpPr>
        <p:spPr>
          <a:ln/>
        </p:spPr>
        <p:txBody>
          <a:bodyPr/>
          <a:lstStyle>
            <a:lvl1pPr>
              <a:defRPr/>
            </a:lvl1pPr>
          </a:lstStyle>
          <a:p>
            <a:pPr>
              <a:defRPr/>
            </a:pPr>
            <a:endParaRPr lang="es-ES" dirty="0"/>
          </a:p>
        </p:txBody>
      </p:sp>
      <p:sp>
        <p:nvSpPr>
          <p:cNvPr id="4" name="Rectangle 71"/>
          <p:cNvSpPr>
            <a:spLocks noGrp="1" noChangeArrowheads="1"/>
          </p:cNvSpPr>
          <p:nvPr>
            <p:ph type="sldNum" sz="quarter" idx="12"/>
          </p:nvPr>
        </p:nvSpPr>
        <p:spPr>
          <a:ln/>
        </p:spPr>
        <p:txBody>
          <a:bodyPr/>
          <a:lstStyle>
            <a:lvl1pPr>
              <a:defRPr/>
            </a:lvl1pPr>
          </a:lstStyle>
          <a:p>
            <a:pPr>
              <a:defRPr/>
            </a:pPr>
            <a:fld id="{9EB1825F-4058-45BA-894A-0C6A010852F8}"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a:defRPr/>
            </a:pPr>
            <a:endParaRPr lang="es-E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71"/>
          <p:cNvSpPr>
            <a:spLocks noGrp="1" noChangeArrowheads="1"/>
          </p:cNvSpPr>
          <p:nvPr>
            <p:ph type="sldNum" sz="quarter" idx="12"/>
          </p:nvPr>
        </p:nvSpPr>
        <p:spPr>
          <a:ln/>
        </p:spPr>
        <p:txBody>
          <a:bodyPr/>
          <a:lstStyle>
            <a:lvl1pPr>
              <a:defRPr/>
            </a:lvl1pPr>
          </a:lstStyle>
          <a:p>
            <a:pPr>
              <a:defRPr/>
            </a:pPr>
            <a:fld id="{A3A7D2D7-D754-4488-B98F-F712F86ABDC3}"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a:defRPr/>
            </a:pPr>
            <a:endParaRPr lang="es-E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71"/>
          <p:cNvSpPr>
            <a:spLocks noGrp="1" noChangeArrowheads="1"/>
          </p:cNvSpPr>
          <p:nvPr>
            <p:ph type="sldNum" sz="quarter" idx="12"/>
          </p:nvPr>
        </p:nvSpPr>
        <p:spPr>
          <a:ln/>
        </p:spPr>
        <p:txBody>
          <a:bodyPr/>
          <a:lstStyle>
            <a:lvl1pPr>
              <a:defRPr/>
            </a:lvl1pPr>
          </a:lstStyle>
          <a:p>
            <a:pPr>
              <a:defRPr/>
            </a:pPr>
            <a:fld id="{D510259F-B832-416A-97F4-242D2F82D4FF}"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53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1" hangingPunct="1">
              <a:defRPr/>
            </a:pPr>
            <a:endParaRPr lang="es-ES" dirty="0">
              <a:latin typeface="Futura Md" pitchFamily="34" charset="0"/>
            </a:endParaRPr>
          </a:p>
        </p:txBody>
      </p:sp>
      <p:sp>
        <p:nvSpPr>
          <p:cNvPr id="102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102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560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s-ES" dirty="0"/>
          </a:p>
        </p:txBody>
      </p:sp>
      <p:sp>
        <p:nvSpPr>
          <p:cNvPr id="6560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s-ES" dirty="0"/>
          </a:p>
        </p:txBody>
      </p:sp>
      <p:sp>
        <p:nvSpPr>
          <p:cNvPr id="6560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330EBE9C-8089-44E9-9259-145346441F11}" type="slidenum">
              <a:rPr lang="es-ES"/>
              <a:pPr>
                <a:defRPr/>
              </a:pPr>
              <a:t>‹Nº›</a:t>
            </a:fld>
            <a:endParaRPr lang="es-ES" dirty="0"/>
          </a:p>
        </p:txBody>
      </p:sp>
      <p:sp>
        <p:nvSpPr>
          <p:cNvPr id="65608" name="Line 72"/>
          <p:cNvSpPr>
            <a:spLocks noChangeShapeType="1"/>
          </p:cNvSpPr>
          <p:nvPr/>
        </p:nvSpPr>
        <p:spPr bwMode="auto">
          <a:xfrm>
            <a:off x="358775" y="1125538"/>
            <a:ext cx="8461375" cy="0"/>
          </a:xfrm>
          <a:prstGeom prst="line">
            <a:avLst/>
          </a:prstGeom>
          <a:noFill/>
          <a:ln w="41275">
            <a:solidFill>
              <a:srgbClr val="C0C0C0"/>
            </a:solidFill>
            <a:round/>
            <a:headEnd/>
            <a:tailEnd/>
          </a:ln>
          <a:effectLst/>
        </p:spPr>
        <p:txBody>
          <a:bodyPr/>
          <a:lstStyle/>
          <a:p>
            <a:pPr eaLnBrk="1" hangingPunct="1">
              <a:defRPr/>
            </a:pPr>
            <a:endParaRPr lang="es-ES" dirty="0">
              <a:latin typeface="Futura Md" pitchFamily="34" charset="0"/>
            </a:endParaRPr>
          </a:p>
        </p:txBody>
      </p:sp>
      <p:pic>
        <p:nvPicPr>
          <p:cNvPr id="1033" name="Picture 9" descr="FONDO ANDESAPA"/>
          <p:cNvPicPr>
            <a:picLocks noChangeAspect="1" noChangeArrowheads="1"/>
          </p:cNvPicPr>
          <p:nvPr/>
        </p:nvPicPr>
        <p:blipFill>
          <a:blip r:embed="rId14" cstate="print"/>
          <a:srcRect/>
          <a:stretch>
            <a:fillRect/>
          </a:stretch>
        </p:blipFill>
        <p:spPr bwMode="auto">
          <a:xfrm>
            <a:off x="0" y="5184775"/>
            <a:ext cx="9144000" cy="1673225"/>
          </a:xfrm>
          <a:prstGeom prst="rect">
            <a:avLst/>
          </a:prstGeom>
          <a:noFill/>
          <a:ln w="9525">
            <a:noFill/>
            <a:miter lim="800000"/>
            <a:headEnd/>
            <a:tailEnd/>
          </a:ln>
        </p:spPr>
      </p:pic>
      <p:pic>
        <p:nvPicPr>
          <p:cNvPr id="1034" name="Picture 10" descr="FONDO ANDESAPA"/>
          <p:cNvPicPr>
            <a:picLocks noChangeAspect="1" noChangeArrowheads="1"/>
          </p:cNvPicPr>
          <p:nvPr userDrawn="1"/>
        </p:nvPicPr>
        <p:blipFill>
          <a:blip r:embed="rId14" cstate="print"/>
          <a:srcRect/>
          <a:stretch>
            <a:fillRect/>
          </a:stretch>
        </p:blipFill>
        <p:spPr bwMode="auto">
          <a:xfrm>
            <a:off x="0" y="5184775"/>
            <a:ext cx="9144000" cy="16732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entury Gothic" pitchFamily="34" charset="0"/>
        </a:defRPr>
      </a:lvl2pPr>
      <a:lvl3pPr algn="ctr" rtl="0" eaLnBrk="0" fontAlgn="base" hangingPunct="0">
        <a:spcBef>
          <a:spcPct val="0"/>
        </a:spcBef>
        <a:spcAft>
          <a:spcPct val="0"/>
        </a:spcAft>
        <a:defRPr sz="3600">
          <a:solidFill>
            <a:schemeClr val="tx2"/>
          </a:solidFill>
          <a:latin typeface="Century Gothic" pitchFamily="34" charset="0"/>
        </a:defRPr>
      </a:lvl3pPr>
      <a:lvl4pPr algn="ctr" rtl="0" eaLnBrk="0" fontAlgn="base" hangingPunct="0">
        <a:spcBef>
          <a:spcPct val="0"/>
        </a:spcBef>
        <a:spcAft>
          <a:spcPct val="0"/>
        </a:spcAft>
        <a:defRPr sz="3600">
          <a:solidFill>
            <a:schemeClr val="tx2"/>
          </a:solidFill>
          <a:latin typeface="Century Gothic" pitchFamily="34" charset="0"/>
        </a:defRPr>
      </a:lvl4pPr>
      <a:lvl5pPr algn="ctr" rtl="0" eaLnBrk="0" fontAlgn="base" hangingPunct="0">
        <a:spcBef>
          <a:spcPct val="0"/>
        </a:spcBef>
        <a:spcAft>
          <a:spcPct val="0"/>
        </a:spcAft>
        <a:defRPr sz="3600">
          <a:solidFill>
            <a:schemeClr val="tx2"/>
          </a:solidFill>
          <a:latin typeface="Century Gothic" pitchFamily="34" charset="0"/>
        </a:defRPr>
      </a:lvl5pPr>
      <a:lvl6pPr marL="457200" algn="ctr" rtl="0" eaLnBrk="0" fontAlgn="base" hangingPunct="0">
        <a:spcBef>
          <a:spcPct val="0"/>
        </a:spcBef>
        <a:spcAft>
          <a:spcPct val="0"/>
        </a:spcAft>
        <a:defRPr sz="3600">
          <a:solidFill>
            <a:schemeClr val="tx2"/>
          </a:solidFill>
          <a:latin typeface="Century Gothic" pitchFamily="34" charset="0"/>
        </a:defRPr>
      </a:lvl6pPr>
      <a:lvl7pPr marL="914400" algn="ctr" rtl="0" eaLnBrk="0" fontAlgn="base" hangingPunct="0">
        <a:spcBef>
          <a:spcPct val="0"/>
        </a:spcBef>
        <a:spcAft>
          <a:spcPct val="0"/>
        </a:spcAft>
        <a:defRPr sz="3600">
          <a:solidFill>
            <a:schemeClr val="tx2"/>
          </a:solidFill>
          <a:latin typeface="Century Gothic" pitchFamily="34" charset="0"/>
        </a:defRPr>
      </a:lvl7pPr>
      <a:lvl8pPr marL="1371600" algn="ctr" rtl="0" eaLnBrk="0" fontAlgn="base" hangingPunct="0">
        <a:spcBef>
          <a:spcPct val="0"/>
        </a:spcBef>
        <a:spcAft>
          <a:spcPct val="0"/>
        </a:spcAft>
        <a:defRPr sz="3600">
          <a:solidFill>
            <a:schemeClr val="tx2"/>
          </a:solidFill>
          <a:latin typeface="Century Gothic" pitchFamily="34" charset="0"/>
        </a:defRPr>
      </a:lvl8pPr>
      <a:lvl9pPr marL="1828800" algn="ctr" rtl="0" eaLnBrk="0" fontAlgn="base" hangingPunct="0">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eaLnBrk="0" fontAlgn="base" hangingPunct="0">
        <a:spcBef>
          <a:spcPct val="20000"/>
        </a:spcBef>
        <a:spcAft>
          <a:spcPct val="0"/>
        </a:spcAft>
        <a:buClr>
          <a:schemeClr val="hlink"/>
        </a:buClr>
        <a:buChar char="•"/>
        <a:defRPr sz="2000">
          <a:solidFill>
            <a:schemeClr val="tx1"/>
          </a:solidFill>
          <a:latin typeface="+mn-lt"/>
        </a:defRPr>
      </a:lvl6pPr>
      <a:lvl7pPr marL="2971800" indent="-228600" algn="l" rtl="0" eaLnBrk="0" fontAlgn="base" hangingPunct="0">
        <a:spcBef>
          <a:spcPct val="20000"/>
        </a:spcBef>
        <a:spcAft>
          <a:spcPct val="0"/>
        </a:spcAft>
        <a:buClr>
          <a:schemeClr val="hlink"/>
        </a:buClr>
        <a:buChar char="•"/>
        <a:defRPr sz="2000">
          <a:solidFill>
            <a:schemeClr val="tx1"/>
          </a:solidFill>
          <a:latin typeface="+mn-lt"/>
        </a:defRPr>
      </a:lvl7pPr>
      <a:lvl8pPr marL="3429000" indent="-228600" algn="l" rtl="0" eaLnBrk="0" fontAlgn="base" hangingPunct="0">
        <a:spcBef>
          <a:spcPct val="20000"/>
        </a:spcBef>
        <a:spcAft>
          <a:spcPct val="0"/>
        </a:spcAft>
        <a:buClr>
          <a:schemeClr val="hlink"/>
        </a:buClr>
        <a:buChar char="•"/>
        <a:defRPr sz="2000">
          <a:solidFill>
            <a:schemeClr val="tx1"/>
          </a:solidFill>
          <a:latin typeface="+mn-lt"/>
        </a:defRPr>
      </a:lvl8pPr>
      <a:lvl9pPr marL="3886200" indent="-228600" algn="l" rtl="0" eaLnBrk="0" fontAlgn="base" hangingPunct="0">
        <a:spcBef>
          <a:spcPct val="20000"/>
        </a:spcBef>
        <a:spcAft>
          <a:spcPct val="0"/>
        </a:spcAft>
        <a:buClr>
          <a:schemeClr val="hlink"/>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hyperlink" Target="http://www.acueductospr.com/INFRAESTRUCTURA/programa_mejoras_capitales.htm" TargetMode="External"/><Relationship Id="rId3" Type="http://schemas.openxmlformats.org/officeDocument/2006/relationships/diagramLayout" Target="../diagrams/layout1.xml"/><Relationship Id="rId7" Type="http://schemas.openxmlformats.org/officeDocument/2006/relationships/image" Target="../media/image15.png"/><Relationship Id="rId12"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8.png"/><Relationship Id="rId5" Type="http://schemas.openxmlformats.org/officeDocument/2006/relationships/diagramColors" Target="../diagrams/colors1.xml"/><Relationship Id="rId10" Type="http://schemas.openxmlformats.org/officeDocument/2006/relationships/image" Target="../media/image17.jpeg"/><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7.xml"/><Relationship Id="rId5" Type="http://schemas.openxmlformats.org/officeDocument/2006/relationships/slide" Target="slide25.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hyperlink" Target="../../../../Configuraci&#243;n%20local/Escritorio/Documentos%20Beatriz%20Pardo%20PDA%20Magdalena/Presentaciones%20varias/Audiencia%20Publica%20Consultiva/SOCIAL.ppt" TargetMode="Externa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30.png"/><Relationship Id="rId2"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7.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Copia%20de%20fosa%204.xls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Copia%20de%20fosa%204.xls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Copia%20de%20fosa%204.xlsx"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FOSA%20SEPTICA.dw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MIGUEL\ASE\portada\ANGOS portada\Sellos para mis libros\ESCUDO ESPE.JPG"/>
          <p:cNvPicPr/>
          <p:nvPr/>
        </p:nvPicPr>
        <p:blipFill>
          <a:blip r:embed="rId2" cstate="print">
            <a:lum/>
          </a:blip>
          <a:srcRect/>
          <a:stretch>
            <a:fillRect/>
          </a:stretch>
        </p:blipFill>
        <p:spPr bwMode="auto">
          <a:xfrm>
            <a:off x="3721090" y="1209666"/>
            <a:ext cx="1428760" cy="1285884"/>
          </a:xfrm>
          <a:prstGeom prst="rect">
            <a:avLst/>
          </a:prstGeom>
          <a:noFill/>
          <a:ln w="9525">
            <a:noFill/>
            <a:miter lim="800000"/>
            <a:headEnd/>
            <a:tailEnd/>
          </a:ln>
        </p:spPr>
      </p:pic>
      <p:sp>
        <p:nvSpPr>
          <p:cNvPr id="3074" name="Rectangle 2"/>
          <p:cNvSpPr>
            <a:spLocks noChangeArrowheads="1"/>
          </p:cNvSpPr>
          <p:nvPr/>
        </p:nvSpPr>
        <p:spPr bwMode="auto">
          <a:xfrm>
            <a:off x="349250" y="317500"/>
            <a:ext cx="8215338" cy="6386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ESCUELA POLIT</a:t>
            </a:r>
            <a:r>
              <a:rPr kumimoji="0" lang="es-ES" sz="2800" b="1" i="0" u="none" strike="noStrike" cap="none" normalizeH="0" baseline="0" dirty="0" smtClean="0">
                <a:ln>
                  <a:noFill/>
                </a:ln>
                <a:solidFill>
                  <a:schemeClr val="bg2">
                    <a:lumMod val="10000"/>
                  </a:schemeClr>
                </a:solidFill>
                <a:effectLst/>
                <a:latin typeface="Calibri"/>
                <a:ea typeface="Calibri" pitchFamily="34" charset="0"/>
                <a:cs typeface="Arial" pitchFamily="34" charset="0"/>
              </a:rPr>
              <a:t>É</a:t>
            </a:r>
            <a:r>
              <a:rPr kumimoji="0" lang="es-ES" sz="2800"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CNICA DEL EJ</a:t>
            </a:r>
            <a:r>
              <a:rPr kumimoji="0" lang="es-ES" sz="2800" b="1" i="0" u="none" strike="noStrike" cap="none" normalizeH="0" baseline="0" dirty="0" smtClean="0">
                <a:ln>
                  <a:noFill/>
                </a:ln>
                <a:solidFill>
                  <a:schemeClr val="bg2">
                    <a:lumMod val="10000"/>
                  </a:schemeClr>
                </a:solidFill>
                <a:effectLst/>
                <a:latin typeface="Calibri"/>
                <a:ea typeface="Calibri" pitchFamily="34" charset="0"/>
                <a:cs typeface="Arial" pitchFamily="34" charset="0"/>
              </a:rPr>
              <a:t>É</a:t>
            </a:r>
            <a:r>
              <a:rPr kumimoji="0" lang="es-ES" sz="2800"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RCITO</a:t>
            </a:r>
            <a:endParaRPr kumimoji="0" lang="es-ES" sz="28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bg2">
                  <a:lumMod val="10000"/>
                </a:schemeClr>
              </a:solidFill>
              <a:effectLst/>
              <a:latin typeface="Garamond"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2400" b="1" dirty="0" smtClean="0">
              <a:solidFill>
                <a:schemeClr val="bg2">
                  <a:lumMod val="10000"/>
                </a:schemeClr>
              </a:solidFill>
              <a:latin typeface="Garamond"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bg2">
                  <a:lumMod val="10000"/>
                </a:schemeClr>
              </a:solidFill>
              <a:effectLst/>
              <a:latin typeface="Garamond"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2400" b="1" dirty="0" smtClean="0">
              <a:solidFill>
                <a:schemeClr val="bg2">
                  <a:lumMod val="10000"/>
                </a:schemeClr>
              </a:solidFill>
              <a:latin typeface="Garamond"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400" b="1" i="0" u="none" strike="noStrike" cap="none" normalizeH="0" baseline="0" dirty="0" smtClean="0">
              <a:ln>
                <a:noFill/>
              </a:ln>
              <a:solidFill>
                <a:schemeClr val="bg2">
                  <a:lumMod val="10000"/>
                </a:schemeClr>
              </a:solidFill>
              <a:effectLst/>
              <a:latin typeface="Garamond"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bg2">
                    <a:lumMod val="10000"/>
                  </a:schemeClr>
                </a:solidFill>
                <a:effectLst/>
                <a:latin typeface="Garamond" pitchFamily="18" charset="0"/>
                <a:ea typeface="Times New Roman" pitchFamily="18" charset="0"/>
                <a:cs typeface="Arial" pitchFamily="34" charset="0"/>
              </a:rPr>
              <a:t>Departamento de Ciencias de la Tierra y Construcción</a:t>
            </a:r>
            <a:endParaRPr kumimoji="0" lang="es-ES" sz="24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bg2">
                    <a:lumMod val="10000"/>
                  </a:schemeClr>
                </a:solidFill>
                <a:effectLst/>
                <a:latin typeface="Garamond" pitchFamily="18" charset="0"/>
                <a:ea typeface="Calibri" pitchFamily="34" charset="0"/>
                <a:cs typeface="Times New Roman" pitchFamily="18" charset="0"/>
              </a:rPr>
              <a:t>Carrera de Ingenier</a:t>
            </a:r>
            <a:r>
              <a:rPr kumimoji="0" lang="es-ES" sz="2800" b="1" i="0" u="none" strike="noStrike" cap="none" normalizeH="0" baseline="0" dirty="0" smtClean="0">
                <a:ln>
                  <a:noFill/>
                </a:ln>
                <a:solidFill>
                  <a:schemeClr val="bg2">
                    <a:lumMod val="10000"/>
                  </a:schemeClr>
                </a:solidFill>
                <a:effectLst/>
                <a:latin typeface="Calibri"/>
                <a:ea typeface="Calibri" pitchFamily="34" charset="0"/>
                <a:cs typeface="Times New Roman" pitchFamily="18" charset="0"/>
              </a:rPr>
              <a:t>í</a:t>
            </a:r>
            <a:r>
              <a:rPr kumimoji="0" lang="es-ES" sz="2800" b="1" i="0" u="none" strike="noStrike" cap="none" normalizeH="0" baseline="0" dirty="0" smtClean="0">
                <a:ln>
                  <a:noFill/>
                </a:ln>
                <a:solidFill>
                  <a:schemeClr val="bg2">
                    <a:lumMod val="10000"/>
                  </a:schemeClr>
                </a:solidFill>
                <a:effectLst/>
                <a:latin typeface="Garamond" pitchFamily="18" charset="0"/>
                <a:ea typeface="Calibri" pitchFamily="34" charset="0"/>
                <a:cs typeface="Times New Roman" pitchFamily="18" charset="0"/>
              </a:rPr>
              <a:t>a Civil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C</a:t>
            </a:r>
            <a:r>
              <a:rPr kumimoji="0" lang="es-ES" b="1" i="0" u="none" strike="noStrike" cap="none" normalizeH="0" baseline="0" dirty="0" smtClean="0">
                <a:ln>
                  <a:noFill/>
                </a:ln>
                <a:solidFill>
                  <a:schemeClr val="bg2">
                    <a:lumMod val="10000"/>
                  </a:schemeClr>
                </a:solidFill>
                <a:effectLst/>
                <a:latin typeface="Calibri"/>
                <a:ea typeface="Calibri" pitchFamily="34" charset="0"/>
                <a:cs typeface="Arial" pitchFamily="34" charset="0"/>
              </a:rPr>
              <a:t>Á</a:t>
            </a:r>
            <a:r>
              <a:rPr kumimoji="0" lang="es-ES"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LCULO Y DISE</a:t>
            </a:r>
            <a:r>
              <a:rPr kumimoji="0" lang="es-ES" b="1" i="0" u="none" strike="noStrike" cap="none" normalizeH="0" baseline="0" dirty="0" smtClean="0">
                <a:ln>
                  <a:noFill/>
                </a:ln>
                <a:solidFill>
                  <a:schemeClr val="bg2">
                    <a:lumMod val="10000"/>
                  </a:schemeClr>
                </a:solidFill>
                <a:effectLst/>
                <a:latin typeface="Calibri"/>
                <a:ea typeface="Calibri" pitchFamily="34" charset="0"/>
                <a:cs typeface="Arial" pitchFamily="34" charset="0"/>
              </a:rPr>
              <a:t>Ñ</a:t>
            </a:r>
            <a:r>
              <a:rPr kumimoji="0" lang="es-ES"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O DE UN SISTEMA DE ALCANTARILLADO, DRENAJE PLUVIAL Y TRATAMIENTO DE LAS AGUAS RESIDUALES PARA EL BARRIO </a:t>
            </a:r>
            <a:r>
              <a:rPr kumimoji="0" lang="es-ES" b="1" i="0" u="none" strike="noStrike" cap="none" normalizeH="0" baseline="0" dirty="0" smtClean="0">
                <a:ln>
                  <a:noFill/>
                </a:ln>
                <a:solidFill>
                  <a:schemeClr val="bg2">
                    <a:lumMod val="10000"/>
                  </a:schemeClr>
                </a:solidFill>
                <a:effectLst/>
                <a:latin typeface="Calibri"/>
                <a:ea typeface="Calibri" pitchFamily="34" charset="0"/>
                <a:cs typeface="Arial" pitchFamily="34" charset="0"/>
              </a:rPr>
              <a:t>“</a:t>
            </a:r>
            <a:r>
              <a:rPr kumimoji="0" lang="es-ES"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PANZALEO </a:t>
            </a:r>
            <a:r>
              <a:rPr kumimoji="0" lang="es-ES" b="1" i="0" u="none" strike="noStrike" cap="none" normalizeH="0" baseline="0" dirty="0" smtClean="0">
                <a:ln>
                  <a:noFill/>
                </a:ln>
                <a:solidFill>
                  <a:schemeClr val="bg2">
                    <a:lumMod val="10000"/>
                  </a:schemeClr>
                </a:solidFill>
                <a:effectLst/>
                <a:latin typeface="Calibri"/>
                <a:ea typeface="Calibri" pitchFamily="34" charset="0"/>
                <a:cs typeface="Arial" pitchFamily="34" charset="0"/>
              </a:rPr>
              <a:t>“</a:t>
            </a:r>
            <a:r>
              <a:rPr kumimoji="0" lang="es-ES"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 EN LA PARROQUIA DE MACHACHI EN EL CANT</a:t>
            </a:r>
            <a:r>
              <a:rPr kumimoji="0" lang="es-ES" b="1" i="0" u="none" strike="noStrike" cap="none" normalizeH="0" baseline="0" dirty="0" smtClean="0">
                <a:ln>
                  <a:noFill/>
                </a:ln>
                <a:solidFill>
                  <a:schemeClr val="bg2">
                    <a:lumMod val="10000"/>
                  </a:schemeClr>
                </a:solidFill>
                <a:effectLst/>
                <a:latin typeface="Calibri"/>
                <a:ea typeface="Calibri" pitchFamily="34" charset="0"/>
                <a:cs typeface="Arial" pitchFamily="34" charset="0"/>
              </a:rPr>
              <a:t>Ó</a:t>
            </a:r>
            <a:r>
              <a:rPr kumimoji="0" lang="es-ES"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N MEJ</a:t>
            </a:r>
            <a:r>
              <a:rPr kumimoji="0" lang="es-ES" b="1" i="0" u="none" strike="noStrike" cap="none" normalizeH="0" baseline="0" dirty="0" smtClean="0">
                <a:ln>
                  <a:noFill/>
                </a:ln>
                <a:solidFill>
                  <a:schemeClr val="bg2">
                    <a:lumMod val="10000"/>
                  </a:schemeClr>
                </a:solidFill>
                <a:effectLst/>
                <a:latin typeface="Calibri"/>
                <a:ea typeface="Calibri" pitchFamily="34" charset="0"/>
                <a:cs typeface="Arial" pitchFamily="34" charset="0"/>
              </a:rPr>
              <a:t>Í</a:t>
            </a:r>
            <a:r>
              <a:rPr kumimoji="0" lang="es-ES"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A PROVINCIA DE PICHINCHA</a:t>
            </a:r>
            <a:endParaRPr kumimoji="0" lang="es-ES"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TESIS DE GRADO </a:t>
            </a:r>
            <a:endParaRPr kumimoji="0" lang="es-ES" sz="16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2">
                    <a:lumMod val="10000"/>
                  </a:schemeClr>
                </a:solidFill>
                <a:effectLst/>
                <a:latin typeface="Garamond" pitchFamily="18" charset="0"/>
                <a:ea typeface="Calibri" pitchFamily="34" charset="0"/>
                <a:cs typeface="Times New Roman" pitchFamily="18" charset="0"/>
              </a:rPr>
              <a:t>Previa la obtenci</a:t>
            </a:r>
            <a:r>
              <a:rPr kumimoji="0" lang="es-ES" sz="1600" b="1" i="0" u="none" strike="noStrike" cap="none" normalizeH="0" baseline="0" dirty="0" smtClean="0">
                <a:ln>
                  <a:noFill/>
                </a:ln>
                <a:solidFill>
                  <a:schemeClr val="bg2">
                    <a:lumMod val="10000"/>
                  </a:schemeClr>
                </a:solidFill>
                <a:effectLst/>
                <a:latin typeface="Calibri"/>
                <a:ea typeface="Calibri" pitchFamily="34" charset="0"/>
                <a:cs typeface="Times New Roman" pitchFamily="18" charset="0"/>
              </a:rPr>
              <a:t>ó</a:t>
            </a:r>
            <a:r>
              <a:rPr kumimoji="0" lang="es-ES" sz="1600" b="1" i="0" u="none" strike="noStrike" cap="none" normalizeH="0" baseline="0" dirty="0" smtClean="0">
                <a:ln>
                  <a:noFill/>
                </a:ln>
                <a:solidFill>
                  <a:schemeClr val="bg2">
                    <a:lumMod val="10000"/>
                  </a:schemeClr>
                </a:solidFill>
                <a:effectLst/>
                <a:latin typeface="Garamond" pitchFamily="18" charset="0"/>
                <a:ea typeface="Calibri" pitchFamily="34" charset="0"/>
                <a:cs typeface="Times New Roman" pitchFamily="18" charset="0"/>
              </a:rPr>
              <a:t>n del T</a:t>
            </a:r>
            <a:r>
              <a:rPr kumimoji="0" lang="es-ES" sz="1600" b="1" i="0" u="none" strike="noStrike" cap="none" normalizeH="0" baseline="0" dirty="0" smtClean="0">
                <a:ln>
                  <a:noFill/>
                </a:ln>
                <a:solidFill>
                  <a:schemeClr val="bg2">
                    <a:lumMod val="10000"/>
                  </a:schemeClr>
                </a:solidFill>
                <a:effectLst/>
                <a:latin typeface="Calibri"/>
                <a:ea typeface="Calibri" pitchFamily="34" charset="0"/>
                <a:cs typeface="Times New Roman" pitchFamily="18" charset="0"/>
              </a:rPr>
              <a:t>í</a:t>
            </a:r>
            <a:r>
              <a:rPr kumimoji="0" lang="es-ES" sz="1600" b="1" i="0" u="none" strike="noStrike" cap="none" normalizeH="0" baseline="0" dirty="0" smtClean="0">
                <a:ln>
                  <a:noFill/>
                </a:ln>
                <a:solidFill>
                  <a:schemeClr val="bg2">
                    <a:lumMod val="10000"/>
                  </a:schemeClr>
                </a:solidFill>
                <a:effectLst/>
                <a:latin typeface="Garamond" pitchFamily="18" charset="0"/>
                <a:ea typeface="Calibri" pitchFamily="34" charset="0"/>
                <a:cs typeface="Times New Roman" pitchFamily="18" charset="0"/>
              </a:rPr>
              <a:t>tulo de:</a:t>
            </a:r>
            <a:r>
              <a:rPr kumimoji="0" lang="es-ES" sz="1600" b="0" i="0" u="none" strike="noStrike" cap="none" normalizeH="0" baseline="0" dirty="0" smtClean="0">
                <a:ln>
                  <a:noFill/>
                </a:ln>
                <a:solidFill>
                  <a:schemeClr val="bg2">
                    <a:lumMod val="10000"/>
                  </a:schemeClr>
                </a:solidFill>
                <a:effectLst/>
                <a:latin typeface="Calibri" pitchFamily="34" charset="0"/>
                <a:ea typeface="Calibri" pitchFamily="34" charset="0"/>
                <a:cs typeface="Times New Roman" pitchFamily="18" charset="0"/>
              </a:rPr>
              <a:t> </a:t>
            </a:r>
            <a:endParaRPr kumimoji="0" lang="es-ES" sz="16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INGENIERO CIVIL</a:t>
            </a:r>
            <a:r>
              <a:rPr kumimoji="0" lang="es-ES" sz="1600" b="1" i="0" u="none" strike="noStrike" cap="none" normalizeH="0" baseline="0" dirty="0" smtClean="0">
                <a:ln>
                  <a:noFill/>
                </a:ln>
                <a:solidFill>
                  <a:schemeClr val="bg2">
                    <a:lumMod val="10000"/>
                  </a:schemeClr>
                </a:solidFill>
                <a:effectLst/>
                <a:latin typeface="Arial" pitchFamily="34" charset="0"/>
                <a:ea typeface="Calibri" pitchFamily="34" charset="0"/>
                <a:cs typeface="Arial" pitchFamily="34" charset="0"/>
              </a:rPr>
              <a:t> </a:t>
            </a:r>
            <a:endParaRPr kumimoji="0" lang="es-ES" sz="16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2">
                    <a:lumMod val="10000"/>
                  </a:schemeClr>
                </a:solidFill>
                <a:effectLst/>
                <a:latin typeface="Garamond" pitchFamily="18" charset="0"/>
                <a:ea typeface="Calibri" pitchFamily="34" charset="0"/>
                <a:cs typeface="Times New Roman" pitchFamily="18" charset="0"/>
              </a:rPr>
              <a:t>Presentada por:</a:t>
            </a:r>
            <a:endParaRPr kumimoji="0" lang="es-ES" sz="16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SR. DARWIN DAVID GUAIGUA GUANOPATIN</a:t>
            </a:r>
            <a:endParaRPr kumimoji="0" lang="es-ES" sz="16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CAPT. EDISON FRANCISCO YAMBAY GUANOLUISA</a:t>
            </a:r>
            <a:endParaRPr kumimoji="0" lang="es-ES" sz="16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SANGOLQUI </a:t>
            </a:r>
            <a:r>
              <a:rPr kumimoji="0" lang="es-ES" sz="1600" b="1" i="0" u="none" strike="noStrike" cap="none" normalizeH="0" baseline="0" dirty="0" smtClean="0">
                <a:ln>
                  <a:noFill/>
                </a:ln>
                <a:solidFill>
                  <a:schemeClr val="bg2">
                    <a:lumMod val="10000"/>
                  </a:schemeClr>
                </a:solidFill>
                <a:effectLst/>
                <a:latin typeface="Calibri"/>
                <a:ea typeface="Calibri" pitchFamily="34" charset="0"/>
                <a:cs typeface="Arial" pitchFamily="34" charset="0"/>
              </a:rPr>
              <a:t>–</a:t>
            </a:r>
            <a:r>
              <a:rPr kumimoji="0" lang="es-ES" sz="1600"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 ECUADOR </a:t>
            </a:r>
            <a:endParaRPr kumimoji="0" lang="es-ES" sz="1600" b="0" i="0" u="none" strike="noStrike" cap="none" normalizeH="0" baseline="0" dirty="0" smtClean="0">
              <a:ln>
                <a:noFill/>
              </a:ln>
              <a:solidFill>
                <a:schemeClr val="bg2">
                  <a:lumMod val="1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A</a:t>
            </a:r>
            <a:r>
              <a:rPr kumimoji="0" lang="es-ES" sz="1600" b="1" i="0" u="none" strike="noStrike" cap="none" normalizeH="0" baseline="0" dirty="0" smtClean="0">
                <a:ln>
                  <a:noFill/>
                </a:ln>
                <a:solidFill>
                  <a:schemeClr val="bg2">
                    <a:lumMod val="10000"/>
                  </a:schemeClr>
                </a:solidFill>
                <a:effectLst/>
                <a:latin typeface="Calibri"/>
                <a:ea typeface="Calibri" pitchFamily="34" charset="0"/>
                <a:cs typeface="Arial" pitchFamily="34" charset="0"/>
              </a:rPr>
              <a:t>Ñ</a:t>
            </a:r>
            <a:r>
              <a:rPr kumimoji="0" lang="es-ES" sz="1600"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O</a:t>
            </a:r>
            <a:r>
              <a:rPr lang="es-ES" sz="1600" dirty="0">
                <a:solidFill>
                  <a:schemeClr val="bg2">
                    <a:lumMod val="10000"/>
                  </a:schemeClr>
                </a:solidFill>
                <a:latin typeface="Arial" pitchFamily="34" charset="0"/>
                <a:cs typeface="Arial" pitchFamily="34" charset="0"/>
              </a:rPr>
              <a:t> </a:t>
            </a:r>
            <a:r>
              <a:rPr kumimoji="0" lang="es-ES" sz="1600" b="1" i="0" u="none" strike="noStrike" cap="none" normalizeH="0" baseline="0" dirty="0" smtClean="0">
                <a:ln>
                  <a:noFill/>
                </a:ln>
                <a:solidFill>
                  <a:schemeClr val="bg2">
                    <a:lumMod val="10000"/>
                  </a:schemeClr>
                </a:solidFill>
                <a:effectLst/>
                <a:latin typeface="Bodoni MT" pitchFamily="18" charset="0"/>
                <a:ea typeface="Calibri" pitchFamily="34" charset="0"/>
                <a:cs typeface="Arial" pitchFamily="34" charset="0"/>
              </a:rPr>
              <a:t>2011</a:t>
            </a:r>
            <a:endParaRPr kumimoji="0" lang="es-ES" sz="16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706437"/>
          </a:xfrm>
        </p:spPr>
        <p:txBody>
          <a:bodyPr>
            <a:normAutofit/>
          </a:bodyPr>
          <a:lstStyle/>
          <a:p>
            <a:r>
              <a:rPr lang="es-ES" sz="2400" b="1" dirty="0" smtClean="0"/>
              <a:t>TRAZADO DEL ALCANTARILLADO DEL POZO 18 AL 22</a:t>
            </a:r>
            <a:endParaRPr lang="es-US" sz="2400" dirty="0"/>
          </a:p>
        </p:txBody>
      </p:sp>
      <p:pic>
        <p:nvPicPr>
          <p:cNvPr id="6" name="5 Marcador de contenido"/>
          <p:cNvPicPr>
            <a:picLocks noGrp="1"/>
          </p:cNvPicPr>
          <p:nvPr>
            <p:ph idx="1"/>
          </p:nvPr>
        </p:nvPicPr>
        <p:blipFill>
          <a:blip r:embed="rId2" cstate="print"/>
          <a:srcRect l="21697" t="24089" r="17250" b="17010"/>
          <a:stretch>
            <a:fillRect/>
          </a:stretch>
        </p:blipFill>
        <p:spPr bwMode="auto">
          <a:xfrm>
            <a:off x="642910" y="1379502"/>
            <a:ext cx="7858180"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normAutofit fontScale="90000"/>
          </a:bodyPr>
          <a:lstStyle/>
          <a:p>
            <a:r>
              <a:rPr lang="es-ES" b="1" dirty="0"/>
              <a:t> </a:t>
            </a:r>
            <a:r>
              <a:rPr lang="es-US" dirty="0"/>
              <a:t/>
            </a:r>
            <a:br>
              <a:rPr lang="es-US" dirty="0"/>
            </a:br>
            <a:r>
              <a:rPr lang="es-ES" b="1" dirty="0"/>
              <a:t>MECANICA DE SUELOS </a:t>
            </a:r>
            <a:r>
              <a:rPr lang="es-US" b="1" dirty="0"/>
              <a:t/>
            </a:r>
            <a:br>
              <a:rPr lang="es-US" b="1" dirty="0"/>
            </a:br>
            <a:endParaRPr lang="es-US" dirty="0"/>
          </a:p>
        </p:txBody>
      </p:sp>
      <p:sp>
        <p:nvSpPr>
          <p:cNvPr id="5" name="4 Marcador de contenido"/>
          <p:cNvSpPr>
            <a:spLocks noGrp="1"/>
          </p:cNvSpPr>
          <p:nvPr>
            <p:ph idx="1"/>
          </p:nvPr>
        </p:nvSpPr>
        <p:spPr>
          <a:xfrm>
            <a:off x="214282" y="1206500"/>
            <a:ext cx="8715404" cy="5857916"/>
          </a:xfrm>
        </p:spPr>
        <p:txBody>
          <a:bodyPr>
            <a:normAutofit fontScale="62500" lnSpcReduction="20000"/>
          </a:bodyPr>
          <a:lstStyle/>
          <a:p>
            <a:pPr algn="just">
              <a:buNone/>
            </a:pPr>
            <a:r>
              <a:rPr lang="es-ES" dirty="0" smtClean="0"/>
              <a:t>CONCLUSIONES </a:t>
            </a:r>
          </a:p>
          <a:p>
            <a:pPr algn="just"/>
            <a:r>
              <a:rPr lang="es-ES" dirty="0"/>
              <a:t>Los suelos presentan humedad natural promedio, es decir humedad media, y su coloración va desde café oscuro hasta café </a:t>
            </a:r>
            <a:r>
              <a:rPr lang="es-ES" dirty="0" smtClean="0"/>
              <a:t>claro.</a:t>
            </a:r>
            <a:endParaRPr lang="es-US" dirty="0"/>
          </a:p>
          <a:p>
            <a:pPr algn="just"/>
            <a:r>
              <a:rPr lang="es-ES" dirty="0"/>
              <a:t>El resultado del estudio de mecánica de suelos indica que según la clasificación SUCS en la población del barrio </a:t>
            </a:r>
            <a:r>
              <a:rPr lang="es-ES" dirty="0" err="1"/>
              <a:t>Panzaleo</a:t>
            </a:r>
            <a:r>
              <a:rPr lang="es-ES" dirty="0"/>
              <a:t>, existen suelos SM arena limosa.</a:t>
            </a:r>
            <a:endParaRPr lang="es-US" dirty="0"/>
          </a:p>
          <a:p>
            <a:pPr algn="just"/>
            <a:r>
              <a:rPr lang="es-ES" dirty="0"/>
              <a:t>La capacidad portante del </a:t>
            </a:r>
            <a:r>
              <a:rPr lang="es-ES" dirty="0" smtClean="0"/>
              <a:t>suelo es de </a:t>
            </a:r>
            <a:r>
              <a:rPr lang="es-ES" dirty="0"/>
              <a:t>10 km/cm2 por lo que se recomienda solo realizar un mejoramiento de suelo en el lugar donde se va a construir las estructuras como tanques, pozo y sistema de </a:t>
            </a:r>
            <a:r>
              <a:rPr lang="es-ES" dirty="0" smtClean="0"/>
              <a:t>tratamiento.</a:t>
            </a:r>
          </a:p>
          <a:p>
            <a:pPr algn="just">
              <a:buNone/>
            </a:pPr>
            <a:endParaRPr lang="es-ES" dirty="0" smtClean="0"/>
          </a:p>
          <a:p>
            <a:pPr algn="just">
              <a:buNone/>
            </a:pPr>
            <a:r>
              <a:rPr lang="es-ES" dirty="0" smtClean="0"/>
              <a:t>RECOMENDACIONES</a:t>
            </a:r>
          </a:p>
          <a:p>
            <a:pPr algn="just"/>
            <a:r>
              <a:rPr lang="es-ES" dirty="0" smtClean="0"/>
              <a:t>En general en la red no existirán problemas de capacidad portante del suelo, por el motivo que se utilizará en su mayoría para el tendido, colocación e instalación de tubería PVC o tubería de hormigón, cuyo peso por metro lineal es muy bajo.</a:t>
            </a:r>
          </a:p>
          <a:p>
            <a:pPr algn="just"/>
            <a:r>
              <a:rPr lang="es-ES" dirty="0" smtClean="0"/>
              <a:t>Para la construcción de pozos de revisión realizar una buena compactación de suelo y para planta de tratamiento colocar un replantillo de H.S de 180 kg/cm2 de 5cm de espesor según planos </a:t>
            </a:r>
            <a:endParaRPr lang="es-US" dirty="0" smtClean="0"/>
          </a:p>
          <a:p>
            <a:endParaRPr lang="es-US" dirty="0"/>
          </a:p>
          <a:p>
            <a:pPr algn="just"/>
            <a:endParaRPr lang="es-ES" dirty="0" smtClean="0"/>
          </a:p>
          <a:p>
            <a:pPr algn="just"/>
            <a:endParaRPr lang="es-US" dirty="0" smtClean="0"/>
          </a:p>
          <a:p>
            <a:endParaRPr lang="es-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3488" y="450850"/>
            <a:ext cx="8020112" cy="614324"/>
          </a:xfrm>
        </p:spPr>
        <p:txBody>
          <a:bodyPr>
            <a:noAutofit/>
          </a:bodyPr>
          <a:lstStyle/>
          <a:p>
            <a:r>
              <a:rPr lang="es-ES" sz="2800" b="1" dirty="0"/>
              <a:t>CARACTERIZACIÓN DE LAS AGUAS </a:t>
            </a:r>
            <a:r>
              <a:rPr lang="es-ES" sz="2800" b="1" dirty="0" smtClean="0"/>
              <a:t>SERVIDAS</a:t>
            </a:r>
            <a:endParaRPr lang="es-US" sz="2400" dirty="0"/>
          </a:p>
        </p:txBody>
      </p:sp>
      <p:sp>
        <p:nvSpPr>
          <p:cNvPr id="3" name="2 Marcador de contenido"/>
          <p:cNvSpPr>
            <a:spLocks noGrp="1"/>
          </p:cNvSpPr>
          <p:nvPr>
            <p:ph idx="1"/>
          </p:nvPr>
        </p:nvSpPr>
        <p:spPr>
          <a:xfrm>
            <a:off x="304800" y="1365234"/>
            <a:ext cx="8501122" cy="4552966"/>
          </a:xfrm>
        </p:spPr>
        <p:txBody>
          <a:bodyPr>
            <a:normAutofit fontScale="62500" lnSpcReduction="20000"/>
          </a:bodyPr>
          <a:lstStyle/>
          <a:p>
            <a:pPr marL="342900" lvl="2" indent="-342900" algn="ctr">
              <a:buNone/>
            </a:pPr>
            <a:r>
              <a:rPr lang="es-ES" sz="2900" b="1" dirty="0" err="1" smtClean="0"/>
              <a:t>Analisis</a:t>
            </a:r>
            <a:r>
              <a:rPr lang="es-ES" sz="2900" b="1" dirty="0" smtClean="0"/>
              <a:t> de </a:t>
            </a:r>
            <a:r>
              <a:rPr lang="es-ES" sz="2900" b="1" dirty="0"/>
              <a:t>DBO5, oxígeno disuelto y </a:t>
            </a:r>
            <a:r>
              <a:rPr lang="es-ES" sz="2900" b="1" dirty="0" err="1" smtClean="0"/>
              <a:t>coliformes</a:t>
            </a:r>
            <a:r>
              <a:rPr lang="es-ES" sz="2900" b="1" dirty="0" smtClean="0"/>
              <a:t>:</a:t>
            </a:r>
          </a:p>
          <a:p>
            <a:pPr marL="342900" lvl="2" indent="-342900" algn="just">
              <a:buNone/>
            </a:pPr>
            <a:endParaRPr lang="es-US" b="1" dirty="0"/>
          </a:p>
          <a:p>
            <a:pPr algn="just"/>
            <a:r>
              <a:rPr lang="es-ES" dirty="0" smtClean="0"/>
              <a:t>Son Contaminantes Biológicos</a:t>
            </a:r>
          </a:p>
          <a:p>
            <a:pPr algn="just"/>
            <a:r>
              <a:rPr lang="es-ES" dirty="0" smtClean="0"/>
              <a:t>Responsables </a:t>
            </a:r>
            <a:r>
              <a:rPr lang="es-ES" dirty="0"/>
              <a:t>de las transmisiones de las enfermedades como el cólera y la </a:t>
            </a:r>
            <a:r>
              <a:rPr lang="es-ES" dirty="0" smtClean="0"/>
              <a:t>tifoidea</a:t>
            </a:r>
          </a:p>
          <a:p>
            <a:pPr algn="just"/>
            <a:r>
              <a:rPr lang="es-ES" dirty="0" smtClean="0"/>
              <a:t>Los </a:t>
            </a:r>
            <a:r>
              <a:rPr lang="es-ES" dirty="0"/>
              <a:t>contaminantes de las aguas residuales son normalmente una mezcla compleja de compuestos orgánicos e inorgánicos. </a:t>
            </a:r>
            <a:endParaRPr lang="es-ES" dirty="0" smtClean="0"/>
          </a:p>
          <a:p>
            <a:pPr algn="just"/>
            <a:r>
              <a:rPr lang="es-ES" dirty="0" smtClean="0"/>
              <a:t>Normalmente </a:t>
            </a:r>
            <a:r>
              <a:rPr lang="es-ES" dirty="0"/>
              <a:t>no es ni practico ni posible obtener un análisis completo de la mayoría de las aguas servidas. </a:t>
            </a:r>
            <a:endParaRPr lang="es-US" dirty="0"/>
          </a:p>
          <a:p>
            <a:pPr algn="just"/>
            <a:r>
              <a:rPr lang="es-ES" dirty="0"/>
              <a:t>Es por esto que las aguas residuales dependiendo de la cantidad de estos componentes se clasifican en fuertes, medias y débiles. </a:t>
            </a:r>
            <a:endParaRPr lang="es-ES" dirty="0" smtClean="0"/>
          </a:p>
          <a:p>
            <a:pPr algn="just"/>
            <a:r>
              <a:rPr lang="es-ES" dirty="0" smtClean="0"/>
              <a:t>Debido </a:t>
            </a:r>
            <a:r>
              <a:rPr lang="es-ES" dirty="0"/>
              <a:t>a que la concentración como la composición esta variando con el transcurso de tiempo, con los datos siguientes solo se pretende dar una orientación para la clasificación de las aguas servidas.</a:t>
            </a:r>
            <a:endParaRPr lang="es-US" dirty="0"/>
          </a:p>
          <a:p>
            <a:endParaRPr lang="es-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66713"/>
            <a:ext cx="8229600" cy="750887"/>
          </a:xfrm>
        </p:spPr>
        <p:txBody>
          <a:bodyPr>
            <a:normAutofit/>
          </a:bodyPr>
          <a:lstStyle/>
          <a:p>
            <a:r>
              <a:rPr lang="es-ES" sz="2800" b="1" dirty="0" smtClean="0"/>
              <a:t>CARACTERIZACIÓN DE LAS AGUAS SERVIDAS</a:t>
            </a:r>
            <a:endParaRPr lang="es-US" sz="2800" dirty="0"/>
          </a:p>
        </p:txBody>
      </p:sp>
      <p:sp>
        <p:nvSpPr>
          <p:cNvPr id="3" name="2 Marcador de contenido"/>
          <p:cNvSpPr>
            <a:spLocks noGrp="1"/>
          </p:cNvSpPr>
          <p:nvPr>
            <p:ph idx="1"/>
          </p:nvPr>
        </p:nvSpPr>
        <p:spPr>
          <a:xfrm>
            <a:off x="428596" y="1285861"/>
            <a:ext cx="8229600" cy="631839"/>
          </a:xfrm>
        </p:spPr>
        <p:txBody>
          <a:bodyPr/>
          <a:lstStyle/>
          <a:p>
            <a:pPr algn="ctr">
              <a:buNone/>
            </a:pPr>
            <a:r>
              <a:rPr lang="es-ES" b="1" dirty="0"/>
              <a:t>Concentración (mg/l</a:t>
            </a:r>
            <a:r>
              <a:rPr lang="es-ES" b="1" dirty="0" smtClean="0"/>
              <a:t>)</a:t>
            </a:r>
            <a:endParaRPr lang="es-US" dirty="0"/>
          </a:p>
        </p:txBody>
      </p:sp>
      <p:pic>
        <p:nvPicPr>
          <p:cNvPr id="4" name="3 Imagen"/>
          <p:cNvPicPr/>
          <p:nvPr/>
        </p:nvPicPr>
        <p:blipFill>
          <a:blip r:embed="rId2" cstate="print"/>
          <a:srcRect/>
          <a:stretch>
            <a:fillRect/>
          </a:stretch>
        </p:blipFill>
        <p:spPr bwMode="auto">
          <a:xfrm>
            <a:off x="1857356" y="2362200"/>
            <a:ext cx="5357850" cy="421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sz="3600" b="1" dirty="0" smtClean="0"/>
              <a:t>ELIMINACIÓN DE EXCRETAS</a:t>
            </a:r>
            <a:r>
              <a:rPr lang="es-US" b="1" dirty="0"/>
              <a:t/>
            </a:r>
            <a:br>
              <a:rPr lang="es-US" b="1" dirty="0"/>
            </a:br>
            <a:endParaRPr lang="es-US" dirty="0"/>
          </a:p>
        </p:txBody>
      </p:sp>
      <p:sp>
        <p:nvSpPr>
          <p:cNvPr id="3" name="2 Marcador de contenido"/>
          <p:cNvSpPr>
            <a:spLocks noGrp="1"/>
          </p:cNvSpPr>
          <p:nvPr>
            <p:ph idx="1"/>
          </p:nvPr>
        </p:nvSpPr>
        <p:spPr>
          <a:xfrm>
            <a:off x="393700" y="1339850"/>
            <a:ext cx="8229600" cy="4525963"/>
          </a:xfrm>
        </p:spPr>
        <p:txBody>
          <a:bodyPr>
            <a:normAutofit fontScale="77500" lnSpcReduction="20000"/>
          </a:bodyPr>
          <a:lstStyle/>
          <a:p>
            <a:pPr algn="just"/>
            <a:r>
              <a:rPr lang="es-US" dirty="0"/>
              <a:t>La evacuación de excretas es una parte muy importante del saneamiento ambiental, y así lo señala el Comité de Expertos en Saneamiento del Medio Ambiente de la Organización Mundial de la Salud (OMS</a:t>
            </a:r>
            <a:r>
              <a:rPr lang="es-US" dirty="0" smtClean="0"/>
              <a:t>).</a:t>
            </a:r>
          </a:p>
          <a:p>
            <a:pPr algn="just"/>
            <a:r>
              <a:rPr lang="es-US" dirty="0" smtClean="0"/>
              <a:t>Las </a:t>
            </a:r>
            <a:r>
              <a:rPr lang="es-US" dirty="0"/>
              <a:t>otras medidas enumeradas por el Comité son la instalación de un sistema adecuado de abastecimiento de agua </a:t>
            </a:r>
            <a:r>
              <a:rPr lang="es-US" dirty="0" smtClean="0"/>
              <a:t>potable y alcantarillado para la eliminación de excretas</a:t>
            </a:r>
          </a:p>
          <a:p>
            <a:pPr algn="just"/>
            <a:r>
              <a:rPr lang="es-US" dirty="0" smtClean="0"/>
              <a:t>La </a:t>
            </a:r>
            <a:r>
              <a:rPr lang="es-US" dirty="0"/>
              <a:t>lucha contra los insectos y vectores patógenos. En vastas regiones del mundo, la evacuación higiénica de excretas constituye uno de los más apremiantes problemas sanitarios. </a:t>
            </a:r>
          </a:p>
          <a:p>
            <a:endParaRPr lang="es-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839787"/>
          </a:xfrm>
        </p:spPr>
        <p:txBody>
          <a:bodyPr>
            <a:normAutofit/>
          </a:bodyPr>
          <a:lstStyle/>
          <a:p>
            <a:r>
              <a:rPr lang="es-EC" sz="3200" b="1" dirty="0" smtClean="0"/>
              <a:t>ESTUDIO DEL IMPCACTO AMBIENTAL</a:t>
            </a:r>
            <a:endParaRPr lang="es-US" sz="3200" b="1" dirty="0"/>
          </a:p>
        </p:txBody>
      </p:sp>
      <p:sp>
        <p:nvSpPr>
          <p:cNvPr id="13315" name="AutoShape 3"/>
          <p:cNvSpPr>
            <a:spLocks noChangeAspect="1" noChangeArrowheads="1" noTextEdit="1"/>
          </p:cNvSpPr>
          <p:nvPr/>
        </p:nvSpPr>
        <p:spPr bwMode="auto">
          <a:xfrm>
            <a:off x="914400" y="2143116"/>
            <a:ext cx="8229600" cy="348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US"/>
          </a:p>
        </p:txBody>
      </p:sp>
      <p:sp>
        <p:nvSpPr>
          <p:cNvPr id="13317" name="Rectangle 5"/>
          <p:cNvSpPr>
            <a:spLocks noChangeArrowheads="1"/>
          </p:cNvSpPr>
          <p:nvPr/>
        </p:nvSpPr>
        <p:spPr bwMode="auto">
          <a:xfrm>
            <a:off x="919163" y="2898775"/>
            <a:ext cx="1265238" cy="1630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US"/>
          </a:p>
        </p:txBody>
      </p:sp>
      <p:sp>
        <p:nvSpPr>
          <p:cNvPr id="13321" name="Rectangle 9"/>
          <p:cNvSpPr>
            <a:spLocks noChangeArrowheads="1"/>
          </p:cNvSpPr>
          <p:nvPr/>
        </p:nvSpPr>
        <p:spPr bwMode="auto">
          <a:xfrm>
            <a:off x="957263" y="1695450"/>
            <a:ext cx="6643614"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S" sz="1900" b="1" i="0" u="none" strike="noStrike" cap="none" normalizeH="0" baseline="0" dirty="0" smtClean="0">
                <a:ln>
                  <a:noFill/>
                </a:ln>
                <a:solidFill>
                  <a:srgbClr val="000000"/>
                </a:solidFill>
                <a:effectLst/>
                <a:latin typeface="Arial" pitchFamily="34" charset="0"/>
                <a:cs typeface="Arial" pitchFamily="34" charset="0"/>
              </a:rPr>
              <a:t>INTEGRACION DE SISTEMAS FISICOS, BIOLOGICOS Y </a:t>
            </a:r>
            <a:endParaRPr kumimoji="0" lang="es-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2" name="Rectangle 10"/>
          <p:cNvSpPr>
            <a:spLocks noChangeArrowheads="1"/>
          </p:cNvSpPr>
          <p:nvPr/>
        </p:nvSpPr>
        <p:spPr bwMode="auto">
          <a:xfrm>
            <a:off x="957263" y="1985963"/>
            <a:ext cx="5242525"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S" sz="1900" b="1" i="0" u="none" strike="noStrike" cap="none" normalizeH="0" baseline="0" dirty="0" smtClean="0">
                <a:ln>
                  <a:noFill/>
                </a:ln>
                <a:solidFill>
                  <a:srgbClr val="000000"/>
                </a:solidFill>
                <a:effectLst/>
                <a:latin typeface="Arial" pitchFamily="34" charset="0"/>
                <a:cs typeface="Arial" pitchFamily="34" charset="0"/>
              </a:rPr>
              <a:t>    HUMANOS EN LA DIMENSION AMBIENTAL</a:t>
            </a:r>
            <a:endParaRPr kumimoji="0" lang="es-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950913" y="2905125"/>
            <a:ext cx="746125"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S" sz="1500" b="1" i="0" u="none" strike="noStrike" cap="none" normalizeH="0" baseline="0" dirty="0" smtClean="0">
                <a:ln>
                  <a:noFill/>
                </a:ln>
                <a:solidFill>
                  <a:srgbClr val="000000"/>
                </a:solidFill>
                <a:effectLst/>
                <a:latin typeface="Arial" pitchFamily="34" charset="0"/>
                <a:cs typeface="Arial" pitchFamily="34" charset="0"/>
              </a:rPr>
              <a:t>Físicos</a:t>
            </a:r>
            <a:endParaRPr kumimoji="0" lang="es-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4" name="Rectangle 12"/>
          <p:cNvSpPr>
            <a:spLocks noChangeArrowheads="1"/>
          </p:cNvSpPr>
          <p:nvPr/>
        </p:nvSpPr>
        <p:spPr bwMode="auto">
          <a:xfrm>
            <a:off x="3479800" y="2905125"/>
            <a:ext cx="2914650"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S" sz="1500" b="1" i="0" u="none" strike="noStrike" cap="none" normalizeH="0" baseline="0" smtClean="0">
                <a:ln>
                  <a:noFill/>
                </a:ln>
                <a:solidFill>
                  <a:srgbClr val="000000"/>
                </a:solidFill>
                <a:effectLst/>
                <a:latin typeface="Arial" pitchFamily="34" charset="0"/>
                <a:cs typeface="Arial" pitchFamily="34" charset="0"/>
              </a:rPr>
              <a:t>Clima, Agua, Aire, Suelo, Ruido</a:t>
            </a:r>
            <a:endParaRPr kumimoji="0" lang="es-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5" name="Rectangle 13"/>
          <p:cNvSpPr>
            <a:spLocks noChangeArrowheads="1"/>
          </p:cNvSpPr>
          <p:nvPr/>
        </p:nvSpPr>
        <p:spPr bwMode="auto">
          <a:xfrm>
            <a:off x="950913" y="3602038"/>
            <a:ext cx="1062038"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S" sz="1500" b="1" i="0" u="none" strike="noStrike" cap="none" normalizeH="0" baseline="0" dirty="0" smtClean="0">
                <a:ln>
                  <a:noFill/>
                </a:ln>
                <a:solidFill>
                  <a:srgbClr val="000000"/>
                </a:solidFill>
                <a:effectLst/>
                <a:latin typeface="Arial" pitchFamily="34" charset="0"/>
                <a:cs typeface="Arial" pitchFamily="34" charset="0"/>
              </a:rPr>
              <a:t>Biológicos</a:t>
            </a:r>
            <a:endParaRPr kumimoji="0" lang="es-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6" name="Rectangle 14"/>
          <p:cNvSpPr>
            <a:spLocks noChangeArrowheads="1"/>
          </p:cNvSpPr>
          <p:nvPr/>
        </p:nvSpPr>
        <p:spPr bwMode="auto">
          <a:xfrm>
            <a:off x="3479800" y="3602038"/>
            <a:ext cx="2492375"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S" sz="1500" b="1" i="0" u="none" strike="noStrike" cap="none" normalizeH="0" baseline="0" dirty="0" smtClean="0">
                <a:ln>
                  <a:noFill/>
                </a:ln>
                <a:solidFill>
                  <a:srgbClr val="000000"/>
                </a:solidFill>
                <a:effectLst/>
                <a:latin typeface="Arial" pitchFamily="34" charset="0"/>
                <a:cs typeface="Arial" pitchFamily="34" charset="0"/>
              </a:rPr>
              <a:t>Fauna, Flora, Ecosistemas</a:t>
            </a:r>
            <a:endParaRPr kumimoji="0" lang="es-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7" name="Rectangle 15"/>
          <p:cNvSpPr>
            <a:spLocks noChangeArrowheads="1"/>
          </p:cNvSpPr>
          <p:nvPr/>
        </p:nvSpPr>
        <p:spPr bwMode="auto">
          <a:xfrm>
            <a:off x="950913" y="4300538"/>
            <a:ext cx="958850"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S" sz="1500" b="1" i="0" u="none" strike="noStrike" cap="none" normalizeH="0" baseline="0" smtClean="0">
                <a:ln>
                  <a:noFill/>
                </a:ln>
                <a:solidFill>
                  <a:srgbClr val="000000"/>
                </a:solidFill>
                <a:effectLst/>
                <a:latin typeface="Arial" pitchFamily="34" charset="0"/>
                <a:cs typeface="Arial" pitchFamily="34" charset="0"/>
              </a:rPr>
              <a:t>Humanos</a:t>
            </a:r>
            <a:endParaRPr kumimoji="0" lang="es-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8" name="Rectangle 16"/>
          <p:cNvSpPr>
            <a:spLocks noChangeArrowheads="1"/>
          </p:cNvSpPr>
          <p:nvPr/>
        </p:nvSpPr>
        <p:spPr bwMode="auto">
          <a:xfrm>
            <a:off x="3479800" y="4300538"/>
            <a:ext cx="4459288"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S" sz="1500" b="1" i="0" u="none" strike="noStrike" cap="none" normalizeH="0" baseline="0" smtClean="0">
                <a:ln>
                  <a:noFill/>
                </a:ln>
                <a:solidFill>
                  <a:srgbClr val="000000"/>
                </a:solidFill>
                <a:effectLst/>
                <a:latin typeface="Arial" pitchFamily="34" charset="0"/>
                <a:cs typeface="Arial" pitchFamily="34" charset="0"/>
              </a:rPr>
              <a:t>Población, Cultura, Aspectos Socioeconómicos,</a:t>
            </a:r>
            <a:endParaRPr kumimoji="0" lang="es-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9" name="Rectangle 17"/>
          <p:cNvSpPr>
            <a:spLocks noChangeArrowheads="1"/>
          </p:cNvSpPr>
          <p:nvPr/>
        </p:nvSpPr>
        <p:spPr bwMode="auto">
          <a:xfrm>
            <a:off x="3479800" y="4533900"/>
            <a:ext cx="3389313"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S" sz="1500" b="1" i="0" u="none" strike="noStrike" cap="none" normalizeH="0" baseline="0" smtClean="0">
                <a:ln>
                  <a:noFill/>
                </a:ln>
                <a:solidFill>
                  <a:srgbClr val="000000"/>
                </a:solidFill>
                <a:effectLst/>
                <a:latin typeface="Arial" pitchFamily="34" charset="0"/>
                <a:cs typeface="Arial" pitchFamily="34" charset="0"/>
              </a:rPr>
              <a:t>Valores Patrimoniales - Históricos, y</a:t>
            </a:r>
            <a:endParaRPr kumimoji="0" lang="es-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0" name="Rectangle 18"/>
          <p:cNvSpPr>
            <a:spLocks noChangeArrowheads="1"/>
          </p:cNvSpPr>
          <p:nvPr/>
        </p:nvSpPr>
        <p:spPr bwMode="auto">
          <a:xfrm>
            <a:off x="3479800" y="4765675"/>
            <a:ext cx="2755900" cy="263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S" sz="1500" b="1" i="0" u="none" strike="noStrike" cap="none" normalizeH="0" baseline="0" smtClean="0">
                <a:ln>
                  <a:noFill/>
                </a:ln>
                <a:solidFill>
                  <a:srgbClr val="000000"/>
                </a:solidFill>
                <a:effectLst/>
                <a:latin typeface="Arial" pitchFamily="34" charset="0"/>
                <a:cs typeface="Arial" pitchFamily="34" charset="0"/>
              </a:rPr>
              <a:t>Estética y Calidad del Paisaje</a:t>
            </a:r>
            <a:endParaRPr kumimoji="0" lang="es-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1" name="Freeform 19"/>
          <p:cNvSpPr>
            <a:spLocks noEditPoints="1"/>
          </p:cNvSpPr>
          <p:nvPr/>
        </p:nvSpPr>
        <p:spPr bwMode="auto">
          <a:xfrm>
            <a:off x="2187575" y="2990850"/>
            <a:ext cx="1222375" cy="66675"/>
          </a:xfrm>
          <a:custGeom>
            <a:avLst/>
            <a:gdLst/>
            <a:ahLst/>
            <a:cxnLst>
              <a:cxn ang="0">
                <a:pos x="0" y="14"/>
              </a:cxn>
              <a:cxn ang="0">
                <a:pos x="735" y="14"/>
              </a:cxn>
              <a:cxn ang="0">
                <a:pos x="735" y="28"/>
              </a:cxn>
              <a:cxn ang="0">
                <a:pos x="0" y="28"/>
              </a:cxn>
              <a:cxn ang="0">
                <a:pos x="0" y="14"/>
              </a:cxn>
              <a:cxn ang="0">
                <a:pos x="728" y="0"/>
              </a:cxn>
              <a:cxn ang="0">
                <a:pos x="770" y="21"/>
              </a:cxn>
              <a:cxn ang="0">
                <a:pos x="728" y="42"/>
              </a:cxn>
              <a:cxn ang="0">
                <a:pos x="728" y="0"/>
              </a:cxn>
            </a:cxnLst>
            <a:rect l="0" t="0" r="r" b="b"/>
            <a:pathLst>
              <a:path w="770" h="42">
                <a:moveTo>
                  <a:pt x="0" y="14"/>
                </a:moveTo>
                <a:lnTo>
                  <a:pt x="735" y="14"/>
                </a:lnTo>
                <a:lnTo>
                  <a:pt x="735" y="28"/>
                </a:lnTo>
                <a:lnTo>
                  <a:pt x="0" y="28"/>
                </a:lnTo>
                <a:lnTo>
                  <a:pt x="0" y="14"/>
                </a:lnTo>
                <a:close/>
                <a:moveTo>
                  <a:pt x="728" y="0"/>
                </a:moveTo>
                <a:lnTo>
                  <a:pt x="770" y="21"/>
                </a:lnTo>
                <a:lnTo>
                  <a:pt x="728" y="42"/>
                </a:lnTo>
                <a:lnTo>
                  <a:pt x="728"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US"/>
          </a:p>
        </p:txBody>
      </p:sp>
      <p:sp>
        <p:nvSpPr>
          <p:cNvPr id="13332" name="Freeform 20"/>
          <p:cNvSpPr>
            <a:spLocks noEditPoints="1"/>
          </p:cNvSpPr>
          <p:nvPr/>
        </p:nvSpPr>
        <p:spPr bwMode="auto">
          <a:xfrm>
            <a:off x="2187575" y="3673475"/>
            <a:ext cx="1239838" cy="68263"/>
          </a:xfrm>
          <a:custGeom>
            <a:avLst/>
            <a:gdLst/>
            <a:ahLst/>
            <a:cxnLst>
              <a:cxn ang="0">
                <a:pos x="0" y="14"/>
              </a:cxn>
              <a:cxn ang="0">
                <a:pos x="745" y="14"/>
              </a:cxn>
              <a:cxn ang="0">
                <a:pos x="745" y="29"/>
              </a:cxn>
              <a:cxn ang="0">
                <a:pos x="0" y="29"/>
              </a:cxn>
              <a:cxn ang="0">
                <a:pos x="0" y="14"/>
              </a:cxn>
              <a:cxn ang="0">
                <a:pos x="738" y="0"/>
              </a:cxn>
              <a:cxn ang="0">
                <a:pos x="781" y="21"/>
              </a:cxn>
              <a:cxn ang="0">
                <a:pos x="738" y="43"/>
              </a:cxn>
              <a:cxn ang="0">
                <a:pos x="738" y="0"/>
              </a:cxn>
            </a:cxnLst>
            <a:rect l="0" t="0" r="r" b="b"/>
            <a:pathLst>
              <a:path w="781" h="43">
                <a:moveTo>
                  <a:pt x="0" y="14"/>
                </a:moveTo>
                <a:lnTo>
                  <a:pt x="745" y="14"/>
                </a:lnTo>
                <a:lnTo>
                  <a:pt x="745" y="29"/>
                </a:lnTo>
                <a:lnTo>
                  <a:pt x="0" y="29"/>
                </a:lnTo>
                <a:lnTo>
                  <a:pt x="0" y="14"/>
                </a:lnTo>
                <a:close/>
                <a:moveTo>
                  <a:pt x="738" y="0"/>
                </a:moveTo>
                <a:lnTo>
                  <a:pt x="781" y="21"/>
                </a:lnTo>
                <a:lnTo>
                  <a:pt x="738" y="43"/>
                </a:lnTo>
                <a:lnTo>
                  <a:pt x="738"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US"/>
          </a:p>
        </p:txBody>
      </p:sp>
      <p:sp>
        <p:nvSpPr>
          <p:cNvPr id="13333" name="Freeform 21"/>
          <p:cNvSpPr>
            <a:spLocks noEditPoints="1"/>
          </p:cNvSpPr>
          <p:nvPr/>
        </p:nvSpPr>
        <p:spPr bwMode="auto">
          <a:xfrm>
            <a:off x="2178050" y="4386263"/>
            <a:ext cx="1249363" cy="68263"/>
          </a:xfrm>
          <a:custGeom>
            <a:avLst/>
            <a:gdLst/>
            <a:ahLst/>
            <a:cxnLst>
              <a:cxn ang="0">
                <a:pos x="0" y="14"/>
              </a:cxn>
              <a:cxn ang="0">
                <a:pos x="751" y="14"/>
              </a:cxn>
              <a:cxn ang="0">
                <a:pos x="751" y="28"/>
              </a:cxn>
              <a:cxn ang="0">
                <a:pos x="0" y="28"/>
              </a:cxn>
              <a:cxn ang="0">
                <a:pos x="0" y="14"/>
              </a:cxn>
              <a:cxn ang="0">
                <a:pos x="744" y="0"/>
              </a:cxn>
              <a:cxn ang="0">
                <a:pos x="787" y="21"/>
              </a:cxn>
              <a:cxn ang="0">
                <a:pos x="744" y="43"/>
              </a:cxn>
              <a:cxn ang="0">
                <a:pos x="744" y="0"/>
              </a:cxn>
            </a:cxnLst>
            <a:rect l="0" t="0" r="r" b="b"/>
            <a:pathLst>
              <a:path w="787" h="43">
                <a:moveTo>
                  <a:pt x="0" y="14"/>
                </a:moveTo>
                <a:lnTo>
                  <a:pt x="751" y="14"/>
                </a:lnTo>
                <a:lnTo>
                  <a:pt x="751" y="28"/>
                </a:lnTo>
                <a:lnTo>
                  <a:pt x="0" y="28"/>
                </a:lnTo>
                <a:lnTo>
                  <a:pt x="0" y="14"/>
                </a:lnTo>
                <a:close/>
                <a:moveTo>
                  <a:pt x="744" y="0"/>
                </a:moveTo>
                <a:lnTo>
                  <a:pt x="787" y="21"/>
                </a:lnTo>
                <a:lnTo>
                  <a:pt x="744" y="43"/>
                </a:lnTo>
                <a:lnTo>
                  <a:pt x="744"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5000" y="277813"/>
            <a:ext cx="5270500" cy="617537"/>
          </a:xfrm>
        </p:spPr>
        <p:txBody>
          <a:bodyPr/>
          <a:lstStyle/>
          <a:p>
            <a:r>
              <a:rPr lang="es-EC" b="1" dirty="0" smtClean="0"/>
              <a:t>EJEMPLO EIA</a:t>
            </a:r>
            <a:endParaRPr lang="es-US" b="1" dirty="0"/>
          </a:p>
        </p:txBody>
      </p:sp>
      <p:sp>
        <p:nvSpPr>
          <p:cNvPr id="5" name="4 Marcador de contenido"/>
          <p:cNvSpPr>
            <a:spLocks noGrp="1"/>
          </p:cNvSpPr>
          <p:nvPr>
            <p:ph idx="1"/>
          </p:nvPr>
        </p:nvSpPr>
        <p:spPr>
          <a:xfrm>
            <a:off x="357158" y="1214422"/>
            <a:ext cx="8229600" cy="5357850"/>
          </a:xfrm>
        </p:spPr>
        <p:txBody>
          <a:bodyPr>
            <a:normAutofit fontScale="62500" lnSpcReduction="20000"/>
          </a:bodyPr>
          <a:lstStyle/>
          <a:p>
            <a:pPr algn="ctr">
              <a:buNone/>
            </a:pPr>
            <a:r>
              <a:rPr lang="es-ES" b="1" dirty="0"/>
              <a:t>DETERMINACIÓN Y EVALUACIÓN DE IMPACTOS AMBIENTALES</a:t>
            </a:r>
            <a:endParaRPr lang="es-US" b="1" dirty="0"/>
          </a:p>
          <a:p>
            <a:pPr algn="ctr">
              <a:buNone/>
            </a:pPr>
            <a:r>
              <a:rPr lang="es-ES" b="1" dirty="0" smtClean="0"/>
              <a:t>AGUA</a:t>
            </a:r>
            <a:endParaRPr lang="es-US" sz="2800" dirty="0"/>
          </a:p>
          <a:p>
            <a:r>
              <a:rPr lang="es-ES" dirty="0"/>
              <a:t>COMPONENTE: Calidad del Agua</a:t>
            </a:r>
            <a:endParaRPr lang="es-US" sz="2800" dirty="0"/>
          </a:p>
          <a:p>
            <a:r>
              <a:rPr lang="es-ES" dirty="0"/>
              <a:t>IMPACTO: Alteración y utilización  de agua superficial</a:t>
            </a:r>
            <a:endParaRPr lang="es-US" sz="2800" dirty="0"/>
          </a:p>
          <a:p>
            <a:r>
              <a:rPr lang="es-ES" dirty="0"/>
              <a:t>MEDIDA DE MITIGACION</a:t>
            </a:r>
            <a:endParaRPr lang="es-US" sz="2800" dirty="0"/>
          </a:p>
          <a:p>
            <a:pPr lvl="3" algn="just"/>
            <a:r>
              <a:rPr lang="es-ES" sz="2900" dirty="0"/>
              <a:t>No realizar el </a:t>
            </a:r>
            <a:r>
              <a:rPr lang="es-US" sz="2900" dirty="0"/>
              <a:t>acopio por prolongados periodos de tiempo, de áridos o suelo que produzca modificación en la normal circulación de aguas</a:t>
            </a:r>
          </a:p>
          <a:p>
            <a:pPr lvl="3" algn="just"/>
            <a:r>
              <a:rPr lang="es-US" sz="2900" dirty="0"/>
              <a:t>Lavado de hormigoneras en zonas autorizadas por la DAPA.</a:t>
            </a:r>
          </a:p>
          <a:p>
            <a:pPr lvl="3" algn="just"/>
            <a:r>
              <a:rPr lang="es-US" sz="2900" dirty="0"/>
              <a:t>Lavado de vehículos, mantenimiento o cambio de aceites y lubricantes se efectuar en talleres de </a:t>
            </a:r>
            <a:r>
              <a:rPr lang="es-US" sz="2900" dirty="0" err="1"/>
              <a:t>Machachi</a:t>
            </a:r>
            <a:r>
              <a:rPr lang="es-US" sz="2900" dirty="0"/>
              <a:t> o lugares aledaños.</a:t>
            </a:r>
          </a:p>
          <a:p>
            <a:pPr lvl="3" algn="just"/>
            <a:r>
              <a:rPr lang="es-US" sz="2900" dirty="0"/>
              <a:t>Verificar </a:t>
            </a:r>
            <a:r>
              <a:rPr lang="es-ES" sz="2900" dirty="0"/>
              <a:t>los niveles y pendientes para que </a:t>
            </a:r>
            <a:r>
              <a:rPr lang="es-ES" sz="2900" dirty="0" smtClean="0"/>
              <a:t>la conducción </a:t>
            </a:r>
            <a:r>
              <a:rPr lang="es-ES" sz="2900" dirty="0"/>
              <a:t>de aguas servidas trabaje correctamente y evitar de esa forma posibles desbordes en </a:t>
            </a:r>
            <a:r>
              <a:rPr lang="es-ES" sz="2900" dirty="0" smtClean="0"/>
              <a:t>los pozos.</a:t>
            </a:r>
            <a:endParaRPr lang="es-US" sz="2900" dirty="0"/>
          </a:p>
          <a:p>
            <a:pPr lvl="3" algn="just"/>
            <a:r>
              <a:rPr lang="es-ES" sz="2900" dirty="0" smtClean="0"/>
              <a:t>En los pozos se </a:t>
            </a:r>
            <a:r>
              <a:rPr lang="es-ES" sz="2900" dirty="0"/>
              <a:t>deben contralas los hormigones y revoques para asegurar su impermeabilidad las mismas deberán ejecutarse de acuerdo a las normas</a:t>
            </a:r>
            <a:endParaRPr lang="es-US" sz="2900" dirty="0"/>
          </a:p>
          <a:p>
            <a:endParaRPr lang="es-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4" descr="alcantarilla-aytocarabanchl"/>
          <p:cNvPicPr>
            <a:picLocks noChangeAspect="1" noChangeArrowheads="1"/>
          </p:cNvPicPr>
          <p:nvPr/>
        </p:nvPicPr>
        <p:blipFill>
          <a:blip r:embed="rId2" cstate="print">
            <a:lum bright="32000"/>
          </a:blip>
          <a:srcRect t="4559" b="13979"/>
          <a:stretch>
            <a:fillRect/>
          </a:stretch>
        </p:blipFill>
        <p:spPr bwMode="auto">
          <a:xfrm>
            <a:off x="1" y="1828800"/>
            <a:ext cx="6705599" cy="4622800"/>
          </a:xfrm>
          <a:prstGeom prst="rect">
            <a:avLst/>
          </a:prstGeom>
          <a:solidFill>
            <a:schemeClr val="bg1"/>
          </a:solidFill>
          <a:ln w="9525">
            <a:noFill/>
            <a:miter lim="800000"/>
            <a:headEnd/>
            <a:tailEnd/>
          </a:ln>
        </p:spPr>
      </p:pic>
      <p:sp>
        <p:nvSpPr>
          <p:cNvPr id="9" name="Text Box 4"/>
          <p:cNvSpPr txBox="1">
            <a:spLocks noChangeArrowheads="1"/>
          </p:cNvSpPr>
          <p:nvPr/>
        </p:nvSpPr>
        <p:spPr bwMode="auto">
          <a:xfrm>
            <a:off x="-95250" y="187345"/>
            <a:ext cx="6724650" cy="1508105"/>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imes New Roman" pitchFamily="18" charset="0"/>
              </a:rPr>
              <a:t>SISTEMAS </a:t>
            </a:r>
            <a:r>
              <a:rPr lang="es-ES" sz="4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imes New Roman" pitchFamily="18" charset="0"/>
              </a:rPr>
              <a:t>DE</a:t>
            </a:r>
          </a:p>
          <a:p>
            <a:pPr algn="ctr">
              <a:defRPr/>
            </a:pPr>
            <a:r>
              <a:rPr lang="es-ES" sz="4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imes New Roman" pitchFamily="18" charset="0"/>
              </a:rPr>
              <a:t> </a:t>
            </a:r>
            <a:r>
              <a:rPr lang="es-ES" sz="4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imes New Roman" pitchFamily="18" charset="0"/>
              </a:rPr>
              <a:t>ALCANTARILLADO</a:t>
            </a:r>
            <a:endPar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ndParaRPr>
          </a:p>
        </p:txBody>
      </p:sp>
      <p:pic>
        <p:nvPicPr>
          <p:cNvPr id="10" name="Picture 12" descr="logo-vertical-ajustado-2005"/>
          <p:cNvPicPr>
            <a:picLocks noChangeAspect="1" noChangeArrowheads="1"/>
          </p:cNvPicPr>
          <p:nvPr/>
        </p:nvPicPr>
        <p:blipFill>
          <a:blip r:embed="rId3" cstate="print"/>
          <a:stretch>
            <a:fillRect/>
          </a:stretch>
        </p:blipFill>
        <p:spPr bwMode="auto">
          <a:xfrm>
            <a:off x="6987117" y="184150"/>
            <a:ext cx="1896533" cy="1422400"/>
          </a:xfrm>
          <a:prstGeom prst="rect">
            <a:avLst/>
          </a:prstGeom>
          <a:noFill/>
          <a:ln w="9525">
            <a:noFill/>
            <a:miter lim="800000"/>
            <a:headEnd/>
            <a:tailEnd/>
          </a:ln>
        </p:spPr>
      </p:pic>
      <p:sp>
        <p:nvSpPr>
          <p:cNvPr id="29700" name="Rectangle 4"/>
          <p:cNvSpPr>
            <a:spLocks noChangeArrowheads="1"/>
          </p:cNvSpPr>
          <p:nvPr/>
        </p:nvSpPr>
        <p:spPr bwMode="auto">
          <a:xfrm>
            <a:off x="6705600" y="5829301"/>
            <a:ext cx="2438400" cy="646331"/>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3600" b="0" i="0" u="none" strike="noStrike" cap="none" normalizeH="0" baseline="0" dirty="0" smtClean="0">
              <a:ln>
                <a:noFill/>
              </a:ln>
              <a:effectLst/>
              <a:latin typeface="Arial Black"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6917" y="228600"/>
            <a:ext cx="8530150" cy="628428"/>
          </a:xfrm>
          <a:prstGeom prst="rect">
            <a:avLst/>
          </a:prstGeom>
          <a:solidFill>
            <a:schemeClr val="tx2">
              <a:lumMod val="20000"/>
              <a:lumOff val="80000"/>
            </a:schemeClr>
          </a:solidFill>
          <a:ln>
            <a:solidFill>
              <a:schemeClr val="bg1"/>
            </a:solidFill>
          </a:ln>
          <a:scene3d>
            <a:camera prst="orthographicFront"/>
            <a:lightRig rig="threePt" dir="t"/>
          </a:scene3d>
          <a:sp3d>
            <a:bevelT/>
            <a:bevelB/>
          </a:sp3d>
        </p:spPr>
        <p:txBody>
          <a:bodyPr anchor="ctr"/>
          <a:lstStyle/>
          <a:p>
            <a:pPr algn="ctr">
              <a:spcBef>
                <a:spcPts val="200"/>
              </a:spcBef>
              <a:spcAft>
                <a:spcPts val="300"/>
              </a:spcAft>
              <a:buClr>
                <a:schemeClr val="accent1">
                  <a:lumMod val="90000"/>
                </a:schemeClr>
              </a:buClr>
              <a:buSzPct val="75000"/>
              <a:defRPr/>
            </a:pPr>
            <a:r>
              <a:rPr lang="es-ES"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Arial Black" pitchFamily="34" charset="0"/>
              </a:rPr>
              <a:t>RECOPILACIÓN DE LA INFORMACIÓN EXISTENTE</a:t>
            </a:r>
            <a:endParaRPr lang="es-ES" sz="1800" dirty="0">
              <a:solidFill>
                <a:schemeClr val="bg1"/>
              </a:solidFill>
              <a:cs typeface="+mn-cs"/>
            </a:endParaRPr>
          </a:p>
        </p:txBody>
      </p:sp>
      <p:graphicFrame>
        <p:nvGraphicFramePr>
          <p:cNvPr id="8" name="Diagram 7"/>
          <p:cNvGraphicFramePr/>
          <p:nvPr/>
        </p:nvGraphicFramePr>
        <p:xfrm>
          <a:off x="785786" y="1428736"/>
          <a:ext cx="7429552"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12" name="Picture 8" descr="LOGO AGENCIA VERDE.jpg"/>
          <p:cNvPicPr>
            <a:picLocks noChangeAspect="1"/>
          </p:cNvPicPr>
          <p:nvPr/>
        </p:nvPicPr>
        <p:blipFill>
          <a:blip r:embed="rId6" cstate="print"/>
          <a:stretch>
            <a:fillRect/>
          </a:stretch>
        </p:blipFill>
        <p:spPr bwMode="auto">
          <a:xfrm>
            <a:off x="4083050" y="3517900"/>
            <a:ext cx="1022350" cy="1040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3" name="Picture 9"/>
          <p:cNvPicPr>
            <a:picLocks noChangeAspect="1" noChangeArrowheads="1"/>
          </p:cNvPicPr>
          <p:nvPr/>
        </p:nvPicPr>
        <p:blipFill>
          <a:blip r:embed="rId7" cstate="print"/>
          <a:stretch>
            <a:fillRect/>
          </a:stretch>
        </p:blipFill>
        <p:spPr bwMode="auto">
          <a:xfrm>
            <a:off x="215900" y="2495551"/>
            <a:ext cx="1341120" cy="1111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4" name="Picture 11" descr="Programa de Mejoras Capitales - PMC">
            <a:hlinkClick r:id="rId8"/>
          </p:cNvPr>
          <p:cNvPicPr>
            <a:picLocks noChangeAspect="1" noChangeArrowheads="1"/>
          </p:cNvPicPr>
          <p:nvPr/>
        </p:nvPicPr>
        <p:blipFill>
          <a:blip r:embed="rId9" cstate="print"/>
          <a:stretch>
            <a:fillRect/>
          </a:stretch>
        </p:blipFill>
        <p:spPr bwMode="auto">
          <a:xfrm>
            <a:off x="7016750" y="4806950"/>
            <a:ext cx="1387475" cy="1111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5" name="Picture 13"/>
          <p:cNvPicPr>
            <a:picLocks noChangeAspect="1" noChangeArrowheads="1"/>
          </p:cNvPicPr>
          <p:nvPr/>
        </p:nvPicPr>
        <p:blipFill>
          <a:blip r:embed="rId10" cstate="print"/>
          <a:stretch>
            <a:fillRect/>
          </a:stretch>
        </p:blipFill>
        <p:spPr bwMode="auto">
          <a:xfrm>
            <a:off x="7028697" y="2495551"/>
            <a:ext cx="1366003" cy="11112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16" name="Picture 6"/>
          <p:cNvPicPr>
            <a:picLocks noChangeAspect="1" noChangeArrowheads="1"/>
          </p:cNvPicPr>
          <p:nvPr/>
        </p:nvPicPr>
        <p:blipFill>
          <a:blip r:embed="rId11" cstate="print"/>
          <a:stretch>
            <a:fillRect/>
          </a:stretch>
        </p:blipFill>
        <p:spPr bwMode="auto">
          <a:xfrm>
            <a:off x="260350" y="4806950"/>
            <a:ext cx="1333500" cy="1089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10 Rectángulo"/>
          <p:cNvSpPr/>
          <p:nvPr/>
        </p:nvSpPr>
        <p:spPr>
          <a:xfrm>
            <a:off x="4883150" y="2495550"/>
            <a:ext cx="2082800" cy="954107"/>
          </a:xfrm>
          <a:prstGeom prst="rect">
            <a:avLst/>
          </a:prstGeom>
        </p:spPr>
        <p:txBody>
          <a:bodyPr wrap="square">
            <a:spAutoFit/>
          </a:bodyPr>
          <a:lstStyle/>
          <a:p>
            <a:pPr algn="just"/>
            <a:r>
              <a:rPr lang="es-ES" sz="1400" dirty="0" smtClean="0"/>
              <a:t>Debe contemplar el reconocimiento general del terreno y el estudio de suelos.</a:t>
            </a:r>
          </a:p>
        </p:txBody>
      </p:sp>
      <p:sp>
        <p:nvSpPr>
          <p:cNvPr id="12" name="11 Rectángulo"/>
          <p:cNvSpPr/>
          <p:nvPr/>
        </p:nvSpPr>
        <p:spPr>
          <a:xfrm>
            <a:off x="4794250" y="1962150"/>
            <a:ext cx="2803973" cy="338554"/>
          </a:xfrm>
          <a:prstGeom prst="rect">
            <a:avLst/>
          </a:prstGeom>
        </p:spPr>
        <p:txBody>
          <a:bodyPr wrap="none">
            <a:spAutoFit/>
          </a:bodyPr>
          <a:lstStyle/>
          <a:p>
            <a:pPr lvl="0" eaLnBrk="1" fontAlgn="auto" hangingPunct="1">
              <a:spcBef>
                <a:spcPts val="0"/>
              </a:spcBef>
              <a:spcAft>
                <a:spcPts val="0"/>
              </a:spcAft>
              <a:defRPr/>
            </a:pPr>
            <a:r>
              <a:rPr lang="es-ES_tradnl" sz="1600" b="1" dirty="0" smtClean="0">
                <a:solidFill>
                  <a:srgbClr val="FFFF00"/>
                </a:solidFill>
                <a:effectLst>
                  <a:outerShdw blurRad="38100" dist="38100" dir="2700000" algn="tl">
                    <a:srgbClr val="C0C0C0"/>
                  </a:outerShdw>
                </a:effectLst>
              </a:rPr>
              <a:t>ESTUDIOS GEOTÉCNICOS</a:t>
            </a:r>
          </a:p>
        </p:txBody>
      </p:sp>
      <p:sp>
        <p:nvSpPr>
          <p:cNvPr id="13" name="12 Rectángulo"/>
          <p:cNvSpPr/>
          <p:nvPr/>
        </p:nvSpPr>
        <p:spPr>
          <a:xfrm>
            <a:off x="1371600" y="1962150"/>
            <a:ext cx="2949334"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_tradnl" sz="1600" b="1" dirty="0" smtClean="0">
                <a:solidFill>
                  <a:srgbClr val="FFFF00"/>
                </a:solidFill>
                <a:effectLst>
                  <a:outerShdw blurRad="38100" dist="38100" dir="2700000" algn="tl">
                    <a:srgbClr val="C0C0C0"/>
                  </a:outerShdw>
                </a:effectLst>
              </a:rPr>
              <a:t>ESTUDIOS TOPOGRAFICOS</a:t>
            </a:r>
          </a:p>
        </p:txBody>
      </p:sp>
      <p:sp>
        <p:nvSpPr>
          <p:cNvPr id="14" name="13 Rectángulo"/>
          <p:cNvSpPr/>
          <p:nvPr/>
        </p:nvSpPr>
        <p:spPr>
          <a:xfrm>
            <a:off x="1549400" y="2228850"/>
            <a:ext cx="2800350" cy="1492716"/>
          </a:xfrm>
          <a:prstGeom prst="rect">
            <a:avLst/>
          </a:prstGeom>
        </p:spPr>
        <p:txBody>
          <a:bodyPr wrap="square">
            <a:spAutoFit/>
          </a:bodyPr>
          <a:lstStyle/>
          <a:p>
            <a:pPr algn="just"/>
            <a:r>
              <a:rPr lang="es-ES" sz="1300" dirty="0" smtClean="0"/>
              <a:t>Se </a:t>
            </a:r>
            <a:r>
              <a:rPr lang="es-ES" sz="1300" dirty="0" smtClean="0"/>
              <a:t>deberá </a:t>
            </a:r>
            <a:r>
              <a:rPr lang="es-ES" sz="1300" dirty="0" smtClean="0"/>
              <a:t>recolectar  </a:t>
            </a:r>
            <a:r>
              <a:rPr lang="es-ES" sz="1300" dirty="0" smtClean="0"/>
              <a:t>previamente, la información básica al respecto, de instituciones públicas y privadas, como son planimetrías, nivelaciones, aerofotogrametría, planos reguladores, catastrales y demás información.</a:t>
            </a:r>
            <a:endParaRPr lang="es-ES" sz="1300" dirty="0"/>
          </a:p>
        </p:txBody>
      </p:sp>
      <p:sp>
        <p:nvSpPr>
          <p:cNvPr id="15" name="14 Rectángulo"/>
          <p:cNvSpPr/>
          <p:nvPr/>
        </p:nvSpPr>
        <p:spPr>
          <a:xfrm>
            <a:off x="1230553" y="4379496"/>
            <a:ext cx="2896947" cy="338554"/>
          </a:xfrm>
          <a:prstGeom prst="rect">
            <a:avLst/>
          </a:prstGeom>
        </p:spPr>
        <p:txBody>
          <a:bodyPr wrap="none">
            <a:spAutoFit/>
          </a:bodyPr>
          <a:lstStyle/>
          <a:p>
            <a:r>
              <a:rPr lang="es-ES_tradnl" sz="1600" b="1" dirty="0" smtClean="0">
                <a:solidFill>
                  <a:srgbClr val="FFFF00"/>
                </a:solidFill>
                <a:effectLst>
                  <a:outerShdw blurRad="38100" dist="38100" dir="2700000" algn="tl">
                    <a:srgbClr val="C0C0C0"/>
                  </a:outerShdw>
                </a:effectLst>
              </a:rPr>
              <a:t>ESTUDIOS HIDROLÓGICOS</a:t>
            </a:r>
          </a:p>
        </p:txBody>
      </p:sp>
      <p:sp>
        <p:nvSpPr>
          <p:cNvPr id="16" name="15 Rectángulo"/>
          <p:cNvSpPr/>
          <p:nvPr/>
        </p:nvSpPr>
        <p:spPr>
          <a:xfrm>
            <a:off x="1638300" y="4830743"/>
            <a:ext cx="2444750" cy="954107"/>
          </a:xfrm>
          <a:prstGeom prst="rect">
            <a:avLst/>
          </a:prstGeom>
        </p:spPr>
        <p:txBody>
          <a:bodyPr wrap="square">
            <a:spAutoFit/>
          </a:bodyPr>
          <a:lstStyle/>
          <a:p>
            <a:pPr lvl="0" algn="just" eaLnBrk="1" hangingPunct="1"/>
            <a:r>
              <a:rPr lang="es-ES" sz="1400" dirty="0" smtClean="0"/>
              <a:t>Para la intensidad de lluvia se utilizaron los datos del Instituto de Meteorología e Hidrología.</a:t>
            </a:r>
          </a:p>
        </p:txBody>
      </p:sp>
      <p:sp>
        <p:nvSpPr>
          <p:cNvPr id="17" name="16 Rectángulo"/>
          <p:cNvSpPr/>
          <p:nvPr/>
        </p:nvSpPr>
        <p:spPr>
          <a:xfrm>
            <a:off x="5380331" y="4362450"/>
            <a:ext cx="1414169" cy="338554"/>
          </a:xfrm>
          <a:prstGeom prst="rect">
            <a:avLst/>
          </a:prstGeom>
        </p:spPr>
        <p:txBody>
          <a:bodyPr wrap="none">
            <a:spAutoFit/>
          </a:bodyPr>
          <a:lstStyle/>
          <a:p>
            <a:pPr algn="ctr"/>
            <a:r>
              <a:rPr lang="es-ES_tradnl" sz="1600" b="1" dirty="0" smtClean="0">
                <a:solidFill>
                  <a:srgbClr val="FFFF00"/>
                </a:solidFill>
                <a:effectLst>
                  <a:outerShdw blurRad="38100" dist="38100" dir="2700000" algn="tl">
                    <a:srgbClr val="C0C0C0"/>
                  </a:outerShdw>
                </a:effectLst>
              </a:rPr>
              <a:t>POBLACIÓN</a:t>
            </a:r>
          </a:p>
        </p:txBody>
      </p:sp>
      <p:sp>
        <p:nvSpPr>
          <p:cNvPr id="18" name="17 Rectángulo"/>
          <p:cNvSpPr/>
          <p:nvPr/>
        </p:nvSpPr>
        <p:spPr>
          <a:xfrm>
            <a:off x="4749800" y="4806950"/>
            <a:ext cx="2241550" cy="1169551"/>
          </a:xfrm>
          <a:prstGeom prst="rect">
            <a:avLst/>
          </a:prstGeom>
        </p:spPr>
        <p:txBody>
          <a:bodyPr wrap="square">
            <a:spAutoFit/>
          </a:bodyPr>
          <a:lstStyle/>
          <a:p>
            <a:pPr algn="just"/>
            <a:r>
              <a:rPr lang="es-ES" sz="1400" dirty="0" smtClean="0"/>
              <a:t>Luego de realizarse la encuesta a los moradores del sector se obtuvo que la población actual sea de 444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2 CuadroTexto"/>
          <p:cNvSpPr txBox="1">
            <a:spLocks noChangeArrowheads="1"/>
          </p:cNvSpPr>
          <p:nvPr/>
        </p:nvSpPr>
        <p:spPr bwMode="auto">
          <a:xfrm>
            <a:off x="3203575" y="2852738"/>
            <a:ext cx="2881313" cy="1184275"/>
          </a:xfrm>
          <a:prstGeom prst="rect">
            <a:avLst/>
          </a:prstGeom>
          <a:solidFill>
            <a:schemeClr val="tx1"/>
          </a:solidFill>
          <a:ln w="9525">
            <a:noFill/>
            <a:miter lim="800000"/>
            <a:headEnd/>
            <a:tailEnd/>
          </a:ln>
          <a:effectLst>
            <a:outerShdw dist="127000" dir="8587806" algn="ctr" rotWithShape="0">
              <a:schemeClr val="folHlink">
                <a:alpha val="50000"/>
              </a:schemeClr>
            </a:outerShdw>
          </a:effectLst>
        </p:spPr>
        <p:txBody>
          <a:bodyPr>
            <a:spAutoFit/>
          </a:bodyPr>
          <a:lstStyle/>
          <a:p>
            <a:pPr algn="ctr">
              <a:defRPr/>
            </a:pPr>
            <a:endParaRPr lang="es-ES" sz="900" b="1" dirty="0">
              <a:solidFill>
                <a:srgbClr val="FFFF00"/>
              </a:solidFill>
              <a:effectLst>
                <a:outerShdw blurRad="38100" dist="38100" dir="2700000" algn="tl">
                  <a:srgbClr val="C0C0C0"/>
                </a:outerShdw>
              </a:effectLst>
              <a:latin typeface="Arial Narrow" pitchFamily="34" charset="0"/>
              <a:cs typeface="Arial" pitchFamily="34" charset="0"/>
            </a:endParaRPr>
          </a:p>
          <a:p>
            <a:pPr algn="ctr">
              <a:defRPr/>
            </a:pPr>
            <a:r>
              <a:rPr lang="es-ES" sz="2400" b="1" dirty="0">
                <a:solidFill>
                  <a:schemeClr val="bg2"/>
                </a:solidFill>
                <a:effectLst>
                  <a:outerShdw blurRad="38100" dist="38100" dir="2700000" algn="tl">
                    <a:srgbClr val="C0C0C0"/>
                  </a:outerShdw>
                </a:effectLst>
                <a:latin typeface="Arial Narrow" pitchFamily="34" charset="0"/>
                <a:cs typeface="Arial" pitchFamily="34" charset="0"/>
              </a:rPr>
              <a:t>ALTERNATIVAS DE DISEÑO</a:t>
            </a:r>
          </a:p>
          <a:p>
            <a:pPr algn="ctr">
              <a:defRPr/>
            </a:pPr>
            <a:endParaRPr lang="es-ES" sz="1200" dirty="0">
              <a:solidFill>
                <a:srgbClr val="FFFF00"/>
              </a:solidFill>
              <a:effectLst>
                <a:outerShdw blurRad="38100" dist="38100" dir="2700000" algn="tl">
                  <a:srgbClr val="C0C0C0"/>
                </a:outerShdw>
              </a:effectLst>
              <a:latin typeface="Arial Narrow" pitchFamily="34" charset="0"/>
              <a:cs typeface="Arial" pitchFamily="34" charset="0"/>
            </a:endParaRPr>
          </a:p>
        </p:txBody>
      </p:sp>
      <p:sp>
        <p:nvSpPr>
          <p:cNvPr id="87043" name="12 CuadroTexto"/>
          <p:cNvSpPr txBox="1">
            <a:spLocks noChangeArrowheads="1"/>
          </p:cNvSpPr>
          <p:nvPr/>
        </p:nvSpPr>
        <p:spPr bwMode="auto">
          <a:xfrm>
            <a:off x="3262313" y="1223963"/>
            <a:ext cx="2786062" cy="1016000"/>
          </a:xfrm>
          <a:prstGeom prst="rect">
            <a:avLst/>
          </a:prstGeom>
          <a:solidFill>
            <a:schemeClr val="accent1"/>
          </a:solidFill>
          <a:ln w="9525">
            <a:noFill/>
            <a:miter lim="800000"/>
            <a:headEnd/>
            <a:tailEnd/>
          </a:ln>
          <a:effectLst>
            <a:outerShdw dist="107763" dir="8100000" algn="ctr" rotWithShape="0">
              <a:srgbClr val="FFFF00">
                <a:alpha val="50000"/>
              </a:srgbClr>
            </a:outerShdw>
          </a:effectLst>
        </p:spPr>
        <p:txBody>
          <a:bodyPr>
            <a:spAutoFit/>
          </a:bodyPr>
          <a:lstStyle/>
          <a:p>
            <a:pPr algn="ctr">
              <a:defRPr/>
            </a:pPr>
            <a:r>
              <a:rPr lang="es-ES" sz="2000" b="1" dirty="0">
                <a:solidFill>
                  <a:srgbClr val="FFFF00"/>
                </a:solidFill>
                <a:effectLst>
                  <a:outerShdw blurRad="38100" dist="38100" dir="2700000" algn="tl">
                    <a:srgbClr val="000000"/>
                  </a:outerShdw>
                </a:effectLst>
                <a:latin typeface="Arial Narrow" pitchFamily="34" charset="0"/>
                <a:cs typeface="Arial" pitchFamily="34" charset="0"/>
              </a:rPr>
              <a:t>TIPOS DE ALCANTARILLADO</a:t>
            </a:r>
          </a:p>
          <a:p>
            <a:pPr algn="ctr">
              <a:defRPr/>
            </a:pPr>
            <a:endParaRPr lang="es-ES" sz="2000" b="1" dirty="0">
              <a:solidFill>
                <a:srgbClr val="FFFF00"/>
              </a:solidFill>
              <a:effectLst>
                <a:outerShdw blurRad="38100" dist="38100" dir="2700000" algn="tl">
                  <a:srgbClr val="000000"/>
                </a:outerShdw>
              </a:effectLst>
              <a:latin typeface="Arial Narrow" pitchFamily="34" charset="0"/>
              <a:cs typeface="Arial" pitchFamily="34" charset="0"/>
            </a:endParaRPr>
          </a:p>
        </p:txBody>
      </p:sp>
      <p:sp>
        <p:nvSpPr>
          <p:cNvPr id="87045" name="12 CuadroTexto"/>
          <p:cNvSpPr txBox="1">
            <a:spLocks noChangeArrowheads="1"/>
          </p:cNvSpPr>
          <p:nvPr/>
        </p:nvSpPr>
        <p:spPr bwMode="auto">
          <a:xfrm>
            <a:off x="3255963" y="5624513"/>
            <a:ext cx="2786062" cy="830262"/>
          </a:xfrm>
          <a:prstGeom prst="rect">
            <a:avLst/>
          </a:prstGeom>
          <a:solidFill>
            <a:srgbClr val="FFFF66"/>
          </a:solidFill>
          <a:ln w="9525">
            <a:noFill/>
            <a:miter lim="800000"/>
            <a:headEnd/>
            <a:tailEnd/>
          </a:ln>
          <a:effectLst>
            <a:outerShdw dist="107763" dir="8100000" algn="ctr" rotWithShape="0">
              <a:srgbClr val="FFFF00">
                <a:alpha val="50000"/>
              </a:srgbClr>
            </a:outerShdw>
          </a:effectLst>
        </p:spPr>
        <p:txBody>
          <a:bodyPr>
            <a:spAutoFit/>
          </a:bodyPr>
          <a:lstStyle/>
          <a:p>
            <a:pPr algn="ctr">
              <a:defRPr/>
            </a:pPr>
            <a:r>
              <a:rPr lang="es-ES" sz="1600" b="1" dirty="0">
                <a:solidFill>
                  <a:srgbClr val="FF6600"/>
                </a:solidFill>
                <a:effectLst>
                  <a:outerShdw blurRad="38100" dist="38100" dir="2700000" algn="tl">
                    <a:srgbClr val="000000"/>
                  </a:outerShdw>
                </a:effectLst>
                <a:latin typeface="Arial Narrow" pitchFamily="34" charset="0"/>
                <a:cs typeface="Arial" pitchFamily="34" charset="0"/>
              </a:rPr>
              <a:t>SISTEMA MIXTO</a:t>
            </a:r>
          </a:p>
          <a:p>
            <a:pPr algn="ctr">
              <a:defRPr/>
            </a:pPr>
            <a:r>
              <a:rPr lang="es-ES" sz="1600" dirty="0">
                <a:solidFill>
                  <a:schemeClr val="bg1"/>
                </a:solidFill>
                <a:latin typeface="Arial" pitchFamily="34" charset="0"/>
              </a:rPr>
              <a:t>Combinación de los dos anteriores</a:t>
            </a:r>
            <a:endParaRPr lang="es-ES" sz="1600" b="1" dirty="0">
              <a:solidFill>
                <a:schemeClr val="bg1"/>
              </a:solidFill>
              <a:effectLst>
                <a:outerShdw blurRad="38100" dist="38100" dir="2700000" algn="tl">
                  <a:srgbClr val="000000"/>
                </a:outerShdw>
              </a:effectLst>
              <a:latin typeface="Arial Narrow" pitchFamily="34" charset="0"/>
              <a:cs typeface="Arial" pitchFamily="34" charset="0"/>
            </a:endParaRPr>
          </a:p>
        </p:txBody>
      </p:sp>
      <p:sp>
        <p:nvSpPr>
          <p:cNvPr id="87047" name="12 CuadroTexto"/>
          <p:cNvSpPr txBox="1">
            <a:spLocks noChangeArrowheads="1"/>
          </p:cNvSpPr>
          <p:nvPr/>
        </p:nvSpPr>
        <p:spPr bwMode="auto">
          <a:xfrm>
            <a:off x="6107113" y="4532313"/>
            <a:ext cx="2786062" cy="830262"/>
          </a:xfrm>
          <a:prstGeom prst="rect">
            <a:avLst/>
          </a:prstGeom>
          <a:solidFill>
            <a:srgbClr val="FFFF66"/>
          </a:solidFill>
          <a:ln w="9525">
            <a:noFill/>
            <a:miter lim="800000"/>
            <a:headEnd/>
            <a:tailEnd/>
          </a:ln>
          <a:effectLst>
            <a:outerShdw dist="107763" dir="8100000" algn="ctr" rotWithShape="0">
              <a:srgbClr val="FFFF00">
                <a:alpha val="50000"/>
              </a:srgbClr>
            </a:outerShdw>
          </a:effectLst>
        </p:spPr>
        <p:txBody>
          <a:bodyPr>
            <a:spAutoFit/>
          </a:bodyPr>
          <a:lstStyle/>
          <a:p>
            <a:pPr algn="ctr">
              <a:defRPr/>
            </a:pPr>
            <a:r>
              <a:rPr lang="es-ES" sz="1600" b="1" dirty="0">
                <a:solidFill>
                  <a:srgbClr val="FF6600"/>
                </a:solidFill>
                <a:effectLst>
                  <a:outerShdw blurRad="38100" dist="38100" dir="2700000" algn="tl">
                    <a:srgbClr val="000000"/>
                  </a:outerShdw>
                </a:effectLst>
                <a:latin typeface="Arial Narrow" pitchFamily="34" charset="0"/>
                <a:cs typeface="Arial" pitchFamily="34" charset="0"/>
              </a:rPr>
              <a:t>SISTEMA SEPARADO</a:t>
            </a:r>
          </a:p>
          <a:p>
            <a:pPr algn="ctr">
              <a:defRPr/>
            </a:pPr>
            <a:r>
              <a:rPr lang="es-ES" sz="1600" dirty="0">
                <a:solidFill>
                  <a:schemeClr val="bg1"/>
                </a:solidFill>
                <a:latin typeface="Arial" pitchFamily="34" charset="0"/>
              </a:rPr>
              <a:t>Consiste en dos redes de tuberías </a:t>
            </a:r>
            <a:endParaRPr lang="es-ES" sz="1600" b="1" dirty="0">
              <a:solidFill>
                <a:schemeClr val="bg1"/>
              </a:solidFill>
              <a:effectLst>
                <a:outerShdw blurRad="38100" dist="38100" dir="2700000" algn="tl">
                  <a:srgbClr val="000000"/>
                </a:outerShdw>
              </a:effectLst>
              <a:latin typeface="Arial Narrow" pitchFamily="34" charset="0"/>
              <a:cs typeface="Arial" pitchFamily="34" charset="0"/>
            </a:endParaRPr>
          </a:p>
        </p:txBody>
      </p:sp>
      <p:sp>
        <p:nvSpPr>
          <p:cNvPr id="87048" name="12 CuadroTexto"/>
          <p:cNvSpPr txBox="1">
            <a:spLocks noChangeArrowheads="1"/>
          </p:cNvSpPr>
          <p:nvPr/>
        </p:nvSpPr>
        <p:spPr bwMode="auto">
          <a:xfrm>
            <a:off x="349250" y="4522788"/>
            <a:ext cx="2622550" cy="1323975"/>
          </a:xfrm>
          <a:prstGeom prst="rect">
            <a:avLst/>
          </a:prstGeom>
          <a:solidFill>
            <a:srgbClr val="FFFF66"/>
          </a:solidFill>
          <a:ln w="9525">
            <a:noFill/>
            <a:miter lim="800000"/>
            <a:headEnd/>
            <a:tailEnd/>
          </a:ln>
          <a:effectLst>
            <a:outerShdw dist="107763" dir="8100000" algn="ctr" rotWithShape="0">
              <a:srgbClr val="FFFF00">
                <a:alpha val="50000"/>
              </a:srgbClr>
            </a:outerShdw>
          </a:effectLst>
        </p:spPr>
        <p:txBody>
          <a:bodyPr>
            <a:spAutoFit/>
          </a:bodyPr>
          <a:lstStyle/>
          <a:p>
            <a:pPr algn="ctr">
              <a:defRPr/>
            </a:pPr>
            <a:r>
              <a:rPr lang="es-ES" sz="1600" b="1" dirty="0">
                <a:solidFill>
                  <a:srgbClr val="FF6600"/>
                </a:solidFill>
                <a:effectLst>
                  <a:outerShdw blurRad="38100" dist="38100" dir="2700000" algn="tl">
                    <a:srgbClr val="000000"/>
                  </a:outerShdw>
                </a:effectLst>
                <a:latin typeface="Arial Narrow" pitchFamily="34" charset="0"/>
                <a:cs typeface="Arial" pitchFamily="34" charset="0"/>
              </a:rPr>
              <a:t>SISTEMA COMBINADO</a:t>
            </a:r>
          </a:p>
          <a:p>
            <a:pPr algn="ctr">
              <a:defRPr/>
            </a:pPr>
            <a:r>
              <a:rPr lang="es-ES" sz="1600" dirty="0">
                <a:solidFill>
                  <a:schemeClr val="bg1"/>
                </a:solidFill>
                <a:latin typeface="Arial" pitchFamily="34" charset="0"/>
              </a:rPr>
              <a:t>Transporta tanto las aguas pluviales como las aguas negras por un mismo sistema de tuberías</a:t>
            </a:r>
            <a:endParaRPr lang="es-ES" sz="1600" b="1" dirty="0">
              <a:solidFill>
                <a:schemeClr val="bg1"/>
              </a:solidFill>
              <a:effectLst>
                <a:outerShdw blurRad="38100" dist="38100" dir="2700000" algn="tl">
                  <a:srgbClr val="000000"/>
                </a:outerShdw>
              </a:effectLst>
              <a:latin typeface="Arial Narrow" pitchFamily="34" charset="0"/>
              <a:cs typeface="Arial" pitchFamily="34" charset="0"/>
            </a:endParaRPr>
          </a:p>
        </p:txBody>
      </p:sp>
      <p:cxnSp>
        <p:nvCxnSpPr>
          <p:cNvPr id="87051" name="AutoShape 11"/>
          <p:cNvCxnSpPr>
            <a:cxnSpLocks noChangeShapeType="1"/>
            <a:stCxn id="87045" idx="0"/>
          </p:cNvCxnSpPr>
          <p:nvPr/>
        </p:nvCxnSpPr>
        <p:spPr bwMode="auto">
          <a:xfrm rot="16200000" flipV="1">
            <a:off x="3801269" y="4775994"/>
            <a:ext cx="1690688" cy="6350"/>
          </a:xfrm>
          <a:prstGeom prst="curvedConnector3">
            <a:avLst>
              <a:gd name="adj1" fmla="val 50000"/>
            </a:avLst>
          </a:prstGeom>
          <a:noFill/>
          <a:ln w="38100">
            <a:solidFill>
              <a:srgbClr val="C0C0C0"/>
            </a:solidFill>
            <a:round/>
            <a:headEnd/>
            <a:tailEnd type="triangle" w="med" len="med"/>
          </a:ln>
        </p:spPr>
      </p:cxnSp>
      <p:cxnSp>
        <p:nvCxnSpPr>
          <p:cNvPr id="87053" name="AutoShape 13"/>
          <p:cNvCxnSpPr>
            <a:cxnSpLocks noChangeShapeType="1"/>
            <a:stCxn id="87047" idx="0"/>
            <a:endCxn id="87042" idx="2"/>
          </p:cNvCxnSpPr>
          <p:nvPr/>
        </p:nvCxnSpPr>
        <p:spPr bwMode="auto">
          <a:xfrm rot="16200000" flipV="1">
            <a:off x="5825332" y="2856706"/>
            <a:ext cx="495300" cy="2855913"/>
          </a:xfrm>
          <a:prstGeom prst="curvedConnector3">
            <a:avLst>
              <a:gd name="adj1" fmla="val 50000"/>
            </a:avLst>
          </a:prstGeom>
          <a:noFill/>
          <a:ln w="38100">
            <a:solidFill>
              <a:srgbClr val="C0C0C0"/>
            </a:solidFill>
            <a:round/>
            <a:headEnd/>
            <a:tailEnd type="triangle" w="med" len="med"/>
          </a:ln>
        </p:spPr>
      </p:cxnSp>
      <p:cxnSp>
        <p:nvCxnSpPr>
          <p:cNvPr id="87054" name="AutoShape 14"/>
          <p:cNvCxnSpPr>
            <a:cxnSpLocks noChangeShapeType="1"/>
            <a:stCxn id="87048" idx="0"/>
            <a:endCxn id="87042" idx="2"/>
          </p:cNvCxnSpPr>
          <p:nvPr/>
        </p:nvCxnSpPr>
        <p:spPr bwMode="auto">
          <a:xfrm rot="5400000" flipH="1" flipV="1">
            <a:off x="2909094" y="2788444"/>
            <a:ext cx="485775" cy="2982913"/>
          </a:xfrm>
          <a:prstGeom prst="curvedConnector3">
            <a:avLst>
              <a:gd name="adj1" fmla="val 50000"/>
            </a:avLst>
          </a:prstGeom>
          <a:noFill/>
          <a:ln w="38100">
            <a:solidFill>
              <a:srgbClr val="C0C0C0"/>
            </a:solidFill>
            <a:round/>
            <a:headEnd/>
            <a:tailEnd type="triangle" w="med" len="med"/>
          </a:ln>
        </p:spPr>
      </p:cxnSp>
      <p:sp>
        <p:nvSpPr>
          <p:cNvPr id="87055" name="AutoShape 15"/>
          <p:cNvSpPr>
            <a:spLocks noChangeArrowheads="1"/>
          </p:cNvSpPr>
          <p:nvPr/>
        </p:nvSpPr>
        <p:spPr bwMode="auto">
          <a:xfrm>
            <a:off x="3311525" y="2393950"/>
            <a:ext cx="2447925" cy="288925"/>
          </a:xfrm>
          <a:prstGeom prst="flowChartMerge">
            <a:avLst/>
          </a:prstGeom>
          <a:solidFill>
            <a:srgbClr val="FFFF66"/>
          </a:solidFill>
          <a:ln w="9525" algn="ctr">
            <a:noFill/>
            <a:miter lim="800000"/>
            <a:headEnd/>
            <a:tailEnd/>
          </a:ln>
          <a:effectLst>
            <a:outerShdw dist="107763" dir="8100000" algn="ctr" rotWithShape="0">
              <a:schemeClr val="bg2">
                <a:alpha val="50000"/>
              </a:schemeClr>
            </a:outerShdw>
          </a:effectLst>
        </p:spPr>
        <p:txBody>
          <a:bodyPr wrap="none" anchor="ctr"/>
          <a:lstStyle/>
          <a:p>
            <a:pPr>
              <a:defRPr/>
            </a:pPr>
            <a:endParaRPr lang="es-ES" dirty="0">
              <a:latin typeface="Arial" pitchFamily="34" charset="0"/>
            </a:endParaRPr>
          </a:p>
        </p:txBody>
      </p:sp>
      <p:sp>
        <p:nvSpPr>
          <p:cNvPr id="76803" name="Text Box 3"/>
          <p:cNvSpPr txBox="1">
            <a:spLocks noChangeArrowheads="1"/>
          </p:cNvSpPr>
          <p:nvPr/>
        </p:nvSpPr>
        <p:spPr bwMode="auto">
          <a:xfrm>
            <a:off x="2006600" y="503238"/>
            <a:ext cx="5356225" cy="476250"/>
          </a:xfrm>
          <a:prstGeom prst="rect">
            <a:avLst/>
          </a:prstGeom>
          <a:noFill/>
          <a:ln w="9525" algn="ctr">
            <a:noFill/>
            <a:miter lim="800000"/>
            <a:headEnd/>
            <a:tailEnd/>
          </a:ln>
          <a:effectLst/>
        </p:spPr>
        <p:txBody>
          <a:bodyPr>
            <a:spAutoFit/>
          </a:bodyPr>
          <a:lstStyle/>
          <a:p>
            <a:pPr marL="342900" indent="-342900" algn="ctr" eaLnBrk="1" hangingPunct="1">
              <a:lnSpc>
                <a:spcPct val="90000"/>
              </a:lnSpc>
              <a:spcBef>
                <a:spcPct val="20000"/>
              </a:spcBef>
              <a:buClr>
                <a:schemeClr val="hlink"/>
              </a:buClr>
              <a:buSzPct val="80000"/>
              <a:buFont typeface="Wingdings" pitchFamily="2" charset="2"/>
              <a:buNone/>
              <a:defRPr/>
            </a:pPr>
            <a:r>
              <a:rPr lang="es-CO" sz="2800" b="1" dirty="0">
                <a:effectLst>
                  <a:outerShdw blurRad="38100" dist="38100" dir="2700000" algn="tl">
                    <a:srgbClr val="000000"/>
                  </a:outerShdw>
                </a:effectLst>
                <a:latin typeface="Futura Md" pitchFamily="34" charset="0"/>
              </a:rPr>
              <a:t>ALCANTARILLADO</a:t>
            </a:r>
            <a:endParaRPr lang="es-ES" sz="2800" b="1" dirty="0">
              <a:effectLst>
                <a:outerShdw blurRad="38100" dist="38100" dir="2700000" algn="tl">
                  <a:srgbClr val="000000"/>
                </a:outerShdw>
              </a:effectLst>
              <a:latin typeface="Futura Md" pitchFamily="34" charset="0"/>
            </a:endParaRPr>
          </a:p>
        </p:txBody>
      </p:sp>
      <p:sp>
        <p:nvSpPr>
          <p:cNvPr id="3084" name="AutoShape 18"/>
          <p:cNvSpPr>
            <a:spLocks/>
          </p:cNvSpPr>
          <p:nvPr/>
        </p:nvSpPr>
        <p:spPr bwMode="auto">
          <a:xfrm>
            <a:off x="6900863" y="1357313"/>
            <a:ext cx="314325" cy="1643062"/>
          </a:xfrm>
          <a:prstGeom prst="leftBrace">
            <a:avLst>
              <a:gd name="adj1" fmla="val 59678"/>
              <a:gd name="adj2" fmla="val 50000"/>
            </a:avLst>
          </a:prstGeom>
          <a:noFill/>
          <a:ln w="9525">
            <a:solidFill>
              <a:schemeClr val="tx1"/>
            </a:solidFill>
            <a:round/>
            <a:headEnd/>
            <a:tailEnd/>
          </a:ln>
        </p:spPr>
        <p:txBody>
          <a:bodyPr wrap="none" anchor="ctr"/>
          <a:lstStyle/>
          <a:p>
            <a:endParaRPr lang="es-ES" dirty="0"/>
          </a:p>
        </p:txBody>
      </p:sp>
      <p:sp>
        <p:nvSpPr>
          <p:cNvPr id="87059" name="Text Box 19"/>
          <p:cNvSpPr txBox="1">
            <a:spLocks noChangeArrowheads="1"/>
          </p:cNvSpPr>
          <p:nvPr/>
        </p:nvSpPr>
        <p:spPr bwMode="auto">
          <a:xfrm>
            <a:off x="7143750" y="1450975"/>
            <a:ext cx="1643063" cy="1631950"/>
          </a:xfrm>
          <a:prstGeom prst="rect">
            <a:avLst/>
          </a:prstGeom>
          <a:noFill/>
          <a:ln w="9525">
            <a:noFill/>
            <a:miter lim="800000"/>
            <a:headEnd/>
            <a:tailEnd/>
          </a:ln>
          <a:effectLst/>
        </p:spPr>
        <p:txBody>
          <a:bodyPr>
            <a:spAutoFit/>
          </a:bodyPr>
          <a:lstStyle/>
          <a:p>
            <a:pPr algn="just">
              <a:buFontTx/>
              <a:buChar char="•"/>
              <a:defRPr/>
            </a:pPr>
            <a:r>
              <a:rPr lang="es-CO" sz="1000" b="1" dirty="0">
                <a:solidFill>
                  <a:srgbClr val="FFFF00"/>
                </a:solidFill>
                <a:effectLst>
                  <a:outerShdw blurRad="38100" dist="38100" dir="2700000" algn="tl">
                    <a:srgbClr val="000000"/>
                  </a:outerShdw>
                </a:effectLst>
                <a:latin typeface="Arial" pitchFamily="34" charset="0"/>
              </a:rPr>
              <a:t> SANITARIO:</a:t>
            </a:r>
            <a:r>
              <a:rPr lang="es-ES" sz="1000" dirty="0">
                <a:latin typeface="Arial" pitchFamily="34" charset="0"/>
              </a:rPr>
              <a:t> Es la red, a través de la cual se deben evacuar en forma rápida y segura, las aguas residuales</a:t>
            </a:r>
            <a:endParaRPr lang="es-CO" sz="1000" b="1" dirty="0">
              <a:solidFill>
                <a:srgbClr val="FFFF00"/>
              </a:solidFill>
              <a:effectLst>
                <a:outerShdw blurRad="38100" dist="38100" dir="2700000" algn="tl">
                  <a:srgbClr val="000000"/>
                </a:outerShdw>
              </a:effectLst>
              <a:latin typeface="Arial" pitchFamily="34" charset="0"/>
            </a:endParaRPr>
          </a:p>
          <a:p>
            <a:pPr algn="just">
              <a:buFontTx/>
              <a:buChar char="•"/>
              <a:defRPr/>
            </a:pPr>
            <a:endParaRPr lang="es-CO" sz="1000" b="1" dirty="0">
              <a:solidFill>
                <a:srgbClr val="FFFF00"/>
              </a:solidFill>
              <a:effectLst>
                <a:outerShdw blurRad="38100" dist="38100" dir="2700000" algn="tl">
                  <a:srgbClr val="000000"/>
                </a:outerShdw>
              </a:effectLst>
              <a:latin typeface="Arial" pitchFamily="34" charset="0"/>
            </a:endParaRPr>
          </a:p>
          <a:p>
            <a:pPr algn="just">
              <a:buFontTx/>
              <a:buChar char="•"/>
              <a:defRPr/>
            </a:pPr>
            <a:r>
              <a:rPr lang="es-CO" sz="1000" b="1" dirty="0">
                <a:solidFill>
                  <a:srgbClr val="FFFF00"/>
                </a:solidFill>
                <a:effectLst>
                  <a:outerShdw blurRad="38100" dist="38100" dir="2700000" algn="tl">
                    <a:srgbClr val="000000"/>
                  </a:outerShdw>
                </a:effectLst>
                <a:latin typeface="Arial" pitchFamily="34" charset="0"/>
              </a:rPr>
              <a:t>PLUVIAL:</a:t>
            </a:r>
            <a:r>
              <a:rPr lang="es-ES" sz="1000" dirty="0">
                <a:latin typeface="Arial" pitchFamily="34" charset="0"/>
              </a:rPr>
              <a:t> Es el sistema que capta y conduce las aguas de lluvia para su disposición final</a:t>
            </a:r>
            <a:endParaRPr lang="es-CO" sz="1000" b="1" dirty="0">
              <a:solidFill>
                <a:srgbClr val="FFFF00"/>
              </a:solidFill>
              <a:effectLst>
                <a:outerShdw blurRad="38100" dist="38100" dir="2700000" algn="tl">
                  <a:srgbClr val="000000"/>
                </a:outerShdw>
              </a:effectLst>
              <a:latin typeface="Arial" pitchFamily="34" charset="0"/>
            </a:endParaRPr>
          </a:p>
          <a:p>
            <a:pPr algn="just">
              <a:defRPr/>
            </a:pPr>
            <a:endParaRPr lang="es-CO" sz="1000" b="1" dirty="0">
              <a:solidFill>
                <a:srgbClr val="FFFF00"/>
              </a:solidFill>
              <a:effectLst>
                <a:outerShdw blurRad="38100" dist="38100" dir="2700000" algn="tl">
                  <a:srgbClr val="000000"/>
                </a:outerShdw>
              </a:effectLst>
              <a:latin typeface="Arial" pitchFamily="34" charset="0"/>
            </a:endParaRPr>
          </a:p>
        </p:txBody>
      </p:sp>
      <p:cxnSp>
        <p:nvCxnSpPr>
          <p:cNvPr id="87060" name="AutoShape 20"/>
          <p:cNvCxnSpPr>
            <a:cxnSpLocks noChangeShapeType="1"/>
            <a:stCxn id="3084" idx="1"/>
            <a:endCxn id="87043" idx="3"/>
          </p:cNvCxnSpPr>
          <p:nvPr/>
        </p:nvCxnSpPr>
        <p:spPr bwMode="auto">
          <a:xfrm rot="10800000">
            <a:off x="6048375" y="1731963"/>
            <a:ext cx="852488" cy="446087"/>
          </a:xfrm>
          <a:prstGeom prst="curvedConnector3">
            <a:avLst>
              <a:gd name="adj1" fmla="val 50000"/>
            </a:avLst>
          </a:prstGeom>
          <a:noFill/>
          <a:ln w="38100">
            <a:solidFill>
              <a:srgbClr val="C0C0C0"/>
            </a:solidFill>
            <a:round/>
            <a:headEnd/>
            <a:tailEnd type="triangle" w="med" len="med"/>
          </a:ln>
        </p:spPr>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750887"/>
          </a:xfrm>
        </p:spPr>
        <p:txBody>
          <a:bodyPr/>
          <a:lstStyle/>
          <a:p>
            <a:r>
              <a:rPr lang="es-EC" b="1" dirty="0" smtClean="0"/>
              <a:t>INTRODUCCION</a:t>
            </a:r>
            <a:endParaRPr lang="es-US" b="1" dirty="0"/>
          </a:p>
        </p:txBody>
      </p:sp>
      <p:sp>
        <p:nvSpPr>
          <p:cNvPr id="3" name="2 Marcador de contenido"/>
          <p:cNvSpPr>
            <a:spLocks noGrp="1"/>
          </p:cNvSpPr>
          <p:nvPr>
            <p:ph idx="1"/>
          </p:nvPr>
        </p:nvSpPr>
        <p:spPr/>
        <p:txBody>
          <a:bodyPr>
            <a:normAutofit fontScale="77500" lnSpcReduction="20000"/>
          </a:bodyPr>
          <a:lstStyle/>
          <a:p>
            <a:pPr algn="just"/>
            <a:r>
              <a:rPr lang="es-ES" dirty="0"/>
              <a:t>Desde que se tiene registro de la aparición de grupos humanos que vivían en sociedad se sabe que buscaban sitios cercanos a los ríos para poder abastecerse de agua, por lo tanto se puede decir que desde esa época ya se generaban las aguas residuales.</a:t>
            </a:r>
            <a:endParaRPr lang="es-US" dirty="0"/>
          </a:p>
          <a:p>
            <a:pPr algn="just"/>
            <a:r>
              <a:rPr lang="es-ES" dirty="0"/>
              <a:t>En  general  la  población  mundial  genera  desperdicios  ya  sean  estos: sólidos, líquidos o una combinación de los dos, a esta combinación de desperdicios sólidos y líquidos se los conoce como “aguas residuales o aguas servidas”, que se producen por los diferentes usos que se le da al agua ya sea para el uso doméstico, comercial o industrial.</a:t>
            </a:r>
            <a:endParaRPr lang="es-US" dirty="0"/>
          </a:p>
          <a:p>
            <a:endParaRPr lang="es-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74925" y="793750"/>
            <a:ext cx="184150" cy="457200"/>
          </a:xfrm>
          <a:prstGeom prst="rect">
            <a:avLst/>
          </a:prstGeom>
          <a:noFill/>
          <a:ln w="9525">
            <a:noFill/>
            <a:miter lim="800000"/>
            <a:headEnd/>
            <a:tailEnd/>
          </a:ln>
        </p:spPr>
        <p:txBody>
          <a:bodyPr wrap="none">
            <a:spAutoFit/>
          </a:bodyPr>
          <a:lstStyle/>
          <a:p>
            <a:pPr algn="ctr" eaLnBrk="1" hangingPunct="1"/>
            <a:endParaRPr lang="es-ES" sz="2400" dirty="0">
              <a:latin typeface="Verdana" pitchFamily="34" charset="0"/>
            </a:endParaRPr>
          </a:p>
        </p:txBody>
      </p:sp>
      <p:sp>
        <p:nvSpPr>
          <p:cNvPr id="76803" name="Text Box 3"/>
          <p:cNvSpPr txBox="1">
            <a:spLocks noChangeArrowheads="1"/>
          </p:cNvSpPr>
          <p:nvPr/>
        </p:nvSpPr>
        <p:spPr bwMode="auto">
          <a:xfrm>
            <a:off x="704850" y="459669"/>
            <a:ext cx="7689850" cy="480131"/>
          </a:xfrm>
          <a:prstGeom prst="rect">
            <a:avLst/>
          </a:prstGeom>
          <a:noFill/>
          <a:ln w="9525" algn="ctr">
            <a:noFill/>
            <a:miter lim="800000"/>
            <a:headEnd/>
            <a:tailEnd/>
          </a:ln>
          <a:effectLst/>
        </p:spPr>
        <p:txBody>
          <a:bodyPr wrap="square">
            <a:spAutoFit/>
          </a:bodyPr>
          <a:lstStyle/>
          <a:p>
            <a:pPr marL="342900" indent="-342900" algn="ctr" eaLnBrk="1" hangingPunct="1">
              <a:lnSpc>
                <a:spcPct val="90000"/>
              </a:lnSpc>
              <a:spcBef>
                <a:spcPct val="20000"/>
              </a:spcBef>
              <a:buClr>
                <a:schemeClr val="hlink"/>
              </a:buClr>
              <a:buSzPct val="80000"/>
              <a:buFont typeface="Wingdings" pitchFamily="2" charset="2"/>
              <a:buNone/>
              <a:defRPr/>
            </a:pPr>
            <a:r>
              <a:rPr lang="es-ES" sz="2800" b="1" dirty="0">
                <a:effectLst>
                  <a:outerShdw blurRad="38100" dist="38100" dir="2700000" algn="tl">
                    <a:srgbClr val="000000"/>
                  </a:outerShdw>
                </a:effectLst>
                <a:latin typeface="Futura Md" pitchFamily="34" charset="0"/>
              </a:rPr>
              <a:t>SISTEMA A APORTARSE </a:t>
            </a:r>
          </a:p>
        </p:txBody>
      </p:sp>
      <p:sp>
        <p:nvSpPr>
          <p:cNvPr id="4100" name="Rectangle 19"/>
          <p:cNvSpPr>
            <a:spLocks noChangeArrowheads="1"/>
          </p:cNvSpPr>
          <p:nvPr/>
        </p:nvSpPr>
        <p:spPr bwMode="auto">
          <a:xfrm>
            <a:off x="1238250" y="1168618"/>
            <a:ext cx="6578600" cy="1815882"/>
          </a:xfrm>
          <a:prstGeom prst="rect">
            <a:avLst/>
          </a:prstGeom>
          <a:noFill/>
          <a:ln w="9525">
            <a:noFill/>
            <a:miter lim="800000"/>
            <a:headEnd/>
            <a:tailEnd/>
          </a:ln>
        </p:spPr>
        <p:txBody>
          <a:bodyPr wrap="square">
            <a:spAutoFit/>
          </a:bodyPr>
          <a:lstStyle/>
          <a:p>
            <a:pPr algn="just"/>
            <a:r>
              <a:rPr lang="es-ES" sz="1400" b="1" dirty="0" smtClean="0">
                <a:solidFill>
                  <a:srgbClr val="FFFF00"/>
                </a:solidFill>
              </a:rPr>
              <a:t>DIAGNOSTICO</a:t>
            </a:r>
          </a:p>
          <a:p>
            <a:pPr algn="just"/>
            <a:r>
              <a:rPr lang="es-ES" sz="1400" dirty="0" smtClean="0"/>
              <a:t>Actualmente el barrio está conformado por 84 familias, que utilizan un área de 43 Ha, con una población actual cercana a los 444 habitantes.</a:t>
            </a:r>
          </a:p>
          <a:p>
            <a:pPr algn="just"/>
            <a:endParaRPr lang="es-ES" sz="1400" dirty="0" smtClean="0"/>
          </a:p>
          <a:p>
            <a:pPr algn="just"/>
            <a:r>
              <a:rPr lang="es-ES" sz="1400" dirty="0" smtClean="0"/>
              <a:t>La </a:t>
            </a:r>
            <a:r>
              <a:rPr lang="es-ES" sz="1400" dirty="0"/>
              <a:t>población no dispone de un sistema de alcantarillado, por lo que en determinadas viviendas existen pozos ciegos, o en su defecto los caminos existentes se convierten en descargas obligadas de las aguas servidas o en un último caso los terrenos sirven de uso para las necesidades básicas  </a:t>
            </a:r>
          </a:p>
        </p:txBody>
      </p:sp>
      <p:sp>
        <p:nvSpPr>
          <p:cNvPr id="4101" name="Rectangle 20"/>
          <p:cNvSpPr>
            <a:spLocks noChangeArrowheads="1"/>
          </p:cNvSpPr>
          <p:nvPr/>
        </p:nvSpPr>
        <p:spPr bwMode="auto">
          <a:xfrm>
            <a:off x="927100" y="5518150"/>
            <a:ext cx="7245350" cy="1169551"/>
          </a:xfrm>
          <a:prstGeom prst="rect">
            <a:avLst/>
          </a:prstGeom>
          <a:noFill/>
          <a:ln w="9525">
            <a:noFill/>
            <a:miter lim="800000"/>
            <a:headEnd/>
            <a:tailEnd/>
          </a:ln>
        </p:spPr>
        <p:txBody>
          <a:bodyPr wrap="square">
            <a:spAutoFit/>
          </a:bodyPr>
          <a:lstStyle/>
          <a:p>
            <a:pPr algn="ctr"/>
            <a:r>
              <a:rPr lang="es-ES" sz="1400" b="1" dirty="0" smtClean="0">
                <a:solidFill>
                  <a:srgbClr val="FFFF00"/>
                </a:solidFill>
              </a:rPr>
              <a:t>SISTEMA  A  APORTARSE </a:t>
            </a:r>
          </a:p>
          <a:p>
            <a:pPr algn="just"/>
            <a:r>
              <a:rPr lang="es-ES" sz="1400" dirty="0" smtClean="0"/>
              <a:t>La </a:t>
            </a:r>
            <a:r>
              <a:rPr lang="es-ES" sz="1400" dirty="0"/>
              <a:t>selección del tipo de sistema de alcantarillado a diseñarse para el Barrio Panzaleo obedece a un análisis técnico-económico y se opto por el sistema sanitario que es el más apropiado a la realidad socio-económica del sector, pero también se realizo el diseño </a:t>
            </a:r>
            <a:r>
              <a:rPr lang="es-ES" sz="1400" dirty="0" smtClean="0"/>
              <a:t>del alcantarillado </a:t>
            </a:r>
            <a:r>
              <a:rPr lang="es-ES" sz="1400" dirty="0"/>
              <a:t>combinado con la opción de obtener dos alternativas presupuestarias</a:t>
            </a:r>
            <a:endParaRPr lang="es-ES" sz="1400" dirty="0">
              <a:solidFill>
                <a:srgbClr val="FFFF00"/>
              </a:solidFill>
              <a:sym typeface="Wingdings" pitchFamily="2" charset="2"/>
            </a:endParaRPr>
          </a:p>
        </p:txBody>
      </p:sp>
      <p:sp>
        <p:nvSpPr>
          <p:cNvPr id="10241" name="Rectangle 1"/>
          <p:cNvSpPr>
            <a:spLocks noChangeArrowheads="1"/>
          </p:cNvSpPr>
          <p:nvPr/>
        </p:nvSpPr>
        <p:spPr bwMode="auto">
          <a:xfrm>
            <a:off x="1682750" y="3073400"/>
            <a:ext cx="56007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all" normalizeH="0" dirty="0" smtClean="0">
                <a:ln>
                  <a:noFill/>
                </a:ln>
                <a:solidFill>
                  <a:srgbClr val="FFFF66"/>
                </a:solidFill>
                <a:effectLst/>
                <a:latin typeface="Arial" pitchFamily="34" charset="0"/>
                <a:ea typeface="Calibri" pitchFamily="34" charset="0"/>
                <a:cs typeface="Arial" pitchFamily="34" charset="0"/>
              </a:rPr>
              <a:t>Razones de construir un sistema de alcantarillado</a:t>
            </a:r>
            <a:endParaRPr kumimoji="0" lang="es-ES" sz="2000" b="0" i="0" u="none" strike="noStrike" cap="all" normalizeH="0" dirty="0" smtClean="0">
              <a:ln>
                <a:noFill/>
              </a:ln>
              <a:solidFill>
                <a:srgbClr val="FFFF66"/>
              </a:solidFill>
              <a:effectLst/>
              <a:latin typeface="Arial" pitchFamily="34" charset="0"/>
            </a:endParaRPr>
          </a:p>
        </p:txBody>
      </p:sp>
      <p:pic>
        <p:nvPicPr>
          <p:cNvPr id="27" name="26 Imagen" descr="DSC01636.JPG"/>
          <p:cNvPicPr>
            <a:picLocks noChangeAspect="1"/>
          </p:cNvPicPr>
          <p:nvPr/>
        </p:nvPicPr>
        <p:blipFill>
          <a:blip r:embed="rId2" cstate="print"/>
          <a:stretch>
            <a:fillRect/>
          </a:stretch>
        </p:blipFill>
        <p:spPr>
          <a:xfrm rot="5400000">
            <a:off x="5438775" y="2695575"/>
            <a:ext cx="1955800" cy="3422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25 Imagen" descr="Pic028.JPG"/>
          <p:cNvPicPr>
            <a:picLocks noChangeAspect="1"/>
          </p:cNvPicPr>
          <p:nvPr/>
        </p:nvPicPr>
        <p:blipFill>
          <a:blip r:embed="rId3" cstate="print"/>
          <a:stretch>
            <a:fillRect/>
          </a:stretch>
        </p:blipFill>
        <p:spPr>
          <a:xfrm rot="16200000">
            <a:off x="1571625" y="2828926"/>
            <a:ext cx="1955801" cy="3155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243" name="Rectangle 3"/>
          <p:cNvSpPr>
            <a:spLocks noChangeArrowheads="1"/>
          </p:cNvSpPr>
          <p:nvPr/>
        </p:nvSpPr>
        <p:spPr bwMode="auto">
          <a:xfrm>
            <a:off x="1200150" y="4406900"/>
            <a:ext cx="257175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poco densidad poblacional</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pendientes muy altas 20 %</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calles empedradas</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 tiene dise</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vial</a:t>
            </a:r>
            <a:endParaRPr kumimoji="0" lang="es-ES" sz="1400" b="0" i="0" u="none" strike="noStrike" cap="none" normalizeH="0" baseline="0" dirty="0" smtClean="0">
              <a:ln>
                <a:noFill/>
              </a:ln>
              <a:solidFill>
                <a:schemeClr val="tx1"/>
              </a:solidFill>
              <a:effectLst/>
              <a:latin typeface="Arial" pitchFamily="34" charset="0"/>
            </a:endParaRPr>
          </a:p>
        </p:txBody>
      </p:sp>
      <p:sp>
        <p:nvSpPr>
          <p:cNvPr id="10242" name="Rectangle 2"/>
          <p:cNvSpPr>
            <a:spLocks noChangeArrowheads="1"/>
          </p:cNvSpPr>
          <p:nvPr/>
        </p:nvSpPr>
        <p:spPr bwMode="auto">
          <a:xfrm>
            <a:off x="4749800" y="3473450"/>
            <a:ext cx="333375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s-ES" sz="1400" b="1" dirty="0" smtClean="0">
                <a:solidFill>
                  <a:srgbClr val="FF0000"/>
                </a:solidFill>
                <a:latin typeface="Arial" pitchFamily="34" charset="0"/>
                <a:ea typeface="Calibri" pitchFamily="34" charset="0"/>
                <a:cs typeface="Arial" pitchFamily="34" charset="0"/>
              </a:rPr>
              <a:t>ALCANTARILLADO COMBINADO</a:t>
            </a:r>
            <a:endParaRPr kumimoji="0" lang="es-ES" sz="1400" b="1" i="0" u="none" strike="noStrike" cap="none" normalizeH="0" baseline="0" dirty="0" smtClean="0">
              <a:ln>
                <a:noFill/>
              </a:ln>
              <a:solidFill>
                <a:srgbClr val="FF0000"/>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400" b="0" i="0" u="none" strike="noStrike" cap="none" normalizeH="0" baseline="0" dirty="0" smtClean="0">
                <a:ln>
                  <a:noFill/>
                </a:ln>
                <a:effectLst/>
                <a:latin typeface="Arial" pitchFamily="34" charset="0"/>
                <a:ea typeface="Calibri" pitchFamily="34" charset="0"/>
                <a:cs typeface="Arial" pitchFamily="34" charset="0"/>
              </a:rPr>
              <a:t>Por la estrechez de las calles.</a:t>
            </a:r>
            <a:endParaRPr kumimoji="0" lang="es-ES" sz="14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effectLst/>
                <a:latin typeface="Arial" pitchFamily="34" charset="0"/>
                <a:ea typeface="Calibri" pitchFamily="34" charset="0"/>
                <a:cs typeface="Arial" pitchFamily="34" charset="0"/>
              </a:rPr>
              <a:t>Cuando el caudal de aguas negras es muy peque</a:t>
            </a:r>
            <a:r>
              <a:rPr kumimoji="0" lang="es-ES" sz="1400" b="0" i="0" u="none" strike="noStrike" cap="none" normalizeH="0" baseline="0" dirty="0" smtClean="0">
                <a:ln>
                  <a:noFill/>
                </a:ln>
                <a:effectLst/>
                <a:latin typeface="Calibri"/>
                <a:ea typeface="Calibri" pitchFamily="34" charset="0"/>
                <a:cs typeface="Arial" pitchFamily="34" charset="0"/>
              </a:rPr>
              <a:t>ñ</a:t>
            </a:r>
            <a:r>
              <a:rPr kumimoji="0" lang="es-ES" sz="1400" b="0" i="0" u="none" strike="noStrike" cap="none" normalizeH="0" baseline="0" dirty="0" smtClean="0">
                <a:ln>
                  <a:noFill/>
                </a:ln>
                <a:effectLst/>
                <a:latin typeface="Arial" pitchFamily="34" charset="0"/>
                <a:ea typeface="Calibri" pitchFamily="34" charset="0"/>
                <a:cs typeface="Arial" pitchFamily="34" charset="0"/>
              </a:rPr>
              <a:t>a.</a:t>
            </a:r>
            <a:endParaRPr kumimoji="0" lang="es-ES" sz="14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effectLst/>
                <a:latin typeface="Arial" pitchFamily="34" charset="0"/>
                <a:ea typeface="Calibri" pitchFamily="34" charset="0"/>
                <a:cs typeface="Arial" pitchFamily="34" charset="0"/>
              </a:rPr>
              <a:t>Por el costo que implica la doble conexi</a:t>
            </a:r>
            <a:r>
              <a:rPr kumimoji="0" lang="es-ES" sz="1400" b="0" i="0" u="none" strike="noStrike" cap="none" normalizeH="0" baseline="0" dirty="0" smtClean="0">
                <a:ln>
                  <a:noFill/>
                </a:ln>
                <a:effectLst/>
                <a:latin typeface="Calibri"/>
                <a:ea typeface="Calibri" pitchFamily="34" charset="0"/>
                <a:cs typeface="Arial" pitchFamily="34" charset="0"/>
              </a:rPr>
              <a:t>ó</a:t>
            </a:r>
            <a:r>
              <a:rPr kumimoji="0" lang="es-ES" sz="1400" b="0" i="0" u="none" strike="noStrike" cap="none" normalizeH="0" baseline="0" dirty="0" smtClean="0">
                <a:ln>
                  <a:noFill/>
                </a:ln>
                <a:effectLst/>
                <a:latin typeface="Arial" pitchFamily="34" charset="0"/>
                <a:ea typeface="Calibri" pitchFamily="34" charset="0"/>
                <a:cs typeface="Arial" pitchFamily="34" charset="0"/>
              </a:rPr>
              <a:t>n domiciliaria.</a:t>
            </a:r>
            <a:endParaRPr kumimoji="0" lang="es-ES" sz="1400" b="0" i="0" u="none" strike="noStrike" cap="none" normalizeH="0" baseline="0" dirty="0" smtClean="0">
              <a:ln>
                <a:noFill/>
              </a:ln>
              <a:effectLst/>
              <a:latin typeface="Arial" pitchFamily="34" charset="0"/>
              <a:ea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effectLst/>
                <a:latin typeface="Arial" pitchFamily="34" charset="0"/>
                <a:ea typeface="Calibri" pitchFamily="34" charset="0"/>
              </a:rPr>
              <a:t>Cuando el costo de la construcción simultanea de ambos es mayor </a:t>
            </a:r>
            <a:endParaRPr kumimoji="0" lang="es-ES" sz="1400" b="0" i="0" u="none" strike="noStrike" cap="none" normalizeH="0" baseline="0" dirty="0" smtClean="0">
              <a:ln>
                <a:noFill/>
              </a:ln>
              <a:effectLst/>
              <a:latin typeface="Arial" pitchFamily="34" charset="0"/>
            </a:endParaRPr>
          </a:p>
        </p:txBody>
      </p:sp>
      <p:sp>
        <p:nvSpPr>
          <p:cNvPr id="23" name="22 Rectángulo"/>
          <p:cNvSpPr/>
          <p:nvPr/>
        </p:nvSpPr>
        <p:spPr>
          <a:xfrm>
            <a:off x="1060450" y="3429000"/>
            <a:ext cx="2859051" cy="307777"/>
          </a:xfrm>
          <a:prstGeom prst="rect">
            <a:avLst/>
          </a:prstGeom>
        </p:spPr>
        <p:txBody>
          <a:bodyPr wrap="none">
            <a:spAutoFit/>
          </a:bodyPr>
          <a:lstStyle/>
          <a:p>
            <a:pPr lvl="0" algn="ctr" eaLnBrk="1" hangingPunct="1"/>
            <a:r>
              <a:rPr lang="es-ES" sz="1400" b="1" dirty="0" smtClean="0">
                <a:solidFill>
                  <a:srgbClr val="FF0000"/>
                </a:solidFill>
                <a:latin typeface="Arial" pitchFamily="34" charset="0"/>
                <a:ea typeface="Calibri" pitchFamily="34" charset="0"/>
                <a:cs typeface="Arial" pitchFamily="34" charset="0"/>
              </a:rPr>
              <a:t>ALCANTARILLADO SANITARIO</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38350" y="406400"/>
            <a:ext cx="4445000" cy="543698"/>
          </a:xfrm>
          <a:prstGeom prst="rect">
            <a:avLst/>
          </a:prstGeom>
          <a:solidFill>
            <a:schemeClr val="bg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457056" tIns="45720" rIns="9144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ea typeface="Calibri" pitchFamily="34" charset="0"/>
                <a:cs typeface="Arial" pitchFamily="34" charset="0"/>
              </a:rPr>
              <a:t>P</a:t>
            </a:r>
            <a:r>
              <a:rPr kumimoji="0" lang="es-ES" sz="2400" i="0" u="none" strike="noStrike" normalizeH="0" baseline="0" dirty="0" smtClean="0" bmk="">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ea typeface="Calibri" pitchFamily="34" charset="0"/>
                <a:cs typeface="Arial" pitchFamily="34" charset="0"/>
              </a:rPr>
              <a:t>ARAMETROS DE DISEÑO</a:t>
            </a:r>
            <a:endParaRPr kumimoji="0" lang="es-ES" sz="36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endParaRPr>
          </a:p>
        </p:txBody>
      </p:sp>
      <p:sp>
        <p:nvSpPr>
          <p:cNvPr id="7" name="6 Rectángulo">
            <a:hlinkClick r:id="rId2" action="ppaction://hlinksldjump"/>
          </p:cNvPr>
          <p:cNvSpPr/>
          <p:nvPr/>
        </p:nvSpPr>
        <p:spPr>
          <a:xfrm>
            <a:off x="1552927" y="1695450"/>
            <a:ext cx="5019323"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a:spAutoFit/>
          </a:bodyPr>
          <a:lstStyle/>
          <a:p>
            <a:r>
              <a:rPr lang="es-ES" b="1" dirty="0" smtClean="0"/>
              <a:t>Periodo de Diseño y Población del Proyecto</a:t>
            </a:r>
            <a:endParaRPr lang="es-ES" dirty="0"/>
          </a:p>
        </p:txBody>
      </p:sp>
      <p:sp>
        <p:nvSpPr>
          <p:cNvPr id="9" name="8 Rectángulo">
            <a:hlinkClick r:id="rId3" action="ppaction://hlinksldjump"/>
          </p:cNvPr>
          <p:cNvSpPr/>
          <p:nvPr/>
        </p:nvSpPr>
        <p:spPr>
          <a:xfrm>
            <a:off x="1549400" y="2526268"/>
            <a:ext cx="2533650"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s-ES" b="1" dirty="0" smtClean="0"/>
              <a:t>Áreas de Aportación</a:t>
            </a:r>
            <a:endParaRPr lang="es-ES" dirty="0"/>
          </a:p>
        </p:txBody>
      </p:sp>
      <p:sp>
        <p:nvSpPr>
          <p:cNvPr id="10" name="9 Rectángulo">
            <a:hlinkClick r:id="rId4" action="ppaction://hlinksldjump"/>
          </p:cNvPr>
          <p:cNvSpPr/>
          <p:nvPr/>
        </p:nvSpPr>
        <p:spPr>
          <a:xfrm>
            <a:off x="1549400" y="3370818"/>
            <a:ext cx="1244600"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s-ES" b="1" dirty="0" smtClean="0"/>
              <a:t>Dotación  </a:t>
            </a:r>
            <a:endParaRPr lang="es-ES" b="1" dirty="0"/>
          </a:p>
        </p:txBody>
      </p:sp>
      <p:sp>
        <p:nvSpPr>
          <p:cNvPr id="11" name="10 Rectángulo">
            <a:hlinkClick r:id="rId5" action="ppaction://hlinksldjump"/>
          </p:cNvPr>
          <p:cNvSpPr/>
          <p:nvPr/>
        </p:nvSpPr>
        <p:spPr>
          <a:xfrm>
            <a:off x="5149850" y="4259818"/>
            <a:ext cx="2222500" cy="307777"/>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s-ES" sz="1400" b="1" dirty="0" smtClean="0"/>
              <a:t>Caudal Aguas Servidas</a:t>
            </a:r>
            <a:endParaRPr lang="es-ES" sz="1400" b="1" dirty="0"/>
          </a:p>
        </p:txBody>
      </p:sp>
      <p:sp>
        <p:nvSpPr>
          <p:cNvPr id="13" name="AutoShape 63"/>
          <p:cNvSpPr>
            <a:spLocks noChangeArrowheads="1"/>
          </p:cNvSpPr>
          <p:nvPr/>
        </p:nvSpPr>
        <p:spPr bwMode="auto">
          <a:xfrm rot="16200000">
            <a:off x="727074" y="1673226"/>
            <a:ext cx="533402" cy="400050"/>
          </a:xfrm>
          <a:prstGeom prst="downArrowCallout">
            <a:avLst>
              <a:gd name="adj1" fmla="val 50588"/>
              <a:gd name="adj2" fmla="val 79314"/>
              <a:gd name="adj3" fmla="val 16667"/>
              <a:gd name="adj4" fmla="val 45122"/>
            </a:avLst>
          </a:prstGeom>
          <a:solidFill>
            <a:schemeClr val="accent2">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s-ES" dirty="0">
              <a:ln>
                <a:solidFill>
                  <a:srgbClr val="FFFF00"/>
                </a:solidFill>
              </a:ln>
              <a:solidFill>
                <a:srgbClr val="FFFF00"/>
              </a:solidFill>
            </a:endParaRPr>
          </a:p>
        </p:txBody>
      </p:sp>
      <p:sp>
        <p:nvSpPr>
          <p:cNvPr id="14" name="AutoShape 63"/>
          <p:cNvSpPr>
            <a:spLocks noChangeArrowheads="1"/>
          </p:cNvSpPr>
          <p:nvPr/>
        </p:nvSpPr>
        <p:spPr bwMode="auto">
          <a:xfrm rot="16200000">
            <a:off x="727074" y="2517774"/>
            <a:ext cx="533402" cy="400050"/>
          </a:xfrm>
          <a:prstGeom prst="downArrowCallout">
            <a:avLst>
              <a:gd name="adj1" fmla="val 50588"/>
              <a:gd name="adj2" fmla="val 79314"/>
              <a:gd name="adj3" fmla="val 16667"/>
              <a:gd name="adj4" fmla="val 45122"/>
            </a:avLst>
          </a:prstGeom>
          <a:solidFill>
            <a:schemeClr val="accent2">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s-ES" dirty="0">
              <a:ln>
                <a:solidFill>
                  <a:srgbClr val="FFFF00"/>
                </a:solidFill>
              </a:ln>
              <a:solidFill>
                <a:srgbClr val="FFFF00"/>
              </a:solidFill>
            </a:endParaRPr>
          </a:p>
        </p:txBody>
      </p:sp>
      <p:sp>
        <p:nvSpPr>
          <p:cNvPr id="15" name="AutoShape 63"/>
          <p:cNvSpPr>
            <a:spLocks noChangeArrowheads="1"/>
          </p:cNvSpPr>
          <p:nvPr/>
        </p:nvSpPr>
        <p:spPr bwMode="auto">
          <a:xfrm rot="16200000">
            <a:off x="727075" y="3362323"/>
            <a:ext cx="533402" cy="400050"/>
          </a:xfrm>
          <a:prstGeom prst="downArrowCallout">
            <a:avLst>
              <a:gd name="adj1" fmla="val 50588"/>
              <a:gd name="adj2" fmla="val 79314"/>
              <a:gd name="adj3" fmla="val 16667"/>
              <a:gd name="adj4" fmla="val 45122"/>
            </a:avLst>
          </a:prstGeom>
          <a:solidFill>
            <a:schemeClr val="accent2">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s-ES" dirty="0">
              <a:ln>
                <a:solidFill>
                  <a:srgbClr val="FFFF00"/>
                </a:solidFill>
              </a:ln>
              <a:solidFill>
                <a:srgbClr val="FFFF00"/>
              </a:solidFill>
            </a:endParaRPr>
          </a:p>
        </p:txBody>
      </p:sp>
      <p:sp>
        <p:nvSpPr>
          <p:cNvPr id="16" name="AutoShape 63"/>
          <p:cNvSpPr>
            <a:spLocks noChangeArrowheads="1"/>
          </p:cNvSpPr>
          <p:nvPr/>
        </p:nvSpPr>
        <p:spPr bwMode="auto">
          <a:xfrm rot="16200000">
            <a:off x="727075" y="4251326"/>
            <a:ext cx="533402" cy="400050"/>
          </a:xfrm>
          <a:prstGeom prst="downArrowCallout">
            <a:avLst>
              <a:gd name="adj1" fmla="val 50588"/>
              <a:gd name="adj2" fmla="val 79314"/>
              <a:gd name="adj3" fmla="val 16667"/>
              <a:gd name="adj4" fmla="val 45122"/>
            </a:avLst>
          </a:prstGeom>
          <a:solidFill>
            <a:schemeClr val="accent2">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s-ES" dirty="0">
              <a:ln>
                <a:solidFill>
                  <a:srgbClr val="FFFF00"/>
                </a:solidFill>
              </a:ln>
              <a:solidFill>
                <a:srgbClr val="FFFF00"/>
              </a:solidFill>
            </a:endParaRPr>
          </a:p>
        </p:txBody>
      </p:sp>
      <p:sp>
        <p:nvSpPr>
          <p:cNvPr id="12" name="11 Rectángulo">
            <a:hlinkClick r:id="rId5" action="ppaction://hlinksldjump"/>
          </p:cNvPr>
          <p:cNvSpPr/>
          <p:nvPr/>
        </p:nvSpPr>
        <p:spPr>
          <a:xfrm>
            <a:off x="5149850" y="4837668"/>
            <a:ext cx="1511300" cy="307777"/>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s-ES" sz="1400" b="1" dirty="0" smtClean="0"/>
              <a:t>Caudal Pluvial </a:t>
            </a:r>
            <a:endParaRPr lang="es-ES" sz="1400" b="1" dirty="0"/>
          </a:p>
        </p:txBody>
      </p:sp>
      <p:sp>
        <p:nvSpPr>
          <p:cNvPr id="17" name="16 Rectángulo">
            <a:hlinkClick r:id="rId5" action="ppaction://hlinksldjump"/>
          </p:cNvPr>
          <p:cNvSpPr/>
          <p:nvPr/>
        </p:nvSpPr>
        <p:spPr>
          <a:xfrm>
            <a:off x="5149850" y="5415518"/>
            <a:ext cx="2178050" cy="307777"/>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s-ES" sz="1400" b="1" dirty="0" smtClean="0"/>
              <a:t>Caudal de Infiltración</a:t>
            </a:r>
            <a:endParaRPr lang="es-ES" sz="1400" b="1" dirty="0"/>
          </a:p>
        </p:txBody>
      </p:sp>
      <p:sp>
        <p:nvSpPr>
          <p:cNvPr id="18" name="17 Rectángulo">
            <a:hlinkClick r:id="rId4" action="ppaction://hlinksldjump"/>
          </p:cNvPr>
          <p:cNvSpPr/>
          <p:nvPr/>
        </p:nvSpPr>
        <p:spPr>
          <a:xfrm>
            <a:off x="1504950" y="4229100"/>
            <a:ext cx="2266950"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s-ES" b="1" dirty="0" smtClean="0"/>
              <a:t>Caudal de  Diseño</a:t>
            </a:r>
            <a:endParaRPr lang="es-ES" b="1" dirty="0"/>
          </a:p>
        </p:txBody>
      </p:sp>
      <p:cxnSp>
        <p:nvCxnSpPr>
          <p:cNvPr id="32" name="31 Conector angular"/>
          <p:cNvCxnSpPr/>
          <p:nvPr/>
        </p:nvCxnSpPr>
        <p:spPr bwMode="auto">
          <a:xfrm>
            <a:off x="3816350" y="4451350"/>
            <a:ext cx="1296000" cy="1152000"/>
          </a:xfrm>
          <a:prstGeom prst="bentConnector3">
            <a:avLst>
              <a:gd name="adj1" fmla="val 40535"/>
            </a:avLst>
          </a:pr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arrow"/>
            <a:tailEnd type="arrow"/>
          </a:ln>
          <a:effectLst/>
        </p:spPr>
      </p:cxnSp>
      <p:cxnSp>
        <p:nvCxnSpPr>
          <p:cNvPr id="39" name="38 Conector angular"/>
          <p:cNvCxnSpPr/>
          <p:nvPr/>
        </p:nvCxnSpPr>
        <p:spPr bwMode="auto">
          <a:xfrm flipV="1">
            <a:off x="4349400" y="4406900"/>
            <a:ext cx="756000" cy="360000"/>
          </a:xfrm>
          <a:prstGeom prst="bentConnector3">
            <a:avLst>
              <a:gd name="adj1" fmla="val 50000"/>
            </a:avLst>
          </a:pr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arrow"/>
          </a:ln>
          <a:effectLst/>
        </p:spPr>
      </p:cxnSp>
      <p:cxnSp>
        <p:nvCxnSpPr>
          <p:cNvPr id="41" name="40 Conector angular"/>
          <p:cNvCxnSpPr/>
          <p:nvPr/>
        </p:nvCxnSpPr>
        <p:spPr bwMode="auto">
          <a:xfrm flipV="1">
            <a:off x="4349400" y="4980350"/>
            <a:ext cx="756000" cy="288000"/>
          </a:xfrm>
          <a:prstGeom prst="bentConnector3">
            <a:avLst>
              <a:gd name="adj1" fmla="val 50000"/>
            </a:avLst>
          </a:pr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arriba">
            <a:hlinkClick r:id="rId2" action="ppaction://hlinksldjump"/>
          </p:cNvPr>
          <p:cNvSpPr/>
          <p:nvPr/>
        </p:nvSpPr>
        <p:spPr bwMode="auto">
          <a:xfrm>
            <a:off x="8216900" y="6051550"/>
            <a:ext cx="577850" cy="444500"/>
          </a:xfrm>
          <a:prstGeom prst="upArrow">
            <a:avLst/>
          </a:prstGeom>
          <a:solidFill>
            <a:srgbClr val="84A5D6"/>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 name="7 Rectángulo"/>
          <p:cNvSpPr/>
          <p:nvPr/>
        </p:nvSpPr>
        <p:spPr>
          <a:xfrm>
            <a:off x="1152973" y="584200"/>
            <a:ext cx="2218877"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a:spAutoFit/>
          </a:bodyPr>
          <a:lstStyle/>
          <a:p>
            <a:r>
              <a:rPr lang="es-ES" b="1" dirty="0" smtClean="0"/>
              <a:t>Periodo de Diseño</a:t>
            </a:r>
            <a:endParaRPr lang="es-ES" dirty="0"/>
          </a:p>
        </p:txBody>
      </p:sp>
      <p:sp>
        <p:nvSpPr>
          <p:cNvPr id="9" name="8 Rectángulo"/>
          <p:cNvSpPr/>
          <p:nvPr/>
        </p:nvSpPr>
        <p:spPr>
          <a:xfrm>
            <a:off x="5157448" y="584200"/>
            <a:ext cx="2491388"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a:spAutoFit/>
          </a:bodyPr>
          <a:lstStyle/>
          <a:p>
            <a:r>
              <a:rPr lang="es-ES" b="1" dirty="0" smtClean="0"/>
              <a:t>Población de Diseño</a:t>
            </a:r>
            <a:endParaRPr lang="es-ES" dirty="0"/>
          </a:p>
        </p:txBody>
      </p:sp>
      <p:sp>
        <p:nvSpPr>
          <p:cNvPr id="25601" name="Rectangle 1"/>
          <p:cNvSpPr>
            <a:spLocks noChangeArrowheads="1"/>
          </p:cNvSpPr>
          <p:nvPr/>
        </p:nvSpPr>
        <p:spPr bwMode="auto">
          <a:xfrm>
            <a:off x="349250" y="1517650"/>
            <a:ext cx="3289300" cy="1815882"/>
          </a:xfrm>
          <a:prstGeom prst="rect">
            <a:avLst/>
          </a:prstGeom>
          <a:solidFill>
            <a:schemeClr val="bg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 conformidad con las normas de dise</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y las recomendaciones de la EMAAP-Q en el medio rural se ha considerado adecuado tomar un periodo de dise</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de 25 a</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 es decir que si </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 implementa </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 sistema a partir del a</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2011, el horizonte de dise</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corresponde al a</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2036 </a:t>
            </a:r>
            <a:endParaRPr kumimoji="0" lang="es-ES" sz="2000" b="0" i="0" u="none" strike="noStrike" cap="none" normalizeH="0" baseline="0" dirty="0" smtClean="0">
              <a:ln>
                <a:noFill/>
              </a:ln>
              <a:solidFill>
                <a:schemeClr val="tx1"/>
              </a:solidFill>
              <a:effectLst/>
              <a:latin typeface="Arial" pitchFamily="34" charset="0"/>
            </a:endParaRPr>
          </a:p>
        </p:txBody>
      </p:sp>
      <p:sp>
        <p:nvSpPr>
          <p:cNvPr id="11" name="Freeform 1040"/>
          <p:cNvSpPr>
            <a:spLocks/>
          </p:cNvSpPr>
          <p:nvPr/>
        </p:nvSpPr>
        <p:spPr bwMode="auto">
          <a:xfrm>
            <a:off x="3994150" y="3448050"/>
            <a:ext cx="755650" cy="1758950"/>
          </a:xfrm>
          <a:custGeom>
            <a:avLst/>
            <a:gdLst/>
            <a:ahLst/>
            <a:cxnLst>
              <a:cxn ang="0">
                <a:pos x="749" y="171"/>
              </a:cxn>
              <a:cxn ang="0">
                <a:pos x="753" y="138"/>
              </a:cxn>
              <a:cxn ang="0">
                <a:pos x="737" y="58"/>
              </a:cxn>
              <a:cxn ang="0">
                <a:pos x="726" y="13"/>
              </a:cxn>
              <a:cxn ang="0">
                <a:pos x="570" y="60"/>
              </a:cxn>
              <a:cxn ang="0">
                <a:pos x="586" y="175"/>
              </a:cxn>
              <a:cxn ang="0">
                <a:pos x="526" y="250"/>
              </a:cxn>
              <a:cxn ang="0">
                <a:pos x="401" y="457"/>
              </a:cxn>
              <a:cxn ang="0">
                <a:pos x="388" y="710"/>
              </a:cxn>
              <a:cxn ang="0">
                <a:pos x="369" y="855"/>
              </a:cxn>
              <a:cxn ang="0">
                <a:pos x="252" y="908"/>
              </a:cxn>
              <a:cxn ang="0">
                <a:pos x="250" y="874"/>
              </a:cxn>
              <a:cxn ang="0">
                <a:pos x="255" y="818"/>
              </a:cxn>
              <a:cxn ang="0">
                <a:pos x="217" y="735"/>
              </a:cxn>
              <a:cxn ang="0">
                <a:pos x="111" y="745"/>
              </a:cxn>
              <a:cxn ang="0">
                <a:pos x="69" y="726"/>
              </a:cxn>
              <a:cxn ang="0">
                <a:pos x="52" y="760"/>
              </a:cxn>
              <a:cxn ang="0">
                <a:pos x="83" y="780"/>
              </a:cxn>
              <a:cxn ang="0">
                <a:pos x="75" y="889"/>
              </a:cxn>
              <a:cxn ang="0">
                <a:pos x="25" y="1070"/>
              </a:cxn>
              <a:cxn ang="0">
                <a:pos x="29" y="1271"/>
              </a:cxn>
              <a:cxn ang="0">
                <a:pos x="0" y="1431"/>
              </a:cxn>
              <a:cxn ang="0">
                <a:pos x="15" y="1561"/>
              </a:cxn>
              <a:cxn ang="0">
                <a:pos x="86" y="1532"/>
              </a:cxn>
              <a:cxn ang="0">
                <a:pos x="132" y="1290"/>
              </a:cxn>
              <a:cxn ang="0">
                <a:pos x="165" y="1361"/>
              </a:cxn>
              <a:cxn ang="0">
                <a:pos x="165" y="1525"/>
              </a:cxn>
              <a:cxn ang="0">
                <a:pos x="292" y="1540"/>
              </a:cxn>
              <a:cxn ang="0">
                <a:pos x="257" y="1331"/>
              </a:cxn>
              <a:cxn ang="0">
                <a:pos x="259" y="1039"/>
              </a:cxn>
              <a:cxn ang="0">
                <a:pos x="353" y="989"/>
              </a:cxn>
              <a:cxn ang="0">
                <a:pos x="440" y="855"/>
              </a:cxn>
              <a:cxn ang="0">
                <a:pos x="461" y="745"/>
              </a:cxn>
              <a:cxn ang="0">
                <a:pos x="459" y="626"/>
              </a:cxn>
              <a:cxn ang="0">
                <a:pos x="503" y="603"/>
              </a:cxn>
              <a:cxn ang="0">
                <a:pos x="540" y="782"/>
              </a:cxn>
              <a:cxn ang="0">
                <a:pos x="490" y="987"/>
              </a:cxn>
              <a:cxn ang="0">
                <a:pos x="445" y="1106"/>
              </a:cxn>
              <a:cxn ang="0">
                <a:pos x="342" y="1442"/>
              </a:cxn>
              <a:cxn ang="0">
                <a:pos x="376" y="1559"/>
              </a:cxn>
              <a:cxn ang="0">
                <a:pos x="444" y="1507"/>
              </a:cxn>
              <a:cxn ang="0">
                <a:pos x="449" y="1398"/>
              </a:cxn>
              <a:cxn ang="0">
                <a:pos x="555" y="1135"/>
              </a:cxn>
              <a:cxn ang="0">
                <a:pos x="649" y="1121"/>
              </a:cxn>
              <a:cxn ang="0">
                <a:pos x="647" y="1194"/>
              </a:cxn>
              <a:cxn ang="0">
                <a:pos x="601" y="1511"/>
              </a:cxn>
              <a:cxn ang="0">
                <a:pos x="845" y="1552"/>
              </a:cxn>
              <a:cxn ang="0">
                <a:pos x="768" y="1488"/>
              </a:cxn>
              <a:cxn ang="0">
                <a:pos x="753" y="1223"/>
              </a:cxn>
              <a:cxn ang="0">
                <a:pos x="760" y="851"/>
              </a:cxn>
              <a:cxn ang="0">
                <a:pos x="816" y="753"/>
              </a:cxn>
              <a:cxn ang="0">
                <a:pos x="876" y="839"/>
              </a:cxn>
              <a:cxn ang="0">
                <a:pos x="924" y="847"/>
              </a:cxn>
              <a:cxn ang="0">
                <a:pos x="883" y="741"/>
              </a:cxn>
              <a:cxn ang="0">
                <a:pos x="816" y="616"/>
              </a:cxn>
              <a:cxn ang="0">
                <a:pos x="762" y="445"/>
              </a:cxn>
              <a:cxn ang="0">
                <a:pos x="720" y="271"/>
              </a:cxn>
              <a:cxn ang="0">
                <a:pos x="699" y="221"/>
              </a:cxn>
            </a:cxnLst>
            <a:rect l="0" t="0" r="r" b="b"/>
            <a:pathLst>
              <a:path w="933" h="1561">
                <a:moveTo>
                  <a:pt x="701" y="202"/>
                </a:moveTo>
                <a:lnTo>
                  <a:pt x="743" y="196"/>
                </a:lnTo>
                <a:lnTo>
                  <a:pt x="749" y="182"/>
                </a:lnTo>
                <a:lnTo>
                  <a:pt x="749" y="171"/>
                </a:lnTo>
                <a:lnTo>
                  <a:pt x="753" y="165"/>
                </a:lnTo>
                <a:lnTo>
                  <a:pt x="735" y="161"/>
                </a:lnTo>
                <a:lnTo>
                  <a:pt x="755" y="150"/>
                </a:lnTo>
                <a:lnTo>
                  <a:pt x="753" y="138"/>
                </a:lnTo>
                <a:lnTo>
                  <a:pt x="760" y="127"/>
                </a:lnTo>
                <a:lnTo>
                  <a:pt x="741" y="90"/>
                </a:lnTo>
                <a:lnTo>
                  <a:pt x="743" y="75"/>
                </a:lnTo>
                <a:lnTo>
                  <a:pt x="737" y="58"/>
                </a:lnTo>
                <a:lnTo>
                  <a:pt x="741" y="52"/>
                </a:lnTo>
                <a:lnTo>
                  <a:pt x="749" y="54"/>
                </a:lnTo>
                <a:lnTo>
                  <a:pt x="753" y="36"/>
                </a:lnTo>
                <a:lnTo>
                  <a:pt x="726" y="13"/>
                </a:lnTo>
                <a:lnTo>
                  <a:pt x="703" y="13"/>
                </a:lnTo>
                <a:lnTo>
                  <a:pt x="676" y="0"/>
                </a:lnTo>
                <a:lnTo>
                  <a:pt x="595" y="21"/>
                </a:lnTo>
                <a:lnTo>
                  <a:pt x="570" y="60"/>
                </a:lnTo>
                <a:lnTo>
                  <a:pt x="572" y="96"/>
                </a:lnTo>
                <a:lnTo>
                  <a:pt x="566" y="134"/>
                </a:lnTo>
                <a:lnTo>
                  <a:pt x="570" y="161"/>
                </a:lnTo>
                <a:lnTo>
                  <a:pt x="586" y="175"/>
                </a:lnTo>
                <a:lnTo>
                  <a:pt x="588" y="196"/>
                </a:lnTo>
                <a:lnTo>
                  <a:pt x="578" y="192"/>
                </a:lnTo>
                <a:lnTo>
                  <a:pt x="563" y="227"/>
                </a:lnTo>
                <a:lnTo>
                  <a:pt x="526" y="250"/>
                </a:lnTo>
                <a:lnTo>
                  <a:pt x="509" y="257"/>
                </a:lnTo>
                <a:lnTo>
                  <a:pt x="488" y="286"/>
                </a:lnTo>
                <a:lnTo>
                  <a:pt x="474" y="321"/>
                </a:lnTo>
                <a:lnTo>
                  <a:pt x="401" y="457"/>
                </a:lnTo>
                <a:lnTo>
                  <a:pt x="369" y="572"/>
                </a:lnTo>
                <a:lnTo>
                  <a:pt x="369" y="674"/>
                </a:lnTo>
                <a:lnTo>
                  <a:pt x="372" y="697"/>
                </a:lnTo>
                <a:lnTo>
                  <a:pt x="388" y="710"/>
                </a:lnTo>
                <a:lnTo>
                  <a:pt x="390" y="755"/>
                </a:lnTo>
                <a:lnTo>
                  <a:pt x="396" y="760"/>
                </a:lnTo>
                <a:lnTo>
                  <a:pt x="405" y="807"/>
                </a:lnTo>
                <a:lnTo>
                  <a:pt x="369" y="855"/>
                </a:lnTo>
                <a:lnTo>
                  <a:pt x="340" y="931"/>
                </a:lnTo>
                <a:lnTo>
                  <a:pt x="328" y="939"/>
                </a:lnTo>
                <a:lnTo>
                  <a:pt x="282" y="929"/>
                </a:lnTo>
                <a:lnTo>
                  <a:pt x="252" y="908"/>
                </a:lnTo>
                <a:lnTo>
                  <a:pt x="225" y="908"/>
                </a:lnTo>
                <a:lnTo>
                  <a:pt x="219" y="895"/>
                </a:lnTo>
                <a:lnTo>
                  <a:pt x="223" y="879"/>
                </a:lnTo>
                <a:lnTo>
                  <a:pt x="250" y="874"/>
                </a:lnTo>
                <a:lnTo>
                  <a:pt x="248" y="847"/>
                </a:lnTo>
                <a:lnTo>
                  <a:pt x="252" y="841"/>
                </a:lnTo>
                <a:lnTo>
                  <a:pt x="250" y="830"/>
                </a:lnTo>
                <a:lnTo>
                  <a:pt x="255" y="818"/>
                </a:lnTo>
                <a:lnTo>
                  <a:pt x="234" y="795"/>
                </a:lnTo>
                <a:lnTo>
                  <a:pt x="248" y="778"/>
                </a:lnTo>
                <a:lnTo>
                  <a:pt x="240" y="755"/>
                </a:lnTo>
                <a:lnTo>
                  <a:pt x="217" y="735"/>
                </a:lnTo>
                <a:lnTo>
                  <a:pt x="202" y="730"/>
                </a:lnTo>
                <a:lnTo>
                  <a:pt x="165" y="732"/>
                </a:lnTo>
                <a:lnTo>
                  <a:pt x="132" y="745"/>
                </a:lnTo>
                <a:lnTo>
                  <a:pt x="111" y="745"/>
                </a:lnTo>
                <a:lnTo>
                  <a:pt x="104" y="753"/>
                </a:lnTo>
                <a:lnTo>
                  <a:pt x="94" y="749"/>
                </a:lnTo>
                <a:lnTo>
                  <a:pt x="71" y="718"/>
                </a:lnTo>
                <a:lnTo>
                  <a:pt x="69" y="726"/>
                </a:lnTo>
                <a:lnTo>
                  <a:pt x="71" y="734"/>
                </a:lnTo>
                <a:lnTo>
                  <a:pt x="100" y="755"/>
                </a:lnTo>
                <a:lnTo>
                  <a:pt x="75" y="760"/>
                </a:lnTo>
                <a:lnTo>
                  <a:pt x="52" y="760"/>
                </a:lnTo>
                <a:lnTo>
                  <a:pt x="52" y="764"/>
                </a:lnTo>
                <a:lnTo>
                  <a:pt x="61" y="770"/>
                </a:lnTo>
                <a:lnTo>
                  <a:pt x="98" y="764"/>
                </a:lnTo>
                <a:lnTo>
                  <a:pt x="83" y="780"/>
                </a:lnTo>
                <a:lnTo>
                  <a:pt x="79" y="805"/>
                </a:lnTo>
                <a:lnTo>
                  <a:pt x="83" y="828"/>
                </a:lnTo>
                <a:lnTo>
                  <a:pt x="75" y="866"/>
                </a:lnTo>
                <a:lnTo>
                  <a:pt x="75" y="889"/>
                </a:lnTo>
                <a:lnTo>
                  <a:pt x="44" y="931"/>
                </a:lnTo>
                <a:lnTo>
                  <a:pt x="27" y="1014"/>
                </a:lnTo>
                <a:lnTo>
                  <a:pt x="33" y="1027"/>
                </a:lnTo>
                <a:lnTo>
                  <a:pt x="25" y="1070"/>
                </a:lnTo>
                <a:lnTo>
                  <a:pt x="27" y="1183"/>
                </a:lnTo>
                <a:lnTo>
                  <a:pt x="19" y="1240"/>
                </a:lnTo>
                <a:lnTo>
                  <a:pt x="23" y="1271"/>
                </a:lnTo>
                <a:lnTo>
                  <a:pt x="29" y="1271"/>
                </a:lnTo>
                <a:lnTo>
                  <a:pt x="33" y="1262"/>
                </a:lnTo>
                <a:lnTo>
                  <a:pt x="19" y="1321"/>
                </a:lnTo>
                <a:lnTo>
                  <a:pt x="19" y="1360"/>
                </a:lnTo>
                <a:lnTo>
                  <a:pt x="0" y="1431"/>
                </a:lnTo>
                <a:lnTo>
                  <a:pt x="0" y="1521"/>
                </a:lnTo>
                <a:lnTo>
                  <a:pt x="2" y="1530"/>
                </a:lnTo>
                <a:lnTo>
                  <a:pt x="10" y="1532"/>
                </a:lnTo>
                <a:lnTo>
                  <a:pt x="15" y="1561"/>
                </a:lnTo>
                <a:lnTo>
                  <a:pt x="96" y="1557"/>
                </a:lnTo>
                <a:lnTo>
                  <a:pt x="104" y="1548"/>
                </a:lnTo>
                <a:lnTo>
                  <a:pt x="100" y="1542"/>
                </a:lnTo>
                <a:lnTo>
                  <a:pt x="86" y="1532"/>
                </a:lnTo>
                <a:lnTo>
                  <a:pt x="69" y="1454"/>
                </a:lnTo>
                <a:lnTo>
                  <a:pt x="75" y="1400"/>
                </a:lnTo>
                <a:lnTo>
                  <a:pt x="92" y="1375"/>
                </a:lnTo>
                <a:lnTo>
                  <a:pt x="132" y="1290"/>
                </a:lnTo>
                <a:lnTo>
                  <a:pt x="148" y="1248"/>
                </a:lnTo>
                <a:lnTo>
                  <a:pt x="159" y="1325"/>
                </a:lnTo>
                <a:lnTo>
                  <a:pt x="171" y="1348"/>
                </a:lnTo>
                <a:lnTo>
                  <a:pt x="165" y="1361"/>
                </a:lnTo>
                <a:lnTo>
                  <a:pt x="169" y="1367"/>
                </a:lnTo>
                <a:lnTo>
                  <a:pt x="161" y="1415"/>
                </a:lnTo>
                <a:lnTo>
                  <a:pt x="159" y="1496"/>
                </a:lnTo>
                <a:lnTo>
                  <a:pt x="165" y="1525"/>
                </a:lnTo>
                <a:lnTo>
                  <a:pt x="165" y="1561"/>
                </a:lnTo>
                <a:lnTo>
                  <a:pt x="267" y="1561"/>
                </a:lnTo>
                <a:lnTo>
                  <a:pt x="294" y="1552"/>
                </a:lnTo>
                <a:lnTo>
                  <a:pt x="292" y="1540"/>
                </a:lnTo>
                <a:lnTo>
                  <a:pt x="250" y="1515"/>
                </a:lnTo>
                <a:lnTo>
                  <a:pt x="253" y="1429"/>
                </a:lnTo>
                <a:lnTo>
                  <a:pt x="250" y="1350"/>
                </a:lnTo>
                <a:lnTo>
                  <a:pt x="257" y="1331"/>
                </a:lnTo>
                <a:lnTo>
                  <a:pt x="232" y="1123"/>
                </a:lnTo>
                <a:lnTo>
                  <a:pt x="225" y="1089"/>
                </a:lnTo>
                <a:lnTo>
                  <a:pt x="250" y="1071"/>
                </a:lnTo>
                <a:lnTo>
                  <a:pt x="259" y="1039"/>
                </a:lnTo>
                <a:lnTo>
                  <a:pt x="263" y="993"/>
                </a:lnTo>
                <a:lnTo>
                  <a:pt x="307" y="1002"/>
                </a:lnTo>
                <a:lnTo>
                  <a:pt x="319" y="991"/>
                </a:lnTo>
                <a:lnTo>
                  <a:pt x="353" y="989"/>
                </a:lnTo>
                <a:lnTo>
                  <a:pt x="371" y="975"/>
                </a:lnTo>
                <a:lnTo>
                  <a:pt x="401" y="864"/>
                </a:lnTo>
                <a:lnTo>
                  <a:pt x="424" y="855"/>
                </a:lnTo>
                <a:lnTo>
                  <a:pt x="440" y="855"/>
                </a:lnTo>
                <a:lnTo>
                  <a:pt x="482" y="835"/>
                </a:lnTo>
                <a:lnTo>
                  <a:pt x="484" y="807"/>
                </a:lnTo>
                <a:lnTo>
                  <a:pt x="493" y="783"/>
                </a:lnTo>
                <a:lnTo>
                  <a:pt x="461" y="745"/>
                </a:lnTo>
                <a:lnTo>
                  <a:pt x="465" y="726"/>
                </a:lnTo>
                <a:lnTo>
                  <a:pt x="476" y="710"/>
                </a:lnTo>
                <a:lnTo>
                  <a:pt x="467" y="638"/>
                </a:lnTo>
                <a:lnTo>
                  <a:pt x="459" y="626"/>
                </a:lnTo>
                <a:lnTo>
                  <a:pt x="469" y="601"/>
                </a:lnTo>
                <a:lnTo>
                  <a:pt x="532" y="505"/>
                </a:lnTo>
                <a:lnTo>
                  <a:pt x="520" y="565"/>
                </a:lnTo>
                <a:lnTo>
                  <a:pt x="503" y="603"/>
                </a:lnTo>
                <a:lnTo>
                  <a:pt x="513" y="657"/>
                </a:lnTo>
                <a:lnTo>
                  <a:pt x="534" y="676"/>
                </a:lnTo>
                <a:lnTo>
                  <a:pt x="540" y="766"/>
                </a:lnTo>
                <a:lnTo>
                  <a:pt x="540" y="782"/>
                </a:lnTo>
                <a:lnTo>
                  <a:pt x="520" y="837"/>
                </a:lnTo>
                <a:lnTo>
                  <a:pt x="513" y="893"/>
                </a:lnTo>
                <a:lnTo>
                  <a:pt x="515" y="914"/>
                </a:lnTo>
                <a:lnTo>
                  <a:pt x="490" y="987"/>
                </a:lnTo>
                <a:lnTo>
                  <a:pt x="478" y="1060"/>
                </a:lnTo>
                <a:lnTo>
                  <a:pt x="459" y="1085"/>
                </a:lnTo>
                <a:lnTo>
                  <a:pt x="457" y="1095"/>
                </a:lnTo>
                <a:lnTo>
                  <a:pt x="445" y="1106"/>
                </a:lnTo>
                <a:lnTo>
                  <a:pt x="436" y="1141"/>
                </a:lnTo>
                <a:lnTo>
                  <a:pt x="394" y="1227"/>
                </a:lnTo>
                <a:lnTo>
                  <a:pt x="369" y="1302"/>
                </a:lnTo>
                <a:lnTo>
                  <a:pt x="342" y="1442"/>
                </a:lnTo>
                <a:lnTo>
                  <a:pt x="348" y="1484"/>
                </a:lnTo>
                <a:lnTo>
                  <a:pt x="369" y="1502"/>
                </a:lnTo>
                <a:lnTo>
                  <a:pt x="369" y="1534"/>
                </a:lnTo>
                <a:lnTo>
                  <a:pt x="376" y="1559"/>
                </a:lnTo>
                <a:lnTo>
                  <a:pt x="447" y="1559"/>
                </a:lnTo>
                <a:lnTo>
                  <a:pt x="465" y="1548"/>
                </a:lnTo>
                <a:lnTo>
                  <a:pt x="463" y="1532"/>
                </a:lnTo>
                <a:lnTo>
                  <a:pt x="444" y="1507"/>
                </a:lnTo>
                <a:lnTo>
                  <a:pt x="449" y="1484"/>
                </a:lnTo>
                <a:lnTo>
                  <a:pt x="445" y="1465"/>
                </a:lnTo>
                <a:lnTo>
                  <a:pt x="455" y="1446"/>
                </a:lnTo>
                <a:lnTo>
                  <a:pt x="449" y="1398"/>
                </a:lnTo>
                <a:lnTo>
                  <a:pt x="463" y="1336"/>
                </a:lnTo>
                <a:lnTo>
                  <a:pt x="522" y="1208"/>
                </a:lnTo>
                <a:lnTo>
                  <a:pt x="549" y="1160"/>
                </a:lnTo>
                <a:lnTo>
                  <a:pt x="555" y="1135"/>
                </a:lnTo>
                <a:lnTo>
                  <a:pt x="586" y="1110"/>
                </a:lnTo>
                <a:lnTo>
                  <a:pt x="601" y="1089"/>
                </a:lnTo>
                <a:lnTo>
                  <a:pt x="641" y="964"/>
                </a:lnTo>
                <a:lnTo>
                  <a:pt x="649" y="1121"/>
                </a:lnTo>
                <a:lnTo>
                  <a:pt x="655" y="1160"/>
                </a:lnTo>
                <a:lnTo>
                  <a:pt x="659" y="1162"/>
                </a:lnTo>
                <a:lnTo>
                  <a:pt x="645" y="1179"/>
                </a:lnTo>
                <a:lnTo>
                  <a:pt x="647" y="1194"/>
                </a:lnTo>
                <a:lnTo>
                  <a:pt x="605" y="1350"/>
                </a:lnTo>
                <a:lnTo>
                  <a:pt x="593" y="1454"/>
                </a:lnTo>
                <a:lnTo>
                  <a:pt x="595" y="1488"/>
                </a:lnTo>
                <a:lnTo>
                  <a:pt x="601" y="1511"/>
                </a:lnTo>
                <a:lnTo>
                  <a:pt x="622" y="1519"/>
                </a:lnTo>
                <a:lnTo>
                  <a:pt x="622" y="1559"/>
                </a:lnTo>
                <a:lnTo>
                  <a:pt x="806" y="1561"/>
                </a:lnTo>
                <a:lnTo>
                  <a:pt x="845" y="1552"/>
                </a:lnTo>
                <a:lnTo>
                  <a:pt x="849" y="1542"/>
                </a:lnTo>
                <a:lnTo>
                  <a:pt x="843" y="1529"/>
                </a:lnTo>
                <a:lnTo>
                  <a:pt x="803" y="1519"/>
                </a:lnTo>
                <a:lnTo>
                  <a:pt x="768" y="1488"/>
                </a:lnTo>
                <a:lnTo>
                  <a:pt x="747" y="1477"/>
                </a:lnTo>
                <a:lnTo>
                  <a:pt x="732" y="1434"/>
                </a:lnTo>
                <a:lnTo>
                  <a:pt x="749" y="1281"/>
                </a:lnTo>
                <a:lnTo>
                  <a:pt x="753" y="1223"/>
                </a:lnTo>
                <a:lnTo>
                  <a:pt x="783" y="1150"/>
                </a:lnTo>
                <a:lnTo>
                  <a:pt x="787" y="1110"/>
                </a:lnTo>
                <a:lnTo>
                  <a:pt x="778" y="997"/>
                </a:lnTo>
                <a:lnTo>
                  <a:pt x="760" y="851"/>
                </a:lnTo>
                <a:lnTo>
                  <a:pt x="770" y="755"/>
                </a:lnTo>
                <a:lnTo>
                  <a:pt x="764" y="709"/>
                </a:lnTo>
                <a:lnTo>
                  <a:pt x="799" y="745"/>
                </a:lnTo>
                <a:lnTo>
                  <a:pt x="816" y="753"/>
                </a:lnTo>
                <a:lnTo>
                  <a:pt x="828" y="747"/>
                </a:lnTo>
                <a:lnTo>
                  <a:pt x="889" y="789"/>
                </a:lnTo>
                <a:lnTo>
                  <a:pt x="885" y="822"/>
                </a:lnTo>
                <a:lnTo>
                  <a:pt x="876" y="839"/>
                </a:lnTo>
                <a:lnTo>
                  <a:pt x="899" y="839"/>
                </a:lnTo>
                <a:lnTo>
                  <a:pt x="914" y="833"/>
                </a:lnTo>
                <a:lnTo>
                  <a:pt x="918" y="824"/>
                </a:lnTo>
                <a:lnTo>
                  <a:pt x="924" y="847"/>
                </a:lnTo>
                <a:lnTo>
                  <a:pt x="929" y="845"/>
                </a:lnTo>
                <a:lnTo>
                  <a:pt x="933" y="783"/>
                </a:lnTo>
                <a:lnTo>
                  <a:pt x="906" y="755"/>
                </a:lnTo>
                <a:lnTo>
                  <a:pt x="883" y="741"/>
                </a:lnTo>
                <a:lnTo>
                  <a:pt x="879" y="734"/>
                </a:lnTo>
                <a:lnTo>
                  <a:pt x="881" y="709"/>
                </a:lnTo>
                <a:lnTo>
                  <a:pt x="837" y="639"/>
                </a:lnTo>
                <a:lnTo>
                  <a:pt x="816" y="616"/>
                </a:lnTo>
                <a:lnTo>
                  <a:pt x="793" y="555"/>
                </a:lnTo>
                <a:lnTo>
                  <a:pt x="772" y="520"/>
                </a:lnTo>
                <a:lnTo>
                  <a:pt x="772" y="490"/>
                </a:lnTo>
                <a:lnTo>
                  <a:pt x="762" y="445"/>
                </a:lnTo>
                <a:lnTo>
                  <a:pt x="766" y="394"/>
                </a:lnTo>
                <a:lnTo>
                  <a:pt x="747" y="307"/>
                </a:lnTo>
                <a:lnTo>
                  <a:pt x="735" y="284"/>
                </a:lnTo>
                <a:lnTo>
                  <a:pt x="720" y="271"/>
                </a:lnTo>
                <a:lnTo>
                  <a:pt x="722" y="255"/>
                </a:lnTo>
                <a:lnTo>
                  <a:pt x="737" y="263"/>
                </a:lnTo>
                <a:lnTo>
                  <a:pt x="735" y="232"/>
                </a:lnTo>
                <a:lnTo>
                  <a:pt x="699" y="221"/>
                </a:lnTo>
                <a:lnTo>
                  <a:pt x="701" y="202"/>
                </a:lnTo>
                <a:close/>
              </a:path>
            </a:pathLst>
          </a:custGeom>
          <a:solidFill>
            <a:schemeClr val="accent4">
              <a:lumMod val="10000"/>
            </a:schemeClr>
          </a:solidFill>
          <a:ln w="0">
            <a:noFill/>
            <a:prstDash val="solid"/>
            <a:round/>
            <a:headEnd/>
            <a:tailEnd/>
          </a:ln>
        </p:spPr>
        <p:txBody>
          <a:bodyPr/>
          <a:lstStyle/>
          <a:p>
            <a:endParaRPr lang="es-ES" dirty="0"/>
          </a:p>
        </p:txBody>
      </p:sp>
      <p:sp>
        <p:nvSpPr>
          <p:cNvPr id="7169" name="Rectangle 1"/>
          <p:cNvSpPr>
            <a:spLocks noChangeArrowheads="1"/>
          </p:cNvSpPr>
          <p:nvPr/>
        </p:nvSpPr>
        <p:spPr bwMode="auto">
          <a:xfrm>
            <a:off x="1238250" y="3606800"/>
            <a:ext cx="1733550" cy="276999"/>
          </a:xfrm>
          <a:prstGeom prst="rect">
            <a:avLst/>
          </a:prstGeom>
          <a:solidFill>
            <a:schemeClr val="accent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Periodos de Dise</a:t>
            </a:r>
            <a:r>
              <a:rPr kumimoji="0" lang="es-MX" sz="1200" b="1"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a:t>
            </a:r>
            <a:endParaRPr kumimoji="0" lang="es-MX" sz="1800" b="1" i="0" u="none" strike="noStrike" cap="none" normalizeH="0" baseline="0" dirty="0" smtClean="0">
              <a:ln>
                <a:noFill/>
              </a:ln>
              <a:solidFill>
                <a:schemeClr val="tx1"/>
              </a:solidFill>
              <a:effectLst/>
              <a:latin typeface="Arial" pitchFamily="34" charset="0"/>
            </a:endParaRPr>
          </a:p>
        </p:txBody>
      </p:sp>
      <p:graphicFrame>
        <p:nvGraphicFramePr>
          <p:cNvPr id="12" name="11 Tabla"/>
          <p:cNvGraphicFramePr>
            <a:graphicFrameLocks noGrp="1"/>
          </p:cNvGraphicFramePr>
          <p:nvPr/>
        </p:nvGraphicFramePr>
        <p:xfrm>
          <a:off x="349250" y="4095750"/>
          <a:ext cx="3200400" cy="822960"/>
        </p:xfrm>
        <a:graphic>
          <a:graphicData uri="http://schemas.openxmlformats.org/drawingml/2006/table">
            <a:tbl>
              <a:tblPr/>
              <a:tblGrid>
                <a:gridCol w="1778000"/>
                <a:gridCol w="1422400"/>
              </a:tblGrid>
              <a:tr h="0">
                <a:tc>
                  <a:txBody>
                    <a:bodyPr/>
                    <a:lstStyle/>
                    <a:p>
                      <a:pPr marL="360000" indent="-226695" algn="just">
                        <a:lnSpc>
                          <a:spcPct val="150000"/>
                        </a:lnSpc>
                        <a:spcAft>
                          <a:spcPts val="0"/>
                        </a:spcAft>
                      </a:pPr>
                      <a:r>
                        <a:rPr lang="es-ES" sz="1200" dirty="0">
                          <a:latin typeface="Arial"/>
                          <a:ea typeface="Calibri"/>
                          <a:cs typeface="Times New Roman"/>
                        </a:rPr>
                        <a:t>Nuevos Servicios</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360000" indent="-226695" algn="just">
                        <a:lnSpc>
                          <a:spcPct val="150000"/>
                        </a:lnSpc>
                        <a:spcAft>
                          <a:spcPts val="0"/>
                        </a:spcAft>
                      </a:pPr>
                      <a:r>
                        <a:rPr lang="es-ES" sz="1200">
                          <a:latin typeface="Arial"/>
                          <a:ea typeface="Calibri"/>
                          <a:cs typeface="Times New Roman"/>
                        </a:rPr>
                        <a:t>20 a 30 años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r h="0">
                <a:tc>
                  <a:txBody>
                    <a:bodyPr/>
                    <a:lstStyle/>
                    <a:p>
                      <a:pPr marL="360000" indent="-226695" algn="just">
                        <a:lnSpc>
                          <a:spcPct val="150000"/>
                        </a:lnSpc>
                        <a:spcAft>
                          <a:spcPts val="0"/>
                        </a:spcAft>
                      </a:pPr>
                      <a:r>
                        <a:rPr lang="es-ES" sz="1200" dirty="0">
                          <a:latin typeface="Arial"/>
                          <a:ea typeface="Calibri"/>
                          <a:cs typeface="Times New Roman"/>
                        </a:rPr>
                        <a:t>Ampliaciones</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360000" indent="-226695" algn="just">
                        <a:lnSpc>
                          <a:spcPct val="150000"/>
                        </a:lnSpc>
                        <a:spcAft>
                          <a:spcPts val="0"/>
                        </a:spcAft>
                      </a:pPr>
                      <a:r>
                        <a:rPr lang="es-ES" sz="1200">
                          <a:latin typeface="Arial"/>
                          <a:ea typeface="Calibri"/>
                          <a:cs typeface="Times New Roman"/>
                        </a:rPr>
                        <a:t>15 a 20 años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r h="0">
                <a:tc>
                  <a:txBody>
                    <a:bodyPr/>
                    <a:lstStyle/>
                    <a:p>
                      <a:pPr marL="360000" indent="-226695" algn="just">
                        <a:lnSpc>
                          <a:spcPct val="150000"/>
                        </a:lnSpc>
                        <a:spcAft>
                          <a:spcPts val="0"/>
                        </a:spcAft>
                      </a:pPr>
                      <a:r>
                        <a:rPr lang="es-ES" sz="1200" dirty="0">
                          <a:latin typeface="Arial"/>
                          <a:ea typeface="Calibri"/>
                          <a:cs typeface="Times New Roman"/>
                        </a:rPr>
                        <a:t>Obras de Emergencia</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360000" indent="-226695" algn="just">
                        <a:lnSpc>
                          <a:spcPct val="150000"/>
                        </a:lnSpc>
                        <a:spcAft>
                          <a:spcPts val="0"/>
                        </a:spcAft>
                      </a:pPr>
                      <a:r>
                        <a:rPr lang="es-ES" sz="1200" dirty="0">
                          <a:latin typeface="Arial"/>
                          <a:ea typeface="Calibri"/>
                          <a:cs typeface="Times New Roman"/>
                        </a:rPr>
                        <a:t>3 a 5 años</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bl>
          </a:graphicData>
        </a:graphic>
      </p:graphicFrame>
      <p:sp>
        <p:nvSpPr>
          <p:cNvPr id="7170" name="Rectangle 2"/>
          <p:cNvSpPr>
            <a:spLocks noChangeArrowheads="1"/>
          </p:cNvSpPr>
          <p:nvPr/>
        </p:nvSpPr>
        <p:spPr bwMode="auto">
          <a:xfrm>
            <a:off x="4616450" y="1510605"/>
            <a:ext cx="3816350" cy="1384995"/>
          </a:xfrm>
          <a:prstGeom prst="rect">
            <a:avLst/>
          </a:prstGeom>
          <a:solidFill>
            <a:schemeClr val="accent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Para proyectar la poblaci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a futuro  se utilizaron los datos obtenidos en los censos pero al no tener datos espec</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ficos del barrio Panzaleo; se realizaron encuestas de los sectores afectados y de las </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reas de influencia directa y expansi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futura. </a:t>
            </a:r>
            <a:endParaRPr kumimoji="0" lang="es-ES" sz="2000" b="0" i="0" u="none" strike="noStrike" cap="none" normalizeH="0" baseline="0" dirty="0" smtClean="0">
              <a:ln>
                <a:noFill/>
              </a:ln>
              <a:solidFill>
                <a:schemeClr val="tx1"/>
              </a:solidFill>
              <a:effectLst/>
              <a:latin typeface="Arial" pitchFamily="34" charset="0"/>
            </a:endParaRPr>
          </a:p>
        </p:txBody>
      </p:sp>
      <p:sp>
        <p:nvSpPr>
          <p:cNvPr id="7171" name="Rectangle 3"/>
          <p:cNvSpPr>
            <a:spLocks noChangeArrowheads="1"/>
          </p:cNvSpPr>
          <p:nvPr/>
        </p:nvSpPr>
        <p:spPr bwMode="auto">
          <a:xfrm>
            <a:off x="5727700" y="3107551"/>
            <a:ext cx="1854200" cy="276999"/>
          </a:xfrm>
          <a:prstGeom prst="rect">
            <a:avLst/>
          </a:prstGeom>
          <a:solidFill>
            <a:schemeClr val="accent5">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POBLACI</a:t>
            </a:r>
            <a:r>
              <a:rPr kumimoji="0" lang="es-ES" sz="12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 FUTURA</a:t>
            </a:r>
            <a:endParaRPr kumimoji="0" lang="es-ES" sz="1800" b="0" i="0" u="none" strike="noStrike" cap="none" normalizeH="0" baseline="0" dirty="0" smtClean="0">
              <a:ln>
                <a:noFill/>
              </a:ln>
              <a:solidFill>
                <a:schemeClr val="tx1"/>
              </a:solidFill>
              <a:effectLst/>
              <a:latin typeface="Arial" pitchFamily="34" charset="0"/>
            </a:endParaRPr>
          </a:p>
        </p:txBody>
      </p:sp>
      <p:sp>
        <p:nvSpPr>
          <p:cNvPr id="39" name="Rectangle 3"/>
          <p:cNvSpPr>
            <a:spLocks noChangeArrowheads="1"/>
          </p:cNvSpPr>
          <p:nvPr/>
        </p:nvSpPr>
        <p:spPr bwMode="auto">
          <a:xfrm>
            <a:off x="5727700" y="3562350"/>
            <a:ext cx="1854200" cy="307777"/>
          </a:xfrm>
          <a:prstGeom prst="rect">
            <a:avLst/>
          </a:prstGeom>
          <a:solidFill>
            <a:schemeClr val="accent5">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rPr>
              <a:t>Método Geométrico</a:t>
            </a:r>
          </a:p>
        </p:txBody>
      </p:sp>
      <p:sp>
        <p:nvSpPr>
          <p:cNvPr id="71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71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94400" y="4051300"/>
            <a:ext cx="1209675" cy="257175"/>
          </a:xfrm>
          <a:prstGeom prst="rect">
            <a:avLst/>
          </a:prstGeom>
          <a:solidFill>
            <a:schemeClr val="tx1"/>
          </a:solidFill>
        </p:spPr>
      </p:pic>
      <p:graphicFrame>
        <p:nvGraphicFramePr>
          <p:cNvPr id="42" name="41 Tabla"/>
          <p:cNvGraphicFramePr>
            <a:graphicFrameLocks noGrp="1"/>
          </p:cNvGraphicFramePr>
          <p:nvPr/>
        </p:nvGraphicFramePr>
        <p:xfrm>
          <a:off x="5372100" y="4495800"/>
          <a:ext cx="2705100" cy="1143000"/>
        </p:xfrm>
        <a:graphic>
          <a:graphicData uri="http://schemas.openxmlformats.org/drawingml/2006/table">
            <a:tbl>
              <a:tblPr/>
              <a:tblGrid>
                <a:gridCol w="406400"/>
                <a:gridCol w="2298700"/>
              </a:tblGrid>
              <a:tr h="228600">
                <a:tc>
                  <a:txBody>
                    <a:bodyPr/>
                    <a:lstStyle/>
                    <a:p>
                      <a:pPr algn="just" fontAlgn="t"/>
                      <a:r>
                        <a:rPr lang="es-ES" sz="1200" b="1" i="0" u="none" strike="noStrike">
                          <a:solidFill>
                            <a:srgbClr val="000000"/>
                          </a:solidFill>
                          <a:latin typeface="Arial"/>
                        </a:rPr>
                        <a:t>Pf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just" fontAlgn="t"/>
                      <a:r>
                        <a:rPr lang="es-ES" sz="1200" b="0" i="0" u="none" strike="noStrike">
                          <a:solidFill>
                            <a:srgbClr val="000000"/>
                          </a:solidFill>
                          <a:latin typeface="Arial"/>
                        </a:rPr>
                        <a:t>Población Futura</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8600">
                <a:tc>
                  <a:txBody>
                    <a:bodyPr/>
                    <a:lstStyle/>
                    <a:p>
                      <a:pPr algn="just" fontAlgn="t"/>
                      <a:r>
                        <a:rPr lang="es-ES" sz="1200" b="1" i="0" u="none" strike="noStrike">
                          <a:solidFill>
                            <a:srgbClr val="000000"/>
                          </a:solidFill>
                          <a:latin typeface="Arial"/>
                        </a:rPr>
                        <a:t>Po=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just" fontAlgn="t"/>
                      <a:r>
                        <a:rPr lang="es-ES" sz="1200" b="0" i="0" u="none" strike="noStrike">
                          <a:solidFill>
                            <a:srgbClr val="000000"/>
                          </a:solidFill>
                          <a:latin typeface="Arial"/>
                        </a:rPr>
                        <a:t>Población Inicial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8600">
                <a:tc>
                  <a:txBody>
                    <a:bodyPr/>
                    <a:lstStyle/>
                    <a:p>
                      <a:pPr algn="just" fontAlgn="t"/>
                      <a:r>
                        <a:rPr lang="es-ES" sz="1200" b="1" i="0" u="none" strike="noStrike">
                          <a:solidFill>
                            <a:srgbClr val="000000"/>
                          </a:solidFill>
                          <a:latin typeface="Arial"/>
                        </a:rPr>
                        <a:t>r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just" fontAlgn="t"/>
                      <a:r>
                        <a:rPr lang="es-ES" sz="1200" b="0" i="0" u="none" strike="noStrike">
                          <a:solidFill>
                            <a:srgbClr val="000000"/>
                          </a:solidFill>
                          <a:latin typeface="Arial"/>
                        </a:rPr>
                        <a:t>Tasa Anual de Crecimiento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8600">
                <a:tc>
                  <a:txBody>
                    <a:bodyPr/>
                    <a:lstStyle/>
                    <a:p>
                      <a:pPr algn="just" fontAlgn="t"/>
                      <a:r>
                        <a:rPr lang="es-ES" sz="1200" b="1" i="0" u="none" strike="noStrike">
                          <a:solidFill>
                            <a:srgbClr val="000000"/>
                          </a:solidFill>
                          <a:latin typeface="Arial"/>
                        </a:rPr>
                        <a:t>to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just" fontAlgn="t"/>
                      <a:r>
                        <a:rPr lang="es-ES" sz="1200" b="0" i="0" u="none" strike="noStrike">
                          <a:solidFill>
                            <a:srgbClr val="000000"/>
                          </a:solidFill>
                          <a:latin typeface="Arial"/>
                        </a:rPr>
                        <a:t>Año Inicial del Periodo de Diseño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8600">
                <a:tc>
                  <a:txBody>
                    <a:bodyPr/>
                    <a:lstStyle/>
                    <a:p>
                      <a:pPr algn="just" fontAlgn="t"/>
                      <a:r>
                        <a:rPr lang="es-ES" sz="1200" b="1" i="0" u="none" strike="noStrike">
                          <a:solidFill>
                            <a:srgbClr val="000000"/>
                          </a:solidFill>
                          <a:latin typeface="Arial"/>
                        </a:rPr>
                        <a:t>tf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just" fontAlgn="t"/>
                      <a:r>
                        <a:rPr lang="es-ES" sz="1200" b="0" i="0" u="none" strike="noStrike" dirty="0">
                          <a:solidFill>
                            <a:srgbClr val="000000"/>
                          </a:solidFill>
                          <a:latin typeface="Arial"/>
                        </a:rPr>
                        <a:t>Año Final del Periodo de Diseño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pic>
        <p:nvPicPr>
          <p:cNvPr id="15" name="14 Imagen" descr="EMAAP"/>
          <p:cNvPicPr/>
          <p:nvPr/>
        </p:nvPicPr>
        <p:blipFill>
          <a:blip r:embed="rId4" cstate="print"/>
          <a:srcRect/>
          <a:stretch>
            <a:fillRect/>
          </a:stretch>
        </p:blipFill>
        <p:spPr bwMode="auto">
          <a:xfrm>
            <a:off x="4292600" y="5768975"/>
            <a:ext cx="412750" cy="504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19" descr="j0346315[1]">
            <a:hlinkClick r:id="rId5" action="ppaction://hlinkpres?slideindex=1&amp;slidetitle="/>
          </p:cNvPr>
          <p:cNvPicPr>
            <a:picLocks noChangeAspect="1" noChangeArrowheads="1"/>
          </p:cNvPicPr>
          <p:nvPr/>
        </p:nvPicPr>
        <p:blipFill>
          <a:blip r:embed="rId6" cstate="print"/>
          <a:srcRect/>
          <a:stretch>
            <a:fillRect/>
          </a:stretch>
        </p:blipFill>
        <p:spPr bwMode="auto">
          <a:xfrm>
            <a:off x="8216900" y="406400"/>
            <a:ext cx="539750" cy="5397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arriba">
            <a:hlinkClick r:id="rId2" action="ppaction://hlinksldjump"/>
          </p:cNvPr>
          <p:cNvSpPr/>
          <p:nvPr/>
        </p:nvSpPr>
        <p:spPr bwMode="auto">
          <a:xfrm>
            <a:off x="8216900" y="6051550"/>
            <a:ext cx="577850" cy="444500"/>
          </a:xfrm>
          <a:prstGeom prst="upArrow">
            <a:avLst/>
          </a:prstGeom>
          <a:solidFill>
            <a:srgbClr val="84A5D6"/>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4" name="3 Rectángulo">
            <a:hlinkClick r:id="rId3" action="ppaction://hlinksldjump"/>
          </p:cNvPr>
          <p:cNvSpPr/>
          <p:nvPr/>
        </p:nvSpPr>
        <p:spPr>
          <a:xfrm>
            <a:off x="3694648" y="526018"/>
            <a:ext cx="2433102"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a:spAutoFit/>
          </a:bodyPr>
          <a:lstStyle/>
          <a:p>
            <a:r>
              <a:rPr lang="es-ES" b="1" dirty="0" smtClean="0"/>
              <a:t>Áreas de Aportación</a:t>
            </a:r>
            <a:endParaRPr lang="es-ES" dirty="0"/>
          </a:p>
        </p:txBody>
      </p:sp>
      <p:pic>
        <p:nvPicPr>
          <p:cNvPr id="6145" name="Picture 1"/>
          <p:cNvPicPr>
            <a:picLocks noChangeAspect="1" noChangeArrowheads="1"/>
          </p:cNvPicPr>
          <p:nvPr/>
        </p:nvPicPr>
        <p:blipFill>
          <a:blip r:embed="rId4" cstate="print"/>
          <a:srcRect/>
          <a:stretch>
            <a:fillRect/>
          </a:stretch>
        </p:blipFill>
        <p:spPr bwMode="auto">
          <a:xfrm>
            <a:off x="459529" y="1828800"/>
            <a:ext cx="3667971" cy="29337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17 Imagen"/>
          <p:cNvPicPr>
            <a:picLocks noChangeAspect="1" noChangeArrowheads="1"/>
          </p:cNvPicPr>
          <p:nvPr/>
        </p:nvPicPr>
        <p:blipFill>
          <a:blip r:embed="rId5" cstate="print"/>
          <a:srcRect/>
          <a:stretch>
            <a:fillRect/>
          </a:stretch>
        </p:blipFill>
        <p:spPr bwMode="auto">
          <a:xfrm>
            <a:off x="4883150" y="1873250"/>
            <a:ext cx="3576034" cy="3022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146" name="Rectangle 2"/>
          <p:cNvSpPr>
            <a:spLocks noChangeArrowheads="1"/>
          </p:cNvSpPr>
          <p:nvPr/>
        </p:nvSpPr>
        <p:spPr bwMode="auto">
          <a:xfrm>
            <a:off x="5016500" y="1206500"/>
            <a:ext cx="3644900" cy="738664"/>
          </a:xfrm>
          <a:prstGeom prst="rect">
            <a:avLst/>
          </a:prstGeom>
          <a:solidFill>
            <a:schemeClr val="accent1"/>
          </a:solidFill>
          <a:ln w="9525">
            <a:noFill/>
            <a:miter lim="800000"/>
            <a:headEnd/>
            <a:tailEnd/>
          </a:ln>
          <a:effectLst>
            <a:innerShdw blurRad="63500" dist="50800" dir="18900000">
              <a:prstClr val="black">
                <a:alpha val="50000"/>
              </a:prstClr>
            </a:innerShdw>
          </a:effectLst>
          <a:scene3d>
            <a:camera prst="orthographicFront"/>
            <a:lightRig rig="threePt" dir="t"/>
          </a:scene3d>
          <a:sp3d>
            <a:bevelT w="165100" prst="coolSlant"/>
            <a:bevelB prst="angle"/>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562100" algn="l"/>
              </a:tabLst>
            </a:pP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Las </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reas de aporte se ajustaran a las condiciones topogr</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ficas de este sector y limites reales de drenaje. </a:t>
            </a:r>
            <a:endParaRPr kumimoji="0" lang="es-ES" sz="2000" b="0" i="0" u="none" strike="noStrike" cap="none" normalizeH="0" baseline="0" dirty="0" smtClean="0">
              <a:ln>
                <a:noFill/>
              </a:ln>
              <a:solidFill>
                <a:schemeClr val="tx1"/>
              </a:solidFill>
              <a:effectLst/>
              <a:latin typeface="Arial" pitchFamily="34" charset="0"/>
            </a:endParaRPr>
          </a:p>
        </p:txBody>
      </p:sp>
      <p:sp>
        <p:nvSpPr>
          <p:cNvPr id="6147" name="Rectangle 3"/>
          <p:cNvSpPr>
            <a:spLocks noChangeArrowheads="1"/>
          </p:cNvSpPr>
          <p:nvPr/>
        </p:nvSpPr>
        <p:spPr bwMode="auto">
          <a:xfrm>
            <a:off x="615950" y="1206500"/>
            <a:ext cx="3600450" cy="738664"/>
          </a:xfrm>
          <a:prstGeom prst="rect">
            <a:avLst/>
          </a:prstGeom>
          <a:solidFill>
            <a:schemeClr val="accent1"/>
          </a:solidFill>
          <a:ln w="9525">
            <a:noFill/>
            <a:miter lim="800000"/>
            <a:headEnd/>
            <a:tailEnd/>
          </a:ln>
          <a:effectLst>
            <a:innerShdw blurRad="63500" dist="50800" dir="18900000">
              <a:prstClr val="black">
                <a:alpha val="50000"/>
              </a:prstClr>
            </a:innerShdw>
          </a:effectLst>
          <a:scene3d>
            <a:camera prst="orthographicFront"/>
            <a:lightRig rig="threePt" dir="t"/>
          </a:scene3d>
          <a:sp3d>
            <a:bevelT w="165100" prst="coolSlant"/>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562100" algn="l"/>
              </a:tabLst>
            </a:pP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 general, las </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reas consideradas corresponden a las zonas a poblarse, con las cuales se saturar</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el barrio.  </a:t>
            </a:r>
            <a:endParaRPr kumimoji="0" lang="es-ES" sz="2000" b="0" i="0" u="none" strike="noStrike" cap="none" normalizeH="0" baseline="0" dirty="0" smtClean="0">
              <a:ln>
                <a:noFill/>
              </a:ln>
              <a:solidFill>
                <a:schemeClr val="tx1"/>
              </a:solidFill>
              <a:effectLst/>
              <a:latin typeface="Arial" pitchFamily="34" charset="0"/>
            </a:endParaRPr>
          </a:p>
        </p:txBody>
      </p:sp>
      <p:sp>
        <p:nvSpPr>
          <p:cNvPr id="11" name="10 Rectángulo">
            <a:hlinkClick r:id="rId3" action="ppaction://hlinksldjump"/>
          </p:cNvPr>
          <p:cNvSpPr/>
          <p:nvPr/>
        </p:nvSpPr>
        <p:spPr>
          <a:xfrm>
            <a:off x="3054473" y="5015468"/>
            <a:ext cx="3073277"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a:spAutoFit/>
          </a:bodyPr>
          <a:lstStyle/>
          <a:p>
            <a:pPr lvl="0"/>
            <a:r>
              <a:rPr lang="es-ES" b="1" dirty="0" smtClean="0"/>
              <a:t>Densidad de la Población</a:t>
            </a:r>
            <a:endParaRPr lang="es-ES" dirty="0"/>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14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86175" y="5613400"/>
            <a:ext cx="1685925" cy="438150"/>
          </a:xfrm>
          <a:prstGeom prst="rect">
            <a:avLst/>
          </a:prstGeom>
          <a:solidFill>
            <a:srgbClr val="FFFF66"/>
          </a:solidFill>
        </p:spPr>
      </p:pic>
      <p:sp>
        <p:nvSpPr>
          <p:cNvPr id="14" name="13 Rectángulo"/>
          <p:cNvSpPr/>
          <p:nvPr/>
        </p:nvSpPr>
        <p:spPr>
          <a:xfrm>
            <a:off x="3327400" y="6277173"/>
            <a:ext cx="2711450" cy="307777"/>
          </a:xfrm>
          <a:prstGeom prst="rect">
            <a:avLst/>
          </a:prstGeom>
          <a:solidFill>
            <a:srgbClr val="FFFF66"/>
          </a:solidFill>
        </p:spPr>
        <p:txBody>
          <a:bodyPr wrap="square">
            <a:spAutoFit/>
          </a:bodyPr>
          <a:lstStyle/>
          <a:p>
            <a:r>
              <a:rPr lang="es-ES" sz="1400" b="1" dirty="0" smtClean="0">
                <a:solidFill>
                  <a:srgbClr val="1C1C1C"/>
                </a:solidFill>
              </a:rPr>
              <a:t>Densidad de diseño </a:t>
            </a:r>
            <a:r>
              <a:rPr lang="es-ES" sz="1400" dirty="0" smtClean="0">
                <a:solidFill>
                  <a:srgbClr val="1C1C1C"/>
                </a:solidFill>
              </a:rPr>
              <a:t>= </a:t>
            </a:r>
            <a:r>
              <a:rPr lang="es-ES" sz="1400" dirty="0" err="1" smtClean="0">
                <a:solidFill>
                  <a:srgbClr val="1C1C1C"/>
                </a:solidFill>
              </a:rPr>
              <a:t>hab</a:t>
            </a:r>
            <a:r>
              <a:rPr lang="es-ES" sz="1400" dirty="0" smtClean="0">
                <a:solidFill>
                  <a:srgbClr val="1C1C1C"/>
                </a:solidFill>
              </a:rPr>
              <a:t>/Ha</a:t>
            </a:r>
            <a:endParaRPr lang="es-ES" sz="1400" dirty="0">
              <a:solidFill>
                <a:srgbClr val="1C1C1C"/>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arriba">
            <a:hlinkClick r:id="rId2" action="ppaction://hlinksldjump"/>
          </p:cNvPr>
          <p:cNvSpPr/>
          <p:nvPr/>
        </p:nvSpPr>
        <p:spPr bwMode="auto">
          <a:xfrm>
            <a:off x="8216900" y="6051550"/>
            <a:ext cx="577850" cy="444500"/>
          </a:xfrm>
          <a:prstGeom prst="upArrow">
            <a:avLst/>
          </a:prstGeom>
          <a:solidFill>
            <a:srgbClr val="84A5D6"/>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4" name="3 Rectángulo">
            <a:hlinkClick r:id="rId3" action="ppaction://hlinksldjump"/>
          </p:cNvPr>
          <p:cNvSpPr/>
          <p:nvPr/>
        </p:nvSpPr>
        <p:spPr>
          <a:xfrm>
            <a:off x="3327400" y="450850"/>
            <a:ext cx="1911350"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b="1" dirty="0" smtClean="0"/>
              <a:t>Dotación</a:t>
            </a:r>
            <a:endParaRPr lang="es-ES" b="1" dirty="0"/>
          </a:p>
        </p:txBody>
      </p:sp>
      <p:sp>
        <p:nvSpPr>
          <p:cNvPr id="7" name="Rectangle 2"/>
          <p:cNvSpPr>
            <a:spLocks noChangeArrowheads="1"/>
          </p:cNvSpPr>
          <p:nvPr/>
        </p:nvSpPr>
        <p:spPr bwMode="auto">
          <a:xfrm>
            <a:off x="2616200" y="1428750"/>
            <a:ext cx="3422650" cy="954107"/>
          </a:xfrm>
          <a:prstGeom prst="rect">
            <a:avLst/>
          </a:prstGeom>
          <a:solidFill>
            <a:schemeClr val="accent1"/>
          </a:solidFill>
          <a:ln w="9525">
            <a:noFill/>
            <a:miter lim="800000"/>
            <a:headEnd/>
            <a:tailEnd/>
          </a:ln>
          <a:effectLst>
            <a:innerShdw blurRad="63500" dist="50800" dir="18900000">
              <a:prstClr val="black">
                <a:alpha val="50000"/>
              </a:prstClr>
            </a:innerShdw>
          </a:effectLst>
          <a:scene3d>
            <a:camera prst="orthographicFront"/>
            <a:lightRig rig="threePt" dir="t"/>
          </a:scene3d>
          <a:sp3d>
            <a:bevelT w="165100" prst="coolSlant"/>
            <a:bevelB prst="angle"/>
          </a:sp3d>
        </p:spPr>
        <p:txBody>
          <a:bodyPr vert="horz" wrap="square" lIns="91440" tIns="45720" rIns="91440" bIns="45720" numCol="1" anchor="ctr" anchorCtr="0" compatLnSpc="1">
            <a:prstTxWarp prst="textNoShape">
              <a:avLst/>
            </a:prstTxWarp>
            <a:spAutoFit/>
          </a:bodyPr>
          <a:lstStyle/>
          <a:p>
            <a:pPr lvl="0" algn="just" eaLnBrk="1" hangingPunct="1">
              <a:tabLst>
                <a:tab pos="1562100" algn="l"/>
              </a:tabLst>
            </a:pPr>
            <a:r>
              <a:rPr lang="es-ES" sz="1400" dirty="0" smtClean="0"/>
              <a:t>Es la cantidad de agua asignada a una población o a un habitante para su consumo en cierto tiempo, expresada en términos de </a:t>
            </a:r>
            <a:r>
              <a:rPr lang="es-ES" sz="1400" dirty="0" err="1" smtClean="0"/>
              <a:t>Lt</a:t>
            </a:r>
            <a:r>
              <a:rPr lang="es-ES" sz="1400" dirty="0" smtClean="0"/>
              <a:t>/</a:t>
            </a:r>
            <a:r>
              <a:rPr lang="es-ES" sz="1400" dirty="0" err="1" smtClean="0"/>
              <a:t>hab</a:t>
            </a:r>
            <a:r>
              <a:rPr lang="es-ES" sz="1400" dirty="0" smtClean="0"/>
              <a:t>/día</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ES" sz="2000" b="0" i="0" u="none" strike="noStrike" cap="none" normalizeH="0" baseline="0" dirty="0" smtClean="0">
              <a:ln>
                <a:noFill/>
              </a:ln>
              <a:solidFill>
                <a:schemeClr val="tx1"/>
              </a:solidFill>
              <a:effectLst/>
              <a:latin typeface="Arial" pitchFamily="34" charset="0"/>
            </a:endParaRPr>
          </a:p>
        </p:txBody>
      </p:sp>
      <p:pic>
        <p:nvPicPr>
          <p:cNvPr id="8" name="7 Imagen"/>
          <p:cNvPicPr/>
          <p:nvPr/>
        </p:nvPicPr>
        <p:blipFill>
          <a:blip r:embed="rId4" cstate="print"/>
          <a:srcRect/>
          <a:stretch>
            <a:fillRect/>
          </a:stretch>
        </p:blipFill>
        <p:spPr bwMode="auto">
          <a:xfrm>
            <a:off x="2660650" y="2851150"/>
            <a:ext cx="3346450" cy="1952625"/>
          </a:xfrm>
          <a:prstGeom prst="rect">
            <a:avLst/>
          </a:prstGeom>
          <a:solidFill>
            <a:schemeClr val="accent5">
              <a:lumMod val="75000"/>
            </a:schemeClr>
          </a:solidFill>
          <a:ln w="9525">
            <a:noFill/>
            <a:miter lim="800000"/>
            <a:headEnd/>
            <a:tailEnd/>
          </a:ln>
        </p:spPr>
      </p:pic>
      <p:grpSp>
        <p:nvGrpSpPr>
          <p:cNvPr id="9" name="Group 1028"/>
          <p:cNvGrpSpPr>
            <a:grpSpLocks/>
          </p:cNvGrpSpPr>
          <p:nvPr/>
        </p:nvGrpSpPr>
        <p:grpSpPr bwMode="auto">
          <a:xfrm>
            <a:off x="7461250" y="184150"/>
            <a:ext cx="977900" cy="800100"/>
            <a:chOff x="3600" y="2304"/>
            <a:chExt cx="2016" cy="1776"/>
          </a:xfrm>
        </p:grpSpPr>
        <p:sp>
          <p:nvSpPr>
            <p:cNvPr id="10" name="Oval 1029"/>
            <p:cNvSpPr>
              <a:spLocks noChangeArrowheads="1"/>
            </p:cNvSpPr>
            <p:nvPr/>
          </p:nvSpPr>
          <p:spPr bwMode="auto">
            <a:xfrm>
              <a:off x="3600" y="2304"/>
              <a:ext cx="2016" cy="1776"/>
            </a:xfrm>
            <a:prstGeom prst="ellipse">
              <a:avLst/>
            </a:prstGeom>
            <a:gradFill rotWithShape="0">
              <a:gsLst>
                <a:gs pos="0">
                  <a:schemeClr val="folHlink">
                    <a:gamma/>
                    <a:shade val="46275"/>
                    <a:invGamma/>
                  </a:schemeClr>
                </a:gs>
                <a:gs pos="100000">
                  <a:schemeClr val="folHlink"/>
                </a:gs>
              </a:gsLst>
              <a:path path="shape">
                <a:fillToRect l="50000" t="50000" r="50000" b="50000"/>
              </a:path>
            </a:gradFill>
            <a:ln w="9525">
              <a:solidFill>
                <a:schemeClr val="tx1"/>
              </a:solidFill>
              <a:round/>
              <a:headEnd/>
              <a:tailEnd/>
            </a:ln>
            <a:effectLst/>
          </p:spPr>
          <p:txBody>
            <a:bodyPr wrap="none" anchor="ctr"/>
            <a:lstStyle/>
            <a:p>
              <a:pPr>
                <a:defRPr/>
              </a:pPr>
              <a:endParaRPr lang="es-ES">
                <a:latin typeface="Arial" charset="0"/>
              </a:endParaRPr>
            </a:p>
          </p:txBody>
        </p:sp>
        <p:sp>
          <p:nvSpPr>
            <p:cNvPr id="11" name="Oval 1030"/>
            <p:cNvSpPr>
              <a:spLocks noChangeArrowheads="1"/>
            </p:cNvSpPr>
            <p:nvPr/>
          </p:nvSpPr>
          <p:spPr bwMode="auto">
            <a:xfrm>
              <a:off x="3792" y="2448"/>
              <a:ext cx="1632" cy="1488"/>
            </a:xfrm>
            <a:prstGeom prst="ellipse">
              <a:avLst/>
            </a:prstGeom>
            <a:gradFill rotWithShape="0">
              <a:gsLst>
                <a:gs pos="0">
                  <a:schemeClr val="tx2"/>
                </a:gs>
                <a:gs pos="100000">
                  <a:srgbClr val="292929"/>
                </a:gs>
              </a:gsLst>
              <a:path path="shape">
                <a:fillToRect l="50000" t="50000" r="50000" b="50000"/>
              </a:path>
            </a:gradFill>
            <a:ln w="76200">
              <a:solidFill>
                <a:schemeClr val="bg1"/>
              </a:solidFill>
              <a:round/>
              <a:headEnd/>
              <a:tailEnd/>
            </a:ln>
          </p:spPr>
          <p:txBody>
            <a:bodyPr wrap="none" anchor="ctr"/>
            <a:lstStyle/>
            <a:p>
              <a:endParaRPr lang="es-ES"/>
            </a:p>
          </p:txBody>
        </p:sp>
        <p:sp>
          <p:nvSpPr>
            <p:cNvPr id="12" name="Line 1031"/>
            <p:cNvSpPr>
              <a:spLocks noChangeShapeType="1"/>
            </p:cNvSpPr>
            <p:nvPr/>
          </p:nvSpPr>
          <p:spPr bwMode="auto">
            <a:xfrm>
              <a:off x="3792" y="3216"/>
              <a:ext cx="1632" cy="0"/>
            </a:xfrm>
            <a:prstGeom prst="line">
              <a:avLst/>
            </a:prstGeom>
            <a:noFill/>
            <a:ln w="76200">
              <a:solidFill>
                <a:schemeClr val="bg1"/>
              </a:solidFill>
              <a:round/>
              <a:headEnd/>
              <a:tailEnd/>
            </a:ln>
          </p:spPr>
          <p:txBody>
            <a:bodyPr wrap="none" anchor="ctr"/>
            <a:lstStyle/>
            <a:p>
              <a:endParaRPr lang="es-ES"/>
            </a:p>
          </p:txBody>
        </p:sp>
        <p:sp>
          <p:nvSpPr>
            <p:cNvPr id="13" name="Line 1032"/>
            <p:cNvSpPr>
              <a:spLocks noChangeShapeType="1"/>
            </p:cNvSpPr>
            <p:nvPr/>
          </p:nvSpPr>
          <p:spPr bwMode="auto">
            <a:xfrm>
              <a:off x="3840" y="3024"/>
              <a:ext cx="1536" cy="0"/>
            </a:xfrm>
            <a:prstGeom prst="line">
              <a:avLst/>
            </a:prstGeom>
            <a:noFill/>
            <a:ln w="76200">
              <a:solidFill>
                <a:schemeClr val="bg1"/>
              </a:solidFill>
              <a:round/>
              <a:headEnd/>
              <a:tailEnd/>
            </a:ln>
          </p:spPr>
          <p:txBody>
            <a:bodyPr wrap="none" anchor="ctr"/>
            <a:lstStyle/>
            <a:p>
              <a:endParaRPr lang="es-ES"/>
            </a:p>
          </p:txBody>
        </p:sp>
        <p:sp>
          <p:nvSpPr>
            <p:cNvPr id="14" name="Line 1033"/>
            <p:cNvSpPr>
              <a:spLocks noChangeShapeType="1"/>
            </p:cNvSpPr>
            <p:nvPr/>
          </p:nvSpPr>
          <p:spPr bwMode="auto">
            <a:xfrm>
              <a:off x="3888" y="2832"/>
              <a:ext cx="1440" cy="0"/>
            </a:xfrm>
            <a:prstGeom prst="line">
              <a:avLst/>
            </a:prstGeom>
            <a:noFill/>
            <a:ln w="76200">
              <a:solidFill>
                <a:schemeClr val="bg1"/>
              </a:solidFill>
              <a:round/>
              <a:headEnd/>
              <a:tailEnd/>
            </a:ln>
          </p:spPr>
          <p:txBody>
            <a:bodyPr wrap="none" anchor="ctr"/>
            <a:lstStyle/>
            <a:p>
              <a:endParaRPr lang="es-ES"/>
            </a:p>
          </p:txBody>
        </p:sp>
        <p:sp>
          <p:nvSpPr>
            <p:cNvPr id="15" name="Line 1034"/>
            <p:cNvSpPr>
              <a:spLocks noChangeShapeType="1"/>
            </p:cNvSpPr>
            <p:nvPr/>
          </p:nvSpPr>
          <p:spPr bwMode="auto">
            <a:xfrm>
              <a:off x="3888" y="3552"/>
              <a:ext cx="1440" cy="0"/>
            </a:xfrm>
            <a:prstGeom prst="line">
              <a:avLst/>
            </a:prstGeom>
            <a:noFill/>
            <a:ln w="76200">
              <a:solidFill>
                <a:schemeClr val="bg1"/>
              </a:solidFill>
              <a:round/>
              <a:headEnd/>
              <a:tailEnd/>
            </a:ln>
          </p:spPr>
          <p:txBody>
            <a:bodyPr wrap="none" anchor="ctr"/>
            <a:lstStyle/>
            <a:p>
              <a:endParaRPr lang="es-ES"/>
            </a:p>
          </p:txBody>
        </p:sp>
        <p:sp>
          <p:nvSpPr>
            <p:cNvPr id="16" name="Line 1035"/>
            <p:cNvSpPr>
              <a:spLocks noChangeShapeType="1"/>
            </p:cNvSpPr>
            <p:nvPr/>
          </p:nvSpPr>
          <p:spPr bwMode="auto">
            <a:xfrm>
              <a:off x="3840" y="3360"/>
              <a:ext cx="1536" cy="0"/>
            </a:xfrm>
            <a:prstGeom prst="line">
              <a:avLst/>
            </a:prstGeom>
            <a:noFill/>
            <a:ln w="76200">
              <a:solidFill>
                <a:schemeClr val="bg1"/>
              </a:solidFill>
              <a:round/>
              <a:headEnd/>
              <a:tailEnd/>
            </a:ln>
          </p:spPr>
          <p:txBody>
            <a:bodyPr wrap="none" anchor="ctr"/>
            <a:lstStyle/>
            <a:p>
              <a:endParaRPr lang="es-ES"/>
            </a:p>
          </p:txBody>
        </p:sp>
        <p:sp>
          <p:nvSpPr>
            <p:cNvPr id="17" name="Line 1036"/>
            <p:cNvSpPr>
              <a:spLocks noChangeShapeType="1"/>
            </p:cNvSpPr>
            <p:nvPr/>
          </p:nvSpPr>
          <p:spPr bwMode="auto">
            <a:xfrm>
              <a:off x="4032" y="3744"/>
              <a:ext cx="1152" cy="0"/>
            </a:xfrm>
            <a:prstGeom prst="line">
              <a:avLst/>
            </a:prstGeom>
            <a:noFill/>
            <a:ln w="76200">
              <a:solidFill>
                <a:schemeClr val="bg1"/>
              </a:solidFill>
              <a:round/>
              <a:headEnd/>
              <a:tailEnd/>
            </a:ln>
          </p:spPr>
          <p:txBody>
            <a:bodyPr wrap="none" anchor="ctr"/>
            <a:lstStyle/>
            <a:p>
              <a:endParaRPr lang="es-ES"/>
            </a:p>
          </p:txBody>
        </p:sp>
        <p:sp>
          <p:nvSpPr>
            <p:cNvPr id="18" name="Line 1037"/>
            <p:cNvSpPr>
              <a:spLocks noChangeShapeType="1"/>
            </p:cNvSpPr>
            <p:nvPr/>
          </p:nvSpPr>
          <p:spPr bwMode="auto">
            <a:xfrm>
              <a:off x="4032" y="2688"/>
              <a:ext cx="1152" cy="0"/>
            </a:xfrm>
            <a:prstGeom prst="line">
              <a:avLst/>
            </a:prstGeom>
            <a:noFill/>
            <a:ln w="76200">
              <a:solidFill>
                <a:schemeClr val="bg1"/>
              </a:solidFill>
              <a:round/>
              <a:headEnd/>
              <a:tailEnd/>
            </a:ln>
          </p:spPr>
          <p:txBody>
            <a:bodyPr wrap="none" anchor="ctr"/>
            <a:lstStyle/>
            <a:p>
              <a:endParaRPr lang="es-ES"/>
            </a:p>
          </p:txBody>
        </p:sp>
        <p:sp>
          <p:nvSpPr>
            <p:cNvPr id="19" name="Line 1038"/>
            <p:cNvSpPr>
              <a:spLocks noChangeShapeType="1"/>
            </p:cNvSpPr>
            <p:nvPr/>
          </p:nvSpPr>
          <p:spPr bwMode="auto">
            <a:xfrm>
              <a:off x="4608" y="2448"/>
              <a:ext cx="0" cy="1488"/>
            </a:xfrm>
            <a:prstGeom prst="line">
              <a:avLst/>
            </a:prstGeom>
            <a:noFill/>
            <a:ln w="76200">
              <a:solidFill>
                <a:schemeClr val="bg1"/>
              </a:solidFill>
              <a:round/>
              <a:headEnd/>
              <a:tailEnd/>
            </a:ln>
          </p:spPr>
          <p:txBody>
            <a:bodyPr wrap="none" anchor="ctr"/>
            <a:lstStyle/>
            <a:p>
              <a:endParaRPr lang="es-ES"/>
            </a:p>
          </p:txBody>
        </p:sp>
      </p:grpSp>
      <p:pic>
        <p:nvPicPr>
          <p:cNvPr id="20" name="19 Imagen" descr="aseo_personal.jpg"/>
          <p:cNvPicPr>
            <a:picLocks noChangeAspect="1"/>
          </p:cNvPicPr>
          <p:nvPr/>
        </p:nvPicPr>
        <p:blipFill>
          <a:blip r:embed="rId5" cstate="print"/>
          <a:stretch>
            <a:fillRect/>
          </a:stretch>
        </p:blipFill>
        <p:spPr>
          <a:xfrm>
            <a:off x="3771900" y="5384800"/>
            <a:ext cx="1079024" cy="1022350"/>
          </a:xfrm>
          <a:prstGeom prst="rect">
            <a:avLst/>
          </a:prstGeom>
        </p:spPr>
      </p:pic>
      <p:pic>
        <p:nvPicPr>
          <p:cNvPr id="22" name="21 Imagen" descr="BanoSeco2.png"/>
          <p:cNvPicPr>
            <a:picLocks noChangeAspect="1"/>
          </p:cNvPicPr>
          <p:nvPr/>
        </p:nvPicPr>
        <p:blipFill>
          <a:blip r:embed="rId6" cstate="print"/>
          <a:stretch>
            <a:fillRect/>
          </a:stretch>
        </p:blipFill>
        <p:spPr>
          <a:xfrm>
            <a:off x="5683250" y="5429250"/>
            <a:ext cx="1226747" cy="1022350"/>
          </a:xfrm>
          <a:prstGeom prst="rect">
            <a:avLst/>
          </a:prstGeom>
        </p:spPr>
      </p:pic>
      <p:pic>
        <p:nvPicPr>
          <p:cNvPr id="2050" name="Picture 2"/>
          <p:cNvPicPr>
            <a:picLocks noChangeAspect="1" noChangeArrowheads="1"/>
          </p:cNvPicPr>
          <p:nvPr/>
        </p:nvPicPr>
        <p:blipFill>
          <a:blip r:embed="rId7" cstate="print"/>
          <a:srcRect/>
          <a:stretch>
            <a:fillRect/>
          </a:stretch>
        </p:blipFill>
        <p:spPr bwMode="auto">
          <a:xfrm>
            <a:off x="1593850" y="5207000"/>
            <a:ext cx="984250" cy="13884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a:hlinkClick r:id="rId2" action="ppaction://hlinksldjump"/>
          </p:cNvPr>
          <p:cNvSpPr/>
          <p:nvPr/>
        </p:nvSpPr>
        <p:spPr>
          <a:xfrm>
            <a:off x="1593850" y="1250950"/>
            <a:ext cx="2266950" cy="646331"/>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b="1" dirty="0" smtClean="0"/>
              <a:t>Caudal Aguas </a:t>
            </a:r>
          </a:p>
          <a:p>
            <a:pPr algn="ctr"/>
            <a:r>
              <a:rPr lang="es-ES" b="1" dirty="0" smtClean="0"/>
              <a:t>Servidas</a:t>
            </a:r>
            <a:endParaRPr lang="es-ES" b="1" dirty="0"/>
          </a:p>
        </p:txBody>
      </p:sp>
      <p:sp>
        <p:nvSpPr>
          <p:cNvPr id="4" name="3 Rectángulo">
            <a:hlinkClick r:id="rId2" action="ppaction://hlinksldjump"/>
          </p:cNvPr>
          <p:cNvSpPr/>
          <p:nvPr/>
        </p:nvSpPr>
        <p:spPr>
          <a:xfrm>
            <a:off x="1638300" y="3859768"/>
            <a:ext cx="2222500"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b="1" dirty="0" smtClean="0"/>
              <a:t>Caudal Pluvial </a:t>
            </a:r>
            <a:endParaRPr lang="es-ES" b="1" dirty="0"/>
          </a:p>
        </p:txBody>
      </p:sp>
      <p:sp>
        <p:nvSpPr>
          <p:cNvPr id="5" name="4 Rectángulo">
            <a:hlinkClick r:id="rId2" action="ppaction://hlinksldjump"/>
          </p:cNvPr>
          <p:cNvSpPr/>
          <p:nvPr/>
        </p:nvSpPr>
        <p:spPr>
          <a:xfrm>
            <a:off x="615950" y="1473200"/>
            <a:ext cx="444500" cy="4524315"/>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b="1" dirty="0" smtClean="0"/>
              <a:t>C</a:t>
            </a:r>
          </a:p>
          <a:p>
            <a:pPr algn="ctr"/>
            <a:r>
              <a:rPr lang="es-ES" b="1" dirty="0" smtClean="0"/>
              <a:t>A</a:t>
            </a:r>
          </a:p>
          <a:p>
            <a:pPr algn="ctr"/>
            <a:r>
              <a:rPr lang="es-ES" b="1" dirty="0" smtClean="0"/>
              <a:t>U</a:t>
            </a:r>
          </a:p>
          <a:p>
            <a:pPr algn="ctr"/>
            <a:r>
              <a:rPr lang="es-ES" b="1" dirty="0" smtClean="0"/>
              <a:t>D</a:t>
            </a:r>
          </a:p>
          <a:p>
            <a:pPr algn="ctr"/>
            <a:r>
              <a:rPr lang="es-ES" b="1" dirty="0" smtClean="0"/>
              <a:t>A</a:t>
            </a:r>
          </a:p>
          <a:p>
            <a:pPr algn="ctr"/>
            <a:r>
              <a:rPr lang="es-ES" b="1" dirty="0" smtClean="0"/>
              <a:t>L</a:t>
            </a:r>
          </a:p>
          <a:p>
            <a:pPr algn="ctr"/>
            <a:r>
              <a:rPr lang="es-ES" b="1" dirty="0" smtClean="0"/>
              <a:t> </a:t>
            </a:r>
          </a:p>
          <a:p>
            <a:pPr algn="ctr"/>
            <a:r>
              <a:rPr lang="es-ES" b="1" dirty="0" smtClean="0"/>
              <a:t>D</a:t>
            </a:r>
          </a:p>
          <a:p>
            <a:pPr algn="ctr"/>
            <a:r>
              <a:rPr lang="es-ES" b="1" dirty="0" smtClean="0"/>
              <a:t>E</a:t>
            </a:r>
          </a:p>
          <a:p>
            <a:pPr algn="ctr"/>
            <a:r>
              <a:rPr lang="es-ES" b="1" dirty="0" smtClean="0"/>
              <a:t> </a:t>
            </a:r>
          </a:p>
          <a:p>
            <a:pPr algn="ctr"/>
            <a:r>
              <a:rPr lang="es-ES" b="1" dirty="0" smtClean="0"/>
              <a:t> D</a:t>
            </a:r>
          </a:p>
          <a:p>
            <a:pPr algn="ctr"/>
            <a:r>
              <a:rPr lang="es-ES" b="1" dirty="0" smtClean="0"/>
              <a:t>I</a:t>
            </a:r>
          </a:p>
          <a:p>
            <a:pPr algn="ctr"/>
            <a:r>
              <a:rPr lang="es-ES" b="1" dirty="0" smtClean="0"/>
              <a:t>S</a:t>
            </a:r>
          </a:p>
          <a:p>
            <a:pPr algn="ctr"/>
            <a:r>
              <a:rPr lang="es-ES" b="1" dirty="0" smtClean="0"/>
              <a:t>E</a:t>
            </a:r>
          </a:p>
          <a:p>
            <a:pPr algn="ctr"/>
            <a:r>
              <a:rPr lang="es-ES" b="1" dirty="0" smtClean="0"/>
              <a:t>Ñ</a:t>
            </a:r>
          </a:p>
          <a:p>
            <a:pPr algn="ctr"/>
            <a:r>
              <a:rPr lang="es-ES" b="1" dirty="0" smtClean="0"/>
              <a:t>O</a:t>
            </a:r>
            <a:endParaRPr lang="es-ES" b="1" dirty="0"/>
          </a:p>
        </p:txBody>
      </p:sp>
      <p:sp>
        <p:nvSpPr>
          <p:cNvPr id="6" name="5 Rectángulo">
            <a:hlinkClick r:id="rId2" action="ppaction://hlinksldjump"/>
          </p:cNvPr>
          <p:cNvSpPr/>
          <p:nvPr/>
        </p:nvSpPr>
        <p:spPr>
          <a:xfrm>
            <a:off x="1593850" y="2437368"/>
            <a:ext cx="2266950"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b="1" dirty="0" smtClean="0"/>
              <a:t>Caudal Infiltración </a:t>
            </a:r>
            <a:endParaRPr lang="es-ES" b="1" dirty="0"/>
          </a:p>
        </p:txBody>
      </p:sp>
      <p:sp>
        <p:nvSpPr>
          <p:cNvPr id="7" name="6 Rectángulo">
            <a:hlinkClick r:id="rId2" action="ppaction://hlinksldjump"/>
          </p:cNvPr>
          <p:cNvSpPr/>
          <p:nvPr/>
        </p:nvSpPr>
        <p:spPr>
          <a:xfrm>
            <a:off x="1549400" y="526018"/>
            <a:ext cx="6045200" cy="369332"/>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s-ES" b="1" dirty="0" smtClean="0"/>
              <a:t>Q diseño = Q residuales + Q infiltración + Q pluvial</a:t>
            </a:r>
            <a:endParaRPr lang="es-ES" b="1" dirty="0"/>
          </a:p>
        </p:txBody>
      </p:sp>
      <p:sp>
        <p:nvSpPr>
          <p:cNvPr id="4098" name="Rectangle 2"/>
          <p:cNvSpPr>
            <a:spLocks noChangeArrowheads="1"/>
          </p:cNvSpPr>
          <p:nvPr/>
        </p:nvSpPr>
        <p:spPr bwMode="auto">
          <a:xfrm>
            <a:off x="4572000" y="1250950"/>
            <a:ext cx="4000500" cy="52322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el agua residual procedente de residencias de cocinas, lavabos, sanitarios y lavander</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as.</a:t>
            </a:r>
            <a:endParaRPr kumimoji="0" lang="es-ES" sz="2000" b="0" i="0" u="none" strike="noStrike" cap="none" normalizeH="0" baseline="0" dirty="0" smtClean="0">
              <a:ln>
                <a:noFill/>
              </a:ln>
              <a:solidFill>
                <a:schemeClr val="tx1"/>
              </a:solidFill>
              <a:effectLst/>
              <a:latin typeface="Arial" pitchFamily="34" charset="0"/>
            </a:endParaRPr>
          </a:p>
        </p:txBody>
      </p:sp>
      <p:sp>
        <p:nvSpPr>
          <p:cNvPr id="10" name="9 Rectángulo"/>
          <p:cNvSpPr/>
          <p:nvPr/>
        </p:nvSpPr>
        <p:spPr>
          <a:xfrm>
            <a:off x="4572000" y="2006600"/>
            <a:ext cx="4000500"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ES" sz="1400" dirty="0" smtClean="0"/>
              <a:t>Es agua del subsuelo que penetra las redes de alcantarillado, a través de las paredes de tuberías defectuosas, uniones de tuberías, conexiones, y las estructuras de los pozos de visita, cajas de paso, terminales de limpieza, </a:t>
            </a:r>
            <a:r>
              <a:rPr lang="es-ES" sz="1400" dirty="0" err="1" smtClean="0"/>
              <a:t>etc</a:t>
            </a:r>
            <a:endParaRPr lang="es-ES" sz="1400" dirty="0"/>
          </a:p>
        </p:txBody>
      </p:sp>
      <p:sp>
        <p:nvSpPr>
          <p:cNvPr id="11" name="10 Rectángulo"/>
          <p:cNvSpPr/>
          <p:nvPr/>
        </p:nvSpPr>
        <p:spPr>
          <a:xfrm>
            <a:off x="4616450" y="3606800"/>
            <a:ext cx="3956050"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ES" sz="1400" dirty="0" smtClean="0"/>
              <a:t>Se utilizara el método racional, para el caudal de aguas lluvias, considerando que el área de aporte es menor a 200ha, calculado con la formula:</a:t>
            </a:r>
            <a:endParaRPr lang="es-ES" sz="1400" dirty="0"/>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4718050"/>
            <a:ext cx="889000" cy="428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ctangle 2"/>
          <p:cNvSpPr>
            <a:spLocks noChangeArrowheads="1"/>
          </p:cNvSpPr>
          <p:nvPr/>
        </p:nvSpPr>
        <p:spPr bwMode="auto">
          <a:xfrm>
            <a:off x="1949450" y="5207001"/>
            <a:ext cx="2711450" cy="276999"/>
          </a:xfrm>
          <a:prstGeom prst="rect">
            <a:avLst/>
          </a:prstGeom>
          <a:solidFill>
            <a:schemeClr val="tx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eaLnBrk="1" hangingPunct="1">
              <a:buAutoNum type="alphaUcParenBoth" startAt="3"/>
            </a:pPr>
            <a:r>
              <a:rPr lang="es-ES" sz="1200" b="1" dirty="0" smtClean="0">
                <a:latin typeface="Arial" pitchFamily="34" charset="0"/>
                <a:ea typeface="Calibri" pitchFamily="34" charset="0"/>
                <a:cs typeface="Arial" pitchFamily="34" charset="0"/>
              </a:rPr>
              <a:t>C</a:t>
            </a:r>
            <a:r>
              <a:rPr lang="es-ES" sz="1200" b="1" dirty="0" smtClean="0" bmk="">
                <a:latin typeface="Arial" pitchFamily="34" charset="0"/>
                <a:ea typeface="Calibri" pitchFamily="34" charset="0"/>
                <a:cs typeface="Arial" pitchFamily="34" charset="0"/>
              </a:rPr>
              <a:t>oeficiente de Escurrimiento</a:t>
            </a:r>
            <a:endParaRPr lang="es-ES" dirty="0" smtClean="0">
              <a:latin typeface="Arial" pitchFamily="34" charset="0"/>
            </a:endParaRPr>
          </a:p>
        </p:txBody>
      </p:sp>
      <p:sp>
        <p:nvSpPr>
          <p:cNvPr id="18" name="Rectangle 2"/>
          <p:cNvSpPr>
            <a:spLocks noChangeArrowheads="1"/>
          </p:cNvSpPr>
          <p:nvPr/>
        </p:nvSpPr>
        <p:spPr bwMode="auto">
          <a:xfrm>
            <a:off x="5372100" y="5207000"/>
            <a:ext cx="1955800" cy="276999"/>
          </a:xfrm>
          <a:prstGeom prst="rect">
            <a:avLst/>
          </a:prstGeom>
          <a:solidFill>
            <a:schemeClr val="tx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eaLnBrk="1" hangingPunct="1"/>
            <a:r>
              <a:rPr lang="es-ES" sz="1200" b="1" dirty="0" smtClean="0">
                <a:latin typeface="Arial" pitchFamily="34" charset="0"/>
              </a:rPr>
              <a:t>(I) </a:t>
            </a:r>
            <a:r>
              <a:rPr lang="es-ES" sz="1200" b="1" dirty="0" smtClean="0"/>
              <a:t>Intensidad de lluvia </a:t>
            </a:r>
            <a:endParaRPr lang="es-ES" sz="1200" b="1" dirty="0" smtClean="0">
              <a:latin typeface="Arial" pitchFamily="34" charset="0"/>
            </a:endParaRPr>
          </a:p>
        </p:txBody>
      </p:sp>
      <p:sp>
        <p:nvSpPr>
          <p:cNvPr id="19" name="18 Rectángulo"/>
          <p:cNvSpPr/>
          <p:nvPr/>
        </p:nvSpPr>
        <p:spPr>
          <a:xfrm>
            <a:off x="1949450" y="5518150"/>
            <a:ext cx="2711450" cy="1015663"/>
          </a:xfrm>
          <a:prstGeom prst="rect">
            <a:avLst/>
          </a:prstGeom>
          <a:solidFill>
            <a:schemeClr val="accent3">
              <a:lumMod val="75000"/>
            </a:schemeClr>
          </a:solidFill>
        </p:spPr>
        <p:txBody>
          <a:bodyPr wrap="square">
            <a:spAutoFit/>
          </a:bodyPr>
          <a:lstStyle/>
          <a:p>
            <a:pPr algn="just"/>
            <a:r>
              <a:rPr lang="es-ES" sz="1200" dirty="0" smtClean="0"/>
              <a:t>Para el proyecto se adopta un valor de C=0.40, es decir una zona con viviendas unifamiliares y menores a 100 </a:t>
            </a:r>
            <a:r>
              <a:rPr lang="es-ES" sz="1200" dirty="0" err="1" smtClean="0"/>
              <a:t>hab</a:t>
            </a:r>
            <a:r>
              <a:rPr lang="es-ES" sz="1200" dirty="0" smtClean="0"/>
              <a:t>/Ha, de acuerdo a las características conocidas del sector.</a:t>
            </a:r>
            <a:endParaRPr lang="es-ES" sz="1200" dirty="0"/>
          </a:p>
        </p:txBody>
      </p:sp>
      <p:sp>
        <p:nvSpPr>
          <p:cNvPr id="41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102"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7500" y="6143625"/>
            <a:ext cx="3486150"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21 Rectángulo"/>
          <p:cNvSpPr/>
          <p:nvPr/>
        </p:nvSpPr>
        <p:spPr>
          <a:xfrm>
            <a:off x="5372100" y="5518150"/>
            <a:ext cx="3511550" cy="461665"/>
          </a:xfrm>
          <a:prstGeom prst="rect">
            <a:avLst/>
          </a:prstGeom>
          <a:solidFill>
            <a:schemeClr val="accent3">
              <a:lumMod val="75000"/>
            </a:schemeClr>
          </a:solidFill>
        </p:spPr>
        <p:txBody>
          <a:bodyPr wrap="square">
            <a:spAutoFit/>
          </a:bodyPr>
          <a:lstStyle/>
          <a:p>
            <a:pPr algn="just"/>
            <a:r>
              <a:rPr lang="es-ES" sz="1200" dirty="0" smtClean="0"/>
              <a:t>Se desarrolla con la estación de </a:t>
            </a:r>
            <a:r>
              <a:rPr lang="es-ES" sz="1200" dirty="0" err="1" smtClean="0"/>
              <a:t>Izobamba</a:t>
            </a:r>
            <a:r>
              <a:rPr lang="es-ES" sz="1200" dirty="0" smtClean="0"/>
              <a:t> que es recomendada para utilizarla en el sur de Quito</a:t>
            </a:r>
            <a:endParaRPr lang="es-ES" sz="1200" dirty="0"/>
          </a:p>
        </p:txBody>
      </p:sp>
      <p:sp>
        <p:nvSpPr>
          <p:cNvPr id="20" name="19 Abrir llave"/>
          <p:cNvSpPr/>
          <p:nvPr/>
        </p:nvSpPr>
        <p:spPr bwMode="auto">
          <a:xfrm>
            <a:off x="1149350" y="1517650"/>
            <a:ext cx="355600" cy="2622550"/>
          </a:xfrm>
          <a:prstGeom prst="leftBrac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1" name="20 Flecha derecha"/>
          <p:cNvSpPr/>
          <p:nvPr/>
        </p:nvSpPr>
        <p:spPr bwMode="auto">
          <a:xfrm>
            <a:off x="3994150" y="1473200"/>
            <a:ext cx="400050" cy="88900"/>
          </a:xfrm>
          <a:prstGeom prst="rightArrow">
            <a:avLst/>
          </a:prstGeom>
          <a:solidFill>
            <a:schemeClr val="tx1">
              <a:lumMod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1" i="0" u="none" strike="noStrike" spc="50" normalizeH="0" baseline="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ndParaRPr>
          </a:p>
        </p:txBody>
      </p:sp>
      <p:sp>
        <p:nvSpPr>
          <p:cNvPr id="23" name="22 Flecha derecha"/>
          <p:cNvSpPr/>
          <p:nvPr/>
        </p:nvSpPr>
        <p:spPr bwMode="auto">
          <a:xfrm>
            <a:off x="3994150" y="2628900"/>
            <a:ext cx="400050" cy="88900"/>
          </a:xfrm>
          <a:prstGeom prst="rightArrow">
            <a:avLst/>
          </a:prstGeom>
          <a:solidFill>
            <a:schemeClr val="tx1">
              <a:lumMod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4" name="23 Flecha derecha"/>
          <p:cNvSpPr/>
          <p:nvPr/>
        </p:nvSpPr>
        <p:spPr bwMode="auto">
          <a:xfrm>
            <a:off x="3994150" y="4006850"/>
            <a:ext cx="400050" cy="88900"/>
          </a:xfrm>
          <a:prstGeom prst="rightArrow">
            <a:avLst/>
          </a:prstGeom>
          <a:solidFill>
            <a:schemeClr val="tx1">
              <a:lumMod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20 Imagen"/>
          <p:cNvPicPr>
            <a:picLocks noChangeAspect="1" noChangeArrowheads="1"/>
          </p:cNvPicPr>
          <p:nvPr/>
        </p:nvPicPr>
        <p:blipFill>
          <a:blip r:embed="rId2" cstate="print"/>
          <a:srcRect/>
          <a:stretch>
            <a:fillRect/>
          </a:stretch>
        </p:blipFill>
        <p:spPr bwMode="auto">
          <a:xfrm>
            <a:off x="571500" y="4094163"/>
            <a:ext cx="2428875" cy="2214562"/>
          </a:xfrm>
          <a:prstGeom prst="rect">
            <a:avLst/>
          </a:prstGeom>
          <a:ln>
            <a:noFill/>
          </a:ln>
          <a:effectLst>
            <a:outerShdw blurRad="190500" algn="tl" rotWithShape="0">
              <a:srgbClr val="000000">
                <a:alpha val="70000"/>
              </a:srgbClr>
            </a:outerShdw>
          </a:effectLst>
        </p:spPr>
      </p:pic>
      <p:pic>
        <p:nvPicPr>
          <p:cNvPr id="5123" name="17 Imagen"/>
          <p:cNvPicPr>
            <a:picLocks noChangeAspect="1" noChangeArrowheads="1"/>
          </p:cNvPicPr>
          <p:nvPr/>
        </p:nvPicPr>
        <p:blipFill>
          <a:blip r:embed="rId3" cstate="print"/>
          <a:srcRect/>
          <a:stretch>
            <a:fillRect/>
          </a:stretch>
        </p:blipFill>
        <p:spPr bwMode="auto">
          <a:xfrm>
            <a:off x="660400" y="1293813"/>
            <a:ext cx="2071688" cy="2357437"/>
          </a:xfrm>
          <a:prstGeom prst="rect">
            <a:avLst/>
          </a:prstGeom>
          <a:ln>
            <a:noFill/>
          </a:ln>
          <a:effectLst>
            <a:outerShdw blurRad="190500" algn="tl" rotWithShape="0">
              <a:srgbClr val="000000">
                <a:alpha val="70000"/>
              </a:srgbClr>
            </a:outerShdw>
          </a:effectLst>
        </p:spPr>
      </p:pic>
      <p:sp>
        <p:nvSpPr>
          <p:cNvPr id="467976" name="Text Box 2056"/>
          <p:cNvSpPr txBox="1">
            <a:spLocks noChangeArrowheads="1"/>
          </p:cNvSpPr>
          <p:nvPr/>
        </p:nvSpPr>
        <p:spPr bwMode="auto">
          <a:xfrm>
            <a:off x="1905000" y="304800"/>
            <a:ext cx="6705600" cy="482600"/>
          </a:xfrm>
          <a:prstGeom prst="rect">
            <a:avLst/>
          </a:prstGeom>
          <a:noFill/>
          <a:ln w="9525">
            <a:noFill/>
            <a:miter lim="800000"/>
            <a:headEnd/>
            <a:tailEnd/>
          </a:ln>
          <a:effectLst/>
        </p:spPr>
        <p:txBody>
          <a:bodyPr>
            <a:spAutoFit/>
          </a:bodyPr>
          <a:lstStyle/>
          <a:p>
            <a:pPr>
              <a:lnSpc>
                <a:spcPct val="80000"/>
              </a:lnSpc>
              <a:defRPr/>
            </a:pPr>
            <a:endParaRPr lang="es-ES_tradnl" sz="3200" dirty="0">
              <a:solidFill>
                <a:schemeClr val="accent1"/>
              </a:solidFill>
              <a:effectLst>
                <a:outerShdw blurRad="38100" dist="38100" dir="2700000" algn="tl">
                  <a:srgbClr val="C0C0C0"/>
                </a:outerShdw>
              </a:effectLst>
              <a:latin typeface="Arial Black" pitchFamily="34" charset="0"/>
            </a:endParaRPr>
          </a:p>
        </p:txBody>
      </p:sp>
      <p:sp>
        <p:nvSpPr>
          <p:cNvPr id="467977" name="Text Box 2057"/>
          <p:cNvSpPr txBox="1">
            <a:spLocks noChangeArrowheads="1"/>
          </p:cNvSpPr>
          <p:nvPr/>
        </p:nvSpPr>
        <p:spPr bwMode="auto">
          <a:xfrm>
            <a:off x="1784350" y="2379662"/>
            <a:ext cx="1143000" cy="33813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s-MX" sz="1600" dirty="0">
                <a:solidFill>
                  <a:srgbClr val="FFFF00"/>
                </a:solidFill>
                <a:effectLst>
                  <a:outerShdw blurRad="38100" dist="38100" dir="2700000" algn="tl">
                    <a:srgbClr val="000000"/>
                  </a:outerShdw>
                </a:effectLst>
                <a:latin typeface="Arial Black" pitchFamily="34" charset="0"/>
              </a:rPr>
              <a:t>Tramo A</a:t>
            </a:r>
            <a:endParaRPr lang="es-ES" sz="1600" dirty="0">
              <a:solidFill>
                <a:srgbClr val="FFFF00"/>
              </a:solidFill>
              <a:effectLst>
                <a:outerShdw blurRad="38100" dist="38100" dir="2700000" algn="tl">
                  <a:srgbClr val="000000"/>
                </a:outerShdw>
              </a:effectLst>
              <a:latin typeface="Arial Black" pitchFamily="34" charset="0"/>
            </a:endParaRPr>
          </a:p>
        </p:txBody>
      </p:sp>
      <p:sp>
        <p:nvSpPr>
          <p:cNvPr id="467983" name="Rectangle 2063"/>
          <p:cNvSpPr>
            <a:spLocks noChangeArrowheads="1"/>
          </p:cNvSpPr>
          <p:nvPr/>
        </p:nvSpPr>
        <p:spPr bwMode="auto">
          <a:xfrm>
            <a:off x="704850" y="303234"/>
            <a:ext cx="7645400" cy="523220"/>
          </a:xfrm>
          <a:prstGeom prst="rect">
            <a:avLst/>
          </a:prstGeom>
          <a:noFill/>
          <a:ln w="12700" cap="sq">
            <a:noFill/>
            <a:miter lim="800000"/>
            <a:headEnd type="none" w="sm" len="sm"/>
            <a:tailEnd type="none" w="sm" len="sm"/>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s-MX" sz="2800" b="1" i="1" dirty="0">
                <a:ln w="11430">
                  <a:solidFill>
                    <a:srgbClr val="FFFF00"/>
                  </a:solidFill>
                </a:ln>
                <a:solidFill>
                  <a:srgbClr val="FFFF00"/>
                </a:solidFill>
                <a:effectLst>
                  <a:outerShdw blurRad="50800" dist="39000" dir="5460000" algn="tl">
                    <a:srgbClr val="000000">
                      <a:alpha val="38000"/>
                    </a:srgbClr>
                  </a:outerShdw>
                </a:effectLst>
                <a:latin typeface="Arial" pitchFamily="34" charset="0"/>
              </a:rPr>
              <a:t>DISTRIBUCIÓN RED DE ALCANTARILLADO</a:t>
            </a:r>
            <a:endParaRPr lang="es-ES" sz="2800" b="1" i="1" dirty="0">
              <a:ln w="11430">
                <a:solidFill>
                  <a:srgbClr val="FFFF00"/>
                </a:solidFill>
              </a:ln>
              <a:solidFill>
                <a:srgbClr val="FFFF00"/>
              </a:solidFill>
              <a:effectLst>
                <a:outerShdw blurRad="50800" dist="39000" dir="5460000" algn="tl">
                  <a:srgbClr val="000000">
                    <a:alpha val="38000"/>
                  </a:srgbClr>
                </a:outerShdw>
              </a:effectLst>
              <a:latin typeface="Arial" pitchFamily="34" charset="0"/>
            </a:endParaRPr>
          </a:p>
        </p:txBody>
      </p:sp>
      <p:pic>
        <p:nvPicPr>
          <p:cNvPr id="5127" name="18 Imagen"/>
          <p:cNvPicPr>
            <a:picLocks noChangeAspect="1" noChangeArrowheads="1"/>
          </p:cNvPicPr>
          <p:nvPr/>
        </p:nvPicPr>
        <p:blipFill>
          <a:blip r:embed="rId4" cstate="print"/>
          <a:srcRect/>
          <a:stretch>
            <a:fillRect/>
          </a:stretch>
        </p:blipFill>
        <p:spPr bwMode="auto">
          <a:xfrm>
            <a:off x="3213100" y="1303338"/>
            <a:ext cx="2857500" cy="1857375"/>
          </a:xfrm>
          <a:prstGeom prst="rect">
            <a:avLst/>
          </a:prstGeom>
          <a:ln>
            <a:noFill/>
          </a:ln>
          <a:effectLst>
            <a:outerShdw blurRad="190500" algn="tl" rotWithShape="0">
              <a:srgbClr val="000000">
                <a:alpha val="70000"/>
              </a:srgbClr>
            </a:outerShdw>
          </a:effectLst>
        </p:spPr>
      </p:pic>
      <p:sp>
        <p:nvSpPr>
          <p:cNvPr id="20" name="Text Box 2057"/>
          <p:cNvSpPr txBox="1">
            <a:spLocks noChangeArrowheads="1"/>
          </p:cNvSpPr>
          <p:nvPr/>
        </p:nvSpPr>
        <p:spPr bwMode="auto">
          <a:xfrm>
            <a:off x="3060700" y="1250950"/>
            <a:ext cx="1152525" cy="33813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s-MX" sz="1600" dirty="0">
                <a:solidFill>
                  <a:srgbClr val="FFFF00"/>
                </a:solidFill>
                <a:effectLst>
                  <a:outerShdw blurRad="38100" dist="38100" dir="2700000" algn="tl">
                    <a:srgbClr val="000000"/>
                  </a:outerShdw>
                </a:effectLst>
                <a:latin typeface="Arial Black" pitchFamily="34" charset="0"/>
              </a:rPr>
              <a:t>Tramo B</a:t>
            </a:r>
            <a:endParaRPr lang="es-ES" sz="1600" dirty="0">
              <a:solidFill>
                <a:srgbClr val="FFFF00"/>
              </a:solidFill>
              <a:effectLst>
                <a:outerShdw blurRad="38100" dist="38100" dir="2700000" algn="tl">
                  <a:srgbClr val="000000"/>
                </a:outerShdw>
              </a:effectLst>
              <a:latin typeface="Arial Black" pitchFamily="34" charset="0"/>
            </a:endParaRPr>
          </a:p>
        </p:txBody>
      </p:sp>
      <p:sp>
        <p:nvSpPr>
          <p:cNvPr id="22" name="Text Box 2057"/>
          <p:cNvSpPr txBox="1">
            <a:spLocks noChangeArrowheads="1"/>
          </p:cNvSpPr>
          <p:nvPr/>
        </p:nvSpPr>
        <p:spPr bwMode="auto">
          <a:xfrm>
            <a:off x="762000" y="5873750"/>
            <a:ext cx="1143000" cy="33813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s-MX" sz="1600" dirty="0">
                <a:solidFill>
                  <a:srgbClr val="FFFF00"/>
                </a:solidFill>
                <a:effectLst>
                  <a:outerShdw blurRad="38100" dist="38100" dir="2700000" algn="tl">
                    <a:srgbClr val="000000"/>
                  </a:outerShdw>
                </a:effectLst>
                <a:latin typeface="Arial Black" pitchFamily="34" charset="0"/>
              </a:rPr>
              <a:t>Tramo E</a:t>
            </a:r>
            <a:endParaRPr lang="es-ES" sz="1600" dirty="0">
              <a:solidFill>
                <a:srgbClr val="FFFF00"/>
              </a:solidFill>
              <a:effectLst>
                <a:outerShdw blurRad="38100" dist="38100" dir="2700000" algn="tl">
                  <a:srgbClr val="000000"/>
                </a:outerShdw>
              </a:effectLst>
              <a:latin typeface="Arial Black" pitchFamily="34" charset="0"/>
            </a:endParaRPr>
          </a:p>
        </p:txBody>
      </p:sp>
      <p:pic>
        <p:nvPicPr>
          <p:cNvPr id="5130" name="22 Imagen"/>
          <p:cNvPicPr>
            <a:picLocks noChangeAspect="1" noChangeArrowheads="1"/>
          </p:cNvPicPr>
          <p:nvPr/>
        </p:nvPicPr>
        <p:blipFill>
          <a:blip r:embed="rId5" cstate="print"/>
          <a:srcRect/>
          <a:stretch>
            <a:fillRect/>
          </a:stretch>
        </p:blipFill>
        <p:spPr bwMode="auto">
          <a:xfrm>
            <a:off x="6500813" y="1284288"/>
            <a:ext cx="2071687" cy="2500312"/>
          </a:xfrm>
          <a:prstGeom prst="rect">
            <a:avLst/>
          </a:prstGeom>
          <a:ln>
            <a:noFill/>
          </a:ln>
          <a:effectLst>
            <a:outerShdw blurRad="190500" algn="tl" rotWithShape="0">
              <a:srgbClr val="000000">
                <a:alpha val="70000"/>
              </a:srgbClr>
            </a:outerShdw>
          </a:effectLst>
        </p:spPr>
      </p:pic>
      <p:sp>
        <p:nvSpPr>
          <p:cNvPr id="24" name="Text Box 2057"/>
          <p:cNvSpPr txBox="1">
            <a:spLocks noChangeArrowheads="1"/>
          </p:cNvSpPr>
          <p:nvPr/>
        </p:nvSpPr>
        <p:spPr bwMode="auto">
          <a:xfrm>
            <a:off x="5848350" y="3355975"/>
            <a:ext cx="1152525" cy="33813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s-MX" sz="1600" dirty="0">
                <a:solidFill>
                  <a:srgbClr val="FFFF00"/>
                </a:solidFill>
                <a:effectLst>
                  <a:outerShdw blurRad="38100" dist="38100" dir="2700000" algn="tl">
                    <a:srgbClr val="000000"/>
                  </a:outerShdw>
                </a:effectLst>
                <a:latin typeface="Arial Black" pitchFamily="34" charset="0"/>
              </a:rPr>
              <a:t>Tramo C</a:t>
            </a:r>
            <a:endParaRPr lang="es-ES" sz="1600" dirty="0">
              <a:solidFill>
                <a:srgbClr val="FFFF00"/>
              </a:solidFill>
              <a:effectLst>
                <a:outerShdw blurRad="38100" dist="38100" dir="2700000" algn="tl">
                  <a:srgbClr val="000000"/>
                </a:outerShdw>
              </a:effectLst>
              <a:latin typeface="Arial Black" pitchFamily="34" charset="0"/>
            </a:endParaRPr>
          </a:p>
        </p:txBody>
      </p:sp>
      <p:pic>
        <p:nvPicPr>
          <p:cNvPr id="5132" name="Picture 2"/>
          <p:cNvPicPr>
            <a:picLocks noChangeAspect="1" noChangeArrowheads="1"/>
          </p:cNvPicPr>
          <p:nvPr/>
        </p:nvPicPr>
        <p:blipFill>
          <a:blip r:embed="rId6" cstate="print"/>
          <a:srcRect/>
          <a:stretch>
            <a:fillRect/>
          </a:stretch>
        </p:blipFill>
        <p:spPr bwMode="auto">
          <a:xfrm>
            <a:off x="3416300" y="3451225"/>
            <a:ext cx="2044700" cy="2878138"/>
          </a:xfrm>
          <a:prstGeom prst="rect">
            <a:avLst/>
          </a:prstGeom>
          <a:ln>
            <a:noFill/>
          </a:ln>
          <a:effectLst>
            <a:outerShdw blurRad="190500" algn="tl" rotWithShape="0">
              <a:srgbClr val="000000">
                <a:alpha val="70000"/>
              </a:srgbClr>
            </a:outerShdw>
          </a:effectLst>
        </p:spPr>
      </p:pic>
      <p:sp>
        <p:nvSpPr>
          <p:cNvPr id="27" name="Text Box 2057"/>
          <p:cNvSpPr txBox="1">
            <a:spLocks noChangeArrowheads="1"/>
          </p:cNvSpPr>
          <p:nvPr/>
        </p:nvSpPr>
        <p:spPr bwMode="auto">
          <a:xfrm>
            <a:off x="4441825" y="6113463"/>
            <a:ext cx="1152525" cy="33813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s-MX" sz="1600" dirty="0">
                <a:solidFill>
                  <a:srgbClr val="FFFF00"/>
                </a:solidFill>
                <a:effectLst>
                  <a:outerShdw blurRad="38100" dist="38100" dir="2700000" algn="tl">
                    <a:srgbClr val="000000"/>
                  </a:outerShdw>
                </a:effectLst>
                <a:latin typeface="Arial Black" pitchFamily="34" charset="0"/>
              </a:rPr>
              <a:t>Tramo F</a:t>
            </a:r>
            <a:endParaRPr lang="es-ES" sz="1600" dirty="0">
              <a:solidFill>
                <a:srgbClr val="FFFF00"/>
              </a:solidFill>
              <a:effectLst>
                <a:outerShdw blurRad="38100" dist="38100" dir="2700000" algn="tl">
                  <a:srgbClr val="000000"/>
                </a:outerShdw>
              </a:effectLst>
              <a:latin typeface="Arial Black" pitchFamily="34" charset="0"/>
            </a:endParaRPr>
          </a:p>
        </p:txBody>
      </p:sp>
      <p:pic>
        <p:nvPicPr>
          <p:cNvPr id="5134" name="27 Imagen"/>
          <p:cNvPicPr>
            <a:picLocks noChangeAspect="1" noChangeArrowheads="1"/>
          </p:cNvPicPr>
          <p:nvPr/>
        </p:nvPicPr>
        <p:blipFill>
          <a:blip r:embed="rId7" cstate="print"/>
          <a:srcRect/>
          <a:stretch>
            <a:fillRect/>
          </a:stretch>
        </p:blipFill>
        <p:spPr bwMode="auto">
          <a:xfrm>
            <a:off x="6143625" y="4094163"/>
            <a:ext cx="2428875" cy="2286000"/>
          </a:xfrm>
          <a:prstGeom prst="rect">
            <a:avLst/>
          </a:prstGeom>
          <a:ln>
            <a:noFill/>
          </a:ln>
          <a:effectLst>
            <a:outerShdw blurRad="190500" algn="tl" rotWithShape="0">
              <a:srgbClr val="000000">
                <a:alpha val="70000"/>
              </a:srgbClr>
            </a:outerShdw>
          </a:effectLst>
        </p:spPr>
      </p:pic>
      <p:sp>
        <p:nvSpPr>
          <p:cNvPr id="29" name="Text Box 2057"/>
          <p:cNvSpPr txBox="1">
            <a:spLocks noChangeArrowheads="1"/>
          </p:cNvSpPr>
          <p:nvPr/>
        </p:nvSpPr>
        <p:spPr bwMode="auto">
          <a:xfrm>
            <a:off x="6062663" y="5962650"/>
            <a:ext cx="1152525" cy="33813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s-MX" sz="1600" dirty="0">
                <a:solidFill>
                  <a:srgbClr val="FFFF00"/>
                </a:solidFill>
                <a:effectLst>
                  <a:outerShdw blurRad="38100" dist="38100" dir="2700000" algn="tl">
                    <a:srgbClr val="000000"/>
                  </a:outerShdw>
                </a:effectLst>
                <a:latin typeface="Arial Black" pitchFamily="34" charset="0"/>
              </a:rPr>
              <a:t>Tramo G</a:t>
            </a:r>
            <a:endParaRPr lang="es-ES" sz="1600" dirty="0">
              <a:solidFill>
                <a:srgbClr val="FFFF00"/>
              </a:solidFill>
              <a:effectLst>
                <a:outerShdw blurRad="38100" dist="38100" dir="2700000" algn="tl">
                  <a:srgbClr val="000000"/>
                </a:outerShdw>
              </a:effectLst>
              <a:latin typeface="Arial Black"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38350" y="495300"/>
            <a:ext cx="4489450" cy="420588"/>
          </a:xfrm>
          <a:prstGeom prst="rect">
            <a:avLst/>
          </a:prstGeom>
          <a:ln>
            <a:headEnd/>
            <a:tailEnd/>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horz" wrap="square" lIns="457056" tIns="45720" rIns="91440" bIns="126960" numCol="1" anchor="ctr" anchorCtr="0" compatLnSpc="1">
            <a:prstTxWarp prst="textNoShape">
              <a:avLst/>
            </a:prstTxWarp>
            <a:spAutoFit/>
          </a:bodyPr>
          <a:lstStyle/>
          <a:p>
            <a:pPr eaLnBrk="1" hangingPunct="1"/>
            <a:r>
              <a:rPr kumimoji="0" lang="es-ES" sz="1600" b="1" i="0" u="none" strike="noStrike" cap="none" normalizeH="0" baseline="0" dirty="0" smtClean="0">
                <a:ln>
                  <a:noFill/>
                </a:ln>
                <a:solidFill>
                  <a:srgbClr val="FFFF66"/>
                </a:solidFill>
                <a:effectLst/>
                <a:latin typeface="Arial" pitchFamily="34" charset="0"/>
                <a:ea typeface="Calibri" pitchFamily="34" charset="0"/>
                <a:cs typeface="Arial" pitchFamily="34" charset="0"/>
              </a:rPr>
              <a:t>H</a:t>
            </a:r>
            <a:r>
              <a:rPr kumimoji="0" lang="es-ES" sz="1600" b="1" i="0" u="none" strike="noStrike" cap="none" normalizeH="0" baseline="0" dirty="0" smtClean="0" bmk="">
                <a:ln>
                  <a:noFill/>
                </a:ln>
                <a:solidFill>
                  <a:srgbClr val="FFFF66"/>
                </a:solidFill>
                <a:effectLst/>
                <a:latin typeface="Arial" pitchFamily="34" charset="0"/>
                <a:ea typeface="Calibri" pitchFamily="34" charset="0"/>
                <a:cs typeface="Arial" pitchFamily="34" charset="0"/>
              </a:rPr>
              <a:t>IDRAULICA DE LAS ALCANTARILLAS</a:t>
            </a:r>
          </a:p>
        </p:txBody>
      </p:sp>
      <p:sp>
        <p:nvSpPr>
          <p:cNvPr id="27" name="Rectangle 21"/>
          <p:cNvSpPr>
            <a:spLocks noChangeArrowheads="1"/>
          </p:cNvSpPr>
          <p:nvPr/>
        </p:nvSpPr>
        <p:spPr bwMode="auto">
          <a:xfrm>
            <a:off x="660400" y="1214904"/>
            <a:ext cx="7778750" cy="969496"/>
          </a:xfrm>
          <a:prstGeom prst="rect">
            <a:avLst/>
          </a:prstGeom>
          <a:solidFill>
            <a:schemeClr val="accent1"/>
          </a:solid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500" b="1" dirty="0" smtClean="0">
                <a:solidFill>
                  <a:srgbClr val="FFFF66"/>
                </a:solidFill>
              </a:rPr>
              <a:t>Consideración de Diseño</a:t>
            </a:r>
          </a:p>
          <a:p>
            <a:pPr algn="just"/>
            <a:r>
              <a:rPr lang="es-ES" sz="1400" dirty="0" smtClean="0"/>
              <a:t>El diseño de un sistema de alcantarillado por gravedad se realiza considerando que durante su funcionamiento, se debe cumplir la condición de </a:t>
            </a:r>
            <a:r>
              <a:rPr lang="es-ES" sz="1400" dirty="0" err="1" smtClean="0"/>
              <a:t>autolimpieza</a:t>
            </a:r>
            <a:r>
              <a:rPr lang="es-ES" sz="1400" dirty="0" smtClean="0"/>
              <a:t> para limitar la sedimentación de arena y otras sustancias </a:t>
            </a:r>
            <a:r>
              <a:rPr lang="es-ES" sz="1400" dirty="0" err="1" smtClean="0"/>
              <a:t>sedimentables</a:t>
            </a:r>
            <a:r>
              <a:rPr lang="es-ES" sz="1400" dirty="0" smtClean="0"/>
              <a:t> (heces y otros productos de desecho) en los colectores.</a:t>
            </a:r>
            <a:endParaRPr lang="es-ES" sz="1400" b="1" dirty="0">
              <a:solidFill>
                <a:srgbClr val="FFFF66"/>
              </a:solidFill>
            </a:endParaRPr>
          </a:p>
        </p:txBody>
      </p:sp>
      <p:sp>
        <p:nvSpPr>
          <p:cNvPr id="28" name="27 Rectángulo"/>
          <p:cNvSpPr/>
          <p:nvPr/>
        </p:nvSpPr>
        <p:spPr>
          <a:xfrm>
            <a:off x="527050" y="3651250"/>
            <a:ext cx="1103187" cy="307777"/>
          </a:xfrm>
          <a:prstGeom prst="rect">
            <a:avLst/>
          </a:prstGeom>
        </p:spPr>
        <p:txBody>
          <a:bodyPr wrap="none">
            <a:spAutoFit/>
          </a:bodyPr>
          <a:lstStyle/>
          <a:p>
            <a:r>
              <a:rPr lang="es-ES" sz="1400" b="1" dirty="0" smtClean="0">
                <a:solidFill>
                  <a:srgbClr val="FFFF66"/>
                </a:solidFill>
              </a:rPr>
              <a:t>TUBERIAS</a:t>
            </a:r>
            <a:endParaRPr lang="es-ES" sz="1400" b="1" dirty="0">
              <a:solidFill>
                <a:srgbClr val="FFFF66"/>
              </a:solidFill>
            </a:endParaRPr>
          </a:p>
        </p:txBody>
      </p:sp>
      <p:sp>
        <p:nvSpPr>
          <p:cNvPr id="29" name="28 Rectángulo"/>
          <p:cNvSpPr/>
          <p:nvPr/>
        </p:nvSpPr>
        <p:spPr>
          <a:xfrm>
            <a:off x="4794250" y="2375753"/>
            <a:ext cx="3911600" cy="830997"/>
          </a:xfrm>
          <a:prstGeom prst="rect">
            <a:avLst/>
          </a:prstGeom>
          <a:solidFill>
            <a:schemeClr val="accent1"/>
          </a:solidFill>
        </p:spPr>
        <p:txBody>
          <a:bodyPr wrap="square">
            <a:spAutoFit/>
          </a:bodyPr>
          <a:lstStyle/>
          <a:p>
            <a:pPr lvl="0" algn="just">
              <a:buFont typeface="Wingdings" pitchFamily="2" charset="2"/>
              <a:buChar char="Ø"/>
            </a:pPr>
            <a:r>
              <a:rPr lang="es-ES" sz="1200" dirty="0" smtClean="0">
                <a:latin typeface="Arial" pitchFamily="34" charset="0"/>
                <a:ea typeface="Calibri" pitchFamily="34" charset="0"/>
                <a:cs typeface="Arial" pitchFamily="34" charset="0"/>
              </a:rPr>
              <a:t>El di</a:t>
            </a:r>
            <a:r>
              <a:rPr lang="es-ES" sz="1200" dirty="0" smtClean="0">
                <a:latin typeface="Calibri"/>
                <a:ea typeface="Calibri" pitchFamily="34" charset="0"/>
                <a:cs typeface="Arial" pitchFamily="34" charset="0"/>
              </a:rPr>
              <a:t>á</a:t>
            </a:r>
            <a:r>
              <a:rPr lang="es-ES" sz="1200" dirty="0" smtClean="0">
                <a:latin typeface="Arial" pitchFamily="34" charset="0"/>
                <a:ea typeface="Calibri" pitchFamily="34" charset="0"/>
                <a:cs typeface="Arial" pitchFamily="34" charset="0"/>
              </a:rPr>
              <a:t>metro m</a:t>
            </a:r>
            <a:r>
              <a:rPr lang="es-ES" sz="1200" dirty="0" smtClean="0">
                <a:latin typeface="Calibri"/>
                <a:ea typeface="Calibri" pitchFamily="34" charset="0"/>
                <a:cs typeface="Arial" pitchFamily="34" charset="0"/>
              </a:rPr>
              <a:t>í</a:t>
            </a:r>
            <a:r>
              <a:rPr lang="es-ES" sz="1200" dirty="0" smtClean="0">
                <a:latin typeface="Arial" pitchFamily="34" charset="0"/>
                <a:ea typeface="Calibri" pitchFamily="34" charset="0"/>
                <a:cs typeface="Arial" pitchFamily="34" charset="0"/>
              </a:rPr>
              <a:t>nimo en tuber</a:t>
            </a:r>
            <a:r>
              <a:rPr lang="es-ES" sz="1200" dirty="0" smtClean="0">
                <a:latin typeface="Calibri"/>
                <a:ea typeface="Calibri" pitchFamily="34" charset="0"/>
                <a:cs typeface="Arial" pitchFamily="34" charset="0"/>
              </a:rPr>
              <a:t>í</a:t>
            </a:r>
            <a:r>
              <a:rPr lang="es-ES" sz="1200" dirty="0" smtClean="0">
                <a:latin typeface="Arial" pitchFamily="34" charset="0"/>
                <a:ea typeface="Calibri" pitchFamily="34" charset="0"/>
                <a:cs typeface="Arial" pitchFamily="34" charset="0"/>
              </a:rPr>
              <a:t>as para los sistemas de alcantarillado combinado ser</a:t>
            </a:r>
            <a:r>
              <a:rPr lang="es-ES" sz="1200" dirty="0" smtClean="0">
                <a:latin typeface="Calibri"/>
                <a:ea typeface="Calibri" pitchFamily="34" charset="0"/>
                <a:cs typeface="Arial" pitchFamily="34" charset="0"/>
              </a:rPr>
              <a:t>á</a:t>
            </a:r>
            <a:r>
              <a:rPr lang="es-ES" sz="1200" dirty="0" smtClean="0">
                <a:latin typeface="Arial" pitchFamily="34" charset="0"/>
                <a:ea typeface="Calibri" pitchFamily="34" charset="0"/>
                <a:cs typeface="Arial" pitchFamily="34" charset="0"/>
              </a:rPr>
              <a:t> de 250 mm m</a:t>
            </a:r>
            <a:r>
              <a:rPr lang="es-ES" sz="1200" dirty="0" smtClean="0">
                <a:latin typeface="Calibri"/>
                <a:ea typeface="Calibri" pitchFamily="34" charset="0"/>
                <a:cs typeface="Arial" pitchFamily="34" charset="0"/>
              </a:rPr>
              <a:t>í</a:t>
            </a:r>
            <a:r>
              <a:rPr lang="es-ES" sz="1200" dirty="0" smtClean="0">
                <a:latin typeface="Arial" pitchFamily="34" charset="0"/>
                <a:ea typeface="Calibri" pitchFamily="34" charset="0"/>
                <a:cs typeface="Arial" pitchFamily="34" charset="0"/>
              </a:rPr>
              <a:t>nimo </a:t>
            </a:r>
            <a:endParaRPr lang="es-ES" sz="1200" dirty="0" smtClean="0">
              <a:latin typeface="Arial" pitchFamily="34" charset="0"/>
            </a:endParaRPr>
          </a:p>
          <a:p>
            <a:pPr lvl="0" algn="just">
              <a:buFont typeface="Wingdings" pitchFamily="2" charset="2"/>
              <a:buChar char="Ø"/>
            </a:pPr>
            <a:r>
              <a:rPr lang="es-ES" sz="1200" dirty="0" smtClean="0">
                <a:latin typeface="Arial" pitchFamily="34" charset="0"/>
                <a:ea typeface="Calibri" pitchFamily="34" charset="0"/>
                <a:cs typeface="Arial" pitchFamily="34" charset="0"/>
              </a:rPr>
              <a:t>El di</a:t>
            </a:r>
            <a:r>
              <a:rPr lang="es-ES" sz="1200" dirty="0" smtClean="0">
                <a:latin typeface="Calibri"/>
                <a:ea typeface="Calibri" pitchFamily="34" charset="0"/>
                <a:cs typeface="Arial" pitchFamily="34" charset="0"/>
              </a:rPr>
              <a:t>á</a:t>
            </a:r>
            <a:r>
              <a:rPr lang="es-ES" sz="1200" dirty="0" smtClean="0">
                <a:latin typeface="Arial" pitchFamily="34" charset="0"/>
                <a:ea typeface="Calibri" pitchFamily="34" charset="0"/>
                <a:cs typeface="Arial" pitchFamily="34" charset="0"/>
              </a:rPr>
              <a:t>metro m</a:t>
            </a:r>
            <a:r>
              <a:rPr lang="es-ES" sz="1200" dirty="0" smtClean="0">
                <a:latin typeface="Calibri"/>
                <a:ea typeface="Calibri" pitchFamily="34" charset="0"/>
                <a:cs typeface="Arial" pitchFamily="34" charset="0"/>
              </a:rPr>
              <a:t>í</a:t>
            </a:r>
            <a:r>
              <a:rPr lang="es-ES" sz="1200" dirty="0" smtClean="0">
                <a:latin typeface="Arial" pitchFamily="34" charset="0"/>
                <a:ea typeface="Calibri" pitchFamily="34" charset="0"/>
                <a:cs typeface="Arial" pitchFamily="34" charset="0"/>
              </a:rPr>
              <a:t>nimo en tuber</a:t>
            </a:r>
            <a:r>
              <a:rPr lang="es-ES" sz="1200" dirty="0" smtClean="0">
                <a:latin typeface="Calibri"/>
                <a:ea typeface="Calibri" pitchFamily="34" charset="0"/>
                <a:cs typeface="Arial" pitchFamily="34" charset="0"/>
              </a:rPr>
              <a:t>í</a:t>
            </a:r>
            <a:r>
              <a:rPr lang="es-ES" sz="1200" dirty="0" smtClean="0">
                <a:latin typeface="Arial" pitchFamily="34" charset="0"/>
                <a:ea typeface="Calibri" pitchFamily="34" charset="0"/>
                <a:cs typeface="Arial" pitchFamily="34" charset="0"/>
              </a:rPr>
              <a:t>as para los sistemas de alcantarillado sanitario </a:t>
            </a:r>
            <a:r>
              <a:rPr lang="es-ES" sz="1200" dirty="0" smtClean="0">
                <a:latin typeface="Arial" pitchFamily="34" charset="0"/>
                <a:ea typeface="Calibri" pitchFamily="34" charset="0"/>
                <a:cs typeface="Arial" pitchFamily="34" charset="0"/>
              </a:rPr>
              <a:t>ser</a:t>
            </a:r>
            <a:r>
              <a:rPr lang="es-ES" sz="1200" dirty="0" smtClean="0">
                <a:latin typeface="Calibri"/>
                <a:ea typeface="Calibri" pitchFamily="34" charset="0"/>
                <a:cs typeface="Arial" pitchFamily="34" charset="0"/>
              </a:rPr>
              <a:t>á</a:t>
            </a:r>
            <a:r>
              <a:rPr lang="es-ES" sz="1200" dirty="0" smtClean="0">
                <a:latin typeface="Arial" pitchFamily="34" charset="0"/>
                <a:ea typeface="Calibri" pitchFamily="34" charset="0"/>
                <a:cs typeface="Arial" pitchFamily="34" charset="0"/>
              </a:rPr>
              <a:t> </a:t>
            </a:r>
            <a:r>
              <a:rPr lang="es-ES" sz="1200" dirty="0" smtClean="0">
                <a:latin typeface="Arial" pitchFamily="34" charset="0"/>
                <a:ea typeface="Calibri" pitchFamily="34" charset="0"/>
                <a:cs typeface="Arial" pitchFamily="34" charset="0"/>
              </a:rPr>
              <a:t>de 200 mm m</a:t>
            </a:r>
            <a:r>
              <a:rPr lang="es-ES" sz="1200" dirty="0" smtClean="0">
                <a:latin typeface="Calibri"/>
                <a:ea typeface="Calibri" pitchFamily="34" charset="0"/>
                <a:cs typeface="Arial" pitchFamily="34" charset="0"/>
              </a:rPr>
              <a:t>í</a:t>
            </a:r>
            <a:r>
              <a:rPr lang="es-ES" sz="1200" dirty="0" smtClean="0">
                <a:latin typeface="Arial" pitchFamily="34" charset="0"/>
                <a:ea typeface="Calibri" pitchFamily="34" charset="0"/>
                <a:cs typeface="Arial" pitchFamily="34" charset="0"/>
              </a:rPr>
              <a:t>nimo</a:t>
            </a:r>
            <a:endParaRPr lang="es-ES" sz="1200" dirty="0" smtClean="0">
              <a:latin typeface="Arial" pitchFamily="34" charset="0"/>
            </a:endParaRPr>
          </a:p>
        </p:txBody>
      </p:sp>
      <p:sp>
        <p:nvSpPr>
          <p:cNvPr id="30" name="29 Rectángulo"/>
          <p:cNvSpPr/>
          <p:nvPr/>
        </p:nvSpPr>
        <p:spPr>
          <a:xfrm>
            <a:off x="2082800" y="2454473"/>
            <a:ext cx="2636747" cy="307777"/>
          </a:xfrm>
          <a:prstGeom prst="rect">
            <a:avLst/>
          </a:prstGeom>
        </p:spPr>
        <p:txBody>
          <a:bodyPr wrap="none">
            <a:spAutoFit/>
          </a:bodyPr>
          <a:lstStyle/>
          <a:p>
            <a:pPr lvl="0" algn="just" eaLnBrk="1" hangingPunct="1"/>
            <a:r>
              <a:rPr lang="es-ES" sz="1400" b="1" dirty="0" smtClean="0">
                <a:solidFill>
                  <a:srgbClr val="FFFF66"/>
                </a:solidFill>
                <a:latin typeface="Arial" pitchFamily="34" charset="0"/>
                <a:ea typeface="Calibri" pitchFamily="34" charset="0"/>
                <a:cs typeface="Arial" pitchFamily="34" charset="0"/>
              </a:rPr>
              <a:t>D</a:t>
            </a:r>
            <a:r>
              <a:rPr lang="es-ES" sz="1400" b="1" dirty="0" smtClean="0" bmk="">
                <a:solidFill>
                  <a:srgbClr val="FFFF66"/>
                </a:solidFill>
                <a:latin typeface="Arial" pitchFamily="34" charset="0"/>
                <a:ea typeface="Calibri" pitchFamily="34" charset="0"/>
                <a:cs typeface="Arial" pitchFamily="34" charset="0"/>
              </a:rPr>
              <a:t>imensiones de las Tuberías</a:t>
            </a:r>
            <a:endParaRPr lang="es-ES" sz="1400" b="1" dirty="0" smtClean="0">
              <a:solidFill>
                <a:srgbClr val="FFFF66"/>
              </a:solidFill>
              <a:latin typeface="Arial" pitchFamily="34" charset="0"/>
              <a:ea typeface="Times New Roman" pitchFamily="18" charset="0"/>
            </a:endParaRPr>
          </a:p>
        </p:txBody>
      </p:sp>
      <p:sp>
        <p:nvSpPr>
          <p:cNvPr id="33" name="32 Rectángulo"/>
          <p:cNvSpPr/>
          <p:nvPr/>
        </p:nvSpPr>
        <p:spPr>
          <a:xfrm>
            <a:off x="2145245" y="3876873"/>
            <a:ext cx="2426755" cy="307777"/>
          </a:xfrm>
          <a:prstGeom prst="rect">
            <a:avLst/>
          </a:prstGeom>
        </p:spPr>
        <p:txBody>
          <a:bodyPr wrap="none">
            <a:spAutoFit/>
          </a:bodyPr>
          <a:lstStyle/>
          <a:p>
            <a:pPr lvl="0" eaLnBrk="1" hangingPunct="1"/>
            <a:r>
              <a:rPr lang="es-ES" sz="1400" b="1" dirty="0" smtClean="0">
                <a:solidFill>
                  <a:srgbClr val="FFFF66"/>
                </a:solidFill>
                <a:latin typeface="Arial" pitchFamily="34" charset="0"/>
                <a:ea typeface="Calibri" pitchFamily="34" charset="0"/>
                <a:cs typeface="Arial" pitchFamily="34" charset="0"/>
              </a:rPr>
              <a:t>C</a:t>
            </a:r>
            <a:r>
              <a:rPr lang="es-ES" sz="1400" b="1" dirty="0" smtClean="0" bmk="">
                <a:solidFill>
                  <a:srgbClr val="FFFF66"/>
                </a:solidFill>
                <a:latin typeface="Arial" pitchFamily="34" charset="0"/>
                <a:ea typeface="Calibri" pitchFamily="34" charset="0"/>
                <a:cs typeface="Arial" pitchFamily="34" charset="0"/>
              </a:rPr>
              <a:t>apacidad de las Tuberías</a:t>
            </a:r>
            <a:endParaRPr lang="es-ES" sz="1400" b="1" dirty="0" smtClean="0">
              <a:solidFill>
                <a:srgbClr val="FFFF66"/>
              </a:solidFill>
              <a:latin typeface="Arial" pitchFamily="34" charset="0"/>
              <a:ea typeface="Times New Roman" pitchFamily="18" charset="0"/>
            </a:endParaRPr>
          </a:p>
        </p:txBody>
      </p:sp>
      <p:sp>
        <p:nvSpPr>
          <p:cNvPr id="34" name="33 Rectángulo"/>
          <p:cNvSpPr/>
          <p:nvPr/>
        </p:nvSpPr>
        <p:spPr>
          <a:xfrm>
            <a:off x="4794250" y="3524587"/>
            <a:ext cx="3911600" cy="1015663"/>
          </a:xfrm>
          <a:prstGeom prst="rect">
            <a:avLst/>
          </a:prstGeom>
          <a:solidFill>
            <a:schemeClr val="accent1"/>
          </a:solidFill>
        </p:spPr>
        <p:txBody>
          <a:bodyPr wrap="square">
            <a:spAutoFit/>
          </a:bodyPr>
          <a:lstStyle/>
          <a:p>
            <a:pPr algn="just"/>
            <a:r>
              <a:rPr lang="es-ES" sz="1200" dirty="0" smtClean="0"/>
              <a:t>Las tuberías del sistema de alcantarillado han sido proyectadas como conductos abiertos con circulación de flujo a gravedad, esto significa que la tubería funcionara parcialmente llena, con el 80% como capacidad máxima a ser utilizada a ser utilizada</a:t>
            </a:r>
            <a:endParaRPr lang="es-ES" sz="1200" dirty="0"/>
          </a:p>
        </p:txBody>
      </p:sp>
      <p:sp>
        <p:nvSpPr>
          <p:cNvPr id="36" name="35 Rectángulo"/>
          <p:cNvSpPr/>
          <p:nvPr/>
        </p:nvSpPr>
        <p:spPr>
          <a:xfrm>
            <a:off x="2170149" y="4810323"/>
            <a:ext cx="2668551" cy="307777"/>
          </a:xfrm>
          <a:prstGeom prst="rect">
            <a:avLst/>
          </a:prstGeom>
        </p:spPr>
        <p:txBody>
          <a:bodyPr wrap="none">
            <a:spAutoFit/>
          </a:bodyPr>
          <a:lstStyle/>
          <a:p>
            <a:pPr lvl="0" eaLnBrk="1" hangingPunct="1"/>
            <a:r>
              <a:rPr lang="es-ES" sz="1400" b="1" dirty="0" smtClean="0">
                <a:solidFill>
                  <a:srgbClr val="FFFF66"/>
                </a:solidFill>
                <a:latin typeface="Arial" pitchFamily="34" charset="0"/>
                <a:ea typeface="Calibri" pitchFamily="34" charset="0"/>
                <a:cs typeface="Arial" pitchFamily="34" charset="0"/>
              </a:rPr>
              <a:t>V</a:t>
            </a:r>
            <a:r>
              <a:rPr lang="es-ES" sz="1400" b="1" dirty="0" smtClean="0" bmk="">
                <a:solidFill>
                  <a:srgbClr val="FFFF66"/>
                </a:solidFill>
                <a:latin typeface="Arial" pitchFamily="34" charset="0"/>
                <a:ea typeface="Calibri" pitchFamily="34" charset="0"/>
                <a:cs typeface="Arial" pitchFamily="34" charset="0"/>
              </a:rPr>
              <a:t>elocidades en las Tuberías</a:t>
            </a:r>
            <a:r>
              <a:rPr lang="es-ES" sz="1400" b="1" dirty="0" smtClean="0">
                <a:solidFill>
                  <a:srgbClr val="FFFF66"/>
                </a:solidFill>
                <a:latin typeface="Arial" pitchFamily="34" charset="0"/>
                <a:ea typeface="Calibri" pitchFamily="34" charset="0"/>
                <a:cs typeface="Arial" pitchFamily="34" charset="0"/>
              </a:rPr>
              <a:t> </a:t>
            </a:r>
            <a:endParaRPr lang="es-ES" sz="1400" b="1" dirty="0" smtClean="0">
              <a:solidFill>
                <a:srgbClr val="FFFF66"/>
              </a:solidFill>
              <a:latin typeface="Arial" pitchFamily="34" charset="0"/>
              <a:ea typeface="Times New Roman" pitchFamily="18" charset="0"/>
            </a:endParaRPr>
          </a:p>
        </p:txBody>
      </p:sp>
      <p:graphicFrame>
        <p:nvGraphicFramePr>
          <p:cNvPr id="42" name="41 Tabla"/>
          <p:cNvGraphicFramePr>
            <a:graphicFrameLocks noGrp="1"/>
          </p:cNvGraphicFramePr>
          <p:nvPr/>
        </p:nvGraphicFramePr>
        <p:xfrm>
          <a:off x="1460500" y="5429250"/>
          <a:ext cx="2489200" cy="996950"/>
        </p:xfrm>
        <a:graphic>
          <a:graphicData uri="http://schemas.openxmlformats.org/drawingml/2006/table">
            <a:tbl>
              <a:tblPr/>
              <a:tblGrid>
                <a:gridCol w="1412791"/>
                <a:gridCol w="1076409"/>
              </a:tblGrid>
              <a:tr h="255034">
                <a:tc gridSpan="2">
                  <a:txBody>
                    <a:bodyPr/>
                    <a:lstStyle/>
                    <a:p>
                      <a:pPr algn="ctr" fontAlgn="b"/>
                      <a:r>
                        <a:rPr lang="es-ES" sz="1200" b="0" i="0" u="none" strike="noStrike" dirty="0">
                          <a:solidFill>
                            <a:srgbClr val="FFFF00"/>
                          </a:solidFill>
                          <a:latin typeface="Arial"/>
                        </a:rPr>
                        <a:t>Velocidades Mínimas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hMerge="1">
                  <a:txBody>
                    <a:bodyPr/>
                    <a:lstStyle/>
                    <a:p>
                      <a:endParaRPr lang="es-ES"/>
                    </a:p>
                  </a:txBody>
                  <a:tcPr/>
                </a:tc>
              </a:tr>
              <a:tr h="243441">
                <a:tc>
                  <a:txBody>
                    <a:bodyPr/>
                    <a:lstStyle/>
                    <a:p>
                      <a:pPr algn="ctr" fontAlgn="b"/>
                      <a:r>
                        <a:rPr lang="es-ES" sz="1200" b="0" i="0" u="none" strike="noStrike" dirty="0" smtClean="0">
                          <a:solidFill>
                            <a:srgbClr val="FFFFFF"/>
                          </a:solidFill>
                          <a:latin typeface="Arial"/>
                        </a:rPr>
                        <a:t>Secciones</a:t>
                      </a:r>
                      <a:endParaRPr lang="es-ES" sz="1200" b="0" i="0" u="none" strike="noStrike" dirty="0">
                        <a:solidFill>
                          <a:srgbClr val="FFFFFF"/>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es-ES" sz="1200" b="0" i="0" u="none" strike="noStrike" dirty="0" smtClean="0">
                          <a:solidFill>
                            <a:srgbClr val="FFFFFF"/>
                          </a:solidFill>
                          <a:latin typeface="Arial"/>
                        </a:rPr>
                        <a:t>Velocidad</a:t>
                      </a:r>
                      <a:endParaRPr lang="es-ES" sz="1200" b="0" i="0" u="none" strike="noStrike" dirty="0">
                        <a:solidFill>
                          <a:srgbClr val="FFFFFF"/>
                        </a:solidFill>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B54"/>
                    </a:solidFill>
                  </a:tcPr>
                </a:tc>
              </a:tr>
              <a:tr h="243441">
                <a:tc>
                  <a:txBody>
                    <a:bodyPr/>
                    <a:lstStyle/>
                    <a:p>
                      <a:pPr algn="l" fontAlgn="b"/>
                      <a:r>
                        <a:rPr lang="es-ES" sz="1200" b="0" i="0" u="none" strike="noStrike" dirty="0" smtClean="0">
                          <a:solidFill>
                            <a:srgbClr val="FFFFFF"/>
                          </a:solidFill>
                          <a:latin typeface="Arial"/>
                        </a:rPr>
                        <a:t> Llenas</a:t>
                      </a:r>
                      <a:endParaRPr lang="es-ES" sz="1200" b="0" i="0" u="none" strike="noStrike" dirty="0">
                        <a:solidFill>
                          <a:srgbClr val="FFFFFF"/>
                        </a:solidFill>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FFFFFF"/>
                          </a:solidFill>
                          <a:latin typeface="Arial"/>
                        </a:rPr>
                        <a:t>0.60 m/s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034">
                <a:tc>
                  <a:txBody>
                    <a:bodyPr/>
                    <a:lstStyle/>
                    <a:p>
                      <a:pPr algn="l" fontAlgn="b"/>
                      <a:r>
                        <a:rPr lang="es-ES" sz="1200" b="0" i="0" u="none" strike="noStrike" dirty="0" smtClean="0">
                          <a:solidFill>
                            <a:srgbClr val="FFFFFF"/>
                          </a:solidFill>
                          <a:latin typeface="Arial"/>
                        </a:rPr>
                        <a:t>Parcialmente </a:t>
                      </a:r>
                      <a:r>
                        <a:rPr lang="es-ES" sz="1200" b="0" i="0" u="none" strike="noStrike" dirty="0">
                          <a:solidFill>
                            <a:srgbClr val="FFFFFF"/>
                          </a:solidFill>
                          <a:latin typeface="Arial"/>
                        </a:rPr>
                        <a:t>llena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FFFFFF"/>
                          </a:solidFill>
                          <a:latin typeface="Arial"/>
                        </a:rPr>
                        <a:t>0.30 m/s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3" name="42 Imagen"/>
          <p:cNvPicPr/>
          <p:nvPr/>
        </p:nvPicPr>
        <p:blipFill>
          <a:blip r:embed="rId2" cstate="print"/>
          <a:srcRect/>
          <a:stretch>
            <a:fillRect/>
          </a:stretch>
        </p:blipFill>
        <p:spPr bwMode="auto">
          <a:xfrm>
            <a:off x="5372100" y="5429250"/>
            <a:ext cx="2444750" cy="1022350"/>
          </a:xfrm>
          <a:prstGeom prst="rect">
            <a:avLst/>
          </a:prstGeom>
          <a:noFill/>
          <a:ln w="9525">
            <a:noFill/>
            <a:miter lim="800000"/>
            <a:headEnd/>
            <a:tailEnd/>
          </a:ln>
        </p:spPr>
      </p:pic>
      <p:sp>
        <p:nvSpPr>
          <p:cNvPr id="35" name="34 Abrir llave"/>
          <p:cNvSpPr/>
          <p:nvPr/>
        </p:nvSpPr>
        <p:spPr bwMode="auto">
          <a:xfrm>
            <a:off x="1771650" y="2628900"/>
            <a:ext cx="311150" cy="2355850"/>
          </a:xfrm>
          <a:prstGeom prst="leftBrac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37" name="36 Flecha izquierda, derecha y arriba"/>
          <p:cNvSpPr/>
          <p:nvPr/>
        </p:nvSpPr>
        <p:spPr bwMode="auto">
          <a:xfrm>
            <a:off x="4216400" y="5518150"/>
            <a:ext cx="889000" cy="488950"/>
          </a:xfrm>
          <a:prstGeom prst="leftRightUpArrow">
            <a:avLst>
              <a:gd name="adj1" fmla="val 25000"/>
              <a:gd name="adj2" fmla="val 25000"/>
              <a:gd name="adj3" fmla="val 25000"/>
            </a:avLst>
          </a:pr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7202" y="584200"/>
            <a:ext cx="2230098" cy="338554"/>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s-ES" sz="1600" b="1" dirty="0" smtClean="0">
                <a:solidFill>
                  <a:srgbClr val="FFFF66"/>
                </a:solidFill>
              </a:rPr>
              <a:t>Material de la tubería</a:t>
            </a:r>
            <a:endParaRPr lang="es-ES" sz="1600" b="1" dirty="0">
              <a:solidFill>
                <a:srgbClr val="FFFF66"/>
              </a:solidFill>
            </a:endParaRPr>
          </a:p>
        </p:txBody>
      </p:sp>
      <p:sp>
        <p:nvSpPr>
          <p:cNvPr id="27649" name="Rectangle 1"/>
          <p:cNvSpPr>
            <a:spLocks noChangeArrowheads="1"/>
          </p:cNvSpPr>
          <p:nvPr/>
        </p:nvSpPr>
        <p:spPr bwMode="auto">
          <a:xfrm>
            <a:off x="2349500" y="1291788"/>
            <a:ext cx="6311900" cy="1292662"/>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Comparando la tuber</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 pl</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stica con la hormig</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los conductos pl</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sticos presentan algunas ventajas t</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cnicas relacionados con una menor rugosidad, mayor impermeabilidad y aptitud para conducir flujos a mayores velocidades, lo cual se traduce en una mayor capacidad hidr</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ulica para un mismo di</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metro nominal. Los conductos de hormig</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por su parte, presentan mayores ventajas de resistencia mec</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nica y por tanto menores requerimientos t</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cnicos para el relleno de zanjas.</a:t>
            </a:r>
            <a:endParaRPr kumimoji="0" lang="es-ES" sz="1300" b="0" i="0" u="none" strike="noStrike" cap="none" normalizeH="0" baseline="0" dirty="0" smtClean="0">
              <a:ln>
                <a:noFill/>
              </a:ln>
              <a:solidFill>
                <a:schemeClr val="tx1"/>
              </a:solidFill>
              <a:effectLst/>
              <a:latin typeface="Arial" pitchFamily="34" charset="0"/>
            </a:endParaRP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7650" name="Imagen 12"/>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339725" y="3473450"/>
            <a:ext cx="2720975" cy="1292602"/>
          </a:xfrm>
          <a:prstGeom prst="rect">
            <a:avLst/>
          </a:prstGeom>
          <a:solidFill>
            <a:schemeClr val="tx1">
              <a:lumMod val="75000"/>
              <a:alpha val="80000"/>
            </a:schemeClr>
          </a:solidFill>
          <a:ln>
            <a:noFill/>
          </a:ln>
          <a:effectLst>
            <a:outerShdw blurRad="292100" dist="139700" dir="2700000" algn="tl" rotWithShape="0">
              <a:srgbClr val="333333">
                <a:alpha val="65000"/>
              </a:srgbClr>
            </a:outerShdw>
          </a:effectLst>
        </p:spPr>
      </p:pic>
      <p:sp>
        <p:nvSpPr>
          <p:cNvPr id="27652" name="Rectangle 4"/>
          <p:cNvSpPr>
            <a:spLocks noChangeArrowheads="1"/>
          </p:cNvSpPr>
          <p:nvPr/>
        </p:nvSpPr>
        <p:spPr bwMode="auto">
          <a:xfrm>
            <a:off x="304800" y="2912646"/>
            <a:ext cx="2800350" cy="338554"/>
          </a:xfrm>
          <a:prstGeom prst="rect">
            <a:avLst/>
          </a:prstGeom>
          <a:solidFill>
            <a:schemeClr val="tx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FFFF66"/>
                </a:solidFill>
                <a:effectLst/>
                <a:latin typeface="Arial" pitchFamily="34" charset="0"/>
                <a:ea typeface="Calibri" pitchFamily="34" charset="0"/>
                <a:cs typeface="Arial" pitchFamily="34" charset="0"/>
              </a:rPr>
              <a:t>Profundidad de la Tuber</a:t>
            </a:r>
            <a:r>
              <a:rPr kumimoji="0" lang="es-ES" sz="1600" b="1" i="0" u="none" strike="noStrike" cap="none" normalizeH="0" baseline="0" dirty="0" smtClean="0">
                <a:ln>
                  <a:noFill/>
                </a:ln>
                <a:solidFill>
                  <a:srgbClr val="FFFF66"/>
                </a:solidFill>
                <a:effectLst/>
                <a:latin typeface="Calibri"/>
                <a:ea typeface="Calibri" pitchFamily="34" charset="0"/>
                <a:cs typeface="Arial" pitchFamily="34" charset="0"/>
              </a:rPr>
              <a:t>í</a:t>
            </a:r>
            <a:r>
              <a:rPr kumimoji="0" lang="es-ES" sz="1600" b="1" i="0" u="none" strike="noStrike" cap="none" normalizeH="0" baseline="0" dirty="0" smtClean="0">
                <a:ln>
                  <a:noFill/>
                </a:ln>
                <a:solidFill>
                  <a:srgbClr val="FFFF66"/>
                </a:solidFill>
                <a:effectLst/>
                <a:latin typeface="Arial" pitchFamily="34" charset="0"/>
                <a:ea typeface="Calibri" pitchFamily="34" charset="0"/>
                <a:cs typeface="Arial" pitchFamily="34" charset="0"/>
              </a:rPr>
              <a:t>a</a:t>
            </a:r>
            <a:endParaRPr kumimoji="0" lang="es-ES" sz="2400" b="1" i="0" u="none" strike="noStrike" cap="none" normalizeH="0" baseline="0" dirty="0" smtClean="0">
              <a:ln>
                <a:noFill/>
              </a:ln>
              <a:solidFill>
                <a:srgbClr val="FFFF66"/>
              </a:solidFill>
              <a:effectLst/>
              <a:latin typeface="Arial" pitchFamily="34" charset="0"/>
            </a:endParaRPr>
          </a:p>
        </p:txBody>
      </p:sp>
      <p:sp>
        <p:nvSpPr>
          <p:cNvPr id="27653" name="Rectangle 5"/>
          <p:cNvSpPr>
            <a:spLocks noChangeArrowheads="1"/>
          </p:cNvSpPr>
          <p:nvPr/>
        </p:nvSpPr>
        <p:spPr bwMode="auto">
          <a:xfrm>
            <a:off x="3422650" y="3380998"/>
            <a:ext cx="5194300" cy="1492716"/>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profundidad de la red de alcantarillado est</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dada por las dimensiones de los conductos mas una altura de seguridad debido al relleno, que para el caso de la EMAAP-Q ser</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1.20m de profundidad m</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nima en cualquier clase de conductos.</a:t>
            </a:r>
            <a:endParaRPr kumimoji="0" lang="es-ES"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profundidad m</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nima en pozos de salida ser</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1.50m y en condiciones normales de 2 a 3m, caso contrario se deber</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justificar la sobre excavaci</a:t>
            </a:r>
            <a:r>
              <a:rPr kumimoji="0" lang="es-ES" sz="13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3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a:t>
            </a:r>
            <a:endParaRPr kumimoji="0" lang="es-ES" sz="1300" b="0" i="0" u="none" strike="noStrike" cap="none" normalizeH="0" baseline="0" dirty="0" smtClean="0">
              <a:ln>
                <a:noFill/>
              </a:ln>
              <a:solidFill>
                <a:schemeClr val="tx1"/>
              </a:solidFill>
              <a:effectLst/>
              <a:latin typeface="Arial" pitchFamily="34" charset="0"/>
            </a:endParaRPr>
          </a:p>
        </p:txBody>
      </p:sp>
      <p:sp>
        <p:nvSpPr>
          <p:cNvPr id="27654" name="Rectangle 6"/>
          <p:cNvSpPr>
            <a:spLocks noChangeArrowheads="1"/>
          </p:cNvSpPr>
          <p:nvPr/>
        </p:nvSpPr>
        <p:spPr bwMode="auto">
          <a:xfrm>
            <a:off x="304800" y="5001796"/>
            <a:ext cx="2578100" cy="338554"/>
          </a:xfrm>
          <a:prstGeom prst="rect">
            <a:avLst/>
          </a:prstGeom>
          <a:solidFill>
            <a:schemeClr val="tx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165100" algn="l"/>
                <a:tab pos="457200" algn="l"/>
              </a:tabLst>
            </a:pPr>
            <a:r>
              <a:rPr kumimoji="0" lang="es-ES" sz="1600" b="1" i="0" u="none" strike="noStrike" cap="none" normalizeH="0" baseline="0" dirty="0" smtClean="0">
                <a:ln>
                  <a:noFill/>
                </a:ln>
                <a:solidFill>
                  <a:srgbClr val="FFFF66"/>
                </a:solidFill>
                <a:effectLst/>
                <a:latin typeface="Arial" pitchFamily="34" charset="0"/>
                <a:ea typeface="Times New Roman" pitchFamily="18" charset="0"/>
                <a:cs typeface="Arial" pitchFamily="34" charset="0"/>
              </a:rPr>
              <a:t>Ubicaci</a:t>
            </a:r>
            <a:r>
              <a:rPr kumimoji="0" lang="es-ES" sz="1600" b="1" i="0" u="none" strike="noStrike" cap="none" normalizeH="0" baseline="0" dirty="0" smtClean="0">
                <a:ln>
                  <a:noFill/>
                </a:ln>
                <a:solidFill>
                  <a:srgbClr val="FFFF66"/>
                </a:solidFill>
                <a:effectLst/>
                <a:latin typeface="Calibri"/>
                <a:ea typeface="Times New Roman" pitchFamily="18" charset="0"/>
                <a:cs typeface="Arial" pitchFamily="34" charset="0"/>
              </a:rPr>
              <a:t>ó</a:t>
            </a:r>
            <a:r>
              <a:rPr kumimoji="0" lang="es-ES" sz="1600" b="1" i="0" u="none" strike="noStrike" cap="none" normalizeH="0" baseline="0" dirty="0" smtClean="0">
                <a:ln>
                  <a:noFill/>
                </a:ln>
                <a:solidFill>
                  <a:srgbClr val="FFFF66"/>
                </a:solidFill>
                <a:effectLst/>
                <a:latin typeface="Arial" pitchFamily="34" charset="0"/>
                <a:ea typeface="Times New Roman" pitchFamily="18" charset="0"/>
                <a:cs typeface="Arial" pitchFamily="34" charset="0"/>
              </a:rPr>
              <a:t>n de tuber</a:t>
            </a:r>
            <a:r>
              <a:rPr kumimoji="0" lang="es-ES" sz="1600" b="1" i="0" u="none" strike="noStrike" cap="none" normalizeH="0" baseline="0" dirty="0" smtClean="0">
                <a:ln>
                  <a:noFill/>
                </a:ln>
                <a:solidFill>
                  <a:srgbClr val="FFFF66"/>
                </a:solidFill>
                <a:effectLst/>
                <a:latin typeface="Calibri"/>
                <a:ea typeface="Times New Roman" pitchFamily="18" charset="0"/>
                <a:cs typeface="Arial" pitchFamily="34" charset="0"/>
              </a:rPr>
              <a:t>í</a:t>
            </a:r>
            <a:r>
              <a:rPr kumimoji="0" lang="es-ES" sz="1600" b="1" i="0" u="none" strike="noStrike" cap="none" normalizeH="0" baseline="0" dirty="0" smtClean="0">
                <a:ln>
                  <a:noFill/>
                </a:ln>
                <a:solidFill>
                  <a:srgbClr val="FFFF66"/>
                </a:solidFill>
                <a:effectLst/>
                <a:latin typeface="Arial" pitchFamily="34" charset="0"/>
                <a:ea typeface="Times New Roman" pitchFamily="18" charset="0"/>
                <a:cs typeface="Arial" pitchFamily="34" charset="0"/>
              </a:rPr>
              <a:t>as </a:t>
            </a:r>
            <a:endParaRPr kumimoji="0" lang="es-ES" sz="2400" b="0" i="0" u="none" strike="noStrike" cap="none" normalizeH="0" baseline="0" dirty="0" smtClean="0">
              <a:ln>
                <a:noFill/>
              </a:ln>
              <a:solidFill>
                <a:srgbClr val="FFFF66"/>
              </a:solidFill>
              <a:effectLst/>
              <a:latin typeface="Arial" pitchFamily="34" charset="0"/>
            </a:endParaRPr>
          </a:p>
        </p:txBody>
      </p:sp>
      <p:sp>
        <p:nvSpPr>
          <p:cNvPr id="27655" name="Rectangle 7"/>
          <p:cNvSpPr>
            <a:spLocks noChangeArrowheads="1"/>
          </p:cNvSpPr>
          <p:nvPr/>
        </p:nvSpPr>
        <p:spPr bwMode="auto">
          <a:xfrm>
            <a:off x="3149600" y="5559048"/>
            <a:ext cx="5422900" cy="892552"/>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165100" algn="l"/>
                <a:tab pos="457200" algn="l"/>
              </a:tabLst>
            </a:pP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una localizaci</a:t>
            </a: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correcta de los conductos, es conveniente considerar lo  siguiente: </a:t>
            </a:r>
            <a:endParaRPr kumimoji="0" lang="es-ES"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 pos="165100" algn="l"/>
                <a:tab pos="457200" algn="l"/>
              </a:tabLst>
            </a:pP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Localizar las tuber</a:t>
            </a: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en el eje de la calle. </a:t>
            </a:r>
            <a:endParaRPr kumimoji="0" lang="es-ES"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457200" algn="l"/>
                <a:tab pos="165100" algn="l"/>
                <a:tab pos="457200" algn="l"/>
              </a:tabLst>
            </a:pP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el terreno es inclinado, ponerlas junto a la acera del lado m</a:t>
            </a: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bajo. </a:t>
            </a:r>
            <a:endParaRPr kumimoji="0" lang="es-ES" sz="1300" b="0" i="0" u="none" strike="noStrike" cap="none" normalizeH="0" baseline="0" dirty="0" smtClean="0">
              <a:ln>
                <a:noFill/>
              </a:ln>
              <a:solidFill>
                <a:schemeClr val="tx1"/>
              </a:solidFill>
              <a:effectLst/>
              <a:latin typeface="Arial" pitchFamily="34" charset="0"/>
            </a:endParaRPr>
          </a:p>
        </p:txBody>
      </p:sp>
      <p:pic>
        <p:nvPicPr>
          <p:cNvPr id="3074"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71500" y="1295400"/>
            <a:ext cx="1537494" cy="1155700"/>
          </a:xfrm>
          <a:prstGeom prst="rect">
            <a:avLst/>
          </a:prstGeom>
          <a:ln>
            <a:noFill/>
          </a:ln>
          <a:effectLst>
            <a:outerShdw blurRad="292100" dist="139700" dir="2700000" algn="tl" rotWithShape="0">
              <a:srgbClr val="333333">
                <a:alpha val="65000"/>
              </a:srgbClr>
            </a:outerShdw>
          </a:effectLst>
        </p:spPr>
      </p:pic>
      <p:pic>
        <p:nvPicPr>
          <p:cNvPr id="13" name="12 Imagen" descr="tubos22.jpg"/>
          <p:cNvPicPr>
            <a:picLocks noChangeAspect="1"/>
          </p:cNvPicPr>
          <p:nvPr/>
        </p:nvPicPr>
        <p:blipFill>
          <a:blip r:embed="rId4" cstate="print"/>
          <a:stretch>
            <a:fillRect/>
          </a:stretch>
        </p:blipFill>
        <p:spPr>
          <a:xfrm>
            <a:off x="527050" y="5473700"/>
            <a:ext cx="2222500" cy="12588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016250" y="372130"/>
            <a:ext cx="2622550" cy="523220"/>
          </a:xfrm>
          <a:prstGeom prst="rect">
            <a:avLst/>
          </a:prstGeom>
          <a:solidFill>
            <a:schemeClr val="tx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165100" algn="l"/>
                <a:tab pos="457200" algn="l"/>
              </a:tabLst>
            </a:pPr>
            <a:r>
              <a:rPr kumimoji="0" lang="es-ES" b="1" i="0" u="none" strike="noStrike" cap="none" normalizeH="0" baseline="0" dirty="0" smtClean="0">
                <a:ln>
                  <a:noFill/>
                </a:ln>
                <a:solidFill>
                  <a:srgbClr val="FFFF66"/>
                </a:solidFill>
                <a:effectLst/>
                <a:latin typeface="Arial" pitchFamily="34" charset="0"/>
                <a:ea typeface="Times New Roman" pitchFamily="18" charset="0"/>
                <a:cs typeface="Arial" pitchFamily="34" charset="0"/>
              </a:rPr>
              <a:t>POZOS DE REVISIÓN</a:t>
            </a:r>
            <a:endParaRPr kumimoji="0" lang="es-ES" sz="2800" b="0" i="0" u="none" strike="noStrike" cap="none" normalizeH="0" baseline="0" dirty="0" smtClean="0">
              <a:ln>
                <a:noFill/>
              </a:ln>
              <a:solidFill>
                <a:srgbClr val="FFFF66"/>
              </a:solidFill>
              <a:effectLst/>
              <a:latin typeface="Arial" pitchFamily="34" charset="0"/>
            </a:endParaRPr>
          </a:p>
        </p:txBody>
      </p:sp>
      <p:sp>
        <p:nvSpPr>
          <p:cNvPr id="28674" name="Rectangle 2"/>
          <p:cNvSpPr>
            <a:spLocks noChangeArrowheads="1"/>
          </p:cNvSpPr>
          <p:nvPr/>
        </p:nvSpPr>
        <p:spPr bwMode="auto">
          <a:xfrm>
            <a:off x="304800" y="1517650"/>
            <a:ext cx="3733800"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 el inicio de todo colector. </a:t>
            </a:r>
            <a:endParaRPr kumimoji="0" lang="es-ES"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 todos los empalmes de los colectores. </a:t>
            </a:r>
            <a:endParaRPr kumimoji="0" lang="es-ES"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 los cambios de direcci</a:t>
            </a: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a:t>
            </a:r>
            <a:endParaRPr kumimoji="0" lang="es-ES"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 los cambios de pendiente. </a:t>
            </a:r>
            <a:endParaRPr kumimoji="0" lang="es-ES"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 los cambios de di</a:t>
            </a: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metro.</a:t>
            </a:r>
            <a:endParaRPr kumimoji="0" lang="es-ES" sz="1300" b="0" i="0" u="none" strike="noStrike" cap="none" normalizeH="0" baseline="0" dirty="0" smtClean="0">
              <a:ln>
                <a:noFill/>
              </a:ln>
              <a:solidFill>
                <a:schemeClr val="tx1"/>
              </a:solidFill>
              <a:effectLst/>
              <a:latin typeface="Arial" pitchFamily="34" charset="0"/>
              <a:ea typeface="Times New Roman" pitchFamily="18" charset="0"/>
            </a:endParaRPr>
          </a:p>
        </p:txBody>
      </p:sp>
      <p:sp>
        <p:nvSpPr>
          <p:cNvPr id="28675" name="Rectangle 3"/>
          <p:cNvSpPr>
            <a:spLocks noChangeArrowheads="1"/>
          </p:cNvSpPr>
          <p:nvPr/>
        </p:nvSpPr>
        <p:spPr bwMode="auto">
          <a:xfrm>
            <a:off x="4927600" y="1473200"/>
            <a:ext cx="377825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165100" algn="l"/>
                <a:tab pos="457200" algn="l"/>
              </a:tabLst>
            </a:pP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 tuber</a:t>
            </a: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de 150 mm:    80 m. </a:t>
            </a:r>
            <a:endParaRPr kumimoji="0" lang="es-ES"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 tuber</a:t>
            </a: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de 200 a 250 mm:   100 m. </a:t>
            </a:r>
            <a:endParaRPr kumimoji="0" lang="es-ES" sz="13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 tuber</a:t>
            </a:r>
            <a:r>
              <a:rPr kumimoji="0" lang="es-ES" sz="13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de 300 a 600 mm:   150 m. </a:t>
            </a:r>
            <a:endParaRPr kumimoji="0" lang="es-ES" sz="13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300" b="0" i="0" u="none" strike="noStrike" cap="none" normalizeH="0" baseline="0" dirty="0" smtClean="0">
                <a:ln>
                  <a:noFill/>
                </a:ln>
                <a:solidFill>
                  <a:schemeClr val="tx1"/>
                </a:solidFill>
                <a:effectLst/>
                <a:latin typeface="Arial" pitchFamily="34" charset="0"/>
                <a:ea typeface="Times New Roman" pitchFamily="18" charset="0"/>
              </a:rPr>
              <a:t>•  Para tuberías de mayores diámetros:   250 m. </a:t>
            </a:r>
            <a:endParaRPr kumimoji="0" lang="es-ES" sz="1300" b="0" i="0" u="none" strike="noStrike" cap="none" normalizeH="0" baseline="0" dirty="0" smtClean="0">
              <a:ln>
                <a:noFill/>
              </a:ln>
              <a:solidFill>
                <a:schemeClr val="tx1"/>
              </a:solidFill>
              <a:effectLst/>
              <a:latin typeface="Arial" pitchFamily="34" charset="0"/>
            </a:endParaRPr>
          </a:p>
        </p:txBody>
      </p:sp>
      <p:sp>
        <p:nvSpPr>
          <p:cNvPr id="5" name="4 Rectángulo"/>
          <p:cNvSpPr/>
          <p:nvPr/>
        </p:nvSpPr>
        <p:spPr>
          <a:xfrm>
            <a:off x="971550" y="1206500"/>
            <a:ext cx="1252266" cy="307777"/>
          </a:xfrm>
          <a:prstGeom prst="rect">
            <a:avLst/>
          </a:prstGeom>
        </p:spPr>
        <p:txBody>
          <a:bodyPr wrap="none">
            <a:spAutoFit/>
          </a:bodyPr>
          <a:lstStyle/>
          <a:p>
            <a:pPr lvl="0" eaLnBrk="1" hangingPunct="1">
              <a:tabLst>
                <a:tab pos="-457200" algn="l"/>
                <a:tab pos="165100" algn="l"/>
                <a:tab pos="457200" algn="l"/>
              </a:tabLst>
            </a:pPr>
            <a:r>
              <a:rPr lang="es-ES" sz="1400" b="1" dirty="0" smtClean="0">
                <a:solidFill>
                  <a:srgbClr val="FFFF66"/>
                </a:solidFill>
                <a:latin typeface="Arial" pitchFamily="34" charset="0"/>
                <a:ea typeface="Times New Roman" pitchFamily="18" charset="0"/>
                <a:cs typeface="Arial" pitchFamily="34" charset="0"/>
              </a:rPr>
              <a:t>UBICACIÓN </a:t>
            </a:r>
            <a:endParaRPr lang="es-ES" sz="1400" dirty="0" smtClean="0">
              <a:solidFill>
                <a:srgbClr val="FFFF66"/>
              </a:solidFill>
              <a:latin typeface="Arial" pitchFamily="34" charset="0"/>
            </a:endParaRPr>
          </a:p>
        </p:txBody>
      </p:sp>
      <p:sp>
        <p:nvSpPr>
          <p:cNvPr id="6" name="5 Rectángulo"/>
          <p:cNvSpPr/>
          <p:nvPr/>
        </p:nvSpPr>
        <p:spPr>
          <a:xfrm>
            <a:off x="5283200" y="1162050"/>
            <a:ext cx="2147832" cy="307777"/>
          </a:xfrm>
          <a:prstGeom prst="rect">
            <a:avLst/>
          </a:prstGeom>
        </p:spPr>
        <p:txBody>
          <a:bodyPr wrap="none">
            <a:spAutoFit/>
          </a:bodyPr>
          <a:lstStyle/>
          <a:p>
            <a:pPr lvl="0" eaLnBrk="1" hangingPunct="1">
              <a:tabLst>
                <a:tab pos="-457200" algn="l"/>
                <a:tab pos="165100" algn="l"/>
                <a:tab pos="457200" algn="l"/>
              </a:tabLst>
            </a:pPr>
            <a:r>
              <a:rPr lang="es-ES" sz="1400" b="1" dirty="0" smtClean="0">
                <a:solidFill>
                  <a:srgbClr val="FFFF66"/>
                </a:solidFill>
                <a:latin typeface="Arial" pitchFamily="34" charset="0"/>
                <a:ea typeface="Times New Roman" pitchFamily="18" charset="0"/>
                <a:cs typeface="Arial" pitchFamily="34" charset="0"/>
              </a:rPr>
              <a:t>SEPARACIÓN MÁXIMA</a:t>
            </a:r>
            <a:endParaRPr lang="es-ES" sz="1400" dirty="0" smtClean="0">
              <a:solidFill>
                <a:srgbClr val="FFFF66"/>
              </a:solidFill>
              <a:latin typeface="Arial" pitchFamily="34" charset="0"/>
            </a:endParaRPr>
          </a:p>
        </p:txBody>
      </p:sp>
      <p:pic>
        <p:nvPicPr>
          <p:cNvPr id="28757" name="Picture 85"/>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705100" y="2628901"/>
            <a:ext cx="3956050" cy="2355849"/>
          </a:xfrm>
          <a:prstGeom prst="rect">
            <a:avLst/>
          </a:prstGeom>
          <a:solidFill>
            <a:schemeClr val="accent1"/>
          </a:solidFill>
          <a:ln w="9525">
            <a:noFill/>
            <a:miter lim="800000"/>
            <a:headEnd/>
            <a:tailEnd/>
          </a:ln>
          <a:effectLst/>
        </p:spPr>
      </p:pic>
      <p:sp>
        <p:nvSpPr>
          <p:cNvPr id="28758" name="Rectangle 86"/>
          <p:cNvSpPr>
            <a:spLocks noChangeArrowheads="1"/>
          </p:cNvSpPr>
          <p:nvPr/>
        </p:nvSpPr>
        <p:spPr bwMode="auto">
          <a:xfrm>
            <a:off x="1949450" y="5377755"/>
            <a:ext cx="564515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165100" algn="l"/>
                <a:tab pos="457200"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entidad encargada de un sistema de alcantarillado combinado, en este caso de la operatividad, funci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y manejo del sistema estar</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cargo de la Direcci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Agua Potable, Alcantarillado y Comercializaci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Mej</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DAPAC-M, Entidad que debe programar los gastos que demande la operaci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y mantenimiento del sistema, mediante el cobro directo o indirecto del consumo de agua potable.</a:t>
            </a:r>
            <a:endParaRPr kumimoji="0" lang="es-ES" sz="1400" b="0" i="0" u="none" strike="noStrike" cap="none" normalizeH="0" baseline="0" dirty="0" smtClean="0">
              <a:ln>
                <a:noFill/>
              </a:ln>
              <a:solidFill>
                <a:schemeClr val="tx1"/>
              </a:solidFill>
              <a:effectLst/>
              <a:latin typeface="Arial" pitchFamily="34" charset="0"/>
            </a:endParaRPr>
          </a:p>
        </p:txBody>
      </p:sp>
      <p:sp>
        <p:nvSpPr>
          <p:cNvPr id="28759" name="Rectangle 87"/>
          <p:cNvSpPr>
            <a:spLocks noChangeArrowheads="1"/>
          </p:cNvSpPr>
          <p:nvPr/>
        </p:nvSpPr>
        <p:spPr bwMode="auto">
          <a:xfrm>
            <a:off x="3194050" y="5165923"/>
            <a:ext cx="31115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165100" algn="l"/>
                <a:tab pos="457200" algn="l"/>
              </a:tabLst>
            </a:pPr>
            <a:r>
              <a:rPr kumimoji="0" lang="es-ES" sz="1400" b="1" i="0" u="none" strike="noStrike" cap="none" normalizeH="0" baseline="0" dirty="0" smtClean="0">
                <a:ln>
                  <a:noFill/>
                </a:ln>
                <a:solidFill>
                  <a:srgbClr val="FFFF66"/>
                </a:solidFill>
                <a:effectLst/>
                <a:latin typeface="Arial" pitchFamily="34" charset="0"/>
                <a:ea typeface="Times New Roman" pitchFamily="18" charset="0"/>
                <a:cs typeface="Arial" pitchFamily="34" charset="0"/>
              </a:rPr>
              <a:t>OPERACI</a:t>
            </a:r>
            <a:r>
              <a:rPr kumimoji="0" lang="es-ES" sz="1400" b="1" i="0" u="none" strike="noStrike" cap="none" normalizeH="0" baseline="0" dirty="0" smtClean="0">
                <a:ln>
                  <a:noFill/>
                </a:ln>
                <a:solidFill>
                  <a:srgbClr val="FFFF66"/>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rgbClr val="FFFF66"/>
                </a:solidFill>
                <a:effectLst/>
                <a:latin typeface="Arial" pitchFamily="34" charset="0"/>
                <a:ea typeface="Times New Roman" pitchFamily="18" charset="0"/>
                <a:cs typeface="Arial" pitchFamily="34" charset="0"/>
              </a:rPr>
              <a:t>N Y MANTENIMIENTO</a:t>
            </a:r>
            <a:endParaRPr kumimoji="0" lang="es-ES" sz="2000" b="0" i="0" u="none" strike="noStrike" cap="none" normalizeH="0" baseline="0" dirty="0" smtClean="0">
              <a:ln>
                <a:noFill/>
              </a:ln>
              <a:solidFill>
                <a:srgbClr val="FFFF66"/>
              </a:solidFill>
              <a:effectLst/>
              <a:latin typeface="Arial" pitchFamily="34" charset="0"/>
            </a:endParaRPr>
          </a:p>
        </p:txBody>
      </p:sp>
      <p:pic>
        <p:nvPicPr>
          <p:cNvPr id="85" name="Picture 17" descr="CP-265"/>
          <p:cNvPicPr>
            <a:picLocks noChangeAspect="1" noChangeArrowheads="1"/>
          </p:cNvPicPr>
          <p:nvPr/>
        </p:nvPicPr>
        <p:blipFill>
          <a:blip r:embed="rId3" cstate="print"/>
          <a:srcRect/>
          <a:stretch>
            <a:fillRect/>
          </a:stretch>
        </p:blipFill>
        <p:spPr bwMode="auto">
          <a:xfrm>
            <a:off x="392470" y="5651500"/>
            <a:ext cx="1245830" cy="889000"/>
          </a:xfrm>
          <a:prstGeom prst="rect">
            <a:avLst/>
          </a:prstGeom>
          <a:noFill/>
          <a:ln w="9525">
            <a:noFill/>
            <a:miter lim="800000"/>
            <a:headEnd/>
            <a:tailEnd/>
          </a:ln>
        </p:spPr>
      </p:pic>
      <p:pic>
        <p:nvPicPr>
          <p:cNvPr id="86" name="Picture 15" descr="Image67"/>
          <p:cNvPicPr>
            <a:picLocks noChangeAspect="1" noChangeArrowheads="1"/>
          </p:cNvPicPr>
          <p:nvPr/>
        </p:nvPicPr>
        <p:blipFill>
          <a:blip r:embed="rId4" cstate="print"/>
          <a:srcRect r="450"/>
          <a:stretch>
            <a:fillRect/>
          </a:stretch>
        </p:blipFill>
        <p:spPr bwMode="auto">
          <a:xfrm>
            <a:off x="7816850" y="5473700"/>
            <a:ext cx="1066799" cy="1071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755650"/>
          </a:xfrm>
        </p:spPr>
        <p:txBody>
          <a:bodyPr>
            <a:normAutofit/>
          </a:bodyPr>
          <a:lstStyle/>
          <a:p>
            <a:r>
              <a:rPr lang="es-EC" b="1" dirty="0" smtClean="0"/>
              <a:t>INFORMACIÓN</a:t>
            </a:r>
            <a:endParaRPr lang="es-US" b="1" dirty="0"/>
          </a:p>
        </p:txBody>
      </p:sp>
      <p:sp>
        <p:nvSpPr>
          <p:cNvPr id="3" name="2 Marcador de contenido"/>
          <p:cNvSpPr>
            <a:spLocks noGrp="1"/>
          </p:cNvSpPr>
          <p:nvPr>
            <p:ph idx="1"/>
          </p:nvPr>
        </p:nvSpPr>
        <p:spPr/>
        <p:txBody>
          <a:bodyPr>
            <a:normAutofit fontScale="70000" lnSpcReduction="20000"/>
          </a:bodyPr>
          <a:lstStyle/>
          <a:p>
            <a:pPr algn="just"/>
            <a:r>
              <a:rPr lang="es-ES" dirty="0"/>
              <a:t>La información que ha compilado de base para el presente estudio fueron obtenidos de varias fuentes oficiales, las cuales son; Instituto Nacional de Estadística y Censos INEC, Instituto Geográfico Militar IGM, Distrito Metropolitano de Quito DMQ, Ministerio de Desarrollo Urbano y Vivienda MIDUVI, Normas, Reglamentos de la Dirección de Alcantarillado y Agua Potable del Ilustre Municipio del Cantón Mejía</a:t>
            </a:r>
            <a:r>
              <a:rPr lang="es-ES" dirty="0" smtClean="0"/>
              <a:t>, Normas, Reglamentos de la Dirección de Alcantarillado y Agua Potable del DISTRITO METROPOLITANO DE QUITO, Instituto Nacional Meteorológico </a:t>
            </a:r>
            <a:r>
              <a:rPr lang="es-ES" dirty="0"/>
              <a:t>e Hidrológico INAMHI, además de  todas las investigaciones salidas de campo y encuestas que fueron realizadas en la zona del proyecto. </a:t>
            </a:r>
            <a:endParaRPr lang="es-US" dirty="0"/>
          </a:p>
          <a:p>
            <a:endParaRPr lang="es-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660650" y="526018"/>
            <a:ext cx="3644900" cy="369332"/>
          </a:xfrm>
          <a:prstGeom prst="rect">
            <a:avLst/>
          </a:prstGeom>
          <a:solidFill>
            <a:schemeClr val="tx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algn="ctr" eaLnBrk="1" hangingPunct="1">
              <a:tabLst>
                <a:tab pos="-457200" algn="l"/>
                <a:tab pos="165100" algn="l"/>
                <a:tab pos="457200" algn="l"/>
              </a:tabLst>
            </a:pPr>
            <a:r>
              <a:rPr lang="es-ES" b="1" dirty="0" smtClean="0">
                <a:solidFill>
                  <a:srgbClr val="FFFF66"/>
                </a:solidFill>
                <a:latin typeface="Arial" pitchFamily="34" charset="0"/>
                <a:cs typeface="Arial" pitchFamily="34" charset="0"/>
              </a:rPr>
              <a:t>FLOW MASTER</a:t>
            </a:r>
            <a:endParaRPr kumimoji="0" lang="es-ES" b="0" i="0" u="none" strike="noStrike" cap="none" normalizeH="0" baseline="0" dirty="0" smtClean="0">
              <a:ln>
                <a:noFill/>
              </a:ln>
              <a:solidFill>
                <a:srgbClr val="FFFF66"/>
              </a:solidFill>
              <a:effectLst/>
              <a:latin typeface="Arial" pitchFamily="34" charset="0"/>
            </a:endParaRPr>
          </a:p>
        </p:txBody>
      </p:sp>
      <p:sp>
        <p:nvSpPr>
          <p:cNvPr id="4" name="Rectangle 21"/>
          <p:cNvSpPr>
            <a:spLocks noChangeArrowheads="1"/>
          </p:cNvSpPr>
          <p:nvPr/>
        </p:nvSpPr>
        <p:spPr bwMode="auto">
          <a:xfrm>
            <a:off x="660400" y="1267936"/>
            <a:ext cx="3600450" cy="738664"/>
          </a:xfrm>
          <a:prstGeom prst="rect">
            <a:avLst/>
          </a:prstGeom>
          <a:solidFill>
            <a:schemeClr val="accent1"/>
          </a:solid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1400" b="1" dirty="0" err="1" smtClean="0">
                <a:latin typeface="Arial" pitchFamily="34" charset="0"/>
                <a:ea typeface="Calibri" pitchFamily="34" charset="0"/>
                <a:cs typeface="Arial" pitchFamily="34" charset="0"/>
              </a:rPr>
              <a:t>Fllow-Master</a:t>
            </a:r>
            <a:r>
              <a:rPr lang="es-ES" sz="1400" dirty="0" smtClean="0">
                <a:latin typeface="Arial" pitchFamily="34" charset="0"/>
                <a:ea typeface="Calibri" pitchFamily="34" charset="0"/>
                <a:cs typeface="Arial" pitchFamily="34" charset="0"/>
              </a:rPr>
              <a:t> </a:t>
            </a:r>
            <a:r>
              <a:rPr lang="es-ES" sz="1400" dirty="0" smtClean="0">
                <a:latin typeface="Arial" pitchFamily="34" charset="0"/>
                <a:ea typeface="Calibri" pitchFamily="34" charset="0"/>
                <a:cs typeface="Arial" pitchFamily="34" charset="0"/>
              </a:rPr>
              <a:t>es un programa fácil de usar que ayuda a ingenieros civiles con el diseño </a:t>
            </a:r>
            <a:r>
              <a:rPr lang="es-ES" sz="1400" dirty="0" smtClean="0">
                <a:latin typeface="Arial" pitchFamily="34" charset="0"/>
                <a:ea typeface="Calibri" pitchFamily="34" charset="0"/>
                <a:cs typeface="Arial" pitchFamily="34" charset="0"/>
              </a:rPr>
              <a:t>hidráulico </a:t>
            </a:r>
            <a:r>
              <a:rPr lang="es-ES" sz="1400" dirty="0" smtClean="0">
                <a:latin typeface="Arial" pitchFamily="34" charset="0"/>
                <a:ea typeface="Calibri" pitchFamily="34" charset="0"/>
                <a:cs typeface="Arial" pitchFamily="34" charset="0"/>
              </a:rPr>
              <a:t>y análisis de tuberías</a:t>
            </a:r>
            <a:endParaRPr lang="es-ES" sz="1400" dirty="0">
              <a:latin typeface="Arial" pitchFamily="34" charset="0"/>
              <a:ea typeface="Calibri"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749300" y="2273300"/>
            <a:ext cx="3467100" cy="2444750"/>
          </a:xfrm>
          <a:prstGeom prst="rect">
            <a:avLst/>
          </a:prstGeom>
          <a:noFill/>
          <a:ln w="9525">
            <a:noFill/>
            <a:miter lim="800000"/>
            <a:headEnd/>
            <a:tailEnd/>
          </a:ln>
          <a:effectLst/>
        </p:spPr>
      </p:pic>
      <p:sp>
        <p:nvSpPr>
          <p:cNvPr id="8" name="Rectangle 21"/>
          <p:cNvSpPr>
            <a:spLocks noChangeArrowheads="1"/>
          </p:cNvSpPr>
          <p:nvPr/>
        </p:nvSpPr>
        <p:spPr bwMode="auto">
          <a:xfrm>
            <a:off x="5035550" y="1264325"/>
            <a:ext cx="3581400" cy="2031325"/>
          </a:xfrm>
          <a:prstGeom prst="rect">
            <a:avLst/>
          </a:prstGeom>
          <a:solidFill>
            <a:schemeClr val="accent1"/>
          </a:solidFill>
          <a:ln w="9525" cap="flat" cmpd="sng">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1400" dirty="0" smtClean="0"/>
              <a:t>Pulse el botón GO para comenzar el análisis, una vez completado el cálculo, un informe de resultado se </a:t>
            </a:r>
            <a:r>
              <a:rPr lang="es-ES" sz="1400" dirty="0" smtClean="0"/>
              <a:t>despliega</a:t>
            </a:r>
            <a:endParaRPr lang="es-ES" sz="1400" dirty="0" smtClean="0"/>
          </a:p>
          <a:p>
            <a:pPr algn="just"/>
            <a:r>
              <a:rPr lang="es-ES" sz="1400" dirty="0" smtClean="0"/>
              <a:t> </a:t>
            </a:r>
            <a:r>
              <a:rPr lang="es-ES" sz="1400" dirty="0" smtClean="0"/>
              <a:t>Se </a:t>
            </a:r>
            <a:r>
              <a:rPr lang="es-ES" sz="1400" dirty="0" smtClean="0"/>
              <a:t>debe tomar en cuenta que la luz en la ventana indica se hubo alguna advertencia o problemas. La luz verde </a:t>
            </a:r>
            <a:r>
              <a:rPr lang="es-ES" sz="1400" dirty="0" smtClean="0"/>
              <a:t>indica </a:t>
            </a:r>
            <a:r>
              <a:rPr lang="es-ES" sz="1400" dirty="0" smtClean="0"/>
              <a:t>ninguna </a:t>
            </a:r>
            <a:r>
              <a:rPr lang="es-ES" sz="1400" dirty="0" smtClean="0"/>
              <a:t>advertencia, </a:t>
            </a:r>
            <a:r>
              <a:rPr lang="es-ES" sz="1400" dirty="0" smtClean="0"/>
              <a:t>la luz amarilla indica advertencia, mientras que la luz roja indica </a:t>
            </a:r>
            <a:r>
              <a:rPr lang="es-ES" sz="1400" dirty="0" smtClean="0"/>
              <a:t>problemas</a:t>
            </a:r>
            <a:r>
              <a:rPr lang="es-ES" sz="1400" dirty="0" smtClean="0"/>
              <a:t>. </a:t>
            </a:r>
            <a:endParaRPr lang="es-ES" sz="1400" dirty="0">
              <a:latin typeface="Arial" pitchFamily="34" charset="0"/>
              <a:ea typeface="Calibri" pitchFamily="34" charset="0"/>
              <a:cs typeface="Arial" pitchFamily="34" charset="0"/>
            </a:endParaRPr>
          </a:p>
        </p:txBody>
      </p:sp>
      <p:pic>
        <p:nvPicPr>
          <p:cNvPr id="1027" name="Picture 3"/>
          <p:cNvPicPr>
            <a:picLocks noChangeAspect="1" noChangeArrowheads="1"/>
          </p:cNvPicPr>
          <p:nvPr/>
        </p:nvPicPr>
        <p:blipFill>
          <a:blip r:embed="rId3"/>
          <a:srcRect/>
          <a:stretch>
            <a:fillRect/>
          </a:stretch>
        </p:blipFill>
        <p:spPr bwMode="auto">
          <a:xfrm>
            <a:off x="5287322" y="3429000"/>
            <a:ext cx="3107378" cy="2578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60650" y="526018"/>
            <a:ext cx="3644900" cy="369332"/>
          </a:xfrm>
          <a:prstGeom prst="rect">
            <a:avLst/>
          </a:prstGeom>
          <a:solidFill>
            <a:schemeClr val="tx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165100" algn="l"/>
                <a:tab pos="457200" algn="l"/>
              </a:tabLst>
            </a:pPr>
            <a:r>
              <a:rPr kumimoji="0" lang="es-ES" b="1" i="0" u="none" strike="noStrike" cap="none" normalizeH="0" dirty="0" smtClean="0">
                <a:ln>
                  <a:noFill/>
                </a:ln>
                <a:solidFill>
                  <a:srgbClr val="FFFF66"/>
                </a:solidFill>
                <a:effectLst/>
                <a:latin typeface="Arial" pitchFamily="34" charset="0"/>
                <a:cs typeface="Arial" pitchFamily="34" charset="0"/>
              </a:rPr>
              <a:t>SINTESIS DEL </a:t>
            </a:r>
            <a:r>
              <a:rPr kumimoji="0" lang="es-ES" b="1" i="0" u="none" strike="noStrike" cap="none" normalizeH="0" dirty="0" smtClean="0">
                <a:ln>
                  <a:noFill/>
                </a:ln>
                <a:solidFill>
                  <a:srgbClr val="FFFF66"/>
                </a:solidFill>
                <a:effectLst/>
                <a:latin typeface="Arial" pitchFamily="34" charset="0"/>
                <a:cs typeface="Arial" pitchFamily="34" charset="0"/>
              </a:rPr>
              <a:t>DISEÑO</a:t>
            </a:r>
            <a:endParaRPr kumimoji="0" lang="es-ES" b="0" i="0" u="none" strike="noStrike" cap="none" normalizeH="0" baseline="0" dirty="0" smtClean="0">
              <a:ln>
                <a:noFill/>
              </a:ln>
              <a:solidFill>
                <a:srgbClr val="FFFF66"/>
              </a:solidFill>
              <a:effectLst/>
              <a:latin typeface="Arial" pitchFamily="34" charset="0"/>
            </a:endParaRPr>
          </a:p>
        </p:txBody>
      </p:sp>
      <p:sp>
        <p:nvSpPr>
          <p:cNvPr id="3" name="2 Rectángulo"/>
          <p:cNvSpPr/>
          <p:nvPr/>
        </p:nvSpPr>
        <p:spPr>
          <a:xfrm>
            <a:off x="749300" y="1343223"/>
            <a:ext cx="7423150"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s-ES" sz="1400" b="1" dirty="0" smtClean="0"/>
              <a:t>ALCANTARILLADO PARA EL BARRIO PANZALEO DE LA PARROQUIA DE MACHACHI </a:t>
            </a:r>
            <a:endParaRPr lang="es-ES" sz="1400" b="1" dirty="0"/>
          </a:p>
        </p:txBody>
      </p:sp>
      <p:sp>
        <p:nvSpPr>
          <p:cNvPr id="4" name="3 Rectángulo"/>
          <p:cNvSpPr/>
          <p:nvPr/>
        </p:nvSpPr>
        <p:spPr>
          <a:xfrm>
            <a:off x="927100" y="2174101"/>
            <a:ext cx="2478179" cy="276999"/>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s-ES" sz="1200" b="1" dirty="0" smtClean="0"/>
              <a:t>ALCANTARILLADO SANITARIO</a:t>
            </a:r>
            <a:endParaRPr lang="es-ES" sz="1200" b="1" dirty="0"/>
          </a:p>
        </p:txBody>
      </p:sp>
      <p:sp>
        <p:nvSpPr>
          <p:cNvPr id="5" name="4 Rectángulo"/>
          <p:cNvSpPr/>
          <p:nvPr/>
        </p:nvSpPr>
        <p:spPr>
          <a:xfrm>
            <a:off x="5285580" y="2174101"/>
            <a:ext cx="2608215" cy="276999"/>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s-ES" sz="1200" b="1" dirty="0" smtClean="0"/>
              <a:t>ALCANTARILLADO COMBINADO</a:t>
            </a:r>
            <a:endParaRPr lang="es-ES" sz="1200" b="1" dirty="0"/>
          </a:p>
        </p:txBody>
      </p:sp>
      <p:graphicFrame>
        <p:nvGraphicFramePr>
          <p:cNvPr id="6" name="5 Tabla"/>
          <p:cNvGraphicFramePr>
            <a:graphicFrameLocks noGrp="1"/>
          </p:cNvGraphicFramePr>
          <p:nvPr/>
        </p:nvGraphicFramePr>
        <p:xfrm>
          <a:off x="4794250" y="2984500"/>
          <a:ext cx="3467100" cy="762000"/>
        </p:xfrm>
        <a:graphic>
          <a:graphicData uri="http://schemas.openxmlformats.org/drawingml/2006/table">
            <a:tbl>
              <a:tblPr/>
              <a:tblGrid>
                <a:gridCol w="734786"/>
                <a:gridCol w="679677"/>
                <a:gridCol w="642938"/>
                <a:gridCol w="685799"/>
                <a:gridCol w="723900"/>
              </a:tblGrid>
              <a:tr h="190500">
                <a:tc>
                  <a:txBody>
                    <a:bodyPr/>
                    <a:lstStyle/>
                    <a:p>
                      <a:pPr algn="l" fontAlgn="b"/>
                      <a:r>
                        <a:rPr lang="es-ES" sz="1100" b="1" i="0" u="none" strike="noStrike" dirty="0" smtClean="0">
                          <a:solidFill>
                            <a:srgbClr val="000000"/>
                          </a:solidFill>
                          <a:latin typeface="Calibri"/>
                        </a:rPr>
                        <a:t>Diámetro</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ES" sz="1100" b="1" i="0" u="none" strike="noStrike" dirty="0" smtClean="0">
                          <a:solidFill>
                            <a:srgbClr val="000000"/>
                          </a:solidFill>
                          <a:latin typeface="Calibri"/>
                        </a:rPr>
                        <a:t>250mm</a:t>
                      </a:r>
                      <a:endParaRPr lang="es-E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ES" sz="1100" b="1" i="0" u="none" strike="noStrike" dirty="0">
                          <a:solidFill>
                            <a:srgbClr val="000000"/>
                          </a:solidFill>
                          <a:latin typeface="Calibri"/>
                        </a:rPr>
                        <a:t>300mm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ES" sz="1100" b="1" i="0" u="none" strike="noStrike" dirty="0">
                          <a:solidFill>
                            <a:srgbClr val="000000"/>
                          </a:solidFill>
                          <a:latin typeface="Calibri"/>
                        </a:rPr>
                        <a:t>400mm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s-ES" sz="1100" b="1" i="0" u="none" strike="noStrike" dirty="0">
                          <a:solidFill>
                            <a:srgbClr val="000000"/>
                          </a:solidFill>
                          <a:latin typeface="Calibri"/>
                        </a:rPr>
                        <a:t>500mm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190500">
                <a:tc>
                  <a:txBody>
                    <a:bodyPr/>
                    <a:lstStyle/>
                    <a:p>
                      <a:pPr algn="l" fontAlgn="b"/>
                      <a:r>
                        <a:rPr lang="es-ES" sz="1100" b="1" i="0" u="none" strike="noStrike" dirty="0">
                          <a:solidFill>
                            <a:srgbClr val="000000"/>
                          </a:solidFill>
                          <a:latin typeface="Calibri"/>
                        </a:rPr>
                        <a:t>Ancho Zanja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ES" sz="1100" b="0" i="0" u="none" strike="noStrike">
                          <a:solidFill>
                            <a:srgbClr val="000000"/>
                          </a:solidFill>
                          <a:latin typeface="Calibri"/>
                        </a:rPr>
                        <a:t>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s-ES" sz="1100" b="0" i="0" u="none" strike="noStrike">
                          <a:solidFill>
                            <a:srgbClr val="000000"/>
                          </a:solidFill>
                          <a:latin typeface="Calibri"/>
                        </a:rPr>
                        <a:t>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s-ES" sz="1100" b="0" i="0" u="none" strike="noStrike" dirty="0">
                          <a:solidFill>
                            <a:srgbClr val="000000"/>
                          </a:solidFill>
                          <a:latin typeface="Calibri"/>
                        </a:rPr>
                        <a:t>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s-ES" sz="1100" b="0" i="0" u="none" strike="noStrike" dirty="0">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190500">
                <a:tc>
                  <a:txBody>
                    <a:bodyPr/>
                    <a:lstStyle/>
                    <a:p>
                      <a:pPr algn="l" fontAlgn="b"/>
                      <a:r>
                        <a:rPr lang="es-ES" sz="1100" b="1" i="0" u="none" strike="noStrike" dirty="0">
                          <a:solidFill>
                            <a:srgbClr val="000000"/>
                          </a:solidFill>
                          <a:latin typeface="Calibri"/>
                        </a:rPr>
                        <a:t>Longitud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ES" sz="1100" b="0" i="0" u="none" strike="noStrike">
                          <a:solidFill>
                            <a:srgbClr val="000000"/>
                          </a:solidFill>
                          <a:latin typeface="Calibri"/>
                        </a:rPr>
                        <a:t>3341,54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s-ES" sz="1100" b="0" i="0" u="none" strike="noStrike">
                          <a:solidFill>
                            <a:srgbClr val="000000"/>
                          </a:solidFill>
                          <a:latin typeface="Calibri"/>
                        </a:rPr>
                        <a:t>407,65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s-ES" sz="1100" b="0" i="0" u="none" strike="noStrike">
                          <a:solidFill>
                            <a:srgbClr val="000000"/>
                          </a:solidFill>
                          <a:latin typeface="Calibri"/>
                        </a:rPr>
                        <a:t>266,82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s-ES" sz="1100" b="0" i="0" u="none" strike="noStrike">
                          <a:solidFill>
                            <a:srgbClr val="000000"/>
                          </a:solidFill>
                          <a:latin typeface="Calibri"/>
                        </a:rPr>
                        <a:t>748,29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190500">
                <a:tc>
                  <a:txBody>
                    <a:bodyPr/>
                    <a:lstStyle/>
                    <a:p>
                      <a:pPr algn="l" fontAlgn="b"/>
                      <a:r>
                        <a:rPr lang="es-ES" sz="1100" b="1" i="0" u="none" strike="noStrike" dirty="0">
                          <a:solidFill>
                            <a:srgbClr val="000000"/>
                          </a:solidFill>
                          <a:latin typeface="Calibri"/>
                        </a:rPr>
                        <a:t>Altura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ES" sz="11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s-ES" sz="1100" b="0" i="0" u="none" strike="noStrike">
                          <a:solidFill>
                            <a:srgbClr val="000000"/>
                          </a:solidFill>
                          <a:latin typeface="Calibri"/>
                        </a:rPr>
                        <a:t>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s-ES" sz="1100" b="0" i="0" u="none" strike="noStrike">
                          <a:solidFill>
                            <a:srgbClr val="000000"/>
                          </a:solidFill>
                          <a:latin typeface="Calibri"/>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s-ES" sz="1100" b="0" i="0" u="none" strike="noStrike" dirty="0">
                          <a:solidFill>
                            <a:srgbClr val="000000"/>
                          </a:solidFill>
                          <a:latin typeface="Calibri"/>
                        </a:rPr>
                        <a:t>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bl>
          </a:graphicData>
        </a:graphic>
      </p:graphicFrame>
      <p:graphicFrame>
        <p:nvGraphicFramePr>
          <p:cNvPr id="7" name="6 Tabla"/>
          <p:cNvGraphicFramePr>
            <a:graphicFrameLocks noGrp="1"/>
          </p:cNvGraphicFramePr>
          <p:nvPr/>
        </p:nvGraphicFramePr>
        <p:xfrm>
          <a:off x="5638800" y="4229100"/>
          <a:ext cx="1778000" cy="571500"/>
        </p:xfrm>
        <a:graphic>
          <a:graphicData uri="http://schemas.openxmlformats.org/drawingml/2006/table">
            <a:tbl>
              <a:tblPr/>
              <a:tblGrid>
                <a:gridCol w="762000"/>
                <a:gridCol w="704850"/>
                <a:gridCol w="311150"/>
              </a:tblGrid>
              <a:tr h="190500">
                <a:tc>
                  <a:txBody>
                    <a:bodyPr/>
                    <a:lstStyle/>
                    <a:p>
                      <a:pPr algn="l" fontAlgn="b"/>
                      <a:r>
                        <a:rPr lang="es-ES" sz="1100" b="1" i="0" u="none" strike="noStrike" dirty="0">
                          <a:solidFill>
                            <a:srgbClr val="000000"/>
                          </a:solidFill>
                          <a:latin typeface="Calibri"/>
                        </a:rPr>
                        <a:t>Nº POZOS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1100" b="0" i="0" u="none" strike="noStrike" dirty="0">
                          <a:solidFill>
                            <a:srgbClr val="000000"/>
                          </a:solidFill>
                          <a:latin typeface="Calibri"/>
                        </a:rPr>
                        <a:t>74,00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fontAlgn="b"/>
                      <a:r>
                        <a:rPr lang="es-ES" sz="1100" b="0" i="0" u="none" strike="noStrike">
                          <a:solidFill>
                            <a:srgbClr val="000000"/>
                          </a:solidFill>
                          <a:latin typeface="Calibri"/>
                        </a:rPr>
                        <a:t>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190500">
                <a:tc>
                  <a:txBody>
                    <a:bodyPr/>
                    <a:lstStyle/>
                    <a:p>
                      <a:pPr algn="l" fontAlgn="b"/>
                      <a:r>
                        <a:rPr lang="es-ES" sz="1100" b="0" i="0" u="none" strike="noStrike" dirty="0">
                          <a:solidFill>
                            <a:srgbClr val="000000"/>
                          </a:solidFill>
                          <a:latin typeface="Calibri"/>
                        </a:rPr>
                        <a:t>Long.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1100" b="0" i="0" u="none" strike="noStrike" dirty="0">
                          <a:solidFill>
                            <a:srgbClr val="000000"/>
                          </a:solidFill>
                          <a:latin typeface="Calibri"/>
                        </a:rPr>
                        <a:t>4764,30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fontAlgn="b"/>
                      <a:r>
                        <a:rPr lang="es-ES" sz="1100" b="0" i="0" u="none" strike="noStrike" dirty="0">
                          <a:solidFill>
                            <a:srgbClr val="000000"/>
                          </a:solidFill>
                          <a:latin typeface="Calibri"/>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190500">
                <a:tc>
                  <a:txBody>
                    <a:bodyPr/>
                    <a:lstStyle/>
                    <a:p>
                      <a:pPr algn="l" fontAlgn="b"/>
                      <a:r>
                        <a:rPr lang="es-ES" sz="1100" b="0" i="0" u="none" strike="noStrike" dirty="0">
                          <a:solidFill>
                            <a:srgbClr val="000000"/>
                          </a:solidFill>
                          <a:latin typeface="Calibri"/>
                        </a:rPr>
                        <a:t>Volumen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1100" b="0" i="0" u="none" strike="noStrike" dirty="0">
                          <a:solidFill>
                            <a:srgbClr val="000000"/>
                          </a:solidFill>
                          <a:latin typeface="Calibri"/>
                        </a:rPr>
                        <a:t>5236,52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fontAlgn="b"/>
                      <a:r>
                        <a:rPr lang="es-ES" sz="1100" b="0" i="0" u="none" strike="noStrike" dirty="0">
                          <a:solidFill>
                            <a:srgbClr val="000000"/>
                          </a:solidFill>
                          <a:latin typeface="Calibri"/>
                        </a:rPr>
                        <a:t>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bl>
          </a:graphicData>
        </a:graphic>
      </p:graphicFrame>
      <p:graphicFrame>
        <p:nvGraphicFramePr>
          <p:cNvPr id="8" name="7 Tabla"/>
          <p:cNvGraphicFramePr>
            <a:graphicFrameLocks noGrp="1"/>
          </p:cNvGraphicFramePr>
          <p:nvPr/>
        </p:nvGraphicFramePr>
        <p:xfrm>
          <a:off x="5848350" y="5340350"/>
          <a:ext cx="1346200" cy="381000"/>
        </p:xfrm>
        <a:graphic>
          <a:graphicData uri="http://schemas.openxmlformats.org/drawingml/2006/table">
            <a:tbl>
              <a:tblPr/>
              <a:tblGrid>
                <a:gridCol w="1346200"/>
              </a:tblGrid>
              <a:tr h="190500">
                <a:tc>
                  <a:txBody>
                    <a:bodyPr/>
                    <a:lstStyle/>
                    <a:p>
                      <a:pPr algn="ctr" fontAlgn="b"/>
                      <a:r>
                        <a:rPr lang="es-ES" sz="1100" b="1" i="0" u="none" strike="noStrike" dirty="0">
                          <a:solidFill>
                            <a:srgbClr val="000000"/>
                          </a:solidFill>
                          <a:latin typeface="Calibri"/>
                        </a:rPr>
                        <a:t>PRECIO TOTAL USD</a:t>
                      </a:r>
                    </a:p>
                  </a:txBody>
                  <a:tcPr marL="9525" marR="9525" marT="9525" marB="0" anchor="b">
                    <a:lnL>
                      <a:noFill/>
                    </a:lnL>
                    <a:lnR>
                      <a:noFill/>
                    </a:lnR>
                    <a:lnT>
                      <a:noFill/>
                    </a:lnT>
                    <a:lnB>
                      <a:noFill/>
                    </a:lnB>
                    <a:cell3D prstMaterial="dkEdge">
                      <a:bevel/>
                      <a:lightRig rig="flood" dir="t"/>
                    </a:cell3D>
                    <a:solidFill>
                      <a:srgbClr val="FFFF00"/>
                    </a:solidFill>
                  </a:tcPr>
                </a:tc>
              </a:tr>
              <a:tr h="190500">
                <a:tc>
                  <a:txBody>
                    <a:bodyPr/>
                    <a:lstStyle/>
                    <a:p>
                      <a:pPr algn="ctr" fontAlgn="b"/>
                      <a:r>
                        <a:rPr lang="es-ES" sz="1100" b="1" i="0" u="none" strike="noStrike" dirty="0">
                          <a:solidFill>
                            <a:srgbClr val="000000"/>
                          </a:solidFill>
                          <a:latin typeface="Calibri"/>
                        </a:rPr>
                        <a:t>220.990,05</a:t>
                      </a:r>
                    </a:p>
                  </a:txBody>
                  <a:tcPr marL="9525" marR="9525" marT="9525" marB="0" anchor="b">
                    <a:lnL>
                      <a:noFill/>
                    </a:lnL>
                    <a:lnR>
                      <a:noFill/>
                    </a:lnR>
                    <a:lnT>
                      <a:noFill/>
                    </a:lnT>
                    <a:lnB>
                      <a:noFill/>
                    </a:lnB>
                    <a:cell3D prstMaterial="dkEdge">
                      <a:bevel/>
                      <a:lightRig rig="flood" dir="t"/>
                    </a:cell3D>
                    <a:solidFill>
                      <a:srgbClr val="FFFF00"/>
                    </a:solidFill>
                  </a:tcPr>
                </a:tc>
              </a:tr>
            </a:tbl>
          </a:graphicData>
        </a:graphic>
      </p:graphicFrame>
      <p:graphicFrame>
        <p:nvGraphicFramePr>
          <p:cNvPr id="9" name="8 Tabla"/>
          <p:cNvGraphicFramePr>
            <a:graphicFrameLocks noGrp="1"/>
          </p:cNvGraphicFramePr>
          <p:nvPr/>
        </p:nvGraphicFramePr>
        <p:xfrm>
          <a:off x="1371600" y="2984500"/>
          <a:ext cx="1524000" cy="762000"/>
        </p:xfrm>
        <a:graphic>
          <a:graphicData uri="http://schemas.openxmlformats.org/drawingml/2006/table">
            <a:tbl>
              <a:tblPr/>
              <a:tblGrid>
                <a:gridCol w="762000"/>
                <a:gridCol w="762000"/>
              </a:tblGrid>
              <a:tr h="190500">
                <a:tc>
                  <a:txBody>
                    <a:bodyPr/>
                    <a:lstStyle/>
                    <a:p>
                      <a:pPr algn="l" fontAlgn="b"/>
                      <a:r>
                        <a:rPr lang="es-ES" sz="1100" b="1" i="0" u="none" strike="noStrike" dirty="0" smtClean="0">
                          <a:solidFill>
                            <a:schemeClr val="tx1"/>
                          </a:solidFill>
                          <a:latin typeface="Calibri"/>
                        </a:rPr>
                        <a:t>Diámetro</a:t>
                      </a:r>
                      <a:endParaRPr lang="es-ES" sz="1100" b="1"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s-ES" sz="1100" b="1" i="0" u="none" strike="noStrike" dirty="0" smtClean="0">
                          <a:solidFill>
                            <a:schemeClr val="tx1"/>
                          </a:solidFill>
                          <a:latin typeface="Calibri"/>
                        </a:rPr>
                        <a:t>250mm</a:t>
                      </a:r>
                      <a:endParaRPr lang="es-ES" sz="1100" b="1"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190500">
                <a:tc>
                  <a:txBody>
                    <a:bodyPr/>
                    <a:lstStyle/>
                    <a:p>
                      <a:pPr algn="l" fontAlgn="b"/>
                      <a:r>
                        <a:rPr lang="es-ES" sz="1100" b="1" i="0" u="none" strike="noStrike" dirty="0">
                          <a:solidFill>
                            <a:schemeClr val="tx1"/>
                          </a:solidFill>
                          <a:latin typeface="Calibri"/>
                        </a:rPr>
                        <a:t>Ancho Zanja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s-ES" sz="1100" b="0" i="0" u="none" strike="noStrike" dirty="0">
                          <a:solidFill>
                            <a:schemeClr val="tx1"/>
                          </a:solidFill>
                          <a:latin typeface="Calibri"/>
                        </a:rPr>
                        <a:t>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190500">
                <a:tc>
                  <a:txBody>
                    <a:bodyPr/>
                    <a:lstStyle/>
                    <a:p>
                      <a:pPr algn="l" fontAlgn="b"/>
                      <a:r>
                        <a:rPr lang="es-ES" sz="1100" b="1" i="0" u="none" strike="noStrike" dirty="0">
                          <a:solidFill>
                            <a:schemeClr val="tx1"/>
                          </a:solidFill>
                          <a:latin typeface="Calibri"/>
                        </a:rPr>
                        <a:t>Longitud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s-ES" sz="1100" b="0" i="0" u="none" strike="noStrike" dirty="0">
                          <a:solidFill>
                            <a:schemeClr val="tx1"/>
                          </a:solidFill>
                          <a:latin typeface="Calibri"/>
                        </a:rPr>
                        <a:t>4764,30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190500">
                <a:tc>
                  <a:txBody>
                    <a:bodyPr/>
                    <a:lstStyle/>
                    <a:p>
                      <a:pPr algn="l" fontAlgn="b"/>
                      <a:r>
                        <a:rPr lang="es-ES" sz="1100" b="1" i="0" u="none" strike="noStrike" dirty="0">
                          <a:solidFill>
                            <a:schemeClr val="tx1"/>
                          </a:solidFill>
                          <a:latin typeface="Calibri"/>
                        </a:rPr>
                        <a:t>Altura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s-ES" sz="1100" b="0" i="0" u="none" strike="noStrike" dirty="0">
                          <a:solidFill>
                            <a:schemeClr val="tx1"/>
                          </a:solidFill>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bl>
          </a:graphicData>
        </a:graphic>
      </p:graphicFrame>
      <p:graphicFrame>
        <p:nvGraphicFramePr>
          <p:cNvPr id="10" name="9 Tabla"/>
          <p:cNvGraphicFramePr>
            <a:graphicFrameLocks noGrp="1"/>
          </p:cNvGraphicFramePr>
          <p:nvPr/>
        </p:nvGraphicFramePr>
        <p:xfrm>
          <a:off x="1282700" y="4229100"/>
          <a:ext cx="1778000" cy="571500"/>
        </p:xfrm>
        <a:graphic>
          <a:graphicData uri="http://schemas.openxmlformats.org/drawingml/2006/table">
            <a:tbl>
              <a:tblPr/>
              <a:tblGrid>
                <a:gridCol w="802105"/>
                <a:gridCol w="695158"/>
                <a:gridCol w="280737"/>
              </a:tblGrid>
              <a:tr h="190500">
                <a:tc>
                  <a:txBody>
                    <a:bodyPr/>
                    <a:lstStyle/>
                    <a:p>
                      <a:pPr algn="l" fontAlgn="b"/>
                      <a:r>
                        <a:rPr lang="es-ES" sz="1100" b="1" i="0" u="none" strike="noStrike" dirty="0">
                          <a:solidFill>
                            <a:schemeClr val="tx1"/>
                          </a:solidFill>
                          <a:latin typeface="Calibri"/>
                        </a:rPr>
                        <a:t>Nº POZOS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s-ES" sz="1100" b="0" i="0" u="none" strike="noStrike" dirty="0">
                          <a:solidFill>
                            <a:schemeClr val="tx1"/>
                          </a:solidFill>
                          <a:latin typeface="Calibri"/>
                        </a:rPr>
                        <a:t>74,00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b"/>
                      <a:r>
                        <a:rPr lang="es-ES" sz="1100" b="0" i="0" u="none" strike="noStrike">
                          <a:solidFill>
                            <a:schemeClr val="tx1"/>
                          </a:solidFill>
                          <a:latin typeface="Calibri"/>
                        </a:rPr>
                        <a:t>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r>
              <a:tr h="190500">
                <a:tc>
                  <a:txBody>
                    <a:bodyPr/>
                    <a:lstStyle/>
                    <a:p>
                      <a:pPr algn="l" fontAlgn="b"/>
                      <a:r>
                        <a:rPr lang="es-ES" sz="1100" b="0" i="0" u="none" strike="noStrike" dirty="0">
                          <a:solidFill>
                            <a:schemeClr val="tx1"/>
                          </a:solidFill>
                          <a:latin typeface="Calibri"/>
                        </a:rPr>
                        <a:t>Long.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s-ES" sz="1100" b="0" i="0" u="none" strike="noStrike" dirty="0">
                          <a:solidFill>
                            <a:schemeClr val="tx1"/>
                          </a:solidFill>
                          <a:latin typeface="Calibri"/>
                        </a:rPr>
                        <a:t>4764,30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b"/>
                      <a:r>
                        <a:rPr lang="es-ES" sz="1100" b="0" i="0" u="none" strike="noStrike">
                          <a:solidFill>
                            <a:schemeClr val="tx1"/>
                          </a:solidFill>
                          <a:latin typeface="Calibri"/>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r>
              <a:tr h="190500">
                <a:tc>
                  <a:txBody>
                    <a:bodyPr/>
                    <a:lstStyle/>
                    <a:p>
                      <a:pPr algn="l" fontAlgn="b"/>
                      <a:r>
                        <a:rPr lang="es-ES" sz="1100" b="0" i="0" u="none" strike="noStrike" dirty="0">
                          <a:solidFill>
                            <a:schemeClr val="tx1"/>
                          </a:solidFill>
                          <a:latin typeface="Calibri"/>
                        </a:rPr>
                        <a:t>Volumen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s-ES" sz="1100" b="0" i="0" u="none" strike="noStrike" dirty="0" smtClean="0">
                          <a:solidFill>
                            <a:schemeClr val="tx1"/>
                          </a:solidFill>
                          <a:latin typeface="Calibri"/>
                        </a:rPr>
                        <a:t>4180,11</a:t>
                      </a:r>
                      <a:endParaRPr lang="es-ES" sz="11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b"/>
                      <a:r>
                        <a:rPr lang="es-ES" sz="1100" b="0" i="0" u="none" strike="noStrike" dirty="0">
                          <a:solidFill>
                            <a:schemeClr val="tx1"/>
                          </a:solidFill>
                          <a:latin typeface="Calibri"/>
                        </a:rPr>
                        <a:t>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r>
            </a:tbl>
          </a:graphicData>
        </a:graphic>
      </p:graphicFrame>
      <p:graphicFrame>
        <p:nvGraphicFramePr>
          <p:cNvPr id="11" name="10 Tabla"/>
          <p:cNvGraphicFramePr>
            <a:graphicFrameLocks noGrp="1"/>
          </p:cNvGraphicFramePr>
          <p:nvPr/>
        </p:nvGraphicFramePr>
        <p:xfrm>
          <a:off x="1581150" y="5384800"/>
          <a:ext cx="1289050" cy="381000"/>
        </p:xfrm>
        <a:graphic>
          <a:graphicData uri="http://schemas.openxmlformats.org/drawingml/2006/table">
            <a:tbl>
              <a:tblPr/>
              <a:tblGrid>
                <a:gridCol w="1289050"/>
              </a:tblGrid>
              <a:tr h="190500">
                <a:tc>
                  <a:txBody>
                    <a:bodyPr/>
                    <a:lstStyle/>
                    <a:p>
                      <a:pPr algn="ctr" fontAlgn="b"/>
                      <a:r>
                        <a:rPr lang="es-ES" sz="1100" b="1" i="0" u="none" strike="noStrike" dirty="0">
                          <a:solidFill>
                            <a:srgbClr val="000000"/>
                          </a:solidFill>
                          <a:latin typeface="Calibri"/>
                        </a:rPr>
                        <a:t>PRECIO TOTAL USD</a:t>
                      </a:r>
                    </a:p>
                  </a:txBody>
                  <a:tcPr marL="9525" marR="9525" marT="9525" marB="0" anchor="b">
                    <a:lnL>
                      <a:noFill/>
                    </a:lnL>
                    <a:lnR>
                      <a:noFill/>
                    </a:lnR>
                    <a:lnT>
                      <a:noFill/>
                    </a:lnT>
                    <a:lnB>
                      <a:noFill/>
                    </a:lnB>
                    <a:cell3D prstMaterial="dkEdge">
                      <a:bevel/>
                      <a:lightRig rig="flood" dir="t"/>
                    </a:cell3D>
                    <a:solidFill>
                      <a:srgbClr val="FFFF00"/>
                    </a:solidFill>
                  </a:tcPr>
                </a:tc>
              </a:tr>
              <a:tr h="190500">
                <a:tc>
                  <a:txBody>
                    <a:bodyPr/>
                    <a:lstStyle/>
                    <a:p>
                      <a:pPr algn="ctr" fontAlgn="b"/>
                      <a:r>
                        <a:rPr lang="es-ES" sz="1100" b="1" i="0" u="none" strike="noStrike" dirty="0">
                          <a:solidFill>
                            <a:srgbClr val="000000"/>
                          </a:solidFill>
                          <a:latin typeface="Calibri"/>
                        </a:rPr>
                        <a:t>157.065,18</a:t>
                      </a:r>
                    </a:p>
                  </a:txBody>
                  <a:tcPr marL="9525" marR="9525" marT="9525" marB="0" anchor="b">
                    <a:lnL>
                      <a:noFill/>
                    </a:lnL>
                    <a:lnR>
                      <a:noFill/>
                    </a:lnR>
                    <a:lnT>
                      <a:noFill/>
                    </a:lnT>
                    <a:lnB>
                      <a:noFill/>
                    </a:lnB>
                    <a:cell3D prstMaterial="dkEdge">
                      <a:bevel/>
                      <a:lightRig rig="flood" dir="t"/>
                    </a:cell3D>
                    <a:solidFill>
                      <a:srgbClr val="FFFF00"/>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858860"/>
          </a:xfrm>
        </p:spPr>
        <p:txBody>
          <a:bodyPr>
            <a:normAutofit fontScale="90000"/>
          </a:bodyPr>
          <a:lstStyle/>
          <a:p>
            <a:r>
              <a:rPr lang="es-EC" sz="3600" b="1" dirty="0" smtClean="0"/>
              <a:t>DISENO DE LA PLANTA DE TRATAMIENTO</a:t>
            </a:r>
            <a:endParaRPr lang="es-US" sz="3600" b="1" dirty="0"/>
          </a:p>
        </p:txBody>
      </p:sp>
      <p:sp>
        <p:nvSpPr>
          <p:cNvPr id="4" name="1 Rectángulo"/>
          <p:cNvSpPr>
            <a:spLocks noGrp="1"/>
          </p:cNvSpPr>
          <p:nvPr>
            <p:ph idx="1"/>
          </p:nvPr>
        </p:nvSpPr>
        <p:spPr>
          <a:xfrm>
            <a:off x="971550" y="1917700"/>
            <a:ext cx="3357586" cy="214314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balanced" dir="t"/>
          </a:scene3d>
          <a:sp3d prstMaterial="legacyWireframe">
            <a:bevelT w="260350" h="857250" prst="softRound"/>
            <a:bevelB w="2222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S" dirty="0" smtClean="0">
                <a:hlinkClick r:id="rId2" action="ppaction://hlinkfile"/>
              </a:rPr>
              <a:t>Copia de fosa 4.xlsx</a:t>
            </a:r>
            <a:endParaRPr lang="es-US" dirty="0"/>
          </a:p>
        </p:txBody>
      </p:sp>
      <p:pic>
        <p:nvPicPr>
          <p:cNvPr id="6" name="5 Imagen"/>
          <p:cNvPicPr/>
          <p:nvPr/>
        </p:nvPicPr>
        <p:blipFill>
          <a:blip r:embed="rId3" cstate="print"/>
          <a:srcRect/>
          <a:stretch>
            <a:fillRect/>
          </a:stretch>
        </p:blipFill>
        <p:spPr bwMode="auto">
          <a:xfrm>
            <a:off x="5286380" y="1876425"/>
            <a:ext cx="2990850"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DISEÑO DE CAMPO DE INFILTRACION</a:t>
            </a:r>
            <a:endParaRPr lang="es-US" dirty="0"/>
          </a:p>
        </p:txBody>
      </p:sp>
      <p:sp>
        <p:nvSpPr>
          <p:cNvPr id="3" name="2 Marcador de contenido"/>
          <p:cNvSpPr>
            <a:spLocks noGrp="1"/>
          </p:cNvSpPr>
          <p:nvPr>
            <p:ph idx="1"/>
          </p:nvPr>
        </p:nvSpPr>
        <p:spPr>
          <a:xfrm>
            <a:off x="457200" y="1295400"/>
            <a:ext cx="8229600" cy="4525963"/>
          </a:xfrm>
        </p:spPr>
        <p:txBody>
          <a:bodyPr>
            <a:normAutofit/>
          </a:bodyPr>
          <a:lstStyle/>
          <a:p>
            <a:pPr algn="just"/>
            <a:r>
              <a:rPr lang="es-EC" sz="1600" dirty="0" smtClean="0"/>
              <a:t>EL CAMPO DE INFILTRACION NO SE PUEDE REALIZAR POR QUE NECESITA UNA AREA DE 12750 M2 = 1.275 ha, LA D.A.P.A DEL MUNICIPIO DEL CANTON MEJIA, DETERMINO UNA AREA PARA EL SISTEMA DE TRATAMINETO DE 200 M2, POR LO MENCIONADO ANTERIORMENTE EL SISTEMA DE CAMPO DE FILTRACION NO SE PUEDE REALIZAR POR EL AREA MUY EXTENSA, ENTONCES SE REALIZARA UN FILTRO ANAEROBICO Y MAS LA FOSA SEPTICA CUMPLEN CON EL AREA ESTABLECIDA POR LA D.A.P.A</a:t>
            </a:r>
          </a:p>
          <a:p>
            <a:pPr algn="just"/>
            <a:endParaRPr lang="es-EC" sz="1600" dirty="0" smtClean="0"/>
          </a:p>
          <a:p>
            <a:pPr algn="just"/>
            <a:endParaRPr lang="es-US" sz="1600" dirty="0"/>
          </a:p>
        </p:txBody>
      </p:sp>
      <p:sp>
        <p:nvSpPr>
          <p:cNvPr id="4" name="3 Proceso predefinido"/>
          <p:cNvSpPr/>
          <p:nvPr/>
        </p:nvSpPr>
        <p:spPr>
          <a:xfrm rot="5400000">
            <a:off x="2786050" y="3929066"/>
            <a:ext cx="2143140" cy="1000132"/>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5" name="4 Proceso predefinido"/>
          <p:cNvSpPr/>
          <p:nvPr/>
        </p:nvSpPr>
        <p:spPr>
          <a:xfrm rot="5400000">
            <a:off x="2786050" y="4286256"/>
            <a:ext cx="2143140" cy="1000132"/>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6" name="5 Proceso predefinido"/>
          <p:cNvSpPr/>
          <p:nvPr/>
        </p:nvSpPr>
        <p:spPr>
          <a:xfrm rot="5400000">
            <a:off x="2786050" y="4791064"/>
            <a:ext cx="2143140" cy="1000132"/>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7" name="6 Pentágono">
            <a:hlinkClick r:id="rId2" action="ppaction://hlinkfile"/>
          </p:cNvPr>
          <p:cNvSpPr/>
          <p:nvPr/>
        </p:nvSpPr>
        <p:spPr>
          <a:xfrm>
            <a:off x="5000628" y="4143380"/>
            <a:ext cx="1357322" cy="5715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DISEÑO</a:t>
            </a:r>
            <a:endParaRPr lang="es-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DEL FILTRO ANAEROBICO</a:t>
            </a:r>
            <a:endParaRPr lang="es-US" dirty="0"/>
          </a:p>
        </p:txBody>
      </p:sp>
      <p:pic>
        <p:nvPicPr>
          <p:cNvPr id="2051" name="Picture 3"/>
          <p:cNvPicPr>
            <a:picLocks noGrp="1" noChangeAspect="1" noChangeArrowheads="1"/>
          </p:cNvPicPr>
          <p:nvPr>
            <p:ph idx="1"/>
          </p:nvPr>
        </p:nvPicPr>
        <p:blipFill>
          <a:blip r:embed="rId2" cstate="print"/>
          <a:srcRect l="33854" t="23370" r="29687" b="23517"/>
          <a:stretch>
            <a:fillRect/>
          </a:stretch>
        </p:blipFill>
        <p:spPr bwMode="auto">
          <a:xfrm>
            <a:off x="1142976" y="1214422"/>
            <a:ext cx="7320966" cy="5286412"/>
          </a:xfrm>
          <a:prstGeom prst="rect">
            <a:avLst/>
          </a:prstGeom>
          <a:noFill/>
          <a:ln w="9525">
            <a:noFill/>
            <a:miter lim="800000"/>
            <a:headEnd/>
            <a:tailEnd/>
          </a:ln>
        </p:spPr>
      </p:pic>
      <p:sp>
        <p:nvSpPr>
          <p:cNvPr id="8" name="7 Igual que">
            <a:hlinkClick r:id="rId3" action="ppaction://hlinkfile"/>
          </p:cNvPr>
          <p:cNvSpPr/>
          <p:nvPr/>
        </p:nvSpPr>
        <p:spPr>
          <a:xfrm>
            <a:off x="8358214" y="6143644"/>
            <a:ext cx="785786" cy="57150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lum bright="-20000" contrast="20000"/>
          </a:blip>
          <a:srcRect/>
          <a:stretch>
            <a:fillRect/>
          </a:stretch>
        </p:blipFill>
        <p:spPr bwMode="auto">
          <a:xfrm>
            <a:off x="285720" y="5143512"/>
            <a:ext cx="2413819" cy="1714488"/>
          </a:xfrm>
          <a:prstGeom prst="rect">
            <a:avLst/>
          </a:prstGeom>
          <a:noFill/>
          <a:ln w="9525">
            <a:noFill/>
            <a:miter lim="800000"/>
            <a:headEnd/>
            <a:tailEnd/>
          </a:ln>
        </p:spPr>
      </p:pic>
      <p:sp>
        <p:nvSpPr>
          <p:cNvPr id="2" name="1 Título"/>
          <p:cNvSpPr>
            <a:spLocks noGrp="1"/>
          </p:cNvSpPr>
          <p:nvPr>
            <p:ph type="title"/>
          </p:nvPr>
        </p:nvSpPr>
        <p:spPr>
          <a:xfrm>
            <a:off x="457200" y="277813"/>
            <a:ext cx="8229600" cy="750887"/>
          </a:xfrm>
        </p:spPr>
        <p:txBody>
          <a:bodyPr>
            <a:normAutofit/>
          </a:bodyPr>
          <a:lstStyle/>
          <a:p>
            <a:r>
              <a:rPr lang="es-EC" sz="2400" b="1" dirty="0" smtClean="0"/>
              <a:t>UBICACIÓN DE LA PLANTA DE TRATAMIENTO</a:t>
            </a:r>
            <a:endParaRPr lang="es-US" sz="2400" b="1" dirty="0"/>
          </a:p>
        </p:txBody>
      </p:sp>
      <p:pic>
        <p:nvPicPr>
          <p:cNvPr id="1026" name="Picture 2"/>
          <p:cNvPicPr>
            <a:picLocks noChangeAspect="1" noChangeArrowheads="1"/>
          </p:cNvPicPr>
          <p:nvPr/>
        </p:nvPicPr>
        <p:blipFill>
          <a:blip r:embed="rId3" cstate="print"/>
          <a:srcRect/>
          <a:stretch>
            <a:fillRect/>
          </a:stretch>
        </p:blipFill>
        <p:spPr bwMode="auto">
          <a:xfrm rot="20246303">
            <a:off x="2936692" y="2193120"/>
            <a:ext cx="5522853" cy="3748839"/>
          </a:xfrm>
          <a:prstGeom prst="rect">
            <a:avLst/>
          </a:prstGeom>
          <a:noFill/>
          <a:ln w="9525">
            <a:noFill/>
            <a:miter lim="800000"/>
            <a:headEnd/>
            <a:tailEnd/>
          </a:ln>
        </p:spPr>
      </p:pic>
      <p:cxnSp>
        <p:nvCxnSpPr>
          <p:cNvPr id="6" name="5 Conector recto de flecha"/>
          <p:cNvCxnSpPr>
            <a:stCxn id="8" idx="3"/>
          </p:cNvCxnSpPr>
          <p:nvPr/>
        </p:nvCxnSpPr>
        <p:spPr>
          <a:xfrm rot="5400000">
            <a:off x="2500299" y="5141717"/>
            <a:ext cx="287547" cy="1859183"/>
          </a:xfrm>
          <a:prstGeom prst="straightConnector1">
            <a:avLst/>
          </a:prstGeom>
          <a:ln w="349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7 Elipse"/>
          <p:cNvSpPr/>
          <p:nvPr/>
        </p:nvSpPr>
        <p:spPr>
          <a:xfrm>
            <a:off x="3500430" y="5500702"/>
            <a:ext cx="500066" cy="500066"/>
          </a:xfrm>
          <a:prstGeom prst="ellipse">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b="21951"/>
          <a:stretch>
            <a:fillRect/>
          </a:stretch>
        </p:blipFill>
        <p:spPr bwMode="auto">
          <a:xfrm>
            <a:off x="571500" y="1253097"/>
            <a:ext cx="8170892" cy="5331853"/>
          </a:xfrm>
          <a:prstGeom prst="rect">
            <a:avLst/>
          </a:prstGeom>
          <a:noFill/>
          <a:ln w="9525">
            <a:noFill/>
            <a:miter lim="800000"/>
            <a:headEnd/>
            <a:tailEnd/>
          </a:ln>
        </p:spPr>
      </p:pic>
      <p:sp>
        <p:nvSpPr>
          <p:cNvPr id="4" name="3 CuadroTexto"/>
          <p:cNvSpPr txBox="1"/>
          <p:nvPr/>
        </p:nvSpPr>
        <p:spPr>
          <a:xfrm rot="20944914">
            <a:off x="5580600" y="5060360"/>
            <a:ext cx="2928958" cy="369332"/>
          </a:xfrm>
          <a:prstGeom prst="rect">
            <a:avLst/>
          </a:prstGeom>
          <a:noFill/>
        </p:spPr>
        <p:txBody>
          <a:bodyPr wrap="square" rtlCol="0">
            <a:spAutoFit/>
          </a:bodyPr>
          <a:lstStyle/>
          <a:p>
            <a:r>
              <a:rPr lang="es-EC" dirty="0" smtClean="0"/>
              <a:t>FOSA SEPTICA</a:t>
            </a:r>
            <a:endParaRPr lang="es-US" dirty="0"/>
          </a:p>
        </p:txBody>
      </p:sp>
      <p:sp>
        <p:nvSpPr>
          <p:cNvPr id="5" name="4 CuadroTexto"/>
          <p:cNvSpPr txBox="1"/>
          <p:nvPr/>
        </p:nvSpPr>
        <p:spPr>
          <a:xfrm rot="20944914">
            <a:off x="2723080" y="5346112"/>
            <a:ext cx="2928958" cy="369332"/>
          </a:xfrm>
          <a:prstGeom prst="rect">
            <a:avLst/>
          </a:prstGeom>
          <a:noFill/>
        </p:spPr>
        <p:txBody>
          <a:bodyPr wrap="square" rtlCol="0">
            <a:spAutoFit/>
          </a:bodyPr>
          <a:lstStyle/>
          <a:p>
            <a:r>
              <a:rPr lang="es-EC" dirty="0" smtClean="0"/>
              <a:t>FILTRO ANAEROBICO</a:t>
            </a:r>
            <a:endParaRPr lang="es-US" dirty="0"/>
          </a:p>
        </p:txBody>
      </p:sp>
      <p:sp>
        <p:nvSpPr>
          <p:cNvPr id="6" name="5 CuadroTexto"/>
          <p:cNvSpPr txBox="1"/>
          <p:nvPr/>
        </p:nvSpPr>
        <p:spPr>
          <a:xfrm rot="15935520">
            <a:off x="-116276" y="3393845"/>
            <a:ext cx="3123282" cy="400110"/>
          </a:xfrm>
          <a:prstGeom prst="rect">
            <a:avLst/>
          </a:prstGeom>
          <a:noFill/>
        </p:spPr>
        <p:txBody>
          <a:bodyPr wrap="square" rtlCol="0">
            <a:spAutoFit/>
          </a:bodyPr>
          <a:lstStyle/>
          <a:p>
            <a:r>
              <a:rPr lang="es-EC" sz="2000" dirty="0" smtClean="0">
                <a:solidFill>
                  <a:srgbClr val="FF0000"/>
                </a:solidFill>
              </a:rPr>
              <a:t>RIO SAN PEDRO</a:t>
            </a:r>
            <a:endParaRPr lang="es-US" sz="2000" dirty="0">
              <a:solidFill>
                <a:srgbClr val="FF0000"/>
              </a:solidFill>
            </a:endParaRPr>
          </a:p>
        </p:txBody>
      </p:sp>
      <p:sp>
        <p:nvSpPr>
          <p:cNvPr id="7" name="6 CuadroTexto"/>
          <p:cNvSpPr txBox="1"/>
          <p:nvPr/>
        </p:nvSpPr>
        <p:spPr>
          <a:xfrm rot="21123571">
            <a:off x="1886486" y="3159833"/>
            <a:ext cx="2349187" cy="584775"/>
          </a:xfrm>
          <a:prstGeom prst="rect">
            <a:avLst/>
          </a:prstGeom>
          <a:noFill/>
        </p:spPr>
        <p:txBody>
          <a:bodyPr wrap="square" rtlCol="0">
            <a:spAutoFit/>
          </a:bodyPr>
          <a:lstStyle/>
          <a:p>
            <a:pPr algn="ctr"/>
            <a:r>
              <a:rPr lang="es-EC" sz="1600" dirty="0" smtClean="0"/>
              <a:t>DESCARGA DE AGUAS TRATADAS</a:t>
            </a:r>
            <a:endParaRPr lang="es-US" sz="1600" dirty="0"/>
          </a:p>
        </p:txBody>
      </p:sp>
      <p:cxnSp>
        <p:nvCxnSpPr>
          <p:cNvPr id="9" name="8 Conector recto de flecha"/>
          <p:cNvCxnSpPr>
            <a:stCxn id="7" idx="2"/>
          </p:cNvCxnSpPr>
          <p:nvPr/>
        </p:nvCxnSpPr>
        <p:spPr>
          <a:xfrm rot="5400000">
            <a:off x="2470747" y="3985670"/>
            <a:ext cx="874590" cy="3868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428728" y="320814"/>
            <a:ext cx="5929354" cy="707886"/>
          </a:xfrm>
          <a:prstGeom prst="rect">
            <a:avLst/>
          </a:prstGeom>
          <a:noFill/>
        </p:spPr>
        <p:txBody>
          <a:bodyPr wrap="square" rtlCol="0">
            <a:spAutoFit/>
          </a:bodyPr>
          <a:lstStyle/>
          <a:p>
            <a:pPr algn="ctr"/>
            <a:r>
              <a:rPr lang="es-EC" sz="2000" b="1" dirty="0" smtClean="0"/>
              <a:t>ESQUEMA GRAFICO DE PLANTA DE TRATAMIENTO PARA EL BARRIO PANZALEO</a:t>
            </a:r>
            <a:endParaRPr lang="es-US" sz="20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13050" y="277813"/>
            <a:ext cx="3492500" cy="706437"/>
          </a:xfrm>
        </p:spPr>
        <p:txBody>
          <a:bodyPr>
            <a:normAutofit/>
          </a:bodyPr>
          <a:lstStyle/>
          <a:p>
            <a:r>
              <a:rPr lang="es-EC" b="1" dirty="0" smtClean="0"/>
              <a:t>PLANOS</a:t>
            </a:r>
            <a:endParaRPr lang="es-US" b="1" dirty="0"/>
          </a:p>
        </p:txBody>
      </p:sp>
      <p:pic>
        <p:nvPicPr>
          <p:cNvPr id="4100" name="Picture 4">
            <a:hlinkClick r:id="rId2" action="ppaction://hlinkfile"/>
          </p:cNvPr>
          <p:cNvPicPr>
            <a:picLocks noGrp="1" noChangeAspect="1" noChangeArrowheads="1"/>
          </p:cNvPicPr>
          <p:nvPr>
            <p:ph idx="1"/>
          </p:nvPr>
        </p:nvPicPr>
        <p:blipFill>
          <a:blip r:embed="rId3" cstate="print"/>
          <a:srcRect l="29514" t="25387" r="49132" b="33855"/>
          <a:stretch>
            <a:fillRect/>
          </a:stretch>
        </p:blipFill>
        <p:spPr bwMode="auto">
          <a:xfrm>
            <a:off x="500034" y="1285982"/>
            <a:ext cx="8143932" cy="5165618"/>
          </a:xfrm>
          <a:prstGeom prst="rect">
            <a:avLst/>
          </a:prstGeom>
          <a:noFill/>
          <a:ln w="9525">
            <a:noFill/>
            <a:miter lim="800000"/>
            <a:headEnd/>
            <a:tailEnd/>
          </a:ln>
        </p:spPr>
      </p:pic>
      <p:sp>
        <p:nvSpPr>
          <p:cNvPr id="9" name="8 Flecha a la derecha con muesca">
            <a:hlinkClick r:id="rId2" action="ppaction://hlinkfile"/>
          </p:cNvPr>
          <p:cNvSpPr/>
          <p:nvPr/>
        </p:nvSpPr>
        <p:spPr>
          <a:xfrm>
            <a:off x="8394700" y="6407150"/>
            <a:ext cx="622300" cy="40005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49500" y="317500"/>
            <a:ext cx="4286280" cy="717550"/>
          </a:xfrm>
        </p:spPr>
        <p:txBody>
          <a:bodyPr/>
          <a:lstStyle/>
          <a:p>
            <a:r>
              <a:rPr lang="es-EC" b="1" dirty="0" smtClean="0"/>
              <a:t>PRESUPUESTO</a:t>
            </a:r>
            <a:endParaRPr lang="es-US"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04850" y="1285764"/>
            <a:ext cx="7816421" cy="52547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7050" y="177800"/>
            <a:ext cx="8229600" cy="495300"/>
          </a:xfrm>
        </p:spPr>
        <p:txBody>
          <a:bodyPr/>
          <a:lstStyle/>
          <a:p>
            <a:r>
              <a:rPr lang="es-EC" sz="2800" b="1" dirty="0" smtClean="0"/>
              <a:t>CRONOGRAMA DE CONSTRUCCION</a:t>
            </a:r>
            <a:endParaRPr lang="es-US" sz="2800" b="1" dirty="0"/>
          </a:p>
        </p:txBody>
      </p:sp>
      <p:pic>
        <p:nvPicPr>
          <p:cNvPr id="4099" name="Picture 3"/>
          <p:cNvPicPr>
            <a:picLocks noGrp="1" noChangeAspect="1" noChangeArrowheads="1"/>
          </p:cNvPicPr>
          <p:nvPr>
            <p:ph idx="1"/>
          </p:nvPr>
        </p:nvPicPr>
        <p:blipFill>
          <a:blip r:embed="rId2" cstate="print"/>
          <a:srcRect b="4938"/>
          <a:stretch>
            <a:fillRect/>
          </a:stretch>
        </p:blipFill>
        <p:spPr bwMode="auto">
          <a:xfrm>
            <a:off x="438150" y="1250950"/>
            <a:ext cx="8172450" cy="5448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750887"/>
          </a:xfrm>
        </p:spPr>
        <p:txBody>
          <a:bodyPr/>
          <a:lstStyle/>
          <a:p>
            <a:r>
              <a:rPr lang="es-EC" b="1" dirty="0" smtClean="0"/>
              <a:t>OBJETIVO GENERAL</a:t>
            </a:r>
            <a:endParaRPr lang="es-US" b="1" dirty="0"/>
          </a:p>
        </p:txBody>
      </p:sp>
      <p:sp>
        <p:nvSpPr>
          <p:cNvPr id="3" name="2 Marcador de contenido"/>
          <p:cNvSpPr>
            <a:spLocks noGrp="1"/>
          </p:cNvSpPr>
          <p:nvPr>
            <p:ph idx="1"/>
          </p:nvPr>
        </p:nvSpPr>
        <p:spPr/>
        <p:txBody>
          <a:bodyPr>
            <a:noAutofit/>
          </a:bodyPr>
          <a:lstStyle/>
          <a:p>
            <a:pPr algn="just"/>
            <a:r>
              <a:rPr lang="es-ES_tradnl" sz="2400" dirty="0"/>
              <a:t>El objetivo general del </a:t>
            </a:r>
            <a:r>
              <a:rPr lang="es-ES_tradnl" sz="2400" dirty="0" smtClean="0"/>
              <a:t>estudio, </a:t>
            </a:r>
            <a:r>
              <a:rPr lang="es-ES_tradnl" sz="2400" dirty="0"/>
              <a:t>es el de disponer de diseños </a:t>
            </a:r>
            <a:r>
              <a:rPr lang="es-ES_tradnl" sz="2400" dirty="0" smtClean="0"/>
              <a:t>definitivos, </a:t>
            </a:r>
            <a:r>
              <a:rPr lang="es-ES_tradnl" sz="2400" dirty="0"/>
              <a:t>completos del sistema de alcantarillado </a:t>
            </a:r>
            <a:r>
              <a:rPr lang="es-ES_tradnl" sz="2400" dirty="0" smtClean="0"/>
              <a:t>combinado y sanitario debido a las características del sector del proyecto </a:t>
            </a:r>
            <a:r>
              <a:rPr lang="es-ES_tradnl" sz="2400" dirty="0"/>
              <a:t>y un sistema de tratamiento para aguas servidas y </a:t>
            </a:r>
            <a:r>
              <a:rPr lang="es-ES_tradnl" sz="2400" dirty="0" smtClean="0"/>
              <a:t>pluviales dependiendo del sistema a ser analizado, </a:t>
            </a:r>
            <a:r>
              <a:rPr lang="es-ES_tradnl" sz="2400" dirty="0"/>
              <a:t>para el barrio Panzaleo de la parroquia </a:t>
            </a:r>
            <a:r>
              <a:rPr lang="es-ES_tradnl" sz="2400" dirty="0" err="1"/>
              <a:t>Machachi</a:t>
            </a:r>
            <a:r>
              <a:rPr lang="es-ES_tradnl" sz="2400" dirty="0"/>
              <a:t>, que puedan ser presentados para su aprobación, posterior financiamiento y ejecución.</a:t>
            </a:r>
            <a:endParaRPr lang="es-US" sz="2400" dirty="0"/>
          </a:p>
          <a:p>
            <a:endParaRPr lang="es-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49300" y="317500"/>
            <a:ext cx="2044149" cy="369332"/>
          </a:xfrm>
          <a:prstGeom prst="rect">
            <a:avLst/>
          </a:prstGeom>
        </p:spPr>
        <p:txBody>
          <a:bodyPr wrap="none">
            <a:spAutoFit/>
          </a:bodyPr>
          <a:lstStyle/>
          <a:p>
            <a:r>
              <a:rPr lang="es-ES" b="1" dirty="0" smtClean="0">
                <a:solidFill>
                  <a:srgbClr val="FFFF66"/>
                </a:solidFill>
              </a:rPr>
              <a:t>CONCLUSIONES</a:t>
            </a:r>
            <a:endParaRPr lang="es-ES" b="1" dirty="0">
              <a:solidFill>
                <a:srgbClr val="FFFF66"/>
              </a:solidFill>
            </a:endParaRPr>
          </a:p>
        </p:txBody>
      </p:sp>
      <p:sp>
        <p:nvSpPr>
          <p:cNvPr id="4097" name="Rectangle 1"/>
          <p:cNvSpPr>
            <a:spLocks noChangeArrowheads="1"/>
          </p:cNvSpPr>
          <p:nvPr/>
        </p:nvSpPr>
        <p:spPr bwMode="auto">
          <a:xfrm>
            <a:off x="882650" y="1206500"/>
            <a:ext cx="70231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165100" algn="l"/>
                <a:tab pos="457200"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el proyecto la dotaci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media futura que se adoptara ser</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160 litros/habitante/d</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Por ser una zona rural-agr</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cola.</a:t>
            </a:r>
            <a:endParaRPr kumimoji="0" lang="es-ES" sz="1400" b="0" i="0" u="none" strike="noStrike" cap="none" normalizeH="0" baseline="0" dirty="0" smtClean="0">
              <a:ln>
                <a:noFill/>
              </a:ln>
              <a:solidFill>
                <a:schemeClr val="tx1"/>
              </a:solidFill>
              <a:effectLst/>
              <a:latin typeface="Arial" pitchFamily="34" charset="0"/>
            </a:endParaRPr>
          </a:p>
          <a:p>
            <a:pPr lvl="0" algn="just">
              <a:tabLst>
                <a:tab pos="-457200" algn="l"/>
                <a:tab pos="165100" algn="l"/>
                <a:tab pos="457200" algn="l"/>
              </a:tabLst>
            </a:pPr>
            <a:endParaRPr lang="es-ES" sz="1400" dirty="0" smtClean="0">
              <a:latin typeface="Arial" pitchFamily="34" charset="0"/>
              <a:ea typeface="Times New Roman" pitchFamily="18" charset="0"/>
              <a:cs typeface="Arial" pitchFamily="34" charset="0"/>
            </a:endParaRPr>
          </a:p>
          <a:p>
            <a:pPr lvl="0" algn="just">
              <a:tabLst>
                <a:tab pos="-457200" algn="l"/>
                <a:tab pos="165100" algn="l"/>
                <a:tab pos="457200" algn="l"/>
              </a:tabLst>
            </a:pPr>
            <a:r>
              <a:rPr lang="es-ES" sz="1400" dirty="0" smtClean="0">
                <a:latin typeface="Arial" pitchFamily="34" charset="0"/>
                <a:ea typeface="Times New Roman" pitchFamily="18" charset="0"/>
                <a:cs typeface="Arial" pitchFamily="34" charset="0"/>
              </a:rPr>
              <a:t>Se ha tomando en cuenta los Par</a:t>
            </a:r>
            <a:r>
              <a:rPr lang="es-ES" sz="1400" dirty="0" smtClean="0">
                <a:latin typeface="Calibri"/>
                <a:ea typeface="Times New Roman" pitchFamily="18" charset="0"/>
                <a:cs typeface="Arial" pitchFamily="34" charset="0"/>
              </a:rPr>
              <a:t>á</a:t>
            </a:r>
            <a:r>
              <a:rPr lang="es-ES" sz="1400" dirty="0" smtClean="0">
                <a:latin typeface="Arial" pitchFamily="34" charset="0"/>
                <a:ea typeface="Times New Roman" pitchFamily="18" charset="0"/>
                <a:cs typeface="Arial" pitchFamily="34" charset="0"/>
              </a:rPr>
              <a:t>metros de Dise</a:t>
            </a:r>
            <a:r>
              <a:rPr lang="es-ES" sz="1400" dirty="0" smtClean="0">
                <a:latin typeface="Calibri"/>
                <a:ea typeface="Times New Roman" pitchFamily="18" charset="0"/>
                <a:cs typeface="Arial" pitchFamily="34" charset="0"/>
              </a:rPr>
              <a:t>ñ</a:t>
            </a:r>
            <a:r>
              <a:rPr lang="es-ES" sz="1400" dirty="0" smtClean="0">
                <a:latin typeface="Arial" pitchFamily="34" charset="0"/>
                <a:ea typeface="Times New Roman" pitchFamily="18" charset="0"/>
                <a:cs typeface="Arial" pitchFamily="34" charset="0"/>
              </a:rPr>
              <a:t>o de Alcantarillado de la EMAAP-Q, ya que el barrio en estudio se encuentra cerca del Distrito Metropolitano de Quito.</a:t>
            </a:r>
            <a:endParaRPr lang="es-ES" sz="1400" dirty="0" smtClean="0">
              <a:latin typeface="Arial" pitchFamily="34" charset="0"/>
            </a:endParaRPr>
          </a:p>
          <a:p>
            <a:pPr algn="just">
              <a:tabLst>
                <a:tab pos="-457200" algn="l"/>
                <a:tab pos="165100" algn="l"/>
                <a:tab pos="457200" algn="l"/>
              </a:tabLst>
            </a:pPr>
            <a:endParaRPr lang="es-ES" sz="1400" dirty="0" smtClean="0">
              <a:latin typeface="Arial" pitchFamily="34" charset="0"/>
              <a:ea typeface="Times New Roman" pitchFamily="18" charset="0"/>
              <a:cs typeface="Arial" pitchFamily="34" charset="0"/>
            </a:endParaRPr>
          </a:p>
          <a:p>
            <a:pPr algn="just">
              <a:tabLst>
                <a:tab pos="-457200" algn="l"/>
                <a:tab pos="165100" algn="l"/>
                <a:tab pos="457200" algn="l"/>
              </a:tabLst>
            </a:pPr>
            <a:r>
              <a:rPr lang="es-ES" sz="1400" dirty="0" smtClean="0">
                <a:latin typeface="Arial" pitchFamily="34" charset="0"/>
                <a:ea typeface="Times New Roman" pitchFamily="18" charset="0"/>
                <a:cs typeface="Arial" pitchFamily="34" charset="0"/>
              </a:rPr>
              <a:t>Para la elección del tipo de sistema de alcantarillado para el barrio Panzaleo, se realiz</a:t>
            </a:r>
            <a:r>
              <a:rPr lang="es-ES" sz="1400" dirty="0" smtClean="0">
                <a:latin typeface="Calibri"/>
                <a:ea typeface="Times New Roman" pitchFamily="18" charset="0"/>
                <a:cs typeface="Arial" pitchFamily="34" charset="0"/>
              </a:rPr>
              <a:t>ó</a:t>
            </a:r>
            <a:r>
              <a:rPr lang="es-ES" sz="1400" dirty="0" smtClean="0">
                <a:latin typeface="Arial" pitchFamily="34" charset="0"/>
                <a:ea typeface="Times New Roman" pitchFamily="18" charset="0"/>
                <a:cs typeface="Arial" pitchFamily="34" charset="0"/>
              </a:rPr>
              <a:t> un an</a:t>
            </a:r>
            <a:r>
              <a:rPr lang="es-ES" sz="1400" dirty="0" smtClean="0">
                <a:latin typeface="Calibri"/>
                <a:ea typeface="Times New Roman" pitchFamily="18" charset="0"/>
                <a:cs typeface="Arial" pitchFamily="34" charset="0"/>
              </a:rPr>
              <a:t>á</a:t>
            </a:r>
            <a:r>
              <a:rPr lang="es-ES" sz="1400" dirty="0" smtClean="0">
                <a:latin typeface="Arial" pitchFamily="34" charset="0"/>
                <a:ea typeface="Times New Roman" pitchFamily="18" charset="0"/>
                <a:cs typeface="Arial" pitchFamily="34" charset="0"/>
              </a:rPr>
              <a:t>lisis de las caracter</a:t>
            </a:r>
            <a:r>
              <a:rPr lang="es-ES" sz="1400" dirty="0" smtClean="0">
                <a:latin typeface="Calibri"/>
                <a:ea typeface="Times New Roman" pitchFamily="18" charset="0"/>
                <a:cs typeface="Arial" pitchFamily="34" charset="0"/>
              </a:rPr>
              <a:t>í</a:t>
            </a:r>
            <a:r>
              <a:rPr lang="es-ES" sz="1400" dirty="0" smtClean="0">
                <a:latin typeface="Arial" pitchFamily="34" charset="0"/>
                <a:ea typeface="Times New Roman" pitchFamily="18" charset="0"/>
                <a:cs typeface="Arial" pitchFamily="34" charset="0"/>
              </a:rPr>
              <a:t>sticas f</a:t>
            </a:r>
            <a:r>
              <a:rPr lang="es-ES" sz="1400" dirty="0" smtClean="0">
                <a:latin typeface="Calibri"/>
                <a:ea typeface="Times New Roman" pitchFamily="18" charset="0"/>
                <a:cs typeface="Arial" pitchFamily="34" charset="0"/>
              </a:rPr>
              <a:t>í</a:t>
            </a:r>
            <a:r>
              <a:rPr lang="es-ES" sz="1400" dirty="0" smtClean="0">
                <a:latin typeface="Arial" pitchFamily="34" charset="0"/>
                <a:ea typeface="Times New Roman" pitchFamily="18" charset="0"/>
                <a:cs typeface="Arial" pitchFamily="34" charset="0"/>
              </a:rPr>
              <a:t>sicas, ambientales, naturales, socio </a:t>
            </a:r>
            <a:r>
              <a:rPr lang="es-ES" sz="1400" dirty="0" smtClean="0">
                <a:latin typeface="Calibri"/>
                <a:ea typeface="Times New Roman" pitchFamily="18" charset="0"/>
                <a:cs typeface="Arial" pitchFamily="34" charset="0"/>
              </a:rPr>
              <a:t>–</a:t>
            </a:r>
            <a:r>
              <a:rPr lang="es-ES" sz="1400" dirty="0" smtClean="0">
                <a:latin typeface="Arial" pitchFamily="34" charset="0"/>
                <a:ea typeface="Times New Roman" pitchFamily="18" charset="0"/>
                <a:cs typeface="Arial" pitchFamily="34" charset="0"/>
              </a:rPr>
              <a:t> econ</a:t>
            </a:r>
            <a:r>
              <a:rPr lang="es-ES" sz="1400" dirty="0" smtClean="0">
                <a:latin typeface="Calibri"/>
                <a:ea typeface="Times New Roman" pitchFamily="18" charset="0"/>
                <a:cs typeface="Arial" pitchFamily="34" charset="0"/>
              </a:rPr>
              <a:t>ó</a:t>
            </a:r>
            <a:r>
              <a:rPr lang="es-ES" sz="1400" dirty="0" smtClean="0">
                <a:latin typeface="Arial" pitchFamily="34" charset="0"/>
                <a:ea typeface="Times New Roman" pitchFamily="18" charset="0"/>
                <a:cs typeface="Arial" pitchFamily="34" charset="0"/>
              </a:rPr>
              <a:t>micas que permitieron tomar decisiones adecuadas en cuanto a la elecci</a:t>
            </a:r>
            <a:r>
              <a:rPr lang="es-ES" sz="1400" dirty="0" smtClean="0">
                <a:latin typeface="Calibri"/>
                <a:ea typeface="Times New Roman" pitchFamily="18" charset="0"/>
                <a:cs typeface="Arial" pitchFamily="34" charset="0"/>
              </a:rPr>
              <a:t>ó</a:t>
            </a:r>
            <a:r>
              <a:rPr lang="es-ES" sz="1400" dirty="0" smtClean="0">
                <a:latin typeface="Arial" pitchFamily="34" charset="0"/>
                <a:ea typeface="Times New Roman" pitchFamily="18" charset="0"/>
                <a:cs typeface="Arial" pitchFamily="34" charset="0"/>
              </a:rPr>
              <a:t>n del sistema.</a:t>
            </a:r>
            <a:endParaRPr lang="es-ES" sz="1400" dirty="0" smtClean="0">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endPar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 los estudios del proyecto del Alcantarillado combinado se mejorar</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las condiciones de vida de los moradores del Barrio Panzaleo, permitiendo una correcta evacuaci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tanto de aguas servidas, como de aguas de tipo pluvial.</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endPar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 el estudio y dise</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ñ</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del alcantarillado sanitario se logra reducir en mucho el costo del proyecto, al optimizar el uso de la tuber</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 fin de reducir el di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metro y evitar el uso de colectores m</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costosos.</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endPar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construcci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del Alcantarillado Sanitario y sistema de tratamiento beneficiar</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la poblaci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ya que les permitir</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tener un m</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todo adecuado de disposici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sus aguas residuales.</a:t>
            </a:r>
            <a:endParaRPr kumimoji="0" lang="es-ES"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2600" y="570468"/>
            <a:ext cx="2569934" cy="369332"/>
          </a:xfrm>
          <a:prstGeom prst="rect">
            <a:avLst/>
          </a:prstGeom>
        </p:spPr>
        <p:txBody>
          <a:bodyPr wrap="none">
            <a:spAutoFit/>
          </a:bodyPr>
          <a:lstStyle/>
          <a:p>
            <a:r>
              <a:rPr lang="es-ES" b="1" dirty="0" smtClean="0">
                <a:solidFill>
                  <a:srgbClr val="FFFF66"/>
                </a:solidFill>
              </a:rPr>
              <a:t>RECOMENDACIONES</a:t>
            </a:r>
            <a:endParaRPr lang="es-ES" b="1" dirty="0">
              <a:solidFill>
                <a:srgbClr val="FFFF66"/>
              </a:solidFill>
            </a:endParaRPr>
          </a:p>
        </p:txBody>
      </p:sp>
      <p:sp>
        <p:nvSpPr>
          <p:cNvPr id="31745" name="Rectangle 1"/>
          <p:cNvSpPr>
            <a:spLocks noChangeArrowheads="1"/>
          </p:cNvSpPr>
          <p:nvPr/>
        </p:nvSpPr>
        <p:spPr bwMode="auto">
          <a:xfrm>
            <a:off x="927100" y="1295400"/>
            <a:ext cx="733425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165100" algn="l"/>
                <a:tab pos="457200"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presente estudio del Sistema de Alcantarillado para el barrio  Panzaleo. Constituye un desarrollo para la comunidad, por lo tanto deber</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en lo posible ser aplicado.</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endPar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Dado que el dise</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ñ</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del sistema de alcantarillado combinado propuesto es sobredimensionado para los requerimientos del sector ya que este barrio no cuenta con un dise</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ñ</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vial adecuado para este tipo de alcantarillado ya que las v</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son de tipo empedrado, por lo tanto el proyecto no </a:t>
            </a:r>
            <a:r>
              <a:rPr kumimoji="0" lang="es-E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prev</a:t>
            </a:r>
            <a:r>
              <a:rPr lang="es-ES" sz="1400" dirty="0" err="1" smtClean="0">
                <a:latin typeface="Calibri"/>
                <a:ea typeface="Times New Roman" pitchFamily="18" charset="0"/>
                <a:cs typeface="Arial" pitchFamily="34" charset="0"/>
              </a:rPr>
              <a:t>ee</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colocaci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sumideros para la recolecci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las aguas pluviales ya que estas se infiltran en los campos; por lo tanto se recomienda utilizar el sistema de alcantarillado sanitario por su factibilidad y an</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lisis t</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cnico-econ</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mico, ya que as</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 reducir</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considerablemente el presupuesto del proyecto.</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la etapa de construcci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se debe tener en cuenta las precauciones del caso, para garantizar la seguridad de los trabajadores como del perfecto desarrollo de la obra en su ejecuci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Evitar la des-actualizaci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del estudio y por tanto, los costos que implicar</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una nueva realizaci</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a:t>
            </a:r>
            <a:r>
              <a:rPr kumimoji="0" lang="es-ES" sz="1400" b="0"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ste.</a:t>
            </a: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endParaRPr kumimoji="0" lang="es-E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165100" algn="l"/>
                <a:tab pos="457200"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rPr>
              <a:t>En el momento en que la Municipalidad ejecute el proyecto, tome en consideración lo estipulado en el estudio, así como también que sea aplicado de forma que no pierda vigencia.</a:t>
            </a:r>
            <a:r>
              <a:rPr kumimoji="0" lang="es-ES" sz="14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38200" y="1206500"/>
            <a:ext cx="7772400" cy="41148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s-MX" sz="4400" b="1" i="0" u="none" strike="noStrike" kern="0" spc="300" normalizeH="0" baseline="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mn-lt"/>
                <a:ea typeface="+mn-ea"/>
                <a:cs typeface="+mn-cs"/>
              </a:rPr>
              <a:t>MUCHAS GRACIAS POR SU ATENCIÓN</a:t>
            </a:r>
          </a:p>
          <a:p>
            <a:pPr marL="342900" marR="0" lvl="0" indent="-34290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endParaRPr kumimoji="0" lang="es-MX" sz="2800" b="1" i="0" u="none" strike="noStrike" kern="0" spc="300" normalizeH="0" baseline="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s-MX" sz="2800" b="1" i="0" u="none" strike="noStrike" kern="0" spc="300" normalizeH="0" baseline="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mn-lt"/>
                <a:ea typeface="+mn-ea"/>
                <a:cs typeface="+mn-cs"/>
              </a:rPr>
              <a:t>Presentación por</a:t>
            </a:r>
          </a:p>
          <a:p>
            <a:pPr marL="342900" marR="0" lvl="0" indent="-34290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endParaRPr kumimoji="0" lang="es-MX" sz="2800" b="1" i="0" u="none" strike="noStrike" kern="0" spc="300" normalizeH="0" baseline="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s-MX" sz="2800" b="1" i="0" u="none" strike="noStrike" kern="0" spc="300" normalizeH="0" baseline="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mn-lt"/>
                <a:ea typeface="+mn-ea"/>
                <a:cs typeface="+mn-cs"/>
              </a:rPr>
              <a:t>DARWIN D. GUAIGUA G.</a:t>
            </a:r>
          </a:p>
          <a:p>
            <a:pPr marL="342900" marR="0" lvl="0" indent="-34290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lang="es-ES" sz="2800" b="1" kern="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EDISON F. YAMBAY G.</a:t>
            </a:r>
            <a:endParaRPr kumimoji="0" lang="es-ES" sz="2800" b="1" i="0" u="none" strike="noStrike" kern="0" spc="300" normalizeH="0" baseline="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795337"/>
          </a:xfrm>
        </p:spPr>
        <p:txBody>
          <a:bodyPr/>
          <a:lstStyle/>
          <a:p>
            <a:r>
              <a:rPr lang="es-EC" b="1" dirty="0" smtClean="0"/>
              <a:t>ANTECEDENTES</a:t>
            </a:r>
            <a:endParaRPr lang="es-US" b="1" dirty="0"/>
          </a:p>
        </p:txBody>
      </p:sp>
      <p:sp>
        <p:nvSpPr>
          <p:cNvPr id="3" name="2 Marcador de contenido"/>
          <p:cNvSpPr>
            <a:spLocks noGrp="1"/>
          </p:cNvSpPr>
          <p:nvPr>
            <p:ph idx="1"/>
          </p:nvPr>
        </p:nvSpPr>
        <p:spPr>
          <a:xfrm>
            <a:off x="457200" y="1384300"/>
            <a:ext cx="8229600" cy="4525963"/>
          </a:xfrm>
        </p:spPr>
        <p:txBody>
          <a:bodyPr>
            <a:normAutofit/>
          </a:bodyPr>
          <a:lstStyle/>
          <a:p>
            <a:pPr algn="just"/>
            <a:r>
              <a:rPr lang="es-ES" sz="2300" dirty="0"/>
              <a:t>Debido a las molestias causadas a los </a:t>
            </a:r>
            <a:r>
              <a:rPr lang="es-ES" sz="2300" dirty="0" smtClean="0"/>
              <a:t>moradores</a:t>
            </a:r>
            <a:r>
              <a:rPr lang="es-ES" sz="2300" dirty="0"/>
              <a:t> </a:t>
            </a:r>
            <a:r>
              <a:rPr lang="es-ES" sz="2300" dirty="0" smtClean="0"/>
              <a:t>del barrio </a:t>
            </a:r>
            <a:r>
              <a:rPr lang="es-ES" sz="2300" dirty="0" err="1" smtClean="0"/>
              <a:t>Panzaleo</a:t>
            </a:r>
            <a:r>
              <a:rPr lang="es-ES" sz="2300" dirty="0" smtClean="0"/>
              <a:t>, </a:t>
            </a:r>
            <a:r>
              <a:rPr lang="es-ES" sz="2300" dirty="0"/>
              <a:t>por la falta de alcantarillado, se ha visto la urgencia de realizar trabajos por parte de la Dirección de Alcantarillado y Agua Potable </a:t>
            </a:r>
            <a:r>
              <a:rPr lang="es-ES" sz="2300" dirty="0" smtClean="0"/>
              <a:t>del MCM y </a:t>
            </a:r>
            <a:r>
              <a:rPr lang="es-ES" sz="2300" dirty="0"/>
              <a:t>esto surgen ante los daños o afectaciones ambientales que resultan de no contar con un sistema de alcantarillado para esta población. Por ésta razón, se ha requerido un proyecto de tesis para la obtención del título de Ingeniero </a:t>
            </a:r>
            <a:r>
              <a:rPr lang="es-ES" sz="2300" dirty="0" smtClean="0"/>
              <a:t>Civil</a:t>
            </a:r>
            <a:r>
              <a:rPr lang="es-ES" sz="2300" dirty="0"/>
              <a:t> </a:t>
            </a:r>
            <a:r>
              <a:rPr lang="es-ES" sz="2300" dirty="0" smtClean="0"/>
              <a:t>con el tema de tesis antes mencionado.</a:t>
            </a:r>
            <a:endParaRPr lang="es-US" sz="2300" dirty="0"/>
          </a:p>
          <a:p>
            <a:endParaRPr lang="es-US" sz="2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393950" y="4286256"/>
            <a:ext cx="4845050" cy="2428892"/>
          </a:xfrm>
          <a:prstGeom prst="rect">
            <a:avLst/>
          </a:prstGeom>
          <a:noFill/>
          <a:ln w="9525">
            <a:noFill/>
            <a:miter lim="800000"/>
            <a:headEnd/>
            <a:tailEnd/>
          </a:ln>
        </p:spPr>
      </p:pic>
      <p:sp>
        <p:nvSpPr>
          <p:cNvPr id="2" name="1 Título"/>
          <p:cNvSpPr>
            <a:spLocks noGrp="1"/>
          </p:cNvSpPr>
          <p:nvPr>
            <p:ph type="title"/>
          </p:nvPr>
        </p:nvSpPr>
        <p:spPr>
          <a:xfrm>
            <a:off x="428596" y="266700"/>
            <a:ext cx="8229600" cy="762000"/>
          </a:xfrm>
        </p:spPr>
        <p:txBody>
          <a:bodyPr/>
          <a:lstStyle/>
          <a:p>
            <a:r>
              <a:rPr lang="es-EC" b="1" dirty="0" smtClean="0"/>
              <a:t>UBICACIÓN DEL PROYECTO</a:t>
            </a:r>
            <a:endParaRPr lang="es-US" b="1" dirty="0"/>
          </a:p>
        </p:txBody>
      </p:sp>
      <p:sp>
        <p:nvSpPr>
          <p:cNvPr id="3" name="2 Marcador de contenido"/>
          <p:cNvSpPr>
            <a:spLocks noGrp="1"/>
          </p:cNvSpPr>
          <p:nvPr>
            <p:ph idx="1"/>
          </p:nvPr>
        </p:nvSpPr>
        <p:spPr>
          <a:xfrm>
            <a:off x="482600" y="1214437"/>
            <a:ext cx="7867650" cy="2881313"/>
          </a:xfrm>
        </p:spPr>
        <p:txBody>
          <a:bodyPr/>
          <a:lstStyle/>
          <a:p>
            <a:pPr algn="just"/>
            <a:r>
              <a:rPr lang="es-ES" sz="2400" dirty="0" smtClean="0"/>
              <a:t>Esta ubicado en el </a:t>
            </a:r>
            <a:r>
              <a:rPr lang="es-ES" sz="2400" dirty="0"/>
              <a:t>barrio </a:t>
            </a:r>
            <a:r>
              <a:rPr lang="es-ES" sz="2400" dirty="0" err="1"/>
              <a:t>Panzaleo</a:t>
            </a:r>
            <a:r>
              <a:rPr lang="es-ES" sz="2400" dirty="0"/>
              <a:t>, en la Parroquia de </a:t>
            </a:r>
            <a:r>
              <a:rPr lang="es-ES" sz="2400" dirty="0" err="1"/>
              <a:t>Machachi</a:t>
            </a:r>
            <a:r>
              <a:rPr lang="es-ES" sz="2400" dirty="0"/>
              <a:t> en el Cantón Mejía provincia de </a:t>
            </a:r>
            <a:r>
              <a:rPr lang="es-ES" sz="2400" dirty="0" smtClean="0"/>
              <a:t>Pichincha</a:t>
            </a:r>
          </a:p>
          <a:p>
            <a:pPr algn="just"/>
            <a:r>
              <a:rPr lang="es-ES" sz="2400" dirty="0" smtClean="0"/>
              <a:t>El ingreso al barrio </a:t>
            </a:r>
            <a:r>
              <a:rPr lang="es-ES" sz="2400" dirty="0" err="1" smtClean="0"/>
              <a:t>Panzaleo</a:t>
            </a:r>
            <a:r>
              <a:rPr lang="es-ES" sz="2400" dirty="0" smtClean="0"/>
              <a:t> es por la </a:t>
            </a:r>
            <a:r>
              <a:rPr lang="es-ES" sz="2400" dirty="0" err="1" smtClean="0"/>
              <a:t>via</a:t>
            </a:r>
            <a:r>
              <a:rPr lang="es-ES" sz="2400" dirty="0" smtClean="0"/>
              <a:t> principal de acceso al centro de  </a:t>
            </a:r>
            <a:r>
              <a:rPr lang="es-ES" sz="2400" dirty="0" err="1" smtClean="0"/>
              <a:t>Machachi</a:t>
            </a:r>
            <a:r>
              <a:rPr lang="es-ES" sz="2400" dirty="0" smtClean="0"/>
              <a:t> </a:t>
            </a:r>
          </a:p>
          <a:p>
            <a:pPr algn="just"/>
            <a:r>
              <a:rPr lang="es-ES" sz="2400" dirty="0" smtClean="0"/>
              <a:t>El barrio esta ubicado al S.E. de </a:t>
            </a:r>
            <a:r>
              <a:rPr lang="es-ES" sz="2400" dirty="0" err="1" smtClean="0"/>
              <a:t>Machachi</a:t>
            </a:r>
            <a:r>
              <a:rPr lang="es-ES" sz="2400" dirty="0" smtClean="0"/>
              <a:t> aproximadamente a 8 km y 20 min en vehículo</a:t>
            </a:r>
            <a:endParaRPr lang="es-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17501"/>
            <a:ext cx="8229600" cy="666749"/>
          </a:xfrm>
        </p:spPr>
        <p:txBody>
          <a:bodyPr/>
          <a:lstStyle/>
          <a:p>
            <a:r>
              <a:rPr lang="es-EC" b="1" dirty="0" smtClean="0"/>
              <a:t>CARATERISTICAS FISICAS</a:t>
            </a:r>
            <a:endParaRPr lang="es-US" b="1" dirty="0"/>
          </a:p>
        </p:txBody>
      </p:sp>
      <p:sp>
        <p:nvSpPr>
          <p:cNvPr id="3" name="2 Marcador de contenido"/>
          <p:cNvSpPr>
            <a:spLocks noGrp="1"/>
          </p:cNvSpPr>
          <p:nvPr>
            <p:ph idx="1"/>
          </p:nvPr>
        </p:nvSpPr>
        <p:spPr>
          <a:xfrm>
            <a:off x="457200" y="1384300"/>
            <a:ext cx="8229600" cy="5245100"/>
          </a:xfrm>
        </p:spPr>
        <p:txBody>
          <a:bodyPr>
            <a:normAutofit fontScale="62500" lnSpcReduction="20000"/>
          </a:bodyPr>
          <a:lstStyle/>
          <a:p>
            <a:pPr algn="just"/>
            <a:r>
              <a:rPr lang="es-ES" b="1" dirty="0"/>
              <a:t>Tipo de </a:t>
            </a:r>
            <a:r>
              <a:rPr lang="es-ES" b="1" dirty="0" smtClean="0"/>
              <a:t>suelo</a:t>
            </a:r>
            <a:r>
              <a:rPr lang="es-US" dirty="0" smtClean="0"/>
              <a:t>:</a:t>
            </a:r>
            <a:r>
              <a:rPr lang="es-ES" dirty="0" smtClean="0"/>
              <a:t>Según </a:t>
            </a:r>
            <a:r>
              <a:rPr lang="es-ES" dirty="0"/>
              <a:t>el Sistema Unificado de Clasificación de Suelos SUCS, </a:t>
            </a:r>
            <a:r>
              <a:rPr lang="es-ES" dirty="0" smtClean="0"/>
              <a:t>es  </a:t>
            </a:r>
            <a:r>
              <a:rPr lang="es-ES" dirty="0"/>
              <a:t>“SM Arenas </a:t>
            </a:r>
            <a:r>
              <a:rPr lang="es-ES" dirty="0" smtClean="0"/>
              <a:t>limosas </a:t>
            </a:r>
            <a:r>
              <a:rPr lang="es-ES" dirty="0" err="1" smtClean="0"/>
              <a:t>inorganico</a:t>
            </a:r>
            <a:r>
              <a:rPr lang="es-ES" dirty="0" smtClean="0"/>
              <a:t>”.</a:t>
            </a:r>
          </a:p>
          <a:p>
            <a:pPr>
              <a:buNone/>
            </a:pPr>
            <a:endParaRPr lang="es-US" dirty="0"/>
          </a:p>
          <a:p>
            <a:r>
              <a:rPr lang="es-ES" b="1" dirty="0"/>
              <a:t>Uso del </a:t>
            </a:r>
            <a:r>
              <a:rPr lang="es-ES" b="1" dirty="0" smtClean="0"/>
              <a:t>suelo</a:t>
            </a:r>
            <a:endParaRPr lang="es-US" sz="2800" dirty="0"/>
          </a:p>
          <a:p>
            <a:pPr lvl="1"/>
            <a:r>
              <a:rPr lang="es-ES" dirty="0"/>
              <a:t>Agrícola </a:t>
            </a:r>
            <a:r>
              <a:rPr lang="es-ES" dirty="0" smtClean="0"/>
              <a:t>y </a:t>
            </a:r>
            <a:r>
              <a:rPr lang="es-ES" dirty="0" err="1" smtClean="0"/>
              <a:t>agricola</a:t>
            </a:r>
            <a:r>
              <a:rPr lang="es-ES" dirty="0" smtClean="0"/>
              <a:t> residencial</a:t>
            </a:r>
            <a:r>
              <a:rPr lang="es-ES" dirty="0"/>
              <a:t>.</a:t>
            </a:r>
            <a:endParaRPr lang="es-US" sz="2400" dirty="0"/>
          </a:p>
          <a:p>
            <a:pPr lvl="1"/>
            <a:r>
              <a:rPr lang="es-ES" dirty="0"/>
              <a:t>Protección ecológica</a:t>
            </a:r>
            <a:r>
              <a:rPr lang="es-ES" dirty="0" smtClean="0"/>
              <a:t>.</a:t>
            </a:r>
          </a:p>
          <a:p>
            <a:pPr lvl="1">
              <a:buNone/>
            </a:pPr>
            <a:endParaRPr lang="es-EC" sz="2400" dirty="0" smtClean="0"/>
          </a:p>
          <a:p>
            <a:pPr lvl="1">
              <a:buNone/>
            </a:pPr>
            <a:endParaRPr lang="es-EC" sz="2400" dirty="0"/>
          </a:p>
          <a:p>
            <a:pPr lvl="1">
              <a:buNone/>
            </a:pPr>
            <a:endParaRPr lang="es-EC" sz="2400" dirty="0" smtClean="0"/>
          </a:p>
          <a:p>
            <a:pPr lvl="1">
              <a:buNone/>
            </a:pPr>
            <a:endParaRPr lang="es-EC" sz="2400" dirty="0" smtClean="0"/>
          </a:p>
          <a:p>
            <a:pPr lvl="1">
              <a:buNone/>
            </a:pPr>
            <a:endParaRPr lang="es-EC" sz="2400" dirty="0" smtClean="0"/>
          </a:p>
          <a:p>
            <a:pPr lvl="1">
              <a:buNone/>
            </a:pPr>
            <a:endParaRPr lang="es-EC" sz="2400" dirty="0" smtClean="0"/>
          </a:p>
          <a:p>
            <a:pPr lvl="1">
              <a:buNone/>
            </a:pPr>
            <a:endParaRPr lang="es-EC" sz="2400" dirty="0" smtClean="0"/>
          </a:p>
          <a:p>
            <a:pPr lvl="1">
              <a:buNone/>
            </a:pPr>
            <a:endParaRPr lang="es-US" sz="2400" dirty="0"/>
          </a:p>
          <a:p>
            <a:pPr algn="just"/>
            <a:r>
              <a:rPr lang="es-ES" b="1" dirty="0"/>
              <a:t>Topografía y </a:t>
            </a:r>
            <a:r>
              <a:rPr lang="es-ES" b="1" dirty="0" smtClean="0"/>
              <a:t>relieve: </a:t>
            </a:r>
            <a:r>
              <a:rPr lang="es-ES" dirty="0" smtClean="0"/>
              <a:t>La </a:t>
            </a:r>
            <a:r>
              <a:rPr lang="es-ES" dirty="0"/>
              <a:t>Orografía del sector es variada y sinuosa ya que posee </a:t>
            </a:r>
            <a:r>
              <a:rPr lang="es-MX" dirty="0"/>
              <a:t>quebradas del relieve, en especial las montañas y cerros, junto con sus hondonadas, desfiladeros, valles, quebradas, volcanes</a:t>
            </a:r>
            <a:r>
              <a:rPr lang="es-ES" dirty="0"/>
              <a:t> y el terreno tiene una pendiente de sur a norte de 9.64 </a:t>
            </a:r>
            <a:r>
              <a:rPr lang="es-ES" dirty="0" smtClean="0"/>
              <a:t>% desde la cota mas alta hasta la mas baja. </a:t>
            </a:r>
            <a:endParaRPr lang="es-US" dirty="0"/>
          </a:p>
        </p:txBody>
      </p:sp>
      <p:pic>
        <p:nvPicPr>
          <p:cNvPr id="4" name="3 Imagen"/>
          <p:cNvPicPr/>
          <p:nvPr/>
        </p:nvPicPr>
        <p:blipFill>
          <a:blip r:embed="rId2" cstate="print"/>
          <a:srcRect/>
          <a:stretch>
            <a:fillRect/>
          </a:stretch>
        </p:blipFill>
        <p:spPr bwMode="auto">
          <a:xfrm>
            <a:off x="4929162" y="2271696"/>
            <a:ext cx="3643338" cy="235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250" y="266700"/>
            <a:ext cx="8229600" cy="717550"/>
          </a:xfrm>
        </p:spPr>
        <p:txBody>
          <a:bodyPr>
            <a:normAutofit/>
          </a:bodyPr>
          <a:lstStyle/>
          <a:p>
            <a:r>
              <a:rPr lang="es-EC" sz="2800" b="1" dirty="0" smtClean="0"/>
              <a:t>CARACTERISTICAS GENERALES </a:t>
            </a:r>
            <a:endParaRPr lang="es-US" sz="2800" b="1" dirty="0"/>
          </a:p>
        </p:txBody>
      </p:sp>
      <p:sp>
        <p:nvSpPr>
          <p:cNvPr id="3" name="2 Marcador de contenido"/>
          <p:cNvSpPr>
            <a:spLocks noGrp="1"/>
          </p:cNvSpPr>
          <p:nvPr>
            <p:ph idx="1"/>
          </p:nvPr>
        </p:nvSpPr>
        <p:spPr>
          <a:xfrm>
            <a:off x="428596" y="1163598"/>
            <a:ext cx="8286808" cy="5643602"/>
          </a:xfrm>
        </p:spPr>
        <p:txBody>
          <a:bodyPr>
            <a:normAutofit/>
          </a:bodyPr>
          <a:lstStyle/>
          <a:p>
            <a:pPr algn="just"/>
            <a:r>
              <a:rPr lang="es-ES" sz="1900" dirty="0"/>
              <a:t>CLASIFICACIÓN </a:t>
            </a:r>
            <a:r>
              <a:rPr lang="es-ES" sz="1900" dirty="0" smtClean="0"/>
              <a:t>Y % DE </a:t>
            </a:r>
            <a:r>
              <a:rPr lang="es-ES" sz="1900" dirty="0"/>
              <a:t>USOS DEL SUELO “BARRIO PANZALEO</a:t>
            </a:r>
            <a:r>
              <a:rPr lang="es-ES" sz="1900" dirty="0" smtClean="0"/>
              <a:t>”</a:t>
            </a:r>
          </a:p>
          <a:p>
            <a:pPr algn="ctr"/>
            <a:endParaRPr lang="es-ES" sz="1900" dirty="0"/>
          </a:p>
          <a:p>
            <a:pPr algn="just"/>
            <a:endParaRPr lang="es-ES" sz="1900" dirty="0" smtClean="0"/>
          </a:p>
          <a:p>
            <a:pPr algn="just">
              <a:buNone/>
            </a:pPr>
            <a:endParaRPr lang="es-ES" sz="1900" dirty="0" smtClean="0"/>
          </a:p>
          <a:p>
            <a:pPr algn="just">
              <a:buNone/>
            </a:pPr>
            <a:endParaRPr lang="es-ES" sz="1900" dirty="0" smtClean="0"/>
          </a:p>
          <a:p>
            <a:pPr algn="just">
              <a:buNone/>
            </a:pPr>
            <a:endParaRPr lang="es-ES" sz="1900" dirty="0" smtClean="0"/>
          </a:p>
          <a:p>
            <a:pPr algn="just"/>
            <a:r>
              <a:rPr lang="es-ES" sz="1800" dirty="0"/>
              <a:t>CLASIFICACIÓN DE ACUERDO A LA TENENCIA DE LAS VIVIENDAS “BARRIO PANZALEO”</a:t>
            </a:r>
            <a:endParaRPr lang="es-US" sz="1800" dirty="0"/>
          </a:p>
          <a:p>
            <a:endParaRPr lang="es-US" sz="1900" dirty="0"/>
          </a:p>
          <a:p>
            <a:endParaRPr lang="es-EC" sz="1900" dirty="0" smtClean="0"/>
          </a:p>
          <a:p>
            <a:endParaRPr lang="es-EC" sz="1900" dirty="0" smtClean="0"/>
          </a:p>
          <a:p>
            <a:r>
              <a:rPr lang="es-ES" sz="1900" dirty="0"/>
              <a:t>CLASIFICACIÓN DE LA POBLACION POR SU ACTIVIDAD ECONOMICA “BARRIO PANZALEO”</a:t>
            </a:r>
            <a:endParaRPr lang="es-US" sz="1900" dirty="0"/>
          </a:p>
          <a:p>
            <a:endParaRPr lang="es-US" dirty="0"/>
          </a:p>
        </p:txBody>
      </p:sp>
      <p:pic>
        <p:nvPicPr>
          <p:cNvPr id="4" name="3 Imagen"/>
          <p:cNvPicPr/>
          <p:nvPr/>
        </p:nvPicPr>
        <p:blipFill>
          <a:blip r:embed="rId2" cstate="print"/>
          <a:srcRect/>
          <a:stretch>
            <a:fillRect/>
          </a:stretch>
        </p:blipFill>
        <p:spPr bwMode="auto">
          <a:xfrm>
            <a:off x="3000364" y="1635114"/>
            <a:ext cx="2643206" cy="1571636"/>
          </a:xfrm>
          <a:prstGeom prst="rect">
            <a:avLst/>
          </a:prstGeom>
          <a:solidFill>
            <a:schemeClr val="accent1"/>
          </a:solidFill>
          <a:ln w="9525">
            <a:noFill/>
            <a:miter lim="800000"/>
            <a:headEnd/>
            <a:tailEnd/>
          </a:ln>
        </p:spPr>
      </p:pic>
      <p:pic>
        <p:nvPicPr>
          <p:cNvPr id="5" name="4 Imagen"/>
          <p:cNvPicPr/>
          <p:nvPr/>
        </p:nvPicPr>
        <p:blipFill>
          <a:blip r:embed="rId3" cstate="print"/>
          <a:srcRect/>
          <a:stretch>
            <a:fillRect/>
          </a:stretch>
        </p:blipFill>
        <p:spPr bwMode="auto">
          <a:xfrm>
            <a:off x="3286116" y="3868730"/>
            <a:ext cx="2071702" cy="1071570"/>
          </a:xfrm>
          <a:prstGeom prst="rect">
            <a:avLst/>
          </a:prstGeom>
          <a:solidFill>
            <a:schemeClr val="accent1"/>
          </a:solidFill>
          <a:ln w="9525">
            <a:solidFill>
              <a:schemeClr val="accent1"/>
            </a:solidFill>
            <a:miter lim="800000"/>
            <a:headEnd/>
            <a:tailEnd/>
          </a:ln>
        </p:spPr>
      </p:pic>
      <p:pic>
        <p:nvPicPr>
          <p:cNvPr id="6" name="5 Imagen"/>
          <p:cNvPicPr/>
          <p:nvPr/>
        </p:nvPicPr>
        <p:blipFill>
          <a:blip r:embed="rId4" cstate="print"/>
          <a:srcRect/>
          <a:stretch>
            <a:fillRect/>
          </a:stretch>
        </p:blipFill>
        <p:spPr bwMode="auto">
          <a:xfrm>
            <a:off x="5238750" y="5384800"/>
            <a:ext cx="2071702" cy="1357322"/>
          </a:xfrm>
          <a:prstGeom prst="rect">
            <a:avLst/>
          </a:prstGeom>
          <a:solidFill>
            <a:schemeClr val="accent1"/>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9750"/>
            <a:ext cx="8229600" cy="477838"/>
          </a:xfrm>
        </p:spPr>
        <p:txBody>
          <a:bodyPr>
            <a:normAutofit fontScale="90000"/>
          </a:bodyPr>
          <a:lstStyle/>
          <a:p>
            <a:r>
              <a:rPr lang="es-ES" b="1" dirty="0" smtClean="0"/>
              <a:t>NIVELACIÓN DE CALLES</a:t>
            </a:r>
            <a:endParaRPr lang="es-US" dirty="0"/>
          </a:p>
        </p:txBody>
      </p:sp>
      <p:sp>
        <p:nvSpPr>
          <p:cNvPr id="3" name="2 Marcador de contenido"/>
          <p:cNvSpPr>
            <a:spLocks noGrp="1"/>
          </p:cNvSpPr>
          <p:nvPr>
            <p:ph idx="1"/>
          </p:nvPr>
        </p:nvSpPr>
        <p:spPr>
          <a:xfrm>
            <a:off x="428596" y="1250950"/>
            <a:ext cx="8229600" cy="5643578"/>
          </a:xfrm>
        </p:spPr>
        <p:txBody>
          <a:bodyPr>
            <a:normAutofit fontScale="70000" lnSpcReduction="20000"/>
          </a:bodyPr>
          <a:lstStyle/>
          <a:p>
            <a:pPr algn="just"/>
            <a:r>
              <a:rPr lang="es-ES" dirty="0"/>
              <a:t>Al no existe un diseño vial para el barrio </a:t>
            </a:r>
            <a:r>
              <a:rPr lang="es-ES" dirty="0" err="1" smtClean="0"/>
              <a:t>Pazaleo</a:t>
            </a:r>
            <a:r>
              <a:rPr lang="es-ES" dirty="0" smtClean="0"/>
              <a:t>, </a:t>
            </a:r>
            <a:r>
              <a:rPr lang="es-ES" dirty="0"/>
              <a:t>se procedió a dibujar los pozos en </a:t>
            </a:r>
            <a:r>
              <a:rPr lang="es-ES" dirty="0" smtClean="0"/>
              <a:t>el trazado de la red de alcantarilla de los planos  </a:t>
            </a:r>
            <a:r>
              <a:rPr lang="es-ES" dirty="0"/>
              <a:t>topográfico que se realizo, con un máximo de 100 </a:t>
            </a:r>
            <a:r>
              <a:rPr lang="es-ES" dirty="0" err="1"/>
              <a:t>mts</a:t>
            </a:r>
            <a:r>
              <a:rPr lang="es-ES" dirty="0"/>
              <a:t> de pozo a pozo, encada una de las intersecciones de las calles, caminos, zanjas y cambios de dirección en la tubería</a:t>
            </a:r>
            <a:r>
              <a:rPr lang="es-ES" dirty="0" smtClean="0"/>
              <a:t>.</a:t>
            </a:r>
            <a:endParaRPr lang="es-US" dirty="0"/>
          </a:p>
          <a:p>
            <a:pPr algn="just"/>
            <a:r>
              <a:rPr lang="es-ES" dirty="0"/>
              <a:t>El perfil de las vías se realizo con las cotas de cada pozo y la distancia horizontal de pozo a </a:t>
            </a:r>
            <a:r>
              <a:rPr lang="es-ES" dirty="0" smtClean="0"/>
              <a:t>pozo</a:t>
            </a:r>
          </a:p>
          <a:p>
            <a:pPr algn="just"/>
            <a:r>
              <a:rPr lang="es-ES" dirty="0"/>
              <a:t>D</a:t>
            </a:r>
            <a:r>
              <a:rPr lang="es-ES" dirty="0" smtClean="0"/>
              <a:t>esde </a:t>
            </a:r>
            <a:r>
              <a:rPr lang="es-ES" dirty="0"/>
              <a:t>la cota 3112.59 msnm del pozo No 18 hasta la </a:t>
            </a:r>
            <a:r>
              <a:rPr lang="es-ES" dirty="0" err="1"/>
              <a:t>la</a:t>
            </a:r>
            <a:r>
              <a:rPr lang="es-ES" dirty="0"/>
              <a:t> cota 3081.59 msnm del pozo No 22, el sistema de alcantarillado se realiza por el lado </a:t>
            </a:r>
            <a:r>
              <a:rPr lang="es-ES" dirty="0" smtClean="0"/>
              <a:t>izquierdo </a:t>
            </a:r>
            <a:r>
              <a:rPr lang="es-ES" dirty="0"/>
              <a:t>de la calle a 0.5 </a:t>
            </a:r>
            <a:r>
              <a:rPr lang="es-ES" dirty="0" err="1"/>
              <a:t>mts</a:t>
            </a:r>
            <a:r>
              <a:rPr lang="es-ES" dirty="0"/>
              <a:t> de la misma tomando de este a oeste ya que las viviendas, están ubicadas a 2 </a:t>
            </a:r>
            <a:r>
              <a:rPr lang="es-ES" dirty="0" err="1"/>
              <a:t>mts</a:t>
            </a:r>
            <a:r>
              <a:rPr lang="es-ES" dirty="0"/>
              <a:t> de desnivel de la </a:t>
            </a:r>
            <a:r>
              <a:rPr lang="es-ES" dirty="0" smtClean="0"/>
              <a:t>vía al </a:t>
            </a:r>
            <a:r>
              <a:rPr lang="es-ES" dirty="0"/>
              <a:t>lado </a:t>
            </a:r>
            <a:r>
              <a:rPr lang="es-ES" dirty="0" smtClean="0"/>
              <a:t>izquierdo</a:t>
            </a:r>
          </a:p>
          <a:p>
            <a:pPr algn="just"/>
            <a:r>
              <a:rPr lang="es-ES" dirty="0" smtClean="0"/>
              <a:t>Al lado derecho los </a:t>
            </a:r>
            <a:r>
              <a:rPr lang="es-ES" dirty="0"/>
              <a:t>terrenos son utilizados para agricultura y al momento no existe viviendas como se observa en la siguiente fig.</a:t>
            </a:r>
            <a:endParaRPr lang="es-US" dirty="0"/>
          </a:p>
          <a:p>
            <a:endParaRPr lang="es-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nda">
  <a:themeElements>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nda">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nda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Onda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Onda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Onda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Onda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Onda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Onda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Onda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5489</TotalTime>
  <Words>3477</Words>
  <Application>Microsoft Office PowerPoint</Application>
  <PresentationFormat>Presentación en pantalla (4:3)</PresentationFormat>
  <Paragraphs>369</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Onda</vt:lpstr>
      <vt:lpstr>Diapositiva 1</vt:lpstr>
      <vt:lpstr>INTRODUCCION</vt:lpstr>
      <vt:lpstr>INFORMACIÓN</vt:lpstr>
      <vt:lpstr>OBJETIVO GENERAL</vt:lpstr>
      <vt:lpstr>ANTECEDENTES</vt:lpstr>
      <vt:lpstr>UBICACIÓN DEL PROYECTO</vt:lpstr>
      <vt:lpstr>CARATERISTICAS FISICAS</vt:lpstr>
      <vt:lpstr>CARACTERISTICAS GENERALES </vt:lpstr>
      <vt:lpstr>NIVELACIÓN DE CALLES</vt:lpstr>
      <vt:lpstr>TRAZADO DEL ALCANTARILLADO DEL POZO 18 AL 22</vt:lpstr>
      <vt:lpstr>  MECANICA DE SUELOS  </vt:lpstr>
      <vt:lpstr>CARACTERIZACIÓN DE LAS AGUAS SERVIDAS</vt:lpstr>
      <vt:lpstr>CARACTERIZACIÓN DE LAS AGUAS SERVIDAS</vt:lpstr>
      <vt:lpstr>ELIMINACIÓN DE EXCRETAS </vt:lpstr>
      <vt:lpstr>ESTUDIO DEL IMPCACTO AMBIENTAL</vt:lpstr>
      <vt:lpstr>EJEMPLO EIA</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DISENO DE LA PLANTA DE TRATAMIENTO</vt:lpstr>
      <vt:lpstr>DISEÑO DE CAMPO DE INFILTRACION</vt:lpstr>
      <vt:lpstr>DISEÑO DEL FILTRO ANAEROBICO</vt:lpstr>
      <vt:lpstr>UBICACIÓN DE LA PLANTA DE TRATAMIENTO</vt:lpstr>
      <vt:lpstr>Diapositiva 36</vt:lpstr>
      <vt:lpstr>PLANOS</vt:lpstr>
      <vt:lpstr>PRESUPUESTO</vt:lpstr>
      <vt:lpstr>CRONOGRAMA DE CONSTRUCCION</vt:lpstr>
      <vt:lpstr>Diapositiva 40</vt:lpstr>
      <vt:lpstr>Diapositiva 41</vt:lpstr>
      <vt:lpstr>Diapositiva 42</vt:lpstr>
    </vt:vector>
  </TitlesOfParts>
  <Company>RUT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RUT</dc:creator>
  <cp:lastModifiedBy>Darwin</cp:lastModifiedBy>
  <cp:revision>345</cp:revision>
  <dcterms:created xsi:type="dcterms:W3CDTF">2007-07-03T14:24:36Z</dcterms:created>
  <dcterms:modified xsi:type="dcterms:W3CDTF">2011-06-09T14:41:43Z</dcterms:modified>
</cp:coreProperties>
</file>