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283" r:id="rId3"/>
    <p:sldId id="507" r:id="rId4"/>
    <p:sldId id="284" r:id="rId5"/>
    <p:sldId id="366" r:id="rId6"/>
    <p:sldId id="259" r:id="rId7"/>
    <p:sldId id="455" r:id="rId8"/>
    <p:sldId id="512" r:id="rId9"/>
    <p:sldId id="513" r:id="rId10"/>
    <p:sldId id="516" r:id="rId11"/>
    <p:sldId id="515" r:id="rId12"/>
    <p:sldId id="517" r:id="rId13"/>
    <p:sldId id="518" r:id="rId14"/>
    <p:sldId id="519" r:id="rId15"/>
    <p:sldId id="530" r:id="rId16"/>
    <p:sldId id="531" r:id="rId17"/>
    <p:sldId id="532" r:id="rId18"/>
    <p:sldId id="533" r:id="rId19"/>
    <p:sldId id="534" r:id="rId20"/>
    <p:sldId id="535" r:id="rId21"/>
    <p:sldId id="536" r:id="rId22"/>
    <p:sldId id="537" r:id="rId23"/>
    <p:sldId id="538" r:id="rId24"/>
    <p:sldId id="539" r:id="rId25"/>
    <p:sldId id="540" r:id="rId26"/>
    <p:sldId id="541" r:id="rId27"/>
    <p:sldId id="542" r:id="rId28"/>
    <p:sldId id="546" r:id="rId29"/>
    <p:sldId id="543" r:id="rId30"/>
    <p:sldId id="547" r:id="rId31"/>
    <p:sldId id="548" r:id="rId32"/>
    <p:sldId id="545" r:id="rId33"/>
    <p:sldId id="549" r:id="rId34"/>
    <p:sldId id="551" r:id="rId35"/>
    <p:sldId id="554" r:id="rId36"/>
    <p:sldId id="555" r:id="rId37"/>
    <p:sldId id="557" r:id="rId38"/>
    <p:sldId id="559" r:id="rId39"/>
    <p:sldId id="564" r:id="rId40"/>
    <p:sldId id="565" r:id="rId41"/>
    <p:sldId id="577" r:id="rId42"/>
    <p:sldId id="567" r:id="rId43"/>
    <p:sldId id="566" r:id="rId44"/>
    <p:sldId id="568" r:id="rId45"/>
    <p:sldId id="569" r:id="rId46"/>
    <p:sldId id="572" r:id="rId47"/>
    <p:sldId id="571" r:id="rId48"/>
    <p:sldId id="574" r:id="rId49"/>
    <p:sldId id="576" r:id="rId50"/>
    <p:sldId id="575" r:id="rId51"/>
    <p:sldId id="579" r:id="rId52"/>
    <p:sldId id="580" r:id="rId53"/>
    <p:sldId id="583" r:id="rId54"/>
    <p:sldId id="584" r:id="rId55"/>
    <p:sldId id="585" r:id="rId56"/>
    <p:sldId id="562" r:id="rId57"/>
    <p:sldId id="563" r:id="rId58"/>
    <p:sldId id="561" r:id="rId59"/>
    <p:sldId id="560" r:id="rId60"/>
    <p:sldId id="291" r:id="rId6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B8084F6-EBEB-4351-A48E-2E1C8E93D8F9}">
          <p14:sldIdLst>
            <p14:sldId id="257"/>
            <p14:sldId id="283"/>
            <p14:sldId id="507"/>
            <p14:sldId id="284"/>
            <p14:sldId id="366"/>
            <p14:sldId id="259"/>
            <p14:sldId id="455"/>
            <p14:sldId id="512"/>
            <p14:sldId id="513"/>
            <p14:sldId id="516"/>
            <p14:sldId id="515"/>
            <p14:sldId id="517"/>
            <p14:sldId id="518"/>
            <p14:sldId id="519"/>
            <p14:sldId id="530"/>
            <p14:sldId id="531"/>
            <p14:sldId id="532"/>
            <p14:sldId id="533"/>
            <p14:sldId id="534"/>
            <p14:sldId id="535"/>
            <p14:sldId id="536"/>
            <p14:sldId id="537"/>
            <p14:sldId id="538"/>
            <p14:sldId id="539"/>
            <p14:sldId id="540"/>
            <p14:sldId id="541"/>
            <p14:sldId id="542"/>
            <p14:sldId id="546"/>
            <p14:sldId id="543"/>
            <p14:sldId id="547"/>
            <p14:sldId id="548"/>
            <p14:sldId id="545"/>
            <p14:sldId id="549"/>
            <p14:sldId id="551"/>
            <p14:sldId id="554"/>
            <p14:sldId id="555"/>
            <p14:sldId id="557"/>
            <p14:sldId id="559"/>
            <p14:sldId id="564"/>
            <p14:sldId id="565"/>
            <p14:sldId id="577"/>
            <p14:sldId id="567"/>
            <p14:sldId id="566"/>
            <p14:sldId id="568"/>
            <p14:sldId id="569"/>
            <p14:sldId id="572"/>
            <p14:sldId id="571"/>
            <p14:sldId id="574"/>
            <p14:sldId id="576"/>
            <p14:sldId id="575"/>
            <p14:sldId id="579"/>
            <p14:sldId id="580"/>
            <p14:sldId id="583"/>
            <p14:sldId id="584"/>
            <p14:sldId id="585"/>
            <p14:sldId id="562"/>
            <p14:sldId id="563"/>
            <p14:sldId id="561"/>
            <p14:sldId id="560"/>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2432" autoAdjust="0"/>
  </p:normalViewPr>
  <p:slideViewPr>
    <p:cSldViewPr snapToGrid="0">
      <p:cViewPr varScale="1">
        <p:scale>
          <a:sx n="79" d="100"/>
          <a:sy n="79" d="100"/>
        </p:scale>
        <p:origin x="96"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D64DC-FC8F-43B6-B073-FF2F0C95AC2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FEDFEFBB-B1C9-445D-BDD2-4AC2BC3E9283}">
      <dgm:prSet phldrT="[Texto]"/>
      <dgm:spPr>
        <a:xfrm>
          <a:off x="245268" y="13027"/>
          <a:ext cx="3433762" cy="383760"/>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Material de trabajo </a:t>
          </a:r>
        </a:p>
      </dgm:t>
    </dgm:pt>
    <dgm:pt modelId="{23956A68-385A-451D-96CB-696C1B764D48}" type="parTrans" cxnId="{0FBDFC3C-8DF4-42C5-970D-27438C1ED353}">
      <dgm:prSet/>
      <dgm:spPr/>
      <dgm:t>
        <a:bodyPr/>
        <a:lstStyle/>
        <a:p>
          <a:pPr algn="ctr"/>
          <a:endParaRPr lang="es-ES"/>
        </a:p>
      </dgm:t>
    </dgm:pt>
    <dgm:pt modelId="{551839B2-7AAE-41EA-9838-D580AA9F9D15}" type="sibTrans" cxnId="{0FBDFC3C-8DF4-42C5-970D-27438C1ED353}">
      <dgm:prSet/>
      <dgm:spPr/>
      <dgm:t>
        <a:bodyPr/>
        <a:lstStyle/>
        <a:p>
          <a:pPr algn="ctr"/>
          <a:endParaRPr lang="es-ES"/>
        </a:p>
      </dgm:t>
    </dgm:pt>
    <dgm:pt modelId="{7ABF5639-DC47-4387-865A-38C54EF237E1}">
      <dgm:prSet phldrT="[Texto]"/>
      <dgm:spPr>
        <a:xfrm>
          <a:off x="245268" y="602707"/>
          <a:ext cx="3433762" cy="383760"/>
        </a:xfrm>
        <a:prstGeom prst="roundRect">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Herramienta de corte</a:t>
          </a:r>
        </a:p>
      </dgm:t>
    </dgm:pt>
    <dgm:pt modelId="{5588B5C6-8CB8-41C6-97CE-FC526D4011E7}" type="parTrans" cxnId="{90BD20FA-871C-458B-865A-A43298104F13}">
      <dgm:prSet/>
      <dgm:spPr/>
      <dgm:t>
        <a:bodyPr/>
        <a:lstStyle/>
        <a:p>
          <a:pPr algn="ctr"/>
          <a:endParaRPr lang="es-ES"/>
        </a:p>
      </dgm:t>
    </dgm:pt>
    <dgm:pt modelId="{1713ACF4-B6D7-443A-A7F6-4FC1A68159D4}" type="sibTrans" cxnId="{90BD20FA-871C-458B-865A-A43298104F13}">
      <dgm:prSet/>
      <dgm:spPr/>
      <dgm:t>
        <a:bodyPr/>
        <a:lstStyle/>
        <a:p>
          <a:pPr algn="ctr"/>
          <a:endParaRPr lang="es-ES"/>
        </a:p>
      </dgm:t>
    </dgm:pt>
    <dgm:pt modelId="{99A95679-13A6-450C-B9BF-28BBAB1334A2}">
      <dgm:prSet phldrT="[Texto]"/>
      <dgm:spPr>
        <a:xfrm>
          <a:off x="245268" y="1192387"/>
          <a:ext cx="3433762" cy="383760"/>
        </a:xfrm>
        <a:prstGeom prst="roundRect">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Parametros de Corte</a:t>
          </a:r>
        </a:p>
      </dgm:t>
    </dgm:pt>
    <dgm:pt modelId="{1B6D26DC-CBBC-4033-91F1-43219A90F351}" type="parTrans" cxnId="{BD538482-8F20-4B35-A16D-FAF0801A585C}">
      <dgm:prSet/>
      <dgm:spPr/>
      <dgm:t>
        <a:bodyPr/>
        <a:lstStyle/>
        <a:p>
          <a:pPr algn="ctr"/>
          <a:endParaRPr lang="es-ES"/>
        </a:p>
      </dgm:t>
    </dgm:pt>
    <dgm:pt modelId="{BB2E3DEC-9C8F-48E0-A0E0-767424DB9B9E}" type="sibTrans" cxnId="{BD538482-8F20-4B35-A16D-FAF0801A585C}">
      <dgm:prSet/>
      <dgm:spPr/>
      <dgm:t>
        <a:bodyPr/>
        <a:lstStyle/>
        <a:p>
          <a:pPr algn="ctr"/>
          <a:endParaRPr lang="es-ES"/>
        </a:p>
      </dgm:t>
    </dgm:pt>
    <dgm:pt modelId="{05053386-CE00-4AC2-B313-04958B41EECB}">
      <dgm:prSet phldrT="[Texto]"/>
      <dgm:spPr>
        <a:xfrm>
          <a:off x="245268" y="1782067"/>
          <a:ext cx="3433762" cy="383760"/>
        </a:xfrm>
        <a:prstGeom prst="round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Sistema de lubricacion </a:t>
          </a:r>
        </a:p>
      </dgm:t>
    </dgm:pt>
    <dgm:pt modelId="{FD24F9F4-A99D-49FB-AD2F-871535126539}" type="parTrans" cxnId="{ED30F2CA-2327-4F36-9F5A-E13FB5857102}">
      <dgm:prSet/>
      <dgm:spPr/>
      <dgm:t>
        <a:bodyPr/>
        <a:lstStyle/>
        <a:p>
          <a:pPr algn="ctr"/>
          <a:endParaRPr lang="es-ES"/>
        </a:p>
      </dgm:t>
    </dgm:pt>
    <dgm:pt modelId="{4B89E8C8-8B3A-4A32-AEE9-C10A996EA99F}" type="sibTrans" cxnId="{ED30F2CA-2327-4F36-9F5A-E13FB5857102}">
      <dgm:prSet/>
      <dgm:spPr/>
      <dgm:t>
        <a:bodyPr/>
        <a:lstStyle/>
        <a:p>
          <a:pPr algn="ctr"/>
          <a:endParaRPr lang="es-ES"/>
        </a:p>
      </dgm:t>
    </dgm:pt>
    <dgm:pt modelId="{595F37F7-3380-4591-A396-F0EBFCD87319}" type="pres">
      <dgm:prSet presAssocID="{794D64DC-FC8F-43B6-B073-FF2F0C95AC2F}" presName="linear" presStyleCnt="0">
        <dgm:presLayoutVars>
          <dgm:dir/>
          <dgm:animLvl val="lvl"/>
          <dgm:resizeHandles val="exact"/>
        </dgm:presLayoutVars>
      </dgm:prSet>
      <dgm:spPr/>
      <dgm:t>
        <a:bodyPr/>
        <a:lstStyle/>
        <a:p>
          <a:endParaRPr lang="es-ES"/>
        </a:p>
      </dgm:t>
    </dgm:pt>
    <dgm:pt modelId="{8A7F4C61-2D1E-4382-9F11-6EE7C8929636}" type="pres">
      <dgm:prSet presAssocID="{FEDFEFBB-B1C9-445D-BDD2-4AC2BC3E9283}" presName="parentLin" presStyleCnt="0"/>
      <dgm:spPr/>
    </dgm:pt>
    <dgm:pt modelId="{56D3AC34-2D9F-405D-9245-B964ADD56764}" type="pres">
      <dgm:prSet presAssocID="{FEDFEFBB-B1C9-445D-BDD2-4AC2BC3E9283}" presName="parentLeftMargin" presStyleLbl="node1" presStyleIdx="0" presStyleCnt="4"/>
      <dgm:spPr/>
      <dgm:t>
        <a:bodyPr/>
        <a:lstStyle/>
        <a:p>
          <a:endParaRPr lang="es-ES"/>
        </a:p>
      </dgm:t>
    </dgm:pt>
    <dgm:pt modelId="{C490B48A-4DC9-4469-80B8-2441BB1AD84A}" type="pres">
      <dgm:prSet presAssocID="{FEDFEFBB-B1C9-445D-BDD2-4AC2BC3E9283}" presName="parentText" presStyleLbl="node1" presStyleIdx="0" presStyleCnt="4">
        <dgm:presLayoutVars>
          <dgm:chMax val="0"/>
          <dgm:bulletEnabled val="1"/>
        </dgm:presLayoutVars>
      </dgm:prSet>
      <dgm:spPr/>
      <dgm:t>
        <a:bodyPr/>
        <a:lstStyle/>
        <a:p>
          <a:endParaRPr lang="es-ES"/>
        </a:p>
      </dgm:t>
    </dgm:pt>
    <dgm:pt modelId="{96A82DCF-839D-457F-9D1A-891D736B1504}" type="pres">
      <dgm:prSet presAssocID="{FEDFEFBB-B1C9-445D-BDD2-4AC2BC3E9283}" presName="negativeSpace" presStyleCnt="0"/>
      <dgm:spPr/>
    </dgm:pt>
    <dgm:pt modelId="{E81F8736-2987-4C6F-BB72-6F97BEAA7988}" type="pres">
      <dgm:prSet presAssocID="{FEDFEFBB-B1C9-445D-BDD2-4AC2BC3E9283}" presName="childText" presStyleLbl="conFgAcc1" presStyleIdx="0" presStyleCnt="4">
        <dgm:presLayoutVars>
          <dgm:bulletEnabled val="1"/>
        </dgm:presLayoutVars>
      </dgm:prSet>
      <dgm:spPr>
        <a:xfrm>
          <a:off x="0" y="204907"/>
          <a:ext cx="4905375" cy="3276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 modelId="{0A61824D-38E3-48CC-B8D2-EDB850B43F1B}" type="pres">
      <dgm:prSet presAssocID="{551839B2-7AAE-41EA-9838-D580AA9F9D15}" presName="spaceBetweenRectangles" presStyleCnt="0"/>
      <dgm:spPr/>
    </dgm:pt>
    <dgm:pt modelId="{2E1AF9DE-D2DA-4F34-A0A8-2E5B061E784D}" type="pres">
      <dgm:prSet presAssocID="{7ABF5639-DC47-4387-865A-38C54EF237E1}" presName="parentLin" presStyleCnt="0"/>
      <dgm:spPr/>
    </dgm:pt>
    <dgm:pt modelId="{FDD3F11E-59C8-423B-9D09-331919B5F789}" type="pres">
      <dgm:prSet presAssocID="{7ABF5639-DC47-4387-865A-38C54EF237E1}" presName="parentLeftMargin" presStyleLbl="node1" presStyleIdx="0" presStyleCnt="4"/>
      <dgm:spPr/>
      <dgm:t>
        <a:bodyPr/>
        <a:lstStyle/>
        <a:p>
          <a:endParaRPr lang="es-ES"/>
        </a:p>
      </dgm:t>
    </dgm:pt>
    <dgm:pt modelId="{A7F958DC-F410-4338-B62B-F636C12F83B3}" type="pres">
      <dgm:prSet presAssocID="{7ABF5639-DC47-4387-865A-38C54EF237E1}" presName="parentText" presStyleLbl="node1" presStyleIdx="1" presStyleCnt="4">
        <dgm:presLayoutVars>
          <dgm:chMax val="0"/>
          <dgm:bulletEnabled val="1"/>
        </dgm:presLayoutVars>
      </dgm:prSet>
      <dgm:spPr/>
      <dgm:t>
        <a:bodyPr/>
        <a:lstStyle/>
        <a:p>
          <a:endParaRPr lang="es-ES"/>
        </a:p>
      </dgm:t>
    </dgm:pt>
    <dgm:pt modelId="{A08ADAF4-29B7-40A1-B60F-57802FF30BAD}" type="pres">
      <dgm:prSet presAssocID="{7ABF5639-DC47-4387-865A-38C54EF237E1}" presName="negativeSpace" presStyleCnt="0"/>
      <dgm:spPr/>
    </dgm:pt>
    <dgm:pt modelId="{7966A3C6-9562-4FBE-AA2F-A0D10E79A3A1}" type="pres">
      <dgm:prSet presAssocID="{7ABF5639-DC47-4387-865A-38C54EF237E1}" presName="childText" presStyleLbl="conFgAcc1" presStyleIdx="1" presStyleCnt="4">
        <dgm:presLayoutVars>
          <dgm:bulletEnabled val="1"/>
        </dgm:presLayoutVars>
      </dgm:prSet>
      <dgm:spPr>
        <a:xfrm>
          <a:off x="0" y="794587"/>
          <a:ext cx="4905375" cy="327600"/>
        </a:xfrm>
        <a:prstGeom prst="rect">
          <a:avLst/>
        </a:prstGeom>
        <a:solidFill>
          <a:sysClr val="window" lastClr="FFFFFF">
            <a:alpha val="90000"/>
            <a:hueOff val="0"/>
            <a:satOff val="0"/>
            <a:lumOff val="0"/>
            <a:alphaOff val="0"/>
          </a:sysClr>
        </a:solidFill>
        <a:ln w="12700" cap="flat" cmpd="sng" algn="ctr">
          <a:solidFill>
            <a:srgbClr val="ED7D31">
              <a:hueOff val="-485121"/>
              <a:satOff val="-27976"/>
              <a:lumOff val="2876"/>
              <a:alphaOff val="0"/>
            </a:srgbClr>
          </a:solidFill>
          <a:prstDash val="solid"/>
          <a:miter lim="800000"/>
        </a:ln>
        <a:effectLst/>
      </dgm:spPr>
    </dgm:pt>
    <dgm:pt modelId="{848FAD9E-2420-4089-9C36-B2025E22F389}" type="pres">
      <dgm:prSet presAssocID="{1713ACF4-B6D7-443A-A7F6-4FC1A68159D4}" presName="spaceBetweenRectangles" presStyleCnt="0"/>
      <dgm:spPr/>
    </dgm:pt>
    <dgm:pt modelId="{DF1CEF45-DD2B-4A89-8D16-1666462EBBDE}" type="pres">
      <dgm:prSet presAssocID="{99A95679-13A6-450C-B9BF-28BBAB1334A2}" presName="parentLin" presStyleCnt="0"/>
      <dgm:spPr/>
    </dgm:pt>
    <dgm:pt modelId="{33A3CADB-98D5-440C-864E-89FCB694A91C}" type="pres">
      <dgm:prSet presAssocID="{99A95679-13A6-450C-B9BF-28BBAB1334A2}" presName="parentLeftMargin" presStyleLbl="node1" presStyleIdx="1" presStyleCnt="4"/>
      <dgm:spPr/>
      <dgm:t>
        <a:bodyPr/>
        <a:lstStyle/>
        <a:p>
          <a:endParaRPr lang="es-ES"/>
        </a:p>
      </dgm:t>
    </dgm:pt>
    <dgm:pt modelId="{14EF9500-81B5-488F-B09D-1DC9F0040C16}" type="pres">
      <dgm:prSet presAssocID="{99A95679-13A6-450C-B9BF-28BBAB1334A2}" presName="parentText" presStyleLbl="node1" presStyleIdx="2" presStyleCnt="4">
        <dgm:presLayoutVars>
          <dgm:chMax val="0"/>
          <dgm:bulletEnabled val="1"/>
        </dgm:presLayoutVars>
      </dgm:prSet>
      <dgm:spPr/>
      <dgm:t>
        <a:bodyPr/>
        <a:lstStyle/>
        <a:p>
          <a:endParaRPr lang="es-ES"/>
        </a:p>
      </dgm:t>
    </dgm:pt>
    <dgm:pt modelId="{DEFAC0F2-ED2A-4BD1-968A-735DA979F5EE}" type="pres">
      <dgm:prSet presAssocID="{99A95679-13A6-450C-B9BF-28BBAB1334A2}" presName="negativeSpace" presStyleCnt="0"/>
      <dgm:spPr/>
    </dgm:pt>
    <dgm:pt modelId="{FD3F3456-E837-4A68-996E-A3C076160CD5}" type="pres">
      <dgm:prSet presAssocID="{99A95679-13A6-450C-B9BF-28BBAB1334A2}" presName="childText" presStyleLbl="conFgAcc1" presStyleIdx="2" presStyleCnt="4">
        <dgm:presLayoutVars>
          <dgm:bulletEnabled val="1"/>
        </dgm:presLayoutVars>
      </dgm:prSet>
      <dgm:spPr>
        <a:xfrm>
          <a:off x="0" y="1384267"/>
          <a:ext cx="4905375" cy="327600"/>
        </a:xfrm>
        <a:prstGeom prst="rect">
          <a:avLst/>
        </a:prstGeom>
        <a:solidFill>
          <a:sysClr val="window" lastClr="FFFFFF">
            <a:alpha val="90000"/>
            <a:hueOff val="0"/>
            <a:satOff val="0"/>
            <a:lumOff val="0"/>
            <a:alphaOff val="0"/>
          </a:sysClr>
        </a:solidFill>
        <a:ln w="12700" cap="flat" cmpd="sng" algn="ctr">
          <a:solidFill>
            <a:srgbClr val="ED7D31">
              <a:hueOff val="-970242"/>
              <a:satOff val="-55952"/>
              <a:lumOff val="5752"/>
              <a:alphaOff val="0"/>
            </a:srgbClr>
          </a:solidFill>
          <a:prstDash val="solid"/>
          <a:miter lim="800000"/>
        </a:ln>
        <a:effectLst/>
      </dgm:spPr>
    </dgm:pt>
    <dgm:pt modelId="{170AB757-146B-4EA5-9412-5CA36C63F5F9}" type="pres">
      <dgm:prSet presAssocID="{BB2E3DEC-9C8F-48E0-A0E0-767424DB9B9E}" presName="spaceBetweenRectangles" presStyleCnt="0"/>
      <dgm:spPr/>
    </dgm:pt>
    <dgm:pt modelId="{0B322FE1-DBD2-413F-9503-B4E3481F3708}" type="pres">
      <dgm:prSet presAssocID="{05053386-CE00-4AC2-B313-04958B41EECB}" presName="parentLin" presStyleCnt="0"/>
      <dgm:spPr/>
    </dgm:pt>
    <dgm:pt modelId="{350C9BA7-6116-4414-A969-13B13F9032EF}" type="pres">
      <dgm:prSet presAssocID="{05053386-CE00-4AC2-B313-04958B41EECB}" presName="parentLeftMargin" presStyleLbl="node1" presStyleIdx="2" presStyleCnt="4"/>
      <dgm:spPr/>
      <dgm:t>
        <a:bodyPr/>
        <a:lstStyle/>
        <a:p>
          <a:endParaRPr lang="es-ES"/>
        </a:p>
      </dgm:t>
    </dgm:pt>
    <dgm:pt modelId="{D2EFE7B6-09F0-495B-871D-D6A910CD7A6C}" type="pres">
      <dgm:prSet presAssocID="{05053386-CE00-4AC2-B313-04958B41EECB}" presName="parentText" presStyleLbl="node1" presStyleIdx="3" presStyleCnt="4">
        <dgm:presLayoutVars>
          <dgm:chMax val="0"/>
          <dgm:bulletEnabled val="1"/>
        </dgm:presLayoutVars>
      </dgm:prSet>
      <dgm:spPr/>
      <dgm:t>
        <a:bodyPr/>
        <a:lstStyle/>
        <a:p>
          <a:endParaRPr lang="es-ES"/>
        </a:p>
      </dgm:t>
    </dgm:pt>
    <dgm:pt modelId="{A78CF839-1903-4E05-94CA-D5161241792B}" type="pres">
      <dgm:prSet presAssocID="{05053386-CE00-4AC2-B313-04958B41EECB}" presName="negativeSpace" presStyleCnt="0"/>
      <dgm:spPr/>
    </dgm:pt>
    <dgm:pt modelId="{EDF80466-5B33-455A-AC24-D8803BB3D05B}" type="pres">
      <dgm:prSet presAssocID="{05053386-CE00-4AC2-B313-04958B41EECB}" presName="childText" presStyleLbl="conFgAcc1" presStyleIdx="3" presStyleCnt="4">
        <dgm:presLayoutVars>
          <dgm:bulletEnabled val="1"/>
        </dgm:presLayoutVars>
      </dgm:prSet>
      <dgm:spPr>
        <a:xfrm>
          <a:off x="0" y="1973947"/>
          <a:ext cx="4905375" cy="327600"/>
        </a:xfrm>
        <a:prstGeom prst="rect">
          <a:avLst/>
        </a:prstGeom>
        <a:solidFill>
          <a:sysClr val="window" lastClr="FFFFFF">
            <a:alpha val="90000"/>
            <a:hueOff val="0"/>
            <a:satOff val="0"/>
            <a:lumOff val="0"/>
            <a:alphaOff val="0"/>
          </a:sysClr>
        </a:solidFill>
        <a:ln w="12700" cap="flat" cmpd="sng" algn="ctr">
          <a:solidFill>
            <a:srgbClr val="ED7D31">
              <a:hueOff val="-1455363"/>
              <a:satOff val="-83928"/>
              <a:lumOff val="8628"/>
              <a:alphaOff val="0"/>
            </a:srgbClr>
          </a:solidFill>
          <a:prstDash val="solid"/>
          <a:miter lim="800000"/>
        </a:ln>
        <a:effectLst/>
      </dgm:spPr>
    </dgm:pt>
  </dgm:ptLst>
  <dgm:cxnLst>
    <dgm:cxn modelId="{90BD20FA-871C-458B-865A-A43298104F13}" srcId="{794D64DC-FC8F-43B6-B073-FF2F0C95AC2F}" destId="{7ABF5639-DC47-4387-865A-38C54EF237E1}" srcOrd="1" destOrd="0" parTransId="{5588B5C6-8CB8-41C6-97CE-FC526D4011E7}" sibTransId="{1713ACF4-B6D7-443A-A7F6-4FC1A68159D4}"/>
    <dgm:cxn modelId="{ED30F2CA-2327-4F36-9F5A-E13FB5857102}" srcId="{794D64DC-FC8F-43B6-B073-FF2F0C95AC2F}" destId="{05053386-CE00-4AC2-B313-04958B41EECB}" srcOrd="3" destOrd="0" parTransId="{FD24F9F4-A99D-49FB-AD2F-871535126539}" sibTransId="{4B89E8C8-8B3A-4A32-AEE9-C10A996EA99F}"/>
    <dgm:cxn modelId="{C9ABD697-63B3-4C48-BF1C-7666AF7DA0F7}" type="presOf" srcId="{FEDFEFBB-B1C9-445D-BDD2-4AC2BC3E9283}" destId="{C490B48A-4DC9-4469-80B8-2441BB1AD84A}" srcOrd="1" destOrd="0" presId="urn:microsoft.com/office/officeart/2005/8/layout/list1"/>
    <dgm:cxn modelId="{BD538482-8F20-4B35-A16D-FAF0801A585C}" srcId="{794D64DC-FC8F-43B6-B073-FF2F0C95AC2F}" destId="{99A95679-13A6-450C-B9BF-28BBAB1334A2}" srcOrd="2" destOrd="0" parTransId="{1B6D26DC-CBBC-4033-91F1-43219A90F351}" sibTransId="{BB2E3DEC-9C8F-48E0-A0E0-767424DB9B9E}"/>
    <dgm:cxn modelId="{EBBEEFAA-02B6-409F-8B4D-4C31CB4C6F3D}" type="presOf" srcId="{7ABF5639-DC47-4387-865A-38C54EF237E1}" destId="{A7F958DC-F410-4338-B62B-F636C12F83B3}" srcOrd="1" destOrd="0" presId="urn:microsoft.com/office/officeart/2005/8/layout/list1"/>
    <dgm:cxn modelId="{0CF96163-3E79-4BB2-8A82-D710A07F0C25}" type="presOf" srcId="{05053386-CE00-4AC2-B313-04958B41EECB}" destId="{D2EFE7B6-09F0-495B-871D-D6A910CD7A6C}" srcOrd="1" destOrd="0" presId="urn:microsoft.com/office/officeart/2005/8/layout/list1"/>
    <dgm:cxn modelId="{2F6984A8-4F54-465E-9ADC-0A2473E13EC6}" type="presOf" srcId="{794D64DC-FC8F-43B6-B073-FF2F0C95AC2F}" destId="{595F37F7-3380-4591-A396-F0EBFCD87319}" srcOrd="0" destOrd="0" presId="urn:microsoft.com/office/officeart/2005/8/layout/list1"/>
    <dgm:cxn modelId="{2F02A27E-D053-4A7E-841D-8E0537F81C9E}" type="presOf" srcId="{99A95679-13A6-450C-B9BF-28BBAB1334A2}" destId="{14EF9500-81B5-488F-B09D-1DC9F0040C16}" srcOrd="1" destOrd="0" presId="urn:microsoft.com/office/officeart/2005/8/layout/list1"/>
    <dgm:cxn modelId="{0FBDFC3C-8DF4-42C5-970D-27438C1ED353}" srcId="{794D64DC-FC8F-43B6-B073-FF2F0C95AC2F}" destId="{FEDFEFBB-B1C9-445D-BDD2-4AC2BC3E9283}" srcOrd="0" destOrd="0" parTransId="{23956A68-385A-451D-96CB-696C1B764D48}" sibTransId="{551839B2-7AAE-41EA-9838-D580AA9F9D15}"/>
    <dgm:cxn modelId="{2605527F-449E-42BC-9F7A-BBFBA160C0BC}" type="presOf" srcId="{7ABF5639-DC47-4387-865A-38C54EF237E1}" destId="{FDD3F11E-59C8-423B-9D09-331919B5F789}" srcOrd="0" destOrd="0" presId="urn:microsoft.com/office/officeart/2005/8/layout/list1"/>
    <dgm:cxn modelId="{502EB7CF-D830-4A20-8F36-A67CFACC6E1C}" type="presOf" srcId="{05053386-CE00-4AC2-B313-04958B41EECB}" destId="{350C9BA7-6116-4414-A969-13B13F9032EF}" srcOrd="0" destOrd="0" presId="urn:microsoft.com/office/officeart/2005/8/layout/list1"/>
    <dgm:cxn modelId="{EE60911A-D179-4DCC-A48B-D66E12C3F6F3}" type="presOf" srcId="{99A95679-13A6-450C-B9BF-28BBAB1334A2}" destId="{33A3CADB-98D5-440C-864E-89FCB694A91C}" srcOrd="0" destOrd="0" presId="urn:microsoft.com/office/officeart/2005/8/layout/list1"/>
    <dgm:cxn modelId="{EF90837B-B9CD-47F3-BFC2-0D83A7590DD6}" type="presOf" srcId="{FEDFEFBB-B1C9-445D-BDD2-4AC2BC3E9283}" destId="{56D3AC34-2D9F-405D-9245-B964ADD56764}" srcOrd="0" destOrd="0" presId="urn:microsoft.com/office/officeart/2005/8/layout/list1"/>
    <dgm:cxn modelId="{447D85B8-759B-4DA5-83D3-5E5B327A6573}" type="presParOf" srcId="{595F37F7-3380-4591-A396-F0EBFCD87319}" destId="{8A7F4C61-2D1E-4382-9F11-6EE7C8929636}" srcOrd="0" destOrd="0" presId="urn:microsoft.com/office/officeart/2005/8/layout/list1"/>
    <dgm:cxn modelId="{5E26C22E-C83E-4371-AA4C-7CF9FD70FFA5}" type="presParOf" srcId="{8A7F4C61-2D1E-4382-9F11-6EE7C8929636}" destId="{56D3AC34-2D9F-405D-9245-B964ADD56764}" srcOrd="0" destOrd="0" presId="urn:microsoft.com/office/officeart/2005/8/layout/list1"/>
    <dgm:cxn modelId="{29228F23-AF0F-404A-BF23-B8B6AC88E6C8}" type="presParOf" srcId="{8A7F4C61-2D1E-4382-9F11-6EE7C8929636}" destId="{C490B48A-4DC9-4469-80B8-2441BB1AD84A}" srcOrd="1" destOrd="0" presId="urn:microsoft.com/office/officeart/2005/8/layout/list1"/>
    <dgm:cxn modelId="{9189F6AE-8F1A-4A59-8236-53D5DBB1F61C}" type="presParOf" srcId="{595F37F7-3380-4591-A396-F0EBFCD87319}" destId="{96A82DCF-839D-457F-9D1A-891D736B1504}" srcOrd="1" destOrd="0" presId="urn:microsoft.com/office/officeart/2005/8/layout/list1"/>
    <dgm:cxn modelId="{8DD77666-E461-4C53-8827-744E7AF590BF}" type="presParOf" srcId="{595F37F7-3380-4591-A396-F0EBFCD87319}" destId="{E81F8736-2987-4C6F-BB72-6F97BEAA7988}" srcOrd="2" destOrd="0" presId="urn:microsoft.com/office/officeart/2005/8/layout/list1"/>
    <dgm:cxn modelId="{579A93EC-802D-41D2-9610-8E1405C35A7A}" type="presParOf" srcId="{595F37F7-3380-4591-A396-F0EBFCD87319}" destId="{0A61824D-38E3-48CC-B8D2-EDB850B43F1B}" srcOrd="3" destOrd="0" presId="urn:microsoft.com/office/officeart/2005/8/layout/list1"/>
    <dgm:cxn modelId="{EA8B97FD-001C-4521-8FC4-6192A42248EB}" type="presParOf" srcId="{595F37F7-3380-4591-A396-F0EBFCD87319}" destId="{2E1AF9DE-D2DA-4F34-A0A8-2E5B061E784D}" srcOrd="4" destOrd="0" presId="urn:microsoft.com/office/officeart/2005/8/layout/list1"/>
    <dgm:cxn modelId="{30EE7DB0-1200-4B66-B6E4-E76FEEF66380}" type="presParOf" srcId="{2E1AF9DE-D2DA-4F34-A0A8-2E5B061E784D}" destId="{FDD3F11E-59C8-423B-9D09-331919B5F789}" srcOrd="0" destOrd="0" presId="urn:microsoft.com/office/officeart/2005/8/layout/list1"/>
    <dgm:cxn modelId="{ADC7BFBF-CE59-45BF-94DA-3C4C9DD48EDB}" type="presParOf" srcId="{2E1AF9DE-D2DA-4F34-A0A8-2E5B061E784D}" destId="{A7F958DC-F410-4338-B62B-F636C12F83B3}" srcOrd="1" destOrd="0" presId="urn:microsoft.com/office/officeart/2005/8/layout/list1"/>
    <dgm:cxn modelId="{82574A47-903D-4651-B2B5-34161EC2986E}" type="presParOf" srcId="{595F37F7-3380-4591-A396-F0EBFCD87319}" destId="{A08ADAF4-29B7-40A1-B60F-57802FF30BAD}" srcOrd="5" destOrd="0" presId="urn:microsoft.com/office/officeart/2005/8/layout/list1"/>
    <dgm:cxn modelId="{A025822C-61EA-4439-874C-A970A7BE2980}" type="presParOf" srcId="{595F37F7-3380-4591-A396-F0EBFCD87319}" destId="{7966A3C6-9562-4FBE-AA2F-A0D10E79A3A1}" srcOrd="6" destOrd="0" presId="urn:microsoft.com/office/officeart/2005/8/layout/list1"/>
    <dgm:cxn modelId="{071EC217-0A26-43D3-B02C-EDCF80F00AEF}" type="presParOf" srcId="{595F37F7-3380-4591-A396-F0EBFCD87319}" destId="{848FAD9E-2420-4089-9C36-B2025E22F389}" srcOrd="7" destOrd="0" presId="urn:microsoft.com/office/officeart/2005/8/layout/list1"/>
    <dgm:cxn modelId="{DE0747F4-79E1-4EB0-9DCA-60D7C69B424E}" type="presParOf" srcId="{595F37F7-3380-4591-A396-F0EBFCD87319}" destId="{DF1CEF45-DD2B-4A89-8D16-1666462EBBDE}" srcOrd="8" destOrd="0" presId="urn:microsoft.com/office/officeart/2005/8/layout/list1"/>
    <dgm:cxn modelId="{6BAD5609-BFF4-4DE8-B050-4CB9E6FF8E09}" type="presParOf" srcId="{DF1CEF45-DD2B-4A89-8D16-1666462EBBDE}" destId="{33A3CADB-98D5-440C-864E-89FCB694A91C}" srcOrd="0" destOrd="0" presId="urn:microsoft.com/office/officeart/2005/8/layout/list1"/>
    <dgm:cxn modelId="{14CC12B1-570A-4FF4-B731-A51BF4AD9494}" type="presParOf" srcId="{DF1CEF45-DD2B-4A89-8D16-1666462EBBDE}" destId="{14EF9500-81B5-488F-B09D-1DC9F0040C16}" srcOrd="1" destOrd="0" presId="urn:microsoft.com/office/officeart/2005/8/layout/list1"/>
    <dgm:cxn modelId="{5C5DB8D1-4003-4258-822B-50D3D456EDF8}" type="presParOf" srcId="{595F37F7-3380-4591-A396-F0EBFCD87319}" destId="{DEFAC0F2-ED2A-4BD1-968A-735DA979F5EE}" srcOrd="9" destOrd="0" presId="urn:microsoft.com/office/officeart/2005/8/layout/list1"/>
    <dgm:cxn modelId="{91A09590-DC44-498F-9FA9-71F3F67A6AB9}" type="presParOf" srcId="{595F37F7-3380-4591-A396-F0EBFCD87319}" destId="{FD3F3456-E837-4A68-996E-A3C076160CD5}" srcOrd="10" destOrd="0" presId="urn:microsoft.com/office/officeart/2005/8/layout/list1"/>
    <dgm:cxn modelId="{2E8947AE-84C6-46D7-88C5-0F4F70835AE9}" type="presParOf" srcId="{595F37F7-3380-4591-A396-F0EBFCD87319}" destId="{170AB757-146B-4EA5-9412-5CA36C63F5F9}" srcOrd="11" destOrd="0" presId="urn:microsoft.com/office/officeart/2005/8/layout/list1"/>
    <dgm:cxn modelId="{ADEB872C-6241-44A2-9392-6485E029AD84}" type="presParOf" srcId="{595F37F7-3380-4591-A396-F0EBFCD87319}" destId="{0B322FE1-DBD2-413F-9503-B4E3481F3708}" srcOrd="12" destOrd="0" presId="urn:microsoft.com/office/officeart/2005/8/layout/list1"/>
    <dgm:cxn modelId="{D849A6C4-0270-4CF3-8AB3-AF8CC6A509B2}" type="presParOf" srcId="{0B322FE1-DBD2-413F-9503-B4E3481F3708}" destId="{350C9BA7-6116-4414-A969-13B13F9032EF}" srcOrd="0" destOrd="0" presId="urn:microsoft.com/office/officeart/2005/8/layout/list1"/>
    <dgm:cxn modelId="{DB61AE46-BBD8-42AC-80B0-ABE8BE9DB0D1}" type="presParOf" srcId="{0B322FE1-DBD2-413F-9503-B4E3481F3708}" destId="{D2EFE7B6-09F0-495B-871D-D6A910CD7A6C}" srcOrd="1" destOrd="0" presId="urn:microsoft.com/office/officeart/2005/8/layout/list1"/>
    <dgm:cxn modelId="{55494416-F2A3-4B91-B303-E395387346F2}" type="presParOf" srcId="{595F37F7-3380-4591-A396-F0EBFCD87319}" destId="{A78CF839-1903-4E05-94CA-D5161241792B}" srcOrd="13" destOrd="0" presId="urn:microsoft.com/office/officeart/2005/8/layout/list1"/>
    <dgm:cxn modelId="{6CECCA01-F299-4202-BB01-2DC04B807A4D}" type="presParOf" srcId="{595F37F7-3380-4591-A396-F0EBFCD87319}" destId="{EDF80466-5B33-455A-AC24-D8803BB3D05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F8736-2987-4C6F-BB72-6F97BEAA7988}">
      <dsp:nvSpPr>
        <dsp:cNvPr id="0" name=""/>
        <dsp:cNvSpPr/>
      </dsp:nvSpPr>
      <dsp:spPr>
        <a:xfrm>
          <a:off x="0" y="381646"/>
          <a:ext cx="5125454" cy="5040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490B48A-4DC9-4469-80B8-2441BB1AD84A}">
      <dsp:nvSpPr>
        <dsp:cNvPr id="0" name=""/>
        <dsp:cNvSpPr/>
      </dsp:nvSpPr>
      <dsp:spPr>
        <a:xfrm>
          <a:off x="256272" y="86446"/>
          <a:ext cx="3587817" cy="590400"/>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611" tIns="0" rIns="135611" bIns="0" numCol="1" spcCol="1270" anchor="ctr" anchorCtr="0">
          <a:noAutofit/>
        </a:bodyPr>
        <a:lstStyle/>
        <a:p>
          <a:pPr lvl="0" algn="ctr" defTabSz="889000">
            <a:lnSpc>
              <a:spcPct val="90000"/>
            </a:lnSpc>
            <a:spcBef>
              <a:spcPct val="0"/>
            </a:spcBef>
            <a:spcAft>
              <a:spcPct val="35000"/>
            </a:spcAft>
            <a:buNone/>
          </a:pPr>
          <a:r>
            <a:rPr lang="es-ES" sz="2000" kern="1200">
              <a:solidFill>
                <a:sysClr val="window" lastClr="FFFFFF"/>
              </a:solidFill>
              <a:latin typeface="Calibri" panose="020F0502020204030204"/>
              <a:ea typeface="+mn-ea"/>
              <a:cs typeface="+mn-cs"/>
            </a:rPr>
            <a:t>Material de trabajo </a:t>
          </a:r>
        </a:p>
      </dsp:txBody>
      <dsp:txXfrm>
        <a:off x="285093" y="115267"/>
        <a:ext cx="3530175" cy="532758"/>
      </dsp:txXfrm>
    </dsp:sp>
    <dsp:sp modelId="{7966A3C6-9562-4FBE-AA2F-A0D10E79A3A1}">
      <dsp:nvSpPr>
        <dsp:cNvPr id="0" name=""/>
        <dsp:cNvSpPr/>
      </dsp:nvSpPr>
      <dsp:spPr>
        <a:xfrm>
          <a:off x="0" y="1288847"/>
          <a:ext cx="5125454" cy="504000"/>
        </a:xfrm>
        <a:prstGeom prst="rect">
          <a:avLst/>
        </a:prstGeom>
        <a:solidFill>
          <a:sysClr val="window" lastClr="FFFFFF">
            <a:alpha val="90000"/>
            <a:hueOff val="0"/>
            <a:satOff val="0"/>
            <a:lumOff val="0"/>
            <a:alphaOff val="0"/>
          </a:sysClr>
        </a:solidFill>
        <a:ln w="12700" cap="flat" cmpd="sng" algn="ctr">
          <a:solidFill>
            <a:srgbClr val="ED7D31">
              <a:hueOff val="-485121"/>
              <a:satOff val="-27976"/>
              <a:lumOff val="2876"/>
              <a:alphaOff val="0"/>
            </a:srgbClr>
          </a:solidFill>
          <a:prstDash val="solid"/>
          <a:miter lim="800000"/>
        </a:ln>
        <a:effectLst/>
      </dsp:spPr>
      <dsp:style>
        <a:lnRef idx="2">
          <a:scrgbClr r="0" g="0" b="0"/>
        </a:lnRef>
        <a:fillRef idx="1">
          <a:scrgbClr r="0" g="0" b="0"/>
        </a:fillRef>
        <a:effectRef idx="0">
          <a:scrgbClr r="0" g="0" b="0"/>
        </a:effectRef>
        <a:fontRef idx="minor"/>
      </dsp:style>
    </dsp:sp>
    <dsp:sp modelId="{A7F958DC-F410-4338-B62B-F636C12F83B3}">
      <dsp:nvSpPr>
        <dsp:cNvPr id="0" name=""/>
        <dsp:cNvSpPr/>
      </dsp:nvSpPr>
      <dsp:spPr>
        <a:xfrm>
          <a:off x="256272" y="993647"/>
          <a:ext cx="3587817" cy="590400"/>
        </a:xfrm>
        <a:prstGeom prst="roundRect">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611" tIns="0" rIns="135611" bIns="0" numCol="1" spcCol="1270" anchor="ctr" anchorCtr="0">
          <a:noAutofit/>
        </a:bodyPr>
        <a:lstStyle/>
        <a:p>
          <a:pPr lvl="0" algn="ctr" defTabSz="889000">
            <a:lnSpc>
              <a:spcPct val="90000"/>
            </a:lnSpc>
            <a:spcBef>
              <a:spcPct val="0"/>
            </a:spcBef>
            <a:spcAft>
              <a:spcPct val="35000"/>
            </a:spcAft>
            <a:buNone/>
          </a:pPr>
          <a:r>
            <a:rPr lang="es-ES" sz="2000" kern="1200">
              <a:solidFill>
                <a:sysClr val="window" lastClr="FFFFFF"/>
              </a:solidFill>
              <a:latin typeface="Calibri" panose="020F0502020204030204"/>
              <a:ea typeface="+mn-ea"/>
              <a:cs typeface="+mn-cs"/>
            </a:rPr>
            <a:t>Herramienta de corte</a:t>
          </a:r>
        </a:p>
      </dsp:txBody>
      <dsp:txXfrm>
        <a:off x="285093" y="1022468"/>
        <a:ext cx="3530175" cy="532758"/>
      </dsp:txXfrm>
    </dsp:sp>
    <dsp:sp modelId="{FD3F3456-E837-4A68-996E-A3C076160CD5}">
      <dsp:nvSpPr>
        <dsp:cNvPr id="0" name=""/>
        <dsp:cNvSpPr/>
      </dsp:nvSpPr>
      <dsp:spPr>
        <a:xfrm>
          <a:off x="0" y="2196047"/>
          <a:ext cx="5125454" cy="504000"/>
        </a:xfrm>
        <a:prstGeom prst="rect">
          <a:avLst/>
        </a:prstGeom>
        <a:solidFill>
          <a:sysClr val="window" lastClr="FFFFFF">
            <a:alpha val="90000"/>
            <a:hueOff val="0"/>
            <a:satOff val="0"/>
            <a:lumOff val="0"/>
            <a:alphaOff val="0"/>
          </a:sysClr>
        </a:solidFill>
        <a:ln w="12700" cap="flat" cmpd="sng" algn="ctr">
          <a:solidFill>
            <a:srgbClr val="ED7D31">
              <a:hueOff val="-970242"/>
              <a:satOff val="-55952"/>
              <a:lumOff val="5752"/>
              <a:alphaOff val="0"/>
            </a:srgbClr>
          </a:solidFill>
          <a:prstDash val="solid"/>
          <a:miter lim="800000"/>
        </a:ln>
        <a:effectLst/>
      </dsp:spPr>
      <dsp:style>
        <a:lnRef idx="2">
          <a:scrgbClr r="0" g="0" b="0"/>
        </a:lnRef>
        <a:fillRef idx="1">
          <a:scrgbClr r="0" g="0" b="0"/>
        </a:fillRef>
        <a:effectRef idx="0">
          <a:scrgbClr r="0" g="0" b="0"/>
        </a:effectRef>
        <a:fontRef idx="minor"/>
      </dsp:style>
    </dsp:sp>
    <dsp:sp modelId="{14EF9500-81B5-488F-B09D-1DC9F0040C16}">
      <dsp:nvSpPr>
        <dsp:cNvPr id="0" name=""/>
        <dsp:cNvSpPr/>
      </dsp:nvSpPr>
      <dsp:spPr>
        <a:xfrm>
          <a:off x="256272" y="1900847"/>
          <a:ext cx="3587817" cy="590400"/>
        </a:xfrm>
        <a:prstGeom prst="roundRect">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611" tIns="0" rIns="135611" bIns="0" numCol="1" spcCol="1270" anchor="ctr" anchorCtr="0">
          <a:noAutofit/>
        </a:bodyPr>
        <a:lstStyle/>
        <a:p>
          <a:pPr lvl="0" algn="ctr" defTabSz="889000">
            <a:lnSpc>
              <a:spcPct val="90000"/>
            </a:lnSpc>
            <a:spcBef>
              <a:spcPct val="0"/>
            </a:spcBef>
            <a:spcAft>
              <a:spcPct val="35000"/>
            </a:spcAft>
            <a:buNone/>
          </a:pPr>
          <a:r>
            <a:rPr lang="es-ES" sz="2000" kern="1200">
              <a:solidFill>
                <a:sysClr val="window" lastClr="FFFFFF"/>
              </a:solidFill>
              <a:latin typeface="Calibri" panose="020F0502020204030204"/>
              <a:ea typeface="+mn-ea"/>
              <a:cs typeface="+mn-cs"/>
            </a:rPr>
            <a:t>Parametros de Corte</a:t>
          </a:r>
        </a:p>
      </dsp:txBody>
      <dsp:txXfrm>
        <a:off x="285093" y="1929668"/>
        <a:ext cx="3530175" cy="532758"/>
      </dsp:txXfrm>
    </dsp:sp>
    <dsp:sp modelId="{EDF80466-5B33-455A-AC24-D8803BB3D05B}">
      <dsp:nvSpPr>
        <dsp:cNvPr id="0" name=""/>
        <dsp:cNvSpPr/>
      </dsp:nvSpPr>
      <dsp:spPr>
        <a:xfrm>
          <a:off x="0" y="3103247"/>
          <a:ext cx="5125454" cy="504000"/>
        </a:xfrm>
        <a:prstGeom prst="rect">
          <a:avLst/>
        </a:prstGeom>
        <a:solidFill>
          <a:sysClr val="window" lastClr="FFFFFF">
            <a:alpha val="90000"/>
            <a:hueOff val="0"/>
            <a:satOff val="0"/>
            <a:lumOff val="0"/>
            <a:alphaOff val="0"/>
          </a:sysClr>
        </a:solidFill>
        <a:ln w="12700" cap="flat" cmpd="sng" algn="ctr">
          <a:solidFill>
            <a:srgbClr val="ED7D31">
              <a:hueOff val="-1455363"/>
              <a:satOff val="-83928"/>
              <a:lumOff val="8628"/>
              <a:alphaOff val="0"/>
            </a:srgbClr>
          </a:solidFill>
          <a:prstDash val="solid"/>
          <a:miter lim="800000"/>
        </a:ln>
        <a:effectLst/>
      </dsp:spPr>
      <dsp:style>
        <a:lnRef idx="2">
          <a:scrgbClr r="0" g="0" b="0"/>
        </a:lnRef>
        <a:fillRef idx="1">
          <a:scrgbClr r="0" g="0" b="0"/>
        </a:fillRef>
        <a:effectRef idx="0">
          <a:scrgbClr r="0" g="0" b="0"/>
        </a:effectRef>
        <a:fontRef idx="minor"/>
      </dsp:style>
    </dsp:sp>
    <dsp:sp modelId="{D2EFE7B6-09F0-495B-871D-D6A910CD7A6C}">
      <dsp:nvSpPr>
        <dsp:cNvPr id="0" name=""/>
        <dsp:cNvSpPr/>
      </dsp:nvSpPr>
      <dsp:spPr>
        <a:xfrm>
          <a:off x="256272" y="2808047"/>
          <a:ext cx="3587817" cy="590400"/>
        </a:xfrm>
        <a:prstGeom prst="round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611" tIns="0" rIns="135611" bIns="0" numCol="1" spcCol="1270" anchor="ctr" anchorCtr="0">
          <a:noAutofit/>
        </a:bodyPr>
        <a:lstStyle/>
        <a:p>
          <a:pPr lvl="0" algn="ctr" defTabSz="889000">
            <a:lnSpc>
              <a:spcPct val="90000"/>
            </a:lnSpc>
            <a:spcBef>
              <a:spcPct val="0"/>
            </a:spcBef>
            <a:spcAft>
              <a:spcPct val="35000"/>
            </a:spcAft>
            <a:buNone/>
          </a:pPr>
          <a:r>
            <a:rPr lang="es-ES" sz="2000" kern="1200">
              <a:solidFill>
                <a:sysClr val="window" lastClr="FFFFFF"/>
              </a:solidFill>
              <a:latin typeface="Calibri" panose="020F0502020204030204"/>
              <a:ea typeface="+mn-ea"/>
              <a:cs typeface="+mn-cs"/>
            </a:rPr>
            <a:t>Sistema de lubricacion </a:t>
          </a:r>
        </a:p>
      </dsp:txBody>
      <dsp:txXfrm>
        <a:off x="285093" y="2836868"/>
        <a:ext cx="3530175"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4B289-7362-463B-B1D0-DD26F49B31E2}" type="datetimeFigureOut">
              <a:rPr lang="es-MX" smtClean="0"/>
              <a:t>06/03/2023</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B2BB2-463C-4078-8D0B-A3F5214F2728}" type="slidenum">
              <a:rPr lang="es-MX" smtClean="0"/>
              <a:t>‹Nº›</a:t>
            </a:fld>
            <a:endParaRPr lang="es-MX" dirty="0"/>
          </a:p>
        </p:txBody>
      </p:sp>
    </p:spTree>
    <p:extLst>
      <p:ext uri="{BB962C8B-B14F-4D97-AF65-F5344CB8AC3E}">
        <p14:creationId xmlns:p14="http://schemas.microsoft.com/office/powerpoint/2010/main" val="1827255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DAB2BB2-463C-4078-8D0B-A3F5214F2728}" type="slidenum">
              <a:rPr lang="es-MX" smtClean="0"/>
              <a:t>1</a:t>
            </a:fld>
            <a:endParaRPr lang="es-MX" dirty="0"/>
          </a:p>
        </p:txBody>
      </p:sp>
    </p:spTree>
    <p:extLst>
      <p:ext uri="{BB962C8B-B14F-4D97-AF65-F5344CB8AC3E}">
        <p14:creationId xmlns:p14="http://schemas.microsoft.com/office/powerpoint/2010/main" val="2898614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DAB2BB2-463C-4078-8D0B-A3F5214F2728}" type="slidenum">
              <a:rPr lang="es-MX" smtClean="0"/>
              <a:t>4</a:t>
            </a:fld>
            <a:endParaRPr lang="es-MX" dirty="0"/>
          </a:p>
        </p:txBody>
      </p:sp>
    </p:spTree>
    <p:extLst>
      <p:ext uri="{BB962C8B-B14F-4D97-AF65-F5344CB8AC3E}">
        <p14:creationId xmlns:p14="http://schemas.microsoft.com/office/powerpoint/2010/main" val="305121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sz="1800" dirty="0">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4DAB2BB2-463C-4078-8D0B-A3F5214F2728}" type="slidenum">
              <a:rPr lang="es-MX" smtClean="0"/>
              <a:t>5</a:t>
            </a:fld>
            <a:endParaRPr lang="es-MX" dirty="0"/>
          </a:p>
        </p:txBody>
      </p:sp>
    </p:spTree>
    <p:extLst>
      <p:ext uri="{BB962C8B-B14F-4D97-AF65-F5344CB8AC3E}">
        <p14:creationId xmlns:p14="http://schemas.microsoft.com/office/powerpoint/2010/main" val="347804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DAB2BB2-463C-4078-8D0B-A3F5214F2728}" type="slidenum">
              <a:rPr lang="es-MX" smtClean="0"/>
              <a:t>6</a:t>
            </a:fld>
            <a:endParaRPr lang="es-MX" dirty="0"/>
          </a:p>
        </p:txBody>
      </p:sp>
    </p:spTree>
    <p:extLst>
      <p:ext uri="{BB962C8B-B14F-4D97-AF65-F5344CB8AC3E}">
        <p14:creationId xmlns:p14="http://schemas.microsoft.com/office/powerpoint/2010/main" val="322746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DAB2BB2-463C-4078-8D0B-A3F5214F2728}" type="slidenum">
              <a:rPr lang="es-MX" smtClean="0"/>
              <a:t>7</a:t>
            </a:fld>
            <a:endParaRPr lang="es-MX" dirty="0"/>
          </a:p>
        </p:txBody>
      </p:sp>
    </p:spTree>
    <p:extLst>
      <p:ext uri="{BB962C8B-B14F-4D97-AF65-F5344CB8AC3E}">
        <p14:creationId xmlns:p14="http://schemas.microsoft.com/office/powerpoint/2010/main" val="1075853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6" name="Imagen 2" descr="Imagen 2">
            <a:extLst>
              <a:ext uri="{FF2B5EF4-FFF2-40B4-BE49-F238E27FC236}">
                <a16:creationId xmlns:a16="http://schemas.microsoft.com/office/drawing/2014/main" id="{F4C75630-9B5D-4DB0-AB7B-995AB2EE6BDA}"/>
              </a:ext>
            </a:extLst>
          </p:cNvPr>
          <p:cNvPicPr>
            <a:picLocks noChangeAspect="1"/>
          </p:cNvPicPr>
          <p:nvPr/>
        </p:nvPicPr>
        <p:blipFill>
          <a:blip r:embed="rId2"/>
          <a:stretch>
            <a:fillRect/>
          </a:stretch>
        </p:blipFill>
        <p:spPr>
          <a:xfrm rot="16200000" flipV="1">
            <a:off x="1044396" y="577656"/>
            <a:ext cx="6857998" cy="5702688"/>
          </a:xfrm>
          <a:prstGeom prst="rect">
            <a:avLst/>
          </a:prstGeom>
          <a:ln w="12700">
            <a:miter lim="400000"/>
          </a:ln>
        </p:spPr>
      </p:pic>
      <p:sp>
        <p:nvSpPr>
          <p:cNvPr id="12" name="Rectángulo 3">
            <a:extLst>
              <a:ext uri="{FF2B5EF4-FFF2-40B4-BE49-F238E27FC236}">
                <a16:creationId xmlns:a16="http://schemas.microsoft.com/office/drawing/2014/main" id="{A70AB293-2D13-48D1-B2DF-E5F79ED70C86}"/>
              </a:ext>
            </a:extLst>
          </p:cNvPr>
          <p:cNvSpPr/>
          <p:nvPr/>
        </p:nvSpPr>
        <p:spPr>
          <a:xfrm rot="16200000" flipV="1">
            <a:off x="-1879949" y="3391655"/>
            <a:ext cx="6857997" cy="74694"/>
          </a:xfrm>
          <a:prstGeom prst="rect">
            <a:avLst/>
          </a:prstGeom>
          <a:solidFill>
            <a:srgbClr val="217143"/>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13" name="Rectángulo 4">
            <a:extLst>
              <a:ext uri="{FF2B5EF4-FFF2-40B4-BE49-F238E27FC236}">
                <a16:creationId xmlns:a16="http://schemas.microsoft.com/office/drawing/2014/main" id="{7B98FF81-A9B0-4D9E-BFF5-1877E89C64FE}"/>
              </a:ext>
            </a:extLst>
          </p:cNvPr>
          <p:cNvSpPr/>
          <p:nvPr/>
        </p:nvSpPr>
        <p:spPr>
          <a:xfrm rot="16200000" flipV="1">
            <a:off x="-1809389" y="3391652"/>
            <a:ext cx="6858000" cy="74695"/>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10" name="Imagen 9" descr="Resultado de imagen para espe">
            <a:extLst>
              <a:ext uri="{FF2B5EF4-FFF2-40B4-BE49-F238E27FC236}">
                <a16:creationId xmlns:a16="http://schemas.microsoft.com/office/drawing/2014/main" id="{7DAFB53B-D726-42F6-8453-CBAC83256719}"/>
              </a:ext>
            </a:extLst>
          </p:cNvPr>
          <p:cNvPicPr/>
          <p:nvPr/>
        </p:nvPicPr>
        <p:blipFill rotWithShape="1">
          <a:blip r:embed="rId3" cstate="print">
            <a:extLst>
              <a:ext uri="{28A0092B-C50C-407E-A947-70E740481C1C}">
                <a14:useLocalDpi xmlns:a14="http://schemas.microsoft.com/office/drawing/2010/main" val="0"/>
              </a:ext>
            </a:extLst>
          </a:blip>
          <a:srcRect r="74423"/>
          <a:stretch/>
        </p:blipFill>
        <p:spPr bwMode="auto">
          <a:xfrm>
            <a:off x="249460" y="2560947"/>
            <a:ext cx="993941" cy="933446"/>
          </a:xfrm>
          <a:prstGeom prst="rect">
            <a:avLst/>
          </a:prstGeom>
          <a:noFill/>
          <a:ln>
            <a:noFill/>
          </a:ln>
        </p:spPr>
      </p:pic>
      <p:sp>
        <p:nvSpPr>
          <p:cNvPr id="2" name="Title 1"/>
          <p:cNvSpPr>
            <a:spLocks noGrp="1"/>
          </p:cNvSpPr>
          <p:nvPr>
            <p:ph type="ctrTitle"/>
          </p:nvPr>
        </p:nvSpPr>
        <p:spPr>
          <a:xfrm>
            <a:off x="3354435" y="770012"/>
            <a:ext cx="7315200" cy="2782080"/>
          </a:xfrm>
        </p:spPr>
        <p:txBody>
          <a:bodyPr anchor="b">
            <a:normAutofit/>
          </a:bodyPr>
          <a:lstStyle>
            <a:lvl1pPr algn="l">
              <a:defRPr sz="5900" spc="-100"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433566" y="4809812"/>
            <a:ext cx="7315200" cy="914400"/>
          </a:xfrm>
        </p:spPr>
        <p:txBody>
          <a:bodyPr anchor="t">
            <a:normAutofit/>
          </a:bodyPr>
          <a:lstStyle>
            <a:lvl1pPr marL="0" indent="0" algn="l">
              <a:buNone/>
              <a:defRPr sz="2200" cap="none" spc="0" baseline="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411933" y="6356350"/>
            <a:ext cx="923605" cy="365125"/>
          </a:xfrm>
        </p:spPr>
        <p:txBody>
          <a:bodyPr/>
          <a:lstStyle/>
          <a:p>
            <a:fld id="{8F628730-889D-4D5A-A652-2D8F23EC9E62}" type="datetimeFigureOut">
              <a:rPr lang="es-MX" smtClean="0"/>
              <a:t>06/03/2023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281574AB-824F-43BF-A954-43A501DB43BB}" type="slidenum">
              <a:rPr lang="es-MX" smtClean="0"/>
              <a:t>‹Nº›</a:t>
            </a:fld>
            <a:endParaRPr lang="es-MX" dirty="0"/>
          </a:p>
        </p:txBody>
      </p:sp>
      <p:pic>
        <p:nvPicPr>
          <p:cNvPr id="9" name="Imagen 8" descr="Resultado de imagen para espe">
            <a:extLst>
              <a:ext uri="{FF2B5EF4-FFF2-40B4-BE49-F238E27FC236}">
                <a16:creationId xmlns:a16="http://schemas.microsoft.com/office/drawing/2014/main" id="{7FDDA7ED-4C62-453B-82CB-0F62D2CB80C6}"/>
              </a:ext>
            </a:extLst>
          </p:cNvPr>
          <p:cNvPicPr/>
          <p:nvPr/>
        </p:nvPicPr>
        <p:blipFill rotWithShape="1">
          <a:blip r:embed="rId4" cstate="print">
            <a:extLst>
              <a:ext uri="{28A0092B-C50C-407E-A947-70E740481C1C}">
                <a14:useLocalDpi xmlns:a14="http://schemas.microsoft.com/office/drawing/2010/main" val="0"/>
              </a:ext>
            </a:extLst>
          </a:blip>
          <a:srcRect l="24832"/>
          <a:stretch/>
        </p:blipFill>
        <p:spPr bwMode="auto">
          <a:xfrm>
            <a:off x="75857" y="1622704"/>
            <a:ext cx="1330242" cy="522899"/>
          </a:xfrm>
          <a:prstGeom prst="rect">
            <a:avLst/>
          </a:prstGeom>
          <a:noFill/>
          <a:ln>
            <a:noFill/>
          </a:ln>
        </p:spPr>
      </p:pic>
      <p:pic>
        <p:nvPicPr>
          <p:cNvPr id="19" name="Imagen 18">
            <a:extLst>
              <a:ext uri="{FF2B5EF4-FFF2-40B4-BE49-F238E27FC236}">
                <a16:creationId xmlns:a16="http://schemas.microsoft.com/office/drawing/2014/main" id="{FEFA4785-4D84-4B44-A881-0330465A5396}"/>
              </a:ext>
            </a:extLst>
          </p:cNvPr>
          <p:cNvPicPr>
            <a:picLocks noChangeAspect="1"/>
          </p:cNvPicPr>
          <p:nvPr/>
        </p:nvPicPr>
        <p:blipFill>
          <a:blip r:embed="rId5"/>
          <a:stretch>
            <a:fillRect/>
          </a:stretch>
        </p:blipFill>
        <p:spPr>
          <a:xfrm>
            <a:off x="232123" y="3862720"/>
            <a:ext cx="1017710" cy="1131256"/>
          </a:xfrm>
          <a:prstGeom prst="rect">
            <a:avLst/>
          </a:prstGeom>
        </p:spPr>
      </p:pic>
    </p:spTree>
    <p:extLst>
      <p:ext uri="{BB962C8B-B14F-4D97-AF65-F5344CB8AC3E}">
        <p14:creationId xmlns:p14="http://schemas.microsoft.com/office/powerpoint/2010/main" val="341170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928491" y="6043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628730-889D-4D5A-A652-2D8F23EC9E62}" type="datetimeFigureOut">
              <a:rPr lang="es-MX" smtClean="0"/>
              <a:t>06/03/2023</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281574AB-824F-43BF-A954-43A501DB43BB}" type="slidenum">
              <a:rPr lang="es-MX" smtClean="0"/>
              <a:t>‹Nº›</a:t>
            </a:fld>
            <a:endParaRPr lang="es-MX" dirty="0"/>
          </a:p>
        </p:txBody>
      </p:sp>
    </p:spTree>
    <p:extLst>
      <p:ext uri="{BB962C8B-B14F-4D97-AF65-F5344CB8AC3E}">
        <p14:creationId xmlns:p14="http://schemas.microsoft.com/office/powerpoint/2010/main" val="222635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416" y="1806819"/>
            <a:ext cx="1140069" cy="32443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167426"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628730-889D-4D5A-A652-2D8F23EC9E62}" type="datetimeFigureOut">
              <a:rPr lang="es-MX" smtClean="0"/>
              <a:t>06/03/2023</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281574AB-824F-43BF-A954-43A501DB43BB}" type="slidenum">
              <a:rPr lang="es-MX" smtClean="0"/>
              <a:t>‹Nº›</a:t>
            </a:fld>
            <a:endParaRPr lang="es-MX" dirty="0"/>
          </a:p>
        </p:txBody>
      </p:sp>
    </p:spTree>
    <p:extLst>
      <p:ext uri="{BB962C8B-B14F-4D97-AF65-F5344CB8AC3E}">
        <p14:creationId xmlns:p14="http://schemas.microsoft.com/office/powerpoint/2010/main" val="303719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167426" y="472108"/>
            <a:ext cx="7315200" cy="1346897"/>
          </a:xfrm>
        </p:spPr>
        <p:txBody>
          <a:bodyPr/>
          <a:lstStyle>
            <a:lvl1pPr algn="ctr">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628730-889D-4D5A-A652-2D8F23EC9E62}" type="datetimeFigureOut">
              <a:rPr lang="es-MX" smtClean="0"/>
              <a:t>06/03/2023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281574AB-824F-43BF-A954-43A501DB43BB}" type="slidenum">
              <a:rPr lang="es-MX" smtClean="0"/>
              <a:t>‹Nº›</a:t>
            </a:fld>
            <a:endParaRPr lang="es-MX" dirty="0"/>
          </a:p>
        </p:txBody>
      </p:sp>
    </p:spTree>
    <p:extLst>
      <p:ext uri="{BB962C8B-B14F-4D97-AF65-F5344CB8AC3E}">
        <p14:creationId xmlns:p14="http://schemas.microsoft.com/office/powerpoint/2010/main" val="275110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005665" y="1307240"/>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023953" y="4681376"/>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F628730-889D-4D5A-A652-2D8F23EC9E62}" type="datetimeFigureOut">
              <a:rPr lang="es-MX" smtClean="0"/>
              <a:t>06/03/2023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281574AB-824F-43BF-A954-43A501DB43BB}" type="slidenum">
              <a:rPr lang="es-MX" smtClean="0"/>
              <a:t>‹Nº›</a:t>
            </a:fld>
            <a:endParaRPr lang="es-MX" dirty="0"/>
          </a:p>
        </p:txBody>
      </p:sp>
    </p:spTree>
    <p:extLst>
      <p:ext uri="{BB962C8B-B14F-4D97-AF65-F5344CB8AC3E}">
        <p14:creationId xmlns:p14="http://schemas.microsoft.com/office/powerpoint/2010/main" val="168200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936649"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886857"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8F628730-889D-4D5A-A652-2D8F23EC9E62}" type="datetimeFigureOut">
              <a:rPr lang="es-MX" smtClean="0"/>
              <a:t>06/03/2023</a:t>
            </a:fld>
            <a:endParaRPr lang="es-MX" dirty="0"/>
          </a:p>
        </p:txBody>
      </p:sp>
      <p:sp>
        <p:nvSpPr>
          <p:cNvPr id="9" name="Footer Placeholder 8"/>
          <p:cNvSpPr>
            <a:spLocks noGrp="1"/>
          </p:cNvSpPr>
          <p:nvPr>
            <p:ph type="ftr" sz="quarter" idx="11"/>
          </p:nvPr>
        </p:nvSpPr>
        <p:spPr/>
        <p:txBody>
          <a:bodyPr/>
          <a:lstStyle/>
          <a:p>
            <a:endParaRPr lang="es-MX" dirty="0"/>
          </a:p>
        </p:txBody>
      </p:sp>
      <p:sp>
        <p:nvSpPr>
          <p:cNvPr id="10" name="Slide Number Placeholder 9"/>
          <p:cNvSpPr>
            <a:spLocks noGrp="1"/>
          </p:cNvSpPr>
          <p:nvPr>
            <p:ph type="sldNum" sz="quarter" idx="12"/>
          </p:nvPr>
        </p:nvSpPr>
        <p:spPr/>
        <p:txBody>
          <a:bodyPr/>
          <a:lstStyle/>
          <a:p>
            <a:fld id="{281574AB-824F-43BF-A954-43A501DB43BB}" type="slidenum">
              <a:rPr lang="es-MX" smtClean="0"/>
              <a:t>‹Nº›</a:t>
            </a:fld>
            <a:endParaRPr lang="es-MX" dirty="0"/>
          </a:p>
        </p:txBody>
      </p:sp>
    </p:spTree>
    <p:extLst>
      <p:ext uri="{BB962C8B-B14F-4D97-AF65-F5344CB8AC3E}">
        <p14:creationId xmlns:p14="http://schemas.microsoft.com/office/powerpoint/2010/main" val="240367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27133" y="943094"/>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927133" y="1850444"/>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77684" y="943094"/>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877684" y="1850444"/>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8F628730-889D-4D5A-A652-2D8F23EC9E62}" type="datetimeFigureOut">
              <a:rPr lang="es-MX" smtClean="0"/>
              <a:t>06/03/2023</a:t>
            </a:fld>
            <a:endParaRPr lang="es-MX" dirty="0"/>
          </a:p>
        </p:txBody>
      </p:sp>
      <p:sp>
        <p:nvSpPr>
          <p:cNvPr id="11" name="Footer Placeholder 10"/>
          <p:cNvSpPr>
            <a:spLocks noGrp="1"/>
          </p:cNvSpPr>
          <p:nvPr>
            <p:ph type="ftr" sz="quarter" idx="11"/>
          </p:nvPr>
        </p:nvSpPr>
        <p:spPr/>
        <p:txBody>
          <a:bodyPr/>
          <a:lstStyle/>
          <a:p>
            <a:endParaRPr lang="es-MX" dirty="0"/>
          </a:p>
        </p:txBody>
      </p:sp>
      <p:sp>
        <p:nvSpPr>
          <p:cNvPr id="12" name="Slide Number Placeholder 11"/>
          <p:cNvSpPr>
            <a:spLocks noGrp="1"/>
          </p:cNvSpPr>
          <p:nvPr>
            <p:ph type="sldNum" sz="quarter" idx="12"/>
          </p:nvPr>
        </p:nvSpPr>
        <p:spPr/>
        <p:txBody>
          <a:bodyPr/>
          <a:lstStyle/>
          <a:p>
            <a:fld id="{281574AB-824F-43BF-A954-43A501DB43BB}" type="slidenum">
              <a:rPr lang="es-MX" smtClean="0"/>
              <a:t>‹Nº›</a:t>
            </a:fld>
            <a:endParaRPr lang="es-MX" dirty="0"/>
          </a:p>
        </p:txBody>
      </p:sp>
    </p:spTree>
    <p:extLst>
      <p:ext uri="{BB962C8B-B14F-4D97-AF65-F5344CB8AC3E}">
        <p14:creationId xmlns:p14="http://schemas.microsoft.com/office/powerpoint/2010/main" val="335782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8F628730-889D-4D5A-A652-2D8F23EC9E62}" type="datetimeFigureOut">
              <a:rPr lang="es-MX" smtClean="0"/>
              <a:t>06/03/2023</a:t>
            </a:fld>
            <a:endParaRPr lang="es-MX" dirty="0"/>
          </a:p>
        </p:txBody>
      </p:sp>
      <p:sp>
        <p:nvSpPr>
          <p:cNvPr id="7" name="Footer Placeholder 6"/>
          <p:cNvSpPr>
            <a:spLocks noGrp="1"/>
          </p:cNvSpPr>
          <p:nvPr>
            <p:ph type="ftr" sz="quarter" idx="11"/>
          </p:nvPr>
        </p:nvSpPr>
        <p:spPr/>
        <p:txBody>
          <a:bodyPr/>
          <a:lstStyle/>
          <a:p>
            <a:endParaRPr lang="es-MX" dirty="0"/>
          </a:p>
        </p:txBody>
      </p:sp>
      <p:sp>
        <p:nvSpPr>
          <p:cNvPr id="8" name="Slide Number Placeholder 7"/>
          <p:cNvSpPr>
            <a:spLocks noGrp="1"/>
          </p:cNvSpPr>
          <p:nvPr>
            <p:ph type="sldNum" sz="quarter" idx="12"/>
          </p:nvPr>
        </p:nvSpPr>
        <p:spPr/>
        <p:txBody>
          <a:bodyPr/>
          <a:lstStyle/>
          <a:p>
            <a:fld id="{281574AB-824F-43BF-A954-43A501DB43BB}" type="slidenum">
              <a:rPr lang="es-MX" smtClean="0"/>
              <a:t>‹Nº›</a:t>
            </a:fld>
            <a:endParaRPr lang="es-MX" dirty="0"/>
          </a:p>
        </p:txBody>
      </p:sp>
    </p:spTree>
    <p:extLst>
      <p:ext uri="{BB962C8B-B14F-4D97-AF65-F5344CB8AC3E}">
        <p14:creationId xmlns:p14="http://schemas.microsoft.com/office/powerpoint/2010/main" val="77849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628730-889D-4D5A-A652-2D8F23EC9E62}" type="datetimeFigureOut">
              <a:rPr lang="es-MX" smtClean="0"/>
              <a:t>06/03/2023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281574AB-824F-43BF-A954-43A501DB43BB}" type="slidenum">
              <a:rPr lang="es-MX" smtClean="0"/>
              <a:t>‹Nº›</a:t>
            </a:fld>
            <a:endParaRPr lang="es-MX" dirty="0"/>
          </a:p>
        </p:txBody>
      </p:sp>
    </p:spTree>
    <p:extLst>
      <p:ext uri="{BB962C8B-B14F-4D97-AF65-F5344CB8AC3E}">
        <p14:creationId xmlns:p14="http://schemas.microsoft.com/office/powerpoint/2010/main" val="122746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31632" y="2523504"/>
            <a:ext cx="1221076" cy="1810992"/>
          </a:xfrm>
        </p:spPr>
        <p:txBody>
          <a:bodyPr anchor="b">
            <a:normAutofit/>
          </a:bodyPr>
          <a:lstStyle>
            <a:lvl1pPr>
              <a:defRPr sz="20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173321"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26368" y="4783014"/>
            <a:ext cx="1221076" cy="1033151"/>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8F628730-889D-4D5A-A652-2D8F23EC9E62}" type="datetimeFigureOut">
              <a:rPr lang="es-MX" smtClean="0"/>
              <a:t>06/03/2023</a:t>
            </a:fld>
            <a:endParaRPr lang="es-MX" dirty="0"/>
          </a:p>
        </p:txBody>
      </p:sp>
      <p:sp>
        <p:nvSpPr>
          <p:cNvPr id="9" name="Footer Placeholder 8"/>
          <p:cNvSpPr>
            <a:spLocks noGrp="1"/>
          </p:cNvSpPr>
          <p:nvPr>
            <p:ph type="ftr" sz="quarter" idx="11"/>
          </p:nvPr>
        </p:nvSpPr>
        <p:spPr/>
        <p:txBody>
          <a:bodyPr/>
          <a:lstStyle/>
          <a:p>
            <a:endParaRPr lang="es-MX" dirty="0"/>
          </a:p>
        </p:txBody>
      </p:sp>
      <p:sp>
        <p:nvSpPr>
          <p:cNvPr id="10" name="Slide Number Placeholder 9"/>
          <p:cNvSpPr>
            <a:spLocks noGrp="1"/>
          </p:cNvSpPr>
          <p:nvPr>
            <p:ph type="sldNum" sz="quarter" idx="12"/>
          </p:nvPr>
        </p:nvSpPr>
        <p:spPr/>
        <p:txBody>
          <a:bodyPr/>
          <a:lstStyle/>
          <a:p>
            <a:fld id="{281574AB-824F-43BF-A954-43A501DB43BB}" type="slidenum">
              <a:rPr lang="es-MX" smtClean="0"/>
              <a:t>‹Nº›</a:t>
            </a:fld>
            <a:endParaRPr lang="es-MX" dirty="0"/>
          </a:p>
        </p:txBody>
      </p:sp>
    </p:spTree>
    <p:extLst>
      <p:ext uri="{BB962C8B-B14F-4D97-AF65-F5344CB8AC3E}">
        <p14:creationId xmlns:p14="http://schemas.microsoft.com/office/powerpoint/2010/main" val="395099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4728" y="1698002"/>
            <a:ext cx="1379337" cy="1802423"/>
          </a:xfrm>
        </p:spPr>
        <p:txBody>
          <a:bodyPr anchor="b">
            <a:normAutofit/>
          </a:bodyPr>
          <a:lstStyle>
            <a:lvl1pPr>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832090" y="755015"/>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262465" y="4293407"/>
            <a:ext cx="1379337" cy="1269961"/>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8F628730-889D-4D5A-A652-2D8F23EC9E62}" type="datetimeFigureOut">
              <a:rPr lang="es-MX" smtClean="0"/>
              <a:t>06/03/2023</a:t>
            </a:fld>
            <a:endParaRPr lang="es-MX" dirty="0"/>
          </a:p>
        </p:txBody>
      </p:sp>
      <p:sp>
        <p:nvSpPr>
          <p:cNvPr id="9" name="Footer Placeholder 8"/>
          <p:cNvSpPr>
            <a:spLocks noGrp="1"/>
          </p:cNvSpPr>
          <p:nvPr>
            <p:ph type="ftr" sz="quarter" idx="11"/>
          </p:nvPr>
        </p:nvSpPr>
        <p:spPr>
          <a:xfrm>
            <a:off x="3499101" y="6356350"/>
            <a:ext cx="5911517" cy="365125"/>
          </a:xfrm>
        </p:spPr>
        <p:txBody>
          <a:bodyPr/>
          <a:lstStyle/>
          <a:p>
            <a:endParaRPr lang="es-MX" dirty="0"/>
          </a:p>
        </p:txBody>
      </p:sp>
      <p:sp>
        <p:nvSpPr>
          <p:cNvPr id="10" name="Slide Number Placeholder 9"/>
          <p:cNvSpPr>
            <a:spLocks noGrp="1"/>
          </p:cNvSpPr>
          <p:nvPr>
            <p:ph type="sldNum" sz="quarter" idx="12"/>
          </p:nvPr>
        </p:nvSpPr>
        <p:spPr/>
        <p:txBody>
          <a:bodyPr/>
          <a:lstStyle/>
          <a:p>
            <a:fld id="{281574AB-824F-43BF-A954-43A501DB43BB}" type="slidenum">
              <a:rPr lang="es-MX" smtClean="0"/>
              <a:t>‹Nº›</a:t>
            </a:fld>
            <a:endParaRPr lang="es-MX" dirty="0"/>
          </a:p>
        </p:txBody>
      </p:sp>
    </p:spTree>
    <p:extLst>
      <p:ext uri="{BB962C8B-B14F-4D97-AF65-F5344CB8AC3E}">
        <p14:creationId xmlns:p14="http://schemas.microsoft.com/office/powerpoint/2010/main" val="214947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n 2" descr="Imagen 2">
            <a:extLst>
              <a:ext uri="{FF2B5EF4-FFF2-40B4-BE49-F238E27FC236}">
                <a16:creationId xmlns:a16="http://schemas.microsoft.com/office/drawing/2014/main" id="{00BF7DF2-B8A8-48A4-8488-BB3C10B5ABD7}"/>
              </a:ext>
            </a:extLst>
          </p:cNvPr>
          <p:cNvPicPr>
            <a:picLocks noChangeAspect="1"/>
          </p:cNvPicPr>
          <p:nvPr/>
        </p:nvPicPr>
        <p:blipFill>
          <a:blip r:embed="rId13"/>
          <a:stretch>
            <a:fillRect/>
          </a:stretch>
        </p:blipFill>
        <p:spPr>
          <a:xfrm rot="16200000" flipV="1">
            <a:off x="918843" y="577657"/>
            <a:ext cx="6857998" cy="5702688"/>
          </a:xfrm>
          <a:prstGeom prst="rect">
            <a:avLst/>
          </a:prstGeom>
          <a:ln w="12700">
            <a:miter lim="400000"/>
          </a:ln>
        </p:spPr>
      </p:pic>
      <p:sp>
        <p:nvSpPr>
          <p:cNvPr id="16" name="Rectángulo 3">
            <a:extLst>
              <a:ext uri="{FF2B5EF4-FFF2-40B4-BE49-F238E27FC236}">
                <a16:creationId xmlns:a16="http://schemas.microsoft.com/office/drawing/2014/main" id="{CCD9AE4D-7A78-4517-90E9-A171A6F835E9}"/>
              </a:ext>
            </a:extLst>
          </p:cNvPr>
          <p:cNvSpPr/>
          <p:nvPr/>
        </p:nvSpPr>
        <p:spPr>
          <a:xfrm rot="16200000" flipV="1">
            <a:off x="-1853969" y="3390841"/>
            <a:ext cx="6857997" cy="76319"/>
          </a:xfrm>
          <a:prstGeom prst="rect">
            <a:avLst/>
          </a:prstGeom>
          <a:solidFill>
            <a:srgbClr val="217143"/>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17" name="Rectángulo 4">
            <a:extLst>
              <a:ext uri="{FF2B5EF4-FFF2-40B4-BE49-F238E27FC236}">
                <a16:creationId xmlns:a16="http://schemas.microsoft.com/office/drawing/2014/main" id="{D9ED41AA-C25B-4D32-80A1-FBAA030CA83C}"/>
              </a:ext>
            </a:extLst>
          </p:cNvPr>
          <p:cNvSpPr/>
          <p:nvPr/>
        </p:nvSpPr>
        <p:spPr>
          <a:xfrm rot="16200000" flipV="1">
            <a:off x="-1955852" y="3380204"/>
            <a:ext cx="6857998" cy="97590"/>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7" name="Rectangle 6"/>
          <p:cNvSpPr/>
          <p:nvPr/>
        </p:nvSpPr>
        <p:spPr>
          <a:xfrm>
            <a:off x="2" y="0"/>
            <a:ext cx="1426412" cy="6858000"/>
          </a:xfrm>
          <a:prstGeom prst="rect">
            <a:avLst/>
          </a:prstGeom>
          <a:gradFill flip="none" rotWithShape="1">
            <a:gsLst>
              <a:gs pos="0">
                <a:srgbClr val="217143">
                  <a:shade val="30000"/>
                  <a:satMod val="115000"/>
                </a:srgbClr>
              </a:gs>
              <a:gs pos="50000">
                <a:srgbClr val="217143">
                  <a:shade val="67500"/>
                  <a:satMod val="115000"/>
                </a:srgbClr>
              </a:gs>
              <a:gs pos="100000">
                <a:srgbClr val="217143">
                  <a:shade val="100000"/>
                  <a:satMod val="115000"/>
                </a:srgbClr>
              </a:gs>
            </a:gsLst>
            <a:path path="circle">
              <a:fillToRect l="50000" t="50000" r="50000" b="50000"/>
            </a:path>
            <a:tileRect/>
          </a:gradFill>
          <a:ln>
            <a:solidFill>
              <a:srgbClr val="217143"/>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205587" y="363289"/>
            <a:ext cx="7238877" cy="1319793"/>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8" name="Rectangle 37"/>
          <p:cNvSpPr/>
          <p:nvPr/>
        </p:nvSpPr>
        <p:spPr>
          <a:xfrm>
            <a:off x="11825654" y="738554"/>
            <a:ext cx="374258" cy="535135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077961" y="853909"/>
            <a:ext cx="7315200" cy="5120640"/>
          </a:xfrm>
          <a:prstGeom prst="rect">
            <a:avLst/>
          </a:prstGeom>
        </p:spPr>
        <p:txBody>
          <a:bodyPr vert="horz" lIns="91440" tIns="45720" rIns="91440" bIns="45720" rtlCol="0" anchor="ctr">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F628730-889D-4D5A-A652-2D8F23EC9E62}" type="datetimeFigureOut">
              <a:rPr lang="es-MX" smtClean="0"/>
              <a:t>06/03/2023</a:t>
            </a:fld>
            <a:endParaRPr lang="es-MX"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s-MX"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81574AB-824F-43BF-A954-43A501DB43BB}" type="slidenum">
              <a:rPr lang="es-MX" smtClean="0"/>
              <a:t>‹Nº›</a:t>
            </a:fld>
            <a:endParaRPr lang="es-MX" dirty="0"/>
          </a:p>
        </p:txBody>
      </p:sp>
      <p:pic>
        <p:nvPicPr>
          <p:cNvPr id="14" name="Imagen 13" descr="Resultado de imagen para espe">
            <a:extLst>
              <a:ext uri="{FF2B5EF4-FFF2-40B4-BE49-F238E27FC236}">
                <a16:creationId xmlns:a16="http://schemas.microsoft.com/office/drawing/2014/main" id="{388FB323-E807-4565-8409-B0EC9DE7289D}"/>
              </a:ext>
            </a:extLst>
          </p:cNvPr>
          <p:cNvPicPr/>
          <p:nvPr/>
        </p:nvPicPr>
        <p:blipFill rotWithShape="1">
          <a:blip r:embed="rId14" cstate="hqprint">
            <a:extLst>
              <a:ext uri="{BEBA8EAE-BF5A-486C-A8C5-ECC9F3942E4B}">
                <a14:imgProps xmlns:a14="http://schemas.microsoft.com/office/drawing/2010/main">
                  <a14:imgLayer r:embed="rId15">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74423"/>
          <a:stretch/>
        </p:blipFill>
        <p:spPr bwMode="auto">
          <a:xfrm>
            <a:off x="262465" y="136525"/>
            <a:ext cx="990254" cy="886661"/>
          </a:xfrm>
          <a:prstGeom prst="rect">
            <a:avLst/>
          </a:prstGeom>
          <a:noFill/>
          <a:ln>
            <a:noFill/>
          </a:ln>
        </p:spPr>
      </p:pic>
    </p:spTree>
    <p:extLst>
      <p:ext uri="{BB962C8B-B14F-4D97-AF65-F5344CB8AC3E}">
        <p14:creationId xmlns:p14="http://schemas.microsoft.com/office/powerpoint/2010/main" val="110469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3.emf"/></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gn="ctr">
              <a:lnSpc>
                <a:spcPct val="150000"/>
              </a:lnSpc>
            </a:pPr>
            <a:r>
              <a:rPr lang="es-EC" sz="1800" dirty="0">
                <a:effectLst/>
              </a:rPr>
              <a:t>DEPARTAMENTO DE CIENCIAS DE LA ENERGÍA Y MECÁNICA</a:t>
            </a:r>
            <a:br>
              <a:rPr lang="es-EC" sz="1800" dirty="0">
                <a:effectLst/>
              </a:rPr>
            </a:br>
            <a:r>
              <a:rPr lang="es-EC" sz="1800" dirty="0">
                <a:effectLst/>
              </a:rPr>
              <a:t>CARRERA DE INGENIERÍA EN </a:t>
            </a:r>
            <a:r>
              <a:rPr lang="es-EC" sz="1800" dirty="0" smtClean="0">
                <a:effectLst/>
              </a:rPr>
              <a:t>MECÁNICA</a:t>
            </a:r>
            <a:r>
              <a:rPr lang="es-EC" sz="1800" dirty="0">
                <a:effectLst/>
              </a:rPr>
              <a:t/>
            </a:r>
            <a:br>
              <a:rPr lang="es-EC" sz="1800" dirty="0">
                <a:effectLst/>
              </a:rPr>
            </a:br>
            <a:r>
              <a:rPr lang="es-EC" sz="1800" dirty="0">
                <a:effectLst/>
              </a:rPr>
              <a:t/>
            </a:r>
            <a:br>
              <a:rPr lang="es-EC" sz="1800" dirty="0">
                <a:effectLst/>
              </a:rPr>
            </a:br>
            <a:r>
              <a:rPr lang="es-EC" sz="1800" dirty="0">
                <a:effectLst/>
              </a:rPr>
              <a:t> TRABAJO DE </a:t>
            </a:r>
            <a:r>
              <a:rPr lang="es-EC" sz="1800" dirty="0" smtClean="0">
                <a:effectLst/>
              </a:rPr>
              <a:t> INTEGRACION CURRICULAR , </a:t>
            </a:r>
            <a:r>
              <a:rPr lang="es-EC" sz="1800" dirty="0">
                <a:effectLst/>
              </a:rPr>
              <a:t>PREVIO A LA OBTENCIÓN DEL TÍTULO DE INGENIERO </a:t>
            </a:r>
            <a:r>
              <a:rPr lang="es-EC" sz="1800" dirty="0" smtClean="0">
                <a:effectLst/>
              </a:rPr>
              <a:t>MECÁNICO</a:t>
            </a:r>
            <a:endParaRPr lang="es-EC" sz="1800" dirty="0"/>
          </a:p>
        </p:txBody>
      </p:sp>
      <p:sp>
        <p:nvSpPr>
          <p:cNvPr id="4" name="Subtítulo 2">
            <a:extLst>
              <a:ext uri="{FF2B5EF4-FFF2-40B4-BE49-F238E27FC236}">
                <a16:creationId xmlns:a16="http://schemas.microsoft.com/office/drawing/2014/main" id="{7A3B76FF-EAA0-46E8-A1DF-1123CA3A75D9}"/>
              </a:ext>
            </a:extLst>
          </p:cNvPr>
          <p:cNvSpPr>
            <a:spLocks noGrp="1"/>
          </p:cNvSpPr>
          <p:nvPr>
            <p:ph type="subTitle" idx="1"/>
          </p:nvPr>
        </p:nvSpPr>
        <p:spPr/>
        <p:txBody>
          <a:bodyPr rtlCol="0">
            <a:noAutofit/>
          </a:bodyPr>
          <a:lstStyle/>
          <a:p>
            <a:pPr algn="ctr">
              <a:lnSpc>
                <a:spcPct val="100000"/>
              </a:lnSpc>
            </a:pPr>
            <a:r>
              <a:rPr lang="es-EC" sz="2000" b="1" dirty="0" smtClean="0">
                <a:solidFill>
                  <a:schemeClr val="tx1"/>
                </a:solidFill>
                <a:latin typeface="+mj-lt"/>
                <a:cs typeface="Times New Roman" panose="02020603050405020304" pitchFamily="18" charset="0"/>
              </a:rPr>
              <a:t>AUTOR:               </a:t>
            </a:r>
            <a:r>
              <a:rPr lang="es-ES" sz="2000" b="1" dirty="0" smtClean="0">
                <a:solidFill>
                  <a:schemeClr val="tx1"/>
                </a:solidFill>
                <a:latin typeface="+mj-lt"/>
                <a:cs typeface="Times New Roman" panose="02020603050405020304" pitchFamily="18" charset="0"/>
              </a:rPr>
              <a:t>SALAZAR QUEVEDO FABRICIO ALEJANDRO </a:t>
            </a:r>
            <a:endParaRPr lang="es-EC" sz="2000" b="1" dirty="0">
              <a:solidFill>
                <a:schemeClr val="tx1"/>
              </a:solidFill>
              <a:latin typeface="+mj-lt"/>
              <a:cs typeface="Times New Roman" panose="02020603050405020304" pitchFamily="18" charset="0"/>
            </a:endParaRPr>
          </a:p>
          <a:p>
            <a:pPr algn="ctr">
              <a:lnSpc>
                <a:spcPct val="150000"/>
              </a:lnSpc>
            </a:pPr>
            <a:r>
              <a:rPr lang="es-EC" sz="2000" b="1" dirty="0">
                <a:solidFill>
                  <a:schemeClr val="tx1"/>
                </a:solidFill>
                <a:latin typeface="+mj-lt"/>
                <a:cs typeface="Times New Roman" panose="02020603050405020304" pitchFamily="18" charset="0"/>
              </a:rPr>
              <a:t>DIRECTOR:  ING. SANTIAGO DAVID CASTELLANOS VILLA PHD. </a:t>
            </a:r>
            <a:r>
              <a:rPr lang="es-EC" sz="2000" b="1" dirty="0" smtClean="0">
                <a:solidFill>
                  <a:schemeClr val="tx1"/>
                </a:solidFill>
                <a:latin typeface="+mj-lt"/>
                <a:cs typeface="Times New Roman" panose="02020603050405020304" pitchFamily="18" charset="0"/>
              </a:rPr>
              <a:t>2023</a:t>
            </a:r>
            <a:endParaRPr lang="es-ES" sz="2000" b="1" dirty="0">
              <a:solidFill>
                <a:schemeClr val="tx1"/>
              </a:solidFill>
              <a:latin typeface="+mj-lt"/>
              <a:cs typeface="Times New Roman" panose="02020603050405020304" pitchFamily="18" charset="0"/>
            </a:endParaRPr>
          </a:p>
        </p:txBody>
      </p:sp>
      <p:sp>
        <p:nvSpPr>
          <p:cNvPr id="5" name="Rectángulo 4">
            <a:extLst>
              <a:ext uri="{FF2B5EF4-FFF2-40B4-BE49-F238E27FC236}">
                <a16:creationId xmlns:a16="http://schemas.microsoft.com/office/drawing/2014/main" id="{161F5FC7-429A-4F94-8412-DAF8A443FCDA}"/>
              </a:ext>
            </a:extLst>
          </p:cNvPr>
          <p:cNvSpPr/>
          <p:nvPr/>
        </p:nvSpPr>
        <p:spPr>
          <a:xfrm>
            <a:off x="2519166" y="3734676"/>
            <a:ext cx="9144000" cy="892552"/>
          </a:xfrm>
          <a:prstGeom prst="rect">
            <a:avLst/>
          </a:prstGeom>
        </p:spPr>
        <p:txBody>
          <a:bodyPr wrap="square">
            <a:spAutoFit/>
          </a:bodyPr>
          <a:lstStyle/>
          <a:p>
            <a:pPr algn="ctr" defTabSz="457200">
              <a:defRPr/>
            </a:pPr>
            <a:r>
              <a:rPr lang="es-ES" sz="2600" b="1" spc="-100" dirty="0">
                <a:solidFill>
                  <a:schemeClr val="tx2"/>
                </a:solidFill>
                <a:latin typeface="+mj-lt"/>
                <a:ea typeface="+mj-ea"/>
                <a:cs typeface="+mj-cs"/>
              </a:rPr>
              <a:t>ESTUDIO DEL EFECTO DE LA LUBRICACIÓN CRIOGÉNICA EN UNA </a:t>
            </a:r>
          </a:p>
          <a:p>
            <a:pPr algn="ctr" defTabSz="457200">
              <a:defRPr/>
            </a:pPr>
            <a:r>
              <a:rPr lang="es-ES" sz="2600" b="1" spc="-100" dirty="0">
                <a:solidFill>
                  <a:schemeClr val="tx2"/>
                </a:solidFill>
                <a:latin typeface="+mj-lt"/>
                <a:ea typeface="+mj-ea"/>
                <a:cs typeface="+mj-cs"/>
              </a:rPr>
              <a:t>ALEACIÓN DE ALUMINURO DE TITANIO Ti-48Al-2Nb-0.7Cr-0.3Si</a:t>
            </a:r>
            <a:r>
              <a:rPr lang="es-ES" sz="2600" b="1" spc="-100" dirty="0" smtClean="0">
                <a:solidFill>
                  <a:schemeClr val="tx2"/>
                </a:solidFill>
                <a:latin typeface="+mj-lt"/>
                <a:ea typeface="+mj-ea"/>
                <a:cs typeface="+mj-cs"/>
              </a:rPr>
              <a:t>.</a:t>
            </a:r>
          </a:p>
        </p:txBody>
      </p:sp>
      <p:pic>
        <p:nvPicPr>
          <p:cNvPr id="3" name="Imagen 2"/>
          <p:cNvPicPr>
            <a:picLocks noChangeAspect="1"/>
          </p:cNvPicPr>
          <p:nvPr/>
        </p:nvPicPr>
        <p:blipFill>
          <a:blip r:embed="rId3"/>
          <a:stretch>
            <a:fillRect/>
          </a:stretch>
        </p:blipFill>
        <p:spPr>
          <a:xfrm>
            <a:off x="69602" y="3849281"/>
            <a:ext cx="1338610" cy="1160869"/>
          </a:xfrm>
          <a:prstGeom prst="rect">
            <a:avLst/>
          </a:prstGeom>
        </p:spPr>
      </p:pic>
    </p:spTree>
    <p:extLst>
      <p:ext uri="{BB962C8B-B14F-4D97-AF65-F5344CB8AC3E}">
        <p14:creationId xmlns:p14="http://schemas.microsoft.com/office/powerpoint/2010/main" val="217031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7315200"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Aluminuros de titanio </a:t>
            </a:r>
            <a:endParaRPr lang="es-MX" dirty="0">
              <a:cs typeface="Times New Roman" panose="02020603050405020304" pitchFamily="18" charset="0"/>
            </a:endParaRP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158396"/>
            <a:ext cx="7833756" cy="464622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Las aleaciones de TiAl tienen características típicas de los intermetálicos entre las </a:t>
            </a:r>
            <a:r>
              <a:rPr lang="es-ES" sz="2400" dirty="0" smtClean="0"/>
              <a:t>que </a:t>
            </a:r>
            <a:r>
              <a:rPr lang="es-ES" sz="2400" dirty="0"/>
              <a:t>destacan: </a:t>
            </a:r>
            <a:endParaRPr lang="es-ES" sz="2400" dirty="0" smtClean="0"/>
          </a:p>
          <a:p>
            <a:r>
              <a:rPr lang="es-ES" sz="2400" dirty="0" smtClean="0"/>
              <a:t>Alto </a:t>
            </a:r>
            <a:r>
              <a:rPr lang="es-ES" sz="2400" dirty="0"/>
              <a:t>punto de fusión (1460 °C). </a:t>
            </a:r>
          </a:p>
          <a:p>
            <a:r>
              <a:rPr lang="es-ES" sz="2400" dirty="0" smtClean="0"/>
              <a:t> </a:t>
            </a:r>
            <a:r>
              <a:rPr lang="es-ES" sz="2400" dirty="0"/>
              <a:t>Baja densidad. </a:t>
            </a:r>
          </a:p>
          <a:p>
            <a:r>
              <a:rPr lang="es-ES" sz="2400" dirty="0" smtClean="0"/>
              <a:t> </a:t>
            </a:r>
            <a:r>
              <a:rPr lang="es-ES" sz="2400" dirty="0"/>
              <a:t>Buena resistencia estructural. </a:t>
            </a:r>
          </a:p>
          <a:p>
            <a:r>
              <a:rPr lang="es-ES" sz="2400" dirty="0" smtClean="0"/>
              <a:t> </a:t>
            </a:r>
            <a:r>
              <a:rPr lang="es-ES" sz="2400" dirty="0"/>
              <a:t>Buena resistencia a la oxidación y a la corrosión. </a:t>
            </a:r>
          </a:p>
          <a:p>
            <a:pPr marL="0" indent="0">
              <a:buNone/>
            </a:pPr>
            <a:endParaRPr lang="es-ES" dirty="0" smtClean="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46146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835750" y="155884"/>
            <a:ext cx="7315200"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Aluminuros de titanio </a:t>
            </a:r>
            <a:endParaRPr lang="es-MX" dirty="0">
              <a:cs typeface="Times New Roman" panose="02020603050405020304" pitchFamily="18" charset="0"/>
            </a:endParaRPr>
          </a:p>
        </p:txBody>
      </p:sp>
      <p:sp>
        <p:nvSpPr>
          <p:cNvPr id="8" name="Rectángulo 7"/>
          <p:cNvSpPr/>
          <p:nvPr/>
        </p:nvSpPr>
        <p:spPr>
          <a:xfrm>
            <a:off x="2527093" y="6211669"/>
            <a:ext cx="7932513" cy="646331"/>
          </a:xfrm>
          <a:prstGeom prst="rect">
            <a:avLst/>
          </a:prstGeom>
        </p:spPr>
        <p:txBody>
          <a:bodyPr wrap="square">
            <a:spAutoFit/>
          </a:bodyPr>
          <a:lstStyle/>
          <a:p>
            <a:r>
              <a:rPr lang="es-ES" dirty="0">
                <a:solidFill>
                  <a:srgbClr val="000000"/>
                </a:solidFill>
                <a:latin typeface="Times New Roman" panose="02020603050405020304" pitchFamily="18" charset="0"/>
              </a:rPr>
              <a:t>Nota: Tomado de (S. Castellanos, 2019; X. </a:t>
            </a:r>
            <a:r>
              <a:rPr lang="es-ES" dirty="0" err="1">
                <a:solidFill>
                  <a:srgbClr val="000000"/>
                </a:solidFill>
                <a:latin typeface="Times New Roman" panose="02020603050405020304" pitchFamily="18" charset="0"/>
              </a:rPr>
              <a:t>Chen</a:t>
            </a:r>
            <a:r>
              <a:rPr lang="es-ES" dirty="0">
                <a:solidFill>
                  <a:srgbClr val="000000"/>
                </a:solidFill>
                <a:latin typeface="Times New Roman" panose="02020603050405020304" pitchFamily="18" charset="0"/>
              </a:rPr>
              <a:t> et al., 2015; Luis de Sousa, 2017; </a:t>
            </a:r>
          </a:p>
          <a:p>
            <a:r>
              <a:rPr lang="es-ES" dirty="0" err="1">
                <a:solidFill>
                  <a:srgbClr val="000000"/>
                </a:solidFill>
                <a:latin typeface="Times New Roman" panose="02020603050405020304" pitchFamily="18" charset="0"/>
              </a:rPr>
              <a:t>Telenchana</a:t>
            </a:r>
            <a:r>
              <a:rPr lang="es-ES" dirty="0">
                <a:solidFill>
                  <a:srgbClr val="000000"/>
                </a:solidFill>
                <a:latin typeface="Times New Roman" panose="02020603050405020304" pitchFamily="18" charset="0"/>
              </a:rPr>
              <a:t> Yanqui, 2013). </a:t>
            </a:r>
            <a:endParaRPr lang="es-ES" dirty="0"/>
          </a:p>
        </p:txBody>
      </p:sp>
      <p:graphicFrame>
        <p:nvGraphicFramePr>
          <p:cNvPr id="12" name="Objeto 11"/>
          <p:cNvGraphicFramePr>
            <a:graphicFrameLocks noChangeAspect="1"/>
          </p:cNvGraphicFramePr>
          <p:nvPr>
            <p:extLst>
              <p:ext uri="{D42A27DB-BD31-4B8C-83A1-F6EECF244321}">
                <p14:modId xmlns:p14="http://schemas.microsoft.com/office/powerpoint/2010/main" val="540176636"/>
              </p:ext>
            </p:extLst>
          </p:nvPr>
        </p:nvGraphicFramePr>
        <p:xfrm>
          <a:off x="2731168" y="1126725"/>
          <a:ext cx="7904745" cy="5461000"/>
        </p:xfrm>
        <a:graphic>
          <a:graphicData uri="http://schemas.openxmlformats.org/presentationml/2006/ole">
            <mc:AlternateContent xmlns:mc="http://schemas.openxmlformats.org/markup-compatibility/2006">
              <mc:Choice xmlns:v="urn:schemas-microsoft-com:vml" Requires="v">
                <p:oleObj spid="_x0000_s5155" name="Documento" r:id="rId3" imgW="5425361" imgH="7200671" progId="Word.Document.12">
                  <p:embed/>
                </p:oleObj>
              </mc:Choice>
              <mc:Fallback>
                <p:oleObj name="Documento" r:id="rId3" imgW="5425361" imgH="7200671" progId="Word.Document.12">
                  <p:embed/>
                  <p:pic>
                    <p:nvPicPr>
                      <p:cNvPr id="0" name=""/>
                      <p:cNvPicPr/>
                      <p:nvPr/>
                    </p:nvPicPr>
                    <p:blipFill>
                      <a:blip r:embed="rId4"/>
                      <a:stretch>
                        <a:fillRect/>
                      </a:stretch>
                    </p:blipFill>
                    <p:spPr>
                      <a:xfrm>
                        <a:off x="2731168" y="1126725"/>
                        <a:ext cx="7904745" cy="5461000"/>
                      </a:xfrm>
                      <a:prstGeom prst="rect">
                        <a:avLst/>
                      </a:prstGeom>
                    </p:spPr>
                  </p:pic>
                </p:oleObj>
              </mc:Fallback>
            </mc:AlternateContent>
          </a:graphicData>
        </a:graphic>
      </p:graphicFrame>
      <p:sp>
        <p:nvSpPr>
          <p:cNvPr id="13"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876752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7315200"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Aluminuros de titanio </a:t>
            </a:r>
            <a:endParaRPr lang="es-MX" dirty="0">
              <a:cs typeface="Times New Roman" panose="02020603050405020304" pitchFamily="18" charset="0"/>
            </a:endParaRP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021306" y="1262150"/>
            <a:ext cx="4078706" cy="464622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dirty="0"/>
              <a:t>En términos de la microestructura, los aluminuros de titanio puede clasificarse en tres </a:t>
            </a:r>
            <a:r>
              <a:rPr lang="es-ES" dirty="0" smtClean="0"/>
              <a:t>categorías </a:t>
            </a:r>
            <a:r>
              <a:rPr lang="es-ES" dirty="0"/>
              <a:t>las cuales son γ (TiAl), la </a:t>
            </a:r>
            <a:r>
              <a:rPr lang="es-ES" dirty="0" smtClean="0"/>
              <a:t>𝛼2(Ti3Al</a:t>
            </a:r>
            <a:r>
              <a:rPr lang="es-ES" dirty="0"/>
              <a:t>) y una mixtura de las </a:t>
            </a:r>
            <a:r>
              <a:rPr lang="es-ES" dirty="0" smtClean="0"/>
              <a:t>dos.</a:t>
            </a:r>
          </a:p>
          <a:p>
            <a:pPr marL="0" indent="0">
              <a:buNone/>
            </a:pPr>
            <a:endParaRPr lang="es-ES" dirty="0" smtClean="0"/>
          </a:p>
        </p:txBody>
      </p:sp>
      <p:pic>
        <p:nvPicPr>
          <p:cNvPr id="7" name="Imagen 6"/>
          <p:cNvPicPr>
            <a:picLocks noChangeAspect="1"/>
          </p:cNvPicPr>
          <p:nvPr/>
        </p:nvPicPr>
        <p:blipFill>
          <a:blip r:embed="rId2"/>
          <a:stretch>
            <a:fillRect/>
          </a:stretch>
        </p:blipFill>
        <p:spPr>
          <a:xfrm>
            <a:off x="6381143" y="2448895"/>
            <a:ext cx="4932087" cy="2869063"/>
          </a:xfrm>
          <a:prstGeom prst="rect">
            <a:avLst/>
          </a:prstGeom>
        </p:spPr>
      </p:pic>
      <p:sp>
        <p:nvSpPr>
          <p:cNvPr id="8" name="CuadroTexto 7">
            <a:extLst>
              <a:ext uri="{FF2B5EF4-FFF2-40B4-BE49-F238E27FC236}">
                <a16:creationId xmlns:a16="http://schemas.microsoft.com/office/drawing/2014/main" id="{07475421-C0D2-41BA-88FA-9C27FBF6E7DF}"/>
              </a:ext>
            </a:extLst>
          </p:cNvPr>
          <p:cNvSpPr txBox="1"/>
          <p:nvPr/>
        </p:nvSpPr>
        <p:spPr>
          <a:xfrm>
            <a:off x="6381143" y="1502781"/>
            <a:ext cx="4582758" cy="923330"/>
          </a:xfrm>
          <a:prstGeom prst="rect">
            <a:avLst/>
          </a:prstGeom>
          <a:noFill/>
        </p:spPr>
        <p:txBody>
          <a:bodyPr wrap="square" rtlCol="0">
            <a:spAutoFit/>
          </a:bodyPr>
          <a:lstStyle/>
          <a:p>
            <a:r>
              <a:rPr lang="es-MX" dirty="0"/>
              <a:t>Figura 1</a:t>
            </a:r>
          </a:p>
          <a:p>
            <a:r>
              <a:rPr lang="es-ES" dirty="0"/>
              <a:t>Diagrama de fases de equilibrio binario de las aleaciones Ti-Al</a:t>
            </a:r>
            <a:r>
              <a:rPr lang="es-ES" b="1" dirty="0"/>
              <a:t> </a:t>
            </a:r>
            <a:endParaRPr lang="es-EC" dirty="0"/>
          </a:p>
        </p:txBody>
      </p:sp>
      <p:sp>
        <p:nvSpPr>
          <p:cNvPr id="9" name="CuadroTexto 8">
            <a:extLst>
              <a:ext uri="{FF2B5EF4-FFF2-40B4-BE49-F238E27FC236}">
                <a16:creationId xmlns:a16="http://schemas.microsoft.com/office/drawing/2014/main" id="{75421EE2-6BF7-4405-935D-4C24BBB900EA}"/>
              </a:ext>
            </a:extLst>
          </p:cNvPr>
          <p:cNvSpPr txBox="1"/>
          <p:nvPr/>
        </p:nvSpPr>
        <p:spPr>
          <a:xfrm>
            <a:off x="6100012" y="5477203"/>
            <a:ext cx="5498429" cy="1077218"/>
          </a:xfrm>
          <a:prstGeom prst="rect">
            <a:avLst/>
          </a:prstGeom>
          <a:noFill/>
        </p:spPr>
        <p:txBody>
          <a:bodyPr wrap="square" rtlCol="0">
            <a:spAutoFit/>
          </a:bodyPr>
          <a:lstStyle/>
          <a:p>
            <a:r>
              <a:rPr lang="es-ES" sz="1600" dirty="0"/>
              <a:t>Nota: Diagrama de fases de equilibrio binario de las aleaciones Ti-Al y </a:t>
            </a:r>
            <a:r>
              <a:rPr lang="es-ES" sz="1600" dirty="0" smtClean="0"/>
              <a:t>microestructuras </a:t>
            </a:r>
            <a:r>
              <a:rPr lang="es-ES" sz="1600" dirty="0"/>
              <a:t>de las fases TiAl; (a) hexagonal </a:t>
            </a:r>
            <a:r>
              <a:rPr lang="el-GR" sz="1600" dirty="0" smtClean="0"/>
              <a:t>α</a:t>
            </a:r>
            <a:r>
              <a:rPr lang="es-ES" sz="1600" dirty="0" smtClean="0"/>
              <a:t>2(Ti3Al</a:t>
            </a:r>
            <a:r>
              <a:rPr lang="es-ES" sz="1600" dirty="0"/>
              <a:t>) y (b) tetragonal </a:t>
            </a:r>
            <a:r>
              <a:rPr lang="el-GR" sz="1600" dirty="0" smtClean="0"/>
              <a:t>γ</a:t>
            </a:r>
            <a:r>
              <a:rPr lang="es-ES" sz="1600" dirty="0" smtClean="0"/>
              <a:t> (TiAl</a:t>
            </a:r>
            <a:r>
              <a:rPr lang="es-ES" sz="1600" dirty="0"/>
              <a:t>),Tomado de (Castellanos, 2019). </a:t>
            </a:r>
            <a:endParaRPr lang="es-EC" sz="1600" dirty="0"/>
          </a:p>
        </p:txBody>
      </p:sp>
      <p:sp>
        <p:nvSpPr>
          <p:cNvPr id="10"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843148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7315200"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Aplicaciones </a:t>
            </a:r>
            <a:endParaRPr lang="es-MX" dirty="0">
              <a:cs typeface="Times New Roman" panose="02020603050405020304" pitchFamily="18" charset="0"/>
            </a:endParaRP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1925053" y="1502781"/>
            <a:ext cx="4846439" cy="498374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b="1" i="1" dirty="0"/>
              <a:t>Industria Automotriz </a:t>
            </a:r>
          </a:p>
          <a:p>
            <a:pPr marL="0" indent="0">
              <a:buNone/>
            </a:pPr>
            <a:r>
              <a:rPr lang="es-ES" sz="2400" dirty="0"/>
              <a:t>La industria automotriz busca a nivel mundial la reducción del consumo </a:t>
            </a:r>
            <a:r>
              <a:rPr lang="es-ES" sz="2400" dirty="0" smtClean="0"/>
              <a:t>de combustibles</a:t>
            </a:r>
            <a:r>
              <a:rPr lang="es-ES" sz="2400" dirty="0"/>
              <a:t>, las emisiones y el ruido en los motores de los </a:t>
            </a:r>
            <a:r>
              <a:rPr lang="es-ES" sz="2400" dirty="0" smtClean="0"/>
              <a:t>vehículos.</a:t>
            </a:r>
          </a:p>
          <a:p>
            <a:pPr marL="0" indent="0">
              <a:buNone/>
            </a:pPr>
            <a:r>
              <a:rPr lang="es-ES" sz="2400" dirty="0" smtClean="0"/>
              <a:t>Con </a:t>
            </a:r>
            <a:r>
              <a:rPr lang="es-ES" sz="2400" dirty="0"/>
              <a:t>el uso de aleaciones ligeras de TiAl, se obtienen beneficios tanto en reducción de las emisiones, como resultado de la carga más rápida de aire fresco para el proceso de combustión (Clemens &amp; Mayer, 2013). </a:t>
            </a:r>
          </a:p>
        </p:txBody>
      </p:sp>
      <p:pic>
        <p:nvPicPr>
          <p:cNvPr id="7" name="Imagen 6"/>
          <p:cNvPicPr>
            <a:picLocks noChangeAspect="1"/>
          </p:cNvPicPr>
          <p:nvPr/>
        </p:nvPicPr>
        <p:blipFill>
          <a:blip r:embed="rId2"/>
          <a:stretch>
            <a:fillRect/>
          </a:stretch>
        </p:blipFill>
        <p:spPr>
          <a:xfrm>
            <a:off x="8110671" y="2228264"/>
            <a:ext cx="3524710" cy="3434907"/>
          </a:xfrm>
          <a:prstGeom prst="rect">
            <a:avLst/>
          </a:prstGeom>
        </p:spPr>
      </p:pic>
      <p:sp>
        <p:nvSpPr>
          <p:cNvPr id="8" name="CuadroTexto 7">
            <a:extLst>
              <a:ext uri="{FF2B5EF4-FFF2-40B4-BE49-F238E27FC236}">
                <a16:creationId xmlns:a16="http://schemas.microsoft.com/office/drawing/2014/main" id="{07475421-C0D2-41BA-88FA-9C27FBF6E7DF}"/>
              </a:ext>
            </a:extLst>
          </p:cNvPr>
          <p:cNvSpPr txBox="1"/>
          <p:nvPr/>
        </p:nvSpPr>
        <p:spPr>
          <a:xfrm>
            <a:off x="7259448" y="1304934"/>
            <a:ext cx="4582758" cy="923330"/>
          </a:xfrm>
          <a:prstGeom prst="rect">
            <a:avLst/>
          </a:prstGeom>
          <a:noFill/>
        </p:spPr>
        <p:txBody>
          <a:bodyPr wrap="square" rtlCol="0">
            <a:spAutoFit/>
          </a:bodyPr>
          <a:lstStyle/>
          <a:p>
            <a:r>
              <a:rPr lang="es-MX" dirty="0"/>
              <a:t>Figura </a:t>
            </a:r>
            <a:r>
              <a:rPr lang="es-MX" dirty="0" smtClean="0"/>
              <a:t>2</a:t>
            </a:r>
            <a:endParaRPr lang="es-MX" dirty="0"/>
          </a:p>
          <a:p>
            <a:r>
              <a:rPr lang="es-ES" dirty="0"/>
              <a:t>Elementos automotrices de aleaciones de titanio. </a:t>
            </a:r>
            <a:endParaRPr lang="es-EC" dirty="0"/>
          </a:p>
        </p:txBody>
      </p:sp>
      <p:sp>
        <p:nvSpPr>
          <p:cNvPr id="9" name="CuadroTexto 8">
            <a:extLst>
              <a:ext uri="{FF2B5EF4-FFF2-40B4-BE49-F238E27FC236}">
                <a16:creationId xmlns:a16="http://schemas.microsoft.com/office/drawing/2014/main" id="{75421EE2-6BF7-4405-935D-4C24BBB900EA}"/>
              </a:ext>
            </a:extLst>
          </p:cNvPr>
          <p:cNvSpPr txBox="1"/>
          <p:nvPr/>
        </p:nvSpPr>
        <p:spPr>
          <a:xfrm>
            <a:off x="7259448" y="5825840"/>
            <a:ext cx="4855276" cy="646331"/>
          </a:xfrm>
          <a:prstGeom prst="rect">
            <a:avLst/>
          </a:prstGeom>
          <a:noFill/>
        </p:spPr>
        <p:txBody>
          <a:bodyPr wrap="square" rtlCol="0">
            <a:spAutoFit/>
          </a:bodyPr>
          <a:lstStyle/>
          <a:p>
            <a:r>
              <a:rPr lang="es-ES" dirty="0"/>
              <a:t>Nota: Turbocompresor de aluminuro de titanio TiAl; Tomado de (</a:t>
            </a:r>
            <a:r>
              <a:rPr lang="es-ES" dirty="0" err="1"/>
              <a:t>Direct</a:t>
            </a:r>
            <a:r>
              <a:rPr lang="es-ES" dirty="0"/>
              <a:t> </a:t>
            </a:r>
            <a:r>
              <a:rPr lang="es-ES" dirty="0" err="1"/>
              <a:t>Industry</a:t>
            </a:r>
            <a:r>
              <a:rPr lang="es-ES" dirty="0"/>
              <a:t>, </a:t>
            </a:r>
            <a:r>
              <a:rPr lang="es-ES" dirty="0" smtClean="0"/>
              <a:t>2019). </a:t>
            </a:r>
            <a:endParaRPr lang="es-EC" sz="1600" dirty="0"/>
          </a:p>
        </p:txBody>
      </p:sp>
      <p:sp>
        <p:nvSpPr>
          <p:cNvPr id="10"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2433275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7315200"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Aplicaciones </a:t>
            </a:r>
            <a:endParaRPr lang="es-MX" dirty="0">
              <a:cs typeface="Times New Roman" panose="02020603050405020304" pitchFamily="18" charset="0"/>
            </a:endParaRP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707105" y="1068980"/>
            <a:ext cx="7947973" cy="498374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b="1" i="1" dirty="0"/>
              <a:t>Industria Aeronáutica </a:t>
            </a:r>
          </a:p>
          <a:p>
            <a:pPr marL="0" indent="0">
              <a:buNone/>
            </a:pPr>
            <a:r>
              <a:rPr lang="es-ES" sz="2400" dirty="0"/>
              <a:t>En la industria aeronáutica también se busca producir nuevos materiales que </a:t>
            </a:r>
            <a:r>
              <a:rPr lang="es-ES" sz="2400" dirty="0" smtClean="0"/>
              <a:t> remplacen </a:t>
            </a:r>
            <a:r>
              <a:rPr lang="es-ES" sz="2400" dirty="0"/>
              <a:t>a las superaleaciones de </a:t>
            </a:r>
            <a:r>
              <a:rPr lang="es-ES" sz="2400" dirty="0" err="1" smtClean="0"/>
              <a:t>Niquel</a:t>
            </a:r>
            <a:r>
              <a:rPr lang="es-ES" sz="2400" dirty="0" smtClean="0"/>
              <a:t> </a:t>
            </a:r>
            <a:r>
              <a:rPr lang="es-ES" sz="2400" dirty="0"/>
              <a:t>por aleaciones de TiAl </a:t>
            </a:r>
            <a:r>
              <a:rPr lang="es-ES" sz="2400" dirty="0" smtClean="0"/>
              <a:t>ya </a:t>
            </a:r>
            <a:r>
              <a:rPr lang="es-ES" sz="2400" dirty="0"/>
              <a:t>que estas son relativamente más livianas. </a:t>
            </a:r>
            <a:endParaRPr lang="es-ES" sz="2400" dirty="0" smtClean="0"/>
          </a:p>
          <a:p>
            <a:pPr marL="0" indent="0">
              <a:buNone/>
            </a:pPr>
            <a:r>
              <a:rPr lang="es-ES" sz="2400" dirty="0" smtClean="0"/>
              <a:t>En </a:t>
            </a:r>
            <a:r>
              <a:rPr lang="es-ES" sz="2400" dirty="0"/>
              <a:t>este contexto la utilización de los TiAl se convierte </a:t>
            </a:r>
            <a:r>
              <a:rPr lang="es-ES" sz="2400" dirty="0" smtClean="0"/>
              <a:t>cada </a:t>
            </a:r>
            <a:r>
              <a:rPr lang="es-ES" sz="2400" dirty="0"/>
              <a:t>vez en un aspecto importante </a:t>
            </a:r>
            <a:r>
              <a:rPr lang="es-ES" sz="2400" dirty="0" smtClean="0"/>
              <a:t>cuando </a:t>
            </a:r>
            <a:r>
              <a:rPr lang="es-ES" sz="2400" dirty="0"/>
              <a:t>el peso es un </a:t>
            </a:r>
            <a:r>
              <a:rPr lang="es-ES" sz="2400" dirty="0" smtClean="0"/>
              <a:t>factor </a:t>
            </a:r>
            <a:r>
              <a:rPr lang="es-ES" sz="2400" dirty="0"/>
              <a:t>crítico en el diseño de elementos estructurales de los aviones. (</a:t>
            </a:r>
            <a:r>
              <a:rPr lang="es-ES" sz="2400" dirty="0" err="1"/>
              <a:t>Diaz</a:t>
            </a:r>
            <a:r>
              <a:rPr lang="es-ES" sz="2400" dirty="0"/>
              <a:t> del Castillo &amp; </a:t>
            </a:r>
            <a:r>
              <a:rPr lang="es-ES" sz="2400" dirty="0" smtClean="0"/>
              <a:t>Cárdenas</a:t>
            </a:r>
            <a:r>
              <a:rPr lang="es-ES" sz="2400" dirty="0"/>
              <a:t>, 2015). </a:t>
            </a:r>
            <a:endParaRPr lang="es-ES" sz="2800" dirty="0"/>
          </a:p>
        </p:txBody>
      </p:sp>
      <p:sp>
        <p:nvSpPr>
          <p:cNvPr id="12"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454648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Torneado de aleaciones de TiAl </a:t>
            </a:r>
            <a:endParaRPr lang="es-ES" i="1" dirty="0"/>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1899655" y="1537709"/>
            <a:ext cx="5010037" cy="498374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El torneado es el proceso más común para el corte de un metal. Este proceso </a:t>
            </a:r>
            <a:r>
              <a:rPr lang="es-ES" sz="2400" dirty="0" smtClean="0"/>
              <a:t>genera formas </a:t>
            </a:r>
            <a:r>
              <a:rPr lang="es-ES" sz="2400" dirty="0"/>
              <a:t>cilíndricas y redondeadas mediante el uso de una herramienta de corte de un </a:t>
            </a:r>
            <a:r>
              <a:rPr lang="es-ES" sz="2400" dirty="0" smtClean="0"/>
              <a:t>solo filo</a:t>
            </a:r>
            <a:r>
              <a:rPr lang="es-ES" sz="2400" dirty="0"/>
              <a:t>. </a:t>
            </a:r>
            <a:endParaRPr lang="es-ES" sz="2400" dirty="0" smtClean="0"/>
          </a:p>
          <a:p>
            <a:r>
              <a:rPr lang="es-ES" sz="2400" dirty="0" err="1" smtClean="0"/>
              <a:t>Aust</a:t>
            </a:r>
            <a:r>
              <a:rPr lang="es-ES" sz="2400" dirty="0" smtClean="0"/>
              <a:t> </a:t>
            </a:r>
            <a:r>
              <a:rPr lang="es-ES" sz="2400" dirty="0"/>
              <a:t>&amp; </a:t>
            </a:r>
            <a:r>
              <a:rPr lang="es-ES" sz="2400" dirty="0" err="1"/>
              <a:t>Niemann</a:t>
            </a:r>
            <a:r>
              <a:rPr lang="es-ES" sz="2400" dirty="0"/>
              <a:t> (1999), en su trabajo acerca de la maquinabilidad de </a:t>
            </a:r>
            <a:r>
              <a:rPr lang="es-ES" sz="2400" dirty="0" smtClean="0"/>
              <a:t>γ-TiAl concluyen </a:t>
            </a:r>
            <a:r>
              <a:rPr lang="es-ES" sz="2400" dirty="0"/>
              <a:t>que en el proceso de torneado de aleaciones de TiAl, se obtienen </a:t>
            </a:r>
            <a:r>
              <a:rPr lang="es-ES" sz="2400" dirty="0" smtClean="0"/>
              <a:t>excelentes resultados </a:t>
            </a:r>
            <a:r>
              <a:rPr lang="es-ES" sz="2400" dirty="0"/>
              <a:t>cuando se utiliza plaquitas de forma romboidal con una geometría de </a:t>
            </a:r>
            <a:r>
              <a:rPr lang="es-ES" sz="2400" dirty="0" smtClean="0"/>
              <a:t>corte positiva </a:t>
            </a:r>
            <a:r>
              <a:rPr lang="es-ES" sz="2400" dirty="0"/>
              <a:t>y aristas de corte </a:t>
            </a:r>
            <a:r>
              <a:rPr lang="es-ES" sz="2400" dirty="0" smtClean="0"/>
              <a:t>afiladas. </a:t>
            </a:r>
            <a:endParaRPr lang="es-ES" sz="2800" dirty="0" smtClean="0"/>
          </a:p>
        </p:txBody>
      </p:sp>
      <p:sp>
        <p:nvSpPr>
          <p:cNvPr id="7" name="CuadroTexto 6">
            <a:extLst>
              <a:ext uri="{FF2B5EF4-FFF2-40B4-BE49-F238E27FC236}">
                <a16:creationId xmlns:a16="http://schemas.microsoft.com/office/drawing/2014/main" id="{07475421-C0D2-41BA-88FA-9C27FBF6E7DF}"/>
              </a:ext>
            </a:extLst>
          </p:cNvPr>
          <p:cNvSpPr txBox="1"/>
          <p:nvPr/>
        </p:nvSpPr>
        <p:spPr>
          <a:xfrm>
            <a:off x="7373807" y="1764505"/>
            <a:ext cx="4038204" cy="646331"/>
          </a:xfrm>
          <a:prstGeom prst="rect">
            <a:avLst/>
          </a:prstGeom>
          <a:noFill/>
        </p:spPr>
        <p:txBody>
          <a:bodyPr wrap="square" rtlCol="0">
            <a:spAutoFit/>
          </a:bodyPr>
          <a:lstStyle/>
          <a:p>
            <a:r>
              <a:rPr lang="es-MX" dirty="0"/>
              <a:t>Figura </a:t>
            </a:r>
            <a:r>
              <a:rPr lang="es-MX" dirty="0" smtClean="0"/>
              <a:t>5</a:t>
            </a:r>
          </a:p>
          <a:p>
            <a:r>
              <a:rPr lang="es-ES" dirty="0"/>
              <a:t>Geometría de insertos. </a:t>
            </a:r>
            <a:endParaRPr lang="es-EC" dirty="0"/>
          </a:p>
        </p:txBody>
      </p:sp>
      <p:sp>
        <p:nvSpPr>
          <p:cNvPr id="8" name="CuadroTexto 7">
            <a:extLst>
              <a:ext uri="{FF2B5EF4-FFF2-40B4-BE49-F238E27FC236}">
                <a16:creationId xmlns:a16="http://schemas.microsoft.com/office/drawing/2014/main" id="{75421EE2-6BF7-4405-935D-4C24BBB900EA}"/>
              </a:ext>
            </a:extLst>
          </p:cNvPr>
          <p:cNvSpPr txBox="1"/>
          <p:nvPr/>
        </p:nvSpPr>
        <p:spPr>
          <a:xfrm>
            <a:off x="7373807" y="5793607"/>
            <a:ext cx="4675198" cy="923330"/>
          </a:xfrm>
          <a:prstGeom prst="rect">
            <a:avLst/>
          </a:prstGeom>
          <a:noFill/>
        </p:spPr>
        <p:txBody>
          <a:bodyPr wrap="square" rtlCol="0">
            <a:spAutoFit/>
          </a:bodyPr>
          <a:lstStyle/>
          <a:p>
            <a:r>
              <a:rPr lang="es-ES" dirty="0"/>
              <a:t>Nota: Geometría de un inserto CNMG-12 04 04-SM 1125. Tomado de (</a:t>
            </a:r>
            <a:r>
              <a:rPr lang="es-ES" dirty="0" err="1"/>
              <a:t>Sandvik</a:t>
            </a:r>
            <a:r>
              <a:rPr lang="es-ES" dirty="0"/>
              <a:t> </a:t>
            </a:r>
          </a:p>
          <a:p>
            <a:r>
              <a:rPr lang="es-ES" dirty="0" err="1"/>
              <a:t>Coromant</a:t>
            </a:r>
            <a:r>
              <a:rPr lang="es-ES" dirty="0"/>
              <a:t>, 2020). </a:t>
            </a:r>
            <a:endParaRPr lang="es-EC" sz="1600" dirty="0"/>
          </a:p>
        </p:txBody>
      </p:sp>
      <p:pic>
        <p:nvPicPr>
          <p:cNvPr id="10" name="Imagen 9"/>
          <p:cNvPicPr>
            <a:picLocks noChangeAspect="1"/>
          </p:cNvPicPr>
          <p:nvPr/>
        </p:nvPicPr>
        <p:blipFill rotWithShape="1">
          <a:blip r:embed="rId2"/>
          <a:srcRect r="53505"/>
          <a:stretch/>
        </p:blipFill>
        <p:spPr>
          <a:xfrm>
            <a:off x="7838414" y="2468351"/>
            <a:ext cx="2862618" cy="1663589"/>
          </a:xfrm>
          <a:prstGeom prst="rect">
            <a:avLst/>
          </a:prstGeom>
        </p:spPr>
      </p:pic>
      <p:pic>
        <p:nvPicPr>
          <p:cNvPr id="11" name="Imagen 10"/>
          <p:cNvPicPr>
            <a:picLocks noChangeAspect="1"/>
          </p:cNvPicPr>
          <p:nvPr/>
        </p:nvPicPr>
        <p:blipFill rotWithShape="1">
          <a:blip r:embed="rId2"/>
          <a:srcRect l="46174"/>
          <a:stretch/>
        </p:blipFill>
        <p:spPr>
          <a:xfrm>
            <a:off x="7838414" y="4072503"/>
            <a:ext cx="2941685" cy="1476698"/>
          </a:xfrm>
          <a:prstGeom prst="rect">
            <a:avLst/>
          </a:prstGeom>
        </p:spPr>
      </p:pic>
      <p:sp>
        <p:nvSpPr>
          <p:cNvPr id="12"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278956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Parámetros de corte </a:t>
            </a: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0"/>
            <a:ext cx="8758990" cy="498374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s-ES" dirty="0"/>
          </a:p>
          <a:p>
            <a:pPr marL="0" indent="0">
              <a:buNone/>
            </a:pPr>
            <a:r>
              <a:rPr lang="es-ES" sz="2400" dirty="0"/>
              <a:t>El proceso de torneado está definido por tres parámetros de corte: </a:t>
            </a:r>
          </a:p>
          <a:p>
            <a:r>
              <a:rPr lang="es-ES" sz="2400" dirty="0"/>
              <a:t> </a:t>
            </a:r>
            <a:r>
              <a:rPr lang="es-ES" sz="2400" b="1" dirty="0"/>
              <a:t>Velocidad de corte (Vc): </a:t>
            </a:r>
            <a:r>
              <a:rPr lang="es-ES" sz="2400" dirty="0"/>
              <a:t>es la velocidad instantánea del punto de referencia del filo de corte, según la dirección de </a:t>
            </a:r>
            <a:r>
              <a:rPr lang="es-ES" sz="2400" dirty="0" smtClean="0"/>
              <a:t>corte y </a:t>
            </a:r>
            <a:r>
              <a:rPr lang="es-ES" sz="2400" dirty="0"/>
              <a:t>se representa en [m/min]. </a:t>
            </a:r>
            <a:endParaRPr lang="es-ES" sz="2400" dirty="0" smtClean="0"/>
          </a:p>
          <a:p>
            <a:r>
              <a:rPr lang="es-ES" sz="2400" b="1" dirty="0"/>
              <a:t>Avance (f): </a:t>
            </a:r>
            <a:r>
              <a:rPr lang="es-ES" sz="2400" dirty="0"/>
              <a:t>la velocidad de desplazamiento (f) es el movimiento entre la pieza y la herramienta que proporciona un arranque de viruta repetido o continuo y se </a:t>
            </a:r>
            <a:r>
              <a:rPr lang="es-ES" sz="2400" dirty="0" smtClean="0"/>
              <a:t>representa </a:t>
            </a:r>
            <a:r>
              <a:rPr lang="es-ES" sz="2400" dirty="0"/>
              <a:t>en [mm/rev]. </a:t>
            </a:r>
          </a:p>
          <a:p>
            <a:r>
              <a:rPr lang="es-ES" sz="2400" b="1" dirty="0"/>
              <a:t>Profundidad de corte o penetración (Ap): </a:t>
            </a:r>
            <a:r>
              <a:rPr lang="es-ES" sz="2400" dirty="0"/>
              <a:t>es el movimiento entre la pieza y la herramienta que determina el grosor de la capa del material a eliminar y se </a:t>
            </a:r>
            <a:r>
              <a:rPr lang="es-ES" sz="2400" dirty="0" smtClean="0"/>
              <a:t>representa </a:t>
            </a:r>
            <a:r>
              <a:rPr lang="es-ES" sz="2400" dirty="0"/>
              <a:t>en [mm]. </a:t>
            </a:r>
            <a:endParaRPr lang="es-ES" sz="2800" dirty="0" smtClean="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1257954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Fuerzas de corte </a:t>
            </a: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371600"/>
            <a:ext cx="8758990" cy="385160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s-ES" dirty="0"/>
          </a:p>
          <a:p>
            <a:pPr marL="0" indent="0">
              <a:buNone/>
            </a:pPr>
            <a:r>
              <a:rPr lang="es-ES" sz="2400" dirty="0" smtClean="0"/>
              <a:t>La </a:t>
            </a:r>
            <a:r>
              <a:rPr lang="es-ES" sz="2400" dirty="0"/>
              <a:t>interacción entre la pieza y la herramienta durante el proceso de corte, da </a:t>
            </a:r>
            <a:r>
              <a:rPr lang="es-ES" sz="2400" dirty="0" smtClean="0"/>
              <a:t>origen a </a:t>
            </a:r>
            <a:r>
              <a:rPr lang="es-ES" sz="2400" dirty="0"/>
              <a:t>la aparición de una fuerza de contacto, siendo esta la fuerza responsable del </a:t>
            </a:r>
            <a:r>
              <a:rPr lang="es-ES" sz="2400" dirty="0" smtClean="0"/>
              <a:t>arranque de </a:t>
            </a:r>
            <a:r>
              <a:rPr lang="es-ES" sz="2400" dirty="0"/>
              <a:t>viruta al material. </a:t>
            </a:r>
            <a:endParaRPr lang="es-ES" sz="2400" dirty="0" smtClean="0"/>
          </a:p>
          <a:p>
            <a:pPr marL="0" indent="0">
              <a:buNone/>
            </a:pPr>
            <a:r>
              <a:rPr lang="es-ES" sz="2400" dirty="0" smtClean="0"/>
              <a:t>La </a:t>
            </a:r>
            <a:r>
              <a:rPr lang="es-ES" sz="2400" dirty="0"/>
              <a:t>medición de las fuerzas de corte es fundamental para </a:t>
            </a:r>
            <a:r>
              <a:rPr lang="es-ES" sz="2400" dirty="0" smtClean="0"/>
              <a:t>la evaluación </a:t>
            </a:r>
            <a:r>
              <a:rPr lang="es-ES" sz="2400" dirty="0"/>
              <a:t>de la maquinabilidad de un material, es decir, cuanto mayor sea su </a:t>
            </a:r>
            <a:r>
              <a:rPr lang="es-ES" sz="2400" dirty="0" smtClean="0"/>
              <a:t>valor, menor </a:t>
            </a:r>
            <a:r>
              <a:rPr lang="es-ES" sz="2400" dirty="0"/>
              <a:t>es la maquinabilidad del material (S. D. Castellanos et al., 2017; </a:t>
            </a:r>
            <a:r>
              <a:rPr lang="es-ES" sz="2400" dirty="0" err="1"/>
              <a:t>Radkowski</a:t>
            </a:r>
            <a:r>
              <a:rPr lang="es-ES" sz="2400" dirty="0"/>
              <a:t> </a:t>
            </a:r>
            <a:r>
              <a:rPr lang="es-ES" sz="2400" dirty="0" smtClean="0"/>
              <a:t>&amp; </a:t>
            </a:r>
            <a:r>
              <a:rPr lang="es-ES" sz="2400" dirty="0" err="1" smtClean="0"/>
              <a:t>Sep</a:t>
            </a:r>
            <a:r>
              <a:rPr lang="es-ES" sz="2400" dirty="0"/>
              <a:t>, </a:t>
            </a:r>
            <a:r>
              <a:rPr lang="es-ES" sz="2400" dirty="0" smtClean="0"/>
              <a:t>2014).</a:t>
            </a:r>
            <a:endParaRPr lang="es-ES" sz="3200" dirty="0" smtClean="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2025070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Fuerzas de corte </a:t>
            </a: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1899655" y="1537709"/>
            <a:ext cx="5010037" cy="498374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La fuerza total que actúa sobre la herramienta de corte se denomina fuerza de </a:t>
            </a:r>
            <a:r>
              <a:rPr lang="es-ES" sz="2400" dirty="0" smtClean="0"/>
              <a:t> mecanizado </a:t>
            </a:r>
            <a:r>
              <a:rPr lang="es-ES" sz="2400" dirty="0"/>
              <a:t>(𝐹𝑚) y puede descomponerse en tres direcciones de los movimientos </a:t>
            </a:r>
            <a:r>
              <a:rPr lang="es-ES" sz="2400" dirty="0" smtClean="0"/>
              <a:t> relativos </a:t>
            </a:r>
            <a:r>
              <a:rPr lang="es-ES" sz="2400" dirty="0"/>
              <a:t>entre la pieza mecanizada y la herramienta. Este desglose da lugar a la fuerza de </a:t>
            </a:r>
            <a:r>
              <a:rPr lang="es-ES" sz="2400" dirty="0" smtClean="0"/>
              <a:t> avance </a:t>
            </a:r>
            <a:r>
              <a:rPr lang="es-ES" sz="2400" dirty="0"/>
              <a:t>(Fa), la fuerza de penetración (𝐹𝑝) y la fuerza de corte principal (𝐹𝑐). </a:t>
            </a:r>
            <a:endParaRPr lang="es-ES" sz="3200" dirty="0" smtClean="0"/>
          </a:p>
        </p:txBody>
      </p:sp>
      <p:sp>
        <p:nvSpPr>
          <p:cNvPr id="7" name="CuadroTexto 6">
            <a:extLst>
              <a:ext uri="{FF2B5EF4-FFF2-40B4-BE49-F238E27FC236}">
                <a16:creationId xmlns:a16="http://schemas.microsoft.com/office/drawing/2014/main" id="{07475421-C0D2-41BA-88FA-9C27FBF6E7DF}"/>
              </a:ext>
            </a:extLst>
          </p:cNvPr>
          <p:cNvSpPr txBox="1"/>
          <p:nvPr/>
        </p:nvSpPr>
        <p:spPr>
          <a:xfrm>
            <a:off x="7373807" y="1764505"/>
            <a:ext cx="4038204" cy="646331"/>
          </a:xfrm>
          <a:prstGeom prst="rect">
            <a:avLst/>
          </a:prstGeom>
          <a:noFill/>
        </p:spPr>
        <p:txBody>
          <a:bodyPr wrap="square" rtlCol="0">
            <a:spAutoFit/>
          </a:bodyPr>
          <a:lstStyle/>
          <a:p>
            <a:r>
              <a:rPr lang="es-MX" dirty="0"/>
              <a:t>Figura 6</a:t>
            </a:r>
            <a:endParaRPr lang="es-MX" dirty="0" smtClean="0"/>
          </a:p>
          <a:p>
            <a:r>
              <a:rPr lang="es-ES" dirty="0"/>
              <a:t>Diagrama de fuerzas de corte. </a:t>
            </a:r>
            <a:endParaRPr lang="es-EC" dirty="0"/>
          </a:p>
        </p:txBody>
      </p:sp>
      <p:sp>
        <p:nvSpPr>
          <p:cNvPr id="8" name="CuadroTexto 7">
            <a:extLst>
              <a:ext uri="{FF2B5EF4-FFF2-40B4-BE49-F238E27FC236}">
                <a16:creationId xmlns:a16="http://schemas.microsoft.com/office/drawing/2014/main" id="{75421EE2-6BF7-4405-935D-4C24BBB900EA}"/>
              </a:ext>
            </a:extLst>
          </p:cNvPr>
          <p:cNvSpPr txBox="1"/>
          <p:nvPr/>
        </p:nvSpPr>
        <p:spPr>
          <a:xfrm>
            <a:off x="7373807" y="5793607"/>
            <a:ext cx="4675198" cy="923330"/>
          </a:xfrm>
          <a:prstGeom prst="rect">
            <a:avLst/>
          </a:prstGeom>
          <a:noFill/>
        </p:spPr>
        <p:txBody>
          <a:bodyPr wrap="square" rtlCol="0">
            <a:spAutoFit/>
          </a:bodyPr>
          <a:lstStyle/>
          <a:p>
            <a:r>
              <a:rPr lang="es-ES" dirty="0"/>
              <a:t>Nota: Diagrama de fuerzas de contacto en el proceso de torneado. Tomado de (</a:t>
            </a:r>
            <a:r>
              <a:rPr lang="es-ES" dirty="0" err="1"/>
              <a:t>Radkowski</a:t>
            </a:r>
            <a:endParaRPr lang="es-ES" dirty="0"/>
          </a:p>
          <a:p>
            <a:r>
              <a:rPr lang="es-ES" dirty="0"/>
              <a:t>&amp; </a:t>
            </a:r>
            <a:r>
              <a:rPr lang="es-ES" dirty="0" err="1"/>
              <a:t>Sep</a:t>
            </a:r>
            <a:r>
              <a:rPr lang="es-ES" dirty="0"/>
              <a:t>, 2014). </a:t>
            </a:r>
            <a:endParaRPr lang="es-EC" sz="1600" dirty="0"/>
          </a:p>
        </p:txBody>
      </p:sp>
      <p:pic>
        <p:nvPicPr>
          <p:cNvPr id="10" name="Imagen 9"/>
          <p:cNvPicPr>
            <a:picLocks noChangeAspect="1"/>
          </p:cNvPicPr>
          <p:nvPr/>
        </p:nvPicPr>
        <p:blipFill>
          <a:blip r:embed="rId2"/>
          <a:stretch>
            <a:fillRect/>
          </a:stretch>
        </p:blipFill>
        <p:spPr>
          <a:xfrm>
            <a:off x="8025064" y="2527311"/>
            <a:ext cx="3039477" cy="3149821"/>
          </a:xfrm>
          <a:prstGeom prst="rect">
            <a:avLst/>
          </a:prstGeom>
        </p:spPr>
      </p:pic>
      <p:sp>
        <p:nvSpPr>
          <p:cNvPr id="11"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643964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Influencia del refrigerante </a:t>
            </a:r>
            <a:endParaRPr lang="es-ES" i="1" dirty="0"/>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124689" y="1840831"/>
            <a:ext cx="4095637" cy="385160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Durante el proceso de corte hay energía que se consume para formar la </a:t>
            </a:r>
            <a:r>
              <a:rPr lang="es-ES" sz="2400" dirty="0" smtClean="0"/>
              <a:t>viruta mediante </a:t>
            </a:r>
            <a:r>
              <a:rPr lang="es-ES" sz="2400" dirty="0"/>
              <a:t>la deformación plástica. Casi toda esta energía se convierte en calor y, en </a:t>
            </a:r>
            <a:r>
              <a:rPr lang="es-ES" sz="2400" dirty="0" smtClean="0"/>
              <a:t> consecuencia</a:t>
            </a:r>
            <a:r>
              <a:rPr lang="es-ES" sz="2400" dirty="0"/>
              <a:t>, aumenta la temperatura en la zona de corte. </a:t>
            </a:r>
            <a:endParaRPr lang="es-ES" sz="3600" dirty="0" smtClean="0"/>
          </a:p>
        </p:txBody>
      </p:sp>
      <p:sp>
        <p:nvSpPr>
          <p:cNvPr id="7" name="CuadroTexto 6">
            <a:extLst>
              <a:ext uri="{FF2B5EF4-FFF2-40B4-BE49-F238E27FC236}">
                <a16:creationId xmlns:a16="http://schemas.microsoft.com/office/drawing/2014/main" id="{07475421-C0D2-41BA-88FA-9C27FBF6E7DF}"/>
              </a:ext>
            </a:extLst>
          </p:cNvPr>
          <p:cNvSpPr txBox="1"/>
          <p:nvPr/>
        </p:nvSpPr>
        <p:spPr>
          <a:xfrm>
            <a:off x="7373807" y="1764505"/>
            <a:ext cx="4038204" cy="646331"/>
          </a:xfrm>
          <a:prstGeom prst="rect">
            <a:avLst/>
          </a:prstGeom>
          <a:noFill/>
        </p:spPr>
        <p:txBody>
          <a:bodyPr wrap="square" rtlCol="0">
            <a:spAutoFit/>
          </a:bodyPr>
          <a:lstStyle/>
          <a:p>
            <a:r>
              <a:rPr lang="es-MX" dirty="0"/>
              <a:t>Figura </a:t>
            </a:r>
            <a:r>
              <a:rPr lang="es-MX" dirty="0" smtClean="0"/>
              <a:t>7</a:t>
            </a:r>
          </a:p>
          <a:p>
            <a:r>
              <a:rPr lang="pt-BR" dirty="0"/>
              <a:t>Diagrama de zonas de corte. </a:t>
            </a:r>
            <a:endParaRPr lang="es-EC" dirty="0"/>
          </a:p>
        </p:txBody>
      </p:sp>
      <p:sp>
        <p:nvSpPr>
          <p:cNvPr id="8" name="CuadroTexto 7">
            <a:extLst>
              <a:ext uri="{FF2B5EF4-FFF2-40B4-BE49-F238E27FC236}">
                <a16:creationId xmlns:a16="http://schemas.microsoft.com/office/drawing/2014/main" id="{75421EE2-6BF7-4405-935D-4C24BBB900EA}"/>
              </a:ext>
            </a:extLst>
          </p:cNvPr>
          <p:cNvSpPr txBox="1"/>
          <p:nvPr/>
        </p:nvSpPr>
        <p:spPr>
          <a:xfrm>
            <a:off x="7229428" y="5599014"/>
            <a:ext cx="4675198" cy="1200329"/>
          </a:xfrm>
          <a:prstGeom prst="rect">
            <a:avLst/>
          </a:prstGeom>
          <a:noFill/>
        </p:spPr>
        <p:txBody>
          <a:bodyPr wrap="square" rtlCol="0">
            <a:spAutoFit/>
          </a:bodyPr>
          <a:lstStyle/>
          <a:p>
            <a:r>
              <a:rPr lang="es-ES" dirty="0"/>
              <a:t>Nota: Diagrama de identificación de las zonas de Corte y calor generado en el proceso de</a:t>
            </a:r>
          </a:p>
          <a:p>
            <a:r>
              <a:rPr lang="pt-BR" dirty="0"/>
              <a:t>mecanizado por arranque de </a:t>
            </a:r>
            <a:r>
              <a:rPr lang="pt-BR" dirty="0" err="1"/>
              <a:t>viruta</a:t>
            </a:r>
            <a:r>
              <a:rPr lang="pt-BR" dirty="0"/>
              <a:t>. Tomado de (</a:t>
            </a:r>
            <a:r>
              <a:rPr lang="pt-BR" dirty="0" err="1"/>
              <a:t>Hosseini</a:t>
            </a:r>
            <a:r>
              <a:rPr lang="pt-BR" dirty="0"/>
              <a:t> &amp; </a:t>
            </a:r>
            <a:r>
              <a:rPr lang="pt-BR" dirty="0" err="1"/>
              <a:t>Kishawy</a:t>
            </a:r>
            <a:r>
              <a:rPr lang="pt-BR" dirty="0"/>
              <a:t>, 2014). </a:t>
            </a:r>
            <a:endParaRPr lang="es-EC" sz="1600" dirty="0"/>
          </a:p>
        </p:txBody>
      </p:sp>
      <p:pic>
        <p:nvPicPr>
          <p:cNvPr id="10" name="Imagen 9"/>
          <p:cNvPicPr>
            <a:picLocks noChangeAspect="1"/>
          </p:cNvPicPr>
          <p:nvPr/>
        </p:nvPicPr>
        <p:blipFill>
          <a:blip r:embed="rId2"/>
          <a:stretch>
            <a:fillRect/>
          </a:stretch>
        </p:blipFill>
        <p:spPr>
          <a:xfrm>
            <a:off x="7373807" y="2742027"/>
            <a:ext cx="4144937" cy="2505249"/>
          </a:xfrm>
          <a:prstGeom prst="rect">
            <a:avLst/>
          </a:prstGeom>
        </p:spPr>
      </p:pic>
      <p:sp>
        <p:nvSpPr>
          <p:cNvPr id="11"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1341371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DE954-0D2A-49B0-A1EC-F3CE78F6620A}"/>
              </a:ext>
            </a:extLst>
          </p:cNvPr>
          <p:cNvSpPr>
            <a:spLocks noGrp="1"/>
          </p:cNvSpPr>
          <p:nvPr>
            <p:ph type="title"/>
          </p:nvPr>
        </p:nvSpPr>
        <p:spPr>
          <a:xfrm>
            <a:off x="728869" y="2876976"/>
            <a:ext cx="6540824" cy="1104048"/>
          </a:xfrm>
        </p:spPr>
        <p:txBody>
          <a:bodyPr>
            <a:normAutofit/>
          </a:bodyPr>
          <a:lstStyle/>
          <a:p>
            <a:pPr algn="ctr"/>
            <a:r>
              <a:rPr lang="es-EC" sz="4400" b="1" dirty="0">
                <a:solidFill>
                  <a:schemeClr val="tx1">
                    <a:lumMod val="65000"/>
                    <a:lumOff val="35000"/>
                  </a:schemeClr>
                </a:solidFill>
                <a:effectLst>
                  <a:outerShdw blurRad="38100" dist="38100" dir="2700000" algn="tl">
                    <a:srgbClr val="000000">
                      <a:alpha val="43137"/>
                    </a:srgbClr>
                  </a:outerShdw>
                </a:effectLst>
                <a:cs typeface="Times New Roman" panose="02020603050405020304" pitchFamily="18" charset="0"/>
              </a:rPr>
              <a:t>CONTENIDO</a:t>
            </a:r>
          </a:p>
        </p:txBody>
      </p:sp>
      <p:sp>
        <p:nvSpPr>
          <p:cNvPr id="3" name="Marcador de contenido 2">
            <a:extLst>
              <a:ext uri="{FF2B5EF4-FFF2-40B4-BE49-F238E27FC236}">
                <a16:creationId xmlns:a16="http://schemas.microsoft.com/office/drawing/2014/main" id="{433F4D12-1F61-438B-A18F-A7B4EC91F9A2}"/>
              </a:ext>
            </a:extLst>
          </p:cNvPr>
          <p:cNvSpPr>
            <a:spLocks noGrp="1"/>
          </p:cNvSpPr>
          <p:nvPr>
            <p:ph idx="1"/>
          </p:nvPr>
        </p:nvSpPr>
        <p:spPr>
          <a:xfrm>
            <a:off x="6752301" y="1222791"/>
            <a:ext cx="4025766" cy="4060409"/>
          </a:xfrm>
        </p:spPr>
        <p:txBody>
          <a:bodyPr>
            <a:noAutofit/>
          </a:bodyPr>
          <a:lstStyle/>
          <a:p>
            <a:pPr>
              <a:lnSpc>
                <a:spcPct val="100000"/>
              </a:lnSpc>
              <a:buClr>
                <a:srgbClr val="549E39"/>
              </a:buClr>
              <a:defRPr/>
            </a:pPr>
            <a:r>
              <a:rPr lang="es-ES" sz="2400" dirty="0">
                <a:solidFill>
                  <a:schemeClr val="tx1"/>
                </a:solidFill>
              </a:rPr>
              <a:t>Introducción</a:t>
            </a:r>
            <a:endParaRPr lang="es-MX" sz="2400" dirty="0">
              <a:solidFill>
                <a:schemeClr val="tx1"/>
              </a:solidFill>
            </a:endParaRPr>
          </a:p>
          <a:p>
            <a:r>
              <a:rPr lang="es-MX" sz="2400" dirty="0">
                <a:solidFill>
                  <a:schemeClr val="tx1"/>
                </a:solidFill>
              </a:rPr>
              <a:t>Fundamentación teórica</a:t>
            </a:r>
          </a:p>
          <a:p>
            <a:r>
              <a:rPr lang="es-MX" sz="2400" dirty="0">
                <a:solidFill>
                  <a:schemeClr val="tx1"/>
                </a:solidFill>
              </a:rPr>
              <a:t>Diseño experimental</a:t>
            </a:r>
          </a:p>
          <a:p>
            <a:r>
              <a:rPr lang="es-MX" sz="2400" dirty="0" smtClean="0">
                <a:solidFill>
                  <a:schemeClr val="tx1"/>
                </a:solidFill>
              </a:rPr>
              <a:t>Proceso experimental</a:t>
            </a:r>
          </a:p>
          <a:p>
            <a:r>
              <a:rPr lang="es-MX" sz="2400" dirty="0" smtClean="0">
                <a:solidFill>
                  <a:schemeClr val="tx1"/>
                </a:solidFill>
              </a:rPr>
              <a:t>Validación de resultados </a:t>
            </a:r>
            <a:endParaRPr lang="es-MX" sz="2400" dirty="0">
              <a:solidFill>
                <a:schemeClr val="tx1"/>
              </a:solidFill>
            </a:endParaRPr>
          </a:p>
          <a:p>
            <a:r>
              <a:rPr lang="es-MX" sz="2400" dirty="0">
                <a:solidFill>
                  <a:schemeClr val="tx1"/>
                </a:solidFill>
              </a:rPr>
              <a:t>Conclusiones</a:t>
            </a:r>
          </a:p>
          <a:p>
            <a:r>
              <a:rPr lang="es-MX" sz="2400" dirty="0">
                <a:solidFill>
                  <a:schemeClr val="tx1"/>
                </a:solidFill>
              </a:rPr>
              <a:t>Recomendaciones</a:t>
            </a:r>
          </a:p>
          <a:p>
            <a:r>
              <a:rPr lang="es-MX" sz="2400" dirty="0">
                <a:solidFill>
                  <a:schemeClr val="tx1"/>
                </a:solidFill>
              </a:rPr>
              <a:t>Trabajos Futuros</a:t>
            </a:r>
          </a:p>
        </p:txBody>
      </p:sp>
    </p:spTree>
    <p:extLst>
      <p:ext uri="{BB962C8B-B14F-4D97-AF65-F5344CB8AC3E}">
        <p14:creationId xmlns:p14="http://schemas.microsoft.com/office/powerpoint/2010/main" val="1023124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Influencia del refrigerante </a:t>
            </a:r>
            <a:endParaRPr lang="es-ES" i="1" dirty="0"/>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852864"/>
            <a:ext cx="8475132" cy="385160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smtClean="0"/>
              <a:t>Las </a:t>
            </a:r>
            <a:r>
              <a:rPr lang="es-ES" sz="2400" dirty="0"/>
              <a:t>principales fuentes de </a:t>
            </a:r>
            <a:r>
              <a:rPr lang="es-ES" sz="2400" dirty="0" smtClean="0"/>
              <a:t>calor durante </a:t>
            </a:r>
            <a:r>
              <a:rPr lang="es-ES" sz="2400" dirty="0"/>
              <a:t>las operaciones de corte son las </a:t>
            </a:r>
            <a:r>
              <a:rPr lang="es-ES" sz="2400" dirty="0" smtClean="0"/>
              <a:t>siguientes:</a:t>
            </a:r>
          </a:p>
          <a:p>
            <a:r>
              <a:rPr lang="es-ES" sz="2400" b="1" dirty="0" smtClean="0"/>
              <a:t>Zona </a:t>
            </a:r>
            <a:r>
              <a:rPr lang="es-ES" sz="2400" b="1" dirty="0"/>
              <a:t>de cizalladura primaria: </a:t>
            </a:r>
            <a:r>
              <a:rPr lang="es-ES" sz="2400" dirty="0"/>
              <a:t>en la que el calor se genera principalmente por </a:t>
            </a:r>
            <a:r>
              <a:rPr lang="es-ES" sz="2400" dirty="0" smtClean="0"/>
              <a:t>la </a:t>
            </a:r>
            <a:r>
              <a:rPr lang="es-ES" sz="2400" dirty="0"/>
              <a:t>deformación plástica de la pieza debido al cizallamiento. </a:t>
            </a:r>
          </a:p>
          <a:p>
            <a:r>
              <a:rPr lang="es-ES" sz="2400" dirty="0" smtClean="0"/>
              <a:t> </a:t>
            </a:r>
            <a:r>
              <a:rPr lang="es-ES" sz="2400" b="1" dirty="0"/>
              <a:t>Zona de cizalladura secundaria: </a:t>
            </a:r>
            <a:r>
              <a:rPr lang="es-ES" sz="2400" dirty="0"/>
              <a:t>en la que el calor se genera por una combinación de cizallamiento y la fricción en la cara del rastrillo de la </a:t>
            </a:r>
            <a:r>
              <a:rPr lang="es-ES" sz="2400" dirty="0" smtClean="0"/>
              <a:t>herramienta</a:t>
            </a:r>
            <a:r>
              <a:rPr lang="es-ES" sz="2400" dirty="0"/>
              <a:t>. </a:t>
            </a:r>
          </a:p>
          <a:p>
            <a:r>
              <a:rPr lang="es-ES" sz="2400" dirty="0" smtClean="0"/>
              <a:t> </a:t>
            </a:r>
            <a:r>
              <a:rPr lang="es-ES" sz="2400" b="1" dirty="0"/>
              <a:t>Zona de cizallamiento terciario: </a:t>
            </a:r>
            <a:r>
              <a:rPr lang="es-ES" sz="2400" dirty="0"/>
              <a:t>en la que el calor se produce debido a la fricción entre la pieza recién mecanizado y la cara ﬂanca de la herramienta de corte </a:t>
            </a:r>
            <a:r>
              <a:rPr lang="es-ES" sz="2400" dirty="0" smtClean="0"/>
              <a:t>(</a:t>
            </a:r>
            <a:r>
              <a:rPr lang="es-ES" sz="2400" dirty="0" err="1"/>
              <a:t>Hosseini</a:t>
            </a:r>
            <a:r>
              <a:rPr lang="es-ES" sz="2400" dirty="0"/>
              <a:t> &amp; </a:t>
            </a:r>
            <a:r>
              <a:rPr lang="es-ES" sz="2400" dirty="0" err="1"/>
              <a:t>Kishawy</a:t>
            </a:r>
            <a:r>
              <a:rPr lang="es-ES" sz="2400" dirty="0"/>
              <a:t>, 2014). </a:t>
            </a:r>
            <a:endParaRPr lang="es-ES" sz="2400" dirty="0" smtClean="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921728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Influencia del refrigerante </a:t>
            </a:r>
            <a:endParaRPr lang="es-ES" i="1" dirty="0"/>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852864"/>
            <a:ext cx="8475132" cy="385160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Debido a la baja conductividad térmica de las aleaciones de titanio </a:t>
            </a:r>
            <a:r>
              <a:rPr lang="es-ES" sz="2400" dirty="0" smtClean="0"/>
              <a:t>el calor </a:t>
            </a:r>
            <a:r>
              <a:rPr lang="es-ES" sz="2400" dirty="0"/>
              <a:t>que se produce durante el mecanizado no se disipa fácilmente de la zona de </a:t>
            </a:r>
            <a:r>
              <a:rPr lang="es-ES" sz="2400" dirty="0" smtClean="0"/>
              <a:t>corte, por </a:t>
            </a:r>
            <a:r>
              <a:rPr lang="es-ES" sz="2400" dirty="0"/>
              <a:t>lo tanto, una gran cantidad de calor queda atrapada en la zona de corte o cerca de </a:t>
            </a:r>
            <a:r>
              <a:rPr lang="es-ES" sz="2400" dirty="0" smtClean="0"/>
              <a:t>ella lo </a:t>
            </a:r>
            <a:r>
              <a:rPr lang="es-ES" sz="2400" dirty="0"/>
              <a:t>que aumenta la temperatura de la herramienta de corte.  </a:t>
            </a:r>
          </a:p>
          <a:p>
            <a:r>
              <a:rPr lang="es-ES" sz="2400" dirty="0"/>
              <a:t>La aplicación de los fluidos de corte de tipo refrigerante en el proceso de torneado </a:t>
            </a:r>
            <a:r>
              <a:rPr lang="es-ES" sz="2400" dirty="0" smtClean="0"/>
              <a:t>de </a:t>
            </a:r>
            <a:r>
              <a:rPr lang="es-ES" sz="2400" dirty="0"/>
              <a:t>metales es primordialmente para reducir la temperatura de corte ocasionada por la </a:t>
            </a:r>
            <a:r>
              <a:rPr lang="es-ES" sz="2400" dirty="0" smtClean="0"/>
              <a:t>fricción </a:t>
            </a:r>
            <a:r>
              <a:rPr lang="es-ES" sz="2400" dirty="0"/>
              <a:t>que existe entre la herramienta, la viruta y la pieza de trabajo. </a:t>
            </a:r>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998725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Lubricación criogénica </a:t>
            </a:r>
            <a:endParaRPr lang="es-ES" i="1" dirty="0"/>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La criogenia suele definirse como un evento que ocurren a una temperatura </a:t>
            </a:r>
            <a:r>
              <a:rPr lang="es-ES" sz="2400" dirty="0" smtClean="0"/>
              <a:t>aproximada </a:t>
            </a:r>
            <a:r>
              <a:rPr lang="es-ES" sz="2400" dirty="0"/>
              <a:t>de -153°C o inferior. Los sistemas de refrigeración generalmente utilizan </a:t>
            </a:r>
            <a:r>
              <a:rPr lang="es-ES" sz="2400" dirty="0" smtClean="0"/>
              <a:t>líquidos </a:t>
            </a:r>
            <a:r>
              <a:rPr lang="es-ES" sz="2400" dirty="0"/>
              <a:t>criogénicos como el nitrógeno líquido, el oxígeno, el helio, el metano, el dióxido </a:t>
            </a:r>
            <a:r>
              <a:rPr lang="es-ES" sz="2400" dirty="0" smtClean="0"/>
              <a:t>de </a:t>
            </a:r>
            <a:r>
              <a:rPr lang="es-ES" sz="2400" dirty="0"/>
              <a:t>carbono, el etano y el argón entre otros (</a:t>
            </a:r>
            <a:r>
              <a:rPr lang="es-ES" sz="2400" dirty="0" err="1"/>
              <a:t>Elshwain</a:t>
            </a:r>
            <a:r>
              <a:rPr lang="es-ES" sz="2400" dirty="0"/>
              <a:t> &amp; </a:t>
            </a:r>
            <a:r>
              <a:rPr lang="es-ES" sz="2400" dirty="0" err="1"/>
              <a:t>Redzuan</a:t>
            </a:r>
            <a:r>
              <a:rPr lang="es-ES" sz="2400" dirty="0"/>
              <a:t>, 2014; </a:t>
            </a:r>
            <a:r>
              <a:rPr lang="es-ES" sz="2400" dirty="0" err="1"/>
              <a:t>Kaynak</a:t>
            </a:r>
            <a:r>
              <a:rPr lang="es-ES" sz="2400" dirty="0"/>
              <a:t> &amp; </a:t>
            </a:r>
            <a:r>
              <a:rPr lang="es-ES" sz="2400" dirty="0" err="1" smtClean="0"/>
              <a:t>Gharibi</a:t>
            </a:r>
            <a:r>
              <a:rPr lang="es-ES" sz="2400" dirty="0"/>
              <a:t>, 2019; </a:t>
            </a:r>
            <a:r>
              <a:rPr lang="es-ES" sz="2400" dirty="0" err="1"/>
              <a:t>Khanna</a:t>
            </a:r>
            <a:r>
              <a:rPr lang="es-ES" sz="2400" dirty="0"/>
              <a:t> et al., 2020). </a:t>
            </a:r>
            <a:endParaRPr lang="es-ES" sz="2400" dirty="0" smtClean="0"/>
          </a:p>
          <a:p>
            <a:r>
              <a:rPr lang="es-ES" sz="2400" dirty="0"/>
              <a:t>En la actualidad la industria </a:t>
            </a:r>
            <a:r>
              <a:rPr lang="es-ES" sz="2400" dirty="0" smtClean="0"/>
              <a:t>manufacturera se </a:t>
            </a:r>
            <a:r>
              <a:rPr lang="es-ES" sz="2400" dirty="0"/>
              <a:t>ve comprometida a buscar sistemas de refrigeración </a:t>
            </a:r>
            <a:r>
              <a:rPr lang="es-ES" sz="2400" dirty="0" smtClean="0"/>
              <a:t>de </a:t>
            </a:r>
            <a:r>
              <a:rPr lang="es-ES" sz="2400" dirty="0"/>
              <a:t>forma innovadora y sostenible que sea amigable para el medio </a:t>
            </a:r>
            <a:r>
              <a:rPr lang="es-ES" sz="2400" dirty="0" smtClean="0"/>
              <a:t>ambiente. </a:t>
            </a:r>
          </a:p>
          <a:p>
            <a:r>
              <a:rPr lang="es-ES" sz="2400" dirty="0" smtClean="0"/>
              <a:t>El </a:t>
            </a:r>
            <a:r>
              <a:rPr lang="es-ES" sz="2400" dirty="0"/>
              <a:t>uso de sistemas de refrigeración de </a:t>
            </a:r>
            <a:r>
              <a:rPr lang="es-ES" sz="2400" dirty="0" smtClean="0"/>
              <a:t>tipo </a:t>
            </a:r>
            <a:r>
              <a:rPr lang="es-ES" sz="2400" dirty="0"/>
              <a:t>criogénico es un método innovador y respetuoso con el medio ambiente. </a:t>
            </a:r>
            <a:endParaRPr lang="es-ES" sz="2800" dirty="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742972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Lubricación criogénica </a:t>
            </a:r>
            <a:endParaRPr lang="es-ES" i="1" dirty="0"/>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Bajo ciertos criterios de mecanizado, la refrigeración criogénica ha demostrado una </a:t>
            </a:r>
            <a:r>
              <a:rPr lang="es-ES" sz="2400" dirty="0" smtClean="0"/>
              <a:t>gran ventaja </a:t>
            </a:r>
            <a:r>
              <a:rPr lang="es-ES" sz="2400" dirty="0"/>
              <a:t>en comparación de los refrigerantes convencionales que son a base de aceite o </a:t>
            </a:r>
            <a:r>
              <a:rPr lang="es-ES" sz="2400" dirty="0" smtClean="0"/>
              <a:t> con </a:t>
            </a:r>
            <a:r>
              <a:rPr lang="es-ES" sz="2400" dirty="0"/>
              <a:t>aditivos de </a:t>
            </a:r>
            <a:r>
              <a:rPr lang="es-ES" sz="2400" dirty="0" smtClean="0"/>
              <a:t>presión.</a:t>
            </a:r>
          </a:p>
          <a:p>
            <a:r>
              <a:rPr lang="es-ES" sz="2400" dirty="0" smtClean="0"/>
              <a:t>Entre </a:t>
            </a:r>
            <a:r>
              <a:rPr lang="es-ES" sz="2400" dirty="0"/>
              <a:t>los materiales más comunes en los </a:t>
            </a:r>
            <a:r>
              <a:rPr lang="es-ES" sz="2400" dirty="0" smtClean="0"/>
              <a:t>cuales </a:t>
            </a:r>
            <a:r>
              <a:rPr lang="es-ES" sz="2400" dirty="0"/>
              <a:t>el enfriamiento criogénico ha demostrado resultados prometedores son los </a:t>
            </a:r>
            <a:r>
              <a:rPr lang="es-ES" sz="2400" dirty="0" smtClean="0"/>
              <a:t>materiales </a:t>
            </a:r>
            <a:r>
              <a:rPr lang="es-ES" sz="2400" dirty="0"/>
              <a:t>de difícil mecanización, como las aleaciones a base de níquel, las aleaciones </a:t>
            </a:r>
            <a:r>
              <a:rPr lang="es-ES" sz="2400" dirty="0" smtClean="0"/>
              <a:t>de </a:t>
            </a:r>
            <a:r>
              <a:rPr lang="es-ES" sz="2400" dirty="0"/>
              <a:t>titanio y los aceros endurecidos (</a:t>
            </a:r>
            <a:r>
              <a:rPr lang="es-ES" sz="2400" dirty="0" err="1"/>
              <a:t>Kaynak</a:t>
            </a:r>
            <a:r>
              <a:rPr lang="es-ES" sz="2400" dirty="0"/>
              <a:t> et al., 2014). </a:t>
            </a:r>
            <a:endParaRPr lang="es-ES" sz="3200" dirty="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444569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Tecnología criogénica </a:t>
            </a: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Existen varios líquidos criogénicos en la industria, sin embargo, en las operaciones </a:t>
            </a:r>
            <a:r>
              <a:rPr lang="es-ES" sz="2400" dirty="0" smtClean="0"/>
              <a:t>de </a:t>
            </a:r>
            <a:r>
              <a:rPr lang="es-ES" sz="2400" dirty="0"/>
              <a:t>mecanizado generalmente se utilizan líquidos refrigerantes como el </a:t>
            </a:r>
            <a:r>
              <a:rPr lang="es-ES" sz="2400" dirty="0" smtClean="0"/>
              <a:t>CO2 </a:t>
            </a:r>
            <a:r>
              <a:rPr lang="es-ES" sz="2400" dirty="0"/>
              <a:t>y el </a:t>
            </a:r>
            <a:r>
              <a:rPr lang="es-ES" sz="2400" dirty="0" smtClean="0"/>
              <a:t>LN2.  </a:t>
            </a:r>
            <a:endParaRPr lang="es-ES" sz="2400" dirty="0"/>
          </a:p>
          <a:p>
            <a:pPr marL="0" indent="0">
              <a:buNone/>
            </a:pPr>
            <a:r>
              <a:rPr lang="es-ES" sz="2400" dirty="0" smtClean="0"/>
              <a:t>El </a:t>
            </a:r>
            <a:r>
              <a:rPr lang="es-ES" sz="2400" dirty="0"/>
              <a:t>primer uso de gases líquidos como refrigerante en las </a:t>
            </a:r>
            <a:r>
              <a:rPr lang="es-ES" sz="2400" dirty="0" smtClean="0"/>
              <a:t>operaciones </a:t>
            </a:r>
            <a:r>
              <a:rPr lang="es-ES" sz="2400" dirty="0"/>
              <a:t>de mecanizado fue realizado por Reitz, (1919), donde el dióxido de carbono  </a:t>
            </a:r>
            <a:r>
              <a:rPr lang="es-ES" sz="2400" dirty="0" smtClean="0"/>
              <a:t>(</a:t>
            </a:r>
            <a:r>
              <a:rPr lang="es-ES" sz="2400" dirty="0"/>
              <a:t>CO2) se utilizó como refrigerante</a:t>
            </a:r>
            <a:r>
              <a:rPr lang="es-ES" sz="2400" dirty="0" smtClean="0"/>
              <a:t>.</a:t>
            </a:r>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644286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Tecnología criogénica </a:t>
            </a: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Entre los aportes del mecanizado criogénico, es importante destacar que facilita la disipación del calor que se genera en la zona de corte, además que ayuda a conservar la vida útil de la herramienta de corte.</a:t>
            </a:r>
          </a:p>
          <a:p>
            <a:pPr marL="0" indent="0">
              <a:buNone/>
            </a:pPr>
            <a:r>
              <a:rPr lang="es-ES" sz="2400" dirty="0"/>
              <a:t> Por tal motivo, el mecanizado criogénico ha demostrado poseer la capacidad de generar un excelente acabado superficial, y reduce significativamente los daños ocasionados por el calor al momento de mecanizar un </a:t>
            </a:r>
            <a:r>
              <a:rPr lang="da-DK" sz="2400" dirty="0"/>
              <a:t>material (Jawahir et al., 2016). </a:t>
            </a:r>
            <a:r>
              <a:rPr lang="es-ES" sz="2400" dirty="0"/>
              <a:t> </a:t>
            </a:r>
            <a:endParaRPr lang="es-ES" sz="4000" dirty="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4146923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Formación de viruta</a:t>
            </a:r>
            <a:endParaRPr lang="es-ES" i="1" dirty="0"/>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1"/>
            <a:ext cx="8475132" cy="433136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Las características metalúrgicas y geométricas de la viruta generada en el </a:t>
            </a:r>
            <a:r>
              <a:rPr lang="es-ES" sz="2400" dirty="0" smtClean="0"/>
              <a:t>proceso de </a:t>
            </a:r>
            <a:r>
              <a:rPr lang="es-ES" sz="2400" dirty="0"/>
              <a:t>torneado representan el comportamiento y rendimiento del proceso de corte. Por </a:t>
            </a:r>
            <a:r>
              <a:rPr lang="es-ES" sz="2400" dirty="0" smtClean="0"/>
              <a:t>lo tanto</a:t>
            </a:r>
            <a:r>
              <a:rPr lang="es-ES" sz="2400" dirty="0"/>
              <a:t>, el estudio de la formación de viruta durante las operaciones de mecanizado </a:t>
            </a:r>
            <a:r>
              <a:rPr lang="es-ES" sz="2400" dirty="0" smtClean="0"/>
              <a:t>ha demostrado </a:t>
            </a:r>
            <a:r>
              <a:rPr lang="es-ES" sz="2400" dirty="0"/>
              <a:t>ser una técnica útil como método para evaluar la maquinabilidad de </a:t>
            </a:r>
            <a:r>
              <a:rPr lang="es-ES" sz="2400" dirty="0" smtClean="0"/>
              <a:t>los materiales.</a:t>
            </a:r>
          </a:p>
          <a:p>
            <a:r>
              <a:rPr lang="es-ES" sz="2400" dirty="0" smtClean="0"/>
              <a:t>La </a:t>
            </a:r>
            <a:r>
              <a:rPr lang="es-ES" sz="2400" dirty="0"/>
              <a:t>limitada capacidad de los aluminuros de titanio para </a:t>
            </a:r>
            <a:r>
              <a:rPr lang="es-ES" sz="2400" dirty="0" smtClean="0"/>
              <a:t>deformarse plásticamente</a:t>
            </a:r>
            <a:r>
              <a:rPr lang="es-ES" sz="2400" dirty="0"/>
              <a:t>, produce pequeñas virutas similares a agujas (S. Castellanos, 2019</a:t>
            </a:r>
            <a:r>
              <a:rPr lang="es-ES" sz="2400" dirty="0" smtClean="0"/>
              <a:t>).</a:t>
            </a:r>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885526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Criterio de evaluación </a:t>
            </a:r>
            <a:endParaRPr lang="es-ES" i="1" dirty="0"/>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Existen diferentes maneras de evaluar la maquinabilidad de este </a:t>
            </a:r>
            <a:r>
              <a:rPr lang="es-ES" sz="2400" dirty="0" smtClean="0"/>
              <a:t>material. </a:t>
            </a:r>
            <a:r>
              <a:rPr lang="es-ES" sz="2400" dirty="0"/>
              <a:t>No </a:t>
            </a:r>
            <a:r>
              <a:rPr lang="es-ES" sz="2400" dirty="0" smtClean="0"/>
              <a:t>obstante</a:t>
            </a:r>
            <a:r>
              <a:rPr lang="es-ES" sz="2400" dirty="0"/>
              <a:t>, las realizaciones de todos estos análisis requieren una gran cantidad de tiempo y recursos. Debido que los aluminuros de titanio son materiales difíciles de maquinar se </a:t>
            </a:r>
            <a:r>
              <a:rPr lang="es-ES" sz="2400" dirty="0" smtClean="0"/>
              <a:t>consideraron </a:t>
            </a:r>
            <a:r>
              <a:rPr lang="es-ES" sz="2400" dirty="0"/>
              <a:t>los siguientes criterios de evaluación:  </a:t>
            </a:r>
          </a:p>
          <a:p>
            <a:r>
              <a:rPr lang="es-ES" sz="2400" dirty="0" smtClean="0"/>
              <a:t>Integridad </a:t>
            </a:r>
            <a:r>
              <a:rPr lang="es-ES" sz="2400" dirty="0"/>
              <a:t>superficial de la pieza maquinada. </a:t>
            </a:r>
          </a:p>
          <a:p>
            <a:r>
              <a:rPr lang="es-ES" sz="2400" dirty="0" smtClean="0"/>
              <a:t>Formación </a:t>
            </a:r>
            <a:r>
              <a:rPr lang="es-ES" sz="2400" dirty="0"/>
              <a:t>de viruta. </a:t>
            </a:r>
          </a:p>
          <a:p>
            <a:r>
              <a:rPr lang="es-ES" sz="2400" dirty="0" smtClean="0"/>
              <a:t>Desgaste </a:t>
            </a:r>
            <a:r>
              <a:rPr lang="es-ES" sz="2400" dirty="0"/>
              <a:t>de la herramienta de corte. </a:t>
            </a:r>
            <a:endParaRPr lang="es-ES" sz="3200" dirty="0" smtClean="0"/>
          </a:p>
        </p:txBody>
      </p:sp>
      <p:sp>
        <p:nvSpPr>
          <p:cNvPr id="8"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4101530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48624742"/>
              </p:ext>
            </p:extLst>
          </p:nvPr>
        </p:nvGraphicFramePr>
        <p:xfrm>
          <a:off x="6136104" y="2116483"/>
          <a:ext cx="5125454" cy="3693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Factores y niveles de evaluación </a:t>
            </a:r>
          </a:p>
        </p:txBody>
      </p:sp>
      <p:sp>
        <p:nvSpPr>
          <p:cNvPr id="9" name="Marcador de contenido 2">
            <a:extLst>
              <a:ext uri="{FF2B5EF4-FFF2-40B4-BE49-F238E27FC236}">
                <a16:creationId xmlns:a16="http://schemas.microsoft.com/office/drawing/2014/main" id="{BB2A2F14-ADD4-4222-BE58-AD06CE6E7B56}"/>
              </a:ext>
            </a:extLst>
          </p:cNvPr>
          <p:cNvSpPr txBox="1">
            <a:spLocks/>
          </p:cNvSpPr>
          <p:nvPr/>
        </p:nvSpPr>
        <p:spPr>
          <a:xfrm>
            <a:off x="1848210" y="1850622"/>
            <a:ext cx="3879069"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Los conceptos analizados en </a:t>
            </a:r>
            <a:r>
              <a:rPr lang="es-ES" sz="2400" dirty="0" smtClean="0"/>
              <a:t>la sección anterior </a:t>
            </a:r>
            <a:r>
              <a:rPr lang="es-ES" sz="2400" dirty="0"/>
              <a:t>permitieron la selección de </a:t>
            </a:r>
            <a:r>
              <a:rPr lang="es-ES" sz="2400" dirty="0" smtClean="0"/>
              <a:t>varios factores</a:t>
            </a:r>
            <a:r>
              <a:rPr lang="es-ES" sz="2400" dirty="0"/>
              <a:t>, los cuales son aquellos que poseen mayor influencia en el torneado de </a:t>
            </a:r>
            <a:r>
              <a:rPr lang="es-ES" sz="2400" dirty="0" smtClean="0"/>
              <a:t>los aluminuros </a:t>
            </a:r>
            <a:r>
              <a:rPr lang="es-ES" sz="2400" dirty="0"/>
              <a:t>de </a:t>
            </a:r>
            <a:r>
              <a:rPr lang="es-ES" sz="2400" dirty="0" smtClean="0"/>
              <a:t>titanios, </a:t>
            </a:r>
            <a:r>
              <a:rPr lang="es-ES" sz="2400" dirty="0"/>
              <a:t>para ello se los clasificó en </a:t>
            </a:r>
            <a:r>
              <a:rPr lang="es-ES" sz="2400" dirty="0" smtClean="0"/>
              <a:t>cuatro factores. </a:t>
            </a:r>
            <a:endParaRPr lang="es-ES" sz="3600" dirty="0" smtClean="0"/>
          </a:p>
        </p:txBody>
      </p:sp>
      <p:sp>
        <p:nvSpPr>
          <p:cNvPr id="10"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1601702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smtClean="0"/>
              <a:t>Factores del material de trabajo </a:t>
            </a:r>
            <a:endParaRPr lang="es-ES" dirty="0"/>
          </a:p>
        </p:txBody>
      </p:sp>
      <mc:AlternateContent xmlns:mc="http://schemas.openxmlformats.org/markup-compatibility/2006">
        <mc:Choice xmlns:a14="http://schemas.microsoft.com/office/drawing/2010/main" Requires="a14">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269068" y="1742429"/>
                <a:ext cx="4035479"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smtClean="0"/>
                  <a:t>El material utilizado es un lingote de aluminuro de titanio comercial </a:t>
                </a:r>
                <a:r>
                  <a:rPr lang="es-ES" sz="2400" dirty="0" smtClean="0"/>
                  <a:t>Ti-48Al-2Nb-0.7Cr-0.3Si, </a:t>
                </a:r>
                <a:r>
                  <a:rPr lang="es-ES" sz="2400" dirty="0"/>
                  <a:t>el lingote tiene una longitud de 310 mm y un diámetro de 56 mm, </a:t>
                </a:r>
                <a:r>
                  <a:rPr lang="es-ES" sz="2400" dirty="0" smtClean="0"/>
                  <a:t>con densidad </a:t>
                </a:r>
                <a:r>
                  <a:rPr lang="es-ES" sz="2400" dirty="0"/>
                  <a:t>de 3.95 g/</a:t>
                </a:r>
                <a14:m>
                  <m:oMath xmlns:m="http://schemas.openxmlformats.org/officeDocument/2006/math">
                    <m:r>
                      <a:rPr lang="es-ES" sz="2400" i="1" dirty="0" smtClean="0">
                        <a:latin typeface="Cambria Math" panose="02040503050406030204" pitchFamily="18" charset="0"/>
                      </a:rPr>
                      <m:t>𝑐</m:t>
                    </m:r>
                    <m:sSup>
                      <m:sSupPr>
                        <m:ctrlPr>
                          <a:rPr lang="es-ES" sz="2400" b="0" i="1" dirty="0" smtClean="0">
                            <a:latin typeface="Cambria Math" panose="02040503050406030204" pitchFamily="18" charset="0"/>
                          </a:rPr>
                        </m:ctrlPr>
                      </m:sSupPr>
                      <m:e>
                        <m:r>
                          <a:rPr lang="es-ES" sz="2400" i="1" dirty="0" smtClean="0">
                            <a:latin typeface="Cambria Math" panose="02040503050406030204" pitchFamily="18" charset="0"/>
                          </a:rPr>
                          <m:t>𝑚</m:t>
                        </m:r>
                      </m:e>
                      <m:sup>
                        <m:r>
                          <a:rPr lang="es-ES" sz="2400" i="1" dirty="0" smtClean="0">
                            <a:latin typeface="Cambria Math" panose="02040503050406030204" pitchFamily="18" charset="0"/>
                          </a:rPr>
                          <m:t>3</m:t>
                        </m:r>
                      </m:sup>
                    </m:sSup>
                  </m:oMath>
                </a14:m>
                <a:r>
                  <a:rPr lang="es-ES" sz="2400" dirty="0"/>
                  <a:t>, una dureza media de 286 </a:t>
                </a:r>
                <a:r>
                  <a:rPr lang="es-ES" sz="2400" dirty="0" smtClean="0"/>
                  <a:t>HV </a:t>
                </a:r>
                <a:r>
                  <a:rPr lang="es-ES" sz="2400" dirty="0"/>
                  <a:t>y un esfuerzo de tensión </a:t>
                </a:r>
                <a:r>
                  <a:rPr lang="es-ES" sz="2400" dirty="0" smtClean="0"/>
                  <a:t>de 516 </a:t>
                </a:r>
                <a:r>
                  <a:rPr lang="es-ES" sz="2400" dirty="0"/>
                  <a:t>MPa.</a:t>
                </a:r>
                <a:endParaRPr lang="es-ES" sz="2400" b="1" dirty="0"/>
              </a:p>
              <a:p>
                <a:pPr marL="0" indent="0">
                  <a:buNone/>
                </a:pPr>
                <a:endParaRPr lang="es-ES" b="1" dirty="0"/>
              </a:p>
              <a:p>
                <a:endParaRPr lang="es-ES" dirty="0"/>
              </a:p>
            </p:txBody>
          </p:sp>
        </mc:Choice>
        <mc:Fallback>
          <p:sp>
            <p:nvSpPr>
              <p:cNvPr id="6" name="Marcador de contenido 2">
                <a:extLst>
                  <a:ext uri="{FF2B5EF4-FFF2-40B4-BE49-F238E27FC236}">
                    <a16:creationId xmlns:a16="http://schemas.microsoft.com/office/drawing/2014/main" id="{BB2A2F14-ADD4-4222-BE58-AD06CE6E7B56}"/>
                  </a:ext>
                </a:extLst>
              </p:cNvPr>
              <p:cNvSpPr txBox="1">
                <a:spLocks noRot="1" noChangeAspect="1" noMove="1" noResize="1" noEditPoints="1" noAdjustHandles="1" noChangeArrowheads="1" noChangeShapeType="1" noTextEdit="1"/>
              </p:cNvSpPr>
              <p:nvPr/>
            </p:nvSpPr>
            <p:spPr>
              <a:xfrm>
                <a:off x="2269068" y="1742429"/>
                <a:ext cx="4035479" cy="4681450"/>
              </a:xfrm>
              <a:prstGeom prst="rect">
                <a:avLst/>
              </a:prstGeom>
              <a:blipFill>
                <a:blip r:embed="rId2"/>
                <a:stretch>
                  <a:fillRect l="-2266" r="-1813"/>
                </a:stretch>
              </a:blipFill>
            </p:spPr>
            <p:txBody>
              <a:bodyPr/>
              <a:lstStyle/>
              <a:p>
                <a:r>
                  <a:rPr lang="es-ES">
                    <a:noFill/>
                  </a:rPr>
                  <a:t> </a:t>
                </a:r>
              </a:p>
            </p:txBody>
          </p:sp>
        </mc:Fallback>
      </mc:AlternateContent>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8" name="CuadroTexto 7">
            <a:extLst>
              <a:ext uri="{FF2B5EF4-FFF2-40B4-BE49-F238E27FC236}">
                <a16:creationId xmlns:a16="http://schemas.microsoft.com/office/drawing/2014/main" id="{07475421-C0D2-41BA-88FA-9C27FBF6E7DF}"/>
              </a:ext>
            </a:extLst>
          </p:cNvPr>
          <p:cNvSpPr txBox="1"/>
          <p:nvPr/>
        </p:nvSpPr>
        <p:spPr>
          <a:xfrm>
            <a:off x="7373807" y="1764505"/>
            <a:ext cx="4038204" cy="646331"/>
          </a:xfrm>
          <a:prstGeom prst="rect">
            <a:avLst/>
          </a:prstGeom>
          <a:noFill/>
        </p:spPr>
        <p:txBody>
          <a:bodyPr wrap="square" rtlCol="0">
            <a:spAutoFit/>
          </a:bodyPr>
          <a:lstStyle/>
          <a:p>
            <a:r>
              <a:rPr lang="es-MX" dirty="0" smtClean="0"/>
              <a:t>Figura 8 </a:t>
            </a:r>
          </a:p>
          <a:p>
            <a:r>
              <a:rPr lang="es-ES" dirty="0"/>
              <a:t>Eje de Ti-48Al-2Nb-0.7 Cr-0.3Si. </a:t>
            </a:r>
            <a:endParaRPr lang="es-EC" dirty="0"/>
          </a:p>
        </p:txBody>
      </p:sp>
      <p:pic>
        <p:nvPicPr>
          <p:cNvPr id="11" name="Imagen 10"/>
          <p:cNvPicPr>
            <a:picLocks noChangeAspect="1"/>
          </p:cNvPicPr>
          <p:nvPr/>
        </p:nvPicPr>
        <p:blipFill>
          <a:blip r:embed="rId3"/>
          <a:stretch>
            <a:fillRect/>
          </a:stretch>
        </p:blipFill>
        <p:spPr>
          <a:xfrm rot="5400000">
            <a:off x="8252185" y="3878179"/>
            <a:ext cx="4298229" cy="1407695"/>
          </a:xfrm>
          <a:prstGeom prst="rect">
            <a:avLst/>
          </a:prstGeom>
        </p:spPr>
      </p:pic>
      <p:pic>
        <p:nvPicPr>
          <p:cNvPr id="13" name="Imagen 12"/>
          <p:cNvPicPr>
            <a:picLocks noChangeAspect="1"/>
          </p:cNvPicPr>
          <p:nvPr/>
        </p:nvPicPr>
        <p:blipFill>
          <a:blip r:embed="rId4"/>
          <a:stretch>
            <a:fillRect/>
          </a:stretch>
        </p:blipFill>
        <p:spPr>
          <a:xfrm>
            <a:off x="7678809" y="3478830"/>
            <a:ext cx="1898726" cy="1495644"/>
          </a:xfrm>
          <a:prstGeom prst="rect">
            <a:avLst/>
          </a:prstGeom>
        </p:spPr>
      </p:pic>
    </p:spTree>
    <p:extLst>
      <p:ext uri="{BB962C8B-B14F-4D97-AF65-F5344CB8AC3E}">
        <p14:creationId xmlns:p14="http://schemas.microsoft.com/office/powerpoint/2010/main" val="834462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33206" y="1077209"/>
            <a:ext cx="8277101" cy="5120640"/>
          </a:xfrm>
        </p:spPr>
        <p:txBody>
          <a:bodyPr>
            <a:normAutofit/>
          </a:bodyPr>
          <a:lstStyle/>
          <a:p>
            <a:pPr marL="0" indent="0">
              <a:buNone/>
            </a:pPr>
            <a:r>
              <a:rPr lang="es-ES" sz="2400" dirty="0"/>
              <a:t>El presente proyecto desarrolla el estudio del efecto de la lubricación criogénica </a:t>
            </a:r>
            <a:r>
              <a:rPr lang="es-ES" sz="2400" dirty="0" smtClean="0"/>
              <a:t>en una </a:t>
            </a:r>
            <a:r>
              <a:rPr lang="es-ES" sz="2400" dirty="0"/>
              <a:t>aleación de aluminuro de titanio Ti-48Al-2Nb-0.7Cr-0.3Si., debido a que este tipo </a:t>
            </a:r>
            <a:r>
              <a:rPr lang="es-ES" sz="2400" dirty="0" smtClean="0"/>
              <a:t>de aleación </a:t>
            </a:r>
            <a:r>
              <a:rPr lang="es-ES" sz="2400" dirty="0"/>
              <a:t>es considerada difícil de </a:t>
            </a:r>
            <a:r>
              <a:rPr lang="es-ES" sz="2400" dirty="0" smtClean="0"/>
              <a:t>maquinar. </a:t>
            </a:r>
            <a:endParaRPr lang="es-ES" sz="2400" dirty="0"/>
          </a:p>
          <a:p>
            <a:pPr marL="0" indent="0">
              <a:buNone/>
            </a:pPr>
            <a:r>
              <a:rPr lang="es-ES" sz="2400" dirty="0" smtClean="0"/>
              <a:t>Por tal motivo el  </a:t>
            </a:r>
            <a:r>
              <a:rPr lang="es-ES" sz="2400" dirty="0"/>
              <a:t>principal objetivo del presente trabajo es estudiar el efecto de la </a:t>
            </a:r>
            <a:r>
              <a:rPr lang="es-ES" sz="2400" dirty="0" smtClean="0"/>
              <a:t>lubricación criogénica </a:t>
            </a:r>
            <a:r>
              <a:rPr lang="es-ES" sz="2400" dirty="0"/>
              <a:t>en la integridad superficial, la formación de viruta y el desgaste de </a:t>
            </a:r>
            <a:r>
              <a:rPr lang="es-ES" sz="2400" dirty="0" smtClean="0"/>
              <a:t>la herramienta </a:t>
            </a:r>
            <a:r>
              <a:rPr lang="es-ES" sz="2400" dirty="0"/>
              <a:t>de </a:t>
            </a:r>
            <a:r>
              <a:rPr lang="es-ES" sz="2400" dirty="0" smtClean="0"/>
              <a:t>corte.</a:t>
            </a:r>
          </a:p>
          <a:p>
            <a:pPr marL="0" indent="0">
              <a:buNone/>
            </a:pPr>
            <a:r>
              <a:rPr lang="es-ES" sz="2400" dirty="0" smtClean="0"/>
              <a:t>Para ellos se realizo una comparación </a:t>
            </a:r>
            <a:r>
              <a:rPr lang="es-ES" sz="2400" dirty="0"/>
              <a:t>con un sistema de lubricación convencional a base de una emulsión al </a:t>
            </a:r>
            <a:r>
              <a:rPr lang="es-ES" sz="2400" dirty="0" smtClean="0"/>
              <a:t>6% de </a:t>
            </a:r>
            <a:r>
              <a:rPr lang="es-ES" sz="2400" dirty="0"/>
              <a:t>aceite soluble (</a:t>
            </a:r>
            <a:r>
              <a:rPr lang="es-ES" sz="2400" dirty="0" err="1"/>
              <a:t>Chevron</a:t>
            </a:r>
            <a:r>
              <a:rPr lang="es-ES" sz="2400" dirty="0"/>
              <a:t> Soluble OIL B) </a:t>
            </a:r>
            <a:r>
              <a:rPr lang="es-ES" sz="2400" dirty="0" smtClean="0"/>
              <a:t>y un sistema de lubricación criogénica a base de CO2.</a:t>
            </a:r>
          </a:p>
        </p:txBody>
      </p:sp>
      <p:sp>
        <p:nvSpPr>
          <p:cNvPr id="4"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u="sng"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5" name="Título 1">
            <a:extLst>
              <a:ext uri="{FF2B5EF4-FFF2-40B4-BE49-F238E27FC236}">
                <a16:creationId xmlns:a16="http://schemas.microsoft.com/office/drawing/2014/main" id="{A1EF5411-59EE-4E5C-94FB-34ACCA6BA055}"/>
              </a:ext>
            </a:extLst>
          </p:cNvPr>
          <p:cNvSpPr txBox="1">
            <a:spLocks noGrp="1"/>
          </p:cNvSpPr>
          <p:nvPr>
            <p:ph type="title"/>
          </p:nvPr>
        </p:nvSpPr>
        <p:spPr>
          <a:xfrm>
            <a:off x="3191177" y="0"/>
            <a:ext cx="7315200"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MX" dirty="0" smtClean="0">
                <a:cs typeface="Times New Roman" panose="02020603050405020304" pitchFamily="18" charset="0"/>
              </a:rPr>
              <a:t>Introducción </a:t>
            </a:r>
            <a:endParaRPr lang="es-MX" dirty="0">
              <a:cs typeface="Times New Roman" panose="02020603050405020304" pitchFamily="18" charset="0"/>
            </a:endParaRPr>
          </a:p>
        </p:txBody>
      </p:sp>
    </p:spTree>
    <p:extLst>
      <p:ext uri="{BB962C8B-B14F-4D97-AF65-F5344CB8AC3E}">
        <p14:creationId xmlns:p14="http://schemas.microsoft.com/office/powerpoint/2010/main" val="3795761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Factores de la herramienta de Corte </a:t>
            </a: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269068" y="1742429"/>
            <a:ext cx="4035479"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smtClean="0"/>
              <a:t>Las fuerzas </a:t>
            </a:r>
            <a:r>
              <a:rPr lang="es-ES" sz="2400" dirty="0"/>
              <a:t>de corte presentes en el proceso </a:t>
            </a:r>
            <a:r>
              <a:rPr lang="es-ES" sz="2400" dirty="0" smtClean="0"/>
              <a:t>de torneado </a:t>
            </a:r>
            <a:r>
              <a:rPr lang="es-ES" sz="2400" dirty="0"/>
              <a:t>afectan significativamente a la herramienta de corte y por ende a su vida útil.</a:t>
            </a:r>
          </a:p>
          <a:p>
            <a:pPr marL="0" indent="0">
              <a:buNone/>
            </a:pPr>
            <a:r>
              <a:rPr lang="es-ES" sz="2400" dirty="0"/>
              <a:t>Por tal motivo en este estudio se utilizó </a:t>
            </a:r>
            <a:r>
              <a:rPr lang="es-ES" sz="2400" dirty="0" smtClean="0"/>
              <a:t>un portaherramientas </a:t>
            </a:r>
            <a:r>
              <a:rPr lang="es-ES" sz="2400" dirty="0"/>
              <a:t>con fijación por </a:t>
            </a:r>
            <a:r>
              <a:rPr lang="es-ES" sz="2400" dirty="0" smtClean="0"/>
              <a:t>palanca para </a:t>
            </a:r>
            <a:r>
              <a:rPr lang="es-ES" sz="2400" dirty="0"/>
              <a:t>plaquitas negativas rómbicas de 80º (QS-PCLNR 2525- 12C) </a:t>
            </a:r>
            <a:r>
              <a:rPr lang="es-ES" sz="2400" dirty="0" smtClean="0"/>
              <a:t>cual </a:t>
            </a:r>
            <a:r>
              <a:rPr lang="es-ES" sz="2400" dirty="0"/>
              <a:t>posee un sistema de refrigeración </a:t>
            </a:r>
            <a:r>
              <a:rPr lang="es-ES" sz="2400" dirty="0" smtClean="0"/>
              <a:t>interno.</a:t>
            </a:r>
            <a:endParaRPr lang="es-ES" sz="2400" dirty="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8" name="CuadroTexto 7">
            <a:extLst>
              <a:ext uri="{FF2B5EF4-FFF2-40B4-BE49-F238E27FC236}">
                <a16:creationId xmlns:a16="http://schemas.microsoft.com/office/drawing/2014/main" id="{07475421-C0D2-41BA-88FA-9C27FBF6E7DF}"/>
              </a:ext>
            </a:extLst>
          </p:cNvPr>
          <p:cNvSpPr txBox="1"/>
          <p:nvPr/>
        </p:nvSpPr>
        <p:spPr>
          <a:xfrm>
            <a:off x="7373807" y="1764505"/>
            <a:ext cx="4038204" cy="646331"/>
          </a:xfrm>
          <a:prstGeom prst="rect">
            <a:avLst/>
          </a:prstGeom>
          <a:noFill/>
        </p:spPr>
        <p:txBody>
          <a:bodyPr wrap="square" rtlCol="0">
            <a:spAutoFit/>
          </a:bodyPr>
          <a:lstStyle/>
          <a:p>
            <a:r>
              <a:rPr lang="es-MX" dirty="0" smtClean="0"/>
              <a:t>Figura 10 </a:t>
            </a:r>
          </a:p>
          <a:p>
            <a:r>
              <a:rPr lang="pt-BR" dirty="0"/>
              <a:t>Porta insertos QS-PCLNR 2525- 12C. </a:t>
            </a:r>
            <a:endParaRPr lang="es-EC" dirty="0"/>
          </a:p>
        </p:txBody>
      </p:sp>
      <p:pic>
        <p:nvPicPr>
          <p:cNvPr id="3" name="Imagen 2"/>
          <p:cNvPicPr>
            <a:picLocks noChangeAspect="1"/>
          </p:cNvPicPr>
          <p:nvPr/>
        </p:nvPicPr>
        <p:blipFill>
          <a:blip r:embed="rId2"/>
          <a:stretch>
            <a:fillRect/>
          </a:stretch>
        </p:blipFill>
        <p:spPr>
          <a:xfrm>
            <a:off x="7591928" y="2432912"/>
            <a:ext cx="3477126" cy="2855784"/>
          </a:xfrm>
          <a:prstGeom prst="rect">
            <a:avLst/>
          </a:prstGeom>
        </p:spPr>
      </p:pic>
      <p:sp>
        <p:nvSpPr>
          <p:cNvPr id="10" name="CuadroTexto 9">
            <a:extLst>
              <a:ext uri="{FF2B5EF4-FFF2-40B4-BE49-F238E27FC236}">
                <a16:creationId xmlns:a16="http://schemas.microsoft.com/office/drawing/2014/main" id="{75421EE2-6BF7-4405-935D-4C24BBB900EA}"/>
              </a:ext>
            </a:extLst>
          </p:cNvPr>
          <p:cNvSpPr txBox="1"/>
          <p:nvPr/>
        </p:nvSpPr>
        <p:spPr>
          <a:xfrm>
            <a:off x="7134230" y="5489229"/>
            <a:ext cx="4675198" cy="1200329"/>
          </a:xfrm>
          <a:prstGeom prst="rect">
            <a:avLst/>
          </a:prstGeom>
          <a:noFill/>
        </p:spPr>
        <p:txBody>
          <a:bodyPr wrap="square" rtlCol="0">
            <a:spAutoFit/>
          </a:bodyPr>
          <a:lstStyle/>
          <a:p>
            <a:r>
              <a:rPr lang="es-ES" dirty="0"/>
              <a:t>Nota: Porta insertos QS-PCLNR 2525- 12C con sistema de refrigeración interna</a:t>
            </a:r>
          </a:p>
          <a:p>
            <a:r>
              <a:rPr lang="es-ES" dirty="0" err="1"/>
              <a:t>Sandvick</a:t>
            </a:r>
            <a:r>
              <a:rPr lang="es-ES" dirty="0"/>
              <a:t>. Tomado de (</a:t>
            </a:r>
            <a:r>
              <a:rPr lang="es-ES" dirty="0" err="1"/>
              <a:t>Sandvik</a:t>
            </a:r>
            <a:r>
              <a:rPr lang="es-ES" dirty="0"/>
              <a:t> </a:t>
            </a:r>
            <a:r>
              <a:rPr lang="es-ES" dirty="0" err="1"/>
              <a:t>Coromant</a:t>
            </a:r>
            <a:r>
              <a:rPr lang="es-ES" dirty="0"/>
              <a:t>, 2020). </a:t>
            </a:r>
            <a:endParaRPr lang="es-EC" sz="1600" dirty="0"/>
          </a:p>
        </p:txBody>
      </p:sp>
    </p:spTree>
    <p:extLst>
      <p:ext uri="{BB962C8B-B14F-4D97-AF65-F5344CB8AC3E}">
        <p14:creationId xmlns:p14="http://schemas.microsoft.com/office/powerpoint/2010/main" val="2623978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Factores de la herramienta de Corte </a:t>
            </a: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269068" y="1742429"/>
            <a:ext cx="4035479"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Considerando las características anteriormente descritas, el inserto que </a:t>
            </a:r>
            <a:r>
              <a:rPr lang="es-ES" sz="2400" dirty="0" smtClean="0"/>
              <a:t>se seleccionó </a:t>
            </a:r>
            <a:r>
              <a:rPr lang="es-ES" sz="2400" dirty="0"/>
              <a:t>es el CNMG 12 04 04-SM 1125 </a:t>
            </a:r>
            <a:r>
              <a:rPr lang="es-ES" sz="2400" dirty="0" smtClean="0"/>
              <a:t>el </a:t>
            </a:r>
            <a:r>
              <a:rPr lang="es-ES" sz="2400" dirty="0"/>
              <a:t>cual posee un </a:t>
            </a:r>
            <a:r>
              <a:rPr lang="es-ES" sz="2400" dirty="0" smtClean="0"/>
              <a:t>recubrimiento por </a:t>
            </a:r>
            <a:r>
              <a:rPr lang="es-ES" sz="2400" dirty="0"/>
              <a:t>deposición física de vapor (PVD) de </a:t>
            </a:r>
            <a:r>
              <a:rPr lang="es-ES" sz="2400" dirty="0" err="1"/>
              <a:t>TiAlN+TiAlN</a:t>
            </a:r>
            <a:r>
              <a:rPr lang="es-ES" sz="2400" dirty="0"/>
              <a:t>, con un radio punta de 0,397 </a:t>
            </a:r>
            <a:r>
              <a:rPr lang="es-ES" sz="2400" dirty="0" smtClean="0"/>
              <a:t>mm y </a:t>
            </a:r>
            <a:r>
              <a:rPr lang="es-ES" sz="2400" dirty="0"/>
              <a:t>un ángulo de incidencia de 0º. </a:t>
            </a:r>
            <a:endParaRPr lang="es-ES" sz="2800" dirty="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8" name="CuadroTexto 7">
            <a:extLst>
              <a:ext uri="{FF2B5EF4-FFF2-40B4-BE49-F238E27FC236}">
                <a16:creationId xmlns:a16="http://schemas.microsoft.com/office/drawing/2014/main" id="{07475421-C0D2-41BA-88FA-9C27FBF6E7DF}"/>
              </a:ext>
            </a:extLst>
          </p:cNvPr>
          <p:cNvSpPr txBox="1"/>
          <p:nvPr/>
        </p:nvSpPr>
        <p:spPr>
          <a:xfrm>
            <a:off x="7373807" y="1764505"/>
            <a:ext cx="4038204" cy="646331"/>
          </a:xfrm>
          <a:prstGeom prst="rect">
            <a:avLst/>
          </a:prstGeom>
          <a:noFill/>
        </p:spPr>
        <p:txBody>
          <a:bodyPr wrap="square" rtlCol="0">
            <a:spAutoFit/>
          </a:bodyPr>
          <a:lstStyle/>
          <a:p>
            <a:r>
              <a:rPr lang="es-MX" dirty="0" smtClean="0"/>
              <a:t>Figura 11 </a:t>
            </a:r>
          </a:p>
          <a:p>
            <a:r>
              <a:rPr lang="es-ES" dirty="0"/>
              <a:t>Geometría de insertos. </a:t>
            </a:r>
            <a:endParaRPr lang="es-EC" dirty="0"/>
          </a:p>
        </p:txBody>
      </p:sp>
      <p:sp>
        <p:nvSpPr>
          <p:cNvPr id="9" name="CuadroTexto 8">
            <a:extLst>
              <a:ext uri="{FF2B5EF4-FFF2-40B4-BE49-F238E27FC236}">
                <a16:creationId xmlns:a16="http://schemas.microsoft.com/office/drawing/2014/main" id="{75421EE2-6BF7-4405-935D-4C24BBB900EA}"/>
              </a:ext>
            </a:extLst>
          </p:cNvPr>
          <p:cNvSpPr txBox="1"/>
          <p:nvPr/>
        </p:nvSpPr>
        <p:spPr>
          <a:xfrm>
            <a:off x="7373807" y="5793607"/>
            <a:ext cx="4675198" cy="923330"/>
          </a:xfrm>
          <a:prstGeom prst="rect">
            <a:avLst/>
          </a:prstGeom>
          <a:noFill/>
        </p:spPr>
        <p:txBody>
          <a:bodyPr wrap="square" rtlCol="0">
            <a:spAutoFit/>
          </a:bodyPr>
          <a:lstStyle/>
          <a:p>
            <a:r>
              <a:rPr lang="es-ES" dirty="0"/>
              <a:t>Nota: Geometría de un inserto CNMG-12 04 04-SM 1125. Tomado de (</a:t>
            </a:r>
            <a:r>
              <a:rPr lang="es-ES" dirty="0" err="1"/>
              <a:t>Sandvik</a:t>
            </a:r>
            <a:r>
              <a:rPr lang="es-ES" dirty="0"/>
              <a:t> </a:t>
            </a:r>
          </a:p>
          <a:p>
            <a:r>
              <a:rPr lang="es-ES" dirty="0" err="1"/>
              <a:t>Coromant</a:t>
            </a:r>
            <a:r>
              <a:rPr lang="es-ES" dirty="0"/>
              <a:t>, 2020). </a:t>
            </a:r>
            <a:endParaRPr lang="es-EC" sz="1600" dirty="0"/>
          </a:p>
        </p:txBody>
      </p:sp>
      <p:pic>
        <p:nvPicPr>
          <p:cNvPr id="11" name="Imagen 10"/>
          <p:cNvPicPr>
            <a:picLocks noChangeAspect="1"/>
          </p:cNvPicPr>
          <p:nvPr/>
        </p:nvPicPr>
        <p:blipFill rotWithShape="1">
          <a:blip r:embed="rId2"/>
          <a:srcRect r="53505"/>
          <a:stretch/>
        </p:blipFill>
        <p:spPr>
          <a:xfrm>
            <a:off x="7838414" y="2468351"/>
            <a:ext cx="2862618" cy="1663589"/>
          </a:xfrm>
          <a:prstGeom prst="rect">
            <a:avLst/>
          </a:prstGeom>
        </p:spPr>
      </p:pic>
      <p:pic>
        <p:nvPicPr>
          <p:cNvPr id="12" name="Imagen 11"/>
          <p:cNvPicPr>
            <a:picLocks noChangeAspect="1"/>
          </p:cNvPicPr>
          <p:nvPr/>
        </p:nvPicPr>
        <p:blipFill rotWithShape="1">
          <a:blip r:embed="rId2"/>
          <a:srcRect l="46174"/>
          <a:stretch/>
        </p:blipFill>
        <p:spPr>
          <a:xfrm>
            <a:off x="7838414" y="4072503"/>
            <a:ext cx="2941685" cy="1476698"/>
          </a:xfrm>
          <a:prstGeom prst="rect">
            <a:avLst/>
          </a:prstGeom>
        </p:spPr>
      </p:pic>
    </p:spTree>
    <p:extLst>
      <p:ext uri="{BB962C8B-B14F-4D97-AF65-F5344CB8AC3E}">
        <p14:creationId xmlns:p14="http://schemas.microsoft.com/office/powerpoint/2010/main" val="3135967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Parámetros de corte </a:t>
            </a:r>
            <a:endParaRPr lang="es-ES" i="1" dirty="0"/>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dirty="0"/>
              <a:t>Los principales parámetros de corte que intervienen en el proceso de torneado </a:t>
            </a:r>
            <a:r>
              <a:rPr lang="es-ES" dirty="0" smtClean="0"/>
              <a:t>de un </a:t>
            </a:r>
            <a:r>
              <a:rPr lang="es-ES" dirty="0"/>
              <a:t>material son la velocidad de corte (Vc), el avance (f) y la profundidad de corte (ap).</a:t>
            </a:r>
          </a:p>
          <a:p>
            <a:pPr marL="0" indent="0">
              <a:buNone/>
            </a:pPr>
            <a:r>
              <a:rPr lang="es-ES" dirty="0" smtClean="0"/>
              <a:t>Experiencias previas realizadas anteriormente y recomendaciones del fabricante de la herramienta mostraron </a:t>
            </a:r>
            <a:r>
              <a:rPr lang="es-ES" dirty="0"/>
              <a:t>que las </a:t>
            </a:r>
            <a:r>
              <a:rPr lang="es-ES" dirty="0" smtClean="0"/>
              <a:t>velocidades de </a:t>
            </a:r>
            <a:r>
              <a:rPr lang="es-ES" dirty="0"/>
              <a:t>corte pueden estar en un rango de 20-60 m/min, la profundidad de corte en un </a:t>
            </a:r>
            <a:r>
              <a:rPr lang="es-ES" dirty="0" smtClean="0"/>
              <a:t>rango de </a:t>
            </a:r>
            <a:r>
              <a:rPr lang="es-ES" dirty="0"/>
              <a:t>0,05 a 0,50 mm y la velocidad de avance de 0,03 a 0,5 mm/rev. </a:t>
            </a:r>
            <a:endParaRPr lang="es-ES" sz="3200" dirty="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376488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Sistema de lubricación</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Para la implementación de un sistema de refrigeración criogénico, se </a:t>
            </a:r>
            <a:r>
              <a:rPr lang="es-ES" sz="2400" dirty="0" smtClean="0"/>
              <a:t>analizaron varios </a:t>
            </a:r>
            <a:r>
              <a:rPr lang="es-ES" sz="2400" dirty="0"/>
              <a:t>aspectos como el tipo de fluido refrigerante y presión de trabajo. En este </a:t>
            </a:r>
            <a:r>
              <a:rPr lang="es-ES" sz="2400" dirty="0" smtClean="0"/>
              <a:t>contexto el </a:t>
            </a:r>
            <a:r>
              <a:rPr lang="es-ES" sz="2400" dirty="0"/>
              <a:t>primer paso fue seleccionar un fluido refrigerante de tipo </a:t>
            </a:r>
            <a:r>
              <a:rPr lang="es-ES" sz="2400" dirty="0" smtClean="0"/>
              <a:t>CO2 (dióxido </a:t>
            </a:r>
            <a:r>
              <a:rPr lang="es-ES" sz="2400" dirty="0"/>
              <a:t>de carbono</a:t>
            </a:r>
            <a:r>
              <a:rPr lang="es-ES" sz="2400" dirty="0" smtClean="0"/>
              <a:t>), debido </a:t>
            </a:r>
            <a:r>
              <a:rPr lang="es-ES" sz="2400" dirty="0"/>
              <a:t>a su disponibilidad en el mercado actual. </a:t>
            </a:r>
            <a:endParaRPr lang="es-ES" sz="2400" dirty="0" smtClean="0"/>
          </a:p>
          <a:p>
            <a:pPr marL="0" indent="0">
              <a:buNone/>
            </a:pPr>
            <a:r>
              <a:rPr lang="es-ES" sz="2400" dirty="0"/>
              <a:t>Para la implementación del sistema de suministro se recopila datos de </a:t>
            </a:r>
            <a:r>
              <a:rPr lang="es-ES" sz="2400" dirty="0" smtClean="0"/>
              <a:t>las características </a:t>
            </a:r>
            <a:r>
              <a:rPr lang="es-ES" sz="2400" dirty="0"/>
              <a:t>técnicas del tanque de </a:t>
            </a:r>
            <a:r>
              <a:rPr lang="es-ES" sz="2400" dirty="0" smtClean="0"/>
              <a:t>CO2, </a:t>
            </a:r>
            <a:r>
              <a:rPr lang="es-ES" sz="2400" dirty="0"/>
              <a:t>para seleccionar el tipo de manguera </a:t>
            </a:r>
            <a:r>
              <a:rPr lang="es-ES" sz="2400" dirty="0" smtClean="0"/>
              <a:t>adecuada, el </a:t>
            </a:r>
            <a:r>
              <a:rPr lang="es-ES" sz="2400" dirty="0"/>
              <a:t>cual, debe soportar los requerimientos necesarios. </a:t>
            </a:r>
            <a:endParaRPr lang="es-ES" sz="36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003615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407373" y="1573822"/>
            <a:ext cx="3697540"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Los datos definidos para la </a:t>
            </a:r>
            <a:r>
              <a:rPr lang="es-ES" sz="2400" dirty="0" smtClean="0"/>
              <a:t>selección de </a:t>
            </a:r>
            <a:r>
              <a:rPr lang="es-ES" sz="2400" dirty="0"/>
              <a:t>la manguera son los </a:t>
            </a:r>
            <a:r>
              <a:rPr lang="es-ES" sz="2400" dirty="0" smtClean="0"/>
              <a:t>siguientes: presión </a:t>
            </a:r>
            <a:r>
              <a:rPr lang="es-ES" sz="2400" dirty="0"/>
              <a:t>de llenado del tanque de 724 PSIG a </a:t>
            </a:r>
            <a:r>
              <a:rPr lang="es-ES" sz="2400" dirty="0" smtClean="0"/>
              <a:t>una temperatura </a:t>
            </a:r>
            <a:r>
              <a:rPr lang="es-ES" sz="2400" dirty="0"/>
              <a:t>de 15ºC. En base a esta información se selecciona una manguera de </a:t>
            </a:r>
            <a:r>
              <a:rPr lang="es-ES" sz="2400" dirty="0" smtClean="0"/>
              <a:t>tipo </a:t>
            </a:r>
            <a:r>
              <a:rPr lang="pt-BR" sz="2400" dirty="0" smtClean="0"/>
              <a:t>INOX </a:t>
            </a:r>
            <a:r>
              <a:rPr lang="pt-BR" sz="2400" dirty="0"/>
              <a:t>321 corrugada</a:t>
            </a:r>
            <a:endParaRPr lang="es-ES" sz="36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Título 1">
            <a:extLst>
              <a:ext uri="{FF2B5EF4-FFF2-40B4-BE49-F238E27FC236}">
                <a16:creationId xmlns:a16="http://schemas.microsoft.com/office/drawing/2014/main" id="{DFBA9615-7DB5-4D57-B0E9-14BDBBE81C4C}"/>
              </a:ext>
            </a:extLst>
          </p:cNvPr>
          <p:cNvSpPr txBox="1">
            <a:spLocks/>
          </p:cNvSpPr>
          <p:nvPr/>
        </p:nvSpPr>
        <p:spPr>
          <a:xfrm>
            <a:off x="2557826" y="475743"/>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Sistema de lubricación</a:t>
            </a:r>
            <a:endParaRPr lang="es-ES" i="1" dirty="0"/>
          </a:p>
        </p:txBody>
      </p:sp>
      <p:sp>
        <p:nvSpPr>
          <p:cNvPr id="8" name="CuadroTexto 7">
            <a:extLst>
              <a:ext uri="{FF2B5EF4-FFF2-40B4-BE49-F238E27FC236}">
                <a16:creationId xmlns:a16="http://schemas.microsoft.com/office/drawing/2014/main" id="{07475421-C0D2-41BA-88FA-9C27FBF6E7DF}"/>
              </a:ext>
            </a:extLst>
          </p:cNvPr>
          <p:cNvSpPr txBox="1"/>
          <p:nvPr/>
        </p:nvSpPr>
        <p:spPr>
          <a:xfrm>
            <a:off x="7373806" y="1875730"/>
            <a:ext cx="4038204" cy="646331"/>
          </a:xfrm>
          <a:prstGeom prst="rect">
            <a:avLst/>
          </a:prstGeom>
          <a:noFill/>
        </p:spPr>
        <p:txBody>
          <a:bodyPr wrap="square" rtlCol="0">
            <a:spAutoFit/>
          </a:bodyPr>
          <a:lstStyle/>
          <a:p>
            <a:r>
              <a:rPr lang="es-MX" dirty="0" smtClean="0"/>
              <a:t>Figura 12 </a:t>
            </a:r>
          </a:p>
          <a:p>
            <a:r>
              <a:rPr lang="es-ES" dirty="0"/>
              <a:t>Manguera para sistema de refrigeración. </a:t>
            </a:r>
            <a:endParaRPr lang="es-EC" dirty="0"/>
          </a:p>
        </p:txBody>
      </p:sp>
      <p:pic>
        <p:nvPicPr>
          <p:cNvPr id="2" name="Imagen 1"/>
          <p:cNvPicPr>
            <a:picLocks noChangeAspect="1"/>
          </p:cNvPicPr>
          <p:nvPr/>
        </p:nvPicPr>
        <p:blipFill>
          <a:blip r:embed="rId2"/>
          <a:stretch>
            <a:fillRect/>
          </a:stretch>
        </p:blipFill>
        <p:spPr>
          <a:xfrm>
            <a:off x="7668644" y="2689971"/>
            <a:ext cx="3448529" cy="2583868"/>
          </a:xfrm>
          <a:prstGeom prst="rect">
            <a:avLst/>
          </a:prstGeom>
        </p:spPr>
      </p:pic>
      <p:sp>
        <p:nvSpPr>
          <p:cNvPr id="11" name="CuadroTexto 10">
            <a:extLst>
              <a:ext uri="{FF2B5EF4-FFF2-40B4-BE49-F238E27FC236}">
                <a16:creationId xmlns:a16="http://schemas.microsoft.com/office/drawing/2014/main" id="{75421EE2-6BF7-4405-935D-4C24BBB900EA}"/>
              </a:ext>
            </a:extLst>
          </p:cNvPr>
          <p:cNvSpPr txBox="1"/>
          <p:nvPr/>
        </p:nvSpPr>
        <p:spPr>
          <a:xfrm>
            <a:off x="7199694" y="5552975"/>
            <a:ext cx="4675198" cy="923330"/>
          </a:xfrm>
          <a:prstGeom prst="rect">
            <a:avLst/>
          </a:prstGeom>
          <a:noFill/>
        </p:spPr>
        <p:txBody>
          <a:bodyPr wrap="square" rtlCol="0">
            <a:spAutoFit/>
          </a:bodyPr>
          <a:lstStyle/>
          <a:p>
            <a:r>
              <a:rPr lang="es-ES" dirty="0"/>
              <a:t> </a:t>
            </a:r>
          </a:p>
          <a:p>
            <a:r>
              <a:rPr lang="es-ES" dirty="0"/>
              <a:t>Nota: Manguera INOX 321 CORRUGADO utilizada para distribución de gas </a:t>
            </a:r>
            <a:r>
              <a:rPr lang="es-ES" dirty="0" smtClean="0"/>
              <a:t>CO2</a:t>
            </a:r>
            <a:r>
              <a:rPr lang="es-ES" dirty="0"/>
              <a:t>.</a:t>
            </a:r>
          </a:p>
        </p:txBody>
      </p:sp>
    </p:spTree>
    <p:extLst>
      <p:ext uri="{BB962C8B-B14F-4D97-AF65-F5344CB8AC3E}">
        <p14:creationId xmlns:p14="http://schemas.microsoft.com/office/powerpoint/2010/main" val="3692746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407373" y="1573822"/>
            <a:ext cx="3697540"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P</a:t>
            </a:r>
            <a:r>
              <a:rPr lang="es-ES" sz="2400" dirty="0" smtClean="0"/>
              <a:t>ara </a:t>
            </a:r>
            <a:r>
              <a:rPr lang="es-ES" sz="2400" dirty="0"/>
              <a:t>tener un mayor control de la presión que se está suministrando </a:t>
            </a:r>
            <a:r>
              <a:rPr lang="es-ES" sz="2400" dirty="0" smtClean="0"/>
              <a:t>fue necesario </a:t>
            </a:r>
            <a:r>
              <a:rPr lang="es-ES" sz="2400" dirty="0"/>
              <a:t>acoplar un mainflow, el cual consiste en colocar un sistema de </a:t>
            </a:r>
            <a:r>
              <a:rPr lang="es-ES" sz="2400" dirty="0" smtClean="0"/>
              <a:t>control compuesto </a:t>
            </a:r>
            <a:r>
              <a:rPr lang="es-ES" sz="2400" dirty="0"/>
              <a:t>de válvulas y un manómetro entre tanque de </a:t>
            </a:r>
            <a:r>
              <a:rPr lang="es-ES" sz="2400" dirty="0" smtClean="0"/>
              <a:t>CO2 </a:t>
            </a:r>
            <a:r>
              <a:rPr lang="es-ES" sz="2400" dirty="0"/>
              <a:t>y el portaherramientas, </a:t>
            </a:r>
            <a:r>
              <a:rPr lang="es-ES" sz="2400" dirty="0" smtClean="0"/>
              <a:t>para así </a:t>
            </a:r>
            <a:r>
              <a:rPr lang="es-ES" sz="2400" dirty="0"/>
              <a:t>evitar que se produzcan demasiadas perdidas de </a:t>
            </a:r>
            <a:r>
              <a:rPr lang="es-ES" sz="2400" dirty="0" smtClean="0"/>
              <a:t>presión.</a:t>
            </a:r>
            <a:endParaRPr lang="es-ES" sz="40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Título 1">
            <a:extLst>
              <a:ext uri="{FF2B5EF4-FFF2-40B4-BE49-F238E27FC236}">
                <a16:creationId xmlns:a16="http://schemas.microsoft.com/office/drawing/2014/main" id="{DFBA9615-7DB5-4D57-B0E9-14BDBBE81C4C}"/>
              </a:ext>
            </a:extLst>
          </p:cNvPr>
          <p:cNvSpPr txBox="1">
            <a:spLocks/>
          </p:cNvSpPr>
          <p:nvPr/>
        </p:nvSpPr>
        <p:spPr>
          <a:xfrm>
            <a:off x="2407373" y="155884"/>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Sistema de lubricación</a:t>
            </a:r>
            <a:endParaRPr lang="es-ES" i="1" dirty="0"/>
          </a:p>
        </p:txBody>
      </p:sp>
      <p:sp>
        <p:nvSpPr>
          <p:cNvPr id="8" name="CuadroTexto 7">
            <a:extLst>
              <a:ext uri="{FF2B5EF4-FFF2-40B4-BE49-F238E27FC236}">
                <a16:creationId xmlns:a16="http://schemas.microsoft.com/office/drawing/2014/main" id="{07475421-C0D2-41BA-88FA-9C27FBF6E7DF}"/>
              </a:ext>
            </a:extLst>
          </p:cNvPr>
          <p:cNvSpPr txBox="1"/>
          <p:nvPr/>
        </p:nvSpPr>
        <p:spPr>
          <a:xfrm>
            <a:off x="7494123" y="1502781"/>
            <a:ext cx="4038204" cy="646331"/>
          </a:xfrm>
          <a:prstGeom prst="rect">
            <a:avLst/>
          </a:prstGeom>
          <a:noFill/>
        </p:spPr>
        <p:txBody>
          <a:bodyPr wrap="square" rtlCol="0">
            <a:spAutoFit/>
          </a:bodyPr>
          <a:lstStyle/>
          <a:p>
            <a:r>
              <a:rPr lang="es-MX" dirty="0" smtClean="0"/>
              <a:t>Figura 13 </a:t>
            </a:r>
          </a:p>
          <a:p>
            <a:r>
              <a:rPr lang="es-ES" dirty="0"/>
              <a:t>Sistema de lubricación criogénica.</a:t>
            </a:r>
            <a:endParaRPr lang="es-EC" dirty="0"/>
          </a:p>
        </p:txBody>
      </p:sp>
      <p:pic>
        <p:nvPicPr>
          <p:cNvPr id="3" name="Imagen 2"/>
          <p:cNvPicPr>
            <a:picLocks noChangeAspect="1"/>
          </p:cNvPicPr>
          <p:nvPr/>
        </p:nvPicPr>
        <p:blipFill>
          <a:blip r:embed="rId2"/>
          <a:stretch>
            <a:fillRect/>
          </a:stretch>
        </p:blipFill>
        <p:spPr>
          <a:xfrm>
            <a:off x="8499213" y="2342018"/>
            <a:ext cx="2608836" cy="1956627"/>
          </a:xfrm>
          <a:prstGeom prst="rect">
            <a:avLst/>
          </a:prstGeom>
        </p:spPr>
      </p:pic>
      <p:pic>
        <p:nvPicPr>
          <p:cNvPr id="4" name="Imagen 3"/>
          <p:cNvPicPr>
            <a:picLocks noChangeAspect="1"/>
          </p:cNvPicPr>
          <p:nvPr/>
        </p:nvPicPr>
        <p:blipFill>
          <a:blip r:embed="rId3"/>
          <a:stretch>
            <a:fillRect/>
          </a:stretch>
        </p:blipFill>
        <p:spPr>
          <a:xfrm>
            <a:off x="8499213" y="4298645"/>
            <a:ext cx="2611892" cy="1956627"/>
          </a:xfrm>
          <a:prstGeom prst="rect">
            <a:avLst/>
          </a:prstGeom>
        </p:spPr>
      </p:pic>
    </p:spTree>
    <p:extLst>
      <p:ext uri="{BB962C8B-B14F-4D97-AF65-F5344CB8AC3E}">
        <p14:creationId xmlns:p14="http://schemas.microsoft.com/office/powerpoint/2010/main" val="2348768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Diseño estadístico</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smtClean="0"/>
              <a:t>La </a:t>
            </a:r>
            <a:r>
              <a:rPr lang="es-ES" sz="2400" dirty="0"/>
              <a:t>metodología conocida como diseño de experimentos (DOE) es </a:t>
            </a:r>
            <a:r>
              <a:rPr lang="es-ES" sz="2400" dirty="0" smtClean="0"/>
              <a:t>aquella que </a:t>
            </a:r>
            <a:r>
              <a:rPr lang="es-ES" sz="2400" dirty="0"/>
              <a:t>permite realizar tres niveles de experimentación: factorial completa, fraccionada </a:t>
            </a:r>
            <a:r>
              <a:rPr lang="es-ES" sz="2400" dirty="0" smtClean="0"/>
              <a:t>o parcial.</a:t>
            </a:r>
          </a:p>
          <a:p>
            <a:pPr marL="0" indent="0">
              <a:buNone/>
            </a:pPr>
            <a:r>
              <a:rPr lang="es-ES" sz="2400" dirty="0"/>
              <a:t>Con este antecedente </a:t>
            </a:r>
            <a:r>
              <a:rPr lang="es-ES" sz="2400" dirty="0" smtClean="0"/>
              <a:t>se </a:t>
            </a:r>
            <a:r>
              <a:rPr lang="es-ES" sz="2400" dirty="0"/>
              <a:t>optó por el método estadístico </a:t>
            </a:r>
            <a:r>
              <a:rPr lang="es-ES" sz="2400" dirty="0" smtClean="0"/>
              <a:t>de Taguchi </a:t>
            </a:r>
            <a:r>
              <a:rPr lang="es-ES" sz="2400" dirty="0"/>
              <a:t>con una experimentación de tipo factorial fraccionaria</a:t>
            </a:r>
            <a:r>
              <a:rPr lang="es-ES" sz="2400" dirty="0" smtClean="0"/>
              <a:t>.</a:t>
            </a:r>
          </a:p>
          <a:p>
            <a:pPr marL="0" indent="0">
              <a:buNone/>
            </a:pPr>
            <a:r>
              <a:rPr lang="es-ES" sz="2400" dirty="0"/>
              <a:t>Para la implementación del método de Taguchi </a:t>
            </a:r>
            <a:r>
              <a:rPr lang="es-ES" sz="2400" dirty="0" smtClean="0"/>
              <a:t>se </a:t>
            </a:r>
            <a:r>
              <a:rPr lang="es-ES" sz="2400" dirty="0"/>
              <a:t>consideraron los parámetros </a:t>
            </a:r>
            <a:r>
              <a:rPr lang="es-ES" sz="2400" dirty="0" smtClean="0"/>
              <a:t>de corte:</a:t>
            </a:r>
          </a:p>
          <a:p>
            <a:r>
              <a:rPr lang="es-ES" sz="2400" dirty="0"/>
              <a:t>V</a:t>
            </a:r>
            <a:r>
              <a:rPr lang="es-ES" sz="2400" dirty="0" smtClean="0"/>
              <a:t>elocidad </a:t>
            </a:r>
            <a:r>
              <a:rPr lang="es-ES" sz="2400" dirty="0"/>
              <a:t>de </a:t>
            </a:r>
            <a:r>
              <a:rPr lang="es-ES" sz="2400" dirty="0" smtClean="0"/>
              <a:t>corte.</a:t>
            </a:r>
          </a:p>
          <a:p>
            <a:r>
              <a:rPr lang="es-ES" sz="2400" dirty="0" smtClean="0"/>
              <a:t>Profundidad </a:t>
            </a:r>
            <a:r>
              <a:rPr lang="es-ES" sz="2400" dirty="0"/>
              <a:t>de </a:t>
            </a:r>
            <a:r>
              <a:rPr lang="es-ES" sz="2400" dirty="0" smtClean="0"/>
              <a:t>corte. </a:t>
            </a:r>
            <a:endParaRPr lang="es-ES" sz="2400" dirty="0"/>
          </a:p>
          <a:p>
            <a:r>
              <a:rPr lang="es-ES" sz="2400" dirty="0" smtClean="0"/>
              <a:t>Avance</a:t>
            </a:r>
            <a:r>
              <a:rPr lang="es-ES" sz="2400" dirty="0"/>
              <a:t>.</a:t>
            </a:r>
            <a:endParaRPr lang="es-ES" sz="40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172212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Diseño estadístico</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3325616"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smtClean="0"/>
              <a:t>Para</a:t>
            </a:r>
            <a:r>
              <a:rPr lang="es-ES" sz="2400" dirty="0"/>
              <a:t> </a:t>
            </a:r>
            <a:r>
              <a:rPr lang="es-ES" sz="2400" dirty="0" smtClean="0"/>
              <a:t>ello </a:t>
            </a:r>
            <a:r>
              <a:rPr lang="es-ES" sz="2400" dirty="0"/>
              <a:t>en el experimento inicial de este estudio se ha tomado como referencia una matriz </a:t>
            </a:r>
            <a:r>
              <a:rPr lang="es-ES" sz="2400" dirty="0" smtClean="0"/>
              <a:t>de arreglo</a:t>
            </a:r>
            <a:r>
              <a:rPr lang="es-ES" sz="2400" dirty="0"/>
              <a:t>, un ortogonal de 3 factores a 3 </a:t>
            </a:r>
            <a:r>
              <a:rPr lang="es-ES" sz="2400" dirty="0" smtClean="0"/>
              <a:t>niveles.</a:t>
            </a:r>
            <a:endParaRPr lang="es-ES" sz="44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Diseño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3543606091"/>
              </p:ext>
            </p:extLst>
          </p:nvPr>
        </p:nvGraphicFramePr>
        <p:xfrm>
          <a:off x="7001883" y="1912269"/>
          <a:ext cx="4331620" cy="4559510"/>
        </p:xfrm>
        <a:graphic>
          <a:graphicData uri="http://schemas.openxmlformats.org/presentationml/2006/ole">
            <mc:AlternateContent xmlns:mc="http://schemas.openxmlformats.org/markup-compatibility/2006">
              <mc:Choice xmlns:v="urn:schemas-microsoft-com:vml" Requires="v">
                <p:oleObj spid="_x0000_s6158" name="Documento" r:id="rId3" imgW="4113035" imgH="4328540" progId="Word.Document.12">
                  <p:embed/>
                </p:oleObj>
              </mc:Choice>
              <mc:Fallback>
                <p:oleObj name="Documento" r:id="rId3" imgW="4113035" imgH="4328540" progId="Word.Document.12">
                  <p:embed/>
                  <p:pic>
                    <p:nvPicPr>
                      <p:cNvPr id="0" name=""/>
                      <p:cNvPicPr/>
                      <p:nvPr/>
                    </p:nvPicPr>
                    <p:blipFill>
                      <a:blip r:embed="rId4"/>
                      <a:stretch>
                        <a:fillRect/>
                      </a:stretch>
                    </p:blipFill>
                    <p:spPr>
                      <a:xfrm>
                        <a:off x="7001883" y="1912269"/>
                        <a:ext cx="4331620" cy="4559510"/>
                      </a:xfrm>
                      <a:prstGeom prst="rect">
                        <a:avLst/>
                      </a:prstGeom>
                    </p:spPr>
                  </p:pic>
                </p:oleObj>
              </mc:Fallback>
            </mc:AlternateContent>
          </a:graphicData>
        </a:graphic>
      </p:graphicFrame>
    </p:spTree>
    <p:extLst>
      <p:ext uri="{BB962C8B-B14F-4D97-AF65-F5344CB8AC3E}">
        <p14:creationId xmlns:p14="http://schemas.microsoft.com/office/powerpoint/2010/main" val="3838348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 Proceso Experimental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3277490"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Los ensayos se realizaron en un Torno paralelo CNC VTC 1640-T400, </a:t>
            </a:r>
            <a:r>
              <a:rPr lang="es-ES" sz="2400" dirty="0" smtClean="0"/>
              <a:t>cuyas características </a:t>
            </a:r>
            <a:r>
              <a:rPr lang="es-ES" sz="2400" dirty="0"/>
              <a:t>son: velocidad máxima de 3000 rpm y una distancia entre puntos de </a:t>
            </a:r>
            <a:r>
              <a:rPr lang="es-ES" sz="2400" dirty="0" smtClean="0"/>
              <a:t>1000 mm.</a:t>
            </a:r>
            <a:endParaRPr lang="es-ES" sz="44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Proceso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7223354" y="1742429"/>
            <a:ext cx="4038204" cy="646331"/>
          </a:xfrm>
          <a:prstGeom prst="rect">
            <a:avLst/>
          </a:prstGeom>
          <a:noFill/>
        </p:spPr>
        <p:txBody>
          <a:bodyPr wrap="square" rtlCol="0">
            <a:spAutoFit/>
          </a:bodyPr>
          <a:lstStyle/>
          <a:p>
            <a:r>
              <a:rPr lang="es-MX" dirty="0" smtClean="0"/>
              <a:t>Figura 14 </a:t>
            </a:r>
          </a:p>
          <a:p>
            <a:r>
              <a:rPr lang="es-ES" dirty="0"/>
              <a:t>Torno paralelo CNC VTC 1640-T400.</a:t>
            </a:r>
            <a:endParaRPr lang="es-EC" dirty="0"/>
          </a:p>
        </p:txBody>
      </p:sp>
      <p:pic>
        <p:nvPicPr>
          <p:cNvPr id="2" name="Imagen 1"/>
          <p:cNvPicPr>
            <a:picLocks noChangeAspect="1"/>
          </p:cNvPicPr>
          <p:nvPr/>
        </p:nvPicPr>
        <p:blipFill>
          <a:blip r:embed="rId2"/>
          <a:stretch>
            <a:fillRect/>
          </a:stretch>
        </p:blipFill>
        <p:spPr>
          <a:xfrm>
            <a:off x="7296196" y="2710971"/>
            <a:ext cx="3965362" cy="2976100"/>
          </a:xfrm>
          <a:prstGeom prst="rect">
            <a:avLst/>
          </a:prstGeom>
        </p:spPr>
      </p:pic>
    </p:spTree>
    <p:extLst>
      <p:ext uri="{BB962C8B-B14F-4D97-AF65-F5344CB8AC3E}">
        <p14:creationId xmlns:p14="http://schemas.microsoft.com/office/powerpoint/2010/main" val="2669887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 Proceso Experimental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3277490"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Para la preparación del material se realizó un proceso de desbastado para </a:t>
            </a:r>
            <a:r>
              <a:rPr lang="es-ES" sz="2400" dirty="0" smtClean="0"/>
              <a:t>eliminar los </a:t>
            </a:r>
            <a:r>
              <a:rPr lang="es-ES" sz="2400" dirty="0"/>
              <a:t>defectos que trae desde su fabricación, para después someterlo a un proceso </a:t>
            </a:r>
            <a:r>
              <a:rPr lang="es-ES" sz="2400" dirty="0" smtClean="0"/>
              <a:t>de rectificado</a:t>
            </a:r>
            <a:r>
              <a:rPr lang="es-ES" sz="2400" dirty="0"/>
              <a:t>, el cual nos ayudara a disminuir las tensiones residuales generada en el </a:t>
            </a:r>
            <a:r>
              <a:rPr lang="es-ES" sz="2400" dirty="0" smtClean="0"/>
              <a:t>proceso de </a:t>
            </a:r>
            <a:r>
              <a:rPr lang="es-ES" sz="2400" dirty="0"/>
              <a:t>torneado. </a:t>
            </a:r>
            <a:endParaRPr lang="es-ES" sz="48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Proceso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909692" y="1742429"/>
            <a:ext cx="4038204" cy="646331"/>
          </a:xfrm>
          <a:prstGeom prst="rect">
            <a:avLst/>
          </a:prstGeom>
          <a:noFill/>
        </p:spPr>
        <p:txBody>
          <a:bodyPr wrap="square" rtlCol="0">
            <a:spAutoFit/>
          </a:bodyPr>
          <a:lstStyle/>
          <a:p>
            <a:r>
              <a:rPr lang="es-MX" dirty="0" smtClean="0"/>
              <a:t>Figura 15</a:t>
            </a:r>
          </a:p>
          <a:p>
            <a:r>
              <a:rPr lang="es-ES" dirty="0"/>
              <a:t>Rectificado eje de aluminuro de </a:t>
            </a:r>
            <a:r>
              <a:rPr lang="es-ES" dirty="0" smtClean="0"/>
              <a:t>titanio</a:t>
            </a:r>
            <a:endParaRPr lang="es-EC" dirty="0"/>
          </a:p>
        </p:txBody>
      </p:sp>
      <p:pic>
        <p:nvPicPr>
          <p:cNvPr id="3" name="Imagen 2"/>
          <p:cNvPicPr>
            <a:picLocks noChangeAspect="1"/>
          </p:cNvPicPr>
          <p:nvPr/>
        </p:nvPicPr>
        <p:blipFill>
          <a:blip r:embed="rId2"/>
          <a:stretch>
            <a:fillRect/>
          </a:stretch>
        </p:blipFill>
        <p:spPr>
          <a:xfrm rot="16200000">
            <a:off x="7813579" y="2044492"/>
            <a:ext cx="2469262" cy="3837676"/>
          </a:xfrm>
          <a:prstGeom prst="rect">
            <a:avLst/>
          </a:prstGeom>
        </p:spPr>
      </p:pic>
    </p:spTree>
    <p:extLst>
      <p:ext uri="{BB962C8B-B14F-4D97-AF65-F5344CB8AC3E}">
        <p14:creationId xmlns:p14="http://schemas.microsoft.com/office/powerpoint/2010/main" val="3114324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A9615-7DB5-4D57-B0E9-14BDBBE81C4C}"/>
              </a:ext>
            </a:extLst>
          </p:cNvPr>
          <p:cNvSpPr>
            <a:spLocks noGrp="1"/>
          </p:cNvSpPr>
          <p:nvPr>
            <p:ph type="title"/>
          </p:nvPr>
        </p:nvSpPr>
        <p:spPr/>
        <p:txBody>
          <a:bodyPr/>
          <a:lstStyle/>
          <a:p>
            <a:r>
              <a:rPr lang="es-MX" dirty="0">
                <a:cs typeface="Times New Roman" panose="02020603050405020304" pitchFamily="18" charset="0"/>
              </a:rPr>
              <a:t>Antecedentes</a:t>
            </a:r>
          </a:p>
        </p:txBody>
      </p:sp>
      <p:sp>
        <p:nvSpPr>
          <p:cNvPr id="3" name="Marcador de contenido 2">
            <a:extLst>
              <a:ext uri="{FF2B5EF4-FFF2-40B4-BE49-F238E27FC236}">
                <a16:creationId xmlns:a16="http://schemas.microsoft.com/office/drawing/2014/main" id="{BB2A2F14-ADD4-4222-BE58-AD06CE6E7B56}"/>
              </a:ext>
            </a:extLst>
          </p:cNvPr>
          <p:cNvSpPr>
            <a:spLocks noGrp="1"/>
          </p:cNvSpPr>
          <p:nvPr>
            <p:ph idx="1"/>
          </p:nvPr>
        </p:nvSpPr>
        <p:spPr>
          <a:xfrm>
            <a:off x="2759370" y="1706741"/>
            <a:ext cx="8131312" cy="4155543"/>
          </a:xfrm>
        </p:spPr>
        <p:txBody>
          <a:bodyPr>
            <a:noAutofit/>
          </a:bodyPr>
          <a:lstStyle/>
          <a:p>
            <a:pPr marL="0" indent="0">
              <a:buNone/>
            </a:pPr>
            <a:r>
              <a:rPr lang="es-ES" sz="2400" dirty="0"/>
              <a:t>El desarrollo de nuevos materiales y el estudio de sus propiedades tecnológicas </a:t>
            </a:r>
            <a:r>
              <a:rPr lang="es-ES" sz="2400" dirty="0" smtClean="0"/>
              <a:t> (</a:t>
            </a:r>
            <a:r>
              <a:rPr lang="es-ES" sz="2400" dirty="0"/>
              <a:t>maquinabilidad, soldabilidad, maleabilidad, resistencia mecánica, resistencia a la </a:t>
            </a:r>
            <a:r>
              <a:rPr lang="es-ES" sz="2400" dirty="0" smtClean="0"/>
              <a:t>corrosión</a:t>
            </a:r>
            <a:r>
              <a:rPr lang="es-ES" sz="2400" dirty="0"/>
              <a:t>, entre otras.) permite que las industrias se fortalezcan y creen nuevos productos </a:t>
            </a:r>
            <a:r>
              <a:rPr lang="es-ES" sz="2400" dirty="0" smtClean="0"/>
              <a:t>o </a:t>
            </a:r>
            <a:r>
              <a:rPr lang="es-ES" sz="2400" dirty="0"/>
              <a:t>a su vez optimicen componentes o sistemas existentes. </a:t>
            </a:r>
            <a:endParaRPr lang="es-ES" sz="2400" dirty="0" smtClean="0"/>
          </a:p>
          <a:p>
            <a:pPr marL="0" indent="0">
              <a:buNone/>
            </a:pPr>
            <a:r>
              <a:rPr lang="es-ES" sz="2400" dirty="0"/>
              <a:t>Desde la invención de los aluminuros de titanio se comprendió que dicho material posee una serie de ventajas en comparación a las superaleaciones a base de níquel, gracias a su composición química y estructura molecular, en los últimos años se han realizado varios estudios para analizar su maquinabilidad y así poder trabajar este material a una mayor escala</a:t>
            </a:r>
            <a:r>
              <a:rPr lang="es-ES" sz="2400" dirty="0" smtClean="0"/>
              <a:t>.</a:t>
            </a:r>
            <a:endParaRPr lang="es-MX" sz="24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u="sng"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218536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Montaje Experimental</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245005" y="1573804"/>
            <a:ext cx="3277490"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En el proceso de montaje experimental se procedió a analizar los valores de </a:t>
            </a:r>
            <a:r>
              <a:rPr lang="es-ES" sz="2400" dirty="0" smtClean="0"/>
              <a:t>los experimentos </a:t>
            </a:r>
            <a:r>
              <a:rPr lang="es-ES" sz="2400" dirty="0"/>
              <a:t>que se van a realizar, obtenidos mediante el diseño estadístico de </a:t>
            </a:r>
            <a:r>
              <a:rPr lang="es-ES" sz="2400" dirty="0" smtClean="0"/>
              <a:t>Taguchi. </a:t>
            </a:r>
            <a:r>
              <a:rPr lang="es-ES" sz="2400" dirty="0"/>
              <a:t>Para ello se realizó un diseño tipo escalón en el </a:t>
            </a:r>
            <a:r>
              <a:rPr lang="es-ES" sz="2400" dirty="0" smtClean="0"/>
              <a:t>eje, </a:t>
            </a:r>
            <a:r>
              <a:rPr lang="es-ES" sz="2400" dirty="0"/>
              <a:t>en </a:t>
            </a:r>
            <a:r>
              <a:rPr lang="es-ES" sz="2400" dirty="0" smtClean="0"/>
              <a:t>el cual </a:t>
            </a:r>
            <a:r>
              <a:rPr lang="es-ES" sz="2400" dirty="0"/>
              <a:t>se realizarán los diferentes ensayos</a:t>
            </a:r>
            <a:r>
              <a:rPr lang="es-ES" sz="2400" dirty="0" smtClean="0"/>
              <a:t>. </a:t>
            </a:r>
            <a:endParaRPr lang="es-ES" sz="24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Proceso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909692" y="1742429"/>
            <a:ext cx="4038204" cy="923330"/>
          </a:xfrm>
          <a:prstGeom prst="rect">
            <a:avLst/>
          </a:prstGeom>
          <a:noFill/>
        </p:spPr>
        <p:txBody>
          <a:bodyPr wrap="square" rtlCol="0">
            <a:spAutoFit/>
          </a:bodyPr>
          <a:lstStyle/>
          <a:p>
            <a:r>
              <a:rPr lang="es-MX" dirty="0" smtClean="0"/>
              <a:t>Figura 16</a:t>
            </a:r>
          </a:p>
          <a:p>
            <a:r>
              <a:rPr lang="es-ES" dirty="0"/>
              <a:t>Distribución de ensayos en eje de aluminuro de titanio. </a:t>
            </a:r>
            <a:endParaRPr lang="es-EC" dirty="0"/>
          </a:p>
        </p:txBody>
      </p:sp>
      <p:pic>
        <p:nvPicPr>
          <p:cNvPr id="2" name="Imagen 1"/>
          <p:cNvPicPr>
            <a:picLocks noChangeAspect="1"/>
          </p:cNvPicPr>
          <p:nvPr/>
        </p:nvPicPr>
        <p:blipFill>
          <a:blip r:embed="rId2"/>
          <a:stretch>
            <a:fillRect/>
          </a:stretch>
        </p:blipFill>
        <p:spPr>
          <a:xfrm>
            <a:off x="6761380" y="2785031"/>
            <a:ext cx="4742274" cy="1317737"/>
          </a:xfrm>
          <a:prstGeom prst="rect">
            <a:avLst/>
          </a:prstGeom>
        </p:spPr>
      </p:pic>
      <p:pic>
        <p:nvPicPr>
          <p:cNvPr id="8" name="Imagen 7"/>
          <p:cNvPicPr>
            <a:picLocks noChangeAspect="1"/>
          </p:cNvPicPr>
          <p:nvPr/>
        </p:nvPicPr>
        <p:blipFill>
          <a:blip r:embed="rId3"/>
          <a:stretch>
            <a:fillRect/>
          </a:stretch>
        </p:blipFill>
        <p:spPr>
          <a:xfrm>
            <a:off x="6303537" y="4270552"/>
            <a:ext cx="5657959" cy="1984702"/>
          </a:xfrm>
          <a:prstGeom prst="rect">
            <a:avLst/>
          </a:prstGeom>
        </p:spPr>
      </p:pic>
    </p:spTree>
    <p:extLst>
      <p:ext uri="{BB962C8B-B14F-4D97-AF65-F5344CB8AC3E}">
        <p14:creationId xmlns:p14="http://schemas.microsoft.com/office/powerpoint/2010/main" val="17199206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Proceso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pic>
        <p:nvPicPr>
          <p:cNvPr id="9" name="Imagen 8"/>
          <p:cNvPicPr>
            <a:picLocks noChangeAspect="1"/>
          </p:cNvPicPr>
          <p:nvPr/>
        </p:nvPicPr>
        <p:blipFill>
          <a:blip r:embed="rId2"/>
          <a:stretch>
            <a:fillRect/>
          </a:stretch>
        </p:blipFill>
        <p:spPr>
          <a:xfrm>
            <a:off x="3287127" y="79208"/>
            <a:ext cx="6724650" cy="6610350"/>
          </a:xfrm>
          <a:prstGeom prst="rect">
            <a:avLst/>
          </a:prstGeom>
        </p:spPr>
      </p:pic>
    </p:spTree>
    <p:extLst>
      <p:ext uri="{BB962C8B-B14F-4D97-AF65-F5344CB8AC3E}">
        <p14:creationId xmlns:p14="http://schemas.microsoft.com/office/powerpoint/2010/main" val="13882899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Sistema de Refrigeración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Para la ejecución de los ensayos se utilizó dos sistemas distintos de lubricación, </a:t>
            </a:r>
            <a:r>
              <a:rPr lang="es-ES" sz="2400" dirty="0" smtClean="0"/>
              <a:t>los cuales </a:t>
            </a:r>
            <a:r>
              <a:rPr lang="es-ES" sz="2400" dirty="0"/>
              <a:t>fueron: una emulsión a base de aceite y un fluido criogénico (</a:t>
            </a:r>
            <a:r>
              <a:rPr lang="es-ES" sz="2400" dirty="0" smtClean="0"/>
              <a:t>CO2). </a:t>
            </a:r>
          </a:p>
          <a:p>
            <a:pPr marL="0" indent="0">
              <a:buNone/>
            </a:pPr>
            <a:r>
              <a:rPr lang="es-ES" sz="2400" dirty="0"/>
              <a:t>El sistema a base de aceite (emulsión) utilizado fue una mezcla entre agua y </a:t>
            </a:r>
            <a:r>
              <a:rPr lang="es-ES" sz="2400" dirty="0" smtClean="0"/>
              <a:t>aceite vegetal </a:t>
            </a:r>
            <a:r>
              <a:rPr lang="es-ES" sz="2400" dirty="0"/>
              <a:t>al 6%, y suministrado a través del sistema de refrigeración propio de la máquina. </a:t>
            </a:r>
          </a:p>
          <a:p>
            <a:pPr marL="0" indent="0">
              <a:buNone/>
            </a:pPr>
            <a:r>
              <a:rPr lang="es-ES" sz="2400" dirty="0"/>
              <a:t>Para el sistema de refrigeración criogénica se utilizó como fluido principal el </a:t>
            </a:r>
            <a:r>
              <a:rPr lang="es-ES" sz="2400" dirty="0" smtClean="0"/>
              <a:t>CO2 el </a:t>
            </a:r>
            <a:r>
              <a:rPr lang="es-ES" sz="2400" dirty="0"/>
              <a:t>cual se encuentra suministrado de un tanque cuyas características de envasado son </a:t>
            </a:r>
            <a:r>
              <a:rPr lang="es-ES" sz="2400" dirty="0" smtClean="0"/>
              <a:t>de </a:t>
            </a:r>
            <a:r>
              <a:rPr lang="es-ES" sz="2400" dirty="0" smtClean="0"/>
              <a:t>15ºC.</a:t>
            </a:r>
            <a:endParaRPr lang="es-ES" sz="44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Proceso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2745023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Adquisición de Datos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245005" y="1573804"/>
            <a:ext cx="34459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b="1" i="1" dirty="0"/>
              <a:t>Adquisición de Imágenes </a:t>
            </a:r>
            <a:endParaRPr lang="es-ES" sz="2400" b="1" i="1" dirty="0" smtClean="0"/>
          </a:p>
          <a:p>
            <a:pPr marL="0" indent="0">
              <a:buNone/>
            </a:pPr>
            <a:r>
              <a:rPr lang="es-ES" sz="2400" dirty="0"/>
              <a:t>Para la adquisición de imágenes se procedió a colocar en el torno una cámara </a:t>
            </a:r>
            <a:r>
              <a:rPr lang="es-ES" sz="2400" dirty="0" smtClean="0"/>
              <a:t>de alta </a:t>
            </a:r>
            <a:r>
              <a:rPr lang="es-ES" sz="2400" dirty="0"/>
              <a:t>velocidad Phantom </a:t>
            </a:r>
            <a:r>
              <a:rPr lang="es-ES" sz="2400" dirty="0" smtClean="0"/>
              <a:t>v2512 con </a:t>
            </a:r>
            <a:r>
              <a:rPr lang="es-ES" sz="2400" dirty="0"/>
              <a:t>la ayuda de la cámara se podrá </a:t>
            </a:r>
            <a:r>
              <a:rPr lang="es-ES" sz="2400" dirty="0" smtClean="0"/>
              <a:t>obtener imágenes </a:t>
            </a:r>
            <a:r>
              <a:rPr lang="es-ES" sz="2400" dirty="0"/>
              <a:t>del momento en el cual se empieza a formar la viruta, para los diferentes </a:t>
            </a:r>
            <a:r>
              <a:rPr lang="es-ES" sz="2400" dirty="0" smtClean="0"/>
              <a:t>tipos de </a:t>
            </a:r>
            <a:r>
              <a:rPr lang="es-ES" sz="2400" dirty="0"/>
              <a:t>ensayos realizados. </a:t>
            </a:r>
            <a:endParaRPr lang="es-ES" sz="28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Proceso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909692" y="1776374"/>
            <a:ext cx="4038204" cy="923330"/>
          </a:xfrm>
          <a:prstGeom prst="rect">
            <a:avLst/>
          </a:prstGeom>
          <a:noFill/>
        </p:spPr>
        <p:txBody>
          <a:bodyPr wrap="square" rtlCol="0">
            <a:spAutoFit/>
          </a:bodyPr>
          <a:lstStyle/>
          <a:p>
            <a:r>
              <a:rPr lang="es-MX" dirty="0" smtClean="0"/>
              <a:t>Figura 16</a:t>
            </a:r>
          </a:p>
          <a:p>
            <a:r>
              <a:rPr lang="es-ES" dirty="0"/>
              <a:t>Ubicación de cámara de alta velocidad Phantom v2512</a:t>
            </a:r>
            <a:endParaRPr lang="es-EC" dirty="0"/>
          </a:p>
        </p:txBody>
      </p:sp>
      <p:pic>
        <p:nvPicPr>
          <p:cNvPr id="3" name="Imagen 2"/>
          <p:cNvPicPr>
            <a:picLocks noChangeAspect="1"/>
          </p:cNvPicPr>
          <p:nvPr/>
        </p:nvPicPr>
        <p:blipFill>
          <a:blip r:embed="rId2"/>
          <a:stretch>
            <a:fillRect/>
          </a:stretch>
        </p:blipFill>
        <p:spPr>
          <a:xfrm>
            <a:off x="6909692" y="3089326"/>
            <a:ext cx="4223717" cy="3167787"/>
          </a:xfrm>
          <a:prstGeom prst="rect">
            <a:avLst/>
          </a:prstGeom>
        </p:spPr>
      </p:pic>
    </p:spTree>
    <p:extLst>
      <p:ext uri="{BB962C8B-B14F-4D97-AF65-F5344CB8AC3E}">
        <p14:creationId xmlns:p14="http://schemas.microsoft.com/office/powerpoint/2010/main" val="513311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Adquisición de Datos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245005" y="1573804"/>
            <a:ext cx="34459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b="1" i="1" dirty="0"/>
              <a:t>Integridad Superficial </a:t>
            </a:r>
          </a:p>
          <a:p>
            <a:pPr marL="0" indent="0">
              <a:buNone/>
            </a:pPr>
            <a:r>
              <a:rPr lang="es-ES" sz="2400" dirty="0" smtClean="0"/>
              <a:t>Para </a:t>
            </a:r>
            <a:r>
              <a:rPr lang="es-ES" sz="2400" dirty="0"/>
              <a:t>medir la integridad superficial se utilizó un Rugosímetro portátil de </a:t>
            </a:r>
            <a:r>
              <a:rPr lang="es-ES" sz="2400" dirty="0" smtClean="0"/>
              <a:t>marca Mitutoyo </a:t>
            </a:r>
            <a:r>
              <a:rPr lang="es-ES" sz="2400" dirty="0"/>
              <a:t>de modelo Surftest III con un alcance de medición de 0.3-100 µm. y </a:t>
            </a:r>
            <a:r>
              <a:rPr lang="es-ES" sz="2400" dirty="0" smtClean="0"/>
              <a:t>una apreciación </a:t>
            </a:r>
            <a:r>
              <a:rPr lang="es-ES" sz="2400" dirty="0"/>
              <a:t>de 0.02-5 µm. </a:t>
            </a:r>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Proceso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909692" y="1776374"/>
            <a:ext cx="4038204" cy="646331"/>
          </a:xfrm>
          <a:prstGeom prst="rect">
            <a:avLst/>
          </a:prstGeom>
          <a:noFill/>
        </p:spPr>
        <p:txBody>
          <a:bodyPr wrap="square" rtlCol="0">
            <a:spAutoFit/>
          </a:bodyPr>
          <a:lstStyle/>
          <a:p>
            <a:r>
              <a:rPr lang="es-MX" dirty="0" smtClean="0"/>
              <a:t>Figura 17</a:t>
            </a:r>
          </a:p>
          <a:p>
            <a:r>
              <a:rPr lang="es-ES" dirty="0"/>
              <a:t>Rugosímetro. </a:t>
            </a:r>
            <a:endParaRPr lang="es-EC" dirty="0"/>
          </a:p>
        </p:txBody>
      </p:sp>
      <p:pic>
        <p:nvPicPr>
          <p:cNvPr id="2" name="Imagen 1"/>
          <p:cNvPicPr>
            <a:picLocks noChangeAspect="1"/>
          </p:cNvPicPr>
          <p:nvPr/>
        </p:nvPicPr>
        <p:blipFill>
          <a:blip r:embed="rId2"/>
          <a:stretch>
            <a:fillRect/>
          </a:stretch>
        </p:blipFill>
        <p:spPr>
          <a:xfrm>
            <a:off x="7340573" y="2934964"/>
            <a:ext cx="3920985" cy="2945818"/>
          </a:xfrm>
          <a:prstGeom prst="rect">
            <a:avLst/>
          </a:prstGeom>
        </p:spPr>
      </p:pic>
    </p:spTree>
    <p:extLst>
      <p:ext uri="{BB962C8B-B14F-4D97-AF65-F5344CB8AC3E}">
        <p14:creationId xmlns:p14="http://schemas.microsoft.com/office/powerpoint/2010/main" val="1485460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Adquisición de Datos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245005" y="1573804"/>
            <a:ext cx="34459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b="1" i="1" dirty="0"/>
              <a:t>Desgaste de la </a:t>
            </a:r>
            <a:r>
              <a:rPr lang="es-ES" sz="2400" b="1" i="1" dirty="0" smtClean="0"/>
              <a:t>Herramienta</a:t>
            </a:r>
          </a:p>
          <a:p>
            <a:pPr marL="0" indent="0">
              <a:buNone/>
            </a:pPr>
            <a:r>
              <a:rPr lang="es-ES" sz="2400" dirty="0"/>
              <a:t>Para la medición del desgaste de la herramienta, se utilizó un Proyector de </a:t>
            </a:r>
            <a:r>
              <a:rPr lang="es-ES" sz="2400" dirty="0" smtClean="0"/>
              <a:t>Perfiles de </a:t>
            </a:r>
            <a:r>
              <a:rPr lang="es-ES" sz="2400" dirty="0"/>
              <a:t>10-50x (Ver Figura 27), con alcances longitudinal y transversal de 0-25/0.001 mm. </a:t>
            </a:r>
            <a:endParaRPr lang="es-ES" sz="32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Proceso </a:t>
            </a:r>
            <a:r>
              <a:rPr lang="es-ES" sz="1200" b="1" u="sng"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909692" y="1776374"/>
            <a:ext cx="4038204" cy="646331"/>
          </a:xfrm>
          <a:prstGeom prst="rect">
            <a:avLst/>
          </a:prstGeom>
          <a:noFill/>
        </p:spPr>
        <p:txBody>
          <a:bodyPr wrap="square" rtlCol="0">
            <a:spAutoFit/>
          </a:bodyPr>
          <a:lstStyle/>
          <a:p>
            <a:r>
              <a:rPr lang="es-MX" dirty="0" smtClean="0"/>
              <a:t>Figura 18</a:t>
            </a:r>
          </a:p>
          <a:p>
            <a:r>
              <a:rPr lang="es-ES" dirty="0"/>
              <a:t>Proyector de Perfiles. </a:t>
            </a:r>
            <a:endParaRPr lang="es-EC" dirty="0"/>
          </a:p>
        </p:txBody>
      </p:sp>
      <p:pic>
        <p:nvPicPr>
          <p:cNvPr id="2" name="Imagen 1"/>
          <p:cNvPicPr>
            <a:picLocks noChangeAspect="1"/>
          </p:cNvPicPr>
          <p:nvPr/>
        </p:nvPicPr>
        <p:blipFill>
          <a:blip r:embed="rId2"/>
          <a:stretch>
            <a:fillRect/>
          </a:stretch>
        </p:blipFill>
        <p:spPr>
          <a:xfrm>
            <a:off x="7513741" y="2699704"/>
            <a:ext cx="3084056" cy="3795203"/>
          </a:xfrm>
          <a:prstGeom prst="rect">
            <a:avLst/>
          </a:prstGeom>
        </p:spPr>
      </p:pic>
    </p:spTree>
    <p:extLst>
      <p:ext uri="{BB962C8B-B14F-4D97-AF65-F5344CB8AC3E}">
        <p14:creationId xmlns:p14="http://schemas.microsoft.com/office/powerpoint/2010/main" val="6228379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Integridad superficial</a:t>
            </a:r>
            <a:r>
              <a:rPr lang="es-ES" dirty="0" smtClean="0"/>
              <a:t>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557826" y="2009272"/>
            <a:ext cx="8475132" cy="314024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La integridad superficial fue verificada mediante el estudio topológico de </a:t>
            </a:r>
            <a:r>
              <a:rPr lang="es-ES" sz="2400" dirty="0" smtClean="0"/>
              <a:t>esta, siendo </a:t>
            </a:r>
            <a:r>
              <a:rPr lang="es-ES" sz="2400" dirty="0"/>
              <a:t>medida la rugosidad y evaluados los defectos provocados por el proceso </a:t>
            </a:r>
            <a:r>
              <a:rPr lang="es-ES" sz="2400" dirty="0" smtClean="0"/>
              <a:t>de generación </a:t>
            </a:r>
            <a:r>
              <a:rPr lang="es-ES" sz="2400" dirty="0"/>
              <a:t>de la superficie mediante una valoración cualitativa en el microscopio. </a:t>
            </a:r>
            <a:endParaRPr lang="es-ES" sz="2400" dirty="0" smtClean="0"/>
          </a:p>
          <a:p>
            <a:pPr marL="0" indent="0">
              <a:buNone/>
            </a:pPr>
            <a:r>
              <a:rPr lang="es-ES" sz="2400" dirty="0"/>
              <a:t>La rugosidad media aritmética (Ra) que posee un componente mecanizado es </a:t>
            </a:r>
            <a:r>
              <a:rPr lang="es-ES" sz="2400" dirty="0" smtClean="0"/>
              <a:t>el principal </a:t>
            </a:r>
            <a:r>
              <a:rPr lang="es-ES" sz="2400" dirty="0"/>
              <a:t>índice que indica la calidad e integridad superficial del mismo. </a:t>
            </a:r>
            <a:endParaRPr lang="es-ES" sz="28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Validación de resultados </a:t>
            </a:r>
            <a:endParaRPr lang="es-ES" sz="1200" b="1" u="sng"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1888542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179253" y="1502781"/>
            <a:ext cx="34459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En los ensayos realizados con lubricación a base de emulsión </a:t>
            </a:r>
            <a:r>
              <a:rPr lang="es-ES" sz="2400" dirty="0" smtClean="0"/>
              <a:t>se puede observar </a:t>
            </a:r>
            <a:r>
              <a:rPr lang="es-ES" sz="2400" dirty="0"/>
              <a:t>que una configuración adecuada de los parámetros de corte, para la </a:t>
            </a:r>
            <a:r>
              <a:rPr lang="es-ES" sz="2400" dirty="0" smtClean="0"/>
              <a:t>obtención de </a:t>
            </a:r>
            <a:r>
              <a:rPr lang="es-ES" sz="2400" dirty="0"/>
              <a:t>un buen acabado superficial (baja rugosidad</a:t>
            </a:r>
            <a:r>
              <a:rPr lang="es-ES" sz="2400" dirty="0" smtClean="0"/>
              <a:t>), </a:t>
            </a:r>
            <a:r>
              <a:rPr lang="es-ES" sz="2400" dirty="0"/>
              <a:t>una velocidad de corte de 35 </a:t>
            </a:r>
            <a:r>
              <a:rPr lang="es-ES" sz="2400" dirty="0" smtClean="0"/>
              <a:t>m/min; una </a:t>
            </a:r>
            <a:r>
              <a:rPr lang="es-ES" sz="2400" dirty="0"/>
              <a:t>profundidad de 0,3 mm y un avance de 0,05 mm/rev. </a:t>
            </a:r>
            <a:endParaRPr lang="es-ES" sz="36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Validación de resultados </a:t>
            </a:r>
            <a:endParaRPr lang="es-ES" sz="1200" b="1" u="sng"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909692" y="1502781"/>
            <a:ext cx="4038204" cy="923330"/>
          </a:xfrm>
          <a:prstGeom prst="rect">
            <a:avLst/>
          </a:prstGeom>
          <a:noFill/>
        </p:spPr>
        <p:txBody>
          <a:bodyPr wrap="square" rtlCol="0">
            <a:spAutoFit/>
          </a:bodyPr>
          <a:lstStyle/>
          <a:p>
            <a:r>
              <a:rPr lang="es-MX" dirty="0" smtClean="0"/>
              <a:t>Figura 19</a:t>
            </a:r>
          </a:p>
          <a:p>
            <a:r>
              <a:rPr lang="es-ES" dirty="0"/>
              <a:t>Efectos principales de la rugosidad media aritmética Ra (µm). </a:t>
            </a:r>
            <a:endParaRPr lang="es-EC" dirty="0"/>
          </a:p>
        </p:txBody>
      </p:sp>
      <p:sp>
        <p:nvSpPr>
          <p:cNvPr id="8"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Integridad superficial</a:t>
            </a:r>
            <a:r>
              <a:rPr lang="es-ES" dirty="0" smtClean="0"/>
              <a:t>  </a:t>
            </a:r>
            <a:endParaRPr lang="es-ES" i="1" dirty="0"/>
          </a:p>
        </p:txBody>
      </p:sp>
      <p:pic>
        <p:nvPicPr>
          <p:cNvPr id="3" name="Imagen 2"/>
          <p:cNvPicPr>
            <a:picLocks noChangeAspect="1"/>
          </p:cNvPicPr>
          <p:nvPr/>
        </p:nvPicPr>
        <p:blipFill>
          <a:blip r:embed="rId2"/>
          <a:stretch>
            <a:fillRect/>
          </a:stretch>
        </p:blipFill>
        <p:spPr>
          <a:xfrm>
            <a:off x="6372678" y="2619667"/>
            <a:ext cx="5112232" cy="3408154"/>
          </a:xfrm>
          <a:prstGeom prst="rect">
            <a:avLst/>
          </a:prstGeom>
        </p:spPr>
      </p:pic>
      <p:sp>
        <p:nvSpPr>
          <p:cNvPr id="9" name="CuadroTexto 8">
            <a:extLst>
              <a:ext uri="{FF2B5EF4-FFF2-40B4-BE49-F238E27FC236}">
                <a16:creationId xmlns:a16="http://schemas.microsoft.com/office/drawing/2014/main" id="{07475421-C0D2-41BA-88FA-9C27FBF6E7DF}"/>
              </a:ext>
            </a:extLst>
          </p:cNvPr>
          <p:cNvSpPr txBox="1"/>
          <p:nvPr/>
        </p:nvSpPr>
        <p:spPr>
          <a:xfrm>
            <a:off x="6365053" y="6184231"/>
            <a:ext cx="4974305" cy="646331"/>
          </a:xfrm>
          <a:prstGeom prst="rect">
            <a:avLst/>
          </a:prstGeom>
          <a:noFill/>
        </p:spPr>
        <p:txBody>
          <a:bodyPr wrap="square" rtlCol="0">
            <a:spAutoFit/>
          </a:bodyPr>
          <a:lstStyle/>
          <a:p>
            <a:r>
              <a:rPr lang="es-ES" dirty="0"/>
              <a:t>Nota: </a:t>
            </a:r>
            <a:r>
              <a:rPr lang="es-ES" dirty="0" smtClean="0"/>
              <a:t>Rugosidad media aritmética con refrigeración a base de emulsión .</a:t>
            </a:r>
            <a:endParaRPr lang="es-EC" dirty="0"/>
          </a:p>
        </p:txBody>
      </p:sp>
    </p:spTree>
    <p:extLst>
      <p:ext uri="{BB962C8B-B14F-4D97-AF65-F5344CB8AC3E}">
        <p14:creationId xmlns:p14="http://schemas.microsoft.com/office/powerpoint/2010/main" val="28333683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179253" y="1502781"/>
            <a:ext cx="34459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Para el caso de los ensayos que se realizaron con el sistema de lubricación a </a:t>
            </a:r>
            <a:r>
              <a:rPr lang="es-ES" sz="2400" dirty="0" smtClean="0"/>
              <a:t>base de </a:t>
            </a:r>
            <a:r>
              <a:rPr lang="es-ES" sz="2400" dirty="0"/>
              <a:t>un fluido criogénico, se puede observar que el parámetro de velocidad de corte, </a:t>
            </a:r>
            <a:r>
              <a:rPr lang="es-ES" sz="2400" dirty="0" smtClean="0"/>
              <a:t>no influye </a:t>
            </a:r>
            <a:r>
              <a:rPr lang="es-ES" sz="2400" dirty="0"/>
              <a:t>significativamente en el acabado </a:t>
            </a:r>
            <a:r>
              <a:rPr lang="es-ES" sz="2400" dirty="0" smtClean="0"/>
              <a:t>superficial.</a:t>
            </a:r>
            <a:endParaRPr lang="es-ES" sz="24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Validación de resultados </a:t>
            </a:r>
            <a:endParaRPr lang="es-ES" sz="1200" b="1" u="sng"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909692" y="1502781"/>
            <a:ext cx="4038204" cy="923330"/>
          </a:xfrm>
          <a:prstGeom prst="rect">
            <a:avLst/>
          </a:prstGeom>
          <a:noFill/>
        </p:spPr>
        <p:txBody>
          <a:bodyPr wrap="square" rtlCol="0">
            <a:spAutoFit/>
          </a:bodyPr>
          <a:lstStyle/>
          <a:p>
            <a:r>
              <a:rPr lang="es-MX" dirty="0" smtClean="0"/>
              <a:t>Figura 20</a:t>
            </a:r>
          </a:p>
          <a:p>
            <a:r>
              <a:rPr lang="es-ES" dirty="0"/>
              <a:t>Efectos principales de la rugosidad media aritmética Ra (µm). </a:t>
            </a:r>
            <a:endParaRPr lang="es-EC" dirty="0"/>
          </a:p>
        </p:txBody>
      </p:sp>
      <p:sp>
        <p:nvSpPr>
          <p:cNvPr id="8"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Integridad superficial</a:t>
            </a:r>
            <a:r>
              <a:rPr lang="es-ES" dirty="0" smtClean="0"/>
              <a:t>  </a:t>
            </a:r>
            <a:endParaRPr lang="es-ES" i="1" dirty="0"/>
          </a:p>
        </p:txBody>
      </p:sp>
      <p:pic>
        <p:nvPicPr>
          <p:cNvPr id="2" name="Imagen 1"/>
          <p:cNvPicPr>
            <a:picLocks noChangeAspect="1"/>
          </p:cNvPicPr>
          <p:nvPr/>
        </p:nvPicPr>
        <p:blipFill>
          <a:blip r:embed="rId2"/>
          <a:stretch>
            <a:fillRect/>
          </a:stretch>
        </p:blipFill>
        <p:spPr>
          <a:xfrm>
            <a:off x="6365053" y="2693267"/>
            <a:ext cx="4956978" cy="3304652"/>
          </a:xfrm>
          <a:prstGeom prst="rect">
            <a:avLst/>
          </a:prstGeom>
        </p:spPr>
      </p:pic>
      <p:sp>
        <p:nvSpPr>
          <p:cNvPr id="9" name="CuadroTexto 8">
            <a:extLst>
              <a:ext uri="{FF2B5EF4-FFF2-40B4-BE49-F238E27FC236}">
                <a16:creationId xmlns:a16="http://schemas.microsoft.com/office/drawing/2014/main" id="{07475421-C0D2-41BA-88FA-9C27FBF6E7DF}"/>
              </a:ext>
            </a:extLst>
          </p:cNvPr>
          <p:cNvSpPr txBox="1"/>
          <p:nvPr/>
        </p:nvSpPr>
        <p:spPr>
          <a:xfrm>
            <a:off x="6365053" y="6184231"/>
            <a:ext cx="4974305" cy="646331"/>
          </a:xfrm>
          <a:prstGeom prst="rect">
            <a:avLst/>
          </a:prstGeom>
          <a:noFill/>
        </p:spPr>
        <p:txBody>
          <a:bodyPr wrap="square" rtlCol="0">
            <a:spAutoFit/>
          </a:bodyPr>
          <a:lstStyle/>
          <a:p>
            <a:r>
              <a:rPr lang="es-ES" dirty="0"/>
              <a:t>Nota: </a:t>
            </a:r>
            <a:r>
              <a:rPr lang="es-ES" dirty="0" smtClean="0"/>
              <a:t>Rugosidad media aritmética con refrigeración criogénica.</a:t>
            </a:r>
            <a:endParaRPr lang="es-EC" dirty="0"/>
          </a:p>
        </p:txBody>
      </p:sp>
    </p:spTree>
    <p:extLst>
      <p:ext uri="{BB962C8B-B14F-4D97-AF65-F5344CB8AC3E}">
        <p14:creationId xmlns:p14="http://schemas.microsoft.com/office/powerpoint/2010/main" val="1695658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Defectos superficiales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672126" y="1502781"/>
            <a:ext cx="8475132" cy="314024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Uno de los mayores problemas en el maquinado de las aleaciones de TiAl es </a:t>
            </a:r>
            <a:r>
              <a:rPr lang="es-ES" sz="2400" dirty="0" smtClean="0"/>
              <a:t>la calidad </a:t>
            </a:r>
            <a:r>
              <a:rPr lang="es-ES" sz="2400" dirty="0"/>
              <a:t>superficial. Esto se debe a que este tipo de aleaciones posee una baja ductilidad </a:t>
            </a:r>
            <a:r>
              <a:rPr lang="es-ES" sz="2400" dirty="0" smtClean="0"/>
              <a:t>a temperatura </a:t>
            </a:r>
            <a:r>
              <a:rPr lang="es-ES" sz="2400" dirty="0"/>
              <a:t>ambiente, lo que suelen provocar una serie de defectos superficiales </a:t>
            </a:r>
            <a:r>
              <a:rPr lang="es-ES" sz="2400" dirty="0" smtClean="0"/>
              <a:t>que modifican </a:t>
            </a:r>
            <a:r>
              <a:rPr lang="es-ES" sz="2400" dirty="0"/>
              <a:t>la topología de la superficie. </a:t>
            </a:r>
            <a:endParaRPr lang="es-ES" sz="32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Validación de resultados </a:t>
            </a:r>
            <a:endParaRPr lang="es-ES" sz="1200" b="1" u="sng"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2648438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A9615-7DB5-4D57-B0E9-14BDBBE81C4C}"/>
              </a:ext>
            </a:extLst>
          </p:cNvPr>
          <p:cNvSpPr>
            <a:spLocks noGrp="1"/>
          </p:cNvSpPr>
          <p:nvPr>
            <p:ph type="title"/>
          </p:nvPr>
        </p:nvSpPr>
        <p:spPr/>
        <p:txBody>
          <a:bodyPr/>
          <a:lstStyle/>
          <a:p>
            <a:r>
              <a:rPr lang="es-ES" dirty="0"/>
              <a:t>Definición del Problema</a:t>
            </a:r>
            <a:endParaRPr lang="es-MX" dirty="0">
              <a:cs typeface="Times New Roman" panose="02020603050405020304" pitchFamily="18" charset="0"/>
            </a:endParaRPr>
          </a:p>
        </p:txBody>
      </p:sp>
      <p:sp>
        <p:nvSpPr>
          <p:cNvPr id="3" name="Marcador de contenido 2">
            <a:extLst>
              <a:ext uri="{FF2B5EF4-FFF2-40B4-BE49-F238E27FC236}">
                <a16:creationId xmlns:a16="http://schemas.microsoft.com/office/drawing/2014/main" id="{BB2A2F14-ADD4-4222-BE58-AD06CE6E7B56}"/>
              </a:ext>
            </a:extLst>
          </p:cNvPr>
          <p:cNvSpPr>
            <a:spLocks noGrp="1"/>
          </p:cNvSpPr>
          <p:nvPr>
            <p:ph idx="1"/>
          </p:nvPr>
        </p:nvSpPr>
        <p:spPr>
          <a:xfrm>
            <a:off x="2842497" y="1004018"/>
            <a:ext cx="7965057" cy="4646225"/>
          </a:xfrm>
        </p:spPr>
        <p:txBody>
          <a:bodyPr>
            <a:normAutofit/>
          </a:bodyPr>
          <a:lstStyle/>
          <a:p>
            <a:pPr marL="0" indent="0">
              <a:buNone/>
            </a:pPr>
            <a:r>
              <a:rPr lang="es-ES" sz="2400" dirty="0"/>
              <a:t>El desarrollo de nuevos materiales estructurales y ligeros es un punto clave </a:t>
            </a:r>
            <a:r>
              <a:rPr lang="es-ES" sz="2400" dirty="0" smtClean="0"/>
              <a:t>para aplicaciones </a:t>
            </a:r>
            <a:r>
              <a:rPr lang="es-ES" sz="2400" dirty="0"/>
              <a:t>automotrices y aeroespaciales. Por lo tanto, se han desarrollado </a:t>
            </a:r>
            <a:r>
              <a:rPr lang="es-ES" sz="2400" dirty="0" smtClean="0"/>
              <a:t>nuevos materiales </a:t>
            </a:r>
            <a:r>
              <a:rPr lang="es-ES" sz="2400" dirty="0"/>
              <a:t>como son los aluminuros de titanio. </a:t>
            </a:r>
          </a:p>
          <a:p>
            <a:pPr marL="0" indent="0">
              <a:buNone/>
            </a:pPr>
            <a:r>
              <a:rPr lang="es-ES" sz="2400" dirty="0"/>
              <a:t>Estas aleaciones pertenecen a la familia de materiales intermetálicos ordenados, </a:t>
            </a:r>
            <a:r>
              <a:rPr lang="es-ES" sz="2400" dirty="0" smtClean="0"/>
              <a:t>los cuales </a:t>
            </a:r>
            <a:r>
              <a:rPr lang="es-ES" sz="2400" dirty="0"/>
              <a:t>están compuestos de titanio con un alto porcentaje de </a:t>
            </a:r>
            <a:r>
              <a:rPr lang="es-ES" sz="2400" dirty="0" smtClean="0"/>
              <a:t>aluminio </a:t>
            </a:r>
            <a:r>
              <a:rPr lang="es-ES" sz="2400" dirty="0"/>
              <a:t>y </a:t>
            </a:r>
            <a:r>
              <a:rPr lang="es-ES" sz="2400" dirty="0" smtClean="0"/>
              <a:t>otros elementos. </a:t>
            </a:r>
            <a:endParaRPr lang="es-MX" sz="2400" dirty="0"/>
          </a:p>
        </p:txBody>
      </p:sp>
      <p:sp>
        <p:nvSpPr>
          <p:cNvPr id="5"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u="sng"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10542490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Validación de resultados </a:t>
            </a:r>
            <a:endParaRPr lang="es-ES" sz="1200" b="1" u="sng"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909692" y="1477551"/>
            <a:ext cx="4038204" cy="1477328"/>
          </a:xfrm>
          <a:prstGeom prst="rect">
            <a:avLst/>
          </a:prstGeom>
          <a:noFill/>
        </p:spPr>
        <p:txBody>
          <a:bodyPr wrap="square" rtlCol="0">
            <a:spAutoFit/>
          </a:bodyPr>
          <a:lstStyle/>
          <a:p>
            <a:r>
              <a:rPr lang="es-MX" dirty="0" smtClean="0"/>
              <a:t>Figura 22</a:t>
            </a:r>
          </a:p>
          <a:p>
            <a:r>
              <a:rPr lang="es-ES" dirty="0"/>
              <a:t>Defectos de la superficie mecanizada Defectos de la superficie mecanizada con CO2.</a:t>
            </a:r>
          </a:p>
          <a:p>
            <a:r>
              <a:rPr lang="es-ES" dirty="0"/>
              <a:t> </a:t>
            </a:r>
            <a:endParaRPr lang="es-EC" dirty="0"/>
          </a:p>
        </p:txBody>
      </p:sp>
      <p:sp>
        <p:nvSpPr>
          <p:cNvPr id="8"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Defectos superficiales </a:t>
            </a:r>
            <a:endParaRPr lang="es-ES" i="1" dirty="0"/>
          </a:p>
        </p:txBody>
      </p:sp>
      <p:pic>
        <p:nvPicPr>
          <p:cNvPr id="4" name="Imagen 3"/>
          <p:cNvPicPr>
            <a:picLocks noChangeAspect="1"/>
          </p:cNvPicPr>
          <p:nvPr/>
        </p:nvPicPr>
        <p:blipFill>
          <a:blip r:embed="rId2"/>
          <a:stretch>
            <a:fillRect/>
          </a:stretch>
        </p:blipFill>
        <p:spPr>
          <a:xfrm>
            <a:off x="1890274" y="2531232"/>
            <a:ext cx="4118954" cy="3063193"/>
          </a:xfrm>
          <a:prstGeom prst="rect">
            <a:avLst/>
          </a:prstGeom>
        </p:spPr>
      </p:pic>
      <p:pic>
        <p:nvPicPr>
          <p:cNvPr id="9" name="Imagen 8"/>
          <p:cNvPicPr>
            <a:picLocks noChangeAspect="1"/>
          </p:cNvPicPr>
          <p:nvPr/>
        </p:nvPicPr>
        <p:blipFill>
          <a:blip r:embed="rId3"/>
          <a:stretch>
            <a:fillRect/>
          </a:stretch>
        </p:blipFill>
        <p:spPr>
          <a:xfrm>
            <a:off x="6909692" y="2705972"/>
            <a:ext cx="4165183" cy="3150393"/>
          </a:xfrm>
          <a:prstGeom prst="rect">
            <a:avLst/>
          </a:prstGeom>
        </p:spPr>
      </p:pic>
      <p:sp>
        <p:nvSpPr>
          <p:cNvPr id="10" name="CuadroTexto 9">
            <a:extLst>
              <a:ext uri="{FF2B5EF4-FFF2-40B4-BE49-F238E27FC236}">
                <a16:creationId xmlns:a16="http://schemas.microsoft.com/office/drawing/2014/main" id="{07475421-C0D2-41BA-88FA-9C27FBF6E7DF}"/>
              </a:ext>
            </a:extLst>
          </p:cNvPr>
          <p:cNvSpPr txBox="1"/>
          <p:nvPr/>
        </p:nvSpPr>
        <p:spPr>
          <a:xfrm>
            <a:off x="2110216" y="1489492"/>
            <a:ext cx="4038204" cy="923330"/>
          </a:xfrm>
          <a:prstGeom prst="rect">
            <a:avLst/>
          </a:prstGeom>
          <a:noFill/>
        </p:spPr>
        <p:txBody>
          <a:bodyPr wrap="square" rtlCol="0">
            <a:spAutoFit/>
          </a:bodyPr>
          <a:lstStyle/>
          <a:p>
            <a:r>
              <a:rPr lang="es-MX" dirty="0" smtClean="0"/>
              <a:t>Figura 21</a:t>
            </a:r>
          </a:p>
          <a:p>
            <a:r>
              <a:rPr lang="es-ES" dirty="0"/>
              <a:t>Defectos de la superficie mecanizada con </a:t>
            </a:r>
            <a:r>
              <a:rPr lang="es-ES" dirty="0" smtClean="0"/>
              <a:t>emulsión</a:t>
            </a:r>
            <a:endParaRPr lang="es-EC" dirty="0"/>
          </a:p>
        </p:txBody>
      </p:sp>
      <p:sp>
        <p:nvSpPr>
          <p:cNvPr id="11" name="CuadroTexto 10">
            <a:extLst>
              <a:ext uri="{FF2B5EF4-FFF2-40B4-BE49-F238E27FC236}">
                <a16:creationId xmlns:a16="http://schemas.microsoft.com/office/drawing/2014/main" id="{75421EE2-6BF7-4405-935D-4C24BBB900EA}"/>
              </a:ext>
            </a:extLst>
          </p:cNvPr>
          <p:cNvSpPr txBox="1"/>
          <p:nvPr/>
        </p:nvSpPr>
        <p:spPr>
          <a:xfrm>
            <a:off x="6819251" y="5619579"/>
            <a:ext cx="4675198" cy="1200329"/>
          </a:xfrm>
          <a:prstGeom prst="rect">
            <a:avLst/>
          </a:prstGeom>
          <a:noFill/>
        </p:spPr>
        <p:txBody>
          <a:bodyPr wrap="square" rtlCol="0">
            <a:spAutoFit/>
          </a:bodyPr>
          <a:lstStyle/>
          <a:p>
            <a:r>
              <a:rPr lang="es-ES" dirty="0"/>
              <a:t> </a:t>
            </a:r>
          </a:p>
          <a:p>
            <a:r>
              <a:rPr lang="es-ES" dirty="0"/>
              <a:t>Nota: Defectos de la superficie mecanizada con sistema de refrigeración criogénica </a:t>
            </a:r>
          </a:p>
          <a:p>
            <a:r>
              <a:rPr lang="es-ES" dirty="0"/>
              <a:t>(</a:t>
            </a:r>
            <a:r>
              <a:rPr lang="es-ES" dirty="0" smtClean="0"/>
              <a:t>CO2); </a:t>
            </a:r>
            <a:r>
              <a:rPr lang="es-ES" dirty="0"/>
              <a:t>Vc=35 m/min; ap=0.15 y fn=0.05 mm/rev. </a:t>
            </a:r>
          </a:p>
        </p:txBody>
      </p:sp>
      <p:sp>
        <p:nvSpPr>
          <p:cNvPr id="12" name="CuadroTexto 11">
            <a:extLst>
              <a:ext uri="{FF2B5EF4-FFF2-40B4-BE49-F238E27FC236}">
                <a16:creationId xmlns:a16="http://schemas.microsoft.com/office/drawing/2014/main" id="{75421EE2-6BF7-4405-935D-4C24BBB900EA}"/>
              </a:ext>
            </a:extLst>
          </p:cNvPr>
          <p:cNvSpPr txBox="1"/>
          <p:nvPr/>
        </p:nvSpPr>
        <p:spPr>
          <a:xfrm>
            <a:off x="1791719" y="5380672"/>
            <a:ext cx="4675198" cy="1477328"/>
          </a:xfrm>
          <a:prstGeom prst="rect">
            <a:avLst/>
          </a:prstGeom>
          <a:noFill/>
        </p:spPr>
        <p:txBody>
          <a:bodyPr wrap="square" rtlCol="0">
            <a:spAutoFit/>
          </a:bodyPr>
          <a:lstStyle/>
          <a:p>
            <a:r>
              <a:rPr lang="es-ES" dirty="0"/>
              <a:t> </a:t>
            </a:r>
          </a:p>
          <a:p>
            <a:r>
              <a:rPr lang="es-ES" dirty="0"/>
              <a:t>Nota: Defectos de la superficie </a:t>
            </a:r>
            <a:r>
              <a:rPr lang="es-ES" dirty="0" smtClean="0"/>
              <a:t>mecanizada </a:t>
            </a:r>
            <a:r>
              <a:rPr lang="es-ES" dirty="0"/>
              <a:t>con sistema de </a:t>
            </a:r>
            <a:r>
              <a:rPr lang="es-ES" dirty="0" smtClean="0"/>
              <a:t>refrigeración </a:t>
            </a:r>
            <a:r>
              <a:rPr lang="es-ES" dirty="0"/>
              <a:t>a base de aceite (emulsión 6%); Vc=35 m/min; ap=0.15 y fn=0.3 mm/rev. </a:t>
            </a:r>
          </a:p>
        </p:txBody>
      </p:sp>
    </p:spTree>
    <p:extLst>
      <p:ext uri="{BB962C8B-B14F-4D97-AF65-F5344CB8AC3E}">
        <p14:creationId xmlns:p14="http://schemas.microsoft.com/office/powerpoint/2010/main" val="4869449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Formación de Viruta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655332" y="1268972"/>
            <a:ext cx="8475132" cy="314024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Para la evaluación mediante el uso de una cámara de alta velocidad se </a:t>
            </a:r>
            <a:r>
              <a:rPr lang="es-ES" sz="2400" dirty="0" smtClean="0"/>
              <a:t>utilizaron parámetros </a:t>
            </a:r>
            <a:r>
              <a:rPr lang="es-ES" sz="2400" dirty="0"/>
              <a:t>de corte basado en la metodología DOE y que poseen la mayor tasa </a:t>
            </a:r>
            <a:r>
              <a:rPr lang="es-ES" sz="2400" dirty="0" smtClean="0"/>
              <a:t>de remoción </a:t>
            </a:r>
            <a:r>
              <a:rPr lang="es-ES" sz="2400" dirty="0"/>
              <a:t>de material</a:t>
            </a:r>
            <a:r>
              <a:rPr lang="es-ES" sz="2400" dirty="0" smtClean="0"/>
              <a:t>.</a:t>
            </a:r>
          </a:p>
          <a:p>
            <a:pPr marL="0" indent="0">
              <a:buNone/>
            </a:pPr>
            <a:r>
              <a:rPr lang="es-ES" sz="2400" dirty="0" smtClean="0"/>
              <a:t> </a:t>
            </a:r>
            <a:endParaRPr lang="es-ES" sz="32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Validación de resultados </a:t>
            </a:r>
            <a:endParaRPr lang="es-ES" sz="1200" b="1" u="sng"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911938919"/>
              </p:ext>
            </p:extLst>
          </p:nvPr>
        </p:nvGraphicFramePr>
        <p:xfrm>
          <a:off x="2659063" y="3789363"/>
          <a:ext cx="9517062" cy="2503487"/>
        </p:xfrm>
        <a:graphic>
          <a:graphicData uri="http://schemas.openxmlformats.org/presentationml/2006/ole">
            <mc:AlternateContent xmlns:mc="http://schemas.openxmlformats.org/markup-compatibility/2006">
              <mc:Choice xmlns:v="urn:schemas-microsoft-com:vml" Requires="v">
                <p:oleObj spid="_x0000_s9227" name="Documento" r:id="rId3" imgW="6448715" imgH="1698723" progId="Word.Document.12">
                  <p:embed/>
                </p:oleObj>
              </mc:Choice>
              <mc:Fallback>
                <p:oleObj name="Documento" r:id="rId3" imgW="6448715" imgH="1698723" progId="Word.Document.12">
                  <p:embed/>
                  <p:pic>
                    <p:nvPicPr>
                      <p:cNvPr id="0" name=""/>
                      <p:cNvPicPr/>
                      <p:nvPr/>
                    </p:nvPicPr>
                    <p:blipFill>
                      <a:blip r:embed="rId4"/>
                      <a:stretch>
                        <a:fillRect/>
                      </a:stretch>
                    </p:blipFill>
                    <p:spPr>
                      <a:xfrm>
                        <a:off x="2659063" y="3789363"/>
                        <a:ext cx="9517062" cy="2503487"/>
                      </a:xfrm>
                      <a:prstGeom prst="rect">
                        <a:avLst/>
                      </a:prstGeom>
                    </p:spPr>
                  </p:pic>
                </p:oleObj>
              </mc:Fallback>
            </mc:AlternateContent>
          </a:graphicData>
        </a:graphic>
      </p:graphicFrame>
    </p:spTree>
    <p:extLst>
      <p:ext uri="{BB962C8B-B14F-4D97-AF65-F5344CB8AC3E}">
        <p14:creationId xmlns:p14="http://schemas.microsoft.com/office/powerpoint/2010/main" val="10896121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Validación de resultados </a:t>
            </a:r>
            <a:endParaRPr lang="es-ES" sz="1200" b="1" u="sng"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4328417" y="6153021"/>
            <a:ext cx="7651243" cy="369332"/>
          </a:xfrm>
          <a:prstGeom prst="rect">
            <a:avLst/>
          </a:prstGeom>
          <a:noFill/>
        </p:spPr>
        <p:txBody>
          <a:bodyPr wrap="square" rtlCol="0">
            <a:spAutoFit/>
          </a:bodyPr>
          <a:lstStyle/>
          <a:p>
            <a:r>
              <a:rPr lang="es-ES" b="1"/>
              <a:t>Vc=20 m/min; ap=0,3 mm; fn=0,2 mm/rev </a:t>
            </a:r>
            <a:endParaRPr lang="es-EC" dirty="0"/>
          </a:p>
        </p:txBody>
      </p:sp>
      <p:sp>
        <p:nvSpPr>
          <p:cNvPr id="8"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Formación de Viruta </a:t>
            </a:r>
            <a:endParaRPr lang="es-ES" i="1" dirty="0"/>
          </a:p>
        </p:txBody>
      </p:sp>
      <p:pic>
        <p:nvPicPr>
          <p:cNvPr id="3" name="Imagen 2"/>
          <p:cNvPicPr>
            <a:picLocks noChangeAspect="1"/>
          </p:cNvPicPr>
          <p:nvPr/>
        </p:nvPicPr>
        <p:blipFill>
          <a:blip r:embed="rId2"/>
          <a:stretch>
            <a:fillRect/>
          </a:stretch>
        </p:blipFill>
        <p:spPr>
          <a:xfrm>
            <a:off x="1747142" y="2843498"/>
            <a:ext cx="5162550" cy="3219450"/>
          </a:xfrm>
          <a:prstGeom prst="rect">
            <a:avLst/>
          </a:prstGeom>
        </p:spPr>
      </p:pic>
      <p:pic>
        <p:nvPicPr>
          <p:cNvPr id="5" name="Imagen 4"/>
          <p:cNvPicPr>
            <a:picLocks noChangeAspect="1"/>
          </p:cNvPicPr>
          <p:nvPr/>
        </p:nvPicPr>
        <p:blipFill>
          <a:blip r:embed="rId3"/>
          <a:stretch>
            <a:fillRect/>
          </a:stretch>
        </p:blipFill>
        <p:spPr>
          <a:xfrm>
            <a:off x="6909692" y="2862548"/>
            <a:ext cx="5162550" cy="3181350"/>
          </a:xfrm>
          <a:prstGeom prst="rect">
            <a:avLst/>
          </a:prstGeom>
        </p:spPr>
      </p:pic>
      <p:sp>
        <p:nvSpPr>
          <p:cNvPr id="13" name="CuadroTexto 12">
            <a:extLst>
              <a:ext uri="{FF2B5EF4-FFF2-40B4-BE49-F238E27FC236}">
                <a16:creationId xmlns:a16="http://schemas.microsoft.com/office/drawing/2014/main" id="{07475421-C0D2-41BA-88FA-9C27FBF6E7DF}"/>
              </a:ext>
            </a:extLst>
          </p:cNvPr>
          <p:cNvSpPr txBox="1"/>
          <p:nvPr/>
        </p:nvSpPr>
        <p:spPr>
          <a:xfrm>
            <a:off x="2386941" y="1761479"/>
            <a:ext cx="5517805" cy="646331"/>
          </a:xfrm>
          <a:prstGeom prst="rect">
            <a:avLst/>
          </a:prstGeom>
          <a:noFill/>
        </p:spPr>
        <p:txBody>
          <a:bodyPr wrap="square" rtlCol="0">
            <a:spAutoFit/>
          </a:bodyPr>
          <a:lstStyle/>
          <a:p>
            <a:r>
              <a:rPr lang="es-MX" dirty="0" smtClean="0"/>
              <a:t>Figura 23</a:t>
            </a:r>
          </a:p>
          <a:p>
            <a:r>
              <a:rPr lang="es-ES" dirty="0" smtClean="0"/>
              <a:t>Formación de viruta durante el proceso de mecanizado </a:t>
            </a:r>
            <a:endParaRPr lang="es-EC" dirty="0"/>
          </a:p>
        </p:txBody>
      </p:sp>
    </p:spTree>
    <p:extLst>
      <p:ext uri="{BB962C8B-B14F-4D97-AF65-F5344CB8AC3E}">
        <p14:creationId xmlns:p14="http://schemas.microsoft.com/office/powerpoint/2010/main" val="200385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Formación de Viruta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1869270" y="1525678"/>
            <a:ext cx="4326993" cy="462129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Como se pudo observar con la cámara de alta velocidad las virutas que </a:t>
            </a:r>
            <a:r>
              <a:rPr lang="es-ES" sz="2400" dirty="0" smtClean="0"/>
              <a:t>se encuentran </a:t>
            </a:r>
            <a:r>
              <a:rPr lang="es-ES" sz="2400" dirty="0"/>
              <a:t>con una velocidad de corte </a:t>
            </a:r>
            <a:r>
              <a:rPr lang="es-ES" sz="2400" dirty="0" smtClean="0"/>
              <a:t>menor (20 </a:t>
            </a:r>
            <a:r>
              <a:rPr lang="es-ES" sz="2400" dirty="0"/>
              <a:t>m/min) </a:t>
            </a:r>
            <a:r>
              <a:rPr lang="es-ES" sz="2400" dirty="0" smtClean="0"/>
              <a:t>poseen </a:t>
            </a:r>
            <a:r>
              <a:rPr lang="es-ES" sz="2400" dirty="0"/>
              <a:t>una forma de </a:t>
            </a:r>
            <a:r>
              <a:rPr lang="es-ES" sz="2400" dirty="0" smtClean="0"/>
              <a:t>riso definido </a:t>
            </a:r>
            <a:r>
              <a:rPr lang="es-ES" sz="2400" dirty="0"/>
              <a:t>y un tamaño de ~ 46-55 µm, mientras que las virutas obtenidas a velocidades </a:t>
            </a:r>
            <a:r>
              <a:rPr lang="es-ES" sz="2400" dirty="0" smtClean="0"/>
              <a:t>de corte </a:t>
            </a:r>
            <a:r>
              <a:rPr lang="es-ES" sz="2400" dirty="0"/>
              <a:t>elevadas (50 m/min) son de menor tamaño y no poseen una forma </a:t>
            </a:r>
            <a:r>
              <a:rPr lang="es-ES" sz="2400" dirty="0" smtClean="0"/>
              <a:t>definida.</a:t>
            </a:r>
            <a:endParaRPr lang="es-ES" sz="24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Validación de resultados </a:t>
            </a:r>
            <a:endParaRPr lang="es-ES" sz="1200" b="1" u="sng"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597846" y="2110358"/>
            <a:ext cx="4484213" cy="646331"/>
          </a:xfrm>
          <a:prstGeom prst="rect">
            <a:avLst/>
          </a:prstGeom>
          <a:noFill/>
        </p:spPr>
        <p:txBody>
          <a:bodyPr wrap="square" rtlCol="0">
            <a:spAutoFit/>
          </a:bodyPr>
          <a:lstStyle/>
          <a:p>
            <a:r>
              <a:rPr lang="es-MX" dirty="0" smtClean="0"/>
              <a:t>Figura 24</a:t>
            </a:r>
          </a:p>
          <a:p>
            <a:r>
              <a:rPr lang="es-ES" dirty="0"/>
              <a:t>Imágenes microscópicas de las virutas de TiAl </a:t>
            </a:r>
            <a:endParaRPr lang="es-EC" dirty="0"/>
          </a:p>
        </p:txBody>
      </p:sp>
      <p:pic>
        <p:nvPicPr>
          <p:cNvPr id="9" name="Imagen 8"/>
          <p:cNvPicPr>
            <a:picLocks noChangeAspect="1"/>
          </p:cNvPicPr>
          <p:nvPr/>
        </p:nvPicPr>
        <p:blipFill>
          <a:blip r:embed="rId2"/>
          <a:stretch>
            <a:fillRect/>
          </a:stretch>
        </p:blipFill>
        <p:spPr>
          <a:xfrm>
            <a:off x="8813633" y="3153194"/>
            <a:ext cx="2447925" cy="1885950"/>
          </a:xfrm>
          <a:prstGeom prst="rect">
            <a:avLst/>
          </a:prstGeom>
        </p:spPr>
      </p:pic>
      <p:pic>
        <p:nvPicPr>
          <p:cNvPr id="10" name="Imagen 9"/>
          <p:cNvPicPr>
            <a:picLocks noChangeAspect="1"/>
          </p:cNvPicPr>
          <p:nvPr/>
        </p:nvPicPr>
        <p:blipFill>
          <a:blip r:embed="rId3"/>
          <a:stretch>
            <a:fillRect/>
          </a:stretch>
        </p:blipFill>
        <p:spPr>
          <a:xfrm>
            <a:off x="6299282" y="3125538"/>
            <a:ext cx="2552700" cy="1943100"/>
          </a:xfrm>
          <a:prstGeom prst="rect">
            <a:avLst/>
          </a:prstGeom>
        </p:spPr>
      </p:pic>
      <p:sp>
        <p:nvSpPr>
          <p:cNvPr id="11" name="CuadroTexto 10">
            <a:extLst>
              <a:ext uri="{FF2B5EF4-FFF2-40B4-BE49-F238E27FC236}">
                <a16:creationId xmlns:a16="http://schemas.microsoft.com/office/drawing/2014/main" id="{07475421-C0D2-41BA-88FA-9C27FBF6E7DF}"/>
              </a:ext>
            </a:extLst>
          </p:cNvPr>
          <p:cNvSpPr txBox="1"/>
          <p:nvPr/>
        </p:nvSpPr>
        <p:spPr>
          <a:xfrm>
            <a:off x="6287252" y="5309648"/>
            <a:ext cx="4974305" cy="923330"/>
          </a:xfrm>
          <a:prstGeom prst="rect">
            <a:avLst/>
          </a:prstGeom>
          <a:noFill/>
        </p:spPr>
        <p:txBody>
          <a:bodyPr wrap="square" rtlCol="0">
            <a:spAutoFit/>
          </a:bodyPr>
          <a:lstStyle/>
          <a:p>
            <a:r>
              <a:rPr lang="es-ES" dirty="0"/>
              <a:t>Nota: a) </a:t>
            </a:r>
            <a:r>
              <a:rPr lang="es-ES" dirty="0" smtClean="0"/>
              <a:t>Virutas formadas con una velocidad de corte de 20m/min; b</a:t>
            </a:r>
            <a:r>
              <a:rPr lang="es-ES" dirty="0"/>
              <a:t>) Virutas formadas con una velocidad de corte de </a:t>
            </a:r>
            <a:r>
              <a:rPr lang="es-ES" dirty="0" smtClean="0"/>
              <a:t>50m/min.</a:t>
            </a:r>
            <a:endParaRPr lang="es-EC" dirty="0"/>
          </a:p>
        </p:txBody>
      </p:sp>
      <p:sp>
        <p:nvSpPr>
          <p:cNvPr id="12" name="CuadroTexto 11"/>
          <p:cNvSpPr txBox="1"/>
          <p:nvPr/>
        </p:nvSpPr>
        <p:spPr>
          <a:xfrm>
            <a:off x="8774404" y="3104483"/>
            <a:ext cx="667001" cy="369332"/>
          </a:xfrm>
          <a:prstGeom prst="rect">
            <a:avLst/>
          </a:prstGeom>
          <a:noFill/>
        </p:spPr>
        <p:txBody>
          <a:bodyPr wrap="square" rtlCol="0">
            <a:spAutoFit/>
          </a:bodyPr>
          <a:lstStyle/>
          <a:p>
            <a:r>
              <a:rPr lang="es-ES" dirty="0" smtClean="0">
                <a:solidFill>
                  <a:schemeClr val="bg1"/>
                </a:solidFill>
              </a:rPr>
              <a:t>b)</a:t>
            </a:r>
            <a:endParaRPr lang="es-ES" dirty="0">
              <a:solidFill>
                <a:schemeClr val="bg1"/>
              </a:solidFill>
            </a:endParaRPr>
          </a:p>
        </p:txBody>
      </p:sp>
      <p:sp>
        <p:nvSpPr>
          <p:cNvPr id="13" name="CuadroTexto 12"/>
          <p:cNvSpPr txBox="1"/>
          <p:nvPr/>
        </p:nvSpPr>
        <p:spPr>
          <a:xfrm>
            <a:off x="6264345" y="3124618"/>
            <a:ext cx="667001" cy="369332"/>
          </a:xfrm>
          <a:prstGeom prst="rect">
            <a:avLst/>
          </a:prstGeom>
          <a:noFill/>
        </p:spPr>
        <p:txBody>
          <a:bodyPr wrap="square" rtlCol="0">
            <a:spAutoFit/>
          </a:bodyPr>
          <a:lstStyle/>
          <a:p>
            <a:r>
              <a:rPr lang="es-ES" dirty="0" smtClean="0">
                <a:solidFill>
                  <a:schemeClr val="bg1"/>
                </a:solidFill>
              </a:rPr>
              <a:t>a)</a:t>
            </a:r>
            <a:endParaRPr lang="es-ES" dirty="0">
              <a:solidFill>
                <a:schemeClr val="bg1"/>
              </a:solidFill>
            </a:endParaRPr>
          </a:p>
        </p:txBody>
      </p:sp>
    </p:spTree>
    <p:extLst>
      <p:ext uri="{BB962C8B-B14F-4D97-AF65-F5344CB8AC3E}">
        <p14:creationId xmlns:p14="http://schemas.microsoft.com/office/powerpoint/2010/main" val="2531771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179253" y="1502781"/>
            <a:ext cx="34459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Se puede </a:t>
            </a:r>
            <a:r>
              <a:rPr lang="es-ES" sz="2400" dirty="0" smtClean="0"/>
              <a:t>observar </a:t>
            </a:r>
            <a:r>
              <a:rPr lang="es-ES" sz="2400" dirty="0"/>
              <a:t>en el mecanizado con un sistema </a:t>
            </a:r>
            <a:r>
              <a:rPr lang="es-ES" sz="2400" dirty="0" smtClean="0"/>
              <a:t>de refrigeración </a:t>
            </a:r>
            <a:r>
              <a:rPr lang="es-ES" sz="2400" dirty="0"/>
              <a:t>a base de aceite (emulsión al 6%), el menor desgaste de la herramienta </a:t>
            </a:r>
            <a:r>
              <a:rPr lang="es-ES" sz="2400" dirty="0" smtClean="0"/>
              <a:t>se produce </a:t>
            </a:r>
            <a:r>
              <a:rPr lang="es-ES" sz="2400" dirty="0"/>
              <a:t>cuando el avance de la herramienta de corte es mayor y la velocidad de </a:t>
            </a:r>
            <a:r>
              <a:rPr lang="es-ES" sz="2400" dirty="0" smtClean="0"/>
              <a:t>corte como </a:t>
            </a:r>
            <a:r>
              <a:rPr lang="es-ES" sz="2400" dirty="0"/>
              <a:t>la profundidad es menor. </a:t>
            </a:r>
            <a:endParaRPr lang="es-ES" sz="40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Validación de resultados </a:t>
            </a:r>
            <a:endParaRPr lang="es-ES" sz="1200" b="1" u="sng"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909692" y="1502781"/>
            <a:ext cx="4038204" cy="923330"/>
          </a:xfrm>
          <a:prstGeom prst="rect">
            <a:avLst/>
          </a:prstGeom>
          <a:noFill/>
        </p:spPr>
        <p:txBody>
          <a:bodyPr wrap="square" rtlCol="0">
            <a:spAutoFit/>
          </a:bodyPr>
          <a:lstStyle/>
          <a:p>
            <a:r>
              <a:rPr lang="es-MX" dirty="0" smtClean="0"/>
              <a:t>Figura 25</a:t>
            </a:r>
          </a:p>
          <a:p>
            <a:r>
              <a:rPr lang="es-ES" dirty="0"/>
              <a:t>Efecto de los </a:t>
            </a:r>
            <a:r>
              <a:rPr lang="es-ES" dirty="0" smtClean="0"/>
              <a:t>parámetros </a:t>
            </a:r>
            <a:r>
              <a:rPr lang="es-ES" dirty="0"/>
              <a:t>de corte en el desgaste de la herramienta. </a:t>
            </a:r>
            <a:endParaRPr lang="es-EC" dirty="0"/>
          </a:p>
        </p:txBody>
      </p:sp>
      <p:sp>
        <p:nvSpPr>
          <p:cNvPr id="8"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Desgaste de la herramienta </a:t>
            </a:r>
            <a:endParaRPr lang="es-ES" i="1" dirty="0"/>
          </a:p>
        </p:txBody>
      </p:sp>
      <p:pic>
        <p:nvPicPr>
          <p:cNvPr id="2" name="Imagen 1"/>
          <p:cNvPicPr>
            <a:picLocks noChangeAspect="1"/>
          </p:cNvPicPr>
          <p:nvPr/>
        </p:nvPicPr>
        <p:blipFill>
          <a:blip r:embed="rId2"/>
          <a:stretch>
            <a:fillRect/>
          </a:stretch>
        </p:blipFill>
        <p:spPr>
          <a:xfrm>
            <a:off x="6268454" y="2643826"/>
            <a:ext cx="4993104" cy="3325523"/>
          </a:xfrm>
          <a:prstGeom prst="rect">
            <a:avLst/>
          </a:prstGeom>
        </p:spPr>
      </p:pic>
      <p:sp>
        <p:nvSpPr>
          <p:cNvPr id="9" name="CuadroTexto 8">
            <a:extLst>
              <a:ext uri="{FF2B5EF4-FFF2-40B4-BE49-F238E27FC236}">
                <a16:creationId xmlns:a16="http://schemas.microsoft.com/office/drawing/2014/main" id="{07475421-C0D2-41BA-88FA-9C27FBF6E7DF}"/>
              </a:ext>
            </a:extLst>
          </p:cNvPr>
          <p:cNvSpPr txBox="1"/>
          <p:nvPr/>
        </p:nvSpPr>
        <p:spPr>
          <a:xfrm>
            <a:off x="6441641" y="6055258"/>
            <a:ext cx="4974305" cy="646331"/>
          </a:xfrm>
          <a:prstGeom prst="rect">
            <a:avLst/>
          </a:prstGeom>
          <a:noFill/>
        </p:spPr>
        <p:txBody>
          <a:bodyPr wrap="square" rtlCol="0">
            <a:spAutoFit/>
          </a:bodyPr>
          <a:lstStyle/>
          <a:p>
            <a:r>
              <a:rPr lang="es-ES" dirty="0"/>
              <a:t>Nota: </a:t>
            </a:r>
            <a:r>
              <a:rPr lang="es-ES" dirty="0" smtClean="0"/>
              <a:t>Desgaste de la herramienta de corte con refrigeración a base de emulsión .</a:t>
            </a:r>
            <a:endParaRPr lang="es-EC" dirty="0"/>
          </a:p>
        </p:txBody>
      </p:sp>
    </p:spTree>
    <p:extLst>
      <p:ext uri="{BB962C8B-B14F-4D97-AF65-F5344CB8AC3E}">
        <p14:creationId xmlns:p14="http://schemas.microsoft.com/office/powerpoint/2010/main" val="34019317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074874" y="1755444"/>
            <a:ext cx="4053105"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Para el efecto de los parámetros de corte en el proceso de mecanizado con </a:t>
            </a:r>
            <a:r>
              <a:rPr lang="es-ES" sz="2400" dirty="0" smtClean="0"/>
              <a:t>la utilización </a:t>
            </a:r>
            <a:r>
              <a:rPr lang="es-ES" sz="2400" dirty="0"/>
              <a:t>de un sistema de refrigeración </a:t>
            </a:r>
            <a:r>
              <a:rPr lang="es-ES" sz="2400" dirty="0" smtClean="0"/>
              <a:t>criogénica, </a:t>
            </a:r>
            <a:r>
              <a:rPr lang="es-ES" sz="2400" dirty="0"/>
              <a:t>se puede observar </a:t>
            </a:r>
            <a:r>
              <a:rPr lang="es-ES" sz="2400" dirty="0" smtClean="0"/>
              <a:t>que una </a:t>
            </a:r>
            <a:r>
              <a:rPr lang="es-ES" sz="2400" dirty="0"/>
              <a:t>configuración eficaz para disminuir el desgaste de la herramienta es igual a </a:t>
            </a:r>
            <a:r>
              <a:rPr lang="es-ES" sz="2400" dirty="0" smtClean="0"/>
              <a:t>la configuración </a:t>
            </a:r>
            <a:r>
              <a:rPr lang="es-ES" sz="2400" dirty="0"/>
              <a:t>obtenida mediante el sistema de refrigeración convencional. Sin </a:t>
            </a:r>
            <a:r>
              <a:rPr lang="es-ES" sz="2400" dirty="0" smtClean="0"/>
              <a:t>embargo, los </a:t>
            </a:r>
            <a:r>
              <a:rPr lang="es-ES" sz="2400" dirty="0"/>
              <a:t>valores de desgaste son más significativos. </a:t>
            </a:r>
            <a:endParaRPr lang="es-ES" sz="44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Validación de resultados </a:t>
            </a:r>
            <a:endParaRPr lang="es-ES" sz="1200" b="1" u="sng"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
        <p:nvSpPr>
          <p:cNvPr id="7" name="CuadroTexto 6">
            <a:extLst>
              <a:ext uri="{FF2B5EF4-FFF2-40B4-BE49-F238E27FC236}">
                <a16:creationId xmlns:a16="http://schemas.microsoft.com/office/drawing/2014/main" id="{07475421-C0D2-41BA-88FA-9C27FBF6E7DF}"/>
              </a:ext>
            </a:extLst>
          </p:cNvPr>
          <p:cNvSpPr txBox="1"/>
          <p:nvPr/>
        </p:nvSpPr>
        <p:spPr>
          <a:xfrm>
            <a:off x="6909692" y="1502781"/>
            <a:ext cx="4038204" cy="923330"/>
          </a:xfrm>
          <a:prstGeom prst="rect">
            <a:avLst/>
          </a:prstGeom>
          <a:noFill/>
        </p:spPr>
        <p:txBody>
          <a:bodyPr wrap="square" rtlCol="0">
            <a:spAutoFit/>
          </a:bodyPr>
          <a:lstStyle/>
          <a:p>
            <a:r>
              <a:rPr lang="es-MX" dirty="0" smtClean="0"/>
              <a:t>Figura 25</a:t>
            </a:r>
          </a:p>
          <a:p>
            <a:r>
              <a:rPr lang="es-ES" dirty="0"/>
              <a:t>Efecto de los </a:t>
            </a:r>
            <a:r>
              <a:rPr lang="es-ES" dirty="0" smtClean="0"/>
              <a:t>parámetros </a:t>
            </a:r>
            <a:r>
              <a:rPr lang="es-ES" dirty="0"/>
              <a:t>de corte en el desgaste de la herramienta. </a:t>
            </a:r>
            <a:endParaRPr lang="es-EC" dirty="0"/>
          </a:p>
        </p:txBody>
      </p:sp>
      <p:sp>
        <p:nvSpPr>
          <p:cNvPr id="8"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Desgaste de la herramienta </a:t>
            </a:r>
            <a:endParaRPr lang="es-ES" i="1" dirty="0"/>
          </a:p>
        </p:txBody>
      </p:sp>
      <p:sp>
        <p:nvSpPr>
          <p:cNvPr id="9" name="CuadroTexto 8">
            <a:extLst>
              <a:ext uri="{FF2B5EF4-FFF2-40B4-BE49-F238E27FC236}">
                <a16:creationId xmlns:a16="http://schemas.microsoft.com/office/drawing/2014/main" id="{07475421-C0D2-41BA-88FA-9C27FBF6E7DF}"/>
              </a:ext>
            </a:extLst>
          </p:cNvPr>
          <p:cNvSpPr txBox="1"/>
          <p:nvPr/>
        </p:nvSpPr>
        <p:spPr>
          <a:xfrm>
            <a:off x="6441641" y="6055258"/>
            <a:ext cx="4974305" cy="646331"/>
          </a:xfrm>
          <a:prstGeom prst="rect">
            <a:avLst/>
          </a:prstGeom>
          <a:noFill/>
        </p:spPr>
        <p:txBody>
          <a:bodyPr wrap="square" rtlCol="0">
            <a:spAutoFit/>
          </a:bodyPr>
          <a:lstStyle/>
          <a:p>
            <a:r>
              <a:rPr lang="es-ES" dirty="0"/>
              <a:t>Nota: </a:t>
            </a:r>
            <a:r>
              <a:rPr lang="es-ES" dirty="0" smtClean="0"/>
              <a:t>Desgaste de la herramienta de corte con refrigeración criogénica.</a:t>
            </a:r>
            <a:endParaRPr lang="es-EC" dirty="0"/>
          </a:p>
        </p:txBody>
      </p:sp>
      <p:pic>
        <p:nvPicPr>
          <p:cNvPr id="3" name="Imagen 2"/>
          <p:cNvPicPr>
            <a:picLocks noChangeAspect="1"/>
          </p:cNvPicPr>
          <p:nvPr/>
        </p:nvPicPr>
        <p:blipFill>
          <a:blip r:embed="rId2"/>
          <a:stretch>
            <a:fillRect/>
          </a:stretch>
        </p:blipFill>
        <p:spPr>
          <a:xfrm>
            <a:off x="6441641" y="2553004"/>
            <a:ext cx="4974305" cy="3313003"/>
          </a:xfrm>
          <a:prstGeom prst="rect">
            <a:avLst/>
          </a:prstGeom>
        </p:spPr>
      </p:pic>
    </p:spTree>
    <p:extLst>
      <p:ext uri="{BB962C8B-B14F-4D97-AF65-F5344CB8AC3E}">
        <p14:creationId xmlns:p14="http://schemas.microsoft.com/office/powerpoint/2010/main" val="10223630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Conclusiones </a:t>
            </a:r>
            <a:r>
              <a:rPr lang="es-ES" dirty="0" smtClean="0"/>
              <a:t>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En este estudio se desarrolló un análisis de la maquinabilidad de un aluminuro de </a:t>
            </a:r>
            <a:r>
              <a:rPr lang="es-ES" sz="2400" dirty="0" smtClean="0"/>
              <a:t>titanio </a:t>
            </a:r>
            <a:r>
              <a:rPr lang="es-ES" sz="2400" dirty="0"/>
              <a:t>Ti-48Al-2Nb-0.7Cr-0.3Si en un proceso de mecanizado de arranque de </a:t>
            </a:r>
            <a:r>
              <a:rPr lang="es-ES" sz="2400" dirty="0" smtClean="0"/>
              <a:t>viruta </a:t>
            </a:r>
            <a:r>
              <a:rPr lang="es-ES" sz="2400" dirty="0"/>
              <a:t>continuo mediante la aplicación de un sistema de refrigeración criogénico, </a:t>
            </a:r>
            <a:r>
              <a:rPr lang="es-ES" sz="2400" dirty="0" smtClean="0"/>
              <a:t>que </a:t>
            </a:r>
            <a:r>
              <a:rPr lang="es-ES" sz="2400" dirty="0"/>
              <a:t>mejoro la integridad superficial del mismo. </a:t>
            </a:r>
          </a:p>
          <a:p>
            <a:r>
              <a:rPr lang="es-ES" sz="2400" dirty="0"/>
              <a:t>En la maquinabilidad por arranque de viruta de una aleación de titanio </a:t>
            </a:r>
            <a:r>
              <a:rPr lang="es-ES" sz="2400" dirty="0" smtClean="0"/>
              <a:t>Ti-48Al-2Nb-0.7Cr-0.3Si, uno </a:t>
            </a:r>
            <a:r>
              <a:rPr lang="es-ES" sz="2400" dirty="0"/>
              <a:t>de los parámetros principales a considerar es la </a:t>
            </a:r>
            <a:r>
              <a:rPr lang="es-ES" sz="2400" dirty="0" smtClean="0"/>
              <a:t>energía mecánica </a:t>
            </a:r>
            <a:r>
              <a:rPr lang="es-ES" sz="2400" dirty="0"/>
              <a:t>producida por las fuerzas de corte que actúan en el mecanizado, </a:t>
            </a:r>
            <a:r>
              <a:rPr lang="es-ES" sz="2400" dirty="0" smtClean="0"/>
              <a:t>esta aleación </a:t>
            </a:r>
            <a:r>
              <a:rPr lang="es-ES" sz="2400" dirty="0"/>
              <a:t>al no tener una excelente capacidad de disipar el calor (</a:t>
            </a:r>
            <a:r>
              <a:rPr lang="es-ES" sz="2400" dirty="0" smtClean="0"/>
              <a:t>conductividad térmica</a:t>
            </a:r>
            <a:r>
              <a:rPr lang="es-ES" sz="2400" dirty="0"/>
              <a:t>) posee una desventaja en comparación a materiales con </a:t>
            </a:r>
            <a:r>
              <a:rPr lang="es-ES" sz="2400" dirty="0" smtClean="0"/>
              <a:t>buena conductividad </a:t>
            </a:r>
            <a:r>
              <a:rPr lang="es-ES" sz="2400" dirty="0"/>
              <a:t>térmica. </a:t>
            </a:r>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8913336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Conclusiones </a:t>
            </a:r>
            <a:r>
              <a:rPr lang="es-ES" dirty="0" smtClean="0"/>
              <a:t>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smtClean="0"/>
              <a:t>Las </a:t>
            </a:r>
            <a:r>
              <a:rPr lang="es-ES" sz="2400" dirty="0"/>
              <a:t>aleaciones de titanio se conocen por su elevada resistencia mecánica y dureza, </a:t>
            </a:r>
            <a:r>
              <a:rPr lang="es-ES" sz="2400" dirty="0" smtClean="0"/>
              <a:t>por </a:t>
            </a:r>
            <a:r>
              <a:rPr lang="es-ES" sz="2400" dirty="0"/>
              <a:t>tal motivo, durante el proceso de mecanizado los parámetros de corte y el tipo </a:t>
            </a:r>
            <a:r>
              <a:rPr lang="es-ES" sz="2400" dirty="0" smtClean="0"/>
              <a:t>de </a:t>
            </a:r>
            <a:r>
              <a:rPr lang="es-ES" sz="2400" dirty="0"/>
              <a:t>refrigeración, tienen gran influencia sobre el acabado superficial del </a:t>
            </a:r>
            <a:r>
              <a:rPr lang="es-ES" sz="2400" dirty="0" smtClean="0"/>
              <a:t>elemento</a:t>
            </a:r>
            <a:r>
              <a:rPr lang="es-ES" sz="2400" dirty="0"/>
              <a:t> </a:t>
            </a:r>
            <a:r>
              <a:rPr lang="es-ES" sz="2400" dirty="0" smtClean="0"/>
              <a:t>y </a:t>
            </a:r>
            <a:r>
              <a:rPr lang="es-ES" sz="2400" dirty="0"/>
              <a:t>la vida útil de la herramienta de corte. </a:t>
            </a:r>
            <a:endParaRPr lang="es-ES" sz="2400" dirty="0" smtClean="0"/>
          </a:p>
          <a:p>
            <a:r>
              <a:rPr lang="es-ES" sz="2400" dirty="0"/>
              <a:t>La baja ductilidad que poseen los aluminuros de titanio favorecen en la </a:t>
            </a:r>
            <a:r>
              <a:rPr lang="es-ES" sz="2400" dirty="0" smtClean="0"/>
              <a:t>formación de </a:t>
            </a:r>
            <a:r>
              <a:rPr lang="es-ES" sz="2400" dirty="0"/>
              <a:t>viruta, ya que, como se pudo observar la viruta generada en el proceso de </a:t>
            </a:r>
            <a:r>
              <a:rPr lang="es-ES" sz="2400" dirty="0" smtClean="0"/>
              <a:t>mecanizado</a:t>
            </a:r>
            <a:r>
              <a:rPr lang="es-ES" sz="2400" dirty="0"/>
              <a:t>, es pequeña y fina. Sin embargo, la baja ductilidad ocasiona que estos </a:t>
            </a:r>
            <a:r>
              <a:rPr lang="es-ES" sz="2400" dirty="0" smtClean="0"/>
              <a:t>materiales </a:t>
            </a:r>
            <a:r>
              <a:rPr lang="es-ES" sz="2400" dirty="0"/>
              <a:t>tengan un comportamiento de fragilidad, el cual afecta directamente a </a:t>
            </a:r>
            <a:r>
              <a:rPr lang="es-ES" sz="2400" dirty="0" smtClean="0"/>
              <a:t>su </a:t>
            </a:r>
            <a:r>
              <a:rPr lang="es-ES" sz="2400" dirty="0"/>
              <a:t>integridad superficial. </a:t>
            </a:r>
            <a:endParaRPr lang="es-ES" sz="48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4082896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Recomendaciones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557826" y="1502782"/>
            <a:ext cx="8475132"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 Es necesario tener en cuenta los parámetros de corte y el tipo de material </a:t>
            </a:r>
            <a:r>
              <a:rPr lang="es-ES" sz="2400" dirty="0" smtClean="0"/>
              <a:t>a trabajar </a:t>
            </a:r>
            <a:r>
              <a:rPr lang="es-ES" sz="2400" dirty="0"/>
              <a:t>para poder realizar la selección de la herramienta de corte, ya que, </a:t>
            </a:r>
            <a:r>
              <a:rPr lang="es-ES" sz="2400" dirty="0" smtClean="0"/>
              <a:t>para el </a:t>
            </a:r>
            <a:r>
              <a:rPr lang="es-ES" sz="2400" dirty="0"/>
              <a:t>caso de la aleación trabajada (Ti-48Al-2Nb-0.7Cr-0.3SI) al poseer una </a:t>
            </a:r>
            <a:r>
              <a:rPr lang="es-ES" sz="2400" dirty="0" smtClean="0"/>
              <a:t>dureza elevada</a:t>
            </a:r>
            <a:r>
              <a:rPr lang="es-ES" sz="2400" dirty="0"/>
              <a:t>, los insertos procedían a perder su filo. </a:t>
            </a:r>
          </a:p>
          <a:p>
            <a:r>
              <a:rPr lang="es-ES" sz="2400" dirty="0" smtClean="0"/>
              <a:t>Como </a:t>
            </a:r>
            <a:r>
              <a:rPr lang="es-ES" sz="2400" dirty="0"/>
              <a:t>se pudo observar en el mecanizado criogénico la herramienta de </a:t>
            </a:r>
            <a:r>
              <a:rPr lang="es-ES" sz="2400" dirty="0" smtClean="0"/>
              <a:t>corte sufrió </a:t>
            </a:r>
            <a:r>
              <a:rPr lang="es-ES" sz="2400" dirty="0"/>
              <a:t>un desgaste significativo, esto pudo deberse por la geometría del </a:t>
            </a:r>
            <a:r>
              <a:rPr lang="es-ES" sz="2400" dirty="0" smtClean="0"/>
              <a:t>inserto (radio </a:t>
            </a:r>
            <a:r>
              <a:rPr lang="es-ES" sz="2400" dirty="0"/>
              <a:t>de corte 4 mm), por tal motivo, se recomienda la utilización de </a:t>
            </a:r>
            <a:r>
              <a:rPr lang="es-ES" sz="2400" dirty="0" smtClean="0"/>
              <a:t>insertos cuyo </a:t>
            </a:r>
            <a:r>
              <a:rPr lang="es-ES" sz="2400" dirty="0"/>
              <a:t>radio de corte sea mayor o posean distinta geometría. </a:t>
            </a:r>
          </a:p>
          <a:p>
            <a:r>
              <a:rPr lang="es-ES" sz="2400" dirty="0" smtClean="0"/>
              <a:t>Al </a:t>
            </a:r>
            <a:r>
              <a:rPr lang="es-ES" sz="2400" dirty="0"/>
              <a:t>momento de preparar el material, se recomienda que la parte a mecanizar </a:t>
            </a:r>
            <a:r>
              <a:rPr lang="es-ES" sz="2400" dirty="0" smtClean="0"/>
              <a:t>sea lo </a:t>
            </a:r>
            <a:r>
              <a:rPr lang="es-ES" sz="2400" dirty="0"/>
              <a:t>más pequeña posible para así evitar descentramientos en el material. </a:t>
            </a:r>
            <a:endParaRPr lang="es-ES" sz="44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8888669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FBA9615-7DB5-4D57-B0E9-14BDBBE81C4C}"/>
              </a:ext>
            </a:extLst>
          </p:cNvPr>
          <p:cNvSpPr txBox="1">
            <a:spLocks/>
          </p:cNvSpPr>
          <p:nvPr/>
        </p:nvSpPr>
        <p:spPr>
          <a:xfrm>
            <a:off x="2557826" y="395532"/>
            <a:ext cx="8703732"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Trabajos Futuros </a:t>
            </a:r>
            <a:endParaRPr lang="es-ES" i="1" dirty="0"/>
          </a:p>
        </p:txBody>
      </p:sp>
      <p:sp>
        <p:nvSpPr>
          <p:cNvPr id="5" name="Marcador de contenido 2">
            <a:extLst>
              <a:ext uri="{FF2B5EF4-FFF2-40B4-BE49-F238E27FC236}">
                <a16:creationId xmlns:a16="http://schemas.microsoft.com/office/drawing/2014/main" id="{BB2A2F14-ADD4-4222-BE58-AD06CE6E7B56}"/>
              </a:ext>
            </a:extLst>
          </p:cNvPr>
          <p:cNvSpPr txBox="1">
            <a:spLocks/>
          </p:cNvSpPr>
          <p:nvPr/>
        </p:nvSpPr>
        <p:spPr>
          <a:xfrm>
            <a:off x="2377352" y="1742429"/>
            <a:ext cx="8884206" cy="468145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s-ES" sz="2400" dirty="0"/>
              <a:t>El estudio de la maquinabilidad de los aluminuros de titanio es una rama </a:t>
            </a:r>
            <a:r>
              <a:rPr lang="es-ES" sz="2400" dirty="0" smtClean="0"/>
              <a:t>importante en </a:t>
            </a:r>
            <a:r>
              <a:rPr lang="es-ES" sz="2400" dirty="0"/>
              <a:t>el desarrollo de la industria ecuatoriana. Por tal motivo, es necesario continuar </a:t>
            </a:r>
            <a:r>
              <a:rPr lang="es-ES" sz="2400" dirty="0" smtClean="0"/>
              <a:t>con investigaciones </a:t>
            </a:r>
            <a:r>
              <a:rPr lang="es-ES" sz="2400" dirty="0"/>
              <a:t>acerca del comportamiento de este tipo de material en el mecanizado</a:t>
            </a:r>
            <a:r>
              <a:rPr lang="es-ES" sz="2400" dirty="0" smtClean="0"/>
              <a:t>. Basado </a:t>
            </a:r>
            <a:r>
              <a:rPr lang="es-ES" sz="2400" dirty="0"/>
              <a:t>en este estudio, existen </a:t>
            </a:r>
            <a:r>
              <a:rPr lang="es-ES" sz="2400" dirty="0" smtClean="0"/>
              <a:t>algunas propuestas </a:t>
            </a:r>
            <a:r>
              <a:rPr lang="es-ES" sz="2400" dirty="0"/>
              <a:t>de trabajos de investigación que puedan desarrollarse, estos trabajos </a:t>
            </a:r>
            <a:r>
              <a:rPr lang="es-ES" sz="2400" dirty="0" smtClean="0"/>
              <a:t>se presentan </a:t>
            </a:r>
            <a:r>
              <a:rPr lang="es-ES" sz="2400" dirty="0"/>
              <a:t>a continuación: </a:t>
            </a:r>
          </a:p>
          <a:p>
            <a:r>
              <a:rPr lang="es-ES" sz="2400" dirty="0" smtClean="0"/>
              <a:t> </a:t>
            </a:r>
            <a:r>
              <a:rPr lang="es-ES" sz="2400" dirty="0"/>
              <a:t>Estudio del desgaste de la herramienta de corte en una aleación de </a:t>
            </a:r>
            <a:r>
              <a:rPr lang="es-ES" sz="2400" dirty="0" smtClean="0"/>
              <a:t>titanio Ti-48Al-2Nb-0.7Cr-0.3Si</a:t>
            </a:r>
            <a:r>
              <a:rPr lang="es-ES" sz="2400" dirty="0"/>
              <a:t>. </a:t>
            </a:r>
          </a:p>
          <a:p>
            <a:r>
              <a:rPr lang="es-ES" sz="2400" dirty="0" smtClean="0"/>
              <a:t>Estudio </a:t>
            </a:r>
            <a:r>
              <a:rPr lang="es-ES" sz="2400" dirty="0"/>
              <a:t>de la formación de viruta en el mecanizado de una aleación </a:t>
            </a:r>
            <a:r>
              <a:rPr lang="es-ES" sz="2400" dirty="0" smtClean="0"/>
              <a:t>de titanio </a:t>
            </a:r>
            <a:r>
              <a:rPr lang="es-ES" sz="2400" dirty="0"/>
              <a:t>Ti-48Al-2Nb-0.7Cr-0.3Si. </a:t>
            </a:r>
          </a:p>
          <a:p>
            <a:r>
              <a:rPr lang="es-ES" sz="2400" dirty="0" smtClean="0"/>
              <a:t>Diseño </a:t>
            </a:r>
            <a:r>
              <a:rPr lang="es-ES" sz="2400" dirty="0"/>
              <a:t>y fabricación de un soporte para adquisición de imágenes en </a:t>
            </a:r>
            <a:r>
              <a:rPr lang="es-ES" sz="2400" dirty="0" smtClean="0"/>
              <a:t>el proceso </a:t>
            </a:r>
            <a:r>
              <a:rPr lang="es-ES" sz="2400" dirty="0"/>
              <a:t>de torneado mediante el uso de una cámara de alta </a:t>
            </a:r>
            <a:r>
              <a:rPr lang="es-ES" sz="2400" dirty="0" smtClean="0"/>
              <a:t>velocidad Phantom </a:t>
            </a:r>
            <a:r>
              <a:rPr lang="es-ES" sz="2400" dirty="0"/>
              <a:t>v2512. </a:t>
            </a:r>
            <a:r>
              <a:rPr lang="es-ES" sz="2400" dirty="0" smtClean="0"/>
              <a:t> </a:t>
            </a:r>
            <a:endParaRPr lang="es-ES" sz="4400" dirty="0"/>
          </a:p>
        </p:txBody>
      </p:sp>
      <p:sp>
        <p:nvSpPr>
          <p:cNvPr id="6"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642338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EF2D9-FF31-40F0-A986-11EA7E7BCB18}"/>
              </a:ext>
            </a:extLst>
          </p:cNvPr>
          <p:cNvSpPr>
            <a:spLocks noGrp="1"/>
          </p:cNvSpPr>
          <p:nvPr>
            <p:ph type="title"/>
          </p:nvPr>
        </p:nvSpPr>
        <p:spPr>
          <a:xfrm>
            <a:off x="3114417" y="273326"/>
            <a:ext cx="7315200" cy="588824"/>
          </a:xfrm>
        </p:spPr>
        <p:txBody>
          <a:bodyPr>
            <a:normAutofit fontScale="90000"/>
          </a:bodyPr>
          <a:lstStyle/>
          <a:p>
            <a:r>
              <a:rPr lang="es-MX" dirty="0">
                <a:cs typeface="Times New Roman" panose="02020603050405020304" pitchFamily="18" charset="0"/>
              </a:rPr>
              <a:t>Objetivos</a:t>
            </a:r>
          </a:p>
        </p:txBody>
      </p:sp>
      <p:sp>
        <p:nvSpPr>
          <p:cNvPr id="6" name="Marcador de contenido 2">
            <a:extLst>
              <a:ext uri="{FF2B5EF4-FFF2-40B4-BE49-F238E27FC236}">
                <a16:creationId xmlns:a16="http://schemas.microsoft.com/office/drawing/2014/main" id="{3790F347-B0C6-44B6-9098-532B6D4B7139}"/>
              </a:ext>
            </a:extLst>
          </p:cNvPr>
          <p:cNvSpPr>
            <a:spLocks noGrp="1"/>
          </p:cNvSpPr>
          <p:nvPr>
            <p:ph idx="1"/>
          </p:nvPr>
        </p:nvSpPr>
        <p:spPr>
          <a:xfrm>
            <a:off x="2293479" y="1149629"/>
            <a:ext cx="8957076" cy="4871161"/>
          </a:xfrm>
        </p:spPr>
        <p:txBody>
          <a:bodyPr>
            <a:noAutofit/>
          </a:bodyPr>
          <a:lstStyle/>
          <a:p>
            <a:pPr marL="0" indent="0">
              <a:lnSpc>
                <a:spcPct val="200000"/>
              </a:lnSpc>
              <a:spcBef>
                <a:spcPts val="200"/>
              </a:spcBef>
              <a:buNone/>
            </a:pPr>
            <a:r>
              <a:rPr lang="es-EC" sz="2400" b="1" i="1" dirty="0">
                <a:effectLst/>
                <a:ea typeface="Times New Roman" panose="02020603050405020304" pitchFamily="18" charset="0"/>
                <a:cs typeface="Arial" panose="020B0604020202020204" pitchFamily="34" charset="0"/>
              </a:rPr>
              <a:t>Objetivo general</a:t>
            </a:r>
          </a:p>
          <a:p>
            <a:pPr marL="468630" indent="-285750">
              <a:lnSpc>
                <a:spcPct val="200000"/>
              </a:lnSpc>
              <a:spcBef>
                <a:spcPts val="600"/>
              </a:spcBef>
              <a:spcAft>
                <a:spcPts val="800"/>
              </a:spcAft>
            </a:pPr>
            <a:r>
              <a:rPr lang="es-ES" sz="2400" dirty="0"/>
              <a:t>Desarrollar un estudio de la maquinabilidad de un aluminuro de titanio   Ti-48Al-2Nb-0.7Cr-0.3Si. en un proceso continuo de arranque de viruta mediante la aplicación de un sistema de refrigeración criogénico. </a:t>
            </a:r>
            <a:endParaRPr lang="es-EC" sz="2400" dirty="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u="sng"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40264072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3354435" y="2069431"/>
            <a:ext cx="7315200" cy="1968736"/>
          </a:xfrm>
        </p:spPr>
        <p:txBody>
          <a:bodyPr/>
          <a:lstStyle/>
          <a:p>
            <a:pPr algn="ctr"/>
            <a:r>
              <a:rPr lang="es-EC" dirty="0"/>
              <a:t>GRACIAS POR SU ATENCIÓN</a:t>
            </a:r>
          </a:p>
        </p:txBody>
      </p:sp>
      <p:pic>
        <p:nvPicPr>
          <p:cNvPr id="3" name="Imagen 2"/>
          <p:cNvPicPr>
            <a:picLocks noChangeAspect="1"/>
          </p:cNvPicPr>
          <p:nvPr/>
        </p:nvPicPr>
        <p:blipFill>
          <a:blip r:embed="rId2"/>
          <a:stretch>
            <a:fillRect/>
          </a:stretch>
        </p:blipFill>
        <p:spPr>
          <a:xfrm>
            <a:off x="69602" y="3849281"/>
            <a:ext cx="1338610" cy="1160869"/>
          </a:xfrm>
          <a:prstGeom prst="rect">
            <a:avLst/>
          </a:prstGeom>
        </p:spPr>
      </p:pic>
    </p:spTree>
    <p:extLst>
      <p:ext uri="{BB962C8B-B14F-4D97-AF65-F5344CB8AC3E}">
        <p14:creationId xmlns:p14="http://schemas.microsoft.com/office/powerpoint/2010/main" val="316902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EF2D9-FF31-40F0-A986-11EA7E7BCB18}"/>
              </a:ext>
            </a:extLst>
          </p:cNvPr>
          <p:cNvSpPr>
            <a:spLocks noGrp="1"/>
          </p:cNvSpPr>
          <p:nvPr>
            <p:ph type="title"/>
          </p:nvPr>
        </p:nvSpPr>
        <p:spPr>
          <a:xfrm>
            <a:off x="3114417" y="273326"/>
            <a:ext cx="7315200" cy="588824"/>
          </a:xfrm>
        </p:spPr>
        <p:txBody>
          <a:bodyPr>
            <a:normAutofit fontScale="90000"/>
          </a:bodyPr>
          <a:lstStyle/>
          <a:p>
            <a:r>
              <a:rPr lang="es-MX" dirty="0">
                <a:cs typeface="Times New Roman" panose="02020603050405020304" pitchFamily="18" charset="0"/>
              </a:rPr>
              <a:t>Objetivos</a:t>
            </a:r>
          </a:p>
        </p:txBody>
      </p:sp>
      <p:sp>
        <p:nvSpPr>
          <p:cNvPr id="6" name="Marcador de contenido 2">
            <a:extLst>
              <a:ext uri="{FF2B5EF4-FFF2-40B4-BE49-F238E27FC236}">
                <a16:creationId xmlns:a16="http://schemas.microsoft.com/office/drawing/2014/main" id="{3790F347-B0C6-44B6-9098-532B6D4B7139}"/>
              </a:ext>
            </a:extLst>
          </p:cNvPr>
          <p:cNvSpPr>
            <a:spLocks noGrp="1"/>
          </p:cNvSpPr>
          <p:nvPr>
            <p:ph idx="1"/>
          </p:nvPr>
        </p:nvSpPr>
        <p:spPr>
          <a:xfrm>
            <a:off x="2398816" y="862150"/>
            <a:ext cx="8968951" cy="5781444"/>
          </a:xfrm>
        </p:spPr>
        <p:txBody>
          <a:bodyPr>
            <a:noAutofit/>
          </a:bodyPr>
          <a:lstStyle/>
          <a:p>
            <a:pPr marL="0" indent="0">
              <a:lnSpc>
                <a:spcPct val="200000"/>
              </a:lnSpc>
              <a:spcBef>
                <a:spcPts val="200"/>
              </a:spcBef>
              <a:buNone/>
            </a:pPr>
            <a:r>
              <a:rPr lang="es-EC" sz="2400" b="1" i="1" dirty="0">
                <a:effectLst/>
                <a:ea typeface="Times New Roman" panose="02020603050405020304" pitchFamily="18" charset="0"/>
                <a:cs typeface="Arial" panose="020B0604020202020204" pitchFamily="34" charset="0"/>
              </a:rPr>
              <a:t>Objetivos específicos</a:t>
            </a:r>
          </a:p>
          <a:p>
            <a:r>
              <a:rPr lang="es-ES" sz="2400" dirty="0"/>
              <a:t>Estudiar las propiedades físicas, químicas, mecánicas y tecnológicas de los </a:t>
            </a:r>
            <a:r>
              <a:rPr lang="es-ES" sz="2400" dirty="0" smtClean="0"/>
              <a:t>aluminuros </a:t>
            </a:r>
            <a:r>
              <a:rPr lang="es-ES" sz="2400" dirty="0"/>
              <a:t>de titanio e identificar su efecto en la maquinabilidad de </a:t>
            </a:r>
            <a:r>
              <a:rPr lang="es-ES" sz="2400" dirty="0" smtClean="0"/>
              <a:t>estos materiales</a:t>
            </a:r>
            <a:r>
              <a:rPr lang="es-ES" sz="2400" dirty="0"/>
              <a:t>. </a:t>
            </a:r>
          </a:p>
          <a:p>
            <a:r>
              <a:rPr lang="es-ES" sz="2400" dirty="0"/>
              <a:t> Establecer un conjunto de parámetros de corte adecuados para el estudio de la </a:t>
            </a:r>
            <a:r>
              <a:rPr lang="es-ES" sz="2400" dirty="0" smtClean="0"/>
              <a:t>maquinabilidad </a:t>
            </a:r>
            <a:r>
              <a:rPr lang="es-ES" sz="2400" dirty="0"/>
              <a:t>del material a estudiar. </a:t>
            </a:r>
          </a:p>
          <a:p>
            <a:endParaRPr lang="es-EC" sz="2400" dirty="0">
              <a:effectLst/>
              <a:ea typeface="Calibri" panose="020F0502020204030204" pitchFamily="34" charset="0"/>
              <a:cs typeface="Arial" panose="020B0604020202020204" pitchFamily="34" charset="0"/>
            </a:endParaRPr>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u="sng"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51706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13EF2D9-FF31-40F0-A986-11EA7E7BCB18}"/>
              </a:ext>
            </a:extLst>
          </p:cNvPr>
          <p:cNvSpPr>
            <a:spLocks noGrp="1"/>
          </p:cNvSpPr>
          <p:nvPr>
            <p:ph type="title"/>
          </p:nvPr>
        </p:nvSpPr>
        <p:spPr>
          <a:xfrm>
            <a:off x="3114417" y="273326"/>
            <a:ext cx="7315200" cy="588824"/>
          </a:xfrm>
        </p:spPr>
        <p:txBody>
          <a:bodyPr>
            <a:normAutofit fontScale="90000"/>
          </a:bodyPr>
          <a:lstStyle/>
          <a:p>
            <a:r>
              <a:rPr lang="es-MX" dirty="0">
                <a:cs typeface="Times New Roman" panose="02020603050405020304" pitchFamily="18" charset="0"/>
              </a:rPr>
              <a:t>Objetivos</a:t>
            </a:r>
          </a:p>
        </p:txBody>
      </p:sp>
      <p:sp>
        <p:nvSpPr>
          <p:cNvPr id="6" name="Marcador de contenido 2">
            <a:extLst>
              <a:ext uri="{FF2B5EF4-FFF2-40B4-BE49-F238E27FC236}">
                <a16:creationId xmlns:a16="http://schemas.microsoft.com/office/drawing/2014/main" id="{3790F347-B0C6-44B6-9098-532B6D4B7139}"/>
              </a:ext>
            </a:extLst>
          </p:cNvPr>
          <p:cNvSpPr>
            <a:spLocks noGrp="1"/>
          </p:cNvSpPr>
          <p:nvPr>
            <p:ph idx="1"/>
          </p:nvPr>
        </p:nvSpPr>
        <p:spPr>
          <a:xfrm>
            <a:off x="2398816" y="862150"/>
            <a:ext cx="8968951" cy="5781444"/>
          </a:xfrm>
        </p:spPr>
        <p:txBody>
          <a:bodyPr>
            <a:noAutofit/>
          </a:bodyPr>
          <a:lstStyle/>
          <a:p>
            <a:pPr marL="0" indent="0">
              <a:lnSpc>
                <a:spcPct val="200000"/>
              </a:lnSpc>
              <a:spcBef>
                <a:spcPts val="200"/>
              </a:spcBef>
              <a:buNone/>
            </a:pPr>
            <a:r>
              <a:rPr lang="es-EC" sz="2400" b="1" i="1" dirty="0">
                <a:effectLst/>
                <a:ea typeface="Times New Roman" panose="02020603050405020304" pitchFamily="18" charset="0"/>
                <a:cs typeface="Arial" panose="020B0604020202020204" pitchFamily="34" charset="0"/>
              </a:rPr>
              <a:t>Objetivos específicos</a:t>
            </a:r>
          </a:p>
          <a:p>
            <a:r>
              <a:rPr lang="es-ES" sz="2400" dirty="0" smtClean="0"/>
              <a:t>Establecer </a:t>
            </a:r>
            <a:r>
              <a:rPr lang="es-ES" sz="2400" dirty="0"/>
              <a:t>una metodología experimental que permita estudiar </a:t>
            </a:r>
            <a:r>
              <a:rPr lang="es-ES" sz="2400" dirty="0" smtClean="0"/>
              <a:t>la maquinabilidad de </a:t>
            </a:r>
            <a:r>
              <a:rPr lang="es-ES" sz="2400" dirty="0"/>
              <a:t>un material y se encuentre adaptada a los equipos existentes en el DCEM.  </a:t>
            </a:r>
          </a:p>
          <a:p>
            <a:r>
              <a:rPr lang="es-ES" sz="2400" dirty="0"/>
              <a:t> Validar la metodología experimental planteada mediante el análisis de los </a:t>
            </a:r>
            <a:r>
              <a:rPr lang="es-ES" sz="2400" dirty="0" smtClean="0"/>
              <a:t> resultados </a:t>
            </a:r>
            <a:r>
              <a:rPr lang="es-ES" sz="2400" dirty="0"/>
              <a:t>obtenidos de la ejecución de la metodología experimental.</a:t>
            </a:r>
            <a:endParaRPr lang="es-EC" sz="2400" dirty="0">
              <a:effectLst/>
              <a:ea typeface="Calibri" panose="020F0502020204030204" pitchFamily="34" charset="0"/>
              <a:cs typeface="Arial" panose="020B0604020202020204" pitchFamily="34" charset="0"/>
            </a:endParaRPr>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u="sng"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Fundamentación </a:t>
            </a:r>
            <a:r>
              <a:rPr lang="es-ES" sz="1200" b="1"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3071269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BA9615-7DB5-4D57-B0E9-14BDBBE81C4C}"/>
              </a:ext>
            </a:extLst>
          </p:cNvPr>
          <p:cNvSpPr txBox="1">
            <a:spLocks/>
          </p:cNvSpPr>
          <p:nvPr/>
        </p:nvSpPr>
        <p:spPr>
          <a:xfrm>
            <a:off x="2557826" y="395532"/>
            <a:ext cx="7315200"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ES" dirty="0"/>
              <a:t>Materiales intermetálicos</a:t>
            </a:r>
            <a:endParaRPr lang="es-MX" dirty="0">
              <a:cs typeface="Times New Roman" panose="02020603050405020304" pitchFamily="18" charset="0"/>
            </a:endParaRPr>
          </a:p>
        </p:txBody>
      </p:sp>
      <p:sp>
        <p:nvSpPr>
          <p:cNvPr id="6" name="Marcador de contenido 2">
            <a:extLst>
              <a:ext uri="{FF2B5EF4-FFF2-40B4-BE49-F238E27FC236}">
                <a16:creationId xmlns:a16="http://schemas.microsoft.com/office/drawing/2014/main" id="{BB2A2F14-ADD4-4222-BE58-AD06CE6E7B56}"/>
              </a:ext>
            </a:extLst>
          </p:cNvPr>
          <p:cNvSpPr txBox="1">
            <a:spLocks/>
          </p:cNvSpPr>
          <p:nvPr/>
        </p:nvSpPr>
        <p:spPr>
          <a:xfrm>
            <a:off x="2557826" y="1158396"/>
            <a:ext cx="7833756" cy="464622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s-ES" sz="2400" dirty="0"/>
              <a:t>Un material intermetálico es el resultado al realizar una combinación de mezclas </a:t>
            </a:r>
            <a:r>
              <a:rPr lang="es-ES" sz="2400" dirty="0" smtClean="0"/>
              <a:t>homogéneas </a:t>
            </a:r>
            <a:r>
              <a:rPr lang="es-ES" sz="2400" dirty="0"/>
              <a:t>de dos o más metales con estructuras cristalinas ordenadas. Existe una fase </a:t>
            </a:r>
            <a:r>
              <a:rPr lang="es-ES" sz="2400" dirty="0" smtClean="0"/>
              <a:t>intermedia </a:t>
            </a:r>
            <a:r>
              <a:rPr lang="es-ES" sz="2400" dirty="0"/>
              <a:t>entre sus aleantes, lo que les proporciona menor movilidad intersticial a sus </a:t>
            </a:r>
            <a:r>
              <a:rPr lang="es-ES" sz="2400" dirty="0" smtClean="0"/>
              <a:t>átomos</a:t>
            </a:r>
            <a:r>
              <a:rPr lang="es-ES" sz="2400" dirty="0"/>
              <a:t>, ocasionando que este tipo de materiales tengan el comportamiento similar a un </a:t>
            </a:r>
            <a:r>
              <a:rPr lang="es-ES" sz="2400" dirty="0" smtClean="0"/>
              <a:t>material cerámico </a:t>
            </a:r>
            <a:r>
              <a:rPr lang="es-ES" sz="2400" dirty="0"/>
              <a:t>y propiedades mecánicas que soporten altas temperaturas. </a:t>
            </a:r>
            <a:endParaRPr lang="es-MX" sz="2800" dirty="0"/>
          </a:p>
        </p:txBody>
      </p:sp>
      <p:sp>
        <p:nvSpPr>
          <p:cNvPr id="7" name="Marcador de contenido 2">
            <a:extLst>
              <a:ext uri="{FF2B5EF4-FFF2-40B4-BE49-F238E27FC236}">
                <a16:creationId xmlns:a16="http://schemas.microsoft.com/office/drawing/2014/main" id="{277BD92D-1D50-4BAC-BE71-D433F694EC69}"/>
              </a:ext>
            </a:extLst>
          </p:cNvPr>
          <p:cNvSpPr txBox="1">
            <a:spLocks/>
          </p:cNvSpPr>
          <p:nvPr/>
        </p:nvSpPr>
        <p:spPr>
          <a:xfrm>
            <a:off x="6239" y="1502781"/>
            <a:ext cx="1433146" cy="51867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Introducción</a:t>
            </a:r>
          </a:p>
          <a:p>
            <a:pPr lvl="0" algn="ctr">
              <a:lnSpc>
                <a:spcPct val="100000"/>
              </a:lnSpc>
              <a:buClr>
                <a:srgbClr val="549E39"/>
              </a:buClr>
              <a:defRPr/>
            </a:pPr>
            <a:endParaRPr lang="es-ES" sz="1200" b="1" u="sng"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u="sng" dirty="0">
                <a:solidFill>
                  <a:prstClr val="white"/>
                </a:solidFill>
                <a:effectLst>
                  <a:outerShdw blurRad="38100" dist="38100" dir="2700000" algn="tl">
                    <a:srgbClr val="000000">
                      <a:alpha val="43137"/>
                    </a:srgbClr>
                  </a:outerShdw>
                </a:effectLst>
              </a:rPr>
              <a:t>Fundamentación </a:t>
            </a:r>
            <a:r>
              <a:rPr lang="es-ES" sz="1200" b="1" u="sng" dirty="0" smtClean="0">
                <a:solidFill>
                  <a:prstClr val="white"/>
                </a:solidFill>
                <a:effectLst>
                  <a:outerShdw blurRad="38100" dist="38100" dir="2700000" algn="tl">
                    <a:srgbClr val="000000">
                      <a:alpha val="43137"/>
                    </a:srgbClr>
                  </a:outerShdw>
                </a:effectLst>
              </a:rPr>
              <a:t>teórica</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Diseño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Proceso </a:t>
            </a:r>
            <a:r>
              <a:rPr lang="es-ES" sz="1200" b="1" dirty="0" smtClean="0">
                <a:solidFill>
                  <a:prstClr val="white"/>
                </a:solidFill>
                <a:effectLst>
                  <a:outerShdw blurRad="38100" dist="38100" dir="2700000" algn="tl">
                    <a:srgbClr val="000000">
                      <a:alpha val="43137"/>
                    </a:srgbClr>
                  </a:outerShdw>
                </a:effectLst>
              </a:rPr>
              <a:t>experimental</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Validación de resultados </a:t>
            </a:r>
            <a:endParaRPr lang="es-ES" sz="1200" b="1" dirty="0" smtClean="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Conclusiones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smtClean="0">
                <a:solidFill>
                  <a:prstClr val="white"/>
                </a:solidFill>
                <a:effectLst>
                  <a:outerShdw blurRad="38100" dist="38100" dir="2700000" algn="tl">
                    <a:srgbClr val="000000">
                      <a:alpha val="43137"/>
                    </a:srgbClr>
                  </a:outerShdw>
                </a:effectLst>
              </a:rPr>
              <a:t>Recomendaciones</a:t>
            </a:r>
          </a:p>
          <a:p>
            <a:pPr lvl="0" algn="ctr">
              <a:lnSpc>
                <a:spcPct val="100000"/>
              </a:lnSpc>
              <a:buClr>
                <a:srgbClr val="549E39"/>
              </a:buClr>
              <a:defRPr/>
            </a:pPr>
            <a:endParaRPr lang="es-ES" sz="1200" b="1" dirty="0">
              <a:solidFill>
                <a:prstClr val="white"/>
              </a:solidFill>
              <a:effectLst>
                <a:outerShdw blurRad="38100" dist="38100" dir="2700000" algn="tl">
                  <a:srgbClr val="000000">
                    <a:alpha val="43137"/>
                  </a:srgbClr>
                </a:outerShdw>
              </a:effectLst>
            </a:endParaRPr>
          </a:p>
          <a:p>
            <a:pPr lvl="0" algn="ctr">
              <a:lnSpc>
                <a:spcPct val="100000"/>
              </a:lnSpc>
              <a:buClr>
                <a:srgbClr val="549E39"/>
              </a:buClr>
              <a:defRPr/>
            </a:pPr>
            <a:r>
              <a:rPr lang="es-ES" sz="1200" b="1" dirty="0">
                <a:solidFill>
                  <a:prstClr val="white"/>
                </a:solidFill>
                <a:effectLst>
                  <a:outerShdw blurRad="38100" dist="38100" dir="2700000" algn="tl">
                    <a:srgbClr val="000000">
                      <a:alpha val="43137"/>
                    </a:srgbClr>
                  </a:outerShdw>
                </a:effectLst>
              </a:rPr>
              <a:t>Trabajos Futuros</a:t>
            </a:r>
          </a:p>
          <a:p>
            <a:pPr algn="ctr"/>
            <a:endParaRPr lang="es-MX" sz="1200" dirty="0">
              <a:solidFill>
                <a:prstClr val="white"/>
              </a:solidFill>
              <a:latin typeface="Corbel" panose="020B0503020204020204"/>
            </a:endParaRPr>
          </a:p>
        </p:txBody>
      </p:sp>
    </p:spTree>
    <p:extLst>
      <p:ext uri="{BB962C8B-B14F-4D97-AF65-F5344CB8AC3E}">
        <p14:creationId xmlns:p14="http://schemas.microsoft.com/office/powerpoint/2010/main" val="2702936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ESPE" id="{A5568C71-925F-4522-9704-0E450C2CC13E}" vid="{135D8DBE-FBA3-4D94-8B93-1C452B4BF1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Template>
  <TotalTime>5622</TotalTime>
  <Words>5174</Words>
  <Application>Microsoft Office PowerPoint</Application>
  <PresentationFormat>Panorámica</PresentationFormat>
  <Paragraphs>1125</Paragraphs>
  <Slides>60</Slides>
  <Notes>5</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60</vt:i4>
      </vt:variant>
    </vt:vector>
  </HeadingPairs>
  <TitlesOfParts>
    <vt:vector size="68" baseType="lpstr">
      <vt:lpstr>Arial</vt:lpstr>
      <vt:lpstr>Calibri</vt:lpstr>
      <vt:lpstr>Cambria Math</vt:lpstr>
      <vt:lpstr>Corbel</vt:lpstr>
      <vt:lpstr>Times New Roman</vt:lpstr>
      <vt:lpstr>Wingdings 2</vt:lpstr>
      <vt:lpstr>ESPE</vt:lpstr>
      <vt:lpstr>Documento</vt:lpstr>
      <vt:lpstr>DEPARTAMENTO DE CIENCIAS DE LA ENERGÍA Y MECÁNICA CARRERA DE INGENIERÍA EN MECÁNICA   TRABAJO DE  INTEGRACION CURRICULAR , PREVIO A LA OBTENCIÓN DEL TÍTULO DE INGENIERO MECÁNICO</vt:lpstr>
      <vt:lpstr>CONTENIDO</vt:lpstr>
      <vt:lpstr>Introducción </vt:lpstr>
      <vt:lpstr>Antecedentes</vt:lpstr>
      <vt:lpstr>Definición del Problema</vt:lpstr>
      <vt:lpstr>Objetivos</vt:lpstr>
      <vt:lpstr>Objetivos</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ENERGÍA Y MECÁNICA CARRERA DE INGENIERÍA EN MECATRÓNICA   TRABAJO DE TITULACIÓN, PREVIO A LA OBTENCIÓN DEL TÍTULO DE INGENIERO EN MECATRÓNICA</dc:title>
  <dc:creator>Edgar Meneses</dc:creator>
  <cp:lastModifiedBy>Faury</cp:lastModifiedBy>
  <cp:revision>139</cp:revision>
  <dcterms:created xsi:type="dcterms:W3CDTF">2021-08-18T05:23:49Z</dcterms:created>
  <dcterms:modified xsi:type="dcterms:W3CDTF">2023-03-06T13:12:50Z</dcterms:modified>
</cp:coreProperties>
</file>