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336" r:id="rId2"/>
    <p:sldId id="457" r:id="rId3"/>
    <p:sldId id="491" r:id="rId4"/>
    <p:sldId id="500" r:id="rId5"/>
    <p:sldId id="496" r:id="rId6"/>
    <p:sldId id="501" r:id="rId7"/>
    <p:sldId id="446" r:id="rId8"/>
    <p:sldId id="502" r:id="rId9"/>
    <p:sldId id="495" r:id="rId10"/>
    <p:sldId id="503" r:id="rId11"/>
    <p:sldId id="447" r:id="rId12"/>
    <p:sldId id="468" r:id="rId13"/>
    <p:sldId id="470" r:id="rId14"/>
    <p:sldId id="504" r:id="rId15"/>
    <p:sldId id="505" r:id="rId16"/>
    <p:sldId id="474" r:id="rId17"/>
    <p:sldId id="476" r:id="rId18"/>
    <p:sldId id="479" r:id="rId19"/>
    <p:sldId id="497" r:id="rId20"/>
    <p:sldId id="477" r:id="rId21"/>
    <p:sldId id="509" r:id="rId22"/>
    <p:sldId id="510" r:id="rId23"/>
    <p:sldId id="511" r:id="rId24"/>
    <p:sldId id="512" r:id="rId25"/>
    <p:sldId id="513" r:id="rId26"/>
    <p:sldId id="506" r:id="rId27"/>
    <p:sldId id="453" r:id="rId28"/>
    <p:sldId id="507" r:id="rId29"/>
    <p:sldId id="492" r:id="rId30"/>
    <p:sldId id="508" r:id="rId31"/>
    <p:sldId id="364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Aldryn Montalvo" initials="AM" lastIdx="1" clrIdx="1">
    <p:extLst>
      <p:ext uri="{19B8F6BF-5375-455C-9EA6-DF929625EA0E}">
        <p15:presenceInfo xmlns:p15="http://schemas.microsoft.com/office/powerpoint/2012/main" userId="c74d00e5eb96d8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888"/>
    <a:srgbClr val="006600"/>
    <a:srgbClr val="FF0000"/>
    <a:srgbClr val="FFFFFF"/>
    <a:srgbClr val="F0F0F1"/>
    <a:srgbClr val="3B6889"/>
    <a:srgbClr val="B4509B"/>
    <a:srgbClr val="FFFFBE"/>
    <a:srgbClr val="F2F0F3"/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103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D43E7-D8CB-490C-97AF-0F23C7D87281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7ACE67-AFD3-4D79-AF30-9D5829BAE24C}">
      <dgm:prSet phldrT="[Texto]" custT="1"/>
      <dgm:spPr/>
      <dgm:t>
        <a:bodyPr/>
        <a:lstStyle/>
        <a:p>
          <a:pPr algn="ctr"/>
          <a:r>
            <a:rPr lang="es-EC" sz="1000" b="1">
              <a:latin typeface="Times New Roman" panose="02020603050405020304" pitchFamily="18" charset="0"/>
              <a:cs typeface="Times New Roman" panose="02020603050405020304" pitchFamily="18" charset="0"/>
            </a:rPr>
            <a:t>Inicio. 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- Ovoposición de las hembras en grupos de 3 a 9. Duración: 35-50 días.</a:t>
          </a:r>
        </a:p>
      </dgm:t>
    </dgm:pt>
    <dgm:pt modelId="{5CC64947-AA12-4ADC-B34E-3249FD662B78}" type="parTrans" cxnId="{7D9CA289-E2B4-4416-ACDD-4958DDF8C1CA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1E4E0-9C1B-48AB-B380-2F29D789642A}" type="sibTrans" cxnId="{7D9CA289-E2B4-4416-ACDD-4958DDF8C1CA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85068-5B03-450B-84B6-4C9C7AF95055}">
      <dgm:prSet phldrT="[Texto]" custT="1"/>
      <dgm:spPr/>
      <dgm:t>
        <a:bodyPr/>
        <a:lstStyle/>
        <a:p>
          <a:pPr algn="ctr"/>
          <a:r>
            <a:rPr lang="es-EC" sz="1000" b="1">
              <a:latin typeface="Times New Roman" panose="02020603050405020304" pitchFamily="18" charset="0"/>
              <a:cs typeface="Times New Roman" panose="02020603050405020304" pitchFamily="18" charset="0"/>
            </a:rPr>
            <a:t>Eclosión. 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- Duración: 3-5 días; fase larva: 43-75 días (dependiente de temperatura, alimento, humedad).</a:t>
          </a:r>
        </a:p>
      </dgm:t>
    </dgm:pt>
    <dgm:pt modelId="{B9C09660-B061-41FC-B7E7-398DEC7AA7F5}" type="parTrans" cxnId="{7028292B-64D6-42E8-A2CA-CBD117BFF64D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9D1A9-6425-4B11-BD89-E5255F2C16F7}" type="sibTrans" cxnId="{7028292B-64D6-42E8-A2CA-CBD117BFF64D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8EB92-42B3-41E0-B501-F0085C6A150D}">
      <dgm:prSet phldrT="[Texto]" custT="1"/>
      <dgm:spPr/>
      <dgm:t>
        <a:bodyPr/>
        <a:lstStyle/>
        <a:p>
          <a:pPr algn="ctr"/>
          <a:r>
            <a:rPr lang="es-EC" sz="1000" b="1">
              <a:latin typeface="Times New Roman" panose="02020603050405020304" pitchFamily="18" charset="0"/>
              <a:cs typeface="Times New Roman" panose="02020603050405020304" pitchFamily="18" charset="0"/>
            </a:rPr>
            <a:t>Pre-pupa. - 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Formación en "C". Duración: 2.6-4 días.</a:t>
          </a:r>
        </a:p>
      </dgm:t>
    </dgm:pt>
    <dgm:pt modelId="{862C4A37-0874-4FB5-B049-FDA28519519C}" type="parTrans" cxnId="{62BC9BE2-8AF5-4736-B4C6-FD00BE363F1C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199E7-66DC-434A-BA3D-B5DC07795E3E}" type="sibTrans" cxnId="{62BC9BE2-8AF5-4736-B4C6-FD00BE363F1C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6E02-D6B6-4642-876D-0311B23F767B}">
      <dgm:prSet phldrT="[Texto]" custT="1"/>
      <dgm:spPr/>
      <dgm:t>
        <a:bodyPr/>
        <a:lstStyle/>
        <a:p>
          <a:pPr algn="ctr"/>
          <a:r>
            <a:rPr lang="es-EC" sz="1000" b="1">
              <a:latin typeface="Times New Roman" panose="02020603050405020304" pitchFamily="18" charset="0"/>
              <a:cs typeface="Times New Roman" panose="02020603050405020304" pitchFamily="18" charset="0"/>
            </a:rPr>
            <a:t>Pupa. - 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Duración 4-5 días. Escarabajo joven, con periodo de 53-94 días.</a:t>
          </a:r>
        </a:p>
      </dgm:t>
    </dgm:pt>
    <dgm:pt modelId="{0C10CBBD-0BEC-4002-BA5C-18723EE32AF6}" type="parTrans" cxnId="{0EB65739-AEAD-42B7-8723-D36F02B62BF6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C3241-3BD6-453A-B9EF-36B1074EEE7C}" type="sibTrans" cxnId="{0EB65739-AEAD-42B7-8723-D36F02B62BF6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BB116-5366-4BCD-96C4-F0C4EE2B79AE}">
      <dgm:prSet phldrT="[Texto]" custT="1"/>
      <dgm:spPr/>
      <dgm:t>
        <a:bodyPr/>
        <a:lstStyle/>
        <a:p>
          <a:pPr algn="ctr"/>
          <a:r>
            <a:rPr lang="es-EC" sz="1000" b="1">
              <a:latin typeface="Times New Roman" panose="02020603050405020304" pitchFamily="18" charset="0"/>
              <a:cs typeface="Times New Roman" panose="02020603050405020304" pitchFamily="18" charset="0"/>
            </a:rPr>
            <a:t>Adulto. - 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Supervivencia de 492-1386 días. Hembras listas para reproducción</a:t>
          </a:r>
        </a:p>
      </dgm:t>
    </dgm:pt>
    <dgm:pt modelId="{9A0E9C11-1D16-4118-B74E-777A94821EEB}" type="parTrans" cxnId="{D6DFAF85-653C-4B39-82A1-D82F23D61C79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50DE9-3229-45F0-BEA3-3FAE4D994AF2}" type="sibTrans" cxnId="{D6DFAF85-653C-4B39-82A1-D82F23D61C79}">
      <dgm:prSet/>
      <dgm:spPr/>
      <dgm:t>
        <a:bodyPr/>
        <a:lstStyle/>
        <a:p>
          <a:pPr algn="ctr"/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2D957-DB1E-403C-A75D-454A1E25C6F9}" type="pres">
      <dgm:prSet presAssocID="{21FD43E7-D8CB-490C-97AF-0F23C7D87281}" presName="cycle" presStyleCnt="0">
        <dgm:presLayoutVars>
          <dgm:dir/>
          <dgm:resizeHandles val="exact"/>
        </dgm:presLayoutVars>
      </dgm:prSet>
      <dgm:spPr/>
    </dgm:pt>
    <dgm:pt modelId="{6D14E9FB-8D2E-4A21-A2E3-0CEF64BEC6D2}" type="pres">
      <dgm:prSet presAssocID="{9C7ACE67-AFD3-4D79-AF30-9D5829BAE24C}" presName="node" presStyleLbl="node1" presStyleIdx="0" presStyleCnt="5">
        <dgm:presLayoutVars>
          <dgm:bulletEnabled val="1"/>
        </dgm:presLayoutVars>
      </dgm:prSet>
      <dgm:spPr/>
    </dgm:pt>
    <dgm:pt modelId="{D3F463C7-652D-4942-8768-65FB4456DF33}" type="pres">
      <dgm:prSet presAssocID="{9C7ACE67-AFD3-4D79-AF30-9D5829BAE24C}" presName="spNode" presStyleCnt="0"/>
      <dgm:spPr/>
    </dgm:pt>
    <dgm:pt modelId="{55EF7C03-891A-4A60-832B-04F91BD78DEB}" type="pres">
      <dgm:prSet presAssocID="{5111E4E0-9C1B-48AB-B380-2F29D789642A}" presName="sibTrans" presStyleLbl="sibTrans1D1" presStyleIdx="0" presStyleCnt="5"/>
      <dgm:spPr/>
    </dgm:pt>
    <dgm:pt modelId="{83DA0661-D66D-478C-B66C-88E8B7D5FADC}" type="pres">
      <dgm:prSet presAssocID="{8FD85068-5B03-450B-84B6-4C9C7AF95055}" presName="node" presStyleLbl="node1" presStyleIdx="1" presStyleCnt="5">
        <dgm:presLayoutVars>
          <dgm:bulletEnabled val="1"/>
        </dgm:presLayoutVars>
      </dgm:prSet>
      <dgm:spPr/>
    </dgm:pt>
    <dgm:pt modelId="{69186AC4-59FB-45E7-8987-D9AF4F0D43BF}" type="pres">
      <dgm:prSet presAssocID="{8FD85068-5B03-450B-84B6-4C9C7AF95055}" presName="spNode" presStyleCnt="0"/>
      <dgm:spPr/>
    </dgm:pt>
    <dgm:pt modelId="{066CF914-09F6-40DA-9657-24EAF4E1572C}" type="pres">
      <dgm:prSet presAssocID="{AD59D1A9-6425-4B11-BD89-E5255F2C16F7}" presName="sibTrans" presStyleLbl="sibTrans1D1" presStyleIdx="1" presStyleCnt="5"/>
      <dgm:spPr/>
    </dgm:pt>
    <dgm:pt modelId="{BB45DB62-4844-4D5C-A602-342B55632760}" type="pres">
      <dgm:prSet presAssocID="{CBE8EB92-42B3-41E0-B501-F0085C6A150D}" presName="node" presStyleLbl="node1" presStyleIdx="2" presStyleCnt="5">
        <dgm:presLayoutVars>
          <dgm:bulletEnabled val="1"/>
        </dgm:presLayoutVars>
      </dgm:prSet>
      <dgm:spPr/>
    </dgm:pt>
    <dgm:pt modelId="{E97ED0CC-DED6-4E76-87FB-A6545D044353}" type="pres">
      <dgm:prSet presAssocID="{CBE8EB92-42B3-41E0-B501-F0085C6A150D}" presName="spNode" presStyleCnt="0"/>
      <dgm:spPr/>
    </dgm:pt>
    <dgm:pt modelId="{EB3606AA-E4F6-4E97-853F-D5F3A5944F7B}" type="pres">
      <dgm:prSet presAssocID="{91E199E7-66DC-434A-BA3D-B5DC07795E3E}" presName="sibTrans" presStyleLbl="sibTrans1D1" presStyleIdx="2" presStyleCnt="5"/>
      <dgm:spPr/>
    </dgm:pt>
    <dgm:pt modelId="{C44F2916-9AD8-4DF2-8F4B-9EC6A40C839C}" type="pres">
      <dgm:prSet presAssocID="{D8166E02-D6B6-4642-876D-0311B23F767B}" presName="node" presStyleLbl="node1" presStyleIdx="3" presStyleCnt="5">
        <dgm:presLayoutVars>
          <dgm:bulletEnabled val="1"/>
        </dgm:presLayoutVars>
      </dgm:prSet>
      <dgm:spPr/>
    </dgm:pt>
    <dgm:pt modelId="{17AACAC0-A6E3-4841-BB64-64A538BB5F24}" type="pres">
      <dgm:prSet presAssocID="{D8166E02-D6B6-4642-876D-0311B23F767B}" presName="spNode" presStyleCnt="0"/>
      <dgm:spPr/>
    </dgm:pt>
    <dgm:pt modelId="{2F836014-4BF0-4AE0-ABA6-EA245B3D1624}" type="pres">
      <dgm:prSet presAssocID="{6A3C3241-3BD6-453A-B9EF-36B1074EEE7C}" presName="sibTrans" presStyleLbl="sibTrans1D1" presStyleIdx="3" presStyleCnt="5"/>
      <dgm:spPr/>
    </dgm:pt>
    <dgm:pt modelId="{F87250A8-F35F-4554-8B09-1B896787C7F0}" type="pres">
      <dgm:prSet presAssocID="{C41BB116-5366-4BCD-96C4-F0C4EE2B79AE}" presName="node" presStyleLbl="node1" presStyleIdx="4" presStyleCnt="5">
        <dgm:presLayoutVars>
          <dgm:bulletEnabled val="1"/>
        </dgm:presLayoutVars>
      </dgm:prSet>
      <dgm:spPr/>
    </dgm:pt>
    <dgm:pt modelId="{4E7AB968-A539-4D65-BC1C-320DB1CA5E11}" type="pres">
      <dgm:prSet presAssocID="{C41BB116-5366-4BCD-96C4-F0C4EE2B79AE}" presName="spNode" presStyleCnt="0"/>
      <dgm:spPr/>
    </dgm:pt>
    <dgm:pt modelId="{7399531F-4DEC-4FEB-8CA1-54B26D9073E8}" type="pres">
      <dgm:prSet presAssocID="{9DD50DE9-3229-45F0-BEA3-3FAE4D994AF2}" presName="sibTrans" presStyleLbl="sibTrans1D1" presStyleIdx="4" presStyleCnt="5"/>
      <dgm:spPr/>
    </dgm:pt>
  </dgm:ptLst>
  <dgm:cxnLst>
    <dgm:cxn modelId="{1765202B-4212-4668-8567-9EACAF8812B8}" type="presOf" srcId="{6A3C3241-3BD6-453A-B9EF-36B1074EEE7C}" destId="{2F836014-4BF0-4AE0-ABA6-EA245B3D1624}" srcOrd="0" destOrd="0" presId="urn:microsoft.com/office/officeart/2005/8/layout/cycle5"/>
    <dgm:cxn modelId="{7028292B-64D6-42E8-A2CA-CBD117BFF64D}" srcId="{21FD43E7-D8CB-490C-97AF-0F23C7D87281}" destId="{8FD85068-5B03-450B-84B6-4C9C7AF95055}" srcOrd="1" destOrd="0" parTransId="{B9C09660-B061-41FC-B7E7-398DEC7AA7F5}" sibTransId="{AD59D1A9-6425-4B11-BD89-E5255F2C16F7}"/>
    <dgm:cxn modelId="{0EB65739-AEAD-42B7-8723-D36F02B62BF6}" srcId="{21FD43E7-D8CB-490C-97AF-0F23C7D87281}" destId="{D8166E02-D6B6-4642-876D-0311B23F767B}" srcOrd="3" destOrd="0" parTransId="{0C10CBBD-0BEC-4002-BA5C-18723EE32AF6}" sibTransId="{6A3C3241-3BD6-453A-B9EF-36B1074EEE7C}"/>
    <dgm:cxn modelId="{9DC09839-4505-4C6F-8D7E-37D4B17565CC}" type="presOf" srcId="{C41BB116-5366-4BCD-96C4-F0C4EE2B79AE}" destId="{F87250A8-F35F-4554-8B09-1B896787C7F0}" srcOrd="0" destOrd="0" presId="urn:microsoft.com/office/officeart/2005/8/layout/cycle5"/>
    <dgm:cxn modelId="{27E66D61-4E50-420D-A4AC-2B7DA67D6DDD}" type="presOf" srcId="{CBE8EB92-42B3-41E0-B501-F0085C6A150D}" destId="{BB45DB62-4844-4D5C-A602-342B55632760}" srcOrd="0" destOrd="0" presId="urn:microsoft.com/office/officeart/2005/8/layout/cycle5"/>
    <dgm:cxn modelId="{CCCB2048-C335-4222-B465-0E371698545E}" type="presOf" srcId="{8FD85068-5B03-450B-84B6-4C9C7AF95055}" destId="{83DA0661-D66D-478C-B66C-88E8B7D5FADC}" srcOrd="0" destOrd="0" presId="urn:microsoft.com/office/officeart/2005/8/layout/cycle5"/>
    <dgm:cxn modelId="{D6DFAF85-653C-4B39-82A1-D82F23D61C79}" srcId="{21FD43E7-D8CB-490C-97AF-0F23C7D87281}" destId="{C41BB116-5366-4BCD-96C4-F0C4EE2B79AE}" srcOrd="4" destOrd="0" parTransId="{9A0E9C11-1D16-4118-B74E-777A94821EEB}" sibTransId="{9DD50DE9-3229-45F0-BEA3-3FAE4D994AF2}"/>
    <dgm:cxn modelId="{7D9CA289-E2B4-4416-ACDD-4958DDF8C1CA}" srcId="{21FD43E7-D8CB-490C-97AF-0F23C7D87281}" destId="{9C7ACE67-AFD3-4D79-AF30-9D5829BAE24C}" srcOrd="0" destOrd="0" parTransId="{5CC64947-AA12-4ADC-B34E-3249FD662B78}" sibTransId="{5111E4E0-9C1B-48AB-B380-2F29D789642A}"/>
    <dgm:cxn modelId="{26357894-8B37-4C83-806C-3B44EB899C94}" type="presOf" srcId="{9DD50DE9-3229-45F0-BEA3-3FAE4D994AF2}" destId="{7399531F-4DEC-4FEB-8CA1-54B26D9073E8}" srcOrd="0" destOrd="0" presId="urn:microsoft.com/office/officeart/2005/8/layout/cycle5"/>
    <dgm:cxn modelId="{BE3CA298-FD01-42A5-A229-3DBABD8FB5AA}" type="presOf" srcId="{D8166E02-D6B6-4642-876D-0311B23F767B}" destId="{C44F2916-9AD8-4DF2-8F4B-9EC6A40C839C}" srcOrd="0" destOrd="0" presId="urn:microsoft.com/office/officeart/2005/8/layout/cycle5"/>
    <dgm:cxn modelId="{2A741AAD-4592-4AE3-9AD2-0D91619582EB}" type="presOf" srcId="{21FD43E7-D8CB-490C-97AF-0F23C7D87281}" destId="{F762D957-DB1E-403C-A75D-454A1E25C6F9}" srcOrd="0" destOrd="0" presId="urn:microsoft.com/office/officeart/2005/8/layout/cycle5"/>
    <dgm:cxn modelId="{A3D0CEB3-EED0-4ABD-AC07-CFA6B21B113D}" type="presOf" srcId="{9C7ACE67-AFD3-4D79-AF30-9D5829BAE24C}" destId="{6D14E9FB-8D2E-4A21-A2E3-0CEF64BEC6D2}" srcOrd="0" destOrd="0" presId="urn:microsoft.com/office/officeart/2005/8/layout/cycle5"/>
    <dgm:cxn modelId="{A36CB9B6-2418-4DFA-BFEB-9A3ACE8A10BA}" type="presOf" srcId="{AD59D1A9-6425-4B11-BD89-E5255F2C16F7}" destId="{066CF914-09F6-40DA-9657-24EAF4E1572C}" srcOrd="0" destOrd="0" presId="urn:microsoft.com/office/officeart/2005/8/layout/cycle5"/>
    <dgm:cxn modelId="{C66230D9-7DB8-45EA-91BD-30F3FB67CE54}" type="presOf" srcId="{5111E4E0-9C1B-48AB-B380-2F29D789642A}" destId="{55EF7C03-891A-4A60-832B-04F91BD78DEB}" srcOrd="0" destOrd="0" presId="urn:microsoft.com/office/officeart/2005/8/layout/cycle5"/>
    <dgm:cxn modelId="{62BC9BE2-8AF5-4736-B4C6-FD00BE363F1C}" srcId="{21FD43E7-D8CB-490C-97AF-0F23C7D87281}" destId="{CBE8EB92-42B3-41E0-B501-F0085C6A150D}" srcOrd="2" destOrd="0" parTransId="{862C4A37-0874-4FB5-B049-FDA28519519C}" sibTransId="{91E199E7-66DC-434A-BA3D-B5DC07795E3E}"/>
    <dgm:cxn modelId="{BA3075E5-8FAF-4AAD-8926-546DC3569F75}" type="presOf" srcId="{91E199E7-66DC-434A-BA3D-B5DC07795E3E}" destId="{EB3606AA-E4F6-4E97-853F-D5F3A5944F7B}" srcOrd="0" destOrd="0" presId="urn:microsoft.com/office/officeart/2005/8/layout/cycle5"/>
    <dgm:cxn modelId="{8D4DCDE5-5DDD-4425-9E37-9F7BF2EE70C8}" type="presParOf" srcId="{F762D957-DB1E-403C-A75D-454A1E25C6F9}" destId="{6D14E9FB-8D2E-4A21-A2E3-0CEF64BEC6D2}" srcOrd="0" destOrd="0" presId="urn:microsoft.com/office/officeart/2005/8/layout/cycle5"/>
    <dgm:cxn modelId="{3B42982F-545D-472E-8015-258A15B79D73}" type="presParOf" srcId="{F762D957-DB1E-403C-A75D-454A1E25C6F9}" destId="{D3F463C7-652D-4942-8768-65FB4456DF33}" srcOrd="1" destOrd="0" presId="urn:microsoft.com/office/officeart/2005/8/layout/cycle5"/>
    <dgm:cxn modelId="{9AED0E7F-8CF3-4306-A496-7C47FDD24B15}" type="presParOf" srcId="{F762D957-DB1E-403C-A75D-454A1E25C6F9}" destId="{55EF7C03-891A-4A60-832B-04F91BD78DEB}" srcOrd="2" destOrd="0" presId="urn:microsoft.com/office/officeart/2005/8/layout/cycle5"/>
    <dgm:cxn modelId="{107F7B73-5B70-4A87-A8B0-BF25D8D21998}" type="presParOf" srcId="{F762D957-DB1E-403C-A75D-454A1E25C6F9}" destId="{83DA0661-D66D-478C-B66C-88E8B7D5FADC}" srcOrd="3" destOrd="0" presId="urn:microsoft.com/office/officeart/2005/8/layout/cycle5"/>
    <dgm:cxn modelId="{5BADD736-0422-4D3A-8831-4472672D10C2}" type="presParOf" srcId="{F762D957-DB1E-403C-A75D-454A1E25C6F9}" destId="{69186AC4-59FB-45E7-8987-D9AF4F0D43BF}" srcOrd="4" destOrd="0" presId="urn:microsoft.com/office/officeart/2005/8/layout/cycle5"/>
    <dgm:cxn modelId="{DA19EB3A-2F44-40FA-95DA-6CF8ADD39F9E}" type="presParOf" srcId="{F762D957-DB1E-403C-A75D-454A1E25C6F9}" destId="{066CF914-09F6-40DA-9657-24EAF4E1572C}" srcOrd="5" destOrd="0" presId="urn:microsoft.com/office/officeart/2005/8/layout/cycle5"/>
    <dgm:cxn modelId="{8F896E7E-7D58-4C56-8C2F-9C56DE414747}" type="presParOf" srcId="{F762D957-DB1E-403C-A75D-454A1E25C6F9}" destId="{BB45DB62-4844-4D5C-A602-342B55632760}" srcOrd="6" destOrd="0" presId="urn:microsoft.com/office/officeart/2005/8/layout/cycle5"/>
    <dgm:cxn modelId="{6EA9CE7C-90DA-4BD8-B92A-316D3D5779EC}" type="presParOf" srcId="{F762D957-DB1E-403C-A75D-454A1E25C6F9}" destId="{E97ED0CC-DED6-4E76-87FB-A6545D044353}" srcOrd="7" destOrd="0" presId="urn:microsoft.com/office/officeart/2005/8/layout/cycle5"/>
    <dgm:cxn modelId="{CD7F208F-D756-4E04-9667-1BB6FAC46BE7}" type="presParOf" srcId="{F762D957-DB1E-403C-A75D-454A1E25C6F9}" destId="{EB3606AA-E4F6-4E97-853F-D5F3A5944F7B}" srcOrd="8" destOrd="0" presId="urn:microsoft.com/office/officeart/2005/8/layout/cycle5"/>
    <dgm:cxn modelId="{6481BC0D-83C4-465F-91C5-BB9EDE8082C8}" type="presParOf" srcId="{F762D957-DB1E-403C-A75D-454A1E25C6F9}" destId="{C44F2916-9AD8-4DF2-8F4B-9EC6A40C839C}" srcOrd="9" destOrd="0" presId="urn:microsoft.com/office/officeart/2005/8/layout/cycle5"/>
    <dgm:cxn modelId="{FD7B72A3-F72B-4DAA-BB38-553F816B9120}" type="presParOf" srcId="{F762D957-DB1E-403C-A75D-454A1E25C6F9}" destId="{17AACAC0-A6E3-4841-BB64-64A538BB5F24}" srcOrd="10" destOrd="0" presId="urn:microsoft.com/office/officeart/2005/8/layout/cycle5"/>
    <dgm:cxn modelId="{FA828837-7E99-45E5-A0AF-222F41167FE1}" type="presParOf" srcId="{F762D957-DB1E-403C-A75D-454A1E25C6F9}" destId="{2F836014-4BF0-4AE0-ABA6-EA245B3D1624}" srcOrd="11" destOrd="0" presId="urn:microsoft.com/office/officeart/2005/8/layout/cycle5"/>
    <dgm:cxn modelId="{9C61EA01-12BF-4997-B4C4-5DF518A0F518}" type="presParOf" srcId="{F762D957-DB1E-403C-A75D-454A1E25C6F9}" destId="{F87250A8-F35F-4554-8B09-1B896787C7F0}" srcOrd="12" destOrd="0" presId="urn:microsoft.com/office/officeart/2005/8/layout/cycle5"/>
    <dgm:cxn modelId="{184A29E3-11CB-4819-B770-4F4D1A50DF1B}" type="presParOf" srcId="{F762D957-DB1E-403C-A75D-454A1E25C6F9}" destId="{4E7AB968-A539-4D65-BC1C-320DB1CA5E11}" srcOrd="13" destOrd="0" presId="urn:microsoft.com/office/officeart/2005/8/layout/cycle5"/>
    <dgm:cxn modelId="{B0FBD476-3D67-47F0-ABA6-A2106D7DC3F4}" type="presParOf" srcId="{F762D957-DB1E-403C-A75D-454A1E25C6F9}" destId="{7399531F-4DEC-4FEB-8CA1-54B26D9073E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7800" indent="0" algn="just">
            <a:lnSpc>
              <a:spcPct val="100000"/>
            </a:lnSpc>
          </a:pPr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Evaluar bajo condiciones </a:t>
          </a:r>
          <a:r>
            <a:rPr lang="es-E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 situ </a:t>
          </a:r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(bioterio) del invertebrado </a:t>
          </a:r>
          <a:r>
            <a:rPr lang="es-E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Ulomoides dermestoides </a:t>
          </a:r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conversor, criado a partir de desechos orgánicos domésticos y de la industria cervecera. </a:t>
          </a:r>
          <a:endParaRPr lang="es-EC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E9FB-8D2E-4A21-A2E3-0CEF64BEC6D2}">
      <dsp:nvSpPr>
        <dsp:cNvPr id="0" name=""/>
        <dsp:cNvSpPr/>
      </dsp:nvSpPr>
      <dsp:spPr>
        <a:xfrm>
          <a:off x="2070615" y="1701"/>
          <a:ext cx="1223248" cy="795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Inicio. </a:t>
          </a:r>
          <a:r>
            <a:rPr lang="es-EC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- Ovoposición de las hembras en grupos de 3 a 9. Duración: 35-50 días.</a:t>
          </a:r>
        </a:p>
      </dsp:txBody>
      <dsp:txXfrm>
        <a:off x="2109429" y="40515"/>
        <a:ext cx="1145620" cy="717483"/>
      </dsp:txXfrm>
    </dsp:sp>
    <dsp:sp modelId="{55EF7C03-891A-4A60-832B-04F91BD78DEB}">
      <dsp:nvSpPr>
        <dsp:cNvPr id="0" name=""/>
        <dsp:cNvSpPr/>
      </dsp:nvSpPr>
      <dsp:spPr>
        <a:xfrm>
          <a:off x="1093024" y="399256"/>
          <a:ext cx="3178431" cy="3178431"/>
        </a:xfrm>
        <a:custGeom>
          <a:avLst/>
          <a:gdLst/>
          <a:ahLst/>
          <a:cxnLst/>
          <a:rect l="0" t="0" r="0" b="0"/>
          <a:pathLst>
            <a:path>
              <a:moveTo>
                <a:pt x="2364877" y="202148"/>
              </a:moveTo>
              <a:arcTo wR="1589215" hR="1589215" stAng="17952860" swAng="1212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A0661-D66D-478C-B66C-88E8B7D5FADC}">
      <dsp:nvSpPr>
        <dsp:cNvPr id="0" name=""/>
        <dsp:cNvSpPr/>
      </dsp:nvSpPr>
      <dsp:spPr>
        <a:xfrm>
          <a:off x="3582050" y="1099822"/>
          <a:ext cx="1223248" cy="795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Eclosión. </a:t>
          </a:r>
          <a:r>
            <a:rPr lang="es-EC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- Duración: 3-5 días; fase larva: 43-75 días (dependiente de temperatura, alimento, humedad).</a:t>
          </a:r>
        </a:p>
      </dsp:txBody>
      <dsp:txXfrm>
        <a:off x="3620864" y="1138636"/>
        <a:ext cx="1145620" cy="717483"/>
      </dsp:txXfrm>
    </dsp:sp>
    <dsp:sp modelId="{066CF914-09F6-40DA-9657-24EAF4E1572C}">
      <dsp:nvSpPr>
        <dsp:cNvPr id="0" name=""/>
        <dsp:cNvSpPr/>
      </dsp:nvSpPr>
      <dsp:spPr>
        <a:xfrm>
          <a:off x="1093024" y="399256"/>
          <a:ext cx="3178431" cy="3178431"/>
        </a:xfrm>
        <a:custGeom>
          <a:avLst/>
          <a:gdLst/>
          <a:ahLst/>
          <a:cxnLst/>
          <a:rect l="0" t="0" r="0" b="0"/>
          <a:pathLst>
            <a:path>
              <a:moveTo>
                <a:pt x="3174629" y="1699087"/>
              </a:moveTo>
              <a:arcTo wR="1589215" hR="1589215" stAng="21837862" swAng="1360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5DB62-4844-4D5C-A602-342B55632760}">
      <dsp:nvSpPr>
        <dsp:cNvPr id="0" name=""/>
        <dsp:cNvSpPr/>
      </dsp:nvSpPr>
      <dsp:spPr>
        <a:xfrm>
          <a:off x="3004733" y="2876620"/>
          <a:ext cx="1223248" cy="795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Pre-pupa. - </a:t>
          </a:r>
          <a:r>
            <a:rPr lang="es-EC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Formación en "C". Duración: 2.6-4 días.</a:t>
          </a:r>
        </a:p>
      </dsp:txBody>
      <dsp:txXfrm>
        <a:off x="3043547" y="2915434"/>
        <a:ext cx="1145620" cy="717483"/>
      </dsp:txXfrm>
    </dsp:sp>
    <dsp:sp modelId="{EB3606AA-E4F6-4E97-853F-D5F3A5944F7B}">
      <dsp:nvSpPr>
        <dsp:cNvPr id="0" name=""/>
        <dsp:cNvSpPr/>
      </dsp:nvSpPr>
      <dsp:spPr>
        <a:xfrm>
          <a:off x="1093024" y="399256"/>
          <a:ext cx="3178431" cy="3178431"/>
        </a:xfrm>
        <a:custGeom>
          <a:avLst/>
          <a:gdLst/>
          <a:ahLst/>
          <a:cxnLst/>
          <a:rect l="0" t="0" r="0" b="0"/>
          <a:pathLst>
            <a:path>
              <a:moveTo>
                <a:pt x="1784472" y="3166391"/>
              </a:moveTo>
              <a:arcTo wR="1589215" hR="1589215" stAng="4976556" swAng="8468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2916-9AD8-4DF2-8F4B-9EC6A40C839C}">
      <dsp:nvSpPr>
        <dsp:cNvPr id="0" name=""/>
        <dsp:cNvSpPr/>
      </dsp:nvSpPr>
      <dsp:spPr>
        <a:xfrm>
          <a:off x="1136498" y="2876620"/>
          <a:ext cx="1223248" cy="795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Pupa. - </a:t>
          </a:r>
          <a:r>
            <a:rPr lang="es-EC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Duración 4-5 días. Escarabajo joven, con periodo de 53-94 días.</a:t>
          </a:r>
        </a:p>
      </dsp:txBody>
      <dsp:txXfrm>
        <a:off x="1175312" y="2915434"/>
        <a:ext cx="1145620" cy="717483"/>
      </dsp:txXfrm>
    </dsp:sp>
    <dsp:sp modelId="{2F836014-4BF0-4AE0-ABA6-EA245B3D1624}">
      <dsp:nvSpPr>
        <dsp:cNvPr id="0" name=""/>
        <dsp:cNvSpPr/>
      </dsp:nvSpPr>
      <dsp:spPr>
        <a:xfrm>
          <a:off x="1093024" y="399256"/>
          <a:ext cx="3178431" cy="3178431"/>
        </a:xfrm>
        <a:custGeom>
          <a:avLst/>
          <a:gdLst/>
          <a:ahLst/>
          <a:cxnLst/>
          <a:rect l="0" t="0" r="0" b="0"/>
          <a:pathLst>
            <a:path>
              <a:moveTo>
                <a:pt x="168686" y="2301750"/>
              </a:moveTo>
              <a:arcTo wR="1589215" hR="1589215" stAng="9201706" swAng="1360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250A8-F35F-4554-8B09-1B896787C7F0}">
      <dsp:nvSpPr>
        <dsp:cNvPr id="0" name=""/>
        <dsp:cNvSpPr/>
      </dsp:nvSpPr>
      <dsp:spPr>
        <a:xfrm>
          <a:off x="559181" y="1099822"/>
          <a:ext cx="1223248" cy="795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Adulto. - </a:t>
          </a:r>
          <a:r>
            <a:rPr lang="es-EC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Supervivencia de 492-1386 días. Hembras listas para reproducción</a:t>
          </a:r>
        </a:p>
      </dsp:txBody>
      <dsp:txXfrm>
        <a:off x="597995" y="1138636"/>
        <a:ext cx="1145620" cy="717483"/>
      </dsp:txXfrm>
    </dsp:sp>
    <dsp:sp modelId="{7399531F-4DEC-4FEB-8CA1-54B26D9073E8}">
      <dsp:nvSpPr>
        <dsp:cNvPr id="0" name=""/>
        <dsp:cNvSpPr/>
      </dsp:nvSpPr>
      <dsp:spPr>
        <a:xfrm>
          <a:off x="1093024" y="399256"/>
          <a:ext cx="3178431" cy="3178431"/>
        </a:xfrm>
        <a:custGeom>
          <a:avLst/>
          <a:gdLst/>
          <a:ahLst/>
          <a:cxnLst/>
          <a:rect l="0" t="0" r="0" b="0"/>
          <a:pathLst>
            <a:path>
              <a:moveTo>
                <a:pt x="382175" y="555455"/>
              </a:moveTo>
              <a:arcTo wR="1589215" hR="1589215" stAng="13234688" swAng="1212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806710"/>
          <a:ext cx="10702365" cy="11328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97243" y="918399"/>
          <a:ext cx="913928" cy="909448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308415" y="806710"/>
          <a:ext cx="9393949" cy="1132827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9891" tIns="119891" rIns="119891" bIns="119891" numCol="1" spcCol="1270" anchor="ctr" anchorCtr="0">
          <a:noAutofit/>
        </a:bodyPr>
        <a:lstStyle/>
        <a:p>
          <a:pPr marL="17780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Evaluar bajo condiciones </a:t>
          </a:r>
          <a:r>
            <a:rPr lang="es-ES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 situ </a:t>
          </a: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(bioterio) del invertebrado </a:t>
          </a:r>
          <a:r>
            <a:rPr lang="es-ES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Ulomoides dermestoides </a:t>
          </a: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conversor, criado a partir de desechos orgánicos domésticos y de la industria cervecera. 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8415" y="806710"/>
        <a:ext cx="9393949" cy="113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31/3/2023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31/3/2023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100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51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i="1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3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078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402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708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377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168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22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552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4129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9223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0967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705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142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963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810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12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117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9644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6781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0.png"/><Relationship Id="rId12" Type="http://schemas.openxmlformats.org/officeDocument/2006/relationships/image" Target="../media/image40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9.jpeg"/><Relationship Id="rId5" Type="http://schemas.openxmlformats.org/officeDocument/2006/relationships/image" Target="../media/image40.pn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500.png"/><Relationship Id="rId10" Type="http://schemas.openxmlformats.org/officeDocument/2006/relationships/image" Target="../media/image51.jpeg"/><Relationship Id="rId4" Type="http://schemas.openxmlformats.org/officeDocument/2006/relationships/image" Target="../media/image490.pn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4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.png"/><Relationship Id="rId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svg"/><Relationship Id="rId1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092821" y="1081224"/>
            <a:ext cx="769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4811518" y="1540390"/>
            <a:ext cx="392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518844" y="2047151"/>
            <a:ext cx="10243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INGENIERO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Leiva González, Luis Fernando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501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Juan Alejandro Neira Mosquera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PhD.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166294" y="5063510"/>
            <a:ext cx="321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Sangolquí, 02 de marzo 2023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1982248" y="2706505"/>
            <a:ext cx="921026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F570BD-E260-8354-65BD-3D6E5A8BEF3F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903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772357" y="1152763"/>
            <a:ext cx="356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 Bioterio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3FE176C-5FDD-4A98-B664-846FBF739555}"/>
              </a:ext>
            </a:extLst>
          </p:cNvPr>
          <p:cNvSpPr txBox="1"/>
          <p:nvPr/>
        </p:nvSpPr>
        <p:spPr>
          <a:xfrm>
            <a:off x="5817896" y="746146"/>
            <a:ext cx="31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Conversión alimenticia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8AEBF84-9CCE-F847-07C9-1B404966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812" y="576403"/>
            <a:ext cx="2877381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349728-55B8-264F-7310-9CE5D5927C26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F86DDFF-1574-BF66-A2F0-6232D92DD94A}"/>
              </a:ext>
            </a:extLst>
          </p:cNvPr>
          <p:cNvGrpSpPr/>
          <p:nvPr/>
        </p:nvGrpSpPr>
        <p:grpSpPr>
          <a:xfrm>
            <a:off x="605306" y="1660095"/>
            <a:ext cx="4657090" cy="2890520"/>
            <a:chOff x="424329" y="1854901"/>
            <a:chExt cx="4657090" cy="28905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6C3073D-A4A9-7158-E65E-3AD271C18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329" y="1854901"/>
              <a:ext cx="4657090" cy="289052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345246B-A825-8948-BC85-D9681F8B7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329" y="1854901"/>
              <a:ext cx="840707" cy="840707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94AB81-9EBB-1707-E1F0-56DDB3F72D36}"/>
              </a:ext>
            </a:extLst>
          </p:cNvPr>
          <p:cNvSpPr txBox="1"/>
          <p:nvPr/>
        </p:nvSpPr>
        <p:spPr>
          <a:xfrm>
            <a:off x="572874" y="4550615"/>
            <a:ext cx="4657090" cy="26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Instituto Nacional de Biodiversidad (INABIO), Av. Rio Coca</a:t>
            </a:r>
            <a:endParaRPr lang="es-EC" sz="11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0AB9578-8492-BA19-AE78-2466B82E4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2147" y="1043831"/>
            <a:ext cx="1353131" cy="1293719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5F71C26-2B87-EFB6-6E34-E771216F5CE6}"/>
              </a:ext>
            </a:extLst>
          </p:cNvPr>
          <p:cNvGrpSpPr/>
          <p:nvPr/>
        </p:nvGrpSpPr>
        <p:grpSpPr>
          <a:xfrm>
            <a:off x="5933712" y="1149525"/>
            <a:ext cx="1709758" cy="2139437"/>
            <a:chOff x="6218644" y="1396759"/>
            <a:chExt cx="2196000" cy="32940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98F37E2-87E6-B5D4-6F66-BA275CAA4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644" y="1396759"/>
              <a:ext cx="2196000" cy="164700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E0918536-3AF6-73E6-4509-3A28B6FC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8644" y="3043759"/>
              <a:ext cx="2196000" cy="1647000"/>
            </a:xfrm>
            <a:prstGeom prst="rect">
              <a:avLst/>
            </a:prstGeom>
          </p:spPr>
        </p:pic>
      </p:grp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EBCF7750-38B1-8C6E-B23F-DC80A105DBBE}"/>
              </a:ext>
            </a:extLst>
          </p:cNvPr>
          <p:cNvSpPr/>
          <p:nvPr/>
        </p:nvSpPr>
        <p:spPr>
          <a:xfrm>
            <a:off x="7643470" y="1456304"/>
            <a:ext cx="948677" cy="15811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B817424-CDB7-DC85-1B8D-3624B3F9A238}"/>
              </a:ext>
            </a:extLst>
          </p:cNvPr>
          <p:cNvSpPr txBox="1"/>
          <p:nvPr/>
        </p:nvSpPr>
        <p:spPr>
          <a:xfrm>
            <a:off x="8115508" y="2370599"/>
            <a:ext cx="317083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(0,6 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0,8g) por cada 230 individuos</a:t>
            </a:r>
            <a:endParaRPr lang="es-EC" sz="140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7448709-D4CB-4B65-00D1-8BF30C74BA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551" b="11782"/>
          <a:stretch/>
        </p:blipFill>
        <p:spPr>
          <a:xfrm>
            <a:off x="5885895" y="3387937"/>
            <a:ext cx="6189841" cy="27553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6FA6BB-1F99-705A-5FAE-01D7587FEEAD}"/>
              </a:ext>
            </a:extLst>
          </p:cNvPr>
          <p:cNvSpPr txBox="1"/>
          <p:nvPr/>
        </p:nvSpPr>
        <p:spPr>
          <a:xfrm>
            <a:off x="7595653" y="2765742"/>
            <a:ext cx="4385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Temperatura: 24-26 °C, 40-45% de humedad relativa</a:t>
            </a:r>
            <a:endParaRPr lang="es-EC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Fotoperiodo de 4h luz y 20h oscuridad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55A0C2C-196E-8ABD-6F8F-BB33F7FC58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913" y="2649982"/>
            <a:ext cx="1583565" cy="21114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A6B94A6-EFBA-2178-5FB7-F8E3BF67F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391" y="2653133"/>
            <a:ext cx="1024064" cy="14159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5140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3641039" y="568079"/>
            <a:ext cx="357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Bromatológicos </a:t>
            </a:r>
            <a:endParaRPr lang="es-EC" sz="20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6801C64-F80E-4F57-A11B-A3516C4D1E6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92AEBA1-DD58-6CB3-3CF7-CD8CB9A6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812" y="576403"/>
            <a:ext cx="2877381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0CCF3B-5346-E4B3-A0A0-93F76CAE6B65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" name="Rectángulo redondeado 5">
            <a:extLst>
              <a:ext uri="{FF2B5EF4-FFF2-40B4-BE49-F238E27FC236}">
                <a16:creationId xmlns:a16="http://schemas.microsoft.com/office/drawing/2014/main" id="{92787FB2-0745-C31E-4583-B0995C404300}"/>
              </a:ext>
            </a:extLst>
          </p:cNvPr>
          <p:cNvSpPr/>
          <p:nvPr/>
        </p:nvSpPr>
        <p:spPr>
          <a:xfrm>
            <a:off x="1200999" y="1362475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Humedad</a:t>
            </a:r>
            <a:endParaRPr lang="es-41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redondeado 6">
            <a:extLst>
              <a:ext uri="{FF2B5EF4-FFF2-40B4-BE49-F238E27FC236}">
                <a16:creationId xmlns:a16="http://schemas.microsoft.com/office/drawing/2014/main" id="{2D43939B-E84B-B1FF-E0E6-49DB8C217DB8}"/>
              </a:ext>
            </a:extLst>
          </p:cNvPr>
          <p:cNvSpPr/>
          <p:nvPr/>
        </p:nvSpPr>
        <p:spPr>
          <a:xfrm>
            <a:off x="5025113" y="1371819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Ceniza</a:t>
            </a:r>
          </a:p>
        </p:txBody>
      </p:sp>
      <p:sp>
        <p:nvSpPr>
          <p:cNvPr id="51" name="Rectángulo redondeado 7">
            <a:extLst>
              <a:ext uri="{FF2B5EF4-FFF2-40B4-BE49-F238E27FC236}">
                <a16:creationId xmlns:a16="http://schemas.microsoft.com/office/drawing/2014/main" id="{EFDB48F4-4CE6-258A-7FE9-BCFBEA0DED27}"/>
              </a:ext>
            </a:extLst>
          </p:cNvPr>
          <p:cNvSpPr/>
          <p:nvPr/>
        </p:nvSpPr>
        <p:spPr>
          <a:xfrm>
            <a:off x="8852971" y="1365922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Proteína </a:t>
            </a:r>
            <a:endParaRPr lang="es-41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ector angular 14">
            <a:extLst>
              <a:ext uri="{FF2B5EF4-FFF2-40B4-BE49-F238E27FC236}">
                <a16:creationId xmlns:a16="http://schemas.microsoft.com/office/drawing/2014/main" id="{443D1D41-5EEA-C093-0A95-D5247DF67BBE}"/>
              </a:ext>
            </a:extLst>
          </p:cNvPr>
          <p:cNvCxnSpPr/>
          <p:nvPr/>
        </p:nvCxnSpPr>
        <p:spPr>
          <a:xfrm>
            <a:off x="2793523" y="1613055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ector angular 19">
            <a:extLst>
              <a:ext uri="{FF2B5EF4-FFF2-40B4-BE49-F238E27FC236}">
                <a16:creationId xmlns:a16="http://schemas.microsoft.com/office/drawing/2014/main" id="{7A87B039-F19E-0BAC-D96F-8AB9B632B6D5}"/>
              </a:ext>
            </a:extLst>
          </p:cNvPr>
          <p:cNvCxnSpPr/>
          <p:nvPr/>
        </p:nvCxnSpPr>
        <p:spPr>
          <a:xfrm>
            <a:off x="6607729" y="1622397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Conector angular 20">
            <a:extLst>
              <a:ext uri="{FF2B5EF4-FFF2-40B4-BE49-F238E27FC236}">
                <a16:creationId xmlns:a16="http://schemas.microsoft.com/office/drawing/2014/main" id="{0B2140E5-26FE-E85B-8965-E7FB6188A1FC}"/>
              </a:ext>
            </a:extLst>
          </p:cNvPr>
          <p:cNvCxnSpPr/>
          <p:nvPr/>
        </p:nvCxnSpPr>
        <p:spPr>
          <a:xfrm>
            <a:off x="10435587" y="1645973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4059DC2-BD33-4011-9E13-577D5D1DB413}"/>
              </a:ext>
            </a:extLst>
          </p:cNvPr>
          <p:cNvSpPr/>
          <p:nvPr/>
        </p:nvSpPr>
        <p:spPr>
          <a:xfrm>
            <a:off x="1081931" y="2231302"/>
            <a:ext cx="18405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925.09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D2CD4F8-8688-19F0-D388-02E473E51433}"/>
              </a:ext>
            </a:extLst>
          </p:cNvPr>
          <p:cNvSpPr/>
          <p:nvPr/>
        </p:nvSpPr>
        <p:spPr>
          <a:xfrm>
            <a:off x="4780813" y="2259533"/>
            <a:ext cx="194236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923.03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01B2AA9-00F7-ED8B-9DFA-7B1E52B110CC}"/>
              </a:ext>
            </a:extLst>
          </p:cNvPr>
          <p:cNvSpPr/>
          <p:nvPr/>
        </p:nvSpPr>
        <p:spPr>
          <a:xfrm>
            <a:off x="8723995" y="2253639"/>
            <a:ext cx="18405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2.062</a:t>
            </a:r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269852B4-0CB2-450A-BB86-25746305C76E}"/>
                  </a:ext>
                </a:extLst>
              </p:cNvPr>
              <p:cNvSpPr txBox="1"/>
              <p:nvPr/>
            </p:nvSpPr>
            <p:spPr>
              <a:xfrm>
                <a:off x="691262" y="5251422"/>
                <a:ext cx="2523057" cy="442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𝑀𝑎𝑡𝑒𝑟𝑖𝑎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𝑆𝑒𝑐𝑎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= 100 ×</m:t>
                      </m:r>
                      <m:f>
                        <m:fPr>
                          <m:ctrlPr>
                            <a:rPr lang="es-EC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269852B4-0CB2-450A-BB86-25746305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2" y="5251422"/>
                <a:ext cx="2523057" cy="442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35BDD4A2-941F-E806-AF59-2581C3B3F750}"/>
                  </a:ext>
                </a:extLst>
              </p:cNvPr>
              <p:cNvSpPr txBox="1"/>
              <p:nvPr/>
            </p:nvSpPr>
            <p:spPr>
              <a:xfrm>
                <a:off x="764792" y="5688294"/>
                <a:ext cx="231887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s-EC" sz="1100" i="1">
                          <a:latin typeface="Cambria Math" panose="02040503050406030204" pitchFamily="18" charset="0"/>
                        </a:rPr>
                        <m:t>Humedad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 = 100 –</m:t>
                      </m:r>
                      <m:r>
                        <m:rPr>
                          <m:sty m:val="p"/>
                        </m:rPr>
                        <a:rPr lang="es-EC" sz="1100" i="1">
                          <a:latin typeface="Cambria Math" panose="02040503050406030204" pitchFamily="18" charset="0"/>
                        </a:rPr>
                        <m:t>Materia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C" sz="1100" i="1">
                          <a:latin typeface="Cambria Math" panose="02040503050406030204" pitchFamily="18" charset="0"/>
                        </a:rPr>
                        <m:t>Seca</m:t>
                      </m:r>
                    </m:oMath>
                  </m:oMathPara>
                </a14:m>
                <a:endParaRPr lang="es-EC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35BDD4A2-941F-E806-AF59-2581C3B3F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92" y="5688294"/>
                <a:ext cx="2318871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7B5848DB-A284-EFA5-2C85-674DEF9596BD}"/>
                  </a:ext>
                </a:extLst>
              </p:cNvPr>
              <p:cNvSpPr txBox="1"/>
              <p:nvPr/>
            </p:nvSpPr>
            <p:spPr>
              <a:xfrm>
                <a:off x="4780813" y="5369201"/>
                <a:ext cx="1840568" cy="40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10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pl-PL" sz="1100" i="1" smtClean="0">
                          <a:latin typeface="Cambria Math" panose="02040503050406030204" pitchFamily="18" charset="0"/>
                        </a:rPr>
                        <m:t>Cenizas</m:t>
                      </m:r>
                      <m:r>
                        <a:rPr lang="pl-PL" sz="1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l-PL" sz="11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1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sz="11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l-PL" sz="1100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pl-PL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sz="11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l-PL" sz="1100" i="1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EC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7B5848DB-A284-EFA5-2C85-674DEF959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13" y="5369201"/>
                <a:ext cx="1840568" cy="409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51593B8F-1196-A855-FDC8-E1A489E3457D}"/>
                  </a:ext>
                </a:extLst>
              </p:cNvPr>
              <p:cNvSpPr txBox="1"/>
              <p:nvPr/>
            </p:nvSpPr>
            <p:spPr>
              <a:xfrm>
                <a:off x="8136894" y="5487535"/>
                <a:ext cx="3161601" cy="45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𝑃𝑟𝑜𝑡𝑒𝑖𝑛𝑎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𝑉𝐻𝐶𝐿</m:t>
                              </m:r>
                              <m:r>
                                <a:rPr lang="es-EC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1100" b="0" i="1" smtClean="0">
                                  <a:latin typeface="Cambria Math" panose="02040503050406030204" pitchFamily="18" charset="0"/>
                                </a:rPr>
                                <m:t>𝑉𝑏</m:t>
                              </m:r>
                            </m:e>
                          </m:d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×1.</m:t>
                          </m:r>
                          <m:r>
                            <a:rPr lang="es-EC" sz="11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01×</m:t>
                          </m:r>
                          <m:r>
                            <a:rPr lang="es-EC" sz="1100" i="1">
                              <a:latin typeface="Cambria Math" panose="02040503050406030204" pitchFamily="18" charset="0"/>
                            </a:rPr>
                            <m:t>𝑁𝐻𝐶𝐿</m:t>
                          </m:r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C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100" i="1">
                              <a:latin typeface="Cambria Math" panose="02040503050406030204" pitchFamily="18" charset="0"/>
                            </a:rPr>
                            <m:t>𝑚𝑢𝑒𝑠𝑡𝑟𝑎</m:t>
                          </m:r>
                        </m:den>
                      </m:f>
                    </m:oMath>
                  </m:oMathPara>
                </a14:m>
                <a:endParaRPr lang="es-EC" sz="1100" dirty="0"/>
              </a:p>
            </p:txBody>
          </p:sp>
        </mc:Choice>
        <mc:Fallback xmlns="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51593B8F-1196-A855-FDC8-E1A489E34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894" y="5487535"/>
                <a:ext cx="3161601" cy="450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Imagen 80">
            <a:extLst>
              <a:ext uri="{FF2B5EF4-FFF2-40B4-BE49-F238E27FC236}">
                <a16:creationId xmlns:a16="http://schemas.microsoft.com/office/drawing/2014/main" id="{455DC601-14A8-8C17-C468-20E6BC20B1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478" y="2633192"/>
            <a:ext cx="1740324" cy="201107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06F16706-9935-B6E8-4D46-A0A8DFFF42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455" y="2664655"/>
            <a:ext cx="1813040" cy="1463646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A9401255-E56D-676B-570C-7876A28BAA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766" y="4644262"/>
            <a:ext cx="2007272" cy="687727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6284A38D-F32D-F2F1-6A52-7B457C50576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33" y="4128301"/>
            <a:ext cx="1684064" cy="1263048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86B488F7-399C-9011-BC10-797323CC713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89340" y="4070194"/>
            <a:ext cx="1530849" cy="1148137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DA0684CC-0216-B30C-05B0-D5212F713963}"/>
              </a:ext>
            </a:extLst>
          </p:cNvPr>
          <p:cNvSpPr txBox="1"/>
          <p:nvPr/>
        </p:nvSpPr>
        <p:spPr>
          <a:xfrm>
            <a:off x="320260" y="6351628"/>
            <a:ext cx="7947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Heirich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2005</a:t>
            </a: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7E1CE7-30A0-318B-E4BD-055828460F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000" y="2645067"/>
            <a:ext cx="1491362" cy="1275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A6DD7D-CEF6-E6C5-0D00-39E5552DEB2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038" y="4310584"/>
            <a:ext cx="1338894" cy="10041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CD467F-2CB8-932C-29EB-647AB76E59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999" y="3916307"/>
            <a:ext cx="1491361" cy="12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46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0577D63-73CF-BF3A-084B-C09058E4AC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684" y="2738608"/>
            <a:ext cx="929225" cy="12118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201265"/>
            <a:ext cx="2344640" cy="47430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2681701" y="734134"/>
            <a:ext cx="662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Bromatológicos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55FFE2-70A3-464F-B807-966CDF92B2D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AAD116-1338-9BA8-0334-E4166F4BEC9E}"/>
              </a:ext>
            </a:extLst>
          </p:cNvPr>
          <p:cNvSpPr txBox="1"/>
          <p:nvPr/>
        </p:nvSpPr>
        <p:spPr>
          <a:xfrm>
            <a:off x="320260" y="6351628"/>
            <a:ext cx="7947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Heirich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2005</a:t>
            </a: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S" sz="14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40C76-028C-3A2F-E8DC-25624E49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812" y="576403"/>
            <a:ext cx="2877381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7CB1D2-641A-4419-9F36-D172D3E04E6F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redondeado 7">
            <a:extLst>
              <a:ext uri="{FF2B5EF4-FFF2-40B4-BE49-F238E27FC236}">
                <a16:creationId xmlns:a16="http://schemas.microsoft.com/office/drawing/2014/main" id="{60F33B08-A9BC-608D-6C4F-FAC7722BAB6F}"/>
              </a:ext>
            </a:extLst>
          </p:cNvPr>
          <p:cNvSpPr/>
          <p:nvPr/>
        </p:nvSpPr>
        <p:spPr>
          <a:xfrm>
            <a:off x="1240736" y="1302935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Grasa </a:t>
            </a:r>
            <a:endParaRPr lang="es-41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8">
            <a:extLst>
              <a:ext uri="{FF2B5EF4-FFF2-40B4-BE49-F238E27FC236}">
                <a16:creationId xmlns:a16="http://schemas.microsoft.com/office/drawing/2014/main" id="{2F343FCC-5F92-8D05-7750-AA463F3A74B1}"/>
              </a:ext>
            </a:extLst>
          </p:cNvPr>
          <p:cNvSpPr/>
          <p:nvPr/>
        </p:nvSpPr>
        <p:spPr>
          <a:xfrm>
            <a:off x="5005150" y="1302935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s-41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angular 20">
            <a:extLst>
              <a:ext uri="{FF2B5EF4-FFF2-40B4-BE49-F238E27FC236}">
                <a16:creationId xmlns:a16="http://schemas.microsoft.com/office/drawing/2014/main" id="{0AAEC828-4C34-331A-C05A-059770FD9A54}"/>
              </a:ext>
            </a:extLst>
          </p:cNvPr>
          <p:cNvCxnSpPr/>
          <p:nvPr/>
        </p:nvCxnSpPr>
        <p:spPr>
          <a:xfrm>
            <a:off x="2823352" y="1582986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angular 21">
            <a:extLst>
              <a:ext uri="{FF2B5EF4-FFF2-40B4-BE49-F238E27FC236}">
                <a16:creationId xmlns:a16="http://schemas.microsoft.com/office/drawing/2014/main" id="{015CE710-AA4E-C8BC-8013-78D9E5F90A26}"/>
              </a:ext>
            </a:extLst>
          </p:cNvPr>
          <p:cNvCxnSpPr/>
          <p:nvPr/>
        </p:nvCxnSpPr>
        <p:spPr>
          <a:xfrm>
            <a:off x="6587766" y="1553518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51D6A0-F45C-D885-4B16-4BD09F571A35}"/>
              </a:ext>
            </a:extLst>
          </p:cNvPr>
          <p:cNvSpPr/>
          <p:nvPr/>
        </p:nvSpPr>
        <p:spPr>
          <a:xfrm>
            <a:off x="1149776" y="2190652"/>
            <a:ext cx="18405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991.36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24872B2-DD2C-3E82-236D-AD1A706EA040}"/>
              </a:ext>
            </a:extLst>
          </p:cNvPr>
          <p:cNvSpPr/>
          <p:nvPr/>
        </p:nvSpPr>
        <p:spPr>
          <a:xfrm>
            <a:off x="4914190" y="2171765"/>
            <a:ext cx="18405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942.15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" name="Rectángulo redondeado 8">
            <a:extLst>
              <a:ext uri="{FF2B5EF4-FFF2-40B4-BE49-F238E27FC236}">
                <a16:creationId xmlns:a16="http://schemas.microsoft.com/office/drawing/2014/main" id="{08990AED-98EC-E462-5AB2-5B3A0B602185}"/>
              </a:ext>
            </a:extLst>
          </p:cNvPr>
          <p:cNvSpPr/>
          <p:nvPr/>
        </p:nvSpPr>
        <p:spPr>
          <a:xfrm>
            <a:off x="8936556" y="1305830"/>
            <a:ext cx="1582616" cy="50116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Acidez</a:t>
            </a:r>
            <a:endParaRPr lang="es-419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angular 21">
            <a:extLst>
              <a:ext uri="{FF2B5EF4-FFF2-40B4-BE49-F238E27FC236}">
                <a16:creationId xmlns:a16="http://schemas.microsoft.com/office/drawing/2014/main" id="{649A944B-E1F2-58F2-53DB-9473616C8845}"/>
              </a:ext>
            </a:extLst>
          </p:cNvPr>
          <p:cNvCxnSpPr/>
          <p:nvPr/>
        </p:nvCxnSpPr>
        <p:spPr>
          <a:xfrm>
            <a:off x="10519172" y="1556413"/>
            <a:ext cx="128976" cy="802913"/>
          </a:xfrm>
          <a:prstGeom prst="bentConnector3">
            <a:avLst>
              <a:gd name="adj1" fmla="val 27724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2E342C-0A9F-0CA0-F644-3CF246406010}"/>
              </a:ext>
            </a:extLst>
          </p:cNvPr>
          <p:cNvSpPr/>
          <p:nvPr/>
        </p:nvSpPr>
        <p:spPr>
          <a:xfrm>
            <a:off x="8807580" y="2174660"/>
            <a:ext cx="184056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</a:rPr>
              <a:t>AOAC 981.12</a:t>
            </a:r>
            <a:endParaRPr lang="pt-BR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7231215-8186-B718-62E2-662B4D2BD0C3}"/>
                  </a:ext>
                </a:extLst>
              </p:cNvPr>
              <p:cNvSpPr txBox="1"/>
              <p:nvPr/>
            </p:nvSpPr>
            <p:spPr>
              <a:xfrm>
                <a:off x="863354" y="5486214"/>
                <a:ext cx="2064058" cy="436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𝐺𝑟𝑎𝑠𝑎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sz="11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C" sz="1100" i="0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s-EC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7231215-8186-B718-62E2-662B4D2B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54" y="5486214"/>
                <a:ext cx="2064058" cy="436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E75ADDC-83A1-6756-1466-46E06DFC2B28}"/>
                  </a:ext>
                </a:extLst>
              </p:cNvPr>
              <p:cNvSpPr txBox="1"/>
              <p:nvPr/>
            </p:nvSpPr>
            <p:spPr>
              <a:xfrm>
                <a:off x="8100874" y="5540495"/>
                <a:ext cx="3999390" cy="369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%Acidez=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  <m:d>
                          <m:dPr>
                            <m:ctrlP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𝑁𝑎𝑂𝐻</m:t>
                            </m:r>
                          </m:e>
                        </m:d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</m:t>
                        </m:r>
                        <m:d>
                          <m:dPr>
                            <m:ctrlP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𝑁𝑎𝑂𝐻</m:t>
                            </m:r>
                          </m:e>
                        </m:d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𝑀𝑒𝑞</m:t>
                        </m:r>
                        <m:d>
                          <m:dPr>
                            <m:ctrlP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á</m:t>
                            </m:r>
                            <m: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𝑐𝑖𝑑𝑜</m:t>
                            </m:r>
                            <m:r>
                              <a:rPr lang="es-EC" sz="11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𝐹𝑎𝑐𝑡𝑜𝑟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𝑑𝑒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𝑑𝑖𝑙𝑢𝑐𝑖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ó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num>
                      <m:den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𝑃𝑒𝑠𝑜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𝑑𝑒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𝑙𝑎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s-EC" sz="11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𝑚𝑢𝑒𝑠𝑡𝑟𝑎</m:t>
                        </m:r>
                      </m:den>
                    </m:f>
                    <m:r>
                      <a:rPr lang="es-EC" sz="11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∗100</m:t>
                    </m:r>
                  </m:oMath>
                </a14:m>
                <a:endParaRPr lang="es-EC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E75ADDC-83A1-6756-1466-46E06DFC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874" y="5540495"/>
                <a:ext cx="3999390" cy="369333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n 30">
            <a:extLst>
              <a:ext uri="{FF2B5EF4-FFF2-40B4-BE49-F238E27FC236}">
                <a16:creationId xmlns:a16="http://schemas.microsoft.com/office/drawing/2014/main" id="{CCF7B9A8-C4AE-AA80-9681-2EC2D8D505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72" y="2750948"/>
            <a:ext cx="2868646" cy="2096976"/>
          </a:xfrm>
          <a:prstGeom prst="rect">
            <a:avLst/>
          </a:prstGeom>
        </p:spPr>
      </p:pic>
      <p:pic>
        <p:nvPicPr>
          <p:cNvPr id="6146" name="Picture 2" descr="pHmetro (Medidor de pH) – TP – Laboratorio Químico">
            <a:extLst>
              <a:ext uri="{FF2B5EF4-FFF2-40B4-BE49-F238E27FC236}">
                <a16:creationId xmlns:a16="http://schemas.microsoft.com/office/drawing/2014/main" id="{C79C0E2D-E514-46DE-7752-302BB418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208" y="3799436"/>
            <a:ext cx="1840568" cy="16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37E175-F569-038D-D3AC-4DB68225DF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8" y="4730165"/>
            <a:ext cx="1582616" cy="74470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371F14B-6388-C28C-FF6E-680B6AAF39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67782" y="4219430"/>
            <a:ext cx="1106278" cy="1404593"/>
          </a:xfrm>
          <a:prstGeom prst="rect">
            <a:avLst/>
          </a:prstGeom>
        </p:spPr>
      </p:pic>
      <p:pic>
        <p:nvPicPr>
          <p:cNvPr id="2050" name="Picture 2" descr="Ejemplo Plano De La Licuadora De La Fruta O De La Verdura Con El Líquido  Dentro Ilustración del Vector - Ilustración de hielo, anaranjado: 53560813">
            <a:extLst>
              <a:ext uri="{FF2B5EF4-FFF2-40B4-BE49-F238E27FC236}">
                <a16:creationId xmlns:a16="http://schemas.microsoft.com/office/drawing/2014/main" id="{A9F73C48-B184-34EE-41D3-01A1B23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730" y="2776404"/>
            <a:ext cx="750258" cy="10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F2CFB38-A575-60C6-CA18-7D3DAC0FAD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7897" y="3799436"/>
            <a:ext cx="2589453" cy="16638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D5B612-23DA-8971-BB65-EBDE2FD8A7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33189" y="2833642"/>
            <a:ext cx="1070502" cy="86108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0E32E76-F3DF-54E6-0BEA-D83AE388F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141" y="2739195"/>
            <a:ext cx="929225" cy="1211866"/>
          </a:xfrm>
          <a:prstGeom prst="rect">
            <a:avLst/>
          </a:prstGeom>
        </p:spPr>
      </p:pic>
      <p:pic>
        <p:nvPicPr>
          <p:cNvPr id="23" name="Picture 2" descr="Ejemplo Plano De La Licuadora De La Fruta O De La Verdura Con El Líquido  Dentro Ilustración del Vector - Ilustración de hielo, anaranjado: 53560813">
            <a:extLst>
              <a:ext uri="{FF2B5EF4-FFF2-40B4-BE49-F238E27FC236}">
                <a16:creationId xmlns:a16="http://schemas.microsoft.com/office/drawing/2014/main" id="{823F626B-7B2E-50CB-F6F7-558B7983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87" y="2776991"/>
            <a:ext cx="750258" cy="10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683BB2D-1660-97B0-43A0-09A9A57C547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1646" y="2834229"/>
            <a:ext cx="1070502" cy="8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68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3D782B0-9708-3DAF-1294-4F079C88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571" y="1382240"/>
            <a:ext cx="2000529" cy="193384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201265"/>
            <a:ext cx="2344640" cy="474308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0BF21A26-82E0-43DC-A6B0-CCB88BE67BE3}"/>
              </a:ext>
            </a:extLst>
          </p:cNvPr>
          <p:cNvSpPr txBox="1"/>
          <p:nvPr/>
        </p:nvSpPr>
        <p:spPr>
          <a:xfrm>
            <a:off x="682627" y="913552"/>
            <a:ext cx="4133358" cy="8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microorganismos patógenos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55FFE2-70A3-464F-B807-966CDF92B2D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AAD116-1338-9BA8-0334-E4166F4BEC9E}"/>
              </a:ext>
            </a:extLst>
          </p:cNvPr>
          <p:cNvSpPr txBox="1"/>
          <p:nvPr/>
        </p:nvSpPr>
        <p:spPr>
          <a:xfrm>
            <a:off x="320260" y="6351628"/>
            <a:ext cx="79474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NEN, 2016d )</a:t>
            </a:r>
            <a:endParaRPr lang="es-ES" sz="14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40C76-028C-3A2F-E8DC-25624E49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812" y="576403"/>
            <a:ext cx="2877381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A05B2-F6CC-14EE-49E6-3A1D59B1FE2F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97CAA4-4DA3-8BF0-E116-CB1C8ECB03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17" y="3091016"/>
            <a:ext cx="3901778" cy="861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74E82C1-C826-0C1C-687D-9D3BAC638FBC}"/>
                  </a:ext>
                </a:extLst>
              </p:cNvPr>
              <p:cNvSpPr txBox="1"/>
              <p:nvPr/>
            </p:nvSpPr>
            <p:spPr>
              <a:xfrm>
                <a:off x="424329" y="5529829"/>
                <a:ext cx="4438836" cy="40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90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s-EC" sz="900" i="0">
                          <a:latin typeface="Cambria Math" panose="02040503050406030204" pitchFamily="18" charset="0"/>
                        </a:rPr>
                        <m:t>ecuento</m:t>
                      </m:r>
                      <m:r>
                        <a:rPr lang="es-EC" sz="9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9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C" sz="900" i="0">
                                  <a:latin typeface="Cambria Math" panose="02040503050406030204" pitchFamily="18" charset="0"/>
                                </a:rPr>
                                <m:t>UFC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s-EC" sz="9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den>
                          </m:f>
                        </m:e>
                      </m:d>
                      <m:r>
                        <a:rPr lang="es-EC" sz="900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s-EC" sz="9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mero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colonias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∗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inverso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del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factor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disoluci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masa</m:t>
                          </m:r>
                          <m:r>
                            <a:rPr lang="es-EC" sz="9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900" i="0">
                              <a:latin typeface="Cambria Math" panose="02040503050406030204" pitchFamily="18" charset="0"/>
                            </a:rPr>
                            <m:t>inoculad</m:t>
                          </m:r>
                          <m:r>
                            <a:rPr lang="es-EC" sz="9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74E82C1-C826-0C1C-687D-9D3BAC638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9" y="5529829"/>
                <a:ext cx="4438836" cy="403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BBEA6629-773C-1DC1-E603-558B156B685F}"/>
              </a:ext>
            </a:extLst>
          </p:cNvPr>
          <p:cNvSpPr txBox="1"/>
          <p:nvPr/>
        </p:nvSpPr>
        <p:spPr>
          <a:xfrm>
            <a:off x="6107803" y="627123"/>
            <a:ext cx="413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experimental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9318BC6-5C43-4C35-4D03-26F14937931B}"/>
              </a:ext>
            </a:extLst>
          </p:cNvPr>
          <p:cNvSpPr txBox="1"/>
          <p:nvPr/>
        </p:nvSpPr>
        <p:spPr>
          <a:xfrm>
            <a:off x="5283662" y="4915773"/>
            <a:ext cx="662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estadístico</a:t>
            </a:r>
            <a:endParaRPr lang="es-EC" sz="16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A26FF86-9B9D-91BE-C476-AD0B50AE5DD9}"/>
              </a:ext>
            </a:extLst>
          </p:cNvPr>
          <p:cNvSpPr txBox="1"/>
          <p:nvPr/>
        </p:nvSpPr>
        <p:spPr>
          <a:xfrm>
            <a:off x="5391966" y="5244572"/>
            <a:ext cx="609895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/>
              <a:t>❑ ANOVA con un nivel de significancia α=0.05, para cada variable de conversión alimenticia y físico química estudiada. </a:t>
            </a:r>
          </a:p>
          <a:p>
            <a:r>
              <a:rPr lang="es-ES" sz="1200" dirty="0"/>
              <a:t>❑ Test de comparación mediante el método Tukey (p&lt;0.0</a:t>
            </a:r>
            <a:r>
              <a:rPr lang="es-EC" sz="1200" dirty="0"/>
              <a:t>5) a fin de encontrar grupos significativamente diferentes.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97FCAD-C2CC-0C32-2545-633E651ED4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095" y="3926363"/>
            <a:ext cx="1759479" cy="1524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5F0C1C-B0D1-4010-6300-3985F712B0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250" b="13112"/>
          <a:stretch/>
        </p:blipFill>
        <p:spPr>
          <a:xfrm>
            <a:off x="4863165" y="1280666"/>
            <a:ext cx="7199881" cy="34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80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059286-5633-2781-B313-0700CB6F5206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15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609AB6B-1E71-4241-B668-C2CB7E4D778E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084B8F-63DC-8C65-F611-1A7410AC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76403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E5FF456-3BB4-E3AC-0D71-77B40EA62643}"/>
              </a:ext>
            </a:extLst>
          </p:cNvPr>
          <p:cNvSpPr txBox="1"/>
          <p:nvPr/>
        </p:nvSpPr>
        <p:spPr>
          <a:xfrm>
            <a:off x="346893" y="6343003"/>
            <a:ext cx="9534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Oonincx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2019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D3A49E-CC12-B835-8682-0FBF60C2069E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5C7C845-75BE-7880-2B96-C17A11AF6DF7}"/>
              </a:ext>
            </a:extLst>
          </p:cNvPr>
          <p:cNvSpPr txBox="1"/>
          <p:nvPr/>
        </p:nvSpPr>
        <p:spPr>
          <a:xfrm>
            <a:off x="640798" y="627123"/>
            <a:ext cx="76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Eficiencia de conversión del alimento ingerido (ECI)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A2D5F6CF-4646-4541-9FD1-A5EFCE6C4E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50" y="1125416"/>
            <a:ext cx="5979514" cy="426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F3B585AA-6E5D-BFC7-CE1C-543B97045827}"/>
              </a:ext>
            </a:extLst>
          </p:cNvPr>
          <p:cNvSpPr/>
          <p:nvPr/>
        </p:nvSpPr>
        <p:spPr>
          <a:xfrm>
            <a:off x="2659009" y="1026220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69CF9A-3770-8E69-4076-76F8C0119B1A}"/>
              </a:ext>
            </a:extLst>
          </p:cNvPr>
          <p:cNvSpPr txBox="1"/>
          <p:nvPr/>
        </p:nvSpPr>
        <p:spPr>
          <a:xfrm>
            <a:off x="8191160" y="1297278"/>
            <a:ext cx="10092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G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(7)</a:t>
            </a:r>
            <a:endParaRPr lang="es-EC" sz="1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3D95E8-3156-2CB3-5F6C-94D8B97C770F}"/>
              </a:ext>
            </a:extLst>
          </p:cNvPr>
          <p:cNvSpPr txBox="1"/>
          <p:nvPr/>
        </p:nvSpPr>
        <p:spPr>
          <a:xfrm>
            <a:off x="4182186" y="5493413"/>
            <a:ext cx="3455867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(Grillo doméstico (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Acheta </a:t>
            </a:r>
            <a:r>
              <a:rPr lang="es-EC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domesticus</a:t>
            </a: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(L.))  12%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64502B4-EE45-2031-1D1C-480E9E468C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68" y="5142355"/>
            <a:ext cx="1119718" cy="839789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79B642B3-9C3B-CBC1-7887-6713513F5FEC}"/>
              </a:ext>
            </a:extLst>
          </p:cNvPr>
          <p:cNvSpPr/>
          <p:nvPr/>
        </p:nvSpPr>
        <p:spPr>
          <a:xfrm>
            <a:off x="4865069" y="1490127"/>
            <a:ext cx="1097891" cy="12434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375467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2347F0-91AD-426C-9BDE-C1DD6A6ED21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A30637A-31D6-56AA-AF4B-8EEE8037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76403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579247-1FE1-E4BD-6B36-3B5EC72E1648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2C8A989F-2C59-0619-0036-7CD97268FBB5}"/>
              </a:ext>
            </a:extLst>
          </p:cNvPr>
          <p:cNvSpPr/>
          <p:nvPr/>
        </p:nvSpPr>
        <p:spPr>
          <a:xfrm>
            <a:off x="1398902" y="1284331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E03E105-6386-B2BB-BE6C-E2EB3E9FBB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161" y="1008274"/>
            <a:ext cx="5796007" cy="413902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2164D639-68CB-E18B-D8CA-B62DE57C3492}"/>
              </a:ext>
            </a:extLst>
          </p:cNvPr>
          <p:cNvSpPr txBox="1"/>
          <p:nvPr/>
        </p:nvSpPr>
        <p:spPr>
          <a:xfrm>
            <a:off x="382633" y="576403"/>
            <a:ext cx="764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de conversión alimentaria (FCR)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CE2E9-9A4C-7E52-CD1D-4316B4BC320C}"/>
              </a:ext>
            </a:extLst>
          </p:cNvPr>
          <p:cNvSpPr txBox="1"/>
          <p:nvPr/>
        </p:nvSpPr>
        <p:spPr>
          <a:xfrm>
            <a:off x="6828139" y="1627179"/>
            <a:ext cx="109404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A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(3)</a:t>
            </a:r>
            <a:endParaRPr lang="es-EC" sz="12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A6E4FC1-37B1-D65E-9D57-520E87FAAA31}"/>
              </a:ext>
            </a:extLst>
          </p:cNvPr>
          <p:cNvGrpSpPr/>
          <p:nvPr/>
        </p:nvGrpSpPr>
        <p:grpSpPr>
          <a:xfrm>
            <a:off x="9724287" y="2578249"/>
            <a:ext cx="1790379" cy="2103817"/>
            <a:chOff x="5206909" y="4241340"/>
            <a:chExt cx="1223816" cy="128477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0C8965E-5017-8110-AA81-888FE0D56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6909" y="4241340"/>
              <a:ext cx="1172516" cy="1048132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F3ADA36-50A4-F596-724A-F655EAB3B5D9}"/>
                </a:ext>
              </a:extLst>
            </p:cNvPr>
            <p:cNvSpPr txBox="1"/>
            <p:nvPr/>
          </p:nvSpPr>
          <p:spPr>
            <a:xfrm>
              <a:off x="5206909" y="5272194"/>
              <a:ext cx="122381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05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1.4     4.0      8.8 </a:t>
              </a:r>
              <a:endParaRPr lang="es-EC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06186-0BC5-6B59-0710-09961D299F91}"/>
              </a:ext>
            </a:extLst>
          </p:cNvPr>
          <p:cNvSpPr txBox="1"/>
          <p:nvPr/>
        </p:nvSpPr>
        <p:spPr>
          <a:xfrm>
            <a:off x="2642782" y="5463336"/>
            <a:ext cx="3912514" cy="456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(2.2-3.8) Gusan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o de la harina 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molitor</a:t>
            </a:r>
            <a:endParaRPr lang="es-EC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2D7106-9CD5-E7F0-9EC2-62F494165B3F}"/>
              </a:ext>
            </a:extLst>
          </p:cNvPr>
          <p:cNvSpPr txBox="1"/>
          <p:nvPr/>
        </p:nvSpPr>
        <p:spPr>
          <a:xfrm>
            <a:off x="122643" y="6426718"/>
            <a:ext cx="7079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(Rosero et al., 2012; Wilkinson, 2011;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Oonincx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2019;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Oonincx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&amp; de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Boer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2012)</a:t>
            </a:r>
            <a:endParaRPr lang="es-EC" sz="14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53F9261-165A-4552-4106-284EF9C3A3D4}"/>
              </a:ext>
            </a:extLst>
          </p:cNvPr>
          <p:cNvSpPr/>
          <p:nvPr/>
        </p:nvSpPr>
        <p:spPr>
          <a:xfrm rot="19899567">
            <a:off x="3967295" y="2709254"/>
            <a:ext cx="689184" cy="14785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4B7BE68-D77F-7740-3AB3-DC709FBE079B}"/>
              </a:ext>
            </a:extLst>
          </p:cNvPr>
          <p:cNvSpPr/>
          <p:nvPr/>
        </p:nvSpPr>
        <p:spPr>
          <a:xfrm>
            <a:off x="5870464" y="2578250"/>
            <a:ext cx="614127" cy="1357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007790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1973380-A027-4C37-A2CF-E09E39FD2D4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494C4A2-9D0E-E469-4FE3-83FBC88C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76403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5F659D-0EFC-0954-1CDD-311D17B0D8AF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62F1767-985F-17CA-559D-5D4F0504101B}"/>
              </a:ext>
            </a:extLst>
          </p:cNvPr>
          <p:cNvSpPr txBox="1"/>
          <p:nvPr/>
        </p:nvSpPr>
        <p:spPr>
          <a:xfrm>
            <a:off x="188863" y="563355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Supervivencia Ts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113DBE51-94FC-4A69-5D13-4880CC9C9237}"/>
              </a:ext>
            </a:extLst>
          </p:cNvPr>
          <p:cNvSpPr/>
          <p:nvPr/>
        </p:nvSpPr>
        <p:spPr>
          <a:xfrm>
            <a:off x="2329938" y="1281525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F03DAB4-8351-0DFB-1BDE-EF7DAA56B4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770" y="1172716"/>
            <a:ext cx="6129039" cy="3831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B01450-800C-8543-80AF-F6A6458F4C84}"/>
              </a:ext>
            </a:extLst>
          </p:cNvPr>
          <p:cNvSpPr txBox="1"/>
          <p:nvPr/>
        </p:nvSpPr>
        <p:spPr>
          <a:xfrm>
            <a:off x="8251045" y="1319736"/>
            <a:ext cx="97000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A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 (1)</a:t>
            </a:r>
            <a:endParaRPr lang="es-EC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59C60A-56A4-7BB6-EEE3-C5F0491A3FD0}"/>
              </a:ext>
            </a:extLst>
          </p:cNvPr>
          <p:cNvSpPr txBox="1"/>
          <p:nvPr/>
        </p:nvSpPr>
        <p:spPr>
          <a:xfrm>
            <a:off x="3326124" y="5762640"/>
            <a:ext cx="5189248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molitor, Z. </a:t>
            </a:r>
            <a:r>
              <a:rPr lang="es-EC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atratus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A. </a:t>
            </a:r>
            <a:r>
              <a:rPr lang="es-EC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diaperinus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 Z. </a:t>
            </a:r>
            <a:r>
              <a:rPr lang="es-EC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morio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(86, 78, 82 y 94)</a:t>
            </a:r>
            <a:endParaRPr lang="es-EC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64C2A7-3BA1-3CEB-E422-3DF81B04A3E1}"/>
              </a:ext>
            </a:extLst>
          </p:cNvPr>
          <p:cNvSpPr txBox="1"/>
          <p:nvPr/>
        </p:nvSpPr>
        <p:spPr>
          <a:xfrm>
            <a:off x="188863" y="6441285"/>
            <a:ext cx="7664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(Harsányi et al., 2020; van Broekhoven et al., 2015)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819662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6373906"/>
            <a:ext cx="3170830" cy="48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81" y="6010796"/>
            <a:ext cx="274320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5AE383A-2079-50B1-9A33-89490EF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81780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08689F-E713-2142-D5D8-DFFA29CC7199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FE815FC-D9CC-2268-10BC-DE64015ACDE8}"/>
              </a:ext>
            </a:extLst>
          </p:cNvPr>
          <p:cNvSpPr txBox="1"/>
          <p:nvPr/>
        </p:nvSpPr>
        <p:spPr>
          <a:xfrm>
            <a:off x="782078" y="477569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bromatológico </a:t>
            </a:r>
            <a:endParaRPr lang="es-EC" sz="24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76BB49A-60FC-878B-7408-28C8CF05C004}"/>
              </a:ext>
            </a:extLst>
          </p:cNvPr>
          <p:cNvSpPr txBox="1"/>
          <p:nvPr/>
        </p:nvSpPr>
        <p:spPr>
          <a:xfrm>
            <a:off x="782078" y="93923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Humedad (%)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2822AC6-48D2-BF61-E805-E9F57CB985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63" y="1482526"/>
            <a:ext cx="6095688" cy="34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0C3B49B1-079E-8A47-BBD4-022C73457936}"/>
              </a:ext>
            </a:extLst>
          </p:cNvPr>
          <p:cNvSpPr/>
          <p:nvPr/>
        </p:nvSpPr>
        <p:spPr>
          <a:xfrm>
            <a:off x="1705466" y="1484190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029D12-E5C1-EEDD-5207-E5FA8E54C726}"/>
              </a:ext>
            </a:extLst>
          </p:cNvPr>
          <p:cNvSpPr txBox="1"/>
          <p:nvPr/>
        </p:nvSpPr>
        <p:spPr>
          <a:xfrm>
            <a:off x="7159987" y="1667259"/>
            <a:ext cx="896893" cy="2462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1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C </a:t>
            </a:r>
            <a:r>
              <a:rPr lang="es-ES" sz="1000" dirty="0">
                <a:latin typeface="Arial" panose="020B0604020202020204" pitchFamily="34" charset="0"/>
                <a:ea typeface="Arial" panose="020B0604020202020204" pitchFamily="34" charset="0"/>
              </a:rPr>
              <a:t>(3)</a:t>
            </a:r>
            <a:endParaRPr lang="es-EC" sz="1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EC1E35A-6EAC-2B28-5C20-EBB193BFB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82" r="29532"/>
          <a:stretch/>
        </p:blipFill>
        <p:spPr>
          <a:xfrm>
            <a:off x="7159987" y="2237759"/>
            <a:ext cx="2083859" cy="1237497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444A0FB-D4D9-339C-5778-BD72F3727883}"/>
              </a:ext>
            </a:extLst>
          </p:cNvPr>
          <p:cNvSpPr txBox="1"/>
          <p:nvPr/>
        </p:nvSpPr>
        <p:spPr>
          <a:xfrm>
            <a:off x="3437890" y="5207434"/>
            <a:ext cx="4851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Z. </a:t>
            </a:r>
            <a:r>
              <a:rPr lang="es-EC" sz="12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opacus</a:t>
            </a:r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(54%) y </a:t>
            </a:r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molitor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(68%)</a:t>
            </a:r>
          </a:p>
          <a:p>
            <a:r>
              <a:rPr lang="es-EC" sz="120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limentados con harinas, zanahoria y plátanos</a:t>
            </a:r>
            <a:endParaRPr lang="es-EC" sz="12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FA2D737-6AE1-C090-0F56-5224064ECE92}"/>
              </a:ext>
            </a:extLst>
          </p:cNvPr>
          <p:cNvSpPr txBox="1"/>
          <p:nvPr/>
        </p:nvSpPr>
        <p:spPr>
          <a:xfrm>
            <a:off x="122643" y="6474702"/>
            <a:ext cx="7664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Azagoh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2016; Morote &amp; Bardales, 2004;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Nowak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2016)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2222237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0EF29A-80B1-1479-9DEC-29F4C8EFDFE9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44D4E6F-3CB7-8997-FDDC-F7389DA78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01" y="1280085"/>
            <a:ext cx="6226197" cy="355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6180954-4F26-65D3-E8D7-9EC53D46FC03}"/>
              </a:ext>
            </a:extLst>
          </p:cNvPr>
          <p:cNvSpPr/>
          <p:nvPr/>
        </p:nvSpPr>
        <p:spPr>
          <a:xfrm>
            <a:off x="1991663" y="1257127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9238BA-BE41-3834-9CF0-C3301A68B0D5}"/>
              </a:ext>
            </a:extLst>
          </p:cNvPr>
          <p:cNvSpPr txBox="1"/>
          <p:nvPr/>
        </p:nvSpPr>
        <p:spPr>
          <a:xfrm>
            <a:off x="541347" y="593812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Ceniza (%)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281B66-F2DB-FC1D-BA75-C9FB33460F05}"/>
              </a:ext>
            </a:extLst>
          </p:cNvPr>
          <p:cNvSpPr txBox="1"/>
          <p:nvPr/>
        </p:nvSpPr>
        <p:spPr>
          <a:xfrm>
            <a:off x="65020" y="6458027"/>
            <a:ext cx="6103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Azagoh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2016; Morote &amp; Bardales, 2004)</a:t>
            </a:r>
            <a:endParaRPr lang="es-EC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310218-EC67-9302-D9A4-C6C011F06C16}"/>
              </a:ext>
            </a:extLst>
          </p:cNvPr>
          <p:cNvSpPr txBox="1"/>
          <p:nvPr/>
        </p:nvSpPr>
        <p:spPr>
          <a:xfrm>
            <a:off x="7423511" y="1520575"/>
            <a:ext cx="101531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F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(6)</a:t>
            </a:r>
            <a:endParaRPr lang="es-EC" sz="1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E6C4C1-5DBE-D3B4-4C87-CBAFD901346F}"/>
              </a:ext>
            </a:extLst>
          </p:cNvPr>
          <p:cNvSpPr txBox="1"/>
          <p:nvPr/>
        </p:nvSpPr>
        <p:spPr>
          <a:xfrm>
            <a:off x="4430701" y="5259394"/>
            <a:ext cx="299281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Z. </a:t>
            </a:r>
            <a:r>
              <a:rPr lang="es-EC" sz="12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Opacus</a:t>
            </a:r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0,44%)</a:t>
            </a:r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s-EC" sz="12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molitor (</a:t>
            </a:r>
            <a:r>
              <a:rPr lang="es-EC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1.51%) </a:t>
            </a:r>
            <a:endParaRPr lang="es-EC" sz="120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6501042-2EC2-FD05-0050-D82FD7CA98B6}"/>
              </a:ext>
            </a:extLst>
          </p:cNvPr>
          <p:cNvSpPr/>
          <p:nvPr/>
        </p:nvSpPr>
        <p:spPr>
          <a:xfrm>
            <a:off x="4922757" y="1849117"/>
            <a:ext cx="610852" cy="83348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5334633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1EE0322-5CF2-DCF8-80A7-C9BA904A6B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495" y="1587324"/>
            <a:ext cx="6010664" cy="3432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2712A-1B56-3B31-93C0-FD6835BA9D90}"/>
              </a:ext>
            </a:extLst>
          </p:cNvPr>
          <p:cNvSpPr txBox="1"/>
          <p:nvPr/>
        </p:nvSpPr>
        <p:spPr>
          <a:xfrm>
            <a:off x="804698" y="64901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Proteína (%)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2F4CB8-8C53-0E86-4F27-816F2C0E3116}"/>
              </a:ext>
            </a:extLst>
          </p:cNvPr>
          <p:cNvSpPr txBox="1"/>
          <p:nvPr/>
        </p:nvSpPr>
        <p:spPr>
          <a:xfrm>
            <a:off x="7765068" y="1355049"/>
            <a:ext cx="9931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F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(6)</a:t>
            </a:r>
            <a:endParaRPr lang="es-EC" sz="12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4123F6C-563C-4F0B-E58D-61CB5AD2D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068" y="1660567"/>
            <a:ext cx="2446802" cy="205588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B45A5BA-B79A-AD79-DD35-007584BCC082}"/>
              </a:ext>
            </a:extLst>
          </p:cNvPr>
          <p:cNvSpPr txBox="1"/>
          <p:nvPr/>
        </p:nvSpPr>
        <p:spPr>
          <a:xfrm>
            <a:off x="4781710" y="5035843"/>
            <a:ext cx="2772586" cy="261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molitor (</a:t>
            </a:r>
            <a:r>
              <a:rPr lang="es-EC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47.18%) y </a:t>
            </a:r>
            <a:r>
              <a:rPr lang="es-EC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Z. </a:t>
            </a:r>
            <a:r>
              <a:rPr lang="es-EC" sz="11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morio</a:t>
            </a:r>
            <a:r>
              <a:rPr lang="es-EC" sz="11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s-EC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46.79%)</a:t>
            </a:r>
            <a:endParaRPr lang="es-EC" sz="11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B4B9CEE-6300-F6A5-E0C4-0D07589696F5}"/>
              </a:ext>
            </a:extLst>
          </p:cNvPr>
          <p:cNvSpPr txBox="1"/>
          <p:nvPr/>
        </p:nvSpPr>
        <p:spPr>
          <a:xfrm>
            <a:off x="65020" y="6444581"/>
            <a:ext cx="6103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Harsányi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2020; INEN, 2012; Flores et al., 2020) </a:t>
            </a:r>
            <a:endParaRPr lang="es-EC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2D5DF2C-D22E-4580-E5BC-1EEC9752386F}"/>
              </a:ext>
            </a:extLst>
          </p:cNvPr>
          <p:cNvSpPr txBox="1"/>
          <p:nvPr/>
        </p:nvSpPr>
        <p:spPr>
          <a:xfrm>
            <a:off x="5106881" y="5365487"/>
            <a:ext cx="204736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INEN 1338:2012 (14%)</a:t>
            </a:r>
            <a:endParaRPr lang="es-EC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71B5503-063B-D8B9-46A6-46BCEA9B94F3}"/>
              </a:ext>
            </a:extLst>
          </p:cNvPr>
          <p:cNvSpPr txBox="1"/>
          <p:nvPr/>
        </p:nvSpPr>
        <p:spPr>
          <a:xfrm>
            <a:off x="4958243" y="5740432"/>
            <a:ext cx="234464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U. dermestoides 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(40.36 %) </a:t>
            </a:r>
            <a:endParaRPr lang="es-EC" sz="1400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93D7E8D-AFDA-DC14-ACCC-F14A3584A376}"/>
              </a:ext>
            </a:extLst>
          </p:cNvPr>
          <p:cNvSpPr/>
          <p:nvPr/>
        </p:nvSpPr>
        <p:spPr>
          <a:xfrm>
            <a:off x="2118663" y="1430135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</p:spTree>
    <p:extLst>
      <p:ext uri="{BB962C8B-B14F-4D97-AF65-F5344CB8AC3E}">
        <p14:creationId xmlns:p14="http://schemas.microsoft.com/office/powerpoint/2010/main" val="383234017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0C4C118-5802-AD31-6DC1-72AE8BF73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965" y="1199645"/>
            <a:ext cx="6222903" cy="3553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12D6AC8-D9C1-4529-6C67-122677503ECE}"/>
              </a:ext>
            </a:extLst>
          </p:cNvPr>
          <p:cNvSpPr/>
          <p:nvPr/>
        </p:nvSpPr>
        <p:spPr>
          <a:xfrm>
            <a:off x="2414902" y="1199645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96A8A1-FE35-A947-A6F3-59EA1C6EA88A}"/>
              </a:ext>
            </a:extLst>
          </p:cNvPr>
          <p:cNvSpPr txBox="1"/>
          <p:nvPr/>
        </p:nvSpPr>
        <p:spPr>
          <a:xfrm>
            <a:off x="379833" y="593812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Grasa (%)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BEF8BD-5127-1A6E-FC01-CD64153862FE}"/>
              </a:ext>
            </a:extLst>
          </p:cNvPr>
          <p:cNvSpPr txBox="1"/>
          <p:nvPr/>
        </p:nvSpPr>
        <p:spPr>
          <a:xfrm>
            <a:off x="7886404" y="1324593"/>
            <a:ext cx="98327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E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(5)</a:t>
            </a:r>
            <a:endParaRPr lang="es-EC" sz="1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5994D8-493A-C323-E647-63953FCECF3C}"/>
              </a:ext>
            </a:extLst>
          </p:cNvPr>
          <p:cNvSpPr txBox="1"/>
          <p:nvPr/>
        </p:nvSpPr>
        <p:spPr>
          <a:xfrm>
            <a:off x="4721004" y="4984864"/>
            <a:ext cx="280315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U. dermestoides</a:t>
            </a:r>
            <a:r>
              <a:rPr lang="es-EC" sz="1400" i="1" dirty="0"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8.33%) 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731824-F9D6-2519-7A72-3559FCF17B0A}"/>
              </a:ext>
            </a:extLst>
          </p:cNvPr>
          <p:cNvSpPr txBox="1"/>
          <p:nvPr/>
        </p:nvSpPr>
        <p:spPr>
          <a:xfrm>
            <a:off x="4525858" y="5464436"/>
            <a:ext cx="299830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Z. </a:t>
            </a:r>
            <a:r>
              <a:rPr lang="es-ES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morio</a:t>
            </a:r>
            <a:r>
              <a:rPr lang="es-ES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 T. molitor 46.7% y 45.7% </a:t>
            </a:r>
            <a:endParaRPr lang="es-EC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6BF124-6F54-B539-87AA-4502655D0F45}"/>
              </a:ext>
            </a:extLst>
          </p:cNvPr>
          <p:cNvSpPr txBox="1"/>
          <p:nvPr/>
        </p:nvSpPr>
        <p:spPr>
          <a:xfrm>
            <a:off x="122643" y="6372995"/>
            <a:ext cx="4800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(Flores et al., 2020;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Harsányi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et al., 2020)</a:t>
            </a:r>
            <a:endParaRPr lang="es-EC" sz="140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2EE1561-9C67-CC82-E3B2-E8AC5DC8DF9F}"/>
              </a:ext>
            </a:extLst>
          </p:cNvPr>
          <p:cNvSpPr/>
          <p:nvPr/>
        </p:nvSpPr>
        <p:spPr>
          <a:xfrm rot="5400000">
            <a:off x="5181487" y="465089"/>
            <a:ext cx="610852" cy="268403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605959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6436A5B6-961D-40D6-8981-1693FB186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92955"/>
              </p:ext>
            </p:extLst>
          </p:nvPr>
        </p:nvGraphicFramePr>
        <p:xfrm>
          <a:off x="2895600" y="1442212"/>
          <a:ext cx="6400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6400800" imgH="3657600" progId="STATISTICA.Graph">
                  <p:embed/>
                </p:oleObj>
              </mc:Choice>
              <mc:Fallback>
                <p:oleObj name="Graph" r:id="rId3" imgW="6400800" imgH="3657600" progId="STATISTICA.Graph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6436A5B6-961D-40D6-8981-1693FB186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2212"/>
                        <a:ext cx="6400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460CFC7-8EB1-76D7-7B5A-B97FDAD41FE9}"/>
              </a:ext>
            </a:extLst>
          </p:cNvPr>
          <p:cNvSpPr/>
          <p:nvPr/>
        </p:nvSpPr>
        <p:spPr>
          <a:xfrm>
            <a:off x="2148778" y="965696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C0C513-BECF-F553-8857-96E651F8EF10}"/>
              </a:ext>
            </a:extLst>
          </p:cNvPr>
          <p:cNvSpPr txBox="1"/>
          <p:nvPr/>
        </p:nvSpPr>
        <p:spPr>
          <a:xfrm>
            <a:off x="896874" y="440241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6A2211-0ECB-96FF-A06E-52654F282967}"/>
              </a:ext>
            </a:extLst>
          </p:cNvPr>
          <p:cNvSpPr txBox="1"/>
          <p:nvPr/>
        </p:nvSpPr>
        <p:spPr>
          <a:xfrm>
            <a:off x="7450040" y="1430247"/>
            <a:ext cx="101635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E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(5)</a:t>
            </a:r>
            <a:endParaRPr lang="es-EC" sz="1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3DC296F-042A-61BA-562D-FB0A64AB3D65}"/>
              </a:ext>
            </a:extLst>
          </p:cNvPr>
          <p:cNvSpPr txBox="1"/>
          <p:nvPr/>
        </p:nvSpPr>
        <p:spPr>
          <a:xfrm>
            <a:off x="3973213" y="5325713"/>
            <a:ext cx="299747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 INEN-ISO 2917: 5.5-7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B99F6CE-7002-B531-8699-C5C19D913B30}"/>
              </a:ext>
            </a:extLst>
          </p:cNvPr>
          <p:cNvSpPr txBox="1"/>
          <p:nvPr/>
        </p:nvSpPr>
        <p:spPr>
          <a:xfrm>
            <a:off x="122643" y="6435530"/>
            <a:ext cx="6113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(INEN, 2016a)</a:t>
            </a:r>
            <a:endParaRPr lang="es-EC" sz="140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E5D3AA4-4E0F-4D42-B4EE-8E1C92314E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6" r="35601"/>
          <a:stretch/>
        </p:blipFill>
        <p:spPr>
          <a:xfrm>
            <a:off x="7358465" y="1783816"/>
            <a:ext cx="1974805" cy="22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42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44890C5-7490-9E94-9AE4-EB640C2E1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37" y="1294589"/>
            <a:ext cx="6062193" cy="3461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15DAB0F-708E-9D15-29A8-472912CFD827}"/>
              </a:ext>
            </a:extLst>
          </p:cNvPr>
          <p:cNvSpPr/>
          <p:nvPr/>
        </p:nvSpPr>
        <p:spPr>
          <a:xfrm>
            <a:off x="2216602" y="1311311"/>
            <a:ext cx="1341832" cy="71217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Interacción AxB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B00CCB-D0DA-8B72-08DE-D7295717B9EE}"/>
              </a:ext>
            </a:extLst>
          </p:cNvPr>
          <p:cNvSpPr txBox="1"/>
          <p:nvPr/>
        </p:nvSpPr>
        <p:spPr>
          <a:xfrm>
            <a:off x="448785" y="613654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Acidez (%)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77912-357B-9BAF-3197-6A73E6ACE359}"/>
              </a:ext>
            </a:extLst>
          </p:cNvPr>
          <p:cNvSpPr txBox="1"/>
          <p:nvPr/>
        </p:nvSpPr>
        <p:spPr>
          <a:xfrm>
            <a:off x="7805580" y="1490926"/>
            <a:ext cx="99263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Grupo E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 (5)</a:t>
            </a:r>
            <a:endParaRPr lang="es-EC" sz="1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9643C3-6407-6A82-D6DC-435588FFCA7D}"/>
              </a:ext>
            </a:extLst>
          </p:cNvPr>
          <p:cNvSpPr txBox="1"/>
          <p:nvPr/>
        </p:nvSpPr>
        <p:spPr>
          <a:xfrm>
            <a:off x="3738537" y="5175420"/>
            <a:ext cx="40670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Alimentos comestibles (0.2%) o (18%)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F05A78-9E11-8AFA-4F04-A21C97083EFD}"/>
              </a:ext>
            </a:extLst>
          </p:cNvPr>
          <p:cNvSpPr txBox="1"/>
          <p:nvPr/>
        </p:nvSpPr>
        <p:spPr>
          <a:xfrm>
            <a:off x="691323" y="6488667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(INEN, 2016c, 2016b)</a:t>
            </a:r>
            <a:endParaRPr lang="es-EC" sz="140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6647B22-C816-0438-C8BE-6C5C7CA3D771}"/>
              </a:ext>
            </a:extLst>
          </p:cNvPr>
          <p:cNvSpPr/>
          <p:nvPr/>
        </p:nvSpPr>
        <p:spPr>
          <a:xfrm>
            <a:off x="4331322" y="1490926"/>
            <a:ext cx="786436" cy="14088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591750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203A05D-EF03-40CF-9290-3005188E6A32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56722F-AD0B-22A5-BF93-361327F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364" y="593812"/>
            <a:ext cx="317083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2D9809-F811-9431-9453-5052460AD7E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B00CCB-D0DA-8B72-08DE-D7295717B9EE}"/>
              </a:ext>
            </a:extLst>
          </p:cNvPr>
          <p:cNvSpPr txBox="1"/>
          <p:nvPr/>
        </p:nvSpPr>
        <p:spPr>
          <a:xfrm>
            <a:off x="782078" y="657981"/>
            <a:ext cx="428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microbiológico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2CD02DC-E64A-C581-D614-4B169A7D8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697" b="5098"/>
          <a:stretch/>
        </p:blipFill>
        <p:spPr>
          <a:xfrm>
            <a:off x="782078" y="1214319"/>
            <a:ext cx="6891350" cy="47088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81C5D28-4029-F32F-9A97-66777DA2FC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088" y="2059904"/>
            <a:ext cx="1804724" cy="13535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340CD0-A449-9D09-FC6A-C5973953C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23387" y="1740806"/>
            <a:ext cx="2393504" cy="18994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8E743BB-BDBF-EACD-175A-71351F35A30A}"/>
              </a:ext>
            </a:extLst>
          </p:cNvPr>
          <p:cNvSpPr txBox="1"/>
          <p:nvPr/>
        </p:nvSpPr>
        <p:spPr>
          <a:xfrm>
            <a:off x="123617" y="6379730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(FAO, 2013; Kim et al., 2019)</a:t>
            </a:r>
            <a:endParaRPr lang="es-EC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C8DC48-17C0-DA22-7B6C-73F1FADA3694}"/>
              </a:ext>
            </a:extLst>
          </p:cNvPr>
          <p:cNvSpPr txBox="1"/>
          <p:nvPr/>
        </p:nvSpPr>
        <p:spPr>
          <a:xfrm>
            <a:off x="8869570" y="4532169"/>
            <a:ext cx="29503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ódex alimentario y de análisis de riesgos y puntos de control críticos  HACCP (Hazard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Analysis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Critical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Control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Points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46413797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9BF5E-69DF-86BD-E07F-676B90555881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515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C220E8C-988C-44D9-A797-049FEB5EC99D}"/>
              </a:ext>
            </a:extLst>
          </p:cNvPr>
          <p:cNvSpPr/>
          <p:nvPr/>
        </p:nvSpPr>
        <p:spPr>
          <a:xfrm>
            <a:off x="-8467" y="736204"/>
            <a:ext cx="12024360" cy="563679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En base a los cálculos obtenidos de la eficiencia de conversión del alimento ingerido (ECI) y el factor de conversión alimenticia (FCR), se estableció que las combinaciones de sustrato: afrecho gastado de cerveza negra + culantro pasado; harina de grano gastado de cerveza negra + cáscara de remolacha, harina de grano gastado de cerveza negra + culantro pasado y afrecho de grano gastado de cerveza negra + cáscara de papa que reportaron altos valores en la eficiencia de bioconversión (ECI: 10.15-12.67%) y que el aprovechamiento, es mucho mejor (FCR: 1.59-3.65) que el presentado por cerdos (FCR: 4.0) o el ganado vacuno (FCR: 8.8).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Por otro lado los todas las combinaciones de sustrato aplicadas a las larvas reportaron altos valores en la tasa de supervivencia  (73.91-85.36%) de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U. dermestoides,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semejantes a insectos comercializados de la familia Tenebrionidae (86-94%)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presente estudio definió que larvas de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U. dermestoides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criadas con las combinaciones de residuos de cerveza como: harina o afrecho de grano gastado de cerveza y desechos orgánicos domésticos como: culantro pasados, cáscara de papa y cáscara de remolacha determinan porcentajes de humedad y ceniza, similares en conjuntos de la familia Tenebrionidae, con relación a las interacciones con máximos valores.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porcentaje de proteína obtenido por la aplicación de sustrato seco como: afrecho de granos gastados de cerveza negra, así como harina o afrecho de granos gastados de cerveza clara, con la adición de sustrato húmedo como: culantro pasado, cáscara de papa o cáscara de remolacha, mantienen valores entre 27.46-29.76 %, los cuales superan las normativas nacionales, pero son inferiores a dietas que incluyen avena y rodajas de manzana (40.36%).</a:t>
            </a:r>
          </a:p>
          <a:p>
            <a:pPr lvl="0" algn="just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porcentaje de grasa obtenido por la combinación de sustrato seco:  harina de granos gastados de cerveza negra y harina de granos gastados de cerveza negra  clara, con sustratos húmedos: cáscara de papa o cáscara de remolacha (23.48 o 21.45%), superan a los valores obtenidos en dietas ideales con avena y manzana para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U. dermestoides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(8.33%); pero no igualan los valores que se obtienen en de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atratus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, T. molitor o A.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diaperinus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(36.2%, 25.0% y 24.3%) como organismos modelo en producción alimentaria.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El pH de larvas de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U. dermestoides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 reportado por la aplicación de diferentes sustratos en el presente estudio, no incumplen la normativa nacional INEN vigente (pH: 5.5-7) y el porcentaje de acidez definió que para los diferentes sustratos aplicado en el presente estudio (&lt;0.01%), dan cumplimiento a las normativas INEN de harinas y manteca.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Bajo técnicas dependientes de cultivo, la identificación de poblaciones microbianas de riesgo en cultivos de larvas de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Ulomoides dermestoides,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resulto en un crecimiento nulo de microrganismos en medios generales para hongos y levaduras, demostrando que se cumplió la aplicación de buenas prácticas de higiene durante la cría, almacenamiento, manipulación y procesamiento de las larvas.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A36DD439-AAD4-4203-8021-CD3F6836112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181DF1B-8048-88DA-D755-9E90B6D8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542" y="593812"/>
            <a:ext cx="1986651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EEB84A-4A2B-37E6-2CC8-C0D7EAFCAEF5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861769-091C-88E9-D0C8-289D48FC93C6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0257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97567"/>
            <a:ext cx="2344640" cy="578005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AFCCDE6A-D3D7-48AB-B220-C86F5EFB0AC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A2174CE-2DA0-9648-5466-1EAFF600A3BD}"/>
              </a:ext>
            </a:extLst>
          </p:cNvPr>
          <p:cNvSpPr/>
          <p:nvPr/>
        </p:nvSpPr>
        <p:spPr>
          <a:xfrm>
            <a:off x="194538" y="1055477"/>
            <a:ext cx="11625340" cy="520871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la eficiencia de conversión de alimento ingerido (ECI) y el factor de conversión alimenticia (FCR) se recomienda emplear las siguientes combinaciones de sustratos seco y húmedo: afrecho gastado de cerveza negra + culantro pasado; harina de grano gastado de cerveza negra + cáscara de remolacha, harina de grano gastado de cerveza negra + culantro pasado y afrecho de grano gastado de cerveza negra + cáscara de papa, en proporciones 2:1, para obtener los máximos valores de ECI y un FCR menor a los obtenidos en cerdos o ganado vacuno.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 el fin de obtener un análisis profundo sobre las eficiencias de conversión alimentaria (ECI), factor de conversión alimentaria (FCR) y tasa de supervivencia, se recomienda agregar repeticiones con respecto a harinas de granos gastados de cerveza negra o clara, en conjunto con combinaciones de sustratos húmedos provenientes de desechos orgánicos diferentes a los aplicados en el presente proyecto.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los análisis bromatológicos en relación a humedad, cenizas, pH y acidez, se recomienda tomar como guía las combinaciones presentadas en las interacciones AB (Tabla 28), dado que los valores obtenidos, para estas variables son iguales a larvas comercializadas como fuentes alimentarias para humanos y animales.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 recomienda utilizar sustratos húmedos iguales o diferentes a los usados en el presente estudio, aplicando trituración, para los ensayos de conversión, con el fin de comparar si se genera valores bromatológicos de relevancia como proteínas o grasas, mayores a los reportados en el presente estudio.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investigaciones a futuro se recomienda un análisis de los ácidos grasos presentes en las larvas, para identificar los ácidos grasos esenciales e identificar si existen valores relevantes.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EA8F755-6351-5A99-F262-CA612F00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14" y="593812"/>
            <a:ext cx="2523680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44F961-3BCD-42C0-179D-2AD26119C521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694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844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(Cifuentes-Ruiz &amp; Zaragoza-Caballero, 2014; Melissa 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 al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., 2018;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Martins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 al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., 2010;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Sandroni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2001). </a:t>
            </a:r>
            <a:endParaRPr lang="es-EC" sz="1200" dirty="0"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179101" y="667959"/>
            <a:ext cx="3432205" cy="4649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 Tenebrionidae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4ECB055-25C3-DAFD-5F26-7A84A367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889" y="576403"/>
            <a:ext cx="1822304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C2106E-D15B-F588-E38A-CDCA72A1938B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26FD83-F9CE-D1C3-3720-E625EB8BDC51}"/>
              </a:ext>
            </a:extLst>
          </p:cNvPr>
          <p:cNvSpPr txBox="1"/>
          <p:nvPr/>
        </p:nvSpPr>
        <p:spPr>
          <a:xfrm>
            <a:off x="886556" y="4198188"/>
            <a:ext cx="32237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20000 especies descritas</a:t>
            </a:r>
            <a:endParaRPr lang="es-EC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6E8ABAF5-DC02-EED1-034E-44CBD3D07B31}"/>
              </a:ext>
            </a:extLst>
          </p:cNvPr>
          <p:cNvGrpSpPr/>
          <p:nvPr/>
        </p:nvGrpSpPr>
        <p:grpSpPr>
          <a:xfrm>
            <a:off x="111437" y="1169480"/>
            <a:ext cx="3998866" cy="2980664"/>
            <a:chOff x="85938" y="1173358"/>
            <a:chExt cx="4068718" cy="29867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EB4740D-B8E6-459F-DA81-276EEC877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58" y="1187242"/>
              <a:ext cx="2542197" cy="190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125D4BB8-683B-D18C-8CF6-81BD951A3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94" b="-538"/>
            <a:stretch/>
          </p:blipFill>
          <p:spPr>
            <a:xfrm>
              <a:off x="380909" y="1173358"/>
              <a:ext cx="1231548" cy="1913831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FAB34CF-13F1-F5D5-FCA7-F972813DD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938" y="3087189"/>
              <a:ext cx="2706582" cy="107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8CA6466-39DB-701B-6CCF-6D2E25855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589" y="3087189"/>
              <a:ext cx="1458067" cy="819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Gráfico 21" descr="Escarabajo">
            <a:extLst>
              <a:ext uri="{FF2B5EF4-FFF2-40B4-BE49-F238E27FC236}">
                <a16:creationId xmlns:a16="http://schemas.microsoft.com/office/drawing/2014/main" id="{F9672B71-F778-9AF3-AE86-9C365A989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422" y="4988286"/>
            <a:ext cx="1158972" cy="1158972"/>
          </a:xfrm>
          <a:prstGeom prst="rect">
            <a:avLst/>
          </a:prstGeom>
        </p:spPr>
      </p:pic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738579C1-9AD0-826F-63A0-8B3EA53E0B24}"/>
              </a:ext>
            </a:extLst>
          </p:cNvPr>
          <p:cNvSpPr/>
          <p:nvPr/>
        </p:nvSpPr>
        <p:spPr>
          <a:xfrm>
            <a:off x="4025264" y="2414193"/>
            <a:ext cx="1374580" cy="52157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6EC15F9-0703-C0A9-FD3C-FE786D593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40536" y="2385230"/>
            <a:ext cx="987440" cy="116198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18E7421-3B05-D1A1-8C91-5E58FB2C879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645" y="4163271"/>
            <a:ext cx="1956548" cy="137691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0D4DE7B9-6539-9206-0471-B812A56F9D4C}"/>
              </a:ext>
            </a:extLst>
          </p:cNvPr>
          <p:cNvSpPr txBox="1"/>
          <p:nvPr/>
        </p:nvSpPr>
        <p:spPr>
          <a:xfrm>
            <a:off x="6535814" y="3575363"/>
            <a:ext cx="2343268" cy="456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  <a:spcAft>
                <a:spcPts val="1200"/>
              </a:spcAft>
            </a:pPr>
            <a:r>
              <a:rPr lang="es-EC" sz="1400" b="1" i="1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Ulomoides dermestoides</a:t>
            </a:r>
            <a:endParaRPr lang="es-EC" sz="1400" b="1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92B28A4-90EA-2B31-28C0-75801646C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19658"/>
              </p:ext>
            </p:extLst>
          </p:nvPr>
        </p:nvGraphicFramePr>
        <p:xfrm>
          <a:off x="5043500" y="1565910"/>
          <a:ext cx="5364480" cy="372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3E9FFA81-E920-AF0A-47AD-0D632E935BB6}"/>
              </a:ext>
            </a:extLst>
          </p:cNvPr>
          <p:cNvSpPr/>
          <p:nvPr/>
        </p:nvSpPr>
        <p:spPr>
          <a:xfrm>
            <a:off x="8477849" y="2406588"/>
            <a:ext cx="1528899" cy="1244494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02384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AD99C9-CADD-B1CC-D9C9-F55B29719DF6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1613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644" y="2307759"/>
            <a:ext cx="1495779" cy="15159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6889472" y="1442212"/>
            <a:ext cx="4867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Alejandro Neira PhD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</a:t>
            </a: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592" y="844734"/>
            <a:ext cx="3793884" cy="10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7395425" y="5183585"/>
            <a:ext cx="3855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 Y AMIGOS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16B240-ED76-4719-8391-D1C1F1B977C6}"/>
              </a:ext>
            </a:extLst>
          </p:cNvPr>
          <p:cNvSpPr txBox="1"/>
          <p:nvPr/>
        </p:nvSpPr>
        <p:spPr>
          <a:xfrm>
            <a:off x="7279560" y="2644170"/>
            <a:ext cx="408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Investigadores y tesistas del Laboratorio de Innovación INABIO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F3606DC-DCD3-D39D-BB90-B03B9E29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828" y="593812"/>
            <a:ext cx="220436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1B2057-92AF-D78D-8D71-70E35B1B5EC3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A6DCB7-77BB-8F9B-A0AB-1A133AB2EA57}"/>
              </a:ext>
            </a:extLst>
          </p:cNvPr>
          <p:cNvSpPr txBox="1"/>
          <p:nvPr/>
        </p:nvSpPr>
        <p:spPr>
          <a:xfrm>
            <a:off x="7375894" y="3823660"/>
            <a:ext cx="4087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Técnicos y tesistas de la Universidad de las Fuerzas Armadas-Sede Santo Domingo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526DA31-6203-0FBF-8D9C-37560ECEC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949" y="413583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206244" y="6408003"/>
            <a:ext cx="7420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(Ocaña Sánchez, 2013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Solís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Filimonova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2011: 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Asocerv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2021; Cervecería-Nacional, 2022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s-EC" sz="1200" dirty="0"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1407624" y="936574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Desechos Orgánicos</a:t>
            </a:r>
            <a:endParaRPr lang="es-ES" sz="2400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DE993B4-4C49-2A1F-83D7-FCAEDE6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889" y="576403"/>
            <a:ext cx="1822304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D92EF5-9779-D3AD-D869-25100E38B30A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Picture 10" descr="Fábrica - Iconos gratis de industria">
            <a:extLst>
              <a:ext uri="{FF2B5EF4-FFF2-40B4-BE49-F238E27FC236}">
                <a16:creationId xmlns:a16="http://schemas.microsoft.com/office/drawing/2014/main" id="{45AF9F16-931F-CAE2-5F3C-1AA311B7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226" y="343740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9B38D60F-F8B6-0B5B-8EFA-DB0D51C2D7A7}"/>
              </a:ext>
            </a:extLst>
          </p:cNvPr>
          <p:cNvGrpSpPr/>
          <p:nvPr/>
        </p:nvGrpSpPr>
        <p:grpSpPr>
          <a:xfrm>
            <a:off x="273486" y="1423959"/>
            <a:ext cx="5017683" cy="2034024"/>
            <a:chOff x="424329" y="1712353"/>
            <a:chExt cx="4772522" cy="1588307"/>
          </a:xfrm>
        </p:grpSpPr>
        <p:pic>
          <p:nvPicPr>
            <p:cNvPr id="2050" name="Picture 2" descr="Medio Ambiente apunta a crear una estrategia para el reciclaje de residuos  orgánicos con la experiencia de Italia como referente - País Circular">
              <a:extLst>
                <a:ext uri="{FF2B5EF4-FFF2-40B4-BE49-F238E27FC236}">
                  <a16:creationId xmlns:a16="http://schemas.microsoft.com/office/drawing/2014/main" id="{8337C194-1A01-5B2A-E67D-9A935B910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051" y="1712353"/>
              <a:ext cx="2386800" cy="158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5DC73DB-A238-F74E-F3F5-060A3C03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329" y="1715918"/>
              <a:ext cx="2385723" cy="1575168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894ACAD-FB5F-E817-20FF-CC8B04801D22}"/>
              </a:ext>
            </a:extLst>
          </p:cNvPr>
          <p:cNvSpPr txBox="1"/>
          <p:nvPr/>
        </p:nvSpPr>
        <p:spPr>
          <a:xfrm>
            <a:off x="585621" y="5123382"/>
            <a:ext cx="41824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66,99% desechos orgánicos domiciliarios</a:t>
            </a:r>
            <a:b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3% </a:t>
            </a:r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proceso de 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reutilización o recuperación</a:t>
            </a:r>
            <a:endParaRPr lang="es-EC" sz="1400" dirty="0"/>
          </a:p>
        </p:txBody>
      </p:sp>
      <p:pic>
        <p:nvPicPr>
          <p:cNvPr id="2054" name="Picture 6" descr="Economía circular: ¿más de lo mismo? | Economía Sur - D3E - CLAES">
            <a:extLst>
              <a:ext uri="{FF2B5EF4-FFF2-40B4-BE49-F238E27FC236}">
                <a16:creationId xmlns:a16="http://schemas.microsoft.com/office/drawing/2014/main" id="{414E1C88-C00A-55F3-E70B-B720D12C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447" y="3749545"/>
            <a:ext cx="1291111" cy="10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6289172-E896-4C55-1C40-EE125FD7EB5F}"/>
              </a:ext>
            </a:extLst>
          </p:cNvPr>
          <p:cNvSpPr txBox="1"/>
          <p:nvPr/>
        </p:nvSpPr>
        <p:spPr>
          <a:xfrm>
            <a:off x="6456432" y="951185"/>
            <a:ext cx="512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 de la cerveza artesanal de Ecuador</a:t>
            </a:r>
            <a:endParaRPr lang="es-ES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Siwara CRAFT BEER | San Pablo">
            <a:extLst>
              <a:ext uri="{FF2B5EF4-FFF2-40B4-BE49-F238E27FC236}">
                <a16:creationId xmlns:a16="http://schemas.microsoft.com/office/drawing/2014/main" id="{030BC0CE-AD2D-5C2E-210E-B2308C7D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5844" y="4885201"/>
            <a:ext cx="1081240" cy="10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9507B3C-93B4-3579-9F95-70683A0B92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576" y="1306673"/>
            <a:ext cx="5129476" cy="46896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9907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5274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Barberan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&amp; Muñoz, 2022; </a:t>
            </a:r>
            <a:r>
              <a:rPr lang="es-419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Jurado, 2018; </a:t>
            </a:r>
            <a:r>
              <a:rPr lang="es-EC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Herrera et al., 2016</a:t>
            </a:r>
            <a:r>
              <a:rPr lang="es-E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DE993B4-4C49-2A1F-83D7-FCAEDE6E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889" y="576403"/>
            <a:ext cx="1822304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C6B908-911C-542B-003C-0142FD056B5E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5A91E2-3FC7-4D54-AD4A-03F22D876E84}"/>
              </a:ext>
            </a:extLst>
          </p:cNvPr>
          <p:cNvSpPr txBox="1"/>
          <p:nvPr/>
        </p:nvSpPr>
        <p:spPr>
          <a:xfrm>
            <a:off x="273486" y="866536"/>
            <a:ext cx="432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de insectos con fines de investigación o alimenticios</a:t>
            </a:r>
            <a:endParaRPr lang="es-ES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7BD5D2A-F87D-95BE-029E-733D3BC5F6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76" y="1586257"/>
            <a:ext cx="2833271" cy="18762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EDCB55-1418-F3DD-804B-C6F19E725D33}"/>
              </a:ext>
            </a:extLst>
          </p:cNvPr>
          <p:cNvSpPr txBox="1"/>
          <p:nvPr/>
        </p:nvSpPr>
        <p:spPr>
          <a:xfrm>
            <a:off x="953215" y="4054981"/>
            <a:ext cx="2833271" cy="122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Piensos</a:t>
            </a:r>
          </a:p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Alimentación humana</a:t>
            </a:r>
            <a:endParaRPr lang="es-EC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Tratamiento de residuos</a:t>
            </a:r>
          </a:p>
          <a:p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Creación de compost</a:t>
            </a:r>
            <a:endParaRPr lang="es-EC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BC7A8A5-DD64-AD18-0863-4ACCF5D9362E}"/>
              </a:ext>
            </a:extLst>
          </p:cNvPr>
          <p:cNvSpPr txBox="1"/>
          <p:nvPr/>
        </p:nvSpPr>
        <p:spPr>
          <a:xfrm>
            <a:off x="5872124" y="1811908"/>
            <a:ext cx="682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Conversión de alimento con el uso de insectos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12B4EE5-B9C9-BFCD-012C-A4AFE59BBF45}"/>
              </a:ext>
            </a:extLst>
          </p:cNvPr>
          <p:cNvSpPr txBox="1"/>
          <p:nvPr/>
        </p:nvSpPr>
        <p:spPr>
          <a:xfrm>
            <a:off x="5302125" y="2297928"/>
            <a:ext cx="6552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FCR (índice de conversión alimenticia)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ECI (eficiencia en la conversión del alimento ingerido) </a:t>
            </a:r>
            <a:endParaRPr lang="es-EC" dirty="0"/>
          </a:p>
        </p:txBody>
      </p:sp>
      <p:pic>
        <p:nvPicPr>
          <p:cNvPr id="3078" name="Picture 6" descr="Conversión y Eficiencia Alimenticia | ¿Qué es? - YouTube">
            <a:extLst>
              <a:ext uri="{FF2B5EF4-FFF2-40B4-BE49-F238E27FC236}">
                <a16:creationId xmlns:a16="http://schemas.microsoft.com/office/drawing/2014/main" id="{7037002D-185D-2F49-96AB-5BC9B90C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031" y="3319994"/>
            <a:ext cx="3858839" cy="21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5010397-27ED-DA87-D7C5-81665224114C}"/>
              </a:ext>
            </a:extLst>
          </p:cNvPr>
          <p:cNvSpPr/>
          <p:nvPr/>
        </p:nvSpPr>
        <p:spPr>
          <a:xfrm rot="5400000">
            <a:off x="1900316" y="3710259"/>
            <a:ext cx="402990" cy="186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67511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01E3DE-97BC-5CF1-A806-2D1AC7BC4FFF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690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66868"/>
              </p:ext>
            </p:extLst>
          </p:nvPr>
        </p:nvGraphicFramePr>
        <p:xfrm>
          <a:off x="662607" y="335415"/>
          <a:ext cx="10702365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122644" y="2914239"/>
            <a:ext cx="11095736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603448" y="2914239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Establecer un sustrato de alimentación para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Ulomoides dermestoides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con altos valores en eficiencia de bioconversión, tasa de crecimiento, porcentaje de supervivencia, tiempo de desarrollo, bajo condiciones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(bioterio).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F7C73A-9138-45CD-8146-B81D23D90B10}"/>
              </a:ext>
            </a:extLst>
          </p:cNvPr>
          <p:cNvSpPr/>
          <p:nvPr/>
        </p:nvSpPr>
        <p:spPr>
          <a:xfrm>
            <a:off x="122644" y="3932464"/>
            <a:ext cx="11095736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1559E3B-494D-4929-AC0D-62034D35FBA0}"/>
              </a:ext>
            </a:extLst>
          </p:cNvPr>
          <p:cNvSpPr/>
          <p:nvPr/>
        </p:nvSpPr>
        <p:spPr>
          <a:xfrm>
            <a:off x="1603447" y="3932464"/>
            <a:ext cx="9796619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Definir los parámetros fisicoquímicos (proteína, grasa, cenizas, humedad, pH y acidez) de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Ulomoides dermestoides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en estado de larva bajo condiciones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ex situ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(bioterio) mediante técnicas de la AOAC International.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05FF323-8E89-4FDF-B634-E589A34F4B8C}"/>
              </a:ext>
            </a:extLst>
          </p:cNvPr>
          <p:cNvSpPr/>
          <p:nvPr/>
        </p:nvSpPr>
        <p:spPr>
          <a:xfrm>
            <a:off x="122644" y="4950690"/>
            <a:ext cx="11095736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7AC68912-5B2F-4CBB-81FA-4E10B2E76A5B}"/>
              </a:ext>
            </a:extLst>
          </p:cNvPr>
          <p:cNvSpPr/>
          <p:nvPr/>
        </p:nvSpPr>
        <p:spPr>
          <a:xfrm>
            <a:off x="1603448" y="4950690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Identificar poblaciones microbiológicas de riesgo en cultivos de larvas de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Ulomoides dermestoides ex situ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(bioterio), bajo técnicas dependientes de cultivo.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MX" sz="2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A31A67-2638-4B05-A608-6725464FF87F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251C69A-0F81-E313-0538-6B0C2CEC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889" y="576403"/>
            <a:ext cx="1822304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66F6B1-FACF-FA9A-4AAE-394D29371239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30ED3A5-FEDA-EC4D-F26D-7D04EB3AE9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7" y="3020449"/>
            <a:ext cx="1201068" cy="699552"/>
          </a:xfrm>
          <a:prstGeom prst="rect">
            <a:avLst/>
          </a:prstGeom>
        </p:spPr>
      </p:pic>
      <p:pic>
        <p:nvPicPr>
          <p:cNvPr id="4102" name="Picture 6" descr="Los insectos, un alimento con mucha proteína y poca grasa">
            <a:extLst>
              <a:ext uri="{FF2B5EF4-FFF2-40B4-BE49-F238E27FC236}">
                <a16:creationId xmlns:a16="http://schemas.microsoft.com/office/drawing/2014/main" id="{0A52F78C-45D3-6930-7EDB-B13A96B3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47" y="4045876"/>
            <a:ext cx="1180556" cy="6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acas Petrifilm™ para el Recuento Rápido de Mohos y Levaduras">
            <a:extLst>
              <a:ext uri="{FF2B5EF4-FFF2-40B4-BE49-F238E27FC236}">
                <a16:creationId xmlns:a16="http://schemas.microsoft.com/office/drawing/2014/main" id="{DA8AD4BC-EDB1-9AE8-BB01-90D30E98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05" y="4995890"/>
            <a:ext cx="868532" cy="7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68" y="576403"/>
            <a:ext cx="2668625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3315926" y="150361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922064" y="1503610"/>
            <a:ext cx="47502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endParaRPr lang="es-E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36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85B13CA-2CC4-C142-095D-CFE8055F33F4}"/>
              </a:ext>
            </a:extLst>
          </p:cNvPr>
          <p:cNvSpPr/>
          <p:nvPr/>
        </p:nvSpPr>
        <p:spPr>
          <a:xfrm>
            <a:off x="3315921" y="208860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D9A7186-3976-BF15-F716-D2853A043F2C}"/>
              </a:ext>
            </a:extLst>
          </p:cNvPr>
          <p:cNvSpPr/>
          <p:nvPr/>
        </p:nvSpPr>
        <p:spPr>
          <a:xfrm>
            <a:off x="3315921" y="2717436"/>
            <a:ext cx="514551" cy="4001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5EDFC94-BEF6-6E93-2F33-394716811FD4}"/>
              </a:ext>
            </a:extLst>
          </p:cNvPr>
          <p:cNvSpPr/>
          <p:nvPr/>
        </p:nvSpPr>
        <p:spPr>
          <a:xfrm>
            <a:off x="3315921" y="3328368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02C506A-13F9-F617-9F12-C2E5CF2A027A}"/>
              </a:ext>
            </a:extLst>
          </p:cNvPr>
          <p:cNvSpPr/>
          <p:nvPr/>
        </p:nvSpPr>
        <p:spPr>
          <a:xfrm>
            <a:off x="3315921" y="3965149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12EC3BC-94C4-FA88-C8E3-7488CE855117}"/>
              </a:ext>
            </a:extLst>
          </p:cNvPr>
          <p:cNvSpPr/>
          <p:nvPr/>
        </p:nvSpPr>
        <p:spPr>
          <a:xfrm>
            <a:off x="3315921" y="460193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7DADA8C-855E-72CC-E063-0F93589B441E}"/>
              </a:ext>
            </a:extLst>
          </p:cNvPr>
          <p:cNvSpPr/>
          <p:nvPr/>
        </p:nvSpPr>
        <p:spPr>
          <a:xfrm>
            <a:off x="3315921" y="5184115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B0F25CC-E0AE-1C9A-3D5F-C430A543FB9A}"/>
              </a:ext>
            </a:extLst>
          </p:cNvPr>
          <p:cNvSpPr/>
          <p:nvPr/>
        </p:nvSpPr>
        <p:spPr>
          <a:xfrm>
            <a:off x="3315921" y="5766300"/>
            <a:ext cx="514551" cy="400110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F89956-3F88-A867-3F0E-E1DC2D1D7346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549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13408" y="2084597"/>
            <a:ext cx="10555771" cy="18864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1559E3B-494D-4929-AC0D-62034D35FBA0}"/>
              </a:ext>
            </a:extLst>
          </p:cNvPr>
          <p:cNvSpPr/>
          <p:nvPr/>
        </p:nvSpPr>
        <p:spPr>
          <a:xfrm>
            <a:off x="3162299" y="2279442"/>
            <a:ext cx="7961415" cy="15119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invertebrado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Ulomoides dermestoides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criado a partir de desechos orgánicos domésticos y de la industria cervecera, actúa como agente conversor en el tiempo, reduciendo significativamente materia orgánica.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A31A67-2638-4B05-A608-6725464FF87F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13A6DD-5F6D-0F6B-0660-38E5D539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889" y="576403"/>
            <a:ext cx="1822304" cy="39178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3B6EB3-8F1C-D9B9-C69C-FCAAB023E3D3}"/>
              </a:ext>
            </a:extLst>
          </p:cNvPr>
          <p:cNvSpPr txBox="1"/>
          <p:nvPr/>
        </p:nvSpPr>
        <p:spPr>
          <a:xfrm>
            <a:off x="424329" y="137198"/>
            <a:ext cx="1139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Evaluación bajo condiciones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 situ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(bioterio) del invertebrado </a:t>
            </a:r>
            <a:r>
              <a:rPr lang="es-EC" sz="12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Ulomoides dermestoides</a:t>
            </a:r>
            <a:r>
              <a:rPr lang="es-EC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como conversor, criado a partir de desechos orgánicos domésticos y de la industria cervecera</a:t>
            </a:r>
            <a:endParaRPr lang="es-EC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BE8D6A-0DE5-93E8-F5EF-2934796E4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1" y="2389857"/>
            <a:ext cx="2001822" cy="1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5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41412</TotalTime>
  <Words>2943</Words>
  <Application>Microsoft Office PowerPoint</Application>
  <PresentationFormat>Panorámica</PresentationFormat>
  <Paragraphs>469</Paragraphs>
  <Slides>31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Arial</vt:lpstr>
      <vt:lpstr>Berlin Sans FB Demi</vt:lpstr>
      <vt:lpstr>Book Antiqua</vt:lpstr>
      <vt:lpstr>Calibri</vt:lpstr>
      <vt:lpstr>Cambria Math</vt:lpstr>
      <vt:lpstr>Times New Roman</vt:lpstr>
      <vt:lpstr>Tw Cen MT</vt:lpstr>
      <vt:lpstr>TemaESPE</vt:lpstr>
      <vt:lpstr>CorelDRAW</vt:lpstr>
      <vt:lpstr>Graph</vt:lpstr>
      <vt:lpstr>Presentación de PowerPoint</vt:lpstr>
      <vt:lpstr>ÍNDICE DE CONTENIDOS</vt:lpstr>
      <vt:lpstr>INTRODUCCIÓN</vt:lpstr>
      <vt:lpstr>INTRODUCCIÓN</vt:lpstr>
      <vt:lpstr>INTRODUCCIÓN</vt:lpstr>
      <vt:lpstr>ÍNDICE DE CONTENIDOS</vt:lpstr>
      <vt:lpstr>OBJETIVOS</vt:lpstr>
      <vt:lpstr>ÍNDICE DE CONTENIDOS</vt:lpstr>
      <vt:lpstr>HIPÓTESIS</vt:lpstr>
      <vt:lpstr>ÍNDICE DE CONTENIDOS</vt:lpstr>
      <vt:lpstr>MATERIALES Y MÉTODOS</vt:lpstr>
      <vt:lpstr>MATERIALES Y MÉTODOS</vt:lpstr>
      <vt:lpstr>MATERIALES Y MÉTODOS</vt:lpstr>
      <vt:lpstr>MATERIALES Y MÉTODOS</vt:lpstr>
      <vt:lpstr>ÍNDICE DE CONTENIDOS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ÍNDICE DE CONTENIDOS</vt:lpstr>
      <vt:lpstr>CONCLUSIONES</vt:lpstr>
      <vt:lpstr>ÍNDICE DE CONTENIDOS</vt:lpstr>
      <vt:lpstr>RECOMENDACIONES</vt:lpstr>
      <vt:lpstr>ÍNDICE DE CONTENIDOS</vt:lpstr>
      <vt:lpstr>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Luis Leiva</cp:lastModifiedBy>
  <cp:revision>998</cp:revision>
  <dcterms:created xsi:type="dcterms:W3CDTF">2016-12-30T05:03:01Z</dcterms:created>
  <dcterms:modified xsi:type="dcterms:W3CDTF">2023-03-31T20:33:34Z</dcterms:modified>
</cp:coreProperties>
</file>