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7" r:id="rId2"/>
    <p:sldId id="283" r:id="rId3"/>
    <p:sldId id="258" r:id="rId4"/>
    <p:sldId id="284" r:id="rId5"/>
    <p:sldId id="366" r:id="rId6"/>
    <p:sldId id="449" r:id="rId7"/>
    <p:sldId id="367" r:id="rId8"/>
    <p:sldId id="259" r:id="rId9"/>
    <p:sldId id="450" r:id="rId10"/>
    <p:sldId id="403" r:id="rId11"/>
    <p:sldId id="404" r:id="rId12"/>
    <p:sldId id="451" r:id="rId13"/>
    <p:sldId id="452" r:id="rId14"/>
    <p:sldId id="405" r:id="rId15"/>
    <p:sldId id="369" r:id="rId16"/>
    <p:sldId id="454" r:id="rId17"/>
    <p:sldId id="409" r:id="rId18"/>
    <p:sldId id="368" r:id="rId19"/>
    <p:sldId id="456" r:id="rId20"/>
    <p:sldId id="455" r:id="rId21"/>
    <p:sldId id="457" r:id="rId22"/>
    <p:sldId id="466" r:id="rId23"/>
    <p:sldId id="467" r:id="rId24"/>
    <p:sldId id="468" r:id="rId25"/>
    <p:sldId id="458" r:id="rId26"/>
    <p:sldId id="460" r:id="rId27"/>
    <p:sldId id="459" r:id="rId28"/>
    <p:sldId id="462" r:id="rId29"/>
    <p:sldId id="463" r:id="rId30"/>
    <p:sldId id="465" r:id="rId31"/>
    <p:sldId id="464" r:id="rId32"/>
    <p:sldId id="472" r:id="rId33"/>
    <p:sldId id="470" r:id="rId34"/>
    <p:sldId id="473" r:id="rId35"/>
    <p:sldId id="474" r:id="rId36"/>
    <p:sldId id="471" r:id="rId37"/>
    <p:sldId id="469" r:id="rId38"/>
    <p:sldId id="349" r:id="rId39"/>
    <p:sldId id="478" r:id="rId40"/>
    <p:sldId id="476" r:id="rId41"/>
    <p:sldId id="477" r:id="rId42"/>
    <p:sldId id="475" r:id="rId43"/>
    <p:sldId id="479" r:id="rId44"/>
    <p:sldId id="480" r:id="rId45"/>
    <p:sldId id="481" r:id="rId46"/>
    <p:sldId id="352" r:id="rId47"/>
    <p:sldId id="482" r:id="rId48"/>
    <p:sldId id="483" r:id="rId49"/>
    <p:sldId id="401" r:id="rId50"/>
    <p:sldId id="484" r:id="rId51"/>
    <p:sldId id="291" r:id="rId52"/>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DD948B-D81D-4235-8D15-424F95ECE615}" v="7" dt="2023-02-23T18:54:02.77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5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79"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l Parra" userId="e87f0bfdb0c480b6" providerId="LiveId" clId="{A509EDC6-F5AB-4252-A2A1-1E76220B1FDD}"/>
    <pc:docChg chg="undo custSel addSld delSld modSld">
      <pc:chgData name="Joel Parra" userId="e87f0bfdb0c480b6" providerId="LiveId" clId="{A509EDC6-F5AB-4252-A2A1-1E76220B1FDD}" dt="2021-11-25T01:24:08.961" v="192"/>
      <pc:docMkLst>
        <pc:docMk/>
      </pc:docMkLst>
      <pc:sldChg chg="addSp delSp modSp mod">
        <pc:chgData name="Joel Parra" userId="e87f0bfdb0c480b6" providerId="LiveId" clId="{A509EDC6-F5AB-4252-A2A1-1E76220B1FDD}" dt="2021-11-25T01:09:02.449" v="15" actId="1076"/>
        <pc:sldMkLst>
          <pc:docMk/>
          <pc:sldMk cId="1514196483" sldId="258"/>
        </pc:sldMkLst>
        <pc:picChg chg="add mod modCrop">
          <ac:chgData name="Joel Parra" userId="e87f0bfdb0c480b6" providerId="LiveId" clId="{A509EDC6-F5AB-4252-A2A1-1E76220B1FDD}" dt="2021-11-25T01:09:02.449" v="15" actId="1076"/>
          <ac:picMkLst>
            <pc:docMk/>
            <pc:sldMk cId="1514196483" sldId="258"/>
            <ac:picMk id="3" creationId="{8AF63CEB-8547-463B-B5EE-29D091AF1881}"/>
          </ac:picMkLst>
        </pc:picChg>
        <pc:picChg chg="del">
          <ac:chgData name="Joel Parra" userId="e87f0bfdb0c480b6" providerId="LiveId" clId="{A509EDC6-F5AB-4252-A2A1-1E76220B1FDD}" dt="2021-11-25T01:08:45.947" v="9" actId="478"/>
          <ac:picMkLst>
            <pc:docMk/>
            <pc:sldMk cId="1514196483" sldId="258"/>
            <ac:picMk id="1026" creationId="{8015EE13-B31A-4676-B530-CC5CC89224A7}"/>
          </ac:picMkLst>
        </pc:picChg>
        <pc:picChg chg="del">
          <ac:chgData name="Joel Parra" userId="e87f0bfdb0c480b6" providerId="LiveId" clId="{A509EDC6-F5AB-4252-A2A1-1E76220B1FDD}" dt="2021-11-25T01:08:44.923" v="8" actId="478"/>
          <ac:picMkLst>
            <pc:docMk/>
            <pc:sldMk cId="1514196483" sldId="258"/>
            <ac:picMk id="1028" creationId="{28C8CDA8-E23B-4162-A25D-39823A6A85D5}"/>
          </ac:picMkLst>
        </pc:picChg>
        <pc:picChg chg="del">
          <ac:chgData name="Joel Parra" userId="e87f0bfdb0c480b6" providerId="LiveId" clId="{A509EDC6-F5AB-4252-A2A1-1E76220B1FDD}" dt="2021-11-25T01:08:44.191" v="7" actId="478"/>
          <ac:picMkLst>
            <pc:docMk/>
            <pc:sldMk cId="1514196483" sldId="258"/>
            <ac:picMk id="1030" creationId="{F9E6E2C2-594F-47CB-9CF6-5AED10488861}"/>
          </ac:picMkLst>
        </pc:picChg>
      </pc:sldChg>
      <pc:sldChg chg="delSp modSp mod">
        <pc:chgData name="Joel Parra" userId="e87f0bfdb0c480b6" providerId="LiveId" clId="{A509EDC6-F5AB-4252-A2A1-1E76220B1FDD}" dt="2021-11-25T01:17:47.338" v="120" actId="478"/>
        <pc:sldMkLst>
          <pc:docMk/>
          <pc:sldMk cId="2690985928" sldId="261"/>
        </pc:sldMkLst>
        <pc:spChg chg="mod">
          <ac:chgData name="Joel Parra" userId="e87f0bfdb0c480b6" providerId="LiveId" clId="{A509EDC6-F5AB-4252-A2A1-1E76220B1FDD}" dt="2021-11-25T01:17:38.551" v="113" actId="1076"/>
          <ac:spMkLst>
            <pc:docMk/>
            <pc:sldMk cId="2690985928" sldId="261"/>
            <ac:spMk id="3" creationId="{37AB4206-5C46-4DC9-97E2-7697DE98DB08}"/>
          </ac:spMkLst>
        </pc:spChg>
        <pc:spChg chg="del">
          <ac:chgData name="Joel Parra" userId="e87f0bfdb0c480b6" providerId="LiveId" clId="{A509EDC6-F5AB-4252-A2A1-1E76220B1FDD}" dt="2021-11-25T01:17:40.871" v="115" actId="478"/>
          <ac:spMkLst>
            <pc:docMk/>
            <pc:sldMk cId="2690985928" sldId="261"/>
            <ac:spMk id="7" creationId="{1A14B289-56B4-45BB-A5D1-4094FD77E34A}"/>
          </ac:spMkLst>
        </pc:spChg>
        <pc:spChg chg="del">
          <ac:chgData name="Joel Parra" userId="e87f0bfdb0c480b6" providerId="LiveId" clId="{A509EDC6-F5AB-4252-A2A1-1E76220B1FDD}" dt="2021-11-25T01:17:40.871" v="115" actId="478"/>
          <ac:spMkLst>
            <pc:docMk/>
            <pc:sldMk cId="2690985928" sldId="261"/>
            <ac:spMk id="8" creationId="{5BE1419A-0E55-413D-B135-A8FE82E76850}"/>
          </ac:spMkLst>
        </pc:spChg>
        <pc:spChg chg="del">
          <ac:chgData name="Joel Parra" userId="e87f0bfdb0c480b6" providerId="LiveId" clId="{A509EDC6-F5AB-4252-A2A1-1E76220B1FDD}" dt="2021-11-25T01:17:47.338" v="120" actId="478"/>
          <ac:spMkLst>
            <pc:docMk/>
            <pc:sldMk cId="2690985928" sldId="261"/>
            <ac:spMk id="9" creationId="{AC3FBBA3-8EA1-4224-9875-690B5F1329E2}"/>
          </ac:spMkLst>
        </pc:spChg>
        <pc:spChg chg="del">
          <ac:chgData name="Joel Parra" userId="e87f0bfdb0c480b6" providerId="LiveId" clId="{A509EDC6-F5AB-4252-A2A1-1E76220B1FDD}" dt="2021-11-25T01:17:45.811" v="119" actId="478"/>
          <ac:spMkLst>
            <pc:docMk/>
            <pc:sldMk cId="2690985928" sldId="261"/>
            <ac:spMk id="10" creationId="{F17380C1-C735-4843-8F10-40FFAB404AF5}"/>
          </ac:spMkLst>
        </pc:spChg>
        <pc:spChg chg="mod">
          <ac:chgData name="Joel Parra" userId="e87f0bfdb0c480b6" providerId="LiveId" clId="{A509EDC6-F5AB-4252-A2A1-1E76220B1FDD}" dt="2021-11-25T01:17:02.735" v="88"/>
          <ac:spMkLst>
            <pc:docMk/>
            <pc:sldMk cId="2690985928" sldId="261"/>
            <ac:spMk id="15" creationId="{A2419A25-4334-415D-AEDD-A0680B0C42AC}"/>
          </ac:spMkLst>
        </pc:spChg>
        <pc:picChg chg="del">
          <ac:chgData name="Joel Parra" userId="e87f0bfdb0c480b6" providerId="LiveId" clId="{A509EDC6-F5AB-4252-A2A1-1E76220B1FDD}" dt="2021-11-25T01:17:42.976" v="117" actId="478"/>
          <ac:picMkLst>
            <pc:docMk/>
            <pc:sldMk cId="2690985928" sldId="261"/>
            <ac:picMk id="20" creationId="{80FDAA3F-49E8-42E8-9F9B-00126AB3CC64}"/>
          </ac:picMkLst>
        </pc:picChg>
        <pc:picChg chg="del">
          <ac:chgData name="Joel Parra" userId="e87f0bfdb0c480b6" providerId="LiveId" clId="{A509EDC6-F5AB-4252-A2A1-1E76220B1FDD}" dt="2021-11-25T01:17:36.427" v="111" actId="478"/>
          <ac:picMkLst>
            <pc:docMk/>
            <pc:sldMk cId="2690985928" sldId="261"/>
            <ac:picMk id="21" creationId="{DA7CEFB3-637D-4886-8D26-E76596FEF0DC}"/>
          </ac:picMkLst>
        </pc:picChg>
        <pc:picChg chg="del">
          <ac:chgData name="Joel Parra" userId="e87f0bfdb0c480b6" providerId="LiveId" clId="{A509EDC6-F5AB-4252-A2A1-1E76220B1FDD}" dt="2021-11-25T01:17:43.513" v="118" actId="478"/>
          <ac:picMkLst>
            <pc:docMk/>
            <pc:sldMk cId="2690985928" sldId="261"/>
            <ac:picMk id="11270" creationId="{2FA03FAE-7923-4F76-A55D-94AA60460EED}"/>
          </ac:picMkLst>
        </pc:picChg>
        <pc:cxnChg chg="del mod">
          <ac:chgData name="Joel Parra" userId="e87f0bfdb0c480b6" providerId="LiveId" clId="{A509EDC6-F5AB-4252-A2A1-1E76220B1FDD}" dt="2021-11-25T01:17:42.238" v="116" actId="478"/>
          <ac:cxnSpMkLst>
            <pc:docMk/>
            <pc:sldMk cId="2690985928" sldId="261"/>
            <ac:cxnSpMk id="12" creationId="{5F1811B5-C190-4487-9CAF-815BBE012C2D}"/>
          </ac:cxnSpMkLst>
        </pc:cxnChg>
        <pc:cxnChg chg="del mod">
          <ac:chgData name="Joel Parra" userId="e87f0bfdb0c480b6" providerId="LiveId" clId="{A509EDC6-F5AB-4252-A2A1-1E76220B1FDD}" dt="2021-11-25T01:17:40.871" v="115" actId="478"/>
          <ac:cxnSpMkLst>
            <pc:docMk/>
            <pc:sldMk cId="2690985928" sldId="261"/>
            <ac:cxnSpMk id="14" creationId="{7E54616D-F12F-4BA5-900C-354E8502C2C9}"/>
          </ac:cxnSpMkLst>
        </pc:cxnChg>
        <pc:cxnChg chg="del mod">
          <ac:chgData name="Joel Parra" userId="e87f0bfdb0c480b6" providerId="LiveId" clId="{A509EDC6-F5AB-4252-A2A1-1E76220B1FDD}" dt="2021-11-25T01:17:39.411" v="114" actId="478"/>
          <ac:cxnSpMkLst>
            <pc:docMk/>
            <pc:sldMk cId="2690985928" sldId="261"/>
            <ac:cxnSpMk id="16" creationId="{60738648-33CD-4604-BB4C-337F4A908566}"/>
          </ac:cxnSpMkLst>
        </pc:cxnChg>
      </pc:sldChg>
      <pc:sldChg chg="del">
        <pc:chgData name="Joel Parra" userId="e87f0bfdb0c480b6" providerId="LiveId" clId="{A509EDC6-F5AB-4252-A2A1-1E76220B1FDD}" dt="2021-11-25T01:20:04.337" v="121" actId="47"/>
        <pc:sldMkLst>
          <pc:docMk/>
          <pc:sldMk cId="4227535767" sldId="288"/>
        </pc:sldMkLst>
      </pc:sldChg>
      <pc:sldChg chg="del">
        <pc:chgData name="Joel Parra" userId="e87f0bfdb0c480b6" providerId="LiveId" clId="{A509EDC6-F5AB-4252-A2A1-1E76220B1FDD}" dt="2021-11-25T01:20:32.798" v="140" actId="47"/>
        <pc:sldMkLst>
          <pc:docMk/>
          <pc:sldMk cId="2804596543" sldId="348"/>
        </pc:sldMkLst>
      </pc:sldChg>
      <pc:sldChg chg="modSp mod">
        <pc:chgData name="Joel Parra" userId="e87f0bfdb0c480b6" providerId="LiveId" clId="{A509EDC6-F5AB-4252-A2A1-1E76220B1FDD}" dt="2021-11-25T01:23:03.740" v="163"/>
        <pc:sldMkLst>
          <pc:docMk/>
          <pc:sldMk cId="254036393" sldId="349"/>
        </pc:sldMkLst>
        <pc:spChg chg="mod">
          <ac:chgData name="Joel Parra" userId="e87f0bfdb0c480b6" providerId="LiveId" clId="{A509EDC6-F5AB-4252-A2A1-1E76220B1FDD}" dt="2021-11-25T01:23:03.740" v="163"/>
          <ac:spMkLst>
            <pc:docMk/>
            <pc:sldMk cId="254036393" sldId="349"/>
            <ac:spMk id="7" creationId="{622BDEFE-BB49-402B-9FBA-8234C0825249}"/>
          </ac:spMkLst>
        </pc:spChg>
      </pc:sldChg>
      <pc:sldChg chg="del">
        <pc:chgData name="Joel Parra" userId="e87f0bfdb0c480b6" providerId="LiveId" clId="{A509EDC6-F5AB-4252-A2A1-1E76220B1FDD}" dt="2021-11-25T01:23:06.263" v="164" actId="47"/>
        <pc:sldMkLst>
          <pc:docMk/>
          <pc:sldMk cId="3957921108" sldId="351"/>
        </pc:sldMkLst>
      </pc:sldChg>
      <pc:sldChg chg="modSp mod">
        <pc:chgData name="Joel Parra" userId="e87f0bfdb0c480b6" providerId="LiveId" clId="{A509EDC6-F5AB-4252-A2A1-1E76220B1FDD}" dt="2021-11-25T01:23:29.392" v="173"/>
        <pc:sldMkLst>
          <pc:docMk/>
          <pc:sldMk cId="2418722419" sldId="352"/>
        </pc:sldMkLst>
        <pc:spChg chg="mod">
          <ac:chgData name="Joel Parra" userId="e87f0bfdb0c480b6" providerId="LiveId" clId="{A509EDC6-F5AB-4252-A2A1-1E76220B1FDD}" dt="2021-11-25T01:23:29.392" v="173"/>
          <ac:spMkLst>
            <pc:docMk/>
            <pc:sldMk cId="2418722419" sldId="352"/>
            <ac:spMk id="7" creationId="{F880C379-139C-4C0A-A8DD-5CC2F86A0D94}"/>
          </ac:spMkLst>
        </pc:spChg>
      </pc:sldChg>
      <pc:sldChg chg="del">
        <pc:chgData name="Joel Parra" userId="e87f0bfdb0c480b6" providerId="LiveId" clId="{A509EDC6-F5AB-4252-A2A1-1E76220B1FDD}" dt="2021-11-25T01:20:07.349" v="124" actId="47"/>
        <pc:sldMkLst>
          <pc:docMk/>
          <pc:sldMk cId="2627399032" sldId="353"/>
        </pc:sldMkLst>
      </pc:sldChg>
      <pc:sldChg chg="del">
        <pc:chgData name="Joel Parra" userId="e87f0bfdb0c480b6" providerId="LiveId" clId="{A509EDC6-F5AB-4252-A2A1-1E76220B1FDD}" dt="2021-11-25T01:20:08.050" v="125" actId="47"/>
        <pc:sldMkLst>
          <pc:docMk/>
          <pc:sldMk cId="1234112066" sldId="354"/>
        </pc:sldMkLst>
      </pc:sldChg>
      <pc:sldChg chg="del">
        <pc:chgData name="Joel Parra" userId="e87f0bfdb0c480b6" providerId="LiveId" clId="{A509EDC6-F5AB-4252-A2A1-1E76220B1FDD}" dt="2021-11-25T01:20:30.464" v="137" actId="47"/>
        <pc:sldMkLst>
          <pc:docMk/>
          <pc:sldMk cId="3785920529" sldId="361"/>
        </pc:sldMkLst>
      </pc:sldChg>
      <pc:sldChg chg="del">
        <pc:chgData name="Joel Parra" userId="e87f0bfdb0c480b6" providerId="LiveId" clId="{A509EDC6-F5AB-4252-A2A1-1E76220B1FDD}" dt="2021-11-25T01:20:28.912" v="135" actId="47"/>
        <pc:sldMkLst>
          <pc:docMk/>
          <pc:sldMk cId="1119491358" sldId="363"/>
        </pc:sldMkLst>
      </pc:sldChg>
      <pc:sldChg chg="modSp mod">
        <pc:chgData name="Joel Parra" userId="e87f0bfdb0c480b6" providerId="LiveId" clId="{A509EDC6-F5AB-4252-A2A1-1E76220B1FDD}" dt="2021-11-25T01:16:15.438" v="80" actId="20577"/>
        <pc:sldMkLst>
          <pc:docMk/>
          <pc:sldMk cId="887341899" sldId="366"/>
        </pc:sldMkLst>
        <pc:spChg chg="mod">
          <ac:chgData name="Joel Parra" userId="e87f0bfdb0c480b6" providerId="LiveId" clId="{A509EDC6-F5AB-4252-A2A1-1E76220B1FDD}" dt="2021-11-25T01:16:15.438" v="80" actId="20577"/>
          <ac:spMkLst>
            <pc:docMk/>
            <pc:sldMk cId="887341899" sldId="366"/>
            <ac:spMk id="2" creationId="{DFBA9615-7DB5-4D57-B0E9-14BDBBE81C4C}"/>
          </ac:spMkLst>
        </pc:spChg>
      </pc:sldChg>
      <pc:sldChg chg="modSp mod">
        <pc:chgData name="Joel Parra" userId="e87f0bfdb0c480b6" providerId="LiveId" clId="{A509EDC6-F5AB-4252-A2A1-1E76220B1FDD}" dt="2021-11-25T01:20:18.541" v="133"/>
        <pc:sldMkLst>
          <pc:docMk/>
          <pc:sldMk cId="420869543" sldId="368"/>
        </pc:sldMkLst>
        <pc:spChg chg="mod">
          <ac:chgData name="Joel Parra" userId="e87f0bfdb0c480b6" providerId="LiveId" clId="{A509EDC6-F5AB-4252-A2A1-1E76220B1FDD}" dt="2021-11-25T01:20:18.541" v="133"/>
          <ac:spMkLst>
            <pc:docMk/>
            <pc:sldMk cId="420869543" sldId="368"/>
            <ac:spMk id="9" creationId="{3C7AEA1D-EA79-4580-9AAC-DD3B00378B63}"/>
          </ac:spMkLst>
        </pc:spChg>
      </pc:sldChg>
      <pc:sldChg chg="modSp mod">
        <pc:chgData name="Joel Parra" userId="e87f0bfdb0c480b6" providerId="LiveId" clId="{A509EDC6-F5AB-4252-A2A1-1E76220B1FDD}" dt="2021-11-25T01:17:20.197" v="97"/>
        <pc:sldMkLst>
          <pc:docMk/>
          <pc:sldMk cId="237490443" sldId="369"/>
        </pc:sldMkLst>
        <pc:spChg chg="mod">
          <ac:chgData name="Joel Parra" userId="e87f0bfdb0c480b6" providerId="LiveId" clId="{A509EDC6-F5AB-4252-A2A1-1E76220B1FDD}" dt="2021-11-25T01:17:20.197" v="97"/>
          <ac:spMkLst>
            <pc:docMk/>
            <pc:sldMk cId="237490443" sldId="369"/>
            <ac:spMk id="5" creationId="{CBA1CE84-99FD-4D23-A500-3A0C95F9AB97}"/>
          </ac:spMkLst>
        </pc:spChg>
      </pc:sldChg>
      <pc:sldChg chg="del">
        <pc:chgData name="Joel Parra" userId="e87f0bfdb0c480b6" providerId="LiveId" clId="{A509EDC6-F5AB-4252-A2A1-1E76220B1FDD}" dt="2021-11-25T01:20:05.598" v="122" actId="47"/>
        <pc:sldMkLst>
          <pc:docMk/>
          <pc:sldMk cId="2917807577" sldId="371"/>
        </pc:sldMkLst>
      </pc:sldChg>
      <pc:sldChg chg="del">
        <pc:chgData name="Joel Parra" userId="e87f0bfdb0c480b6" providerId="LiveId" clId="{A509EDC6-F5AB-4252-A2A1-1E76220B1FDD}" dt="2021-11-25T01:20:06.372" v="123" actId="47"/>
        <pc:sldMkLst>
          <pc:docMk/>
          <pc:sldMk cId="1813765624" sldId="373"/>
        </pc:sldMkLst>
      </pc:sldChg>
      <pc:sldChg chg="del">
        <pc:chgData name="Joel Parra" userId="e87f0bfdb0c480b6" providerId="LiveId" clId="{A509EDC6-F5AB-4252-A2A1-1E76220B1FDD}" dt="2021-11-25T01:20:27.915" v="134" actId="47"/>
        <pc:sldMkLst>
          <pc:docMk/>
          <pc:sldMk cId="3442344401" sldId="374"/>
        </pc:sldMkLst>
      </pc:sldChg>
      <pc:sldChg chg="del">
        <pc:chgData name="Joel Parra" userId="e87f0bfdb0c480b6" providerId="LiveId" clId="{A509EDC6-F5AB-4252-A2A1-1E76220B1FDD}" dt="2021-11-25T01:20:29.712" v="136" actId="47"/>
        <pc:sldMkLst>
          <pc:docMk/>
          <pc:sldMk cId="3623179103" sldId="375"/>
        </pc:sldMkLst>
      </pc:sldChg>
      <pc:sldChg chg="del">
        <pc:chgData name="Joel Parra" userId="e87f0bfdb0c480b6" providerId="LiveId" clId="{A509EDC6-F5AB-4252-A2A1-1E76220B1FDD}" dt="2021-11-25T01:20:31.227" v="138" actId="47"/>
        <pc:sldMkLst>
          <pc:docMk/>
          <pc:sldMk cId="2937944750" sldId="376"/>
        </pc:sldMkLst>
      </pc:sldChg>
      <pc:sldChg chg="del">
        <pc:chgData name="Joel Parra" userId="e87f0bfdb0c480b6" providerId="LiveId" clId="{A509EDC6-F5AB-4252-A2A1-1E76220B1FDD}" dt="2021-11-25T01:20:31.965" v="139" actId="47"/>
        <pc:sldMkLst>
          <pc:docMk/>
          <pc:sldMk cId="1092001387" sldId="378"/>
        </pc:sldMkLst>
      </pc:sldChg>
      <pc:sldChg chg="del">
        <pc:chgData name="Joel Parra" userId="e87f0bfdb0c480b6" providerId="LiveId" clId="{A509EDC6-F5AB-4252-A2A1-1E76220B1FDD}" dt="2021-11-25T01:20:33.704" v="141" actId="47"/>
        <pc:sldMkLst>
          <pc:docMk/>
          <pc:sldMk cId="1227615000" sldId="379"/>
        </pc:sldMkLst>
      </pc:sldChg>
      <pc:sldChg chg="del">
        <pc:chgData name="Joel Parra" userId="e87f0bfdb0c480b6" providerId="LiveId" clId="{A509EDC6-F5AB-4252-A2A1-1E76220B1FDD}" dt="2021-11-25T01:20:34.550" v="142" actId="47"/>
        <pc:sldMkLst>
          <pc:docMk/>
          <pc:sldMk cId="1004955630" sldId="380"/>
        </pc:sldMkLst>
      </pc:sldChg>
      <pc:sldChg chg="del">
        <pc:chgData name="Joel Parra" userId="e87f0bfdb0c480b6" providerId="LiveId" clId="{A509EDC6-F5AB-4252-A2A1-1E76220B1FDD}" dt="2021-11-25T01:20:35.295" v="143" actId="47"/>
        <pc:sldMkLst>
          <pc:docMk/>
          <pc:sldMk cId="2988777360" sldId="381"/>
        </pc:sldMkLst>
      </pc:sldChg>
      <pc:sldChg chg="del">
        <pc:chgData name="Joel Parra" userId="e87f0bfdb0c480b6" providerId="LiveId" clId="{A509EDC6-F5AB-4252-A2A1-1E76220B1FDD}" dt="2021-11-25T01:20:36.077" v="144" actId="47"/>
        <pc:sldMkLst>
          <pc:docMk/>
          <pc:sldMk cId="497081042" sldId="382"/>
        </pc:sldMkLst>
      </pc:sldChg>
      <pc:sldChg chg="del">
        <pc:chgData name="Joel Parra" userId="e87f0bfdb0c480b6" providerId="LiveId" clId="{A509EDC6-F5AB-4252-A2A1-1E76220B1FDD}" dt="2021-11-25T01:20:37.028" v="145" actId="47"/>
        <pc:sldMkLst>
          <pc:docMk/>
          <pc:sldMk cId="392351395" sldId="383"/>
        </pc:sldMkLst>
      </pc:sldChg>
      <pc:sldChg chg="del">
        <pc:chgData name="Joel Parra" userId="e87f0bfdb0c480b6" providerId="LiveId" clId="{A509EDC6-F5AB-4252-A2A1-1E76220B1FDD}" dt="2021-11-25T01:20:37.678" v="146" actId="47"/>
        <pc:sldMkLst>
          <pc:docMk/>
          <pc:sldMk cId="2028380656" sldId="384"/>
        </pc:sldMkLst>
      </pc:sldChg>
      <pc:sldChg chg="del">
        <pc:chgData name="Joel Parra" userId="e87f0bfdb0c480b6" providerId="LiveId" clId="{A509EDC6-F5AB-4252-A2A1-1E76220B1FDD}" dt="2021-11-25T01:20:38.578" v="147" actId="47"/>
        <pc:sldMkLst>
          <pc:docMk/>
          <pc:sldMk cId="1920971355" sldId="385"/>
        </pc:sldMkLst>
      </pc:sldChg>
      <pc:sldChg chg="del">
        <pc:chgData name="Joel Parra" userId="e87f0bfdb0c480b6" providerId="LiveId" clId="{A509EDC6-F5AB-4252-A2A1-1E76220B1FDD}" dt="2021-11-25T01:20:40.174" v="148" actId="47"/>
        <pc:sldMkLst>
          <pc:docMk/>
          <pc:sldMk cId="2545276042" sldId="386"/>
        </pc:sldMkLst>
      </pc:sldChg>
      <pc:sldChg chg="del">
        <pc:chgData name="Joel Parra" userId="e87f0bfdb0c480b6" providerId="LiveId" clId="{A509EDC6-F5AB-4252-A2A1-1E76220B1FDD}" dt="2021-11-25T01:20:40.994" v="149" actId="47"/>
        <pc:sldMkLst>
          <pc:docMk/>
          <pc:sldMk cId="3203838303" sldId="387"/>
        </pc:sldMkLst>
      </pc:sldChg>
      <pc:sldChg chg="del">
        <pc:chgData name="Joel Parra" userId="e87f0bfdb0c480b6" providerId="LiveId" clId="{A509EDC6-F5AB-4252-A2A1-1E76220B1FDD}" dt="2021-11-25T01:20:41.806" v="150" actId="47"/>
        <pc:sldMkLst>
          <pc:docMk/>
          <pc:sldMk cId="73324242" sldId="388"/>
        </pc:sldMkLst>
      </pc:sldChg>
      <pc:sldChg chg="del">
        <pc:chgData name="Joel Parra" userId="e87f0bfdb0c480b6" providerId="LiveId" clId="{A509EDC6-F5AB-4252-A2A1-1E76220B1FDD}" dt="2021-11-25T01:20:42.769" v="151" actId="47"/>
        <pc:sldMkLst>
          <pc:docMk/>
          <pc:sldMk cId="804305633" sldId="389"/>
        </pc:sldMkLst>
      </pc:sldChg>
      <pc:sldChg chg="del">
        <pc:chgData name="Joel Parra" userId="e87f0bfdb0c480b6" providerId="LiveId" clId="{A509EDC6-F5AB-4252-A2A1-1E76220B1FDD}" dt="2021-11-25T01:20:43.708" v="152" actId="47"/>
        <pc:sldMkLst>
          <pc:docMk/>
          <pc:sldMk cId="3653310536" sldId="390"/>
        </pc:sldMkLst>
      </pc:sldChg>
      <pc:sldChg chg="del">
        <pc:chgData name="Joel Parra" userId="e87f0bfdb0c480b6" providerId="LiveId" clId="{A509EDC6-F5AB-4252-A2A1-1E76220B1FDD}" dt="2021-11-25T01:20:45.247" v="154" actId="47"/>
        <pc:sldMkLst>
          <pc:docMk/>
          <pc:sldMk cId="3359366317" sldId="391"/>
        </pc:sldMkLst>
      </pc:sldChg>
      <pc:sldChg chg="del">
        <pc:chgData name="Joel Parra" userId="e87f0bfdb0c480b6" providerId="LiveId" clId="{A509EDC6-F5AB-4252-A2A1-1E76220B1FDD}" dt="2021-11-25T01:22:29.771" v="157" actId="47"/>
        <pc:sldMkLst>
          <pc:docMk/>
          <pc:sldMk cId="2739034145" sldId="392"/>
        </pc:sldMkLst>
      </pc:sldChg>
      <pc:sldChg chg="del">
        <pc:chgData name="Joel Parra" userId="e87f0bfdb0c480b6" providerId="LiveId" clId="{A509EDC6-F5AB-4252-A2A1-1E76220B1FDD}" dt="2021-11-25T01:22:04.407" v="156" actId="47"/>
        <pc:sldMkLst>
          <pc:docMk/>
          <pc:sldMk cId="3680281045" sldId="393"/>
        </pc:sldMkLst>
      </pc:sldChg>
      <pc:sldChg chg="del">
        <pc:chgData name="Joel Parra" userId="e87f0bfdb0c480b6" providerId="LiveId" clId="{A509EDC6-F5AB-4252-A2A1-1E76220B1FDD}" dt="2021-11-25T01:22:03.165" v="155" actId="47"/>
        <pc:sldMkLst>
          <pc:docMk/>
          <pc:sldMk cId="1758977535" sldId="394"/>
        </pc:sldMkLst>
      </pc:sldChg>
      <pc:sldChg chg="del">
        <pc:chgData name="Joel Parra" userId="e87f0bfdb0c480b6" providerId="LiveId" clId="{A509EDC6-F5AB-4252-A2A1-1E76220B1FDD}" dt="2021-11-25T01:23:07.858" v="165" actId="47"/>
        <pc:sldMkLst>
          <pc:docMk/>
          <pc:sldMk cId="3628577981" sldId="395"/>
        </pc:sldMkLst>
      </pc:sldChg>
      <pc:sldChg chg="del">
        <pc:chgData name="Joel Parra" userId="e87f0bfdb0c480b6" providerId="LiveId" clId="{A509EDC6-F5AB-4252-A2A1-1E76220B1FDD}" dt="2021-11-25T01:23:08.564" v="166" actId="47"/>
        <pc:sldMkLst>
          <pc:docMk/>
          <pc:sldMk cId="3468262729" sldId="396"/>
        </pc:sldMkLst>
      </pc:sldChg>
      <pc:sldChg chg="del">
        <pc:chgData name="Joel Parra" userId="e87f0bfdb0c480b6" providerId="LiveId" clId="{A509EDC6-F5AB-4252-A2A1-1E76220B1FDD}" dt="2021-11-25T01:23:16.329" v="167" actId="47"/>
        <pc:sldMkLst>
          <pc:docMk/>
          <pc:sldMk cId="4265910329" sldId="397"/>
        </pc:sldMkLst>
      </pc:sldChg>
      <pc:sldChg chg="del">
        <pc:chgData name="Joel Parra" userId="e87f0bfdb0c480b6" providerId="LiveId" clId="{A509EDC6-F5AB-4252-A2A1-1E76220B1FDD}" dt="2021-11-25T01:20:44.414" v="153" actId="47"/>
        <pc:sldMkLst>
          <pc:docMk/>
          <pc:sldMk cId="1494398467" sldId="398"/>
        </pc:sldMkLst>
      </pc:sldChg>
      <pc:sldChg chg="modSp mod">
        <pc:chgData name="Joel Parra" userId="e87f0bfdb0c480b6" providerId="LiveId" clId="{A509EDC6-F5AB-4252-A2A1-1E76220B1FDD}" dt="2021-11-25T01:24:08.961" v="192"/>
        <pc:sldMkLst>
          <pc:docMk/>
          <pc:sldMk cId="3399752179" sldId="400"/>
        </pc:sldMkLst>
        <pc:spChg chg="mod">
          <ac:chgData name="Joel Parra" userId="e87f0bfdb0c480b6" providerId="LiveId" clId="{A509EDC6-F5AB-4252-A2A1-1E76220B1FDD}" dt="2021-11-25T01:24:08.961" v="192"/>
          <ac:spMkLst>
            <pc:docMk/>
            <pc:sldMk cId="3399752179" sldId="400"/>
            <ac:spMk id="7" creationId="{DF1E3767-2102-4562-AC66-A8FEB154A173}"/>
          </ac:spMkLst>
        </pc:spChg>
      </pc:sldChg>
      <pc:sldChg chg="modSp mod">
        <pc:chgData name="Joel Parra" userId="e87f0bfdb0c480b6" providerId="LiveId" clId="{A509EDC6-F5AB-4252-A2A1-1E76220B1FDD}" dt="2021-11-25T01:23:48.552" v="183"/>
        <pc:sldMkLst>
          <pc:docMk/>
          <pc:sldMk cId="2619200936" sldId="401"/>
        </pc:sldMkLst>
        <pc:spChg chg="mod">
          <ac:chgData name="Joel Parra" userId="e87f0bfdb0c480b6" providerId="LiveId" clId="{A509EDC6-F5AB-4252-A2A1-1E76220B1FDD}" dt="2021-11-25T01:23:48.552" v="183"/>
          <ac:spMkLst>
            <pc:docMk/>
            <pc:sldMk cId="2619200936" sldId="401"/>
            <ac:spMk id="7" creationId="{82B45F9E-1047-41D6-94D3-698CB5D4B0A7}"/>
          </ac:spMkLst>
        </pc:spChg>
      </pc:sldChg>
      <pc:sldChg chg="modSp del mod">
        <pc:chgData name="Joel Parra" userId="e87f0bfdb0c480b6" providerId="LiveId" clId="{A509EDC6-F5AB-4252-A2A1-1E76220B1FDD}" dt="2021-11-25T01:23:40.715" v="177" actId="47"/>
        <pc:sldMkLst>
          <pc:docMk/>
          <pc:sldMk cId="1446929046" sldId="402"/>
        </pc:sldMkLst>
        <pc:spChg chg="mod">
          <ac:chgData name="Joel Parra" userId="e87f0bfdb0c480b6" providerId="LiveId" clId="{A509EDC6-F5AB-4252-A2A1-1E76220B1FDD}" dt="2021-11-25T01:23:34.198" v="176"/>
          <ac:spMkLst>
            <pc:docMk/>
            <pc:sldMk cId="1446929046" sldId="402"/>
            <ac:spMk id="7" creationId="{6D15D226-8957-4992-9052-1C57CFA77C25}"/>
          </ac:spMkLst>
        </pc:spChg>
      </pc:sldChg>
      <pc:sldChg chg="del">
        <pc:chgData name="Joel Parra" userId="e87f0bfdb0c480b6" providerId="LiveId" clId="{A509EDC6-F5AB-4252-A2A1-1E76220B1FDD}" dt="2021-11-25T01:17:06.673" v="89" actId="47"/>
        <pc:sldMkLst>
          <pc:docMk/>
          <pc:sldMk cId="41946775" sldId="403"/>
        </pc:sldMkLst>
      </pc:sldChg>
      <pc:sldChg chg="del">
        <pc:chgData name="Joel Parra" userId="e87f0bfdb0c480b6" providerId="LiveId" clId="{A509EDC6-F5AB-4252-A2A1-1E76220B1FDD}" dt="2021-11-25T01:17:08.331" v="90" actId="47"/>
        <pc:sldMkLst>
          <pc:docMk/>
          <pc:sldMk cId="2816143161" sldId="404"/>
        </pc:sldMkLst>
      </pc:sldChg>
      <pc:sldChg chg="del">
        <pc:chgData name="Joel Parra" userId="e87f0bfdb0c480b6" providerId="LiveId" clId="{A509EDC6-F5AB-4252-A2A1-1E76220B1FDD}" dt="2021-11-25T01:17:09.617" v="91" actId="47"/>
        <pc:sldMkLst>
          <pc:docMk/>
          <pc:sldMk cId="3087415063" sldId="405"/>
        </pc:sldMkLst>
      </pc:sldChg>
      <pc:sldChg chg="modSp add del mod">
        <pc:chgData name="Joel Parra" userId="e87f0bfdb0c480b6" providerId="LiveId" clId="{A509EDC6-F5AB-4252-A2A1-1E76220B1FDD}" dt="2021-11-25T01:14:09.351" v="50" actId="47"/>
        <pc:sldMkLst>
          <pc:docMk/>
          <pc:sldMk cId="2327618189" sldId="406"/>
        </pc:sldMkLst>
        <pc:spChg chg="mod">
          <ac:chgData name="Joel Parra" userId="e87f0bfdb0c480b6" providerId="LiveId" clId="{A509EDC6-F5AB-4252-A2A1-1E76220B1FDD}" dt="2021-11-25T01:11:03.606" v="49" actId="20577"/>
          <ac:spMkLst>
            <pc:docMk/>
            <pc:sldMk cId="2327618189" sldId="406"/>
            <ac:spMk id="5" creationId="{80B93CED-C34E-4824-8A89-E703FE06C189}"/>
          </ac:spMkLst>
        </pc:spChg>
      </pc:sldChg>
    </pc:docChg>
  </pc:docChgLst>
  <pc:docChgLst>
    <pc:chgData name="Bryan Valenzuela" userId="1d3417e9913613b3" providerId="Windows Live" clId="Web-{62DD948B-D81D-4235-8D15-424F95ECE615}"/>
    <pc:docChg chg="modSld">
      <pc:chgData name="Bryan Valenzuela" userId="1d3417e9913613b3" providerId="Windows Live" clId="Web-{62DD948B-D81D-4235-8D15-424F95ECE615}" dt="2023-02-23T18:53:59.832" v="4" actId="20577"/>
      <pc:docMkLst>
        <pc:docMk/>
      </pc:docMkLst>
      <pc:sldChg chg="modSp">
        <pc:chgData name="Bryan Valenzuela" userId="1d3417e9913613b3" providerId="Windows Live" clId="Web-{62DD948B-D81D-4235-8D15-424F95ECE615}" dt="2023-02-23T18:53:59.832" v="4" actId="20577"/>
        <pc:sldMkLst>
          <pc:docMk/>
          <pc:sldMk cId="2170316939" sldId="257"/>
        </pc:sldMkLst>
        <pc:spChg chg="mod">
          <ac:chgData name="Bryan Valenzuela" userId="1d3417e9913613b3" providerId="Windows Live" clId="Web-{62DD948B-D81D-4235-8D15-424F95ECE615}" dt="2023-02-23T18:53:59.832" v="4" actId="20577"/>
          <ac:spMkLst>
            <pc:docMk/>
            <pc:sldMk cId="2170316939" sldId="257"/>
            <ac:spMk id="5" creationId="{161F5FC7-429A-4F94-8412-DAF8A443FCDA}"/>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73.png"/></Relationships>
</file>

<file path=ppt/diagrams/_rels/drawing1.xml.rels><?xml version="1.0" encoding="UTF-8" standalone="yes"?>
<Relationships xmlns="http://schemas.openxmlformats.org/package/2006/relationships"><Relationship Id="rId1" Type="http://schemas.openxmlformats.org/officeDocument/2006/relationships/image" Target="../media/image73.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F07AC5-972B-461B-AC78-F9AB7FDC6171}" type="doc">
      <dgm:prSet loTypeId="urn:microsoft.com/office/officeart/2005/8/layout/vList4" loCatId="list" qsTypeId="urn:microsoft.com/office/officeart/2005/8/quickstyle/simple1" qsCatId="simple" csTypeId="urn:microsoft.com/office/officeart/2005/8/colors/accent0_3" csCatId="mainScheme" phldr="1"/>
      <dgm:spPr/>
      <dgm:t>
        <a:bodyPr/>
        <a:lstStyle/>
        <a:p>
          <a:endParaRPr lang="es-ES"/>
        </a:p>
      </dgm:t>
    </dgm:pt>
    <dgm:pt modelId="{B898FF3F-15AD-4418-8466-1271DE177B9F}">
      <dgm:prSet phldrT="[Texto]" custT="1"/>
      <dgm:spPr/>
      <dgm:t>
        <a:bodyPr lIns="2304000"/>
        <a:lstStyle/>
        <a:p>
          <a:r>
            <a:rPr lang="es-ES" sz="2000" dirty="0" smtClean="0">
              <a:latin typeface="Arial" panose="020B0604020202020204" pitchFamily="34" charset="0"/>
              <a:cs typeface="Arial" panose="020B0604020202020204" pitchFamily="34" charset="0"/>
            </a:rPr>
            <a:t>•</a:t>
          </a:r>
          <a:r>
            <a:rPr lang="es-ES" sz="2000" dirty="0" smtClean="0">
              <a:latin typeface="Arial" panose="020B0604020202020204" pitchFamily="34" charset="0"/>
              <a:cs typeface="Arial" panose="020B0604020202020204" pitchFamily="34" charset="0"/>
            </a:rPr>
            <a:t> Fuerza en compresión que la gelatina base puede resistir es de 91.27N.</a:t>
          </a:r>
        </a:p>
        <a:p>
          <a:endParaRPr lang="es-ES" sz="2000" dirty="0" smtClean="0">
            <a:latin typeface="Arial" panose="020B0604020202020204" pitchFamily="34" charset="0"/>
            <a:cs typeface="Arial" panose="020B0604020202020204" pitchFamily="34" charset="0"/>
          </a:endParaRPr>
        </a:p>
        <a:p>
          <a:r>
            <a:rPr lang="es-ES" sz="2000" dirty="0" smtClean="0">
              <a:latin typeface="Arial" panose="020B0604020202020204" pitchFamily="34" charset="0"/>
              <a:cs typeface="Arial" panose="020B0604020202020204" pitchFamily="34" charset="0"/>
            </a:rPr>
            <a:t>•</a:t>
          </a:r>
          <a:r>
            <a:rPr lang="es-ES" sz="2000" dirty="0" smtClean="0">
              <a:latin typeface="Arial" panose="020B0604020202020204" pitchFamily="34" charset="0"/>
              <a:cs typeface="Arial" panose="020B0604020202020204" pitchFamily="34" charset="0"/>
            </a:rPr>
            <a:t>  La gelatina decorada el valor promedio es de 53.83N.</a:t>
          </a:r>
        </a:p>
        <a:p>
          <a:endParaRPr lang="es-ES" sz="2000" dirty="0" smtClean="0">
            <a:latin typeface="Arial" panose="020B0604020202020204" pitchFamily="34" charset="0"/>
            <a:cs typeface="Arial" panose="020B0604020202020204" pitchFamily="34" charset="0"/>
          </a:endParaRPr>
        </a:p>
        <a:p>
          <a:r>
            <a:rPr lang="es-ES" sz="2000" dirty="0" smtClean="0">
              <a:latin typeface="Arial" panose="020B0604020202020204" pitchFamily="34" charset="0"/>
              <a:cs typeface="Arial" panose="020B0604020202020204" pitchFamily="34" charset="0"/>
            </a:rPr>
            <a:t>• </a:t>
          </a:r>
          <a:r>
            <a:rPr lang="es-EC" sz="2000" dirty="0" smtClean="0">
              <a:latin typeface="Arial" panose="020B0604020202020204" pitchFamily="34" charset="0"/>
              <a:cs typeface="Arial" panose="020B0604020202020204" pitchFamily="34" charset="0"/>
            </a:rPr>
            <a:t>Estos valores son representativos al momento de manipular las gelatinas fuera del recipiente.</a:t>
          </a:r>
          <a:endParaRPr lang="es-ES" sz="2000" dirty="0" smtClean="0">
            <a:latin typeface="Arial" panose="020B0604020202020204" pitchFamily="34" charset="0"/>
            <a:cs typeface="Arial" panose="020B0604020202020204" pitchFamily="34" charset="0"/>
          </a:endParaRPr>
        </a:p>
      </dgm:t>
    </dgm:pt>
    <dgm:pt modelId="{E9D6F114-F919-46B3-BF38-35AEA0CEDB2F}" type="sibTrans" cxnId="{79D0CE14-8BF5-4E0B-B4DB-9E63D92338FC}">
      <dgm:prSet/>
      <dgm:spPr/>
      <dgm:t>
        <a:bodyPr/>
        <a:lstStyle/>
        <a:p>
          <a:endParaRPr lang="es-ES"/>
        </a:p>
      </dgm:t>
    </dgm:pt>
    <dgm:pt modelId="{408DACC5-329C-4753-9397-AE1300F69CDD}" type="parTrans" cxnId="{79D0CE14-8BF5-4E0B-B4DB-9E63D92338FC}">
      <dgm:prSet/>
      <dgm:spPr/>
      <dgm:t>
        <a:bodyPr/>
        <a:lstStyle/>
        <a:p>
          <a:endParaRPr lang="es-ES"/>
        </a:p>
      </dgm:t>
    </dgm:pt>
    <dgm:pt modelId="{628890DC-CB88-421D-B1CA-68375F1ABF1E}" type="pres">
      <dgm:prSet presAssocID="{2CF07AC5-972B-461B-AC78-F9AB7FDC6171}" presName="linear" presStyleCnt="0">
        <dgm:presLayoutVars>
          <dgm:dir/>
          <dgm:resizeHandles val="exact"/>
        </dgm:presLayoutVars>
      </dgm:prSet>
      <dgm:spPr/>
    </dgm:pt>
    <dgm:pt modelId="{DEC4C8AE-EAB1-46A3-88C5-77807DD3CFEA}" type="pres">
      <dgm:prSet presAssocID="{B898FF3F-15AD-4418-8466-1271DE177B9F}" presName="comp" presStyleCnt="0"/>
      <dgm:spPr/>
    </dgm:pt>
    <dgm:pt modelId="{2A3BA893-EEBB-4C7C-9AB8-7237EEC7AFAB}" type="pres">
      <dgm:prSet presAssocID="{B898FF3F-15AD-4418-8466-1271DE177B9F}" presName="box" presStyleLbl="node1" presStyleIdx="0" presStyleCnt="1" custLinFactNeighborX="-12386" custLinFactNeighborY="-3771"/>
      <dgm:spPr/>
      <dgm:t>
        <a:bodyPr/>
        <a:lstStyle/>
        <a:p>
          <a:endParaRPr lang="es-ES"/>
        </a:p>
      </dgm:t>
    </dgm:pt>
    <dgm:pt modelId="{CA6F49F5-6AD3-485A-A296-E0776B98A8DE}" type="pres">
      <dgm:prSet presAssocID="{B898FF3F-15AD-4418-8466-1271DE177B9F}" presName="img" presStyleLbl="fgImgPlace1" presStyleIdx="0" presStyleCnt="1" custScaleX="209441" custLinFactNeighborX="32307" custLinFactNeighborY="480"/>
      <dgm:spPr>
        <a:blipFill rotWithShape="1">
          <a:blip xmlns:r="http://schemas.openxmlformats.org/officeDocument/2006/relationships" r:embed="rId1"/>
          <a:stretch>
            <a:fillRect/>
          </a:stretch>
        </a:blipFill>
      </dgm:spPr>
    </dgm:pt>
    <dgm:pt modelId="{56C5A6E0-62D4-4B6C-A1DE-EFBFEC15039A}" type="pres">
      <dgm:prSet presAssocID="{B898FF3F-15AD-4418-8466-1271DE177B9F}" presName="text" presStyleLbl="node1" presStyleIdx="0" presStyleCnt="1">
        <dgm:presLayoutVars>
          <dgm:bulletEnabled val="1"/>
        </dgm:presLayoutVars>
      </dgm:prSet>
      <dgm:spPr/>
      <dgm:t>
        <a:bodyPr/>
        <a:lstStyle/>
        <a:p>
          <a:endParaRPr lang="es-ES"/>
        </a:p>
      </dgm:t>
    </dgm:pt>
  </dgm:ptLst>
  <dgm:cxnLst>
    <dgm:cxn modelId="{6AFF80FC-ED41-48C2-9FFC-148BCD85BB3F}" type="presOf" srcId="{B898FF3F-15AD-4418-8466-1271DE177B9F}" destId="{56C5A6E0-62D4-4B6C-A1DE-EFBFEC15039A}" srcOrd="1" destOrd="0" presId="urn:microsoft.com/office/officeart/2005/8/layout/vList4"/>
    <dgm:cxn modelId="{751151A1-60E8-45B8-A847-7CFD8BA76D1E}" type="presOf" srcId="{B898FF3F-15AD-4418-8466-1271DE177B9F}" destId="{2A3BA893-EEBB-4C7C-9AB8-7237EEC7AFAB}" srcOrd="0" destOrd="0" presId="urn:microsoft.com/office/officeart/2005/8/layout/vList4"/>
    <dgm:cxn modelId="{79D0CE14-8BF5-4E0B-B4DB-9E63D92338FC}" srcId="{2CF07AC5-972B-461B-AC78-F9AB7FDC6171}" destId="{B898FF3F-15AD-4418-8466-1271DE177B9F}" srcOrd="0" destOrd="0" parTransId="{408DACC5-329C-4753-9397-AE1300F69CDD}" sibTransId="{E9D6F114-F919-46B3-BF38-35AEA0CEDB2F}"/>
    <dgm:cxn modelId="{94AE2735-7DB4-4962-84C4-EE621C5D60B9}" type="presOf" srcId="{2CF07AC5-972B-461B-AC78-F9AB7FDC6171}" destId="{628890DC-CB88-421D-B1CA-68375F1ABF1E}" srcOrd="0" destOrd="0" presId="urn:microsoft.com/office/officeart/2005/8/layout/vList4"/>
    <dgm:cxn modelId="{20E3315B-791C-4A18-9ECB-53D6F23AF06C}" type="presParOf" srcId="{628890DC-CB88-421D-B1CA-68375F1ABF1E}" destId="{DEC4C8AE-EAB1-46A3-88C5-77807DD3CFEA}" srcOrd="0" destOrd="0" presId="urn:microsoft.com/office/officeart/2005/8/layout/vList4"/>
    <dgm:cxn modelId="{B9E17D31-8B79-4925-A984-358D3A5AE101}" type="presParOf" srcId="{DEC4C8AE-EAB1-46A3-88C5-77807DD3CFEA}" destId="{2A3BA893-EEBB-4C7C-9AB8-7237EEC7AFAB}" srcOrd="0" destOrd="0" presId="urn:microsoft.com/office/officeart/2005/8/layout/vList4"/>
    <dgm:cxn modelId="{0B120921-108B-49A8-B5CB-CD10E7D68921}" type="presParOf" srcId="{DEC4C8AE-EAB1-46A3-88C5-77807DD3CFEA}" destId="{CA6F49F5-6AD3-485A-A296-E0776B98A8DE}" srcOrd="1" destOrd="0" presId="urn:microsoft.com/office/officeart/2005/8/layout/vList4"/>
    <dgm:cxn modelId="{534FA545-F9AA-4DFA-B54E-9C0517611A93}" type="presParOf" srcId="{DEC4C8AE-EAB1-46A3-88C5-77807DD3CFEA}" destId="{56C5A6E0-62D4-4B6C-A1DE-EFBFEC15039A}"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BA893-EEBB-4C7C-9AB8-7237EEC7AFAB}">
      <dsp:nvSpPr>
        <dsp:cNvPr id="0" name=""/>
        <dsp:cNvSpPr/>
      </dsp:nvSpPr>
      <dsp:spPr>
        <a:xfrm>
          <a:off x="0" y="0"/>
          <a:ext cx="9291782" cy="5077632"/>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4000" tIns="76200" rIns="76200" bIns="76200" numCol="1" spcCol="1270" anchor="ctr" anchorCtr="0">
          <a:noAutofit/>
        </a:bodyPr>
        <a:lstStyle/>
        <a:p>
          <a:pPr lvl="0" algn="l" defTabSz="889000">
            <a:lnSpc>
              <a:spcPct val="90000"/>
            </a:lnSpc>
            <a:spcBef>
              <a:spcPct val="0"/>
            </a:spcBef>
            <a:spcAft>
              <a:spcPct val="35000"/>
            </a:spcAft>
          </a:pPr>
          <a:r>
            <a:rPr lang="es-ES" sz="2000" kern="1200" dirty="0" smtClean="0">
              <a:latin typeface="Arial" panose="020B0604020202020204" pitchFamily="34" charset="0"/>
              <a:cs typeface="Arial" panose="020B0604020202020204" pitchFamily="34" charset="0"/>
            </a:rPr>
            <a:t>•</a:t>
          </a:r>
          <a:r>
            <a:rPr lang="es-ES" sz="2000" kern="1200" dirty="0" smtClean="0">
              <a:latin typeface="Arial" panose="020B0604020202020204" pitchFamily="34" charset="0"/>
              <a:cs typeface="Arial" panose="020B0604020202020204" pitchFamily="34" charset="0"/>
            </a:rPr>
            <a:t> Fuerza en compresión que la gelatina base puede resistir es de 91.27N.</a:t>
          </a:r>
        </a:p>
        <a:p>
          <a:pPr lvl="0" algn="l" defTabSz="889000">
            <a:lnSpc>
              <a:spcPct val="90000"/>
            </a:lnSpc>
            <a:spcBef>
              <a:spcPct val="0"/>
            </a:spcBef>
            <a:spcAft>
              <a:spcPct val="35000"/>
            </a:spcAft>
          </a:pPr>
          <a:endParaRPr lang="es-ES" sz="2000" kern="1200" dirty="0" smtClean="0">
            <a:latin typeface="Arial" panose="020B0604020202020204" pitchFamily="34" charset="0"/>
            <a:cs typeface="Arial" panose="020B0604020202020204" pitchFamily="34" charset="0"/>
          </a:endParaRPr>
        </a:p>
        <a:p>
          <a:pPr lvl="0" algn="l" defTabSz="889000">
            <a:lnSpc>
              <a:spcPct val="90000"/>
            </a:lnSpc>
            <a:spcBef>
              <a:spcPct val="0"/>
            </a:spcBef>
            <a:spcAft>
              <a:spcPct val="35000"/>
            </a:spcAft>
          </a:pPr>
          <a:r>
            <a:rPr lang="es-ES" sz="2000" kern="1200" dirty="0" smtClean="0">
              <a:latin typeface="Arial" panose="020B0604020202020204" pitchFamily="34" charset="0"/>
              <a:cs typeface="Arial" panose="020B0604020202020204" pitchFamily="34" charset="0"/>
            </a:rPr>
            <a:t>•</a:t>
          </a:r>
          <a:r>
            <a:rPr lang="es-ES" sz="2000" kern="1200" dirty="0" smtClean="0">
              <a:latin typeface="Arial" panose="020B0604020202020204" pitchFamily="34" charset="0"/>
              <a:cs typeface="Arial" panose="020B0604020202020204" pitchFamily="34" charset="0"/>
            </a:rPr>
            <a:t>  La gelatina decorada el valor promedio es de 53.83N.</a:t>
          </a:r>
        </a:p>
        <a:p>
          <a:pPr lvl="0" algn="l" defTabSz="889000">
            <a:lnSpc>
              <a:spcPct val="90000"/>
            </a:lnSpc>
            <a:spcBef>
              <a:spcPct val="0"/>
            </a:spcBef>
            <a:spcAft>
              <a:spcPct val="35000"/>
            </a:spcAft>
          </a:pPr>
          <a:endParaRPr lang="es-ES" sz="2000" kern="1200" dirty="0" smtClean="0">
            <a:latin typeface="Arial" panose="020B0604020202020204" pitchFamily="34" charset="0"/>
            <a:cs typeface="Arial" panose="020B0604020202020204" pitchFamily="34" charset="0"/>
          </a:endParaRPr>
        </a:p>
        <a:p>
          <a:pPr lvl="0" algn="l" defTabSz="889000">
            <a:lnSpc>
              <a:spcPct val="90000"/>
            </a:lnSpc>
            <a:spcBef>
              <a:spcPct val="0"/>
            </a:spcBef>
            <a:spcAft>
              <a:spcPct val="35000"/>
            </a:spcAft>
          </a:pPr>
          <a:r>
            <a:rPr lang="es-ES" sz="2000" kern="1200" dirty="0" smtClean="0">
              <a:latin typeface="Arial" panose="020B0604020202020204" pitchFamily="34" charset="0"/>
              <a:cs typeface="Arial" panose="020B0604020202020204" pitchFamily="34" charset="0"/>
            </a:rPr>
            <a:t>• </a:t>
          </a:r>
          <a:r>
            <a:rPr lang="es-EC" sz="2000" kern="1200" dirty="0" smtClean="0">
              <a:latin typeface="Arial" panose="020B0604020202020204" pitchFamily="34" charset="0"/>
              <a:cs typeface="Arial" panose="020B0604020202020204" pitchFamily="34" charset="0"/>
            </a:rPr>
            <a:t>Estos valores son representativos al momento de manipular las gelatinas fuera del recipiente.</a:t>
          </a:r>
          <a:endParaRPr lang="es-ES" sz="2000" kern="1200" dirty="0" smtClean="0">
            <a:latin typeface="Arial" panose="020B0604020202020204" pitchFamily="34" charset="0"/>
            <a:cs typeface="Arial" panose="020B0604020202020204" pitchFamily="34" charset="0"/>
          </a:endParaRPr>
        </a:p>
      </dsp:txBody>
      <dsp:txXfrm>
        <a:off x="2366119" y="0"/>
        <a:ext cx="6925662" cy="5077632"/>
      </dsp:txXfrm>
    </dsp:sp>
    <dsp:sp modelId="{CA6F49F5-6AD3-485A-A296-E0776B98A8DE}">
      <dsp:nvSpPr>
        <dsp:cNvPr id="0" name=""/>
        <dsp:cNvSpPr/>
      </dsp:nvSpPr>
      <dsp:spPr>
        <a:xfrm>
          <a:off x="345809" y="527261"/>
          <a:ext cx="3892160" cy="4062106"/>
        </a:xfrm>
        <a:prstGeom prst="roundRect">
          <a:avLst>
            <a:gd name="adj" fmla="val 10000"/>
          </a:avLst>
        </a:prstGeom>
        <a:blipFill rotWithShape="1">
          <a:blip xmlns:r="http://schemas.openxmlformats.org/officeDocument/2006/relationships" r:embed="rId1"/>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54B289-7362-463B-B1D0-DD26F49B31E2}" type="datetimeFigureOut">
              <a:rPr lang="es-MX" smtClean="0"/>
              <a:t>24/02/2023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AB2BB2-463C-4078-8D0B-A3F5214F2728}" type="slidenum">
              <a:rPr lang="es-MX" smtClean="0"/>
              <a:t>‹Nº›</a:t>
            </a:fld>
            <a:endParaRPr lang="es-MX"/>
          </a:p>
        </p:txBody>
      </p:sp>
    </p:spTree>
    <p:extLst>
      <p:ext uri="{BB962C8B-B14F-4D97-AF65-F5344CB8AC3E}">
        <p14:creationId xmlns:p14="http://schemas.microsoft.com/office/powerpoint/2010/main" val="1827255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DAB2BB2-463C-4078-8D0B-A3F5214F2728}" type="slidenum">
              <a:rPr lang="es-MX" smtClean="0"/>
              <a:t>21</a:t>
            </a:fld>
            <a:endParaRPr lang="es-MX"/>
          </a:p>
        </p:txBody>
      </p:sp>
    </p:spTree>
    <p:extLst>
      <p:ext uri="{BB962C8B-B14F-4D97-AF65-F5344CB8AC3E}">
        <p14:creationId xmlns:p14="http://schemas.microsoft.com/office/powerpoint/2010/main" val="1244286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DAB2BB2-463C-4078-8D0B-A3F5214F2728}" type="slidenum">
              <a:rPr lang="es-MX" smtClean="0"/>
              <a:t>36</a:t>
            </a:fld>
            <a:endParaRPr lang="es-MX"/>
          </a:p>
        </p:txBody>
      </p:sp>
    </p:spTree>
    <p:extLst>
      <p:ext uri="{BB962C8B-B14F-4D97-AF65-F5344CB8AC3E}">
        <p14:creationId xmlns:p14="http://schemas.microsoft.com/office/powerpoint/2010/main" val="4293599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a:effectLst/>
                <a:latin typeface="Arial" panose="020B0604020202020204" pitchFamily="34" charset="0"/>
                <a:ea typeface="Calibri" panose="020F0502020204030204" pitchFamily="34" charset="0"/>
                <a:cs typeface="Arial" panose="020B0604020202020204" pitchFamily="34" charset="0"/>
              </a:rPr>
              <a:t>La automatización del proceso comienza con la facilidad que se le da al usuario de poder ingresar los parámetros de funcionamiento, adaptándose al tipo de postre que se desea realizar.</a:t>
            </a:r>
          </a:p>
          <a:p>
            <a:endParaRPr lang="es-EC"/>
          </a:p>
        </p:txBody>
      </p:sp>
      <p:sp>
        <p:nvSpPr>
          <p:cNvPr id="4" name="Marcador de número de diapositiva 3"/>
          <p:cNvSpPr>
            <a:spLocks noGrp="1"/>
          </p:cNvSpPr>
          <p:nvPr>
            <p:ph type="sldNum" sz="quarter" idx="5"/>
          </p:nvPr>
        </p:nvSpPr>
        <p:spPr/>
        <p:txBody>
          <a:bodyPr/>
          <a:lstStyle/>
          <a:p>
            <a:fld id="{4DAB2BB2-463C-4078-8D0B-A3F5214F2728}" type="slidenum">
              <a:rPr lang="es-MX" smtClean="0"/>
              <a:t>37</a:t>
            </a:fld>
            <a:endParaRPr lang="es-MX"/>
          </a:p>
        </p:txBody>
      </p:sp>
    </p:spTree>
    <p:extLst>
      <p:ext uri="{BB962C8B-B14F-4D97-AF65-F5344CB8AC3E}">
        <p14:creationId xmlns:p14="http://schemas.microsoft.com/office/powerpoint/2010/main" val="625403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Consultar sobre fluido </a:t>
            </a:r>
            <a:r>
              <a:rPr lang="es-ES" dirty="0" err="1" smtClean="0"/>
              <a:t>viscoplastico</a:t>
            </a:r>
            <a:r>
              <a:rPr lang="es-ES" dirty="0" smtClean="0"/>
              <a:t> y por que no es un comportamiento </a:t>
            </a:r>
            <a:r>
              <a:rPr lang="es-ES" dirty="0" err="1" smtClean="0"/>
              <a:t>asi</a:t>
            </a:r>
            <a:r>
              <a:rPr lang="es-ES" dirty="0" smtClean="0"/>
              <a:t> nuestro fluido</a:t>
            </a:r>
          </a:p>
        </p:txBody>
      </p:sp>
      <p:sp>
        <p:nvSpPr>
          <p:cNvPr id="4" name="Marcador de número de diapositiva 3"/>
          <p:cNvSpPr>
            <a:spLocks noGrp="1"/>
          </p:cNvSpPr>
          <p:nvPr>
            <p:ph type="sldNum" sz="quarter" idx="10"/>
          </p:nvPr>
        </p:nvSpPr>
        <p:spPr/>
        <p:txBody>
          <a:bodyPr/>
          <a:lstStyle/>
          <a:p>
            <a:fld id="{4DAB2BB2-463C-4078-8D0B-A3F5214F2728}" type="slidenum">
              <a:rPr lang="es-MX" smtClean="0"/>
              <a:t>23</a:t>
            </a:fld>
            <a:endParaRPr lang="es-MX"/>
          </a:p>
        </p:txBody>
      </p:sp>
    </p:spTree>
    <p:extLst>
      <p:ext uri="{BB962C8B-B14F-4D97-AF65-F5344CB8AC3E}">
        <p14:creationId xmlns:p14="http://schemas.microsoft.com/office/powerpoint/2010/main" val="3851802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a:effectLst/>
                <a:latin typeface="Arial" panose="020B0604020202020204" pitchFamily="34" charset="0"/>
                <a:ea typeface="Calibri" panose="020F0502020204030204" pitchFamily="34" charset="0"/>
                <a:cs typeface="Arial" panose="020B0604020202020204" pitchFamily="34" charset="0"/>
              </a:rPr>
              <a:t>La automatización del proceso comienza con la facilidad que se le da al usuario de poder ingresar los parámetros de funcionamiento, adaptándose al tipo de postre que se desea realizar.</a:t>
            </a:r>
          </a:p>
          <a:p>
            <a:endParaRPr lang="es-EC"/>
          </a:p>
        </p:txBody>
      </p:sp>
      <p:sp>
        <p:nvSpPr>
          <p:cNvPr id="4" name="Marcador de número de diapositiva 3"/>
          <p:cNvSpPr>
            <a:spLocks noGrp="1"/>
          </p:cNvSpPr>
          <p:nvPr>
            <p:ph type="sldNum" sz="quarter" idx="5"/>
          </p:nvPr>
        </p:nvSpPr>
        <p:spPr/>
        <p:txBody>
          <a:bodyPr/>
          <a:lstStyle/>
          <a:p>
            <a:fld id="{4DAB2BB2-463C-4078-8D0B-A3F5214F2728}" type="slidenum">
              <a:rPr lang="es-MX" smtClean="0"/>
              <a:t>29</a:t>
            </a:fld>
            <a:endParaRPr lang="es-MX"/>
          </a:p>
        </p:txBody>
      </p:sp>
    </p:spTree>
    <p:extLst>
      <p:ext uri="{BB962C8B-B14F-4D97-AF65-F5344CB8AC3E}">
        <p14:creationId xmlns:p14="http://schemas.microsoft.com/office/powerpoint/2010/main" val="4239396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DAB2BB2-463C-4078-8D0B-A3F5214F2728}" type="slidenum">
              <a:rPr lang="es-MX" smtClean="0"/>
              <a:t>30</a:t>
            </a:fld>
            <a:endParaRPr lang="es-MX"/>
          </a:p>
        </p:txBody>
      </p:sp>
    </p:spTree>
    <p:extLst>
      <p:ext uri="{BB962C8B-B14F-4D97-AF65-F5344CB8AC3E}">
        <p14:creationId xmlns:p14="http://schemas.microsoft.com/office/powerpoint/2010/main" val="2609190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a:effectLst/>
                <a:latin typeface="Arial" panose="020B0604020202020204" pitchFamily="34" charset="0"/>
                <a:ea typeface="Calibri" panose="020F0502020204030204" pitchFamily="34" charset="0"/>
                <a:cs typeface="Arial" panose="020B0604020202020204" pitchFamily="34" charset="0"/>
              </a:rPr>
              <a:t>La automatización del proceso comienza con la facilidad que se le da al usuario de poder ingresar los parámetros de funcionamiento, adaptándose al tipo de postre que se desea realizar.</a:t>
            </a:r>
          </a:p>
          <a:p>
            <a:endParaRPr lang="es-EC"/>
          </a:p>
        </p:txBody>
      </p:sp>
      <p:sp>
        <p:nvSpPr>
          <p:cNvPr id="4" name="Marcador de número de diapositiva 3"/>
          <p:cNvSpPr>
            <a:spLocks noGrp="1"/>
          </p:cNvSpPr>
          <p:nvPr>
            <p:ph type="sldNum" sz="quarter" idx="5"/>
          </p:nvPr>
        </p:nvSpPr>
        <p:spPr/>
        <p:txBody>
          <a:bodyPr/>
          <a:lstStyle/>
          <a:p>
            <a:fld id="{4DAB2BB2-463C-4078-8D0B-A3F5214F2728}" type="slidenum">
              <a:rPr lang="es-MX" smtClean="0"/>
              <a:t>31</a:t>
            </a:fld>
            <a:endParaRPr lang="es-MX"/>
          </a:p>
        </p:txBody>
      </p:sp>
    </p:spTree>
    <p:extLst>
      <p:ext uri="{BB962C8B-B14F-4D97-AF65-F5344CB8AC3E}">
        <p14:creationId xmlns:p14="http://schemas.microsoft.com/office/powerpoint/2010/main" val="160180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DAB2BB2-463C-4078-8D0B-A3F5214F2728}" type="slidenum">
              <a:rPr lang="es-MX" smtClean="0"/>
              <a:t>32</a:t>
            </a:fld>
            <a:endParaRPr lang="es-MX"/>
          </a:p>
        </p:txBody>
      </p:sp>
    </p:spTree>
    <p:extLst>
      <p:ext uri="{BB962C8B-B14F-4D97-AF65-F5344CB8AC3E}">
        <p14:creationId xmlns:p14="http://schemas.microsoft.com/office/powerpoint/2010/main" val="863153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DAB2BB2-463C-4078-8D0B-A3F5214F2728}" type="slidenum">
              <a:rPr lang="es-MX" smtClean="0"/>
              <a:t>33</a:t>
            </a:fld>
            <a:endParaRPr lang="es-MX"/>
          </a:p>
        </p:txBody>
      </p:sp>
    </p:spTree>
    <p:extLst>
      <p:ext uri="{BB962C8B-B14F-4D97-AF65-F5344CB8AC3E}">
        <p14:creationId xmlns:p14="http://schemas.microsoft.com/office/powerpoint/2010/main" val="2276502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DAB2BB2-463C-4078-8D0B-A3F5214F2728}" type="slidenum">
              <a:rPr lang="es-MX" smtClean="0"/>
              <a:t>34</a:t>
            </a:fld>
            <a:endParaRPr lang="es-MX"/>
          </a:p>
        </p:txBody>
      </p:sp>
    </p:spTree>
    <p:extLst>
      <p:ext uri="{BB962C8B-B14F-4D97-AF65-F5344CB8AC3E}">
        <p14:creationId xmlns:p14="http://schemas.microsoft.com/office/powerpoint/2010/main" val="1685661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DAB2BB2-463C-4078-8D0B-A3F5214F2728}" type="slidenum">
              <a:rPr lang="es-MX" smtClean="0"/>
              <a:t>35</a:t>
            </a:fld>
            <a:endParaRPr lang="es-MX"/>
          </a:p>
        </p:txBody>
      </p:sp>
    </p:spTree>
    <p:extLst>
      <p:ext uri="{BB962C8B-B14F-4D97-AF65-F5344CB8AC3E}">
        <p14:creationId xmlns:p14="http://schemas.microsoft.com/office/powerpoint/2010/main" val="18336430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6" name="Imagen 2" descr="Imagen 2">
            <a:extLst>
              <a:ext uri="{FF2B5EF4-FFF2-40B4-BE49-F238E27FC236}">
                <a16:creationId xmlns:a16="http://schemas.microsoft.com/office/drawing/2014/main" id="{F4C75630-9B5D-4DB0-AB7B-995AB2EE6BDA}"/>
              </a:ext>
            </a:extLst>
          </p:cNvPr>
          <p:cNvPicPr>
            <a:picLocks noChangeAspect="1"/>
          </p:cNvPicPr>
          <p:nvPr/>
        </p:nvPicPr>
        <p:blipFill>
          <a:blip r:embed="rId2"/>
          <a:stretch>
            <a:fillRect/>
          </a:stretch>
        </p:blipFill>
        <p:spPr>
          <a:xfrm rot="16200000" flipV="1">
            <a:off x="1044396" y="577656"/>
            <a:ext cx="6857998" cy="5702688"/>
          </a:xfrm>
          <a:prstGeom prst="rect">
            <a:avLst/>
          </a:prstGeom>
          <a:ln w="12700">
            <a:miter lim="400000"/>
          </a:ln>
        </p:spPr>
      </p:pic>
      <p:sp>
        <p:nvSpPr>
          <p:cNvPr id="12" name="Rectángulo 3">
            <a:extLst>
              <a:ext uri="{FF2B5EF4-FFF2-40B4-BE49-F238E27FC236}">
                <a16:creationId xmlns:a16="http://schemas.microsoft.com/office/drawing/2014/main" id="{A70AB293-2D13-48D1-B2DF-E5F79ED70C86}"/>
              </a:ext>
            </a:extLst>
          </p:cNvPr>
          <p:cNvSpPr/>
          <p:nvPr/>
        </p:nvSpPr>
        <p:spPr>
          <a:xfrm rot="16200000" flipV="1">
            <a:off x="-1879949" y="3391655"/>
            <a:ext cx="6857997" cy="74694"/>
          </a:xfrm>
          <a:prstGeom prst="rect">
            <a:avLst/>
          </a:prstGeom>
          <a:solidFill>
            <a:srgbClr val="217143"/>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13" name="Rectángulo 4">
            <a:extLst>
              <a:ext uri="{FF2B5EF4-FFF2-40B4-BE49-F238E27FC236}">
                <a16:creationId xmlns:a16="http://schemas.microsoft.com/office/drawing/2014/main" id="{7B98FF81-A9B0-4D9E-BFF5-1877E89C64FE}"/>
              </a:ext>
            </a:extLst>
          </p:cNvPr>
          <p:cNvSpPr/>
          <p:nvPr/>
        </p:nvSpPr>
        <p:spPr>
          <a:xfrm rot="16200000" flipV="1">
            <a:off x="-1809389" y="3391652"/>
            <a:ext cx="6858000" cy="74695"/>
          </a:xfrm>
          <a:prstGeom prst="rect">
            <a:avLst/>
          </a:prstGeom>
          <a:solidFill>
            <a:srgbClr val="BC202A"/>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pic>
        <p:nvPicPr>
          <p:cNvPr id="10" name="Imagen 9" descr="Resultado de imagen para espe">
            <a:extLst>
              <a:ext uri="{FF2B5EF4-FFF2-40B4-BE49-F238E27FC236}">
                <a16:creationId xmlns:a16="http://schemas.microsoft.com/office/drawing/2014/main" id="{7DAFB53B-D726-42F6-8453-CBAC83256719}"/>
              </a:ext>
            </a:extLst>
          </p:cNvPr>
          <p:cNvPicPr/>
          <p:nvPr/>
        </p:nvPicPr>
        <p:blipFill rotWithShape="1">
          <a:blip r:embed="rId3" cstate="print">
            <a:extLst>
              <a:ext uri="{28A0092B-C50C-407E-A947-70E740481C1C}">
                <a14:useLocalDpi xmlns:a14="http://schemas.microsoft.com/office/drawing/2010/main" val="0"/>
              </a:ext>
            </a:extLst>
          </a:blip>
          <a:srcRect r="74423"/>
          <a:stretch/>
        </p:blipFill>
        <p:spPr bwMode="auto">
          <a:xfrm>
            <a:off x="249460" y="2560947"/>
            <a:ext cx="993941" cy="933446"/>
          </a:xfrm>
          <a:prstGeom prst="rect">
            <a:avLst/>
          </a:prstGeom>
          <a:noFill/>
          <a:ln>
            <a:noFill/>
          </a:ln>
        </p:spPr>
      </p:pic>
      <p:sp>
        <p:nvSpPr>
          <p:cNvPr id="2" name="Title 1"/>
          <p:cNvSpPr>
            <a:spLocks noGrp="1"/>
          </p:cNvSpPr>
          <p:nvPr>
            <p:ph type="ctrTitle"/>
          </p:nvPr>
        </p:nvSpPr>
        <p:spPr>
          <a:xfrm>
            <a:off x="3354435" y="770012"/>
            <a:ext cx="7315200" cy="2782080"/>
          </a:xfrm>
        </p:spPr>
        <p:txBody>
          <a:bodyPr anchor="b">
            <a:normAutofit/>
          </a:bodyPr>
          <a:lstStyle>
            <a:lvl1pPr algn="l">
              <a:defRPr sz="5900" spc="-100" baseline="0">
                <a:solidFill>
                  <a:schemeClr val="tx2"/>
                </a:solidFill>
              </a:defRPr>
            </a:lvl1pPr>
          </a:lstStyle>
          <a:p>
            <a:r>
              <a:rPr lang="es-ES"/>
              <a:t>Haga clic para modificar el estilo de título del patrón</a:t>
            </a:r>
            <a:endParaRPr lang="en-US"/>
          </a:p>
        </p:txBody>
      </p:sp>
      <p:sp>
        <p:nvSpPr>
          <p:cNvPr id="3" name="Subtitle 2"/>
          <p:cNvSpPr>
            <a:spLocks noGrp="1"/>
          </p:cNvSpPr>
          <p:nvPr>
            <p:ph type="subTitle" idx="1"/>
          </p:nvPr>
        </p:nvSpPr>
        <p:spPr>
          <a:xfrm>
            <a:off x="3433566" y="4809812"/>
            <a:ext cx="7315200" cy="914400"/>
          </a:xfrm>
        </p:spPr>
        <p:txBody>
          <a:bodyPr anchor="t">
            <a:normAutofit/>
          </a:bodyPr>
          <a:lstStyle>
            <a:lvl1pPr marL="0" indent="0" algn="l">
              <a:buNone/>
              <a:defRPr sz="2200" cap="none" spc="0" baseline="0">
                <a:solidFill>
                  <a:schemeClr val="tx2"/>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a:p>
        </p:txBody>
      </p:sp>
      <p:sp>
        <p:nvSpPr>
          <p:cNvPr id="4" name="Date Placeholder 3"/>
          <p:cNvSpPr>
            <a:spLocks noGrp="1"/>
          </p:cNvSpPr>
          <p:nvPr>
            <p:ph type="dt" sz="half" idx="10"/>
          </p:nvPr>
        </p:nvSpPr>
        <p:spPr>
          <a:xfrm>
            <a:off x="411933" y="6356350"/>
            <a:ext cx="923605" cy="365125"/>
          </a:xfrm>
        </p:spPr>
        <p:txBody>
          <a:bodyPr/>
          <a:lstStyle/>
          <a:p>
            <a:fld id="{8F628730-889D-4D5A-A652-2D8F23EC9E62}" type="datetimeFigureOut">
              <a:rPr lang="es-MX" smtClean="0"/>
              <a:t>24/02/2023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1574AB-824F-43BF-A954-43A501DB43BB}" type="slidenum">
              <a:rPr lang="es-MX" smtClean="0"/>
              <a:t>‹Nº›</a:t>
            </a:fld>
            <a:endParaRPr lang="es-MX"/>
          </a:p>
        </p:txBody>
      </p:sp>
      <p:pic>
        <p:nvPicPr>
          <p:cNvPr id="9" name="Imagen 8" descr="Resultado de imagen para espe">
            <a:extLst>
              <a:ext uri="{FF2B5EF4-FFF2-40B4-BE49-F238E27FC236}">
                <a16:creationId xmlns:a16="http://schemas.microsoft.com/office/drawing/2014/main" id="{7FDDA7ED-4C62-453B-82CB-0F62D2CB80C6}"/>
              </a:ext>
            </a:extLst>
          </p:cNvPr>
          <p:cNvPicPr/>
          <p:nvPr/>
        </p:nvPicPr>
        <p:blipFill rotWithShape="1">
          <a:blip r:embed="rId4" cstate="print">
            <a:extLst>
              <a:ext uri="{28A0092B-C50C-407E-A947-70E740481C1C}">
                <a14:useLocalDpi xmlns:a14="http://schemas.microsoft.com/office/drawing/2010/main" val="0"/>
              </a:ext>
            </a:extLst>
          </a:blip>
          <a:srcRect l="24832"/>
          <a:stretch/>
        </p:blipFill>
        <p:spPr bwMode="auto">
          <a:xfrm>
            <a:off x="75857" y="1622704"/>
            <a:ext cx="1330242" cy="522899"/>
          </a:xfrm>
          <a:prstGeom prst="rect">
            <a:avLst/>
          </a:prstGeom>
          <a:noFill/>
          <a:ln>
            <a:noFill/>
          </a:ln>
        </p:spPr>
      </p:pic>
      <p:pic>
        <p:nvPicPr>
          <p:cNvPr id="19" name="Imagen 18">
            <a:extLst>
              <a:ext uri="{FF2B5EF4-FFF2-40B4-BE49-F238E27FC236}">
                <a16:creationId xmlns:a16="http://schemas.microsoft.com/office/drawing/2014/main" id="{FEFA4785-4D84-4B44-A881-0330465A5396}"/>
              </a:ext>
            </a:extLst>
          </p:cNvPr>
          <p:cNvPicPr>
            <a:picLocks noChangeAspect="1"/>
          </p:cNvPicPr>
          <p:nvPr/>
        </p:nvPicPr>
        <p:blipFill>
          <a:blip r:embed="rId5"/>
          <a:stretch>
            <a:fillRect/>
          </a:stretch>
        </p:blipFill>
        <p:spPr>
          <a:xfrm>
            <a:off x="232123" y="3862720"/>
            <a:ext cx="1017710" cy="1131256"/>
          </a:xfrm>
          <a:prstGeom prst="rect">
            <a:avLst/>
          </a:prstGeom>
        </p:spPr>
      </p:pic>
    </p:spTree>
    <p:extLst>
      <p:ext uri="{BB962C8B-B14F-4D97-AF65-F5344CB8AC3E}">
        <p14:creationId xmlns:p14="http://schemas.microsoft.com/office/powerpoint/2010/main" val="3411708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2928491" y="604380"/>
            <a:ext cx="7315200" cy="512064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8F628730-889D-4D5A-A652-2D8F23EC9E62}" type="datetimeFigureOut">
              <a:rPr lang="es-MX" smtClean="0"/>
              <a:t>24/02/2023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2226351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3416" y="1806819"/>
            <a:ext cx="1140069" cy="3244362"/>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3167426" y="868680"/>
            <a:ext cx="7315200" cy="512064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8F628730-889D-4D5A-A652-2D8F23EC9E62}" type="datetimeFigureOut">
              <a:rPr lang="es-MX" smtClean="0"/>
              <a:t>24/02/2023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3037199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3167426" y="472108"/>
            <a:ext cx="7315200" cy="1346897"/>
          </a:xfrm>
        </p:spPr>
        <p:txBody>
          <a:bodyPr/>
          <a:lstStyle>
            <a:lvl1pPr algn="ctr">
              <a:defRPr/>
            </a:lvl1p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8F628730-889D-4D5A-A652-2D8F23EC9E62}" type="datetimeFigureOut">
              <a:rPr lang="es-MX" smtClean="0"/>
              <a:t>24/02/2023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2751108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005665" y="1307240"/>
            <a:ext cx="7315200" cy="3255264"/>
          </a:xfrm>
        </p:spPr>
        <p:txBody>
          <a:bodyPr anchor="b">
            <a:normAutofit/>
          </a:bodyPr>
          <a:lstStyle>
            <a:lvl1pPr>
              <a:defRPr sz="5900" b="0" spc="-100" baseline="0">
                <a:solidFill>
                  <a:schemeClr val="tx1">
                    <a:lumMod val="65000"/>
                    <a:lumOff val="35000"/>
                  </a:schemeClr>
                </a:solidFill>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3023953" y="4681376"/>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F628730-889D-4D5A-A652-2D8F23EC9E62}" type="datetimeFigureOut">
              <a:rPr lang="es-MX" smtClean="0"/>
              <a:t>24/02/2023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1682001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2936649"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6886857"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8" name="Date Placeholder 7"/>
          <p:cNvSpPr>
            <a:spLocks noGrp="1"/>
          </p:cNvSpPr>
          <p:nvPr>
            <p:ph type="dt" sz="half" idx="10"/>
          </p:nvPr>
        </p:nvSpPr>
        <p:spPr/>
        <p:txBody>
          <a:bodyPr/>
          <a:lstStyle/>
          <a:p>
            <a:fld id="{8F628730-889D-4D5A-A652-2D8F23EC9E62}" type="datetimeFigureOut">
              <a:rPr lang="es-MX" smtClean="0"/>
              <a:t>24/02/2023</a:t>
            </a:fld>
            <a:endParaRPr lang="es-MX"/>
          </a:p>
        </p:txBody>
      </p:sp>
      <p:sp>
        <p:nvSpPr>
          <p:cNvPr id="9" name="Footer Placeholder 8"/>
          <p:cNvSpPr>
            <a:spLocks noGrp="1"/>
          </p:cNvSpPr>
          <p:nvPr>
            <p:ph type="ftr" sz="quarter" idx="11"/>
          </p:nvPr>
        </p:nvSpPr>
        <p:spPr/>
        <p:txBody>
          <a:bodyPr/>
          <a:lstStyle/>
          <a:p>
            <a:endParaRPr lang="es-MX"/>
          </a:p>
        </p:txBody>
      </p:sp>
      <p:sp>
        <p:nvSpPr>
          <p:cNvPr id="10" name="Slide Number Placeholder 9"/>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240367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2927133" y="943094"/>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2927133" y="1850444"/>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6877684" y="943094"/>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877684" y="1850444"/>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2" name="Date Placeholder 1"/>
          <p:cNvSpPr>
            <a:spLocks noGrp="1"/>
          </p:cNvSpPr>
          <p:nvPr>
            <p:ph type="dt" sz="half" idx="10"/>
          </p:nvPr>
        </p:nvSpPr>
        <p:spPr/>
        <p:txBody>
          <a:bodyPr/>
          <a:lstStyle/>
          <a:p>
            <a:fld id="{8F628730-889D-4D5A-A652-2D8F23EC9E62}" type="datetimeFigureOut">
              <a:rPr lang="es-MX" smtClean="0"/>
              <a:t>24/02/2023</a:t>
            </a:fld>
            <a:endParaRPr lang="es-MX"/>
          </a:p>
        </p:txBody>
      </p:sp>
      <p:sp>
        <p:nvSpPr>
          <p:cNvPr id="11" name="Footer Placeholder 10"/>
          <p:cNvSpPr>
            <a:spLocks noGrp="1"/>
          </p:cNvSpPr>
          <p:nvPr>
            <p:ph type="ftr" sz="quarter" idx="11"/>
          </p:nvPr>
        </p:nvSpPr>
        <p:spPr/>
        <p:txBody>
          <a:bodyPr/>
          <a:lstStyle/>
          <a:p>
            <a:endParaRPr lang="es-MX"/>
          </a:p>
        </p:txBody>
      </p:sp>
      <p:sp>
        <p:nvSpPr>
          <p:cNvPr id="12" name="Slide Number Placeholder 11"/>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3357825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a:p>
        </p:txBody>
      </p:sp>
      <p:sp>
        <p:nvSpPr>
          <p:cNvPr id="2" name="Date Placeholder 1"/>
          <p:cNvSpPr>
            <a:spLocks noGrp="1"/>
          </p:cNvSpPr>
          <p:nvPr>
            <p:ph type="dt" sz="half" idx="10"/>
          </p:nvPr>
        </p:nvSpPr>
        <p:spPr/>
        <p:txBody>
          <a:bodyPr/>
          <a:lstStyle/>
          <a:p>
            <a:fld id="{8F628730-889D-4D5A-A652-2D8F23EC9E62}" type="datetimeFigureOut">
              <a:rPr lang="es-MX" smtClean="0"/>
              <a:t>24/02/2023</a:t>
            </a:fld>
            <a:endParaRPr lang="es-MX"/>
          </a:p>
        </p:txBody>
      </p:sp>
      <p:sp>
        <p:nvSpPr>
          <p:cNvPr id="7" name="Footer Placeholder 6"/>
          <p:cNvSpPr>
            <a:spLocks noGrp="1"/>
          </p:cNvSpPr>
          <p:nvPr>
            <p:ph type="ftr" sz="quarter" idx="11"/>
          </p:nvPr>
        </p:nvSpPr>
        <p:spPr/>
        <p:txBody>
          <a:bodyPr/>
          <a:lstStyle/>
          <a:p>
            <a:endParaRPr lang="es-MX"/>
          </a:p>
        </p:txBody>
      </p:sp>
      <p:sp>
        <p:nvSpPr>
          <p:cNvPr id="8" name="Slide Number Placeholder 7"/>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778491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F628730-889D-4D5A-A652-2D8F23EC9E62}" type="datetimeFigureOut">
              <a:rPr lang="es-MX" smtClean="0"/>
              <a:t>24/02/2023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1227463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31632" y="2523504"/>
            <a:ext cx="1221076" cy="1810992"/>
          </a:xfrm>
        </p:spPr>
        <p:txBody>
          <a:bodyPr anchor="b">
            <a:normAutofit/>
          </a:bodyPr>
          <a:lstStyle>
            <a:lvl1pPr>
              <a:defRPr sz="2000" b="0" baseline="0"/>
            </a:lvl1pPr>
          </a:lstStyle>
          <a:p>
            <a:r>
              <a:rPr lang="es-ES"/>
              <a:t>Haga clic para modificar el estilo de título del patrón</a:t>
            </a:r>
            <a:endParaRPr lang="en-US"/>
          </a:p>
        </p:txBody>
      </p:sp>
      <p:sp>
        <p:nvSpPr>
          <p:cNvPr id="3" name="Content Placeholder 2"/>
          <p:cNvSpPr>
            <a:spLocks noGrp="1"/>
          </p:cNvSpPr>
          <p:nvPr>
            <p:ph idx="1"/>
          </p:nvPr>
        </p:nvSpPr>
        <p:spPr>
          <a:xfrm>
            <a:off x="3173321"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326368" y="4783014"/>
            <a:ext cx="1221076" cy="103315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8F628730-889D-4D5A-A652-2D8F23EC9E62}" type="datetimeFigureOut">
              <a:rPr lang="es-MX" smtClean="0"/>
              <a:t>24/02/2023</a:t>
            </a:fld>
            <a:endParaRPr lang="es-MX"/>
          </a:p>
        </p:txBody>
      </p:sp>
      <p:sp>
        <p:nvSpPr>
          <p:cNvPr id="9" name="Footer Placeholder 8"/>
          <p:cNvSpPr>
            <a:spLocks noGrp="1"/>
          </p:cNvSpPr>
          <p:nvPr>
            <p:ph type="ftr" sz="quarter" idx="11"/>
          </p:nvPr>
        </p:nvSpPr>
        <p:spPr/>
        <p:txBody>
          <a:bodyPr/>
          <a:lstStyle/>
          <a:p>
            <a:endParaRPr lang="es-MX"/>
          </a:p>
        </p:txBody>
      </p:sp>
      <p:sp>
        <p:nvSpPr>
          <p:cNvPr id="10" name="Slide Number Placeholder 9"/>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3950993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4728" y="1698002"/>
            <a:ext cx="1379337" cy="1802423"/>
          </a:xfrm>
        </p:spPr>
        <p:txBody>
          <a:bodyPr anchor="b">
            <a:normAutofit/>
          </a:bodyPr>
          <a:lstStyle>
            <a:lvl1pPr>
              <a:defRPr sz="2000" b="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2832090" y="755015"/>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262465" y="4293407"/>
            <a:ext cx="1379337" cy="126996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8F628730-889D-4D5A-A652-2D8F23EC9E62}" type="datetimeFigureOut">
              <a:rPr lang="es-MX" smtClean="0"/>
              <a:t>24/02/2023</a:t>
            </a:fld>
            <a:endParaRPr lang="es-MX"/>
          </a:p>
        </p:txBody>
      </p:sp>
      <p:sp>
        <p:nvSpPr>
          <p:cNvPr id="9" name="Footer Placeholder 8"/>
          <p:cNvSpPr>
            <a:spLocks noGrp="1"/>
          </p:cNvSpPr>
          <p:nvPr>
            <p:ph type="ftr" sz="quarter" idx="11"/>
          </p:nvPr>
        </p:nvSpPr>
        <p:spPr>
          <a:xfrm>
            <a:off x="3499101" y="6356350"/>
            <a:ext cx="5911517" cy="365125"/>
          </a:xfrm>
        </p:spPr>
        <p:txBody>
          <a:bodyPr/>
          <a:lstStyle/>
          <a:p>
            <a:endParaRPr lang="es-MX"/>
          </a:p>
        </p:txBody>
      </p:sp>
      <p:sp>
        <p:nvSpPr>
          <p:cNvPr id="10" name="Slide Number Placeholder 9"/>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2149471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Imagen 2" descr="Imagen 2">
            <a:extLst>
              <a:ext uri="{FF2B5EF4-FFF2-40B4-BE49-F238E27FC236}">
                <a16:creationId xmlns:a16="http://schemas.microsoft.com/office/drawing/2014/main" id="{00BF7DF2-B8A8-48A4-8488-BB3C10B5ABD7}"/>
              </a:ext>
            </a:extLst>
          </p:cNvPr>
          <p:cNvPicPr>
            <a:picLocks noChangeAspect="1"/>
          </p:cNvPicPr>
          <p:nvPr/>
        </p:nvPicPr>
        <p:blipFill>
          <a:blip r:embed="rId13"/>
          <a:stretch>
            <a:fillRect/>
          </a:stretch>
        </p:blipFill>
        <p:spPr>
          <a:xfrm rot="16200000" flipV="1">
            <a:off x="918843" y="577657"/>
            <a:ext cx="6857998" cy="5702688"/>
          </a:xfrm>
          <a:prstGeom prst="rect">
            <a:avLst/>
          </a:prstGeom>
          <a:ln w="12700">
            <a:miter lim="400000"/>
          </a:ln>
        </p:spPr>
      </p:pic>
      <p:sp>
        <p:nvSpPr>
          <p:cNvPr id="16" name="Rectángulo 3">
            <a:extLst>
              <a:ext uri="{FF2B5EF4-FFF2-40B4-BE49-F238E27FC236}">
                <a16:creationId xmlns:a16="http://schemas.microsoft.com/office/drawing/2014/main" id="{CCD9AE4D-7A78-4517-90E9-A171A6F835E9}"/>
              </a:ext>
            </a:extLst>
          </p:cNvPr>
          <p:cNvSpPr/>
          <p:nvPr/>
        </p:nvSpPr>
        <p:spPr>
          <a:xfrm rot="16200000" flipV="1">
            <a:off x="-1853969" y="3390841"/>
            <a:ext cx="6857997" cy="76319"/>
          </a:xfrm>
          <a:prstGeom prst="rect">
            <a:avLst/>
          </a:prstGeom>
          <a:solidFill>
            <a:srgbClr val="217143"/>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17" name="Rectángulo 4">
            <a:extLst>
              <a:ext uri="{FF2B5EF4-FFF2-40B4-BE49-F238E27FC236}">
                <a16:creationId xmlns:a16="http://schemas.microsoft.com/office/drawing/2014/main" id="{D9ED41AA-C25B-4D32-80A1-FBAA030CA83C}"/>
              </a:ext>
            </a:extLst>
          </p:cNvPr>
          <p:cNvSpPr/>
          <p:nvPr/>
        </p:nvSpPr>
        <p:spPr>
          <a:xfrm rot="16200000" flipV="1">
            <a:off x="-1955852" y="3380204"/>
            <a:ext cx="6857998" cy="97590"/>
          </a:xfrm>
          <a:prstGeom prst="rect">
            <a:avLst/>
          </a:prstGeom>
          <a:solidFill>
            <a:srgbClr val="BC202A"/>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7" name="Rectangle 6"/>
          <p:cNvSpPr/>
          <p:nvPr/>
        </p:nvSpPr>
        <p:spPr>
          <a:xfrm>
            <a:off x="2" y="0"/>
            <a:ext cx="1426412" cy="6858000"/>
          </a:xfrm>
          <a:prstGeom prst="rect">
            <a:avLst/>
          </a:prstGeom>
          <a:gradFill flip="none" rotWithShape="1">
            <a:gsLst>
              <a:gs pos="0">
                <a:srgbClr val="217143">
                  <a:shade val="30000"/>
                  <a:satMod val="115000"/>
                </a:srgbClr>
              </a:gs>
              <a:gs pos="50000">
                <a:srgbClr val="217143">
                  <a:shade val="67500"/>
                  <a:satMod val="115000"/>
                </a:srgbClr>
              </a:gs>
              <a:gs pos="100000">
                <a:srgbClr val="217143">
                  <a:shade val="100000"/>
                  <a:satMod val="115000"/>
                </a:srgbClr>
              </a:gs>
            </a:gsLst>
            <a:path path="circle">
              <a:fillToRect l="50000" t="50000" r="50000" b="50000"/>
            </a:path>
            <a:tileRect/>
          </a:gradFill>
          <a:ln>
            <a:solidFill>
              <a:srgbClr val="21714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205587" y="363289"/>
            <a:ext cx="7238877" cy="1319793"/>
          </a:xfrm>
          <a:prstGeom prst="rect">
            <a:avLst/>
          </a:prstGeom>
        </p:spPr>
        <p:txBody>
          <a:bodyPr vert="horz" lIns="91440" tIns="45720" rIns="91440" bIns="45720" rtlCol="0" anchor="ctr">
            <a:noAutofit/>
          </a:bodyPr>
          <a:lstStyle/>
          <a:p>
            <a:r>
              <a:rPr lang="es-ES"/>
              <a:t>Haga clic para modificar el estilo de título del patrón</a:t>
            </a:r>
            <a:endParaRPr lang="en-US"/>
          </a:p>
        </p:txBody>
      </p:sp>
      <p:sp>
        <p:nvSpPr>
          <p:cNvPr id="38" name="Rectangle 37"/>
          <p:cNvSpPr/>
          <p:nvPr/>
        </p:nvSpPr>
        <p:spPr>
          <a:xfrm>
            <a:off x="11825654" y="738554"/>
            <a:ext cx="374258" cy="535135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077961" y="853909"/>
            <a:ext cx="7315200" cy="5120640"/>
          </a:xfrm>
          <a:prstGeom prst="rect">
            <a:avLst/>
          </a:prstGeom>
        </p:spPr>
        <p:txBody>
          <a:bodyPr vert="horz" lIns="91440" tIns="45720" rIns="91440" bIns="45720" rtlCol="0"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8F628730-889D-4D5A-A652-2D8F23EC9E62}" type="datetimeFigureOut">
              <a:rPr lang="es-MX" smtClean="0"/>
              <a:t>24/02/2023</a:t>
            </a:fld>
            <a:endParaRPr lang="es-MX"/>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s-MX"/>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281574AB-824F-43BF-A954-43A501DB43BB}" type="slidenum">
              <a:rPr lang="es-MX" smtClean="0"/>
              <a:t>‹Nº›</a:t>
            </a:fld>
            <a:endParaRPr lang="es-MX"/>
          </a:p>
        </p:txBody>
      </p:sp>
      <p:pic>
        <p:nvPicPr>
          <p:cNvPr id="14" name="Imagen 13" descr="Resultado de imagen para espe">
            <a:extLst>
              <a:ext uri="{FF2B5EF4-FFF2-40B4-BE49-F238E27FC236}">
                <a16:creationId xmlns:a16="http://schemas.microsoft.com/office/drawing/2014/main" id="{388FB323-E807-4565-8409-B0EC9DE7289D}"/>
              </a:ext>
            </a:extLst>
          </p:cNvPr>
          <p:cNvPicPr/>
          <p:nvPr/>
        </p:nvPicPr>
        <p:blipFill rotWithShape="1">
          <a:blip r:embed="rId14" cstate="hqprint">
            <a:extLst>
              <a:ext uri="{BEBA8EAE-BF5A-486C-A8C5-ECC9F3942E4B}">
                <a14:imgProps xmlns:a14="http://schemas.microsoft.com/office/drawing/2010/main">
                  <a14:imgLayer r:embed="rId15">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r="74423"/>
          <a:stretch/>
        </p:blipFill>
        <p:spPr bwMode="auto">
          <a:xfrm>
            <a:off x="262465" y="136525"/>
            <a:ext cx="990254" cy="886661"/>
          </a:xfrm>
          <a:prstGeom prst="rect">
            <a:avLst/>
          </a:prstGeom>
          <a:noFill/>
          <a:ln>
            <a:noFill/>
          </a:ln>
        </p:spPr>
      </p:pic>
    </p:spTree>
    <p:extLst>
      <p:ext uri="{BB962C8B-B14F-4D97-AF65-F5344CB8AC3E}">
        <p14:creationId xmlns:p14="http://schemas.microsoft.com/office/powerpoint/2010/main" val="110469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354435" y="958698"/>
            <a:ext cx="7403212" cy="1808872"/>
          </a:xfrm>
        </p:spPr>
        <p:txBody>
          <a:bodyPr>
            <a:noAutofit/>
          </a:bodyPr>
          <a:lstStyle/>
          <a:p>
            <a:pPr algn="ctr">
              <a:lnSpc>
                <a:spcPct val="150000"/>
              </a:lnSpc>
            </a:pPr>
            <a:r>
              <a:rPr lang="es-EC" sz="1800" dirty="0">
                <a:effectLst/>
                <a:latin typeface="Arial" panose="020B0604020202020204" pitchFamily="34" charset="0"/>
                <a:cs typeface="Arial" panose="020B0604020202020204" pitchFamily="34" charset="0"/>
              </a:rPr>
              <a:t>DEPARTAMENTO DE CIENCIAS DE LA ENERGÍA Y MECÁNICA</a:t>
            </a:r>
            <a:br>
              <a:rPr lang="es-EC" sz="1800" dirty="0">
                <a:effectLst/>
                <a:latin typeface="Arial" panose="020B0604020202020204" pitchFamily="34" charset="0"/>
                <a:cs typeface="Arial" panose="020B0604020202020204" pitchFamily="34" charset="0"/>
              </a:rPr>
            </a:br>
            <a:r>
              <a:rPr lang="es-EC" sz="1800" dirty="0">
                <a:effectLst/>
                <a:latin typeface="Arial" panose="020B0604020202020204" pitchFamily="34" charset="0"/>
                <a:cs typeface="Arial" panose="020B0604020202020204" pitchFamily="34" charset="0"/>
              </a:rPr>
              <a:t>CARRERA DE INGENIERÍA EN MECATRÓNICA</a:t>
            </a:r>
            <a:br>
              <a:rPr lang="es-EC" sz="1800" dirty="0">
                <a:effectLst/>
                <a:latin typeface="Arial" panose="020B0604020202020204" pitchFamily="34" charset="0"/>
                <a:cs typeface="Arial" panose="020B0604020202020204" pitchFamily="34" charset="0"/>
              </a:rPr>
            </a:br>
            <a:r>
              <a:rPr lang="es-EC" sz="1800" dirty="0">
                <a:effectLst/>
                <a:latin typeface="Arial" panose="020B0604020202020204" pitchFamily="34" charset="0"/>
                <a:cs typeface="Arial" panose="020B0604020202020204" pitchFamily="34" charset="0"/>
              </a:rPr>
              <a:t/>
            </a:r>
            <a:br>
              <a:rPr lang="es-EC" sz="1800" dirty="0">
                <a:effectLst/>
                <a:latin typeface="Arial" panose="020B0604020202020204" pitchFamily="34" charset="0"/>
                <a:cs typeface="Arial" panose="020B0604020202020204" pitchFamily="34" charset="0"/>
              </a:rPr>
            </a:br>
            <a:r>
              <a:rPr lang="es-EC" sz="1800" dirty="0">
                <a:effectLst/>
                <a:latin typeface="Arial" panose="020B0604020202020204" pitchFamily="34" charset="0"/>
                <a:cs typeface="Arial" panose="020B0604020202020204" pitchFamily="34" charset="0"/>
              </a:rPr>
              <a:t> TRABAJO DE TITULACIÓN, PREVIO A LA OBTENCIÓN DEL TÍTULO DE INGENIERO EN MECATRÓNICA</a:t>
            </a:r>
            <a:br>
              <a:rPr lang="es-EC" sz="1800" dirty="0">
                <a:effectLst/>
                <a:latin typeface="Arial" panose="020B0604020202020204" pitchFamily="34" charset="0"/>
                <a:cs typeface="Arial" panose="020B0604020202020204" pitchFamily="34" charset="0"/>
              </a:rPr>
            </a:br>
            <a:endParaRPr lang="es-EC" sz="1800" dirty="0">
              <a:latin typeface="Arial" panose="020B0604020202020204" pitchFamily="34" charset="0"/>
              <a:cs typeface="Arial" panose="020B0604020202020204" pitchFamily="34" charset="0"/>
            </a:endParaRPr>
          </a:p>
        </p:txBody>
      </p:sp>
      <p:sp>
        <p:nvSpPr>
          <p:cNvPr id="4" name="Subtítulo 2">
            <a:extLst>
              <a:ext uri="{FF2B5EF4-FFF2-40B4-BE49-F238E27FC236}">
                <a16:creationId xmlns:a16="http://schemas.microsoft.com/office/drawing/2014/main" id="{7A3B76FF-EAA0-46E8-A1DF-1123CA3A75D9}"/>
              </a:ext>
            </a:extLst>
          </p:cNvPr>
          <p:cNvSpPr>
            <a:spLocks noGrp="1"/>
          </p:cNvSpPr>
          <p:nvPr>
            <p:ph type="subTitle" idx="1"/>
          </p:nvPr>
        </p:nvSpPr>
        <p:spPr>
          <a:xfrm>
            <a:off x="3231860" y="4171793"/>
            <a:ext cx="7315200" cy="2104364"/>
          </a:xfrm>
        </p:spPr>
        <p:txBody>
          <a:bodyPr rtlCol="0">
            <a:noAutofit/>
          </a:bodyPr>
          <a:lstStyle/>
          <a:p>
            <a:pPr algn="ctr">
              <a:lnSpc>
                <a:spcPct val="100000"/>
              </a:lnSpc>
            </a:pPr>
            <a:r>
              <a:rPr lang="es-EC" sz="2000" b="1" dirty="0" smtClean="0">
                <a:solidFill>
                  <a:schemeClr val="tx1"/>
                </a:solidFill>
                <a:latin typeface="Arial" panose="020B0604020202020204" pitchFamily="34" charset="0"/>
                <a:cs typeface="Arial" panose="020B0604020202020204" pitchFamily="34" charset="0"/>
              </a:rPr>
              <a:t>Autores:	           	    </a:t>
            </a:r>
            <a:r>
              <a:rPr lang="es-EC" sz="2000" dirty="0" smtClean="0">
                <a:solidFill>
                  <a:schemeClr val="tx1"/>
                </a:solidFill>
                <a:latin typeface="Arial" panose="020B0604020202020204" pitchFamily="34" charset="0"/>
                <a:cs typeface="Arial" panose="020B0604020202020204" pitchFamily="34" charset="0"/>
              </a:rPr>
              <a:t>Guillén Miranda </a:t>
            </a:r>
            <a:r>
              <a:rPr lang="es-EC" sz="2000" dirty="0">
                <a:solidFill>
                  <a:schemeClr val="tx1"/>
                </a:solidFill>
                <a:latin typeface="Arial" panose="020B0604020202020204" pitchFamily="34" charset="0"/>
                <a:cs typeface="Arial" panose="020B0604020202020204" pitchFamily="34" charset="0"/>
              </a:rPr>
              <a:t>B</a:t>
            </a:r>
            <a:r>
              <a:rPr lang="es-EC" sz="2000" dirty="0" smtClean="0">
                <a:solidFill>
                  <a:schemeClr val="tx1"/>
                </a:solidFill>
                <a:latin typeface="Arial" panose="020B0604020202020204" pitchFamily="34" charset="0"/>
                <a:cs typeface="Arial" panose="020B0604020202020204" pitchFamily="34" charset="0"/>
              </a:rPr>
              <a:t>ryan </a:t>
            </a:r>
            <a:r>
              <a:rPr lang="es-EC" sz="2000" dirty="0">
                <a:solidFill>
                  <a:schemeClr val="tx1"/>
                </a:solidFill>
                <a:latin typeface="Arial" panose="020B0604020202020204" pitchFamily="34" charset="0"/>
                <a:cs typeface="Arial" panose="020B0604020202020204" pitchFamily="34" charset="0"/>
              </a:rPr>
              <a:t>A</a:t>
            </a:r>
            <a:r>
              <a:rPr lang="es-EC" sz="2000" dirty="0" smtClean="0">
                <a:solidFill>
                  <a:schemeClr val="tx1"/>
                </a:solidFill>
                <a:latin typeface="Arial" panose="020B0604020202020204" pitchFamily="34" charset="0"/>
                <a:cs typeface="Arial" panose="020B0604020202020204" pitchFamily="34" charset="0"/>
              </a:rPr>
              <a:t>lonso</a:t>
            </a:r>
          </a:p>
          <a:p>
            <a:pPr algn="ctr">
              <a:lnSpc>
                <a:spcPct val="100000"/>
              </a:lnSpc>
            </a:pPr>
            <a:r>
              <a:rPr lang="es-ES" sz="2000" dirty="0" smtClean="0">
                <a:solidFill>
                  <a:schemeClr val="tx1"/>
                </a:solidFill>
                <a:latin typeface="Arial" panose="020B0604020202020204" pitchFamily="34" charset="0"/>
                <a:cs typeface="Arial" panose="020B0604020202020204" pitchFamily="34" charset="0"/>
              </a:rPr>
              <a:t>                                             </a:t>
            </a:r>
            <a:r>
              <a:rPr lang="es-MX" sz="2000" dirty="0" smtClean="0">
                <a:solidFill>
                  <a:schemeClr val="tx1"/>
                </a:solidFill>
                <a:latin typeface="Arial" panose="020B0604020202020204" pitchFamily="34" charset="0"/>
                <a:cs typeface="Arial" panose="020B0604020202020204" pitchFamily="34" charset="0"/>
              </a:rPr>
              <a:t>Valenzuela </a:t>
            </a:r>
            <a:r>
              <a:rPr lang="es-MX" sz="2000" dirty="0">
                <a:solidFill>
                  <a:schemeClr val="tx1"/>
                </a:solidFill>
                <a:latin typeface="Arial" panose="020B0604020202020204" pitchFamily="34" charset="0"/>
                <a:cs typeface="Arial" panose="020B0604020202020204" pitchFamily="34" charset="0"/>
              </a:rPr>
              <a:t>P</a:t>
            </a:r>
            <a:r>
              <a:rPr lang="es-MX" sz="2000" dirty="0" smtClean="0">
                <a:solidFill>
                  <a:schemeClr val="tx1"/>
                </a:solidFill>
                <a:latin typeface="Arial" panose="020B0604020202020204" pitchFamily="34" charset="0"/>
                <a:cs typeface="Arial" panose="020B0604020202020204" pitchFamily="34" charset="0"/>
              </a:rPr>
              <a:t>roaño </a:t>
            </a:r>
            <a:r>
              <a:rPr lang="es-MX" sz="2000" dirty="0">
                <a:solidFill>
                  <a:schemeClr val="tx1"/>
                </a:solidFill>
                <a:latin typeface="Arial" panose="020B0604020202020204" pitchFamily="34" charset="0"/>
                <a:cs typeface="Arial" panose="020B0604020202020204" pitchFamily="34" charset="0"/>
              </a:rPr>
              <a:t>B</a:t>
            </a:r>
            <a:r>
              <a:rPr lang="es-MX" sz="2000" dirty="0" smtClean="0">
                <a:solidFill>
                  <a:schemeClr val="tx1"/>
                </a:solidFill>
                <a:latin typeface="Arial" panose="020B0604020202020204" pitchFamily="34" charset="0"/>
                <a:cs typeface="Arial" panose="020B0604020202020204" pitchFamily="34" charset="0"/>
              </a:rPr>
              <a:t>ryan </a:t>
            </a:r>
            <a:r>
              <a:rPr lang="es-MX" sz="2000" dirty="0">
                <a:solidFill>
                  <a:schemeClr val="tx1"/>
                </a:solidFill>
                <a:latin typeface="Arial" panose="020B0604020202020204" pitchFamily="34" charset="0"/>
                <a:cs typeface="Arial" panose="020B0604020202020204" pitchFamily="34" charset="0"/>
              </a:rPr>
              <a:t>X</a:t>
            </a:r>
            <a:r>
              <a:rPr lang="es-MX" sz="2000" dirty="0" smtClean="0">
                <a:solidFill>
                  <a:schemeClr val="tx1"/>
                </a:solidFill>
                <a:latin typeface="Arial" panose="020B0604020202020204" pitchFamily="34" charset="0"/>
                <a:cs typeface="Arial" panose="020B0604020202020204" pitchFamily="34" charset="0"/>
              </a:rPr>
              <a:t>avier</a:t>
            </a:r>
            <a:endParaRPr lang="es-EC" sz="2000" dirty="0" smtClean="0">
              <a:solidFill>
                <a:schemeClr val="tx1"/>
              </a:solidFill>
              <a:latin typeface="Arial" panose="020B0604020202020204" pitchFamily="34" charset="0"/>
              <a:cs typeface="Arial" panose="020B0604020202020204" pitchFamily="34" charset="0"/>
            </a:endParaRPr>
          </a:p>
          <a:p>
            <a:pPr algn="ctr">
              <a:lnSpc>
                <a:spcPct val="150000"/>
              </a:lnSpc>
            </a:pPr>
            <a:r>
              <a:rPr lang="es-EC" sz="2000" b="1" dirty="0" smtClean="0">
                <a:solidFill>
                  <a:schemeClr val="tx1"/>
                </a:solidFill>
                <a:latin typeface="Arial" panose="020B0604020202020204" pitchFamily="34" charset="0"/>
                <a:cs typeface="Arial" panose="020B0604020202020204" pitchFamily="34" charset="0"/>
              </a:rPr>
              <a:t>    Director: 		</a:t>
            </a:r>
            <a:r>
              <a:rPr lang="es-EC" sz="2000" dirty="0" smtClean="0">
                <a:solidFill>
                  <a:schemeClr val="tx1"/>
                </a:solidFill>
                <a:latin typeface="Arial" panose="020B0604020202020204" pitchFamily="34" charset="0"/>
                <a:cs typeface="Arial" panose="020B0604020202020204" pitchFamily="34" charset="0"/>
              </a:rPr>
              <a:t>Ing. </a:t>
            </a:r>
            <a:r>
              <a:rPr lang="es-EC" sz="2000" dirty="0">
                <a:solidFill>
                  <a:schemeClr val="tx1"/>
                </a:solidFill>
                <a:latin typeface="Arial" panose="020B0604020202020204" pitchFamily="34" charset="0"/>
                <a:cs typeface="Arial" panose="020B0604020202020204" pitchFamily="34" charset="0"/>
              </a:rPr>
              <a:t>H</a:t>
            </a:r>
            <a:r>
              <a:rPr lang="es-EC" sz="2000" dirty="0" smtClean="0">
                <a:solidFill>
                  <a:schemeClr val="tx1"/>
                </a:solidFill>
                <a:latin typeface="Arial" panose="020B0604020202020204" pitchFamily="34" charset="0"/>
                <a:cs typeface="Arial" panose="020B0604020202020204" pitchFamily="34" charset="0"/>
              </a:rPr>
              <a:t>ernán </a:t>
            </a:r>
            <a:r>
              <a:rPr lang="es-EC" sz="2000" dirty="0">
                <a:solidFill>
                  <a:schemeClr val="tx1"/>
                </a:solidFill>
                <a:latin typeface="Arial" panose="020B0604020202020204" pitchFamily="34" charset="0"/>
                <a:cs typeface="Arial" panose="020B0604020202020204" pitchFamily="34" charset="0"/>
              </a:rPr>
              <a:t>V</a:t>
            </a:r>
            <a:r>
              <a:rPr lang="es-EC" sz="2000" dirty="0" smtClean="0">
                <a:solidFill>
                  <a:schemeClr val="tx1"/>
                </a:solidFill>
                <a:latin typeface="Arial" panose="020B0604020202020204" pitchFamily="34" charset="0"/>
                <a:cs typeface="Arial" panose="020B0604020202020204" pitchFamily="34" charset="0"/>
              </a:rPr>
              <a:t>inicio </a:t>
            </a:r>
            <a:r>
              <a:rPr lang="es-EC" sz="2000" dirty="0">
                <a:solidFill>
                  <a:schemeClr val="tx1"/>
                </a:solidFill>
                <a:latin typeface="Arial" panose="020B0604020202020204" pitchFamily="34" charset="0"/>
                <a:cs typeface="Arial" panose="020B0604020202020204" pitchFamily="34" charset="0"/>
              </a:rPr>
              <a:t>L</a:t>
            </a:r>
            <a:r>
              <a:rPr lang="es-EC" sz="2000" dirty="0" smtClean="0">
                <a:solidFill>
                  <a:schemeClr val="tx1"/>
                </a:solidFill>
                <a:latin typeface="Arial" panose="020B0604020202020204" pitchFamily="34" charset="0"/>
                <a:cs typeface="Arial" panose="020B0604020202020204" pitchFamily="34" charset="0"/>
              </a:rPr>
              <a:t>ara </a:t>
            </a:r>
            <a:r>
              <a:rPr lang="es-EC" sz="2000" dirty="0">
                <a:solidFill>
                  <a:schemeClr val="tx1"/>
                </a:solidFill>
                <a:latin typeface="Arial" panose="020B0604020202020204" pitchFamily="34" charset="0"/>
                <a:cs typeface="Arial" panose="020B0604020202020204" pitchFamily="34" charset="0"/>
              </a:rPr>
              <a:t>P</a:t>
            </a:r>
            <a:r>
              <a:rPr lang="es-EC" sz="2000" dirty="0" smtClean="0">
                <a:solidFill>
                  <a:schemeClr val="tx1"/>
                </a:solidFill>
                <a:latin typeface="Arial" panose="020B0604020202020204" pitchFamily="34" charset="0"/>
                <a:cs typeface="Arial" panose="020B0604020202020204" pitchFamily="34" charset="0"/>
              </a:rPr>
              <a:t>adilla, PhD.</a:t>
            </a:r>
          </a:p>
          <a:p>
            <a:pPr algn="ctr">
              <a:lnSpc>
                <a:spcPct val="150000"/>
              </a:lnSpc>
            </a:pPr>
            <a:r>
              <a:rPr lang="es-EC" sz="2000" dirty="0" smtClean="0">
                <a:solidFill>
                  <a:schemeClr val="tx1"/>
                </a:solidFill>
                <a:latin typeface="Arial" panose="020B0604020202020204" pitchFamily="34" charset="0"/>
                <a:cs typeface="Arial" panose="020B0604020202020204" pitchFamily="34" charset="0"/>
              </a:rPr>
              <a:t>2023</a:t>
            </a:r>
            <a:endParaRPr lang="es-ES" sz="2000" dirty="0">
              <a:solidFill>
                <a:schemeClr val="tx1"/>
              </a:solidFill>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161F5FC7-429A-4F94-8412-DAF8A443FCDA}"/>
              </a:ext>
            </a:extLst>
          </p:cNvPr>
          <p:cNvSpPr/>
          <p:nvPr/>
        </p:nvSpPr>
        <p:spPr>
          <a:xfrm>
            <a:off x="2317460" y="2578884"/>
            <a:ext cx="9144000" cy="1261884"/>
          </a:xfrm>
          <a:prstGeom prst="rect">
            <a:avLst/>
          </a:prstGeom>
        </p:spPr>
        <p:txBody>
          <a:bodyPr wrap="square" lIns="91440" tIns="45720" rIns="91440" bIns="45720" anchor="t">
            <a:spAutoFit/>
          </a:bodyPr>
          <a:lstStyle/>
          <a:p>
            <a:pPr algn="ctr" defTabSz="457200">
              <a:defRPr/>
            </a:pPr>
            <a:r>
              <a:rPr lang="es-EC" sz="2800" b="1" spc="-100" dirty="0">
                <a:solidFill>
                  <a:schemeClr val="tx2"/>
                </a:solidFill>
                <a:latin typeface="+mj-lt"/>
                <a:ea typeface="+mj-ea"/>
                <a:cs typeface="+mj-cs"/>
              </a:rPr>
              <a:t> </a:t>
            </a:r>
            <a:r>
              <a:rPr lang="es-EC" sz="2400" b="1" dirty="0" smtClean="0">
                <a:latin typeface="Arial" panose="020B0604020202020204" pitchFamily="34" charset="0"/>
                <a:cs typeface="Arial" panose="020B0604020202020204" pitchFamily="34" charset="0"/>
              </a:rPr>
              <a:t>Diseño y construcción de un prototipo automatizado para la decoración de gelatinas 3D mediante control numérico por computador</a:t>
            </a:r>
            <a:endParaRPr lang="es-EC" sz="2400" b="1" spc="-100" dirty="0">
              <a:solidFill>
                <a:schemeClr val="tx2"/>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170316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p:txBody>
          <a:bodyPr/>
          <a:lstStyle/>
          <a:p>
            <a:r>
              <a:rPr lang="es-MX" dirty="0" smtClean="0">
                <a:latin typeface="Arial" panose="020B0604020202020204" pitchFamily="34" charset="0"/>
                <a:cs typeface="Arial" panose="020B0604020202020204" pitchFamily="34" charset="0"/>
              </a:rPr>
              <a:t>Sector Artesanal</a:t>
            </a:r>
            <a:endParaRPr lang="es-MX" dirty="0">
              <a:latin typeface="Arial" panose="020B0604020202020204" pitchFamily="34" charset="0"/>
              <a:cs typeface="Arial" panose="020B0604020202020204" pitchFamily="34" charset="0"/>
            </a:endParaRPr>
          </a:p>
        </p:txBody>
      </p:sp>
      <p:sp>
        <p:nvSpPr>
          <p:cNvPr id="15" name="Marcador de contenido 2">
            <a:extLst>
              <a:ext uri="{FF2B5EF4-FFF2-40B4-BE49-F238E27FC236}">
                <a16:creationId xmlns:a16="http://schemas.microsoft.com/office/drawing/2014/main" id="{A2419A25-4334-415D-AEDD-A0680B0C42AC}"/>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smtClean="0">
                <a:solidFill>
                  <a:prstClr val="white"/>
                </a:solidFill>
                <a:cs typeface="Times New Roman" panose="02020603050405020304" pitchFamily="18" charset="0"/>
              </a:rPr>
              <a:t>Desarrollo</a:t>
            </a:r>
            <a:endParaRPr lang="es-MX" sz="1200" dirty="0">
              <a:solidFill>
                <a:prstClr val="white"/>
              </a:solidFill>
              <a:cs typeface="Times New Roman" panose="02020603050405020304" pitchFamily="18" charset="0"/>
            </a:endParaRP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4" name="Marcador de contenido 2">
            <a:extLst>
              <a:ext uri="{FF2B5EF4-FFF2-40B4-BE49-F238E27FC236}">
                <a16:creationId xmlns:a16="http://schemas.microsoft.com/office/drawing/2014/main" id="{1F02C233-0F62-4B29-83E6-A2751C5C3A1D}"/>
              </a:ext>
            </a:extLst>
          </p:cNvPr>
          <p:cNvSpPr>
            <a:spLocks noGrp="1"/>
          </p:cNvSpPr>
          <p:nvPr>
            <p:ph idx="1"/>
          </p:nvPr>
        </p:nvSpPr>
        <p:spPr>
          <a:xfrm>
            <a:off x="2018805" y="1502781"/>
            <a:ext cx="9547761" cy="4983743"/>
          </a:xfrm>
        </p:spPr>
        <p:txBody>
          <a:bodyPr/>
          <a:lstStyle/>
          <a:p>
            <a:pPr>
              <a:lnSpc>
                <a:spcPct val="100000"/>
              </a:lnSpc>
            </a:pPr>
            <a:r>
              <a:rPr lang="es-ES" dirty="0">
                <a:latin typeface="Arial" panose="020B0604020202020204" pitchFamily="34" charset="0"/>
                <a:cs typeface="Arial" panose="020B0604020202020204" pitchFamily="34" charset="0"/>
              </a:rPr>
              <a:t>Un sector productivo de gran importancia para el desarrollo económico, generando impacto en la generación de empleo y flujo de dinero, los emprendimientos artesanales se podrían catalogar como </a:t>
            </a:r>
            <a:r>
              <a:rPr lang="es-ES" dirty="0" smtClean="0">
                <a:latin typeface="Arial" panose="020B0604020202020204" pitchFamily="34" charset="0"/>
                <a:cs typeface="Arial" panose="020B0604020202020204" pitchFamily="34" charset="0"/>
              </a:rPr>
              <a:t>microempresas.</a:t>
            </a:r>
          </a:p>
          <a:p>
            <a:pPr>
              <a:lnSpc>
                <a:spcPct val="100000"/>
              </a:lnSpc>
            </a:pPr>
            <a:r>
              <a:rPr lang="es-ES" dirty="0">
                <a:latin typeface="Arial" panose="020B0604020202020204" pitchFamily="34" charset="0"/>
                <a:cs typeface="Arial" panose="020B0604020202020204" pitchFamily="34" charset="0"/>
              </a:rPr>
              <a:t>La repostería es un arte, basado en preparar y adornar diferentes platos dulces, dando importancia a la experiencia que ofrecen los sabores y el impacto visual del postre</a:t>
            </a:r>
            <a:r>
              <a:rPr lang="es-ES" dirty="0" smtClean="0">
                <a:latin typeface="Arial" panose="020B0604020202020204" pitchFamily="34" charset="0"/>
                <a:cs typeface="Arial" panose="020B0604020202020204" pitchFamily="34" charset="0"/>
              </a:rPr>
              <a:t>.</a:t>
            </a:r>
          </a:p>
          <a:p>
            <a:pPr>
              <a:lnSpc>
                <a:spcPct val="100000"/>
              </a:lnSpc>
            </a:pPr>
            <a:r>
              <a:rPr lang="es-ES" dirty="0">
                <a:latin typeface="Arial" panose="020B0604020202020204" pitchFamily="34" charset="0"/>
                <a:cs typeface="Arial" panose="020B0604020202020204" pitchFamily="34" charset="0"/>
              </a:rPr>
              <a:t>En esta rama de la gastronomía las gelatinas son un postre de sabor delicado y atractivo al paladar, la última tendencia de gelatinas no ha jugado tanto con su sabor sino con su aspecto</a:t>
            </a:r>
            <a:endParaRPr lang="es-ES" dirty="0" smtClean="0">
              <a:latin typeface="Arial" panose="020B0604020202020204" pitchFamily="34" charset="0"/>
              <a:cs typeface="Arial" panose="020B0604020202020204" pitchFamily="34" charset="0"/>
            </a:endParaRPr>
          </a:p>
          <a:p>
            <a:pPr marL="0" indent="0">
              <a:lnSpc>
                <a:spcPct val="100000"/>
              </a:lnSpc>
              <a:buNone/>
            </a:pPr>
            <a:endParaRPr lang="es-E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4035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a:xfrm>
            <a:off x="2936517" y="15461"/>
            <a:ext cx="7315200" cy="2021710"/>
          </a:xfrm>
        </p:spPr>
        <p:txBody>
          <a:bodyPr/>
          <a:lstStyle/>
          <a:p>
            <a:r>
              <a:rPr lang="es-MX" dirty="0" smtClean="0">
                <a:latin typeface="Arial" panose="020B0604020202020204" pitchFamily="34" charset="0"/>
                <a:cs typeface="Arial" panose="020B0604020202020204" pitchFamily="34" charset="0"/>
              </a:rPr>
              <a:t>Decoración</a:t>
            </a:r>
            <a:r>
              <a:rPr lang="es-MX" dirty="0" smtClean="0"/>
              <a:t> </a:t>
            </a:r>
            <a:endParaRPr lang="es-MX" dirty="0"/>
          </a:p>
        </p:txBody>
      </p:sp>
      <p:sp>
        <p:nvSpPr>
          <p:cNvPr id="15" name="Marcador de contenido 2">
            <a:extLst>
              <a:ext uri="{FF2B5EF4-FFF2-40B4-BE49-F238E27FC236}">
                <a16:creationId xmlns:a16="http://schemas.microsoft.com/office/drawing/2014/main" id="{A2419A25-4334-415D-AEDD-A0680B0C42AC}"/>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smtClean="0">
                <a:solidFill>
                  <a:prstClr val="white"/>
                </a:solidFill>
                <a:cs typeface="Times New Roman" panose="02020603050405020304" pitchFamily="18" charset="0"/>
              </a:rPr>
              <a:t>Desarrollo</a:t>
            </a:r>
            <a:endParaRPr lang="es-MX" sz="1200" dirty="0">
              <a:solidFill>
                <a:prstClr val="white"/>
              </a:solidFill>
              <a:cs typeface="Times New Roman" panose="02020603050405020304" pitchFamily="18" charset="0"/>
            </a:endParaRP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4" name="Marcador de contenido 2">
            <a:extLst>
              <a:ext uri="{FF2B5EF4-FFF2-40B4-BE49-F238E27FC236}">
                <a16:creationId xmlns:a16="http://schemas.microsoft.com/office/drawing/2014/main" id="{1F02C233-0F62-4B29-83E6-A2751C5C3A1D}"/>
              </a:ext>
            </a:extLst>
          </p:cNvPr>
          <p:cNvSpPr>
            <a:spLocks noGrp="1"/>
          </p:cNvSpPr>
          <p:nvPr>
            <p:ph idx="1"/>
          </p:nvPr>
        </p:nvSpPr>
        <p:spPr>
          <a:xfrm>
            <a:off x="2051145" y="1630771"/>
            <a:ext cx="4866891" cy="4256751"/>
          </a:xfrm>
        </p:spPr>
        <p:txBody>
          <a:bodyPr/>
          <a:lstStyle/>
          <a:p>
            <a:pPr lvl="0">
              <a:lnSpc>
                <a:spcPct val="100000"/>
              </a:lnSpc>
            </a:pPr>
            <a:r>
              <a:rPr lang="es-EC" dirty="0">
                <a:latin typeface="Arial" panose="020B0604020202020204" pitchFamily="34" charset="0"/>
                <a:cs typeface="Arial" panose="020B0604020202020204" pitchFamily="34" charset="0"/>
              </a:rPr>
              <a:t>Semilla: Ubicada en la zona central de la flor, se compone de varias líneas en forma circular.</a:t>
            </a:r>
            <a:endParaRPr lang="en-US" dirty="0">
              <a:latin typeface="Arial" panose="020B0604020202020204" pitchFamily="34" charset="0"/>
              <a:cs typeface="Arial" panose="020B0604020202020204" pitchFamily="34" charset="0"/>
            </a:endParaRPr>
          </a:p>
          <a:p>
            <a:pPr lvl="0">
              <a:lnSpc>
                <a:spcPct val="100000"/>
              </a:lnSpc>
            </a:pPr>
            <a:r>
              <a:rPr lang="es-EC" dirty="0">
                <a:latin typeface="Arial" panose="020B0604020202020204" pitchFamily="34" charset="0"/>
                <a:cs typeface="Arial" panose="020B0604020202020204" pitchFamily="34" charset="0"/>
              </a:rPr>
              <a:t>Pétalo: Pueden tener diferentes formas según la gubia utilizada, pero estas siempre se encuentran alrededor de la semilla formando varios círculos concéntricos.</a:t>
            </a:r>
            <a:endParaRPr lang="en-US" dirty="0">
              <a:latin typeface="Arial" panose="020B0604020202020204" pitchFamily="34" charset="0"/>
              <a:cs typeface="Arial" panose="020B0604020202020204" pitchFamily="34" charset="0"/>
            </a:endParaRPr>
          </a:p>
          <a:p>
            <a:pPr lvl="0">
              <a:lnSpc>
                <a:spcPct val="100000"/>
              </a:lnSpc>
            </a:pPr>
            <a:r>
              <a:rPr lang="es-EC" dirty="0">
                <a:latin typeface="Arial" panose="020B0604020202020204" pitchFamily="34" charset="0"/>
                <a:cs typeface="Arial" panose="020B0604020202020204" pitchFamily="34" charset="0"/>
              </a:rPr>
              <a:t> Hoja: Comúnmente de color verde son la última forma apreciable en los bordes de la flor antes del acabado final.</a:t>
            </a:r>
            <a:endParaRPr lang="en-US"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6970" b="14209"/>
          <a:stretch/>
        </p:blipFill>
        <p:spPr>
          <a:xfrm>
            <a:off x="7286058" y="1502781"/>
            <a:ext cx="3851031" cy="4719782"/>
          </a:xfrm>
          <a:prstGeom prst="rect">
            <a:avLst/>
          </a:prstGeom>
        </p:spPr>
      </p:pic>
    </p:spTree>
    <p:extLst>
      <p:ext uri="{BB962C8B-B14F-4D97-AF65-F5344CB8AC3E}">
        <p14:creationId xmlns:p14="http://schemas.microsoft.com/office/powerpoint/2010/main" val="749705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p:nvPr/>
        </p:nvPicPr>
        <p:blipFill>
          <a:blip r:embed="rId2"/>
          <a:stretch>
            <a:fillRect/>
          </a:stretch>
        </p:blipFill>
        <p:spPr>
          <a:xfrm>
            <a:off x="2791476" y="210238"/>
            <a:ext cx="3874770" cy="2585085"/>
          </a:xfrm>
          <a:prstGeom prst="rect">
            <a:avLst/>
          </a:prstGeom>
          <a:ln>
            <a:noFill/>
          </a:ln>
          <a:effectLst>
            <a:softEdge rad="112500"/>
          </a:effectLst>
        </p:spPr>
      </p:pic>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a:xfrm rot="16200000">
            <a:off x="-1441519" y="2518515"/>
            <a:ext cx="7315200" cy="2021710"/>
          </a:xfrm>
        </p:spPr>
        <p:txBody>
          <a:bodyPr/>
          <a:lstStyle/>
          <a:p>
            <a:r>
              <a:rPr lang="es-MX" dirty="0" smtClean="0">
                <a:latin typeface="Arial" panose="020B0604020202020204" pitchFamily="34" charset="0"/>
                <a:cs typeface="Arial" panose="020B0604020202020204" pitchFamily="34" charset="0"/>
              </a:rPr>
              <a:t>Decoración Manual</a:t>
            </a:r>
            <a:r>
              <a:rPr lang="es-MX" dirty="0" smtClean="0"/>
              <a:t> </a:t>
            </a:r>
            <a:endParaRPr lang="es-MX" dirty="0"/>
          </a:p>
        </p:txBody>
      </p:sp>
      <p:sp>
        <p:nvSpPr>
          <p:cNvPr id="15" name="Marcador de contenido 2">
            <a:extLst>
              <a:ext uri="{FF2B5EF4-FFF2-40B4-BE49-F238E27FC236}">
                <a16:creationId xmlns:a16="http://schemas.microsoft.com/office/drawing/2014/main" id="{A2419A25-4334-415D-AEDD-A0680B0C42AC}"/>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smtClean="0">
                <a:solidFill>
                  <a:prstClr val="white"/>
                </a:solidFill>
                <a:cs typeface="Times New Roman" panose="02020603050405020304" pitchFamily="18" charset="0"/>
              </a:rPr>
              <a:t>Desarrollo</a:t>
            </a:r>
            <a:endParaRPr lang="es-MX" sz="1200" dirty="0">
              <a:solidFill>
                <a:prstClr val="white"/>
              </a:solidFill>
              <a:cs typeface="Times New Roman" panose="02020603050405020304" pitchFamily="18" charset="0"/>
            </a:endParaRP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grpSp>
        <p:nvGrpSpPr>
          <p:cNvPr id="12" name="Grupo 11"/>
          <p:cNvGrpSpPr/>
          <p:nvPr/>
        </p:nvGrpSpPr>
        <p:grpSpPr>
          <a:xfrm>
            <a:off x="3534805" y="2624635"/>
            <a:ext cx="2556765" cy="839001"/>
            <a:chOff x="218571" y="5051515"/>
            <a:chExt cx="2556765" cy="1018314"/>
          </a:xfrm>
        </p:grpSpPr>
        <p:sp>
          <p:nvSpPr>
            <p:cNvPr id="13" name="Redondear rectángulo de esquina del mismo lado 12"/>
            <p:cNvSpPr/>
            <p:nvPr/>
          </p:nvSpPr>
          <p:spPr>
            <a:xfrm rot="10800000">
              <a:off x="218571" y="5051515"/>
              <a:ext cx="2556765" cy="1018314"/>
            </a:xfrm>
            <a:prstGeom prst="round2SameRect">
              <a:avLst>
                <a:gd name="adj1" fmla="val 10500"/>
                <a:gd name="adj2" fmla="val 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dondear rectángulo de esquina del mismo lado 4"/>
            <p:cNvSpPr txBox="1"/>
            <p:nvPr/>
          </p:nvSpPr>
          <p:spPr>
            <a:xfrm>
              <a:off x="249888" y="5051515"/>
              <a:ext cx="2494131" cy="9869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576" tIns="163576" rIns="163576" bIns="163576" numCol="1" spcCol="1270" anchor="t" anchorCtr="0">
              <a:noAutofit/>
            </a:bodyPr>
            <a:lstStyle/>
            <a:p>
              <a:pPr lvl="0" algn="ctr" defTabSz="1022350">
                <a:lnSpc>
                  <a:spcPct val="90000"/>
                </a:lnSpc>
                <a:spcBef>
                  <a:spcPct val="0"/>
                </a:spcBef>
                <a:spcAft>
                  <a:spcPct val="35000"/>
                </a:spcAft>
              </a:pPr>
              <a:r>
                <a:rPr lang="es-ES" sz="2000" kern="1200" dirty="0" smtClean="0">
                  <a:latin typeface="Arial" panose="020B0604020202020204" pitchFamily="34" charset="0"/>
                  <a:cs typeface="Arial" panose="020B0604020202020204" pitchFamily="34" charset="0"/>
                </a:rPr>
                <a:t>Tintes a base de gelatina.</a:t>
              </a:r>
              <a:endParaRPr lang="es-ES" sz="2000" kern="1200" dirty="0">
                <a:latin typeface="Arial" panose="020B0604020202020204" pitchFamily="34" charset="0"/>
                <a:cs typeface="Arial" panose="020B0604020202020204" pitchFamily="34" charset="0"/>
              </a:endParaRPr>
            </a:p>
          </p:txBody>
        </p:sp>
      </p:grpSp>
      <p:pic>
        <p:nvPicPr>
          <p:cNvPr id="17" name="Imagen 16"/>
          <p:cNvPicPr/>
          <p:nvPr/>
        </p:nvPicPr>
        <p:blipFill>
          <a:blip r:embed="rId3"/>
          <a:stretch>
            <a:fillRect/>
          </a:stretch>
        </p:blipFill>
        <p:spPr>
          <a:xfrm>
            <a:off x="7211898" y="246346"/>
            <a:ext cx="3779376" cy="2512868"/>
          </a:xfrm>
          <a:prstGeom prst="rect">
            <a:avLst/>
          </a:prstGeom>
          <a:ln>
            <a:noFill/>
          </a:ln>
          <a:effectLst>
            <a:softEdge rad="112500"/>
          </a:effectLst>
        </p:spPr>
      </p:pic>
      <p:grpSp>
        <p:nvGrpSpPr>
          <p:cNvPr id="18" name="Grupo 17"/>
          <p:cNvGrpSpPr/>
          <p:nvPr/>
        </p:nvGrpSpPr>
        <p:grpSpPr>
          <a:xfrm>
            <a:off x="7823203" y="2593318"/>
            <a:ext cx="2556765" cy="870319"/>
            <a:chOff x="218571" y="5051515"/>
            <a:chExt cx="2556765" cy="1018314"/>
          </a:xfrm>
        </p:grpSpPr>
        <p:sp>
          <p:nvSpPr>
            <p:cNvPr id="19" name="Redondear rectángulo de esquina del mismo lado 18"/>
            <p:cNvSpPr/>
            <p:nvPr/>
          </p:nvSpPr>
          <p:spPr>
            <a:xfrm rot="10800000">
              <a:off x="218571" y="5051515"/>
              <a:ext cx="2556765" cy="1018314"/>
            </a:xfrm>
            <a:prstGeom prst="round2SameRect">
              <a:avLst>
                <a:gd name="adj1" fmla="val 10500"/>
                <a:gd name="adj2" fmla="val 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dondear rectángulo de esquina del mismo lado 4"/>
            <p:cNvSpPr txBox="1"/>
            <p:nvPr/>
          </p:nvSpPr>
          <p:spPr>
            <a:xfrm>
              <a:off x="249888" y="5051515"/>
              <a:ext cx="2494131" cy="9869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576" tIns="163576" rIns="163576" bIns="163576" numCol="1" spcCol="1270" anchor="t" anchorCtr="0">
              <a:noAutofit/>
            </a:bodyPr>
            <a:lstStyle/>
            <a:p>
              <a:pPr lvl="0" algn="ctr" defTabSz="1022350">
                <a:lnSpc>
                  <a:spcPct val="90000"/>
                </a:lnSpc>
                <a:spcBef>
                  <a:spcPct val="0"/>
                </a:spcBef>
                <a:spcAft>
                  <a:spcPct val="35000"/>
                </a:spcAft>
              </a:pPr>
              <a:r>
                <a:rPr lang="es-ES" sz="2000" dirty="0" smtClean="0">
                  <a:latin typeface="Arial" panose="020B0604020202020204" pitchFamily="34" charset="0"/>
                  <a:cs typeface="Arial" panose="020B0604020202020204" pitchFamily="34" charset="0"/>
                </a:rPr>
                <a:t>Arreglo de múltiples agujas.</a:t>
              </a:r>
              <a:endParaRPr lang="es-ES" sz="2000" kern="1200" dirty="0">
                <a:latin typeface="Arial" panose="020B0604020202020204" pitchFamily="34" charset="0"/>
                <a:cs typeface="Arial" panose="020B0604020202020204" pitchFamily="34" charset="0"/>
              </a:endParaRPr>
            </a:p>
          </p:txBody>
        </p:sp>
      </p:grpSp>
      <p:pic>
        <p:nvPicPr>
          <p:cNvPr id="21" name="Imagen 20"/>
          <p:cNvPicPr/>
          <p:nvPr/>
        </p:nvPicPr>
        <p:blipFill>
          <a:blip r:embed="rId4"/>
          <a:stretch>
            <a:fillRect/>
          </a:stretch>
        </p:blipFill>
        <p:spPr>
          <a:xfrm>
            <a:off x="2791476" y="3463637"/>
            <a:ext cx="3874770" cy="2739377"/>
          </a:xfrm>
          <a:prstGeom prst="rect">
            <a:avLst/>
          </a:prstGeom>
          <a:ln>
            <a:noFill/>
          </a:ln>
          <a:effectLst>
            <a:softEdge rad="112500"/>
          </a:effectLst>
        </p:spPr>
      </p:pic>
      <p:grpSp>
        <p:nvGrpSpPr>
          <p:cNvPr id="22" name="Grupo 21"/>
          <p:cNvGrpSpPr/>
          <p:nvPr/>
        </p:nvGrpSpPr>
        <p:grpSpPr>
          <a:xfrm>
            <a:off x="3484193" y="5981855"/>
            <a:ext cx="2556765" cy="839001"/>
            <a:chOff x="218571" y="5051515"/>
            <a:chExt cx="2556765" cy="1018314"/>
          </a:xfrm>
        </p:grpSpPr>
        <p:sp>
          <p:nvSpPr>
            <p:cNvPr id="23" name="Redondear rectángulo de esquina del mismo lado 22"/>
            <p:cNvSpPr/>
            <p:nvPr/>
          </p:nvSpPr>
          <p:spPr>
            <a:xfrm rot="10800000">
              <a:off x="218571" y="5051515"/>
              <a:ext cx="2556765" cy="1018314"/>
            </a:xfrm>
            <a:prstGeom prst="round2SameRect">
              <a:avLst>
                <a:gd name="adj1" fmla="val 10500"/>
                <a:gd name="adj2" fmla="val 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dondear rectángulo de esquina del mismo lado 4"/>
            <p:cNvSpPr txBox="1"/>
            <p:nvPr/>
          </p:nvSpPr>
          <p:spPr>
            <a:xfrm>
              <a:off x="249888" y="5051515"/>
              <a:ext cx="2494131" cy="9869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576" tIns="163576" rIns="163576" bIns="163576" numCol="1" spcCol="1270" anchor="t" anchorCtr="0">
              <a:noAutofit/>
            </a:bodyPr>
            <a:lstStyle/>
            <a:p>
              <a:pPr lvl="0" algn="ctr" defTabSz="1022350">
                <a:lnSpc>
                  <a:spcPct val="90000"/>
                </a:lnSpc>
                <a:spcBef>
                  <a:spcPct val="0"/>
                </a:spcBef>
                <a:spcAft>
                  <a:spcPct val="35000"/>
                </a:spcAft>
              </a:pPr>
              <a:r>
                <a:rPr lang="es-ES" sz="2000" kern="1200" dirty="0" smtClean="0">
                  <a:latin typeface="Arial" panose="020B0604020202020204" pitchFamily="34" charset="0"/>
                  <a:cs typeface="Arial" panose="020B0604020202020204" pitchFamily="34" charset="0"/>
                </a:rPr>
                <a:t>Dosificación con gotero</a:t>
              </a:r>
              <a:endParaRPr lang="es-ES" sz="2000" kern="1200" dirty="0">
                <a:latin typeface="Arial" panose="020B0604020202020204" pitchFamily="34" charset="0"/>
                <a:cs typeface="Arial" panose="020B0604020202020204" pitchFamily="34" charset="0"/>
              </a:endParaRPr>
            </a:p>
          </p:txBody>
        </p:sp>
      </p:grpSp>
      <p:pic>
        <p:nvPicPr>
          <p:cNvPr id="25" name="Imagen 24"/>
          <p:cNvPicPr/>
          <p:nvPr/>
        </p:nvPicPr>
        <p:blipFill>
          <a:blip r:embed="rId5"/>
          <a:stretch>
            <a:fillRect/>
          </a:stretch>
        </p:blipFill>
        <p:spPr>
          <a:xfrm>
            <a:off x="7279640" y="3607082"/>
            <a:ext cx="3462252" cy="2595932"/>
          </a:xfrm>
          <a:prstGeom prst="rect">
            <a:avLst/>
          </a:prstGeom>
          <a:ln>
            <a:noFill/>
          </a:ln>
          <a:effectLst>
            <a:softEdge rad="112500"/>
          </a:effectLst>
        </p:spPr>
      </p:pic>
      <p:grpSp>
        <p:nvGrpSpPr>
          <p:cNvPr id="27" name="Grupo 26"/>
          <p:cNvGrpSpPr/>
          <p:nvPr/>
        </p:nvGrpSpPr>
        <p:grpSpPr>
          <a:xfrm>
            <a:off x="7732383" y="5968953"/>
            <a:ext cx="2556765" cy="839001"/>
            <a:chOff x="218571" y="5051515"/>
            <a:chExt cx="2556765" cy="1018314"/>
          </a:xfrm>
        </p:grpSpPr>
        <p:sp>
          <p:nvSpPr>
            <p:cNvPr id="28" name="Redondear rectángulo de esquina del mismo lado 27"/>
            <p:cNvSpPr/>
            <p:nvPr/>
          </p:nvSpPr>
          <p:spPr>
            <a:xfrm rot="10800000">
              <a:off x="218571" y="5051515"/>
              <a:ext cx="2556765" cy="1018314"/>
            </a:xfrm>
            <a:prstGeom prst="round2SameRect">
              <a:avLst>
                <a:gd name="adj1" fmla="val 10500"/>
                <a:gd name="adj2" fmla="val 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edondear rectángulo de esquina del mismo lado 4"/>
            <p:cNvSpPr txBox="1"/>
            <p:nvPr/>
          </p:nvSpPr>
          <p:spPr>
            <a:xfrm>
              <a:off x="249888" y="5051515"/>
              <a:ext cx="2494131" cy="9869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576" tIns="163576" rIns="163576" bIns="163576" numCol="1" spcCol="1270" anchor="t" anchorCtr="0">
              <a:noAutofit/>
            </a:bodyPr>
            <a:lstStyle/>
            <a:p>
              <a:pPr lvl="0" algn="ctr" defTabSz="1022350">
                <a:lnSpc>
                  <a:spcPct val="90000"/>
                </a:lnSpc>
                <a:spcBef>
                  <a:spcPct val="0"/>
                </a:spcBef>
                <a:spcAft>
                  <a:spcPct val="35000"/>
                </a:spcAft>
              </a:pPr>
              <a:r>
                <a:rPr lang="es-ES" sz="2000" kern="1200" dirty="0" smtClean="0">
                  <a:latin typeface="Arial" panose="020B0604020202020204" pitchFamily="34" charset="0"/>
                  <a:cs typeface="Arial" panose="020B0604020202020204" pitchFamily="34" charset="0"/>
                </a:rPr>
                <a:t>Postre con el diseño terminado</a:t>
              </a:r>
              <a:endParaRPr lang="es-ES" sz="2000" kern="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46977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n 32"/>
          <p:cNvPicPr/>
          <p:nvPr/>
        </p:nvPicPr>
        <p:blipFill rotWithShape="1">
          <a:blip r:embed="rId2"/>
          <a:srcRect l="2069" t="1692" r="1693" b="44957"/>
          <a:stretch/>
        </p:blipFill>
        <p:spPr bwMode="auto">
          <a:xfrm>
            <a:off x="7108813" y="3647759"/>
            <a:ext cx="4303755" cy="2439005"/>
          </a:xfrm>
          <a:prstGeom prst="rect">
            <a:avLst/>
          </a:prstGeom>
          <a:ln>
            <a:noFill/>
          </a:ln>
          <a:extLst>
            <a:ext uri="{53640926-AAD7-44D8-BBD7-CCE9431645EC}">
              <a14:shadowObscured xmlns:a14="http://schemas.microsoft.com/office/drawing/2010/main"/>
            </a:ext>
          </a:extLst>
        </p:spPr>
      </p:pic>
      <p:pic>
        <p:nvPicPr>
          <p:cNvPr id="32" name="Imagen 31" descr="C:\Users\usuario\AppData\Local\Packages\5319275A.WhatsAppDesktop_cv1g1gvanyjgm\TempState\BFFC98347EE35B3EAD06728D6F073C68\Imagen de WhatsApp 2022-12-30 a las 21.06.37.jpg"/>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902971" y="3607082"/>
            <a:ext cx="3763275" cy="2479682"/>
          </a:xfrm>
          <a:prstGeom prst="rect">
            <a:avLst/>
          </a:prstGeom>
          <a:noFill/>
          <a:ln>
            <a:noFill/>
          </a:ln>
        </p:spPr>
      </p:pic>
      <p:pic>
        <p:nvPicPr>
          <p:cNvPr id="31" name="Imagen 30"/>
          <p:cNvPicPr/>
          <p:nvPr/>
        </p:nvPicPr>
        <p:blipFill>
          <a:blip r:embed="rId4"/>
          <a:stretch>
            <a:fillRect/>
          </a:stretch>
        </p:blipFill>
        <p:spPr>
          <a:xfrm>
            <a:off x="6948245" y="112045"/>
            <a:ext cx="4464324" cy="2631993"/>
          </a:xfrm>
          <a:prstGeom prst="rect">
            <a:avLst/>
          </a:prstGeom>
        </p:spPr>
      </p:pic>
      <p:pic>
        <p:nvPicPr>
          <p:cNvPr id="30" name="Imagen 29" descr="C:\Users\usuario\AppData\Local\Packages\5319275A.WhatsAppDesktop_cv1g1gvanyjgm\TempState\DC09C97FD73D7A324BDBFE7C79525F64\Imagen de WhatsApp 2022-12-30 a las 21.03.1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4855" y="210238"/>
            <a:ext cx="3751392" cy="2548976"/>
          </a:xfrm>
          <a:prstGeom prst="rect">
            <a:avLst/>
          </a:prstGeom>
          <a:ln>
            <a:noFill/>
          </a:ln>
          <a:effectLst>
            <a:softEdge rad="112500"/>
          </a:effectLst>
        </p:spPr>
      </p:pic>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a:xfrm rot="16200000">
            <a:off x="-1441519" y="2518515"/>
            <a:ext cx="7315200" cy="2021710"/>
          </a:xfrm>
        </p:spPr>
        <p:txBody>
          <a:bodyPr/>
          <a:lstStyle/>
          <a:p>
            <a:r>
              <a:rPr lang="es-MX" dirty="0" smtClean="0">
                <a:latin typeface="Arial" panose="020B0604020202020204" pitchFamily="34" charset="0"/>
                <a:cs typeface="Arial" panose="020B0604020202020204" pitchFamily="34" charset="0"/>
              </a:rPr>
              <a:t>Decoración Automática</a:t>
            </a:r>
            <a:r>
              <a:rPr lang="es-MX" dirty="0" smtClean="0"/>
              <a:t> </a:t>
            </a:r>
            <a:endParaRPr lang="es-MX" dirty="0"/>
          </a:p>
        </p:txBody>
      </p:sp>
      <p:sp>
        <p:nvSpPr>
          <p:cNvPr id="15" name="Marcador de contenido 2">
            <a:extLst>
              <a:ext uri="{FF2B5EF4-FFF2-40B4-BE49-F238E27FC236}">
                <a16:creationId xmlns:a16="http://schemas.microsoft.com/office/drawing/2014/main" id="{A2419A25-4334-415D-AEDD-A0680B0C42AC}"/>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smtClean="0">
                <a:solidFill>
                  <a:prstClr val="white"/>
                </a:solidFill>
                <a:cs typeface="Times New Roman" panose="02020603050405020304" pitchFamily="18" charset="0"/>
              </a:rPr>
              <a:t>Desarrollo</a:t>
            </a:r>
            <a:endParaRPr lang="es-MX" sz="1200" dirty="0">
              <a:solidFill>
                <a:prstClr val="white"/>
              </a:solidFill>
              <a:cs typeface="Times New Roman" panose="02020603050405020304" pitchFamily="18" charset="0"/>
            </a:endParaRP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grpSp>
        <p:nvGrpSpPr>
          <p:cNvPr id="12" name="Grupo 11"/>
          <p:cNvGrpSpPr/>
          <p:nvPr/>
        </p:nvGrpSpPr>
        <p:grpSpPr>
          <a:xfrm>
            <a:off x="3196854" y="2608977"/>
            <a:ext cx="3131441" cy="839001"/>
            <a:chOff x="218571" y="5051515"/>
            <a:chExt cx="2556765" cy="1018314"/>
          </a:xfrm>
        </p:grpSpPr>
        <p:sp>
          <p:nvSpPr>
            <p:cNvPr id="13" name="Redondear rectángulo de esquina del mismo lado 12"/>
            <p:cNvSpPr/>
            <p:nvPr/>
          </p:nvSpPr>
          <p:spPr>
            <a:xfrm rot="10800000">
              <a:off x="218571" y="5051515"/>
              <a:ext cx="2556765" cy="1018314"/>
            </a:xfrm>
            <a:prstGeom prst="round2SameRect">
              <a:avLst>
                <a:gd name="adj1" fmla="val 10500"/>
                <a:gd name="adj2" fmla="val 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dondear rectángulo de esquina del mismo lado 4"/>
            <p:cNvSpPr txBox="1"/>
            <p:nvPr/>
          </p:nvSpPr>
          <p:spPr>
            <a:xfrm>
              <a:off x="249888" y="5051515"/>
              <a:ext cx="2494131" cy="9869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576" tIns="163576" rIns="163576" bIns="163576" numCol="1" spcCol="1270" anchor="t" anchorCtr="0">
              <a:noAutofit/>
            </a:bodyPr>
            <a:lstStyle/>
            <a:p>
              <a:pPr lvl="0" algn="ctr" defTabSz="1022350">
                <a:lnSpc>
                  <a:spcPct val="90000"/>
                </a:lnSpc>
                <a:spcBef>
                  <a:spcPct val="0"/>
                </a:spcBef>
                <a:spcAft>
                  <a:spcPct val="35000"/>
                </a:spcAft>
              </a:pPr>
              <a:r>
                <a:rPr lang="es-ES" sz="2000" kern="1200" dirty="0" smtClean="0">
                  <a:latin typeface="Arial" panose="020B0604020202020204" pitchFamily="34" charset="0"/>
                  <a:cs typeface="Arial" panose="020B0604020202020204" pitchFamily="34" charset="0"/>
                </a:rPr>
                <a:t>Nueva tinta impulsada por bombas</a:t>
              </a:r>
              <a:endParaRPr lang="es-ES" sz="2000" kern="1200" dirty="0">
                <a:latin typeface="Arial" panose="020B0604020202020204" pitchFamily="34" charset="0"/>
                <a:cs typeface="Arial" panose="020B0604020202020204" pitchFamily="34" charset="0"/>
              </a:endParaRPr>
            </a:p>
          </p:txBody>
        </p:sp>
      </p:grpSp>
      <p:grpSp>
        <p:nvGrpSpPr>
          <p:cNvPr id="18" name="Grupo 17"/>
          <p:cNvGrpSpPr/>
          <p:nvPr/>
        </p:nvGrpSpPr>
        <p:grpSpPr>
          <a:xfrm>
            <a:off x="7668110" y="2608977"/>
            <a:ext cx="3024593" cy="870319"/>
            <a:chOff x="218571" y="5051515"/>
            <a:chExt cx="2556765" cy="1018314"/>
          </a:xfrm>
        </p:grpSpPr>
        <p:sp>
          <p:nvSpPr>
            <p:cNvPr id="19" name="Redondear rectángulo de esquina del mismo lado 18"/>
            <p:cNvSpPr/>
            <p:nvPr/>
          </p:nvSpPr>
          <p:spPr>
            <a:xfrm rot="10800000">
              <a:off x="218571" y="5051515"/>
              <a:ext cx="2556765" cy="1018314"/>
            </a:xfrm>
            <a:prstGeom prst="round2SameRect">
              <a:avLst>
                <a:gd name="adj1" fmla="val 10500"/>
                <a:gd name="adj2" fmla="val 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dondear rectángulo de esquina del mismo lado 4"/>
            <p:cNvSpPr txBox="1"/>
            <p:nvPr/>
          </p:nvSpPr>
          <p:spPr>
            <a:xfrm>
              <a:off x="249887" y="5051515"/>
              <a:ext cx="2494131" cy="9869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576" tIns="163576" rIns="163576" bIns="163576" numCol="1" spcCol="1270" anchor="t" anchorCtr="0">
              <a:noAutofit/>
            </a:bodyPr>
            <a:lstStyle/>
            <a:p>
              <a:pPr lvl="0" algn="ctr" defTabSz="1022350">
                <a:lnSpc>
                  <a:spcPct val="90000"/>
                </a:lnSpc>
                <a:spcBef>
                  <a:spcPct val="0"/>
                </a:spcBef>
                <a:spcAft>
                  <a:spcPct val="35000"/>
                </a:spcAft>
              </a:pPr>
              <a:r>
                <a:rPr lang="es-ES" sz="2000" dirty="0" smtClean="0">
                  <a:latin typeface="Arial" panose="020B0604020202020204" pitchFamily="34" charset="0"/>
                  <a:cs typeface="Arial" panose="020B0604020202020204" pitchFamily="34" charset="0"/>
                </a:rPr>
                <a:t>Setear parámetros y generar archivos</a:t>
              </a:r>
              <a:endParaRPr lang="es-ES" sz="2000" kern="1200" dirty="0">
                <a:latin typeface="Arial" panose="020B0604020202020204" pitchFamily="34" charset="0"/>
                <a:cs typeface="Arial" panose="020B0604020202020204" pitchFamily="34" charset="0"/>
              </a:endParaRPr>
            </a:p>
          </p:txBody>
        </p:sp>
      </p:grpSp>
      <p:grpSp>
        <p:nvGrpSpPr>
          <p:cNvPr id="22" name="Grupo 21"/>
          <p:cNvGrpSpPr/>
          <p:nvPr/>
        </p:nvGrpSpPr>
        <p:grpSpPr>
          <a:xfrm>
            <a:off x="3171547" y="5968953"/>
            <a:ext cx="3182053" cy="839001"/>
            <a:chOff x="218571" y="5051515"/>
            <a:chExt cx="2556765" cy="1018314"/>
          </a:xfrm>
        </p:grpSpPr>
        <p:sp>
          <p:nvSpPr>
            <p:cNvPr id="23" name="Redondear rectángulo de esquina del mismo lado 22"/>
            <p:cNvSpPr/>
            <p:nvPr/>
          </p:nvSpPr>
          <p:spPr>
            <a:xfrm rot="10800000">
              <a:off x="218571" y="5051515"/>
              <a:ext cx="2556765" cy="1018314"/>
            </a:xfrm>
            <a:prstGeom prst="round2SameRect">
              <a:avLst>
                <a:gd name="adj1" fmla="val 10500"/>
                <a:gd name="adj2" fmla="val 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dondear rectángulo de esquina del mismo lado 4"/>
            <p:cNvSpPr txBox="1"/>
            <p:nvPr/>
          </p:nvSpPr>
          <p:spPr>
            <a:xfrm>
              <a:off x="249888" y="5051515"/>
              <a:ext cx="2494131" cy="9869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576" tIns="163576" rIns="163576" bIns="163576" numCol="1" spcCol="1270" anchor="t" anchorCtr="0">
              <a:noAutofit/>
            </a:bodyPr>
            <a:lstStyle/>
            <a:p>
              <a:pPr lvl="0" algn="ctr" defTabSz="1022350">
                <a:lnSpc>
                  <a:spcPct val="90000"/>
                </a:lnSpc>
                <a:spcBef>
                  <a:spcPct val="0"/>
                </a:spcBef>
                <a:spcAft>
                  <a:spcPct val="35000"/>
                </a:spcAft>
              </a:pPr>
              <a:r>
                <a:rPr lang="es-ES" sz="2000" dirty="0" smtClean="0">
                  <a:latin typeface="Arial" panose="020B0604020202020204" pitchFamily="34" charset="0"/>
                  <a:cs typeface="Arial" panose="020B0604020202020204" pitchFamily="34" charset="0"/>
                </a:rPr>
                <a:t>Gubias especificas y colores cargados</a:t>
              </a:r>
              <a:endParaRPr lang="es-ES" sz="2000" kern="1200" dirty="0">
                <a:latin typeface="Arial" panose="020B0604020202020204" pitchFamily="34" charset="0"/>
                <a:cs typeface="Arial" panose="020B0604020202020204" pitchFamily="34" charset="0"/>
              </a:endParaRPr>
            </a:p>
          </p:txBody>
        </p:sp>
      </p:grpSp>
      <p:grpSp>
        <p:nvGrpSpPr>
          <p:cNvPr id="27" name="Grupo 26"/>
          <p:cNvGrpSpPr/>
          <p:nvPr/>
        </p:nvGrpSpPr>
        <p:grpSpPr>
          <a:xfrm>
            <a:off x="7902022" y="5976229"/>
            <a:ext cx="2556765" cy="839001"/>
            <a:chOff x="218571" y="5051515"/>
            <a:chExt cx="2556765" cy="1018314"/>
          </a:xfrm>
        </p:grpSpPr>
        <p:sp>
          <p:nvSpPr>
            <p:cNvPr id="28" name="Redondear rectángulo de esquina del mismo lado 27"/>
            <p:cNvSpPr/>
            <p:nvPr/>
          </p:nvSpPr>
          <p:spPr>
            <a:xfrm rot="10800000">
              <a:off x="218571" y="5051515"/>
              <a:ext cx="2556765" cy="1018314"/>
            </a:xfrm>
            <a:prstGeom prst="round2SameRect">
              <a:avLst>
                <a:gd name="adj1" fmla="val 10500"/>
                <a:gd name="adj2" fmla="val 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edondear rectángulo de esquina del mismo lado 4"/>
            <p:cNvSpPr txBox="1"/>
            <p:nvPr/>
          </p:nvSpPr>
          <p:spPr>
            <a:xfrm>
              <a:off x="249888" y="5051515"/>
              <a:ext cx="2494131" cy="9869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576" tIns="163576" rIns="163576" bIns="163576" numCol="1" spcCol="1270" anchor="t" anchorCtr="0">
              <a:noAutofit/>
            </a:bodyPr>
            <a:lstStyle/>
            <a:p>
              <a:pPr lvl="0" algn="ctr" defTabSz="1022350">
                <a:lnSpc>
                  <a:spcPct val="90000"/>
                </a:lnSpc>
                <a:spcBef>
                  <a:spcPct val="0"/>
                </a:spcBef>
                <a:spcAft>
                  <a:spcPct val="35000"/>
                </a:spcAft>
              </a:pPr>
              <a:r>
                <a:rPr lang="es-ES" sz="2000" kern="1200" dirty="0" smtClean="0">
                  <a:latin typeface="Arial" panose="020B0604020202020204" pitchFamily="34" charset="0"/>
                  <a:cs typeface="Arial" panose="020B0604020202020204" pitchFamily="34" charset="0"/>
                </a:rPr>
                <a:t>Postre con el diseño terminado</a:t>
              </a:r>
              <a:endParaRPr lang="es-ES" sz="2000" kern="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71627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a:xfrm>
            <a:off x="3135085" y="155884"/>
            <a:ext cx="7315200" cy="1346897"/>
          </a:xfrm>
        </p:spPr>
        <p:txBody>
          <a:bodyPr/>
          <a:lstStyle/>
          <a:p>
            <a:r>
              <a:rPr lang="es-MX" dirty="0" smtClean="0">
                <a:latin typeface="Arial" panose="020B0604020202020204" pitchFamily="34" charset="0"/>
                <a:cs typeface="Arial" panose="020B0604020202020204" pitchFamily="34" charset="0"/>
              </a:rPr>
              <a:t>Configuración y Estructura del prototipo</a:t>
            </a:r>
            <a:endParaRPr lang="es-MX" dirty="0">
              <a:latin typeface="Arial" panose="020B0604020202020204" pitchFamily="34" charset="0"/>
              <a:cs typeface="Arial" panose="020B0604020202020204" pitchFamily="34" charset="0"/>
            </a:endParaRPr>
          </a:p>
        </p:txBody>
      </p:sp>
      <p:sp>
        <p:nvSpPr>
          <p:cNvPr id="15" name="Marcador de contenido 2">
            <a:extLst>
              <a:ext uri="{FF2B5EF4-FFF2-40B4-BE49-F238E27FC236}">
                <a16:creationId xmlns:a16="http://schemas.microsoft.com/office/drawing/2014/main" id="{A2419A25-4334-415D-AEDD-A0680B0C42AC}"/>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smtClean="0">
                <a:solidFill>
                  <a:prstClr val="white"/>
                </a:solidFill>
                <a:cs typeface="Times New Roman" panose="02020603050405020304" pitchFamily="18" charset="0"/>
              </a:rPr>
              <a:t>Desarrollo</a:t>
            </a:r>
            <a:endParaRPr lang="es-MX" sz="1200" dirty="0">
              <a:solidFill>
                <a:prstClr val="white"/>
              </a:solidFill>
              <a:cs typeface="Times New Roman" panose="02020603050405020304" pitchFamily="18" charset="0"/>
            </a:endParaRP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2" name="Marcador de contenido 1"/>
          <p:cNvSpPr>
            <a:spLocks noGrp="1"/>
          </p:cNvSpPr>
          <p:nvPr>
            <p:ph idx="1"/>
          </p:nvPr>
        </p:nvSpPr>
        <p:spPr>
          <a:xfrm>
            <a:off x="1784209" y="2690951"/>
            <a:ext cx="5059275" cy="2607402"/>
          </a:xfrm>
        </p:spPr>
        <p:txBody>
          <a:bodyPr/>
          <a:lstStyle/>
          <a:p>
            <a:pPr>
              <a:lnSpc>
                <a:spcPct val="100000"/>
              </a:lnSpc>
            </a:pPr>
            <a:r>
              <a:rPr lang="es-EC" dirty="0">
                <a:latin typeface="Arial" panose="020B0604020202020204" pitchFamily="34" charset="0"/>
                <a:cs typeface="Arial" panose="020B0604020202020204" pitchFamily="34" charset="0"/>
              </a:rPr>
              <a:t>E</a:t>
            </a:r>
            <a:r>
              <a:rPr lang="es-EC" dirty="0" smtClean="0">
                <a:latin typeface="Arial" panose="020B0604020202020204" pitchFamily="34" charset="0"/>
                <a:cs typeface="Arial" panose="020B0604020202020204" pitchFamily="34" charset="0"/>
              </a:rPr>
              <a:t>l </a:t>
            </a:r>
            <a:r>
              <a:rPr lang="es-EC" dirty="0">
                <a:latin typeface="Arial" panose="020B0604020202020204" pitchFamily="34" charset="0"/>
                <a:cs typeface="Arial" panose="020B0604020202020204" pitchFamily="34" charset="0"/>
              </a:rPr>
              <a:t>prototipo tiene una configuración cilíndrica RPP, eje Y Rotacional, eje X Prismático, Eje Z </a:t>
            </a:r>
            <a:r>
              <a:rPr lang="es-EC" dirty="0" smtClean="0">
                <a:latin typeface="Arial" panose="020B0604020202020204" pitchFamily="34" charset="0"/>
                <a:cs typeface="Arial" panose="020B0604020202020204" pitchFamily="34" charset="0"/>
              </a:rPr>
              <a:t>Prismático.</a:t>
            </a:r>
          </a:p>
          <a:p>
            <a:pPr>
              <a:lnSpc>
                <a:spcPct val="100000"/>
              </a:lnSpc>
            </a:pPr>
            <a:r>
              <a:rPr lang="es-EC" dirty="0">
                <a:latin typeface="Arial" panose="020B0604020202020204" pitchFamily="34" charset="0"/>
                <a:cs typeface="Arial" panose="020B0604020202020204" pitchFamily="34" charset="0"/>
              </a:rPr>
              <a:t>T</a:t>
            </a:r>
            <a:r>
              <a:rPr lang="es-EC" dirty="0" smtClean="0">
                <a:latin typeface="Arial" panose="020B0604020202020204" pitchFamily="34" charset="0"/>
                <a:cs typeface="Arial" panose="020B0604020202020204" pitchFamily="34" charset="0"/>
              </a:rPr>
              <a:t>iene </a:t>
            </a:r>
            <a:r>
              <a:rPr lang="es-EC" dirty="0">
                <a:latin typeface="Arial" panose="020B0604020202020204" pitchFamily="34" charset="0"/>
                <a:cs typeface="Arial" panose="020B0604020202020204" pitchFamily="34" charset="0"/>
              </a:rPr>
              <a:t>4 grados de libertad que son los ejes X, Y, Z e incluimos el extrusor que nos permite dar ángulos a las gubias.</a:t>
            </a:r>
            <a:endParaRPr lang="es-EC" dirty="0" smtClean="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6" name="Imagen 5"/>
          <p:cNvPicPr/>
          <p:nvPr/>
        </p:nvPicPr>
        <p:blipFill>
          <a:blip r:embed="rId2"/>
          <a:stretch>
            <a:fillRect/>
          </a:stretch>
        </p:blipFill>
        <p:spPr>
          <a:xfrm>
            <a:off x="7188309" y="1502781"/>
            <a:ext cx="3969217" cy="4833215"/>
          </a:xfrm>
          <a:prstGeom prst="rect">
            <a:avLst/>
          </a:prstGeom>
        </p:spPr>
      </p:pic>
    </p:spTree>
    <p:extLst>
      <p:ext uri="{BB962C8B-B14F-4D97-AF65-F5344CB8AC3E}">
        <p14:creationId xmlns:p14="http://schemas.microsoft.com/office/powerpoint/2010/main" val="2594224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a:xfrm>
            <a:off x="3253151" y="238125"/>
            <a:ext cx="7315200" cy="685530"/>
          </a:xfrm>
        </p:spPr>
        <p:txBody>
          <a:bodyPr/>
          <a:lstStyle/>
          <a:p>
            <a:r>
              <a:rPr lang="es-MX" dirty="0"/>
              <a:t>Metodología</a:t>
            </a:r>
          </a:p>
        </p:txBody>
      </p:sp>
      <p:sp>
        <p:nvSpPr>
          <p:cNvPr id="5" name="Marcador de contenido 2">
            <a:extLst>
              <a:ext uri="{FF2B5EF4-FFF2-40B4-BE49-F238E27FC236}">
                <a16:creationId xmlns:a16="http://schemas.microsoft.com/office/drawing/2014/main" id="{CBA1CE84-99FD-4D23-A500-3A0C95F9AB97}"/>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smtClean="0">
                <a:solidFill>
                  <a:prstClr val="white"/>
                </a:solidFill>
                <a:cs typeface="Times New Roman" panose="02020603050405020304" pitchFamily="18" charset="0"/>
              </a:rPr>
              <a:t>Desarrollo</a:t>
            </a:r>
            <a:endParaRPr lang="es-MX" sz="1200" dirty="0">
              <a:solidFill>
                <a:prstClr val="white"/>
              </a:solidFill>
              <a:cs typeface="Times New Roman" panose="02020603050405020304" pitchFamily="18" charset="0"/>
            </a:endParaRP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pic>
        <p:nvPicPr>
          <p:cNvPr id="7" name="Imagen 6">
            <a:extLst>
              <a:ext uri="{FF2B5EF4-FFF2-40B4-BE49-F238E27FC236}">
                <a16:creationId xmlns:a16="http://schemas.microsoft.com/office/drawing/2014/main" id="{100F9F81-C31B-49C6-8BC7-70713DC0E2E3}"/>
              </a:ext>
            </a:extLst>
          </p:cNvPr>
          <p:cNvPicPr/>
          <p:nvPr/>
        </p:nvPicPr>
        <p:blipFill>
          <a:blip r:embed="rId2"/>
          <a:stretch>
            <a:fillRect/>
          </a:stretch>
        </p:blipFill>
        <p:spPr>
          <a:xfrm>
            <a:off x="3832412" y="1293474"/>
            <a:ext cx="5997387" cy="4983743"/>
          </a:xfrm>
          <a:prstGeom prst="rect">
            <a:avLst/>
          </a:prstGeom>
        </p:spPr>
      </p:pic>
    </p:spTree>
    <p:extLst>
      <p:ext uri="{BB962C8B-B14F-4D97-AF65-F5344CB8AC3E}">
        <p14:creationId xmlns:p14="http://schemas.microsoft.com/office/powerpoint/2010/main" val="237490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a:xfrm>
            <a:off x="3253151" y="238125"/>
            <a:ext cx="7315200" cy="685530"/>
          </a:xfrm>
        </p:spPr>
        <p:txBody>
          <a:bodyPr/>
          <a:lstStyle/>
          <a:p>
            <a:r>
              <a:rPr lang="es-MX"/>
              <a:t>Metodología</a:t>
            </a:r>
          </a:p>
        </p:txBody>
      </p:sp>
      <p:sp>
        <p:nvSpPr>
          <p:cNvPr id="5" name="Marcador de contenido 2">
            <a:extLst>
              <a:ext uri="{FF2B5EF4-FFF2-40B4-BE49-F238E27FC236}">
                <a16:creationId xmlns:a16="http://schemas.microsoft.com/office/drawing/2014/main" id="{CBA1CE84-99FD-4D23-A500-3A0C95F9AB97}"/>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b="1" u="sng">
                <a:solidFill>
                  <a:prstClr val="white"/>
                </a:solidFill>
                <a:effectLst>
                  <a:outerShdw blurRad="38100" dist="38100" dir="2700000" algn="tl">
                    <a:srgbClr val="000000">
                      <a:alpha val="43137"/>
                    </a:srgbClr>
                  </a:outerShdw>
                </a:effectLst>
                <a:latin typeface="Corbel" panose="020B0503020204020204"/>
              </a:rPr>
              <a:t>Metodología</a:t>
            </a:r>
          </a:p>
          <a:p>
            <a:pPr algn="ctr"/>
            <a:endParaRPr lang="es-MX" sz="1200">
              <a:solidFill>
                <a:prstClr val="white"/>
              </a:solidFill>
              <a:latin typeface="Corbel" panose="020B0503020204020204"/>
            </a:endParaRPr>
          </a:p>
          <a:p>
            <a:pPr algn="ctr"/>
            <a:r>
              <a:rPr lang="es-MX" sz="1200">
                <a:solidFill>
                  <a:prstClr val="white"/>
                </a:solidFill>
                <a:cs typeface="Times New Roman" panose="02020603050405020304" pitchFamily="18" charset="0"/>
              </a:rPr>
              <a:t>Desarrollo</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p:txBody>
      </p:sp>
      <p:pic>
        <p:nvPicPr>
          <p:cNvPr id="6" name="Imagen 5">
            <a:extLst>
              <a:ext uri="{FF2B5EF4-FFF2-40B4-BE49-F238E27FC236}">
                <a16:creationId xmlns:a16="http://schemas.microsoft.com/office/drawing/2014/main" id="{7F79754B-4D2F-457E-99EB-2C1781C47DEF}"/>
              </a:ext>
            </a:extLst>
          </p:cNvPr>
          <p:cNvPicPr/>
          <p:nvPr/>
        </p:nvPicPr>
        <p:blipFill>
          <a:blip r:embed="rId2"/>
          <a:stretch>
            <a:fillRect/>
          </a:stretch>
        </p:blipFill>
        <p:spPr>
          <a:xfrm>
            <a:off x="1771016" y="1502781"/>
            <a:ext cx="3822960" cy="4558553"/>
          </a:xfrm>
          <a:prstGeom prst="rect">
            <a:avLst/>
          </a:prstGeom>
        </p:spPr>
      </p:pic>
      <p:graphicFrame>
        <p:nvGraphicFramePr>
          <p:cNvPr id="8" name="Marcador de contenido 3">
            <a:extLst>
              <a:ext uri="{FF2B5EF4-FFF2-40B4-BE49-F238E27FC236}">
                <a16:creationId xmlns:a16="http://schemas.microsoft.com/office/drawing/2014/main" id="{611CB548-1460-4E84-A99E-A48D7462D3ED}"/>
              </a:ext>
            </a:extLst>
          </p:cNvPr>
          <p:cNvGraphicFramePr>
            <a:graphicFrameLocks noGrp="1"/>
          </p:cNvGraphicFramePr>
          <p:nvPr>
            <p:ph idx="1"/>
            <p:extLst>
              <p:ext uri="{D42A27DB-BD31-4B8C-83A1-F6EECF244321}">
                <p14:modId xmlns:p14="http://schemas.microsoft.com/office/powerpoint/2010/main" val="1608953359"/>
              </p:ext>
            </p:extLst>
          </p:nvPr>
        </p:nvGraphicFramePr>
        <p:xfrm>
          <a:off x="5728447" y="1048871"/>
          <a:ext cx="6347012" cy="5715723"/>
        </p:xfrm>
        <a:graphic>
          <a:graphicData uri="http://schemas.openxmlformats.org/drawingml/2006/table">
            <a:tbl>
              <a:tblPr firstRow="1" firstCol="1" bandRow="1">
                <a:tableStyleId>{5C22544A-7EE6-4342-B048-85BDC9FD1C3A}</a:tableStyleId>
              </a:tblPr>
              <a:tblGrid>
                <a:gridCol w="3173506">
                  <a:extLst>
                    <a:ext uri="{9D8B030D-6E8A-4147-A177-3AD203B41FA5}">
                      <a16:colId xmlns:a16="http://schemas.microsoft.com/office/drawing/2014/main" val="3134321273"/>
                    </a:ext>
                  </a:extLst>
                </a:gridCol>
                <a:gridCol w="3173506">
                  <a:extLst>
                    <a:ext uri="{9D8B030D-6E8A-4147-A177-3AD203B41FA5}">
                      <a16:colId xmlns:a16="http://schemas.microsoft.com/office/drawing/2014/main" val="1058860345"/>
                    </a:ext>
                  </a:extLst>
                </a:gridCol>
              </a:tblGrid>
              <a:tr h="320088">
                <a:tc>
                  <a:txBody>
                    <a:bodyPr/>
                    <a:lstStyle/>
                    <a:p>
                      <a:pPr marL="457200">
                        <a:lnSpc>
                          <a:spcPct val="200000"/>
                        </a:lnSpc>
                      </a:pPr>
                      <a:r>
                        <a:rPr lang="es-EC" sz="1100">
                          <a:effectLst/>
                        </a:rPr>
                        <a:t>Característica</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457200">
                        <a:lnSpc>
                          <a:spcPct val="200000"/>
                        </a:lnSpc>
                        <a:spcAft>
                          <a:spcPts val="800"/>
                        </a:spcAft>
                      </a:pPr>
                      <a:r>
                        <a:rPr lang="es-EC" sz="1100">
                          <a:effectLst/>
                        </a:rPr>
                        <a:t>Peso Relativo</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48455521"/>
                  </a:ext>
                </a:extLst>
              </a:tr>
              <a:tr h="567347">
                <a:tc>
                  <a:txBody>
                    <a:bodyPr/>
                    <a:lstStyle/>
                    <a:p>
                      <a:pPr marL="457200">
                        <a:lnSpc>
                          <a:spcPct val="200000"/>
                        </a:lnSpc>
                      </a:pPr>
                      <a:r>
                        <a:rPr lang="es-EC" sz="900">
                          <a:effectLst/>
                        </a:rPr>
                        <a:t>Manejo de 3 colores para un diseño completo de la flor.</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200000"/>
                        </a:lnSpc>
                        <a:spcAft>
                          <a:spcPts val="800"/>
                        </a:spcAft>
                      </a:pPr>
                      <a:r>
                        <a:rPr lang="es-EC" sz="900">
                          <a:effectLst/>
                        </a:rPr>
                        <a:t>19.5</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69576907"/>
                  </a:ext>
                </a:extLst>
              </a:tr>
              <a:tr h="261896">
                <a:tc>
                  <a:txBody>
                    <a:bodyPr/>
                    <a:lstStyle/>
                    <a:p>
                      <a:pPr marL="457200">
                        <a:lnSpc>
                          <a:spcPct val="200000"/>
                        </a:lnSpc>
                      </a:pPr>
                      <a:r>
                        <a:rPr lang="es-EC" sz="900">
                          <a:effectLst/>
                        </a:rPr>
                        <a:t>Velocidad de trabajo de la máquina.</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200000"/>
                        </a:lnSpc>
                        <a:spcAft>
                          <a:spcPts val="800"/>
                        </a:spcAft>
                      </a:pPr>
                      <a:r>
                        <a:rPr lang="es-EC" sz="900">
                          <a:effectLst/>
                        </a:rPr>
                        <a:t>19</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40505462"/>
                  </a:ext>
                </a:extLst>
              </a:tr>
              <a:tr h="567347">
                <a:tc>
                  <a:txBody>
                    <a:bodyPr/>
                    <a:lstStyle/>
                    <a:p>
                      <a:pPr marL="457200">
                        <a:lnSpc>
                          <a:spcPct val="200000"/>
                        </a:lnSpc>
                      </a:pPr>
                      <a:r>
                        <a:rPr lang="es-EC" sz="900">
                          <a:effectLst/>
                        </a:rPr>
                        <a:t>Control de temperatura del tinte para evitar que se solidifique en las tuberías.</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200000"/>
                        </a:lnSpc>
                        <a:spcAft>
                          <a:spcPts val="800"/>
                        </a:spcAft>
                      </a:pPr>
                      <a:r>
                        <a:rPr lang="es-EC" sz="900">
                          <a:effectLst/>
                        </a:rPr>
                        <a:t>11.6</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91060973"/>
                  </a:ext>
                </a:extLst>
              </a:tr>
              <a:tr h="567347">
                <a:tc>
                  <a:txBody>
                    <a:bodyPr/>
                    <a:lstStyle/>
                    <a:p>
                      <a:pPr marL="457200">
                        <a:lnSpc>
                          <a:spcPct val="200000"/>
                        </a:lnSpc>
                      </a:pPr>
                      <a:r>
                        <a:rPr lang="es-EC" sz="900">
                          <a:effectLst/>
                        </a:rPr>
                        <a:t>Precisión en el volumen de tinta enviado desde la bomba.</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200000"/>
                        </a:lnSpc>
                        <a:spcAft>
                          <a:spcPts val="800"/>
                        </a:spcAft>
                      </a:pPr>
                      <a:r>
                        <a:rPr lang="es-EC" sz="900">
                          <a:effectLst/>
                        </a:rPr>
                        <a:t>9.1</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02547"/>
                  </a:ext>
                </a:extLst>
              </a:tr>
              <a:tr h="567347">
                <a:tc>
                  <a:txBody>
                    <a:bodyPr/>
                    <a:lstStyle/>
                    <a:p>
                      <a:pPr marL="457200">
                        <a:lnSpc>
                          <a:spcPct val="200000"/>
                        </a:lnSpc>
                      </a:pPr>
                      <a:r>
                        <a:rPr lang="es-EC" sz="900">
                          <a:effectLst/>
                        </a:rPr>
                        <a:t>Reducción de costos en la selección de materiales y técnicas de fabricación.</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200000"/>
                        </a:lnSpc>
                        <a:spcAft>
                          <a:spcPts val="800"/>
                        </a:spcAft>
                      </a:pPr>
                      <a:r>
                        <a:rPr lang="es-EC" sz="900">
                          <a:effectLst/>
                        </a:rPr>
                        <a:t>8.7</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40592738"/>
                  </a:ext>
                </a:extLst>
              </a:tr>
              <a:tr h="567347">
                <a:tc>
                  <a:txBody>
                    <a:bodyPr/>
                    <a:lstStyle/>
                    <a:p>
                      <a:pPr marL="457200">
                        <a:lnSpc>
                          <a:spcPct val="200000"/>
                        </a:lnSpc>
                      </a:pPr>
                      <a:r>
                        <a:rPr lang="es-EC" sz="900">
                          <a:effectLst/>
                        </a:rPr>
                        <a:t>Programa de diseño para determinar la forma de la flor.</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200000"/>
                        </a:lnSpc>
                        <a:spcAft>
                          <a:spcPts val="800"/>
                        </a:spcAft>
                      </a:pPr>
                      <a:r>
                        <a:rPr lang="es-EC" sz="900">
                          <a:effectLst/>
                        </a:rPr>
                        <a:t>7.5</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7460401"/>
                  </a:ext>
                </a:extLst>
              </a:tr>
              <a:tr h="567347">
                <a:tc>
                  <a:txBody>
                    <a:bodyPr/>
                    <a:lstStyle/>
                    <a:p>
                      <a:pPr marL="457200">
                        <a:lnSpc>
                          <a:spcPct val="200000"/>
                        </a:lnSpc>
                      </a:pPr>
                      <a:r>
                        <a:rPr lang="es-EC" sz="900">
                          <a:effectLst/>
                        </a:rPr>
                        <a:t>Error de posición de las partes móviles del sistema.</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200000"/>
                        </a:lnSpc>
                        <a:spcAft>
                          <a:spcPts val="800"/>
                        </a:spcAft>
                      </a:pPr>
                      <a:r>
                        <a:rPr lang="es-EC" sz="900">
                          <a:effectLst/>
                        </a:rPr>
                        <a:t>7.4</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31257971"/>
                  </a:ext>
                </a:extLst>
              </a:tr>
              <a:tr h="567347">
                <a:tc>
                  <a:txBody>
                    <a:bodyPr/>
                    <a:lstStyle/>
                    <a:p>
                      <a:pPr marL="457200">
                        <a:lnSpc>
                          <a:spcPct val="200000"/>
                        </a:lnSpc>
                      </a:pPr>
                      <a:r>
                        <a:rPr lang="es-EC" sz="900">
                          <a:effectLst/>
                        </a:rPr>
                        <a:t>Estructura estable que no sea afectada por el movimiento de sus partes.</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200000"/>
                        </a:lnSpc>
                        <a:spcAft>
                          <a:spcPts val="800"/>
                        </a:spcAft>
                      </a:pPr>
                      <a:r>
                        <a:rPr lang="es-EC" sz="900">
                          <a:effectLst/>
                        </a:rPr>
                        <a:t>6.6</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33490688"/>
                  </a:ext>
                </a:extLst>
              </a:tr>
              <a:tr h="567347">
                <a:tc>
                  <a:txBody>
                    <a:bodyPr/>
                    <a:lstStyle/>
                    <a:p>
                      <a:pPr marL="457200">
                        <a:lnSpc>
                          <a:spcPct val="200000"/>
                        </a:lnSpc>
                      </a:pPr>
                      <a:r>
                        <a:rPr lang="es-EC" sz="900">
                          <a:effectLst/>
                        </a:rPr>
                        <a:t>Tiempo de ensamble y desensamble para realizar procesos de mantenimiento.</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200000"/>
                        </a:lnSpc>
                        <a:spcAft>
                          <a:spcPts val="800"/>
                        </a:spcAft>
                      </a:pPr>
                      <a:r>
                        <a:rPr lang="es-EC" sz="900">
                          <a:effectLst/>
                        </a:rPr>
                        <a:t>6.6</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81191378"/>
                  </a:ext>
                </a:extLst>
              </a:tr>
              <a:tr h="567347">
                <a:tc>
                  <a:txBody>
                    <a:bodyPr/>
                    <a:lstStyle/>
                    <a:p>
                      <a:pPr marL="457200">
                        <a:lnSpc>
                          <a:spcPct val="200000"/>
                        </a:lnSpc>
                      </a:pPr>
                      <a:r>
                        <a:rPr lang="es-EC" sz="900">
                          <a:effectLst/>
                        </a:rPr>
                        <a:t>Tiempo de aprendizaje para el control del equipo.</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200000"/>
                        </a:lnSpc>
                        <a:spcAft>
                          <a:spcPts val="800"/>
                        </a:spcAft>
                      </a:pPr>
                      <a:r>
                        <a:rPr lang="es-EC" sz="900">
                          <a:effectLst/>
                        </a:rPr>
                        <a:t>4</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2213267"/>
                  </a:ext>
                </a:extLst>
              </a:tr>
            </a:tbl>
          </a:graphicData>
        </a:graphic>
      </p:graphicFrame>
    </p:spTree>
    <p:extLst>
      <p:ext uri="{BB962C8B-B14F-4D97-AF65-F5344CB8AC3E}">
        <p14:creationId xmlns:p14="http://schemas.microsoft.com/office/powerpoint/2010/main" val="3818963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a:xfrm>
            <a:off x="3205018" y="238125"/>
            <a:ext cx="7363333" cy="685530"/>
          </a:xfrm>
        </p:spPr>
        <p:txBody>
          <a:bodyPr/>
          <a:lstStyle/>
          <a:p>
            <a:r>
              <a:rPr lang="es-MX" dirty="0">
                <a:latin typeface="Arial" panose="020B0604020202020204" pitchFamily="34" charset="0"/>
                <a:cs typeface="Arial" panose="020B0604020202020204" pitchFamily="34" charset="0"/>
              </a:rPr>
              <a:t>Diagrama Funcional</a:t>
            </a:r>
          </a:p>
        </p:txBody>
      </p:sp>
      <p:sp>
        <p:nvSpPr>
          <p:cNvPr id="5" name="Marcador de contenido 2">
            <a:extLst>
              <a:ext uri="{FF2B5EF4-FFF2-40B4-BE49-F238E27FC236}">
                <a16:creationId xmlns:a16="http://schemas.microsoft.com/office/drawing/2014/main" id="{CBA1CE84-99FD-4D23-A500-3A0C95F9AB97}"/>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smtClean="0">
                <a:solidFill>
                  <a:prstClr val="white"/>
                </a:solidFill>
                <a:cs typeface="Times New Roman" panose="02020603050405020304" pitchFamily="18" charset="0"/>
              </a:rPr>
              <a:t>Desarrollo</a:t>
            </a:r>
            <a:endParaRPr lang="es-MX" sz="1200" dirty="0">
              <a:solidFill>
                <a:prstClr val="white"/>
              </a:solidFill>
              <a:cs typeface="Times New Roman" panose="02020603050405020304" pitchFamily="18" charset="0"/>
            </a:endParaRP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pic>
        <p:nvPicPr>
          <p:cNvPr id="6" name="Imagen 5">
            <a:extLst>
              <a:ext uri="{FF2B5EF4-FFF2-40B4-BE49-F238E27FC236}">
                <a16:creationId xmlns:a16="http://schemas.microsoft.com/office/drawing/2014/main" id="{FEFA0E13-3442-44B0-BFE7-D6E9159263B7}"/>
              </a:ext>
            </a:extLst>
          </p:cNvPr>
          <p:cNvPicPr/>
          <p:nvPr/>
        </p:nvPicPr>
        <p:blipFill>
          <a:blip r:embed="rId2"/>
          <a:stretch>
            <a:fillRect/>
          </a:stretch>
        </p:blipFill>
        <p:spPr>
          <a:xfrm>
            <a:off x="2296754" y="1158800"/>
            <a:ext cx="9179859" cy="4983743"/>
          </a:xfrm>
          <a:prstGeom prst="rect">
            <a:avLst/>
          </a:prstGeom>
        </p:spPr>
      </p:pic>
    </p:spTree>
    <p:extLst>
      <p:ext uri="{BB962C8B-B14F-4D97-AF65-F5344CB8AC3E}">
        <p14:creationId xmlns:p14="http://schemas.microsoft.com/office/powerpoint/2010/main" val="2477035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222234" y="269332"/>
            <a:ext cx="8485014" cy="796372"/>
          </a:xfrm>
        </p:spPr>
        <p:txBody>
          <a:bodyPr/>
          <a:lstStyle/>
          <a:p>
            <a:r>
              <a:rPr lang="es-MX" dirty="0">
                <a:latin typeface="Arial" panose="020B0604020202020204" pitchFamily="34" charset="0"/>
                <a:cs typeface="Arial" panose="020B0604020202020204" pitchFamily="34" charset="0"/>
              </a:rPr>
              <a:t>Diseño: Subsistema Mecánico</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2254243" y="1178604"/>
            <a:ext cx="1774845" cy="369332"/>
          </a:xfrm>
          <a:prstGeom prst="rect">
            <a:avLst/>
          </a:prstGeom>
          <a:noFill/>
        </p:spPr>
        <p:txBody>
          <a:bodyPr wrap="none" rtlCol="0">
            <a:spAutoFit/>
          </a:bodyPr>
          <a:lstStyle/>
          <a:p>
            <a:r>
              <a:rPr lang="es-MX" b="1" dirty="0">
                <a:latin typeface="Arial" panose="020B0604020202020204" pitchFamily="34" charset="0"/>
                <a:cs typeface="Arial" panose="020B0604020202020204" pitchFamily="34" charset="0"/>
              </a:rPr>
              <a:t>Porta Envases</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smtClean="0">
                <a:solidFill>
                  <a:prstClr val="white"/>
                </a:solidFill>
                <a:effectLst>
                  <a:outerShdw blurRad="38100" dist="38100" dir="2700000" algn="tl">
                    <a:srgbClr val="000000">
                      <a:alpha val="43137"/>
                    </a:srgbClr>
                  </a:outerShdw>
                </a:effectLst>
                <a:cs typeface="Times New Roman" panose="02020603050405020304" pitchFamily="18" charset="0"/>
              </a:rPr>
              <a:t>Desarrollo</a:t>
            </a:r>
            <a:endPar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endParaRP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pic>
        <p:nvPicPr>
          <p:cNvPr id="12" name="Imagen 11">
            <a:extLst>
              <a:ext uri="{FF2B5EF4-FFF2-40B4-BE49-F238E27FC236}">
                <a16:creationId xmlns:a16="http://schemas.microsoft.com/office/drawing/2014/main" id="{DC6407C9-A928-43C7-9644-1A1E81CC9F68}"/>
              </a:ext>
            </a:extLst>
          </p:cNvPr>
          <p:cNvPicPr/>
          <p:nvPr/>
        </p:nvPicPr>
        <p:blipFill>
          <a:blip r:embed="rId2"/>
          <a:stretch>
            <a:fillRect/>
          </a:stretch>
        </p:blipFill>
        <p:spPr>
          <a:xfrm>
            <a:off x="6567845" y="1133449"/>
            <a:ext cx="2643390" cy="1945927"/>
          </a:xfrm>
          <a:prstGeom prst="rect">
            <a:avLst/>
          </a:prstGeom>
          <a:ln>
            <a:noFill/>
          </a:ln>
          <a:effectLst>
            <a:outerShdw blurRad="292100" dist="139700" dir="2700000" algn="tl" rotWithShape="0">
              <a:srgbClr val="333333">
                <a:alpha val="65000"/>
              </a:srgbClr>
            </a:outerShdw>
          </a:effectLst>
        </p:spPr>
      </p:pic>
      <p:pic>
        <p:nvPicPr>
          <p:cNvPr id="13" name="Imagen 12">
            <a:extLst>
              <a:ext uri="{FF2B5EF4-FFF2-40B4-BE49-F238E27FC236}">
                <a16:creationId xmlns:a16="http://schemas.microsoft.com/office/drawing/2014/main" id="{109A10A1-CE77-4A59-8EC6-B4B3BE5225F3}"/>
              </a:ext>
            </a:extLst>
          </p:cNvPr>
          <p:cNvPicPr/>
          <p:nvPr/>
        </p:nvPicPr>
        <p:blipFill rotWithShape="1">
          <a:blip r:embed="rId3"/>
          <a:srcRect l="12472" t="15259" r="14223" b="12262"/>
          <a:stretch/>
        </p:blipFill>
        <p:spPr bwMode="auto">
          <a:xfrm>
            <a:off x="8986790" y="2286000"/>
            <a:ext cx="3063089" cy="254202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DC5BB971-D21B-419E-AC04-509A6EF701F7}"/>
              </a:ext>
            </a:extLst>
          </p:cNvPr>
          <p:cNvPicPr/>
          <p:nvPr/>
        </p:nvPicPr>
        <p:blipFill>
          <a:blip r:embed="rId4"/>
          <a:stretch>
            <a:fillRect/>
          </a:stretch>
        </p:blipFill>
        <p:spPr>
          <a:xfrm>
            <a:off x="6618792" y="4572000"/>
            <a:ext cx="3063089" cy="2212090"/>
          </a:xfrm>
          <a:prstGeom prst="rect">
            <a:avLst/>
          </a:prstGeom>
          <a:ln>
            <a:noFill/>
          </a:ln>
          <a:effectLst>
            <a:outerShdw blurRad="292100" dist="139700" dir="2700000" algn="tl" rotWithShape="0">
              <a:srgbClr val="333333">
                <a:alpha val="65000"/>
              </a:srgbClr>
            </a:outerShdw>
          </a:effectLst>
        </p:spPr>
      </p:pic>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1306167" y="1502781"/>
            <a:ext cx="4996076" cy="4844232"/>
          </a:xfrm>
        </p:spPr>
        <p:txBody>
          <a:bodyPr>
            <a:noAutofit/>
          </a:bodyPr>
          <a:lstStyle/>
          <a:p>
            <a:pPr marL="457200">
              <a:lnSpc>
                <a:spcPct val="100000"/>
              </a:lnSpc>
            </a:pPr>
            <a:r>
              <a:rPr lang="es-EC" sz="1600" dirty="0">
                <a:latin typeface="Arial" panose="020B0604020202020204" pitchFamily="34" charset="0"/>
                <a:ea typeface="Calibri" panose="020F0502020204030204" pitchFamily="34" charset="0"/>
                <a:cs typeface="Arial" panose="020B0604020202020204" pitchFamily="34" charset="0"/>
              </a:rPr>
              <a:t>Las características son</a:t>
            </a:r>
            <a:r>
              <a:rPr lang="es-EC" sz="1600" dirty="0" smtClean="0">
                <a:latin typeface="Arial" panose="020B0604020202020204" pitchFamily="34" charset="0"/>
                <a:ea typeface="Calibri" panose="020F0502020204030204" pitchFamily="34" charset="0"/>
                <a:cs typeface="Arial" panose="020B0604020202020204" pitchFamily="34" charset="0"/>
              </a:rPr>
              <a:t>:</a:t>
            </a:r>
          </a:p>
          <a:p>
            <a:pPr marL="274320" indent="0">
              <a:lnSpc>
                <a:spcPct val="100000"/>
              </a:lnSpc>
              <a:buNone/>
            </a:pPr>
            <a:endParaRPr lang="es-EC" sz="1600" dirty="0">
              <a:latin typeface="Arial" panose="020B0604020202020204" pitchFamily="34" charset="0"/>
              <a:cs typeface="Arial" panose="020B0604020202020204" pitchFamily="34" charset="0"/>
            </a:endParaRPr>
          </a:p>
          <a:p>
            <a:pPr marL="742950" lvl="1" indent="-285750">
              <a:lnSpc>
                <a:spcPct val="100000"/>
              </a:lnSpc>
              <a:buFont typeface="Symbol" panose="05050102010706020507" pitchFamily="18" charset="2"/>
              <a:buChar char=""/>
            </a:pPr>
            <a:r>
              <a:rPr lang="es-EC" sz="1600" dirty="0">
                <a:latin typeface="Arial" panose="020B0604020202020204" pitchFamily="34" charset="0"/>
                <a:ea typeface="Calibri" panose="020F0502020204030204" pitchFamily="34" charset="0"/>
                <a:cs typeface="Arial" panose="020B0604020202020204" pitchFamily="34" charset="0"/>
              </a:rPr>
              <a:t>El soporte debe ser estable y mantener el envase fijo, sin deslizarse debido al movimiento de</a:t>
            </a:r>
            <a:r>
              <a:rPr lang="es-EC" sz="1600" dirty="0">
                <a:latin typeface="Arial" panose="020B0604020202020204" pitchFamily="34" charset="0"/>
                <a:cs typeface="Arial" panose="020B0604020202020204" pitchFamily="34" charset="0"/>
              </a:rPr>
              <a:t> </a:t>
            </a:r>
            <a:r>
              <a:rPr lang="es-EC" sz="1600" dirty="0" smtClean="0">
                <a:latin typeface="Arial" panose="020B0604020202020204" pitchFamily="34" charset="0"/>
                <a:ea typeface="Calibri" panose="020F0502020204030204" pitchFamily="34" charset="0"/>
                <a:cs typeface="Arial" panose="020B0604020202020204" pitchFamily="34" charset="0"/>
              </a:rPr>
              <a:t>la </a:t>
            </a:r>
            <a:r>
              <a:rPr lang="es-EC" sz="1600" dirty="0">
                <a:latin typeface="Arial" panose="020B0604020202020204" pitchFamily="34" charset="0"/>
                <a:ea typeface="Calibri" panose="020F0502020204030204" pitchFamily="34" charset="0"/>
                <a:cs typeface="Arial" panose="020B0604020202020204" pitchFamily="34" charset="0"/>
              </a:rPr>
              <a:t>máquina</a:t>
            </a:r>
            <a:r>
              <a:rPr lang="es-EC" sz="1600" dirty="0">
                <a:latin typeface="Arial" panose="020B0604020202020204" pitchFamily="34" charset="0"/>
                <a:cs typeface="Arial" panose="020B0604020202020204" pitchFamily="34" charset="0"/>
              </a:rPr>
              <a:t>.</a:t>
            </a:r>
          </a:p>
          <a:p>
            <a:pPr marL="742950" lvl="1" indent="-285750">
              <a:lnSpc>
                <a:spcPct val="100000"/>
              </a:lnSpc>
              <a:buFont typeface="Symbol" panose="05050102010706020507" pitchFamily="18" charset="2"/>
              <a:buChar char=""/>
            </a:pPr>
            <a:r>
              <a:rPr lang="es-EC" sz="1600" dirty="0">
                <a:latin typeface="Arial" panose="020B0604020202020204" pitchFamily="34" charset="0"/>
                <a:ea typeface="Calibri" panose="020F0502020204030204" pitchFamily="34" charset="0"/>
                <a:cs typeface="Arial" panose="020B0604020202020204" pitchFamily="34" charset="0"/>
              </a:rPr>
              <a:t>Es necesario que sea posible trabajar con los diferentes tamaños de</a:t>
            </a:r>
            <a:r>
              <a:rPr lang="es-EC" sz="1600" dirty="0">
                <a:latin typeface="Arial" panose="020B0604020202020204" pitchFamily="34" charset="0"/>
                <a:cs typeface="Arial" panose="020B0604020202020204" pitchFamily="34" charset="0"/>
              </a:rPr>
              <a:t> </a:t>
            </a:r>
            <a:r>
              <a:rPr lang="es-EC" sz="1600" dirty="0" smtClean="0">
                <a:latin typeface="Arial" panose="020B0604020202020204" pitchFamily="34" charset="0"/>
                <a:ea typeface="Calibri" panose="020F0502020204030204" pitchFamily="34" charset="0"/>
                <a:cs typeface="Arial" panose="020B0604020202020204" pitchFamily="34" charset="0"/>
              </a:rPr>
              <a:t>envases</a:t>
            </a:r>
            <a:r>
              <a:rPr lang="es-EC" sz="1600" dirty="0">
                <a:latin typeface="Arial" panose="020B0604020202020204" pitchFamily="34" charset="0"/>
                <a:ea typeface="Calibri" panose="020F0502020204030204" pitchFamily="34" charset="0"/>
                <a:cs typeface="Arial" panose="020B0604020202020204" pitchFamily="34" charset="0"/>
              </a:rPr>
              <a:t>, en consecuencia, deberá ajustarse a cada frasco.</a:t>
            </a:r>
            <a:endParaRPr lang="es-EC" sz="1600" dirty="0">
              <a:latin typeface="Arial" panose="020B0604020202020204" pitchFamily="34" charset="0"/>
              <a:cs typeface="Arial" panose="020B0604020202020204" pitchFamily="34" charset="0"/>
            </a:endParaRPr>
          </a:p>
          <a:p>
            <a:pPr marL="742950" lvl="1" indent="-285750">
              <a:lnSpc>
                <a:spcPct val="100000"/>
              </a:lnSpc>
              <a:buFont typeface="Symbol" panose="05050102010706020507" pitchFamily="18" charset="2"/>
              <a:buChar char=""/>
            </a:pPr>
            <a:r>
              <a:rPr lang="es-EC" sz="1600" dirty="0">
                <a:latin typeface="Arial" panose="020B0604020202020204" pitchFamily="34" charset="0"/>
                <a:ea typeface="Calibri" panose="020F0502020204030204" pitchFamily="34" charset="0"/>
                <a:cs typeface="Arial" panose="020B0604020202020204" pitchFamily="34" charset="0"/>
              </a:rPr>
              <a:t>Los frascos debido a su material y</a:t>
            </a:r>
            <a:r>
              <a:rPr lang="es-EC" sz="1600" dirty="0">
                <a:latin typeface="Arial" panose="020B0604020202020204" pitchFamily="34" charset="0"/>
                <a:cs typeface="Arial" panose="020B0604020202020204" pitchFamily="34" charset="0"/>
              </a:rPr>
              <a:t> </a:t>
            </a:r>
            <a:r>
              <a:rPr lang="es-EC" sz="1600" dirty="0" smtClean="0">
                <a:latin typeface="Arial" panose="020B0604020202020204" pitchFamily="34" charset="0"/>
                <a:ea typeface="Calibri" panose="020F0502020204030204" pitchFamily="34" charset="0"/>
                <a:cs typeface="Arial" panose="020B0604020202020204" pitchFamily="34" charset="0"/>
              </a:rPr>
              <a:t>forma </a:t>
            </a:r>
            <a:r>
              <a:rPr lang="es-EC" sz="1600" dirty="0">
                <a:latin typeface="Arial" panose="020B0604020202020204" pitchFamily="34" charset="0"/>
                <a:ea typeface="Calibri" panose="020F0502020204030204" pitchFamily="34" charset="0"/>
                <a:cs typeface="Arial" panose="020B0604020202020204" pitchFamily="34" charset="0"/>
              </a:rPr>
              <a:t>tienden a ser frágiles ante fuerzas axiales, por consiguiente, el ajuste debe ser controlado para romperlos.</a:t>
            </a:r>
            <a:endParaRPr lang="es-EC" sz="1600" dirty="0">
              <a:latin typeface="Arial" panose="020B0604020202020204" pitchFamily="34" charset="0"/>
              <a:cs typeface="Arial" panose="020B0604020202020204" pitchFamily="34" charset="0"/>
            </a:endParaRPr>
          </a:p>
          <a:p>
            <a:pPr marL="742950" lvl="1" indent="-285750">
              <a:lnSpc>
                <a:spcPct val="100000"/>
              </a:lnSpc>
              <a:spcAft>
                <a:spcPts val="800"/>
              </a:spcAft>
              <a:buFont typeface="Symbol" panose="05050102010706020507" pitchFamily="18" charset="2"/>
              <a:buChar char=""/>
            </a:pPr>
            <a:r>
              <a:rPr lang="es-EC" sz="1600" dirty="0">
                <a:latin typeface="Arial" panose="020B0604020202020204" pitchFamily="34" charset="0"/>
                <a:ea typeface="Calibri" panose="020F0502020204030204" pitchFamily="34" charset="0"/>
                <a:cs typeface="Arial" panose="020B0604020202020204" pitchFamily="34" charset="0"/>
              </a:rPr>
              <a:t>El cambio de</a:t>
            </a:r>
            <a:r>
              <a:rPr lang="es-EC" sz="1600" dirty="0">
                <a:latin typeface="Arial" panose="020B0604020202020204" pitchFamily="34" charset="0"/>
                <a:cs typeface="Arial" panose="020B0604020202020204" pitchFamily="34" charset="0"/>
              </a:rPr>
              <a:t> </a:t>
            </a:r>
            <a:r>
              <a:rPr lang="es-EC" sz="1600" dirty="0" smtClean="0">
                <a:latin typeface="Arial" panose="020B0604020202020204" pitchFamily="34" charset="0"/>
                <a:ea typeface="Calibri" panose="020F0502020204030204" pitchFamily="34" charset="0"/>
                <a:cs typeface="Arial" panose="020B0604020202020204" pitchFamily="34" charset="0"/>
              </a:rPr>
              <a:t>frasco </a:t>
            </a:r>
            <a:r>
              <a:rPr lang="es-EC" sz="1600" dirty="0">
                <a:latin typeface="Arial" panose="020B0604020202020204" pitchFamily="34" charset="0"/>
                <a:ea typeface="Calibri" panose="020F0502020204030204" pitchFamily="34" charset="0"/>
                <a:cs typeface="Arial" panose="020B0604020202020204" pitchFamily="34" charset="0"/>
              </a:rPr>
              <a:t>deberá ser rápido y </a:t>
            </a:r>
            <a:r>
              <a:rPr lang="es-EC" sz="1600" dirty="0" smtClean="0">
                <a:latin typeface="Arial" panose="020B0604020202020204" pitchFamily="34" charset="0"/>
                <a:ea typeface="Calibri" panose="020F0502020204030204" pitchFamily="34" charset="0"/>
                <a:cs typeface="Arial" panose="020B0604020202020204" pitchFamily="34" charset="0"/>
              </a:rPr>
              <a:t>fácil </a:t>
            </a:r>
            <a:r>
              <a:rPr lang="es-EC" sz="1300" dirty="0">
                <a:latin typeface="Arial" panose="020B0604020202020204" pitchFamily="34" charset="0"/>
                <a:cs typeface="Arial" panose="020B0604020202020204" pitchFamily="34" charset="0"/>
              </a:rPr>
              <a:t>de</a:t>
            </a:r>
            <a:r>
              <a:rPr lang="es-EC" sz="1600" dirty="0">
                <a:latin typeface="Arial" panose="020B0604020202020204" pitchFamily="34" charset="0"/>
                <a:cs typeface="Arial" panose="020B0604020202020204" pitchFamily="34" charset="0"/>
              </a:rPr>
              <a:t> </a:t>
            </a:r>
            <a:r>
              <a:rPr lang="es-EC" sz="1600" dirty="0">
                <a:latin typeface="Arial" panose="020B0604020202020204" pitchFamily="34" charset="0"/>
                <a:ea typeface="Calibri" panose="020F0502020204030204" pitchFamily="34" charset="0"/>
                <a:cs typeface="Arial" panose="020B0604020202020204" pitchFamily="34" charset="0"/>
              </a:rPr>
              <a:t>manejar.</a:t>
            </a:r>
            <a:endParaRPr lang="es-EC"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869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225964" y="269332"/>
            <a:ext cx="8481283" cy="796372"/>
          </a:xfrm>
        </p:spPr>
        <p:txBody>
          <a:bodyPr/>
          <a:lstStyle/>
          <a:p>
            <a:r>
              <a:rPr lang="es-MX" dirty="0">
                <a:latin typeface="Arial" panose="020B0604020202020204" pitchFamily="34" charset="0"/>
                <a:cs typeface="Arial" panose="020B0604020202020204" pitchFamily="34" charset="0"/>
              </a:rPr>
              <a:t>Diseño: Subsistema Mecánico</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2007212" y="1222723"/>
            <a:ext cx="2749471" cy="369332"/>
          </a:xfrm>
          <a:prstGeom prst="rect">
            <a:avLst/>
          </a:prstGeom>
          <a:noFill/>
        </p:spPr>
        <p:txBody>
          <a:bodyPr wrap="none" rtlCol="0">
            <a:spAutoFit/>
          </a:bodyPr>
          <a:lstStyle/>
          <a:p>
            <a:r>
              <a:rPr lang="es-MX" b="1" dirty="0">
                <a:latin typeface="Arial" panose="020B0604020202020204" pitchFamily="34" charset="0"/>
                <a:cs typeface="Arial" panose="020B0604020202020204" pitchFamily="34" charset="0"/>
              </a:rPr>
              <a:t>Cambio de herramienta</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effectLst>
                  <a:outerShdw blurRad="38100" dist="38100" dir="2700000" algn="tl">
                    <a:srgbClr val="000000">
                      <a:alpha val="43137"/>
                    </a:srgbClr>
                  </a:outerShdw>
                </a:effectLst>
                <a:cs typeface="Times New Roman" panose="02020603050405020304" pitchFamily="18" charset="0"/>
              </a:rPr>
              <a:t>Desarrollo</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p:txBody>
      </p:sp>
      <p:sp>
        <p:nvSpPr>
          <p:cNvPr id="8" name="Marcador de contenido 2">
            <a:extLst>
              <a:ext uri="{FF2B5EF4-FFF2-40B4-BE49-F238E27FC236}">
                <a16:creationId xmlns:a16="http://schemas.microsoft.com/office/drawing/2014/main" id="{036DB8FC-77F8-4FFD-B90F-DB355E3DC16D}"/>
              </a:ext>
            </a:extLst>
          </p:cNvPr>
          <p:cNvSpPr>
            <a:spLocks noGrp="1"/>
          </p:cNvSpPr>
          <p:nvPr>
            <p:ph idx="1"/>
          </p:nvPr>
        </p:nvSpPr>
        <p:spPr>
          <a:xfrm>
            <a:off x="1298864" y="1502781"/>
            <a:ext cx="4996076" cy="5085887"/>
          </a:xfrm>
        </p:spPr>
        <p:txBody>
          <a:bodyPr>
            <a:normAutofit/>
          </a:bodyPr>
          <a:lstStyle/>
          <a:p>
            <a:pPr marL="457200">
              <a:lnSpc>
                <a:spcPct val="100000"/>
              </a:lnSpc>
            </a:pPr>
            <a:r>
              <a:rPr lang="es-EC" sz="1600" dirty="0">
                <a:effectLst/>
                <a:latin typeface="Arial" panose="020B0604020202020204" pitchFamily="34" charset="0"/>
                <a:ea typeface="Calibri" panose="020F0502020204030204" pitchFamily="34" charset="0"/>
                <a:cs typeface="Arial" panose="020B0604020202020204" pitchFamily="34" charset="0"/>
              </a:rPr>
              <a:t>Las características son</a:t>
            </a:r>
            <a:r>
              <a:rPr lang="es-EC" sz="1600" dirty="0" smtClean="0">
                <a:effectLst/>
                <a:latin typeface="Arial" panose="020B0604020202020204" pitchFamily="34" charset="0"/>
                <a:ea typeface="Calibri" panose="020F0502020204030204" pitchFamily="34" charset="0"/>
                <a:cs typeface="Arial" panose="020B0604020202020204" pitchFamily="34" charset="0"/>
              </a:rPr>
              <a:t>:</a:t>
            </a:r>
          </a:p>
          <a:p>
            <a:pPr marL="274320" indent="0">
              <a:lnSpc>
                <a:spcPct val="100000"/>
              </a:lnSpc>
              <a:buNone/>
            </a:pPr>
            <a:endParaRPr lang="es-EC" sz="1600" dirty="0">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0000"/>
              </a:lnSpc>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Arial" panose="020B0604020202020204" pitchFamily="34" charset="0"/>
              </a:rPr>
              <a:t>Se requiere que se trabajen con 3 colores y 3 herramientas diferentes.</a:t>
            </a:r>
            <a:endParaRPr lang="es-EC" sz="1600" dirty="0">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0000"/>
              </a:lnSpc>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Arial" panose="020B0604020202020204" pitchFamily="34" charset="0"/>
              </a:rPr>
              <a:t>Cada herramienta tiene una manguera de suministro de tinta conectada que debe estar ordenando para que no se produzcan atascos. </a:t>
            </a:r>
            <a:endParaRPr lang="es-EC" sz="1600" dirty="0">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0000"/>
              </a:lnSpc>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Arial" panose="020B0604020202020204" pitchFamily="34" charset="0"/>
              </a:rPr>
              <a:t>La máquina debe ser capaz de cambiar de herramienta automáticamente.</a:t>
            </a:r>
            <a:endParaRPr lang="es-EC" sz="1600" dirty="0">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0000"/>
              </a:lnSpc>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Arial" panose="020B0604020202020204" pitchFamily="34" charset="0"/>
              </a:rPr>
              <a:t>Un mecanismo estable que no se vea afectado por las vibraciones.</a:t>
            </a:r>
            <a:endParaRPr lang="es-EC" sz="1600" dirty="0">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0000"/>
              </a:lnSpc>
              <a:spcAft>
                <a:spcPts val="800"/>
              </a:spcAft>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Arial" panose="020B0604020202020204" pitchFamily="34" charset="0"/>
              </a:rPr>
              <a:t>Alta precisión en los cambios de posición y agarre de la herramienta. </a:t>
            </a:r>
            <a:endParaRPr lang="es-EC" sz="1600" dirty="0">
              <a:latin typeface="Arial" panose="020B0604020202020204" pitchFamily="34" charset="0"/>
              <a:ea typeface="Calibri" panose="020F0502020204030204" pitchFamily="34" charset="0"/>
              <a:cs typeface="Arial" panose="020B0604020202020204" pitchFamily="34" charset="0"/>
            </a:endParaRPr>
          </a:p>
        </p:txBody>
      </p:sp>
      <p:pic>
        <p:nvPicPr>
          <p:cNvPr id="10" name="Imagen 9">
            <a:extLst>
              <a:ext uri="{FF2B5EF4-FFF2-40B4-BE49-F238E27FC236}">
                <a16:creationId xmlns:a16="http://schemas.microsoft.com/office/drawing/2014/main" id="{83E31FA8-72B8-4052-B494-2A89543BC77B}"/>
              </a:ext>
            </a:extLst>
          </p:cNvPr>
          <p:cNvPicPr/>
          <p:nvPr/>
        </p:nvPicPr>
        <p:blipFill rotWithShape="1">
          <a:blip r:embed="rId2"/>
          <a:srcRect l="11475" t="12066" r="7288" b="16980"/>
          <a:stretch/>
        </p:blipFill>
        <p:spPr>
          <a:xfrm>
            <a:off x="6146186" y="1065704"/>
            <a:ext cx="2882757" cy="1623708"/>
          </a:xfrm>
          <a:prstGeom prst="rect">
            <a:avLst/>
          </a:prstGeom>
          <a:ln>
            <a:noFill/>
          </a:ln>
          <a:effectLst>
            <a:outerShdw blurRad="292100" dist="139700" dir="2700000" algn="tl" rotWithShape="0">
              <a:srgbClr val="333333">
                <a:alpha val="65000"/>
              </a:srgbClr>
            </a:outerShdw>
          </a:effectLst>
        </p:spPr>
      </p:pic>
      <p:pic>
        <p:nvPicPr>
          <p:cNvPr id="15" name="Imagen 14">
            <a:extLst>
              <a:ext uri="{FF2B5EF4-FFF2-40B4-BE49-F238E27FC236}">
                <a16:creationId xmlns:a16="http://schemas.microsoft.com/office/drawing/2014/main" id="{2B41998A-A77D-45BA-825A-65B0CED110E6}"/>
              </a:ext>
            </a:extLst>
          </p:cNvPr>
          <p:cNvPicPr/>
          <p:nvPr/>
        </p:nvPicPr>
        <p:blipFill rotWithShape="1">
          <a:blip r:embed="rId3"/>
          <a:srcRect l="12305" t="9832" r="10343" b="16436"/>
          <a:stretch/>
        </p:blipFill>
        <p:spPr bwMode="auto">
          <a:xfrm>
            <a:off x="8925192" y="1341474"/>
            <a:ext cx="2882757" cy="18796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B7D6F3C3-E0BE-49AC-83FE-D5328528FAE8}"/>
              </a:ext>
            </a:extLst>
          </p:cNvPr>
          <p:cNvPicPr/>
          <p:nvPr/>
        </p:nvPicPr>
        <p:blipFill rotWithShape="1">
          <a:blip r:embed="rId4"/>
          <a:srcRect t="8161" b="5561"/>
          <a:stretch/>
        </p:blipFill>
        <p:spPr bwMode="auto">
          <a:xfrm>
            <a:off x="6353688" y="2946902"/>
            <a:ext cx="2675255" cy="20955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7" name="Imagen 16">
            <a:extLst>
              <a:ext uri="{FF2B5EF4-FFF2-40B4-BE49-F238E27FC236}">
                <a16:creationId xmlns:a16="http://schemas.microsoft.com/office/drawing/2014/main" id="{B8008575-898B-4814-9621-16DD3D6CA565}"/>
              </a:ext>
            </a:extLst>
          </p:cNvPr>
          <p:cNvPicPr/>
          <p:nvPr/>
        </p:nvPicPr>
        <p:blipFill rotWithShape="1">
          <a:blip r:embed="rId5"/>
          <a:srcRect t="4579" b="7792"/>
          <a:stretch/>
        </p:blipFill>
        <p:spPr bwMode="auto">
          <a:xfrm>
            <a:off x="8925192" y="3303624"/>
            <a:ext cx="2569210" cy="22606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711D28BC-2AE0-42EA-84EF-EFE538EB55B1}"/>
              </a:ext>
            </a:extLst>
          </p:cNvPr>
          <p:cNvPicPr/>
          <p:nvPr/>
        </p:nvPicPr>
        <p:blipFill rotWithShape="1">
          <a:blip r:embed="rId6">
            <a:extLst>
              <a:ext uri="{28A0092B-C50C-407E-A947-70E740481C1C}">
                <a14:useLocalDpi xmlns:a14="http://schemas.microsoft.com/office/drawing/2010/main" val="0"/>
              </a:ext>
            </a:extLst>
          </a:blip>
          <a:srcRect l="6268" t="6911" r="9993" b="5369"/>
          <a:stretch/>
        </p:blipFill>
        <p:spPr>
          <a:xfrm>
            <a:off x="7587564" y="4579446"/>
            <a:ext cx="1664012" cy="2260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5814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9DE954-0D2A-49B0-A1EC-F3CE78F6620A}"/>
              </a:ext>
            </a:extLst>
          </p:cNvPr>
          <p:cNvSpPr>
            <a:spLocks noGrp="1"/>
          </p:cNvSpPr>
          <p:nvPr>
            <p:ph type="title"/>
          </p:nvPr>
        </p:nvSpPr>
        <p:spPr>
          <a:xfrm>
            <a:off x="728869" y="2876976"/>
            <a:ext cx="6540824" cy="1104048"/>
          </a:xfrm>
        </p:spPr>
        <p:txBody>
          <a:bodyPr>
            <a:normAutofit/>
          </a:bodyPr>
          <a:lstStyle/>
          <a:p>
            <a:pPr algn="ctr"/>
            <a:r>
              <a:rPr lang="es-EC" sz="4400" b="1" dirty="0">
                <a:solidFill>
                  <a:schemeClr val="tx1">
                    <a:lumMod val="65000"/>
                    <a:lumOff val="3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CONTENIDO</a:t>
            </a:r>
          </a:p>
        </p:txBody>
      </p:sp>
      <p:sp>
        <p:nvSpPr>
          <p:cNvPr id="3" name="Marcador de contenido 2">
            <a:extLst>
              <a:ext uri="{FF2B5EF4-FFF2-40B4-BE49-F238E27FC236}">
                <a16:creationId xmlns:a16="http://schemas.microsoft.com/office/drawing/2014/main" id="{433F4D12-1F61-438B-A18F-A7B4EC91F9A2}"/>
              </a:ext>
            </a:extLst>
          </p:cNvPr>
          <p:cNvSpPr>
            <a:spLocks noGrp="1"/>
          </p:cNvSpPr>
          <p:nvPr>
            <p:ph idx="1"/>
          </p:nvPr>
        </p:nvSpPr>
        <p:spPr>
          <a:xfrm>
            <a:off x="6752301" y="1222791"/>
            <a:ext cx="4025766" cy="4060409"/>
          </a:xfrm>
        </p:spPr>
        <p:txBody>
          <a:bodyPr>
            <a:noAutofit/>
          </a:bodyPr>
          <a:lstStyle/>
          <a:p>
            <a:pPr>
              <a:lnSpc>
                <a:spcPct val="100000"/>
              </a:lnSpc>
              <a:buClr>
                <a:srgbClr val="549E39"/>
              </a:buClr>
              <a:defRPr/>
            </a:pPr>
            <a:r>
              <a:rPr lang="es-ES" sz="2400" dirty="0">
                <a:solidFill>
                  <a:schemeClr val="tx1"/>
                </a:solidFill>
                <a:latin typeface="Arial" panose="020B0604020202020204" pitchFamily="34" charset="0"/>
                <a:cs typeface="Arial" panose="020B0604020202020204" pitchFamily="34" charset="0"/>
              </a:rPr>
              <a:t>Introducción</a:t>
            </a:r>
            <a:endParaRPr lang="es-MX" sz="2400" dirty="0">
              <a:solidFill>
                <a:schemeClr val="tx1"/>
              </a:solidFill>
              <a:latin typeface="Arial" panose="020B0604020202020204" pitchFamily="34" charset="0"/>
              <a:cs typeface="Arial" panose="020B0604020202020204" pitchFamily="34" charset="0"/>
            </a:endParaRPr>
          </a:p>
          <a:p>
            <a:r>
              <a:rPr lang="es-MX" sz="2400" dirty="0">
                <a:solidFill>
                  <a:schemeClr val="tx1"/>
                </a:solidFill>
                <a:latin typeface="Arial" panose="020B0604020202020204" pitchFamily="34" charset="0"/>
                <a:cs typeface="Arial" panose="020B0604020202020204" pitchFamily="34" charset="0"/>
              </a:rPr>
              <a:t>Marco teórico</a:t>
            </a:r>
          </a:p>
          <a:p>
            <a:r>
              <a:rPr lang="es-MX" sz="2400" dirty="0">
                <a:solidFill>
                  <a:schemeClr val="tx1"/>
                </a:solidFill>
                <a:latin typeface="Arial" panose="020B0604020202020204" pitchFamily="34" charset="0"/>
                <a:cs typeface="Arial" panose="020B0604020202020204" pitchFamily="34" charset="0"/>
              </a:rPr>
              <a:t>Metodología</a:t>
            </a:r>
          </a:p>
          <a:p>
            <a:r>
              <a:rPr lang="es-MX" sz="2400" dirty="0" smtClean="0">
                <a:solidFill>
                  <a:schemeClr val="tx1"/>
                </a:solidFill>
                <a:latin typeface="Arial" panose="020B0604020202020204" pitchFamily="34" charset="0"/>
                <a:cs typeface="Arial" panose="020B0604020202020204" pitchFamily="34" charset="0"/>
              </a:rPr>
              <a:t>Desarrollo</a:t>
            </a:r>
            <a:endParaRPr lang="es-MX" sz="2400" dirty="0">
              <a:solidFill>
                <a:schemeClr val="tx1"/>
              </a:solidFill>
              <a:latin typeface="Arial" panose="020B0604020202020204" pitchFamily="34" charset="0"/>
              <a:cs typeface="Arial" panose="020B0604020202020204" pitchFamily="34" charset="0"/>
            </a:endParaRPr>
          </a:p>
          <a:p>
            <a:r>
              <a:rPr lang="es-MX" sz="2400" dirty="0">
                <a:solidFill>
                  <a:schemeClr val="tx1"/>
                </a:solidFill>
                <a:latin typeface="Arial" panose="020B0604020202020204" pitchFamily="34" charset="0"/>
                <a:cs typeface="Arial" panose="020B0604020202020204" pitchFamily="34" charset="0"/>
              </a:rPr>
              <a:t>Pruebas y Resultados</a:t>
            </a:r>
          </a:p>
          <a:p>
            <a:r>
              <a:rPr lang="es-MX" sz="2400" dirty="0">
                <a:solidFill>
                  <a:schemeClr val="tx1"/>
                </a:solidFill>
                <a:latin typeface="Arial" panose="020B0604020202020204" pitchFamily="34" charset="0"/>
                <a:cs typeface="Arial" panose="020B0604020202020204" pitchFamily="34" charset="0"/>
              </a:rPr>
              <a:t>Conclusiones</a:t>
            </a:r>
          </a:p>
          <a:p>
            <a:r>
              <a:rPr lang="es-MX" sz="2400" dirty="0" smtClean="0">
                <a:solidFill>
                  <a:schemeClr val="tx1"/>
                </a:solidFill>
                <a:latin typeface="Arial" panose="020B0604020202020204" pitchFamily="34" charset="0"/>
                <a:cs typeface="Arial" panose="020B0604020202020204" pitchFamily="34" charset="0"/>
              </a:rPr>
              <a:t>Recomendaciones</a:t>
            </a:r>
          </a:p>
        </p:txBody>
      </p:sp>
    </p:spTree>
    <p:extLst>
      <p:ext uri="{BB962C8B-B14F-4D97-AF65-F5344CB8AC3E}">
        <p14:creationId xmlns:p14="http://schemas.microsoft.com/office/powerpoint/2010/main" val="102312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327564" y="269332"/>
            <a:ext cx="8379683" cy="796372"/>
          </a:xfrm>
        </p:spPr>
        <p:txBody>
          <a:bodyPr/>
          <a:lstStyle/>
          <a:p>
            <a:r>
              <a:rPr lang="es-MX" dirty="0">
                <a:latin typeface="Arial" panose="020B0604020202020204" pitchFamily="34" charset="0"/>
                <a:cs typeface="Arial" panose="020B0604020202020204" pitchFamily="34" charset="0"/>
              </a:rPr>
              <a:t>Diseño: Subsistema Mecánico</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1982422" y="1065704"/>
            <a:ext cx="3993401" cy="369332"/>
          </a:xfrm>
          <a:prstGeom prst="rect">
            <a:avLst/>
          </a:prstGeom>
          <a:noFill/>
        </p:spPr>
        <p:txBody>
          <a:bodyPr wrap="none" rtlCol="0">
            <a:spAutoFit/>
          </a:bodyPr>
          <a:lstStyle/>
          <a:p>
            <a:r>
              <a:rPr lang="es-MX" b="1" dirty="0">
                <a:latin typeface="Arial" panose="020B0604020202020204" pitchFamily="34" charset="0"/>
                <a:cs typeface="Arial" panose="020B0604020202020204" pitchFamily="34" charset="0"/>
              </a:rPr>
              <a:t>Matriz de evaluación de conceptos</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effectLst>
                  <a:outerShdw blurRad="38100" dist="38100" dir="2700000" algn="tl">
                    <a:srgbClr val="000000">
                      <a:alpha val="43137"/>
                    </a:srgbClr>
                  </a:outerShdw>
                </a:effectLst>
                <a:cs typeface="Times New Roman" panose="02020603050405020304" pitchFamily="18" charset="0"/>
              </a:rPr>
              <a:t>Desarrollo</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p:txBody>
      </p:sp>
      <p:graphicFrame>
        <p:nvGraphicFramePr>
          <p:cNvPr id="5" name="Tabla 4">
            <a:extLst>
              <a:ext uri="{FF2B5EF4-FFF2-40B4-BE49-F238E27FC236}">
                <a16:creationId xmlns:a16="http://schemas.microsoft.com/office/drawing/2014/main" id="{7892D4FD-916D-42E6-A3C4-195A43C76FE4}"/>
              </a:ext>
            </a:extLst>
          </p:cNvPr>
          <p:cNvGraphicFramePr>
            <a:graphicFrameLocks noGrp="1"/>
          </p:cNvGraphicFramePr>
          <p:nvPr>
            <p:extLst>
              <p:ext uri="{D42A27DB-BD31-4B8C-83A1-F6EECF244321}">
                <p14:modId xmlns:p14="http://schemas.microsoft.com/office/powerpoint/2010/main" val="24963402"/>
              </p:ext>
            </p:extLst>
          </p:nvPr>
        </p:nvGraphicFramePr>
        <p:xfrm>
          <a:off x="1743093" y="1538670"/>
          <a:ext cx="7052484" cy="5049998"/>
        </p:xfrm>
        <a:graphic>
          <a:graphicData uri="http://schemas.openxmlformats.org/drawingml/2006/table">
            <a:tbl>
              <a:tblPr firstRow="1" firstCol="1" bandRow="1">
                <a:tableStyleId>{5C22544A-7EE6-4342-B048-85BDC9FD1C3A}</a:tableStyleId>
              </a:tblPr>
              <a:tblGrid>
                <a:gridCol w="946319">
                  <a:extLst>
                    <a:ext uri="{9D8B030D-6E8A-4147-A177-3AD203B41FA5}">
                      <a16:colId xmlns:a16="http://schemas.microsoft.com/office/drawing/2014/main" val="953581241"/>
                    </a:ext>
                  </a:extLst>
                </a:gridCol>
                <a:gridCol w="512184">
                  <a:extLst>
                    <a:ext uri="{9D8B030D-6E8A-4147-A177-3AD203B41FA5}">
                      <a16:colId xmlns:a16="http://schemas.microsoft.com/office/drawing/2014/main" val="4018934184"/>
                    </a:ext>
                  </a:extLst>
                </a:gridCol>
                <a:gridCol w="304618">
                  <a:extLst>
                    <a:ext uri="{9D8B030D-6E8A-4147-A177-3AD203B41FA5}">
                      <a16:colId xmlns:a16="http://schemas.microsoft.com/office/drawing/2014/main" val="3385313102"/>
                    </a:ext>
                  </a:extLst>
                </a:gridCol>
                <a:gridCol w="587707">
                  <a:extLst>
                    <a:ext uri="{9D8B030D-6E8A-4147-A177-3AD203B41FA5}">
                      <a16:colId xmlns:a16="http://schemas.microsoft.com/office/drawing/2014/main" val="2966664140"/>
                    </a:ext>
                  </a:extLst>
                </a:gridCol>
                <a:gridCol w="587707">
                  <a:extLst>
                    <a:ext uri="{9D8B030D-6E8A-4147-A177-3AD203B41FA5}">
                      <a16:colId xmlns:a16="http://schemas.microsoft.com/office/drawing/2014/main" val="3751883878"/>
                    </a:ext>
                  </a:extLst>
                </a:gridCol>
                <a:gridCol w="587707">
                  <a:extLst>
                    <a:ext uri="{9D8B030D-6E8A-4147-A177-3AD203B41FA5}">
                      <a16:colId xmlns:a16="http://schemas.microsoft.com/office/drawing/2014/main" val="2084982783"/>
                    </a:ext>
                  </a:extLst>
                </a:gridCol>
                <a:gridCol w="587707">
                  <a:extLst>
                    <a:ext uri="{9D8B030D-6E8A-4147-A177-3AD203B41FA5}">
                      <a16:colId xmlns:a16="http://schemas.microsoft.com/office/drawing/2014/main" val="1927990636"/>
                    </a:ext>
                  </a:extLst>
                </a:gridCol>
                <a:gridCol w="587707">
                  <a:extLst>
                    <a:ext uri="{9D8B030D-6E8A-4147-A177-3AD203B41FA5}">
                      <a16:colId xmlns:a16="http://schemas.microsoft.com/office/drawing/2014/main" val="3884678001"/>
                    </a:ext>
                  </a:extLst>
                </a:gridCol>
                <a:gridCol w="587707">
                  <a:extLst>
                    <a:ext uri="{9D8B030D-6E8A-4147-A177-3AD203B41FA5}">
                      <a16:colId xmlns:a16="http://schemas.microsoft.com/office/drawing/2014/main" val="3577869103"/>
                    </a:ext>
                  </a:extLst>
                </a:gridCol>
                <a:gridCol w="587707">
                  <a:extLst>
                    <a:ext uri="{9D8B030D-6E8A-4147-A177-3AD203B41FA5}">
                      <a16:colId xmlns:a16="http://schemas.microsoft.com/office/drawing/2014/main" val="2761240982"/>
                    </a:ext>
                  </a:extLst>
                </a:gridCol>
                <a:gridCol w="587707">
                  <a:extLst>
                    <a:ext uri="{9D8B030D-6E8A-4147-A177-3AD203B41FA5}">
                      <a16:colId xmlns:a16="http://schemas.microsoft.com/office/drawing/2014/main" val="2816234392"/>
                    </a:ext>
                  </a:extLst>
                </a:gridCol>
                <a:gridCol w="587707">
                  <a:extLst>
                    <a:ext uri="{9D8B030D-6E8A-4147-A177-3AD203B41FA5}">
                      <a16:colId xmlns:a16="http://schemas.microsoft.com/office/drawing/2014/main" val="1625970806"/>
                    </a:ext>
                  </a:extLst>
                </a:gridCol>
              </a:tblGrid>
              <a:tr h="214548">
                <a:tc gridSpan="2">
                  <a:txBody>
                    <a:bodyPr/>
                    <a:lstStyle/>
                    <a:p>
                      <a:pPr algn="ctr">
                        <a:lnSpc>
                          <a:spcPct val="200000"/>
                        </a:lnSpc>
                        <a:spcAft>
                          <a:spcPts val="800"/>
                        </a:spcAft>
                      </a:pPr>
                      <a:r>
                        <a:rPr lang="es-EC" sz="1100">
                          <a:effectLst/>
                        </a:rPr>
                        <a:t> </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hMerge="1">
                  <a:txBody>
                    <a:bodyPr/>
                    <a:lstStyle/>
                    <a:p>
                      <a:endParaRPr lang="es-EC"/>
                    </a:p>
                  </a:txBody>
                  <a:tcPr/>
                </a:tc>
                <a:tc gridSpan="10">
                  <a:txBody>
                    <a:bodyPr/>
                    <a:lstStyle/>
                    <a:p>
                      <a:pPr algn="ctr">
                        <a:lnSpc>
                          <a:spcPct val="200000"/>
                        </a:lnSpc>
                        <a:spcAft>
                          <a:spcPts val="800"/>
                        </a:spcAft>
                      </a:pPr>
                      <a:r>
                        <a:rPr lang="es-EC" sz="1100">
                          <a:effectLst/>
                        </a:rPr>
                        <a:t>Concepto</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946206682"/>
                  </a:ext>
                </a:extLst>
              </a:tr>
              <a:tr h="214548">
                <a:tc gridSpan="2">
                  <a:txBody>
                    <a:bodyPr/>
                    <a:lstStyle/>
                    <a:p>
                      <a:endParaRPr lang="es-EC" sz="1100">
                        <a:effectLst/>
                        <a:latin typeface="Calibri" panose="020F0502020204030204" pitchFamily="34" charset="0"/>
                        <a:cs typeface="Arial" panose="020B0604020202020204" pitchFamily="34" charset="0"/>
                      </a:endParaRPr>
                    </a:p>
                  </a:txBody>
                  <a:tcPr marL="57244" marR="57244" marT="0" marB="0"/>
                </a:tc>
                <a:tc hMerge="1">
                  <a:txBody>
                    <a:bodyPr/>
                    <a:lstStyle/>
                    <a:p>
                      <a:endParaRPr lang="es-EC"/>
                    </a:p>
                  </a:txBody>
                  <a:tcPr/>
                </a:tc>
                <a:tc gridSpan="2">
                  <a:txBody>
                    <a:bodyPr/>
                    <a:lstStyle/>
                    <a:p>
                      <a:pPr algn="ctr">
                        <a:lnSpc>
                          <a:spcPct val="200000"/>
                        </a:lnSpc>
                        <a:spcAft>
                          <a:spcPts val="800"/>
                        </a:spcAft>
                      </a:pPr>
                      <a:r>
                        <a:rPr lang="es-EC" sz="1100">
                          <a:effectLst/>
                        </a:rPr>
                        <a:t>Diseño 1 </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hMerge="1">
                  <a:txBody>
                    <a:bodyPr/>
                    <a:lstStyle/>
                    <a:p>
                      <a:endParaRPr lang="es-EC"/>
                    </a:p>
                  </a:txBody>
                  <a:tcPr/>
                </a:tc>
                <a:tc gridSpan="2">
                  <a:txBody>
                    <a:bodyPr/>
                    <a:lstStyle/>
                    <a:p>
                      <a:pPr algn="ctr">
                        <a:lnSpc>
                          <a:spcPct val="200000"/>
                        </a:lnSpc>
                        <a:spcAft>
                          <a:spcPts val="800"/>
                        </a:spcAft>
                      </a:pPr>
                      <a:r>
                        <a:rPr lang="es-EC" sz="1100">
                          <a:effectLst/>
                        </a:rPr>
                        <a:t>Diseño 2</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hMerge="1">
                  <a:txBody>
                    <a:bodyPr/>
                    <a:lstStyle/>
                    <a:p>
                      <a:endParaRPr lang="es-EC"/>
                    </a:p>
                  </a:txBody>
                  <a:tcPr/>
                </a:tc>
                <a:tc gridSpan="2">
                  <a:txBody>
                    <a:bodyPr/>
                    <a:lstStyle/>
                    <a:p>
                      <a:pPr algn="ctr">
                        <a:lnSpc>
                          <a:spcPct val="200000"/>
                        </a:lnSpc>
                        <a:spcAft>
                          <a:spcPts val="800"/>
                        </a:spcAft>
                      </a:pPr>
                      <a:r>
                        <a:rPr lang="es-EC" sz="1100">
                          <a:effectLst/>
                        </a:rPr>
                        <a:t>Diseño 3</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hMerge="1">
                  <a:txBody>
                    <a:bodyPr/>
                    <a:lstStyle/>
                    <a:p>
                      <a:endParaRPr lang="es-EC"/>
                    </a:p>
                  </a:txBody>
                  <a:tcPr/>
                </a:tc>
                <a:tc gridSpan="2">
                  <a:txBody>
                    <a:bodyPr/>
                    <a:lstStyle/>
                    <a:p>
                      <a:pPr algn="ctr">
                        <a:lnSpc>
                          <a:spcPct val="200000"/>
                        </a:lnSpc>
                        <a:spcAft>
                          <a:spcPts val="800"/>
                        </a:spcAft>
                      </a:pPr>
                      <a:r>
                        <a:rPr lang="es-EC" sz="1100">
                          <a:effectLst/>
                        </a:rPr>
                        <a:t>Diseño 4</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hMerge="1">
                  <a:txBody>
                    <a:bodyPr/>
                    <a:lstStyle/>
                    <a:p>
                      <a:endParaRPr lang="es-EC"/>
                    </a:p>
                  </a:txBody>
                  <a:tcPr/>
                </a:tc>
                <a:tc gridSpan="2">
                  <a:txBody>
                    <a:bodyPr/>
                    <a:lstStyle/>
                    <a:p>
                      <a:pPr algn="ctr">
                        <a:lnSpc>
                          <a:spcPct val="200000"/>
                        </a:lnSpc>
                        <a:spcAft>
                          <a:spcPts val="800"/>
                        </a:spcAft>
                      </a:pPr>
                      <a:r>
                        <a:rPr lang="es-EC" sz="1100">
                          <a:effectLst/>
                        </a:rPr>
                        <a:t>Diseño 5</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hMerge="1">
                  <a:txBody>
                    <a:bodyPr/>
                    <a:lstStyle/>
                    <a:p>
                      <a:endParaRPr lang="es-EC"/>
                    </a:p>
                  </a:txBody>
                  <a:tcPr/>
                </a:tc>
                <a:extLst>
                  <a:ext uri="{0D108BD9-81ED-4DB2-BD59-A6C34878D82A}">
                    <a16:rowId xmlns:a16="http://schemas.microsoft.com/office/drawing/2014/main" val="3194453640"/>
                  </a:ext>
                </a:extLst>
              </a:tr>
              <a:tr h="965752">
                <a:tc>
                  <a:txBody>
                    <a:bodyPr/>
                    <a:lstStyle/>
                    <a:p>
                      <a:pPr>
                        <a:lnSpc>
                          <a:spcPct val="200000"/>
                        </a:lnSpc>
                        <a:spcAft>
                          <a:spcPts val="800"/>
                        </a:spcAft>
                      </a:pPr>
                      <a:r>
                        <a:rPr lang="es-EC" sz="1100">
                          <a:effectLst/>
                        </a:rPr>
                        <a:t>Criterios de Selección</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nSpc>
                          <a:spcPct val="200000"/>
                        </a:lnSpc>
                        <a:spcAft>
                          <a:spcPts val="800"/>
                        </a:spcAft>
                      </a:pPr>
                      <a:r>
                        <a:rPr lang="es-EC" sz="1100">
                          <a:effectLst/>
                        </a:rPr>
                        <a:t>Peso</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nSpc>
                          <a:spcPct val="200000"/>
                        </a:lnSpc>
                        <a:spcAft>
                          <a:spcPts val="800"/>
                        </a:spcAft>
                      </a:pPr>
                      <a:r>
                        <a:rPr lang="es-EC" sz="1100">
                          <a:effectLst/>
                        </a:rPr>
                        <a:t>Cal.</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nSpc>
                          <a:spcPct val="200000"/>
                        </a:lnSpc>
                        <a:spcAft>
                          <a:spcPts val="800"/>
                        </a:spcAft>
                      </a:pPr>
                      <a:r>
                        <a:rPr lang="es-EC" sz="1100">
                          <a:effectLst/>
                        </a:rPr>
                        <a:t>Ev. Pon.</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nSpc>
                          <a:spcPct val="200000"/>
                        </a:lnSpc>
                        <a:spcAft>
                          <a:spcPts val="800"/>
                        </a:spcAft>
                      </a:pPr>
                      <a:r>
                        <a:rPr lang="es-EC" sz="1100">
                          <a:effectLst/>
                        </a:rPr>
                        <a:t>Cal.</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nSpc>
                          <a:spcPct val="200000"/>
                        </a:lnSpc>
                        <a:spcAft>
                          <a:spcPts val="800"/>
                        </a:spcAft>
                      </a:pPr>
                      <a:r>
                        <a:rPr lang="es-EC" sz="1100">
                          <a:effectLst/>
                        </a:rPr>
                        <a:t>Ev. Pon.</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nSpc>
                          <a:spcPct val="200000"/>
                        </a:lnSpc>
                        <a:spcAft>
                          <a:spcPts val="800"/>
                        </a:spcAft>
                      </a:pPr>
                      <a:r>
                        <a:rPr lang="es-EC" sz="1100">
                          <a:effectLst/>
                        </a:rPr>
                        <a:t>Cal.</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nSpc>
                          <a:spcPct val="200000"/>
                        </a:lnSpc>
                        <a:spcAft>
                          <a:spcPts val="800"/>
                        </a:spcAft>
                      </a:pPr>
                      <a:r>
                        <a:rPr lang="es-EC" sz="1100">
                          <a:effectLst/>
                        </a:rPr>
                        <a:t>Ev. Pon.</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nSpc>
                          <a:spcPct val="200000"/>
                        </a:lnSpc>
                        <a:spcAft>
                          <a:spcPts val="800"/>
                        </a:spcAft>
                      </a:pPr>
                      <a:r>
                        <a:rPr lang="es-EC" sz="1100">
                          <a:effectLst/>
                        </a:rPr>
                        <a:t>Cal.</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nSpc>
                          <a:spcPct val="200000"/>
                        </a:lnSpc>
                        <a:spcAft>
                          <a:spcPts val="800"/>
                        </a:spcAft>
                      </a:pPr>
                      <a:r>
                        <a:rPr lang="es-EC" sz="1100">
                          <a:effectLst/>
                        </a:rPr>
                        <a:t>Ev. Pon.</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nSpc>
                          <a:spcPct val="200000"/>
                        </a:lnSpc>
                        <a:spcAft>
                          <a:spcPts val="800"/>
                        </a:spcAft>
                      </a:pPr>
                      <a:r>
                        <a:rPr lang="es-EC" sz="1100">
                          <a:effectLst/>
                        </a:rPr>
                        <a:t>Cal.</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nSpc>
                          <a:spcPct val="200000"/>
                        </a:lnSpc>
                        <a:spcAft>
                          <a:spcPts val="800"/>
                        </a:spcAft>
                      </a:pPr>
                      <a:r>
                        <a:rPr lang="es-EC" sz="1100">
                          <a:effectLst/>
                        </a:rPr>
                        <a:t>Ev. Pon.</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extLst>
                  <a:ext uri="{0D108BD9-81ED-4DB2-BD59-A6C34878D82A}">
                    <a16:rowId xmlns:a16="http://schemas.microsoft.com/office/drawing/2014/main" val="3193186221"/>
                  </a:ext>
                </a:extLst>
              </a:tr>
              <a:tr h="464950">
                <a:tc>
                  <a:txBody>
                    <a:bodyPr/>
                    <a:lstStyle/>
                    <a:p>
                      <a:pPr>
                        <a:lnSpc>
                          <a:spcPct val="200000"/>
                        </a:lnSpc>
                        <a:spcAft>
                          <a:spcPts val="800"/>
                        </a:spcAft>
                      </a:pPr>
                      <a:r>
                        <a:rPr lang="es-EC" sz="1100">
                          <a:effectLst/>
                        </a:rPr>
                        <a:t>Estabilidad</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25%</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1</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0.25</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2</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0.5</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3</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0.75</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4</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1</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5</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1.25</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extLst>
                  <a:ext uri="{0D108BD9-81ED-4DB2-BD59-A6C34878D82A}">
                    <a16:rowId xmlns:a16="http://schemas.microsoft.com/office/drawing/2014/main" val="3643461992"/>
                  </a:ext>
                </a:extLst>
              </a:tr>
              <a:tr h="464950">
                <a:tc>
                  <a:txBody>
                    <a:bodyPr/>
                    <a:lstStyle/>
                    <a:p>
                      <a:pPr>
                        <a:lnSpc>
                          <a:spcPct val="200000"/>
                        </a:lnSpc>
                        <a:spcAft>
                          <a:spcPts val="800"/>
                        </a:spcAft>
                      </a:pPr>
                      <a:r>
                        <a:rPr lang="es-EC" sz="1100">
                          <a:effectLst/>
                        </a:rPr>
                        <a:t>Precisión</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30%</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2</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0.6</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2</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0.6</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3</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0.9</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3</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0.9</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4</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1.2</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extLst>
                  <a:ext uri="{0D108BD9-81ED-4DB2-BD59-A6C34878D82A}">
                    <a16:rowId xmlns:a16="http://schemas.microsoft.com/office/drawing/2014/main" val="1739181696"/>
                  </a:ext>
                </a:extLst>
              </a:tr>
              <a:tr h="464950">
                <a:tc>
                  <a:txBody>
                    <a:bodyPr/>
                    <a:lstStyle/>
                    <a:p>
                      <a:pPr>
                        <a:lnSpc>
                          <a:spcPct val="200000"/>
                        </a:lnSpc>
                        <a:spcAft>
                          <a:spcPts val="800"/>
                        </a:spcAft>
                      </a:pPr>
                      <a:r>
                        <a:rPr lang="es-EC" sz="1100">
                          <a:effectLst/>
                        </a:rPr>
                        <a:t>Montaje</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25%</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1</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0.25</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3</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dirty="0">
                          <a:effectLst/>
                        </a:rPr>
                        <a:t>0.75</a:t>
                      </a:r>
                      <a:endParaRPr lang="es-EC" sz="1100" dirty="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3</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0.75</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3</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0.75</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4</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1</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extLst>
                  <a:ext uri="{0D108BD9-81ED-4DB2-BD59-A6C34878D82A}">
                    <a16:rowId xmlns:a16="http://schemas.microsoft.com/office/drawing/2014/main" val="3060741855"/>
                  </a:ext>
                </a:extLst>
              </a:tr>
              <a:tr h="214548">
                <a:tc>
                  <a:txBody>
                    <a:bodyPr/>
                    <a:lstStyle/>
                    <a:p>
                      <a:pPr>
                        <a:lnSpc>
                          <a:spcPct val="200000"/>
                        </a:lnSpc>
                        <a:spcAft>
                          <a:spcPts val="800"/>
                        </a:spcAft>
                      </a:pPr>
                      <a:r>
                        <a:rPr lang="es-EC" sz="1100">
                          <a:effectLst/>
                        </a:rPr>
                        <a:t>Peso</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10%</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3</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0.3</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3</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0.3</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2</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0.2</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2</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0.2</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5</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0.5</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extLst>
                  <a:ext uri="{0D108BD9-81ED-4DB2-BD59-A6C34878D82A}">
                    <a16:rowId xmlns:a16="http://schemas.microsoft.com/office/drawing/2014/main" val="877355833"/>
                  </a:ext>
                </a:extLst>
              </a:tr>
              <a:tr h="965752">
                <a:tc>
                  <a:txBody>
                    <a:bodyPr/>
                    <a:lstStyle/>
                    <a:p>
                      <a:pPr>
                        <a:lnSpc>
                          <a:spcPct val="200000"/>
                        </a:lnSpc>
                        <a:spcAft>
                          <a:spcPts val="800"/>
                        </a:spcAft>
                      </a:pPr>
                      <a:r>
                        <a:rPr lang="es-EC" sz="1100">
                          <a:effectLst/>
                        </a:rPr>
                        <a:t>Facilidad de manufactura</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10%</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1</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0.1</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3</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0.3</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2</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0.2</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2</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0.2</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5</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0.5</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extLst>
                  <a:ext uri="{0D108BD9-81ED-4DB2-BD59-A6C34878D82A}">
                    <a16:rowId xmlns:a16="http://schemas.microsoft.com/office/drawing/2014/main" val="3438361021"/>
                  </a:ext>
                </a:extLst>
              </a:tr>
              <a:tr h="214548">
                <a:tc gridSpan="2">
                  <a:txBody>
                    <a:bodyPr/>
                    <a:lstStyle/>
                    <a:p>
                      <a:pPr algn="ctr">
                        <a:lnSpc>
                          <a:spcPct val="200000"/>
                        </a:lnSpc>
                        <a:spcAft>
                          <a:spcPts val="800"/>
                        </a:spcAft>
                      </a:pPr>
                      <a:r>
                        <a:rPr lang="es-EC" sz="1100">
                          <a:effectLst/>
                        </a:rPr>
                        <a:t>Total, Puntos</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hMerge="1">
                  <a:txBody>
                    <a:bodyPr/>
                    <a:lstStyle/>
                    <a:p>
                      <a:endParaRPr lang="es-EC"/>
                    </a:p>
                  </a:txBody>
                  <a:tcPr/>
                </a:tc>
                <a:tc>
                  <a:txBody>
                    <a:bodyPr/>
                    <a:lstStyle/>
                    <a:p>
                      <a:pPr>
                        <a:lnSpc>
                          <a:spcPct val="200000"/>
                        </a:lnSpc>
                        <a:spcAft>
                          <a:spcPts val="800"/>
                        </a:spcAft>
                      </a:pPr>
                      <a:r>
                        <a:rPr lang="es-EC" sz="1100">
                          <a:effectLst/>
                        </a:rPr>
                        <a:t> </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1.5</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nSpc>
                          <a:spcPct val="200000"/>
                        </a:lnSpc>
                        <a:spcAft>
                          <a:spcPts val="800"/>
                        </a:spcAft>
                      </a:pPr>
                      <a:r>
                        <a:rPr lang="es-EC" sz="1100">
                          <a:effectLst/>
                        </a:rPr>
                        <a:t> </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2.45</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nSpc>
                          <a:spcPct val="200000"/>
                        </a:lnSpc>
                        <a:spcAft>
                          <a:spcPts val="800"/>
                        </a:spcAft>
                      </a:pPr>
                      <a:r>
                        <a:rPr lang="es-EC" sz="1100">
                          <a:effectLst/>
                        </a:rPr>
                        <a:t> </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2.8</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nSpc>
                          <a:spcPct val="200000"/>
                        </a:lnSpc>
                        <a:spcAft>
                          <a:spcPts val="800"/>
                        </a:spcAft>
                      </a:pPr>
                      <a:r>
                        <a:rPr lang="es-EC" sz="1100">
                          <a:effectLst/>
                        </a:rPr>
                        <a:t> </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3.05</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nSpc>
                          <a:spcPct val="200000"/>
                        </a:lnSpc>
                        <a:spcAft>
                          <a:spcPts val="800"/>
                        </a:spcAft>
                      </a:pPr>
                      <a:r>
                        <a:rPr lang="es-EC" sz="1100">
                          <a:effectLst/>
                        </a:rPr>
                        <a:t> </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4.45</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extLst>
                  <a:ext uri="{0D108BD9-81ED-4DB2-BD59-A6C34878D82A}">
                    <a16:rowId xmlns:a16="http://schemas.microsoft.com/office/drawing/2014/main" val="1560626621"/>
                  </a:ext>
                </a:extLst>
              </a:tr>
              <a:tr h="214548">
                <a:tc gridSpan="2">
                  <a:txBody>
                    <a:bodyPr/>
                    <a:lstStyle/>
                    <a:p>
                      <a:pPr algn="ctr">
                        <a:lnSpc>
                          <a:spcPct val="200000"/>
                        </a:lnSpc>
                        <a:spcAft>
                          <a:spcPts val="800"/>
                        </a:spcAft>
                      </a:pPr>
                      <a:r>
                        <a:rPr lang="es-EC" sz="1100">
                          <a:effectLst/>
                        </a:rPr>
                        <a:t>Lugar</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hMerge="1">
                  <a:txBody>
                    <a:bodyPr/>
                    <a:lstStyle/>
                    <a:p>
                      <a:endParaRPr lang="es-EC"/>
                    </a:p>
                  </a:txBody>
                  <a:tcPr/>
                </a:tc>
                <a:tc>
                  <a:txBody>
                    <a:bodyPr/>
                    <a:lstStyle/>
                    <a:p>
                      <a:pPr>
                        <a:lnSpc>
                          <a:spcPct val="200000"/>
                        </a:lnSpc>
                        <a:spcAft>
                          <a:spcPts val="800"/>
                        </a:spcAft>
                      </a:pPr>
                      <a:r>
                        <a:rPr lang="es-EC" sz="1100">
                          <a:effectLst/>
                        </a:rPr>
                        <a:t> </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5</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nSpc>
                          <a:spcPct val="200000"/>
                        </a:lnSpc>
                        <a:spcAft>
                          <a:spcPts val="800"/>
                        </a:spcAft>
                      </a:pPr>
                      <a:r>
                        <a:rPr lang="es-EC" sz="1100">
                          <a:effectLst/>
                        </a:rPr>
                        <a:t> </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4</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nSpc>
                          <a:spcPct val="200000"/>
                        </a:lnSpc>
                        <a:spcAft>
                          <a:spcPts val="800"/>
                        </a:spcAft>
                      </a:pPr>
                      <a:r>
                        <a:rPr lang="es-EC" sz="1100">
                          <a:effectLst/>
                        </a:rPr>
                        <a:t> </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3</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nSpc>
                          <a:spcPct val="200000"/>
                        </a:lnSpc>
                        <a:spcAft>
                          <a:spcPts val="800"/>
                        </a:spcAft>
                      </a:pPr>
                      <a:r>
                        <a:rPr lang="es-EC" sz="1100">
                          <a:effectLst/>
                        </a:rPr>
                        <a:t> </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2</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nSpc>
                          <a:spcPct val="200000"/>
                        </a:lnSpc>
                        <a:spcAft>
                          <a:spcPts val="800"/>
                        </a:spcAft>
                      </a:pPr>
                      <a:r>
                        <a:rPr lang="es-EC" sz="1100">
                          <a:effectLst/>
                        </a:rPr>
                        <a:t> </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a:txBody>
                    <a:bodyPr/>
                    <a:lstStyle/>
                    <a:p>
                      <a:pPr algn="r">
                        <a:lnSpc>
                          <a:spcPct val="200000"/>
                        </a:lnSpc>
                        <a:spcAft>
                          <a:spcPts val="800"/>
                        </a:spcAft>
                      </a:pPr>
                      <a:r>
                        <a:rPr lang="es-EC" sz="1100">
                          <a:effectLst/>
                        </a:rPr>
                        <a:t>1</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extLst>
                  <a:ext uri="{0D108BD9-81ED-4DB2-BD59-A6C34878D82A}">
                    <a16:rowId xmlns:a16="http://schemas.microsoft.com/office/drawing/2014/main" val="2006239815"/>
                  </a:ext>
                </a:extLst>
              </a:tr>
              <a:tr h="214548">
                <a:tc gridSpan="2">
                  <a:txBody>
                    <a:bodyPr/>
                    <a:lstStyle/>
                    <a:p>
                      <a:pPr algn="ctr">
                        <a:lnSpc>
                          <a:spcPct val="200000"/>
                        </a:lnSpc>
                        <a:spcAft>
                          <a:spcPts val="800"/>
                        </a:spcAft>
                      </a:pPr>
                      <a:r>
                        <a:rPr lang="es-EC" sz="1100">
                          <a:effectLst/>
                        </a:rPr>
                        <a:t>¿Continuar?</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hMerge="1">
                  <a:txBody>
                    <a:bodyPr/>
                    <a:lstStyle/>
                    <a:p>
                      <a:endParaRPr lang="es-EC"/>
                    </a:p>
                  </a:txBody>
                  <a:tcPr/>
                </a:tc>
                <a:tc gridSpan="2">
                  <a:txBody>
                    <a:bodyPr/>
                    <a:lstStyle/>
                    <a:p>
                      <a:pPr algn="ctr">
                        <a:lnSpc>
                          <a:spcPct val="200000"/>
                        </a:lnSpc>
                        <a:spcAft>
                          <a:spcPts val="800"/>
                        </a:spcAft>
                      </a:pPr>
                      <a:r>
                        <a:rPr lang="es-EC" sz="1100">
                          <a:effectLst/>
                        </a:rPr>
                        <a:t>No</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hMerge="1">
                  <a:txBody>
                    <a:bodyPr/>
                    <a:lstStyle/>
                    <a:p>
                      <a:endParaRPr lang="es-EC"/>
                    </a:p>
                  </a:txBody>
                  <a:tcPr/>
                </a:tc>
                <a:tc gridSpan="2">
                  <a:txBody>
                    <a:bodyPr/>
                    <a:lstStyle/>
                    <a:p>
                      <a:pPr algn="ctr">
                        <a:lnSpc>
                          <a:spcPct val="200000"/>
                        </a:lnSpc>
                        <a:spcAft>
                          <a:spcPts val="800"/>
                        </a:spcAft>
                      </a:pPr>
                      <a:r>
                        <a:rPr lang="es-EC" sz="1100">
                          <a:effectLst/>
                        </a:rPr>
                        <a:t>No</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hMerge="1">
                  <a:txBody>
                    <a:bodyPr/>
                    <a:lstStyle/>
                    <a:p>
                      <a:endParaRPr lang="es-EC"/>
                    </a:p>
                  </a:txBody>
                  <a:tcPr/>
                </a:tc>
                <a:tc gridSpan="2">
                  <a:txBody>
                    <a:bodyPr/>
                    <a:lstStyle/>
                    <a:p>
                      <a:pPr algn="ctr">
                        <a:lnSpc>
                          <a:spcPct val="200000"/>
                        </a:lnSpc>
                        <a:spcAft>
                          <a:spcPts val="800"/>
                        </a:spcAft>
                      </a:pPr>
                      <a:r>
                        <a:rPr lang="es-EC" sz="1100">
                          <a:effectLst/>
                        </a:rPr>
                        <a:t>No</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hMerge="1">
                  <a:txBody>
                    <a:bodyPr/>
                    <a:lstStyle/>
                    <a:p>
                      <a:endParaRPr lang="es-EC"/>
                    </a:p>
                  </a:txBody>
                  <a:tcPr/>
                </a:tc>
                <a:tc gridSpan="2">
                  <a:txBody>
                    <a:bodyPr/>
                    <a:lstStyle/>
                    <a:p>
                      <a:pPr algn="ctr">
                        <a:lnSpc>
                          <a:spcPct val="200000"/>
                        </a:lnSpc>
                        <a:spcAft>
                          <a:spcPts val="800"/>
                        </a:spcAft>
                      </a:pPr>
                      <a:r>
                        <a:rPr lang="es-EC" sz="1100">
                          <a:effectLst/>
                        </a:rPr>
                        <a:t>No</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hMerge="1">
                  <a:txBody>
                    <a:bodyPr/>
                    <a:lstStyle/>
                    <a:p>
                      <a:endParaRPr lang="es-EC"/>
                    </a:p>
                  </a:txBody>
                  <a:tcPr/>
                </a:tc>
                <a:tc gridSpan="2">
                  <a:txBody>
                    <a:bodyPr/>
                    <a:lstStyle/>
                    <a:p>
                      <a:pPr algn="ctr">
                        <a:lnSpc>
                          <a:spcPct val="200000"/>
                        </a:lnSpc>
                        <a:spcAft>
                          <a:spcPts val="800"/>
                        </a:spcAft>
                      </a:pPr>
                      <a:r>
                        <a:rPr lang="es-EC" sz="1100" dirty="0">
                          <a:effectLst/>
                        </a:rPr>
                        <a:t>Si</a:t>
                      </a:r>
                      <a:endParaRPr lang="es-EC" sz="1100" dirty="0">
                        <a:effectLst/>
                        <a:latin typeface="Arial" panose="020B0604020202020204" pitchFamily="34" charset="0"/>
                        <a:ea typeface="Calibri" panose="020F0502020204030204" pitchFamily="34" charset="0"/>
                        <a:cs typeface="Arial" panose="020B0604020202020204" pitchFamily="34" charset="0"/>
                      </a:endParaRPr>
                    </a:p>
                  </a:txBody>
                  <a:tcPr marL="57244" marR="57244" marT="0" marB="0"/>
                </a:tc>
                <a:tc hMerge="1">
                  <a:txBody>
                    <a:bodyPr/>
                    <a:lstStyle/>
                    <a:p>
                      <a:endParaRPr lang="es-EC"/>
                    </a:p>
                  </a:txBody>
                  <a:tcPr/>
                </a:tc>
                <a:extLst>
                  <a:ext uri="{0D108BD9-81ED-4DB2-BD59-A6C34878D82A}">
                    <a16:rowId xmlns:a16="http://schemas.microsoft.com/office/drawing/2014/main" val="1202669106"/>
                  </a:ext>
                </a:extLst>
              </a:tr>
            </a:tbl>
          </a:graphicData>
        </a:graphic>
      </p:graphicFrame>
      <p:pic>
        <p:nvPicPr>
          <p:cNvPr id="18" name="Imagen 17">
            <a:extLst>
              <a:ext uri="{FF2B5EF4-FFF2-40B4-BE49-F238E27FC236}">
                <a16:creationId xmlns:a16="http://schemas.microsoft.com/office/drawing/2014/main" id="{900F7516-A8CA-48F9-AD70-9BB18C6338D1}"/>
              </a:ext>
            </a:extLst>
          </p:cNvPr>
          <p:cNvPicPr/>
          <p:nvPr/>
        </p:nvPicPr>
        <p:blipFill rotWithShape="1">
          <a:blip r:embed="rId2">
            <a:extLst>
              <a:ext uri="{28A0092B-C50C-407E-A947-70E740481C1C}">
                <a14:useLocalDpi xmlns:a14="http://schemas.microsoft.com/office/drawing/2010/main" val="0"/>
              </a:ext>
            </a:extLst>
          </a:blip>
          <a:srcRect l="6268" t="6911" r="9993" b="5369"/>
          <a:stretch/>
        </p:blipFill>
        <p:spPr>
          <a:xfrm>
            <a:off x="9099285" y="2414469"/>
            <a:ext cx="2317268" cy="30584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905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p:nvPr/>
        </p:nvPicPr>
        <p:blipFill>
          <a:blip r:embed="rId3">
            <a:extLst>
              <a:ext uri="{28A0092B-C50C-407E-A947-70E740481C1C}">
                <a14:useLocalDpi xmlns:a14="http://schemas.microsoft.com/office/drawing/2010/main" val="0"/>
              </a:ext>
            </a:extLst>
          </a:blip>
          <a:stretch>
            <a:fillRect/>
          </a:stretch>
        </p:blipFill>
        <p:spPr>
          <a:xfrm>
            <a:off x="7339567" y="4622797"/>
            <a:ext cx="3180080" cy="2125980"/>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2050" y="927097"/>
            <a:ext cx="3810000" cy="3695700"/>
          </a:xfrm>
          <a:prstGeom prst="rect">
            <a:avLst/>
          </a:prstGeom>
        </p:spPr>
      </p:pic>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a:t>Diseño: Subsistema Mecánico</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1779222" y="1318115"/>
            <a:ext cx="4660250" cy="369332"/>
          </a:xfrm>
          <a:prstGeom prst="rect">
            <a:avLst/>
          </a:prstGeom>
          <a:noFill/>
        </p:spPr>
        <p:txBody>
          <a:bodyPr wrap="none" rtlCol="0">
            <a:spAutoFit/>
          </a:bodyPr>
          <a:lstStyle/>
          <a:p>
            <a:r>
              <a:rPr lang="es-MX" b="1" dirty="0" smtClean="0">
                <a:latin typeface="Arial" panose="020B0604020202020204" pitchFamily="34" charset="0"/>
                <a:cs typeface="Arial" panose="020B0604020202020204" pitchFamily="34" charset="0"/>
              </a:rPr>
              <a:t>Análisis Reológico de la tinta comestible</a:t>
            </a:r>
            <a:endParaRPr lang="es-MX" b="1" dirty="0">
              <a:latin typeface="Arial" panose="020B0604020202020204" pitchFamily="34" charset="0"/>
              <a:cs typeface="Arial" panose="020B0604020202020204" pitchFamily="34" charset="0"/>
            </a:endParaRP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effectLst>
                  <a:outerShdw blurRad="38100" dist="38100" dir="2700000" algn="tl">
                    <a:srgbClr val="000000">
                      <a:alpha val="43137"/>
                    </a:srgbClr>
                  </a:outerShdw>
                </a:effectLst>
                <a:cs typeface="Times New Roman" panose="02020603050405020304" pitchFamily="18" charset="0"/>
              </a:rPr>
              <a:t>Desarrollo</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p:txBody>
      </p:sp>
      <p:sp>
        <p:nvSpPr>
          <p:cNvPr id="8" name="Marcador de contenido 2">
            <a:extLst>
              <a:ext uri="{FF2B5EF4-FFF2-40B4-BE49-F238E27FC236}">
                <a16:creationId xmlns:a16="http://schemas.microsoft.com/office/drawing/2014/main" id="{036DB8FC-77F8-4FFD-B90F-DB355E3DC16D}"/>
              </a:ext>
            </a:extLst>
          </p:cNvPr>
          <p:cNvSpPr>
            <a:spLocks noGrp="1"/>
          </p:cNvSpPr>
          <p:nvPr>
            <p:ph idx="1"/>
          </p:nvPr>
        </p:nvSpPr>
        <p:spPr>
          <a:xfrm>
            <a:off x="1298864" y="1502781"/>
            <a:ext cx="4996076" cy="5085887"/>
          </a:xfrm>
        </p:spPr>
        <p:txBody>
          <a:bodyPr>
            <a:normAutofit/>
          </a:bodyPr>
          <a:lstStyle/>
          <a:p>
            <a:pPr marL="457200">
              <a:lnSpc>
                <a:spcPct val="100000"/>
              </a:lnSpc>
            </a:pPr>
            <a:r>
              <a:rPr lang="es-EC" sz="1600" dirty="0" smtClean="0">
                <a:effectLst/>
                <a:latin typeface="Arial" panose="020B0604020202020204" pitchFamily="34" charset="0"/>
                <a:ea typeface="Calibri" panose="020F0502020204030204" pitchFamily="34" charset="0"/>
                <a:cs typeface="Arial" panose="020B0604020202020204" pitchFamily="34" charset="0"/>
              </a:rPr>
              <a:t>Caracterizar el material, lo más importante es:</a:t>
            </a:r>
          </a:p>
          <a:p>
            <a:pPr marL="457200">
              <a:lnSpc>
                <a:spcPct val="100000"/>
              </a:lnSpc>
            </a:pPr>
            <a:endParaRPr lang="es-EC" sz="16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0000"/>
              </a:lnSpc>
              <a:buFont typeface="Symbol" panose="05050102010706020507" pitchFamily="18" charset="2"/>
              <a:buChar char=""/>
            </a:pPr>
            <a:r>
              <a:rPr lang="es-EC" sz="1600" dirty="0" smtClean="0">
                <a:latin typeface="Arial" panose="020B0604020202020204" pitchFamily="34" charset="0"/>
                <a:ea typeface="Calibri" panose="020F0502020204030204" pitchFamily="34" charset="0"/>
                <a:cs typeface="Arial" panose="020B0604020202020204" pitchFamily="34" charset="0"/>
              </a:rPr>
              <a:t>Estudio de vida en reposo.</a:t>
            </a:r>
            <a:endParaRPr lang="es-EC" sz="16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0000"/>
              </a:lnSpc>
              <a:buFont typeface="Symbol" panose="05050102010706020507" pitchFamily="18" charset="2"/>
              <a:buChar char=""/>
            </a:pPr>
            <a:r>
              <a:rPr lang="es-EC" sz="1600" dirty="0" smtClean="0">
                <a:latin typeface="Arial" panose="020B0604020202020204" pitchFamily="34" charset="0"/>
                <a:ea typeface="Calibri" panose="020F0502020204030204" pitchFamily="34" charset="0"/>
                <a:cs typeface="Arial" panose="020B0604020202020204" pitchFamily="34" charset="0"/>
              </a:rPr>
              <a:t>Evaluación de la textura del alimento mediante la correlación con datos sensoriales</a:t>
            </a:r>
            <a:r>
              <a:rPr lang="es-EC" sz="1600" dirty="0" smtClean="0">
                <a:effectLst/>
                <a:latin typeface="Arial" panose="020B0604020202020204" pitchFamily="34" charset="0"/>
                <a:ea typeface="Calibri" panose="020F0502020204030204" pitchFamily="34" charset="0"/>
                <a:cs typeface="Arial" panose="020B0604020202020204" pitchFamily="34" charset="0"/>
              </a:rPr>
              <a:t> </a:t>
            </a:r>
            <a:endParaRPr lang="es-EC" sz="16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0000"/>
              </a:lnSpc>
              <a:buFont typeface="Symbol" panose="05050102010706020507" pitchFamily="18" charset="2"/>
              <a:buChar char=""/>
            </a:pPr>
            <a:r>
              <a:rPr lang="es-EC" sz="1600" dirty="0" smtClean="0">
                <a:latin typeface="Arial" panose="020B0604020202020204" pitchFamily="34" charset="0"/>
                <a:ea typeface="Calibri" panose="020F0502020204030204" pitchFamily="34" charset="0"/>
                <a:cs typeface="Arial" panose="020B0604020202020204" pitchFamily="34" charset="0"/>
              </a:rPr>
              <a:t>Estudio de la textura y consistencia del producto para que sea del agrado del consumidor</a:t>
            </a:r>
            <a:endParaRPr lang="es-EC" sz="1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83111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382982" y="269332"/>
            <a:ext cx="8324265" cy="796372"/>
          </a:xfrm>
        </p:spPr>
        <p:txBody>
          <a:bodyPr/>
          <a:lstStyle/>
          <a:p>
            <a:r>
              <a:rPr lang="es-MX" dirty="0">
                <a:latin typeface="Arial" panose="020B0604020202020204" pitchFamily="34" charset="0"/>
                <a:cs typeface="Arial" panose="020B0604020202020204" pitchFamily="34" charset="0"/>
              </a:rPr>
              <a:t>Diseño: Subsistema Mecánico</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1779222" y="1318115"/>
            <a:ext cx="7635424" cy="369332"/>
          </a:xfrm>
          <a:prstGeom prst="rect">
            <a:avLst/>
          </a:prstGeom>
          <a:noFill/>
        </p:spPr>
        <p:txBody>
          <a:bodyPr wrap="none" rtlCol="0">
            <a:spAutoFit/>
          </a:bodyPr>
          <a:lstStyle/>
          <a:p>
            <a:r>
              <a:rPr lang="es-MX" b="1" dirty="0" smtClean="0">
                <a:latin typeface="Arial" panose="020B0604020202020204" pitchFamily="34" charset="0"/>
                <a:cs typeface="Arial" panose="020B0604020202020204" pitchFamily="34" charset="0"/>
              </a:rPr>
              <a:t>Análisis Reológico de la tinta comestible – Ensayo de reversibilidad</a:t>
            </a:r>
            <a:endParaRPr lang="es-MX" b="1" dirty="0">
              <a:latin typeface="Arial" panose="020B0604020202020204" pitchFamily="34" charset="0"/>
              <a:cs typeface="Arial" panose="020B0604020202020204" pitchFamily="34" charset="0"/>
            </a:endParaRP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effectLst>
                  <a:outerShdw blurRad="38100" dist="38100" dir="2700000" algn="tl">
                    <a:srgbClr val="000000">
                      <a:alpha val="43137"/>
                    </a:srgbClr>
                  </a:outerShdw>
                </a:effectLst>
                <a:cs typeface="Times New Roman" panose="02020603050405020304" pitchFamily="18" charset="0"/>
              </a:rPr>
              <a:t>Desarrollo</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p:txBody>
      </p:sp>
      <p:pic>
        <p:nvPicPr>
          <p:cNvPr id="12" name="Imagen 11"/>
          <p:cNvPicPr/>
          <p:nvPr/>
        </p:nvPicPr>
        <p:blipFill>
          <a:blip r:embed="rId2"/>
          <a:stretch>
            <a:fillRect/>
          </a:stretch>
        </p:blipFill>
        <p:spPr>
          <a:xfrm>
            <a:off x="2093258" y="1830071"/>
            <a:ext cx="9064269" cy="3924184"/>
          </a:xfrm>
          <a:prstGeom prst="rect">
            <a:avLst/>
          </a:prstGeom>
        </p:spPr>
      </p:pic>
      <p:sp>
        <p:nvSpPr>
          <p:cNvPr id="13" name="Marcador de contenido 2">
            <a:extLst>
              <a:ext uri="{FF2B5EF4-FFF2-40B4-BE49-F238E27FC236}">
                <a16:creationId xmlns:a16="http://schemas.microsoft.com/office/drawing/2014/main" id="{036DB8FC-77F8-4FFD-B90F-DB355E3DC16D}"/>
              </a:ext>
            </a:extLst>
          </p:cNvPr>
          <p:cNvSpPr>
            <a:spLocks noGrp="1"/>
          </p:cNvSpPr>
          <p:nvPr>
            <p:ph idx="1"/>
          </p:nvPr>
        </p:nvSpPr>
        <p:spPr>
          <a:xfrm>
            <a:off x="2665878" y="5825401"/>
            <a:ext cx="7919027" cy="1111110"/>
          </a:xfrm>
        </p:spPr>
        <p:txBody>
          <a:bodyPr>
            <a:normAutofit/>
          </a:bodyPr>
          <a:lstStyle/>
          <a:p>
            <a:pPr marL="457200">
              <a:lnSpc>
                <a:spcPct val="100000"/>
              </a:lnSpc>
            </a:pPr>
            <a:r>
              <a:rPr lang="es-EC" sz="1600" dirty="0" smtClean="0">
                <a:effectLst/>
                <a:latin typeface="Arial" panose="020B0604020202020204" pitchFamily="34" charset="0"/>
                <a:ea typeface="Calibri" panose="020F0502020204030204" pitchFamily="34" charset="0"/>
                <a:cs typeface="Arial" panose="020B0604020202020204" pitchFamily="34" charset="0"/>
              </a:rPr>
              <a:t>No existan cambios químicos en el fluido</a:t>
            </a:r>
          </a:p>
          <a:p>
            <a:pPr marL="457200">
              <a:lnSpc>
                <a:spcPct val="100000"/>
              </a:lnSpc>
            </a:pPr>
            <a:endParaRPr lang="es-EC" sz="1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752048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382982" y="269332"/>
            <a:ext cx="8324265" cy="796372"/>
          </a:xfrm>
        </p:spPr>
        <p:txBody>
          <a:bodyPr/>
          <a:lstStyle/>
          <a:p>
            <a:r>
              <a:rPr lang="es-MX" dirty="0">
                <a:latin typeface="Arial" panose="020B0604020202020204" pitchFamily="34" charset="0"/>
                <a:cs typeface="Arial" panose="020B0604020202020204" pitchFamily="34" charset="0"/>
              </a:rPr>
              <a:t>Diseño: Subsistema Mecánico</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1779222" y="1318115"/>
            <a:ext cx="7879080" cy="369332"/>
          </a:xfrm>
          <a:prstGeom prst="rect">
            <a:avLst/>
          </a:prstGeom>
          <a:noFill/>
        </p:spPr>
        <p:txBody>
          <a:bodyPr wrap="none" rtlCol="0">
            <a:spAutoFit/>
          </a:bodyPr>
          <a:lstStyle/>
          <a:p>
            <a:r>
              <a:rPr lang="es-MX" b="1" dirty="0" smtClean="0">
                <a:latin typeface="Arial" panose="020B0604020202020204" pitchFamily="34" charset="0"/>
                <a:cs typeface="Arial" panose="020B0604020202020204" pitchFamily="34" charset="0"/>
              </a:rPr>
              <a:t>Análisis Reológico de la tinta comestible – Curva de flujo estacionario</a:t>
            </a:r>
            <a:endParaRPr lang="es-MX" b="1" dirty="0">
              <a:latin typeface="Arial" panose="020B0604020202020204" pitchFamily="34" charset="0"/>
              <a:cs typeface="Arial" panose="020B0604020202020204" pitchFamily="34" charset="0"/>
            </a:endParaRP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effectLst>
                  <a:outerShdw blurRad="38100" dist="38100" dir="2700000" algn="tl">
                    <a:srgbClr val="000000">
                      <a:alpha val="43137"/>
                    </a:srgbClr>
                  </a:outerShdw>
                </a:effectLst>
                <a:cs typeface="Times New Roman" panose="02020603050405020304" pitchFamily="18" charset="0"/>
              </a:rPr>
              <a:t>Desarrollo</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p:txBody>
      </p:sp>
      <p:pic>
        <p:nvPicPr>
          <p:cNvPr id="6" name="Imagen 5"/>
          <p:cNvPicPr/>
          <p:nvPr/>
        </p:nvPicPr>
        <p:blipFill rotWithShape="1">
          <a:blip r:embed="rId3"/>
          <a:srcRect t="3001"/>
          <a:stretch/>
        </p:blipFill>
        <p:spPr bwMode="auto">
          <a:xfrm>
            <a:off x="1918716" y="2129127"/>
            <a:ext cx="6052185" cy="2758440"/>
          </a:xfrm>
          <a:prstGeom prst="rect">
            <a:avLst/>
          </a:prstGeom>
          <a:ln>
            <a:noFill/>
          </a:ln>
          <a:extLst>
            <a:ext uri="{53640926-AAD7-44D8-BBD7-CCE9431645EC}">
              <a14:shadowObscured xmlns:a14="http://schemas.microsoft.com/office/drawing/2010/main"/>
            </a:ext>
          </a:extLst>
        </p:spPr>
      </p:pic>
      <p:pic>
        <p:nvPicPr>
          <p:cNvPr id="7" name="Imagen 6"/>
          <p:cNvPicPr/>
          <p:nvPr/>
        </p:nvPicPr>
        <p:blipFill>
          <a:blip r:embed="rId4">
            <a:extLst>
              <a:ext uri="{28A0092B-C50C-407E-A947-70E740481C1C}">
                <a14:useLocalDpi xmlns:a14="http://schemas.microsoft.com/office/drawing/2010/main" val="0"/>
              </a:ext>
            </a:extLst>
          </a:blip>
          <a:stretch>
            <a:fillRect/>
          </a:stretch>
        </p:blipFill>
        <p:spPr>
          <a:xfrm>
            <a:off x="8152255" y="2129127"/>
            <a:ext cx="3012094" cy="3892981"/>
          </a:xfrm>
          <a:prstGeom prst="rect">
            <a:avLst/>
          </a:prstGeom>
        </p:spPr>
      </p:pic>
      <p:sp>
        <p:nvSpPr>
          <p:cNvPr id="8" name="Marcador de contenido 2">
            <a:extLst>
              <a:ext uri="{FF2B5EF4-FFF2-40B4-BE49-F238E27FC236}">
                <a16:creationId xmlns:a16="http://schemas.microsoft.com/office/drawing/2014/main" id="{036DB8FC-77F8-4FFD-B90F-DB355E3DC16D}"/>
              </a:ext>
            </a:extLst>
          </p:cNvPr>
          <p:cNvSpPr>
            <a:spLocks noGrp="1"/>
          </p:cNvSpPr>
          <p:nvPr>
            <p:ph idx="1"/>
          </p:nvPr>
        </p:nvSpPr>
        <p:spPr>
          <a:xfrm>
            <a:off x="2297782" y="5014801"/>
            <a:ext cx="4996076" cy="1471723"/>
          </a:xfrm>
        </p:spPr>
        <p:txBody>
          <a:bodyPr>
            <a:normAutofit/>
          </a:bodyPr>
          <a:lstStyle/>
          <a:p>
            <a:pPr marL="457200">
              <a:lnSpc>
                <a:spcPct val="100000"/>
              </a:lnSpc>
            </a:pPr>
            <a:r>
              <a:rPr lang="es-EC" sz="1600" dirty="0" smtClean="0">
                <a:effectLst/>
                <a:latin typeface="Arial" panose="020B0604020202020204" pitchFamily="34" charset="0"/>
                <a:ea typeface="Calibri" panose="020F0502020204030204" pitchFamily="34" charset="0"/>
                <a:cs typeface="Arial" panose="020B0604020202020204" pitchFamily="34" charset="0"/>
              </a:rPr>
              <a:t>Compo</a:t>
            </a:r>
            <a:r>
              <a:rPr lang="es-EC" sz="1600" dirty="0" smtClean="0">
                <a:latin typeface="Arial" panose="020B0604020202020204" pitchFamily="34" charset="0"/>
                <a:ea typeface="Calibri" panose="020F0502020204030204" pitchFamily="34" charset="0"/>
                <a:cs typeface="Arial" panose="020B0604020202020204" pitchFamily="34" charset="0"/>
              </a:rPr>
              <a:t>rtamiento reofluidificante</a:t>
            </a:r>
          </a:p>
          <a:p>
            <a:pPr marL="457200">
              <a:lnSpc>
                <a:spcPct val="100000"/>
              </a:lnSpc>
            </a:pPr>
            <a:r>
              <a:rPr lang="es-EC" sz="1600" dirty="0" smtClean="0">
                <a:effectLst/>
                <a:latin typeface="Arial" panose="020B0604020202020204" pitchFamily="34" charset="0"/>
                <a:ea typeface="Calibri" panose="020F0502020204030204" pitchFamily="34" charset="0"/>
                <a:cs typeface="Arial" panose="020B0604020202020204" pitchFamily="34" charset="0"/>
              </a:rPr>
              <a:t>Disminuye su viscosidad a mayores velocidades de cizalla.</a:t>
            </a:r>
          </a:p>
        </p:txBody>
      </p:sp>
    </p:spTree>
    <p:extLst>
      <p:ext uri="{BB962C8B-B14F-4D97-AF65-F5344CB8AC3E}">
        <p14:creationId xmlns:p14="http://schemas.microsoft.com/office/powerpoint/2010/main" val="40814277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382982" y="269332"/>
            <a:ext cx="8324265" cy="796372"/>
          </a:xfrm>
        </p:spPr>
        <p:txBody>
          <a:bodyPr/>
          <a:lstStyle/>
          <a:p>
            <a:r>
              <a:rPr lang="es-MX" dirty="0">
                <a:latin typeface="Arial" panose="020B0604020202020204" pitchFamily="34" charset="0"/>
                <a:cs typeface="Arial" panose="020B0604020202020204" pitchFamily="34" charset="0"/>
              </a:rPr>
              <a:t>Diseño: Subsistema Mecánico</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1779222" y="1318115"/>
            <a:ext cx="7571303" cy="369332"/>
          </a:xfrm>
          <a:prstGeom prst="rect">
            <a:avLst/>
          </a:prstGeom>
          <a:noFill/>
        </p:spPr>
        <p:txBody>
          <a:bodyPr wrap="none" rtlCol="0">
            <a:spAutoFit/>
          </a:bodyPr>
          <a:lstStyle/>
          <a:p>
            <a:r>
              <a:rPr lang="es-MX" b="1" dirty="0" smtClean="0">
                <a:latin typeface="Arial" panose="020B0604020202020204" pitchFamily="34" charset="0"/>
                <a:cs typeface="Arial" panose="020B0604020202020204" pitchFamily="34" charset="0"/>
              </a:rPr>
              <a:t>Análisis Reológico de la tinta comestible – Dependencia del tiempo</a:t>
            </a:r>
            <a:endParaRPr lang="es-MX" b="1" dirty="0">
              <a:latin typeface="Arial" panose="020B0604020202020204" pitchFamily="34" charset="0"/>
              <a:cs typeface="Arial" panose="020B0604020202020204" pitchFamily="34" charset="0"/>
            </a:endParaRP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effectLst>
                  <a:outerShdw blurRad="38100" dist="38100" dir="2700000" algn="tl">
                    <a:srgbClr val="000000">
                      <a:alpha val="43137"/>
                    </a:srgbClr>
                  </a:outerShdw>
                </a:effectLst>
                <a:cs typeface="Times New Roman" panose="02020603050405020304" pitchFamily="18" charset="0"/>
              </a:rPr>
              <a:t>Desarrollo</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p:txBody>
      </p:sp>
      <p:sp>
        <p:nvSpPr>
          <p:cNvPr id="13" name="Marcador de contenido 2">
            <a:extLst>
              <a:ext uri="{FF2B5EF4-FFF2-40B4-BE49-F238E27FC236}">
                <a16:creationId xmlns:a16="http://schemas.microsoft.com/office/drawing/2014/main" id="{036DB8FC-77F8-4FFD-B90F-DB355E3DC16D}"/>
              </a:ext>
            </a:extLst>
          </p:cNvPr>
          <p:cNvSpPr>
            <a:spLocks noGrp="1"/>
          </p:cNvSpPr>
          <p:nvPr>
            <p:ph idx="1"/>
          </p:nvPr>
        </p:nvSpPr>
        <p:spPr>
          <a:xfrm>
            <a:off x="9097819" y="2253894"/>
            <a:ext cx="2493818" cy="3232508"/>
          </a:xfrm>
        </p:spPr>
        <p:txBody>
          <a:bodyPr>
            <a:normAutofit/>
          </a:bodyPr>
          <a:lstStyle/>
          <a:p>
            <a:pPr marL="457200">
              <a:lnSpc>
                <a:spcPct val="100000"/>
              </a:lnSpc>
            </a:pPr>
            <a:r>
              <a:rPr lang="es-EC" sz="1600" dirty="0" smtClean="0">
                <a:effectLst/>
                <a:latin typeface="Arial" panose="020B0604020202020204" pitchFamily="34" charset="0"/>
                <a:ea typeface="Calibri" panose="020F0502020204030204" pitchFamily="34" charset="0"/>
                <a:cs typeface="Arial" panose="020B0604020202020204" pitchFamily="34" charset="0"/>
              </a:rPr>
              <a:t>Fluido tixotrópico, decremento continuo de la viscosidad en el tiempo.</a:t>
            </a:r>
          </a:p>
          <a:p>
            <a:pPr marL="457200">
              <a:lnSpc>
                <a:spcPct val="100000"/>
              </a:lnSpc>
            </a:pPr>
            <a:r>
              <a:rPr lang="es-EC" sz="1600" dirty="0" smtClean="0">
                <a:effectLst/>
                <a:latin typeface="Arial" panose="020B0604020202020204" pitchFamily="34" charset="0"/>
                <a:ea typeface="Calibri" panose="020F0502020204030204" pitchFamily="34" charset="0"/>
                <a:cs typeface="Arial" panose="020B0604020202020204" pitchFamily="34" charset="0"/>
              </a:rPr>
              <a:t>Fluido en reposo / viscosidad más alta.</a:t>
            </a:r>
          </a:p>
          <a:p>
            <a:pPr marL="457200">
              <a:lnSpc>
                <a:spcPct val="100000"/>
              </a:lnSpc>
            </a:pPr>
            <a:endParaRPr lang="es-EC"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Imagen 6"/>
          <p:cNvPicPr/>
          <p:nvPr/>
        </p:nvPicPr>
        <p:blipFill>
          <a:blip r:embed="rId2"/>
          <a:stretch>
            <a:fillRect/>
          </a:stretch>
        </p:blipFill>
        <p:spPr>
          <a:xfrm>
            <a:off x="1963507" y="2051880"/>
            <a:ext cx="7300566" cy="3885543"/>
          </a:xfrm>
          <a:prstGeom prst="rect">
            <a:avLst/>
          </a:prstGeom>
        </p:spPr>
      </p:pic>
    </p:spTree>
    <p:extLst>
      <p:ext uri="{BB962C8B-B14F-4D97-AF65-F5344CB8AC3E}">
        <p14:creationId xmlns:p14="http://schemas.microsoft.com/office/powerpoint/2010/main" val="40248916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a:t>Diseño: Subsistema Mecánico</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1982422" y="1065704"/>
            <a:ext cx="1338828" cy="369332"/>
          </a:xfrm>
          <a:prstGeom prst="rect">
            <a:avLst/>
          </a:prstGeom>
          <a:noFill/>
        </p:spPr>
        <p:txBody>
          <a:bodyPr wrap="none" rtlCol="0">
            <a:spAutoFit/>
          </a:bodyPr>
          <a:lstStyle/>
          <a:p>
            <a:r>
              <a:rPr lang="es-MX" b="1">
                <a:latin typeface="Arial" panose="020B0604020202020204" pitchFamily="34" charset="0"/>
                <a:cs typeface="Arial" panose="020B0604020202020204" pitchFamily="34" charset="0"/>
              </a:rPr>
              <a:t>Estructura</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effectLst>
                  <a:outerShdw blurRad="38100" dist="38100" dir="2700000" algn="tl">
                    <a:srgbClr val="000000">
                      <a:alpha val="43137"/>
                    </a:srgbClr>
                  </a:outerShdw>
                </a:effectLst>
                <a:cs typeface="Times New Roman" panose="02020603050405020304" pitchFamily="18" charset="0"/>
              </a:rPr>
              <a:t>Desarrollo</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p:txBody>
      </p:sp>
      <p:pic>
        <p:nvPicPr>
          <p:cNvPr id="10" name="Imagen 9">
            <a:extLst>
              <a:ext uri="{FF2B5EF4-FFF2-40B4-BE49-F238E27FC236}">
                <a16:creationId xmlns:a16="http://schemas.microsoft.com/office/drawing/2014/main" id="{588258BF-7A52-4933-B9DC-7A546E207D3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549140" y="1459229"/>
            <a:ext cx="4191448" cy="4983743"/>
          </a:xfrm>
          <a:prstGeom prst="rect">
            <a:avLst/>
          </a:prstGeom>
          <a:noFill/>
          <a:ln>
            <a:noFill/>
          </a:ln>
        </p:spPr>
      </p:pic>
    </p:spTree>
    <p:extLst>
      <p:ext uri="{BB962C8B-B14F-4D97-AF65-F5344CB8AC3E}">
        <p14:creationId xmlns:p14="http://schemas.microsoft.com/office/powerpoint/2010/main" val="2510877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a:t>Diseño: Subsistema Mecánico</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1982422" y="1065704"/>
            <a:ext cx="1338828" cy="369332"/>
          </a:xfrm>
          <a:prstGeom prst="rect">
            <a:avLst/>
          </a:prstGeom>
          <a:noFill/>
        </p:spPr>
        <p:txBody>
          <a:bodyPr wrap="none" rtlCol="0">
            <a:spAutoFit/>
          </a:bodyPr>
          <a:lstStyle/>
          <a:p>
            <a:r>
              <a:rPr lang="es-MX" b="1">
                <a:latin typeface="Arial" panose="020B0604020202020204" pitchFamily="34" charset="0"/>
                <a:cs typeface="Arial" panose="020B0604020202020204" pitchFamily="34" charset="0"/>
              </a:rPr>
              <a:t>Estructura</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effectLst>
                  <a:outerShdw blurRad="38100" dist="38100" dir="2700000" algn="tl">
                    <a:srgbClr val="000000">
                      <a:alpha val="43137"/>
                    </a:srgbClr>
                  </a:outerShdw>
                </a:effectLst>
                <a:cs typeface="Times New Roman" panose="02020603050405020304" pitchFamily="18" charset="0"/>
              </a:rPr>
              <a:t>Desarrollo</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p:txBody>
      </p:sp>
      <p:pic>
        <p:nvPicPr>
          <p:cNvPr id="6" name="Imagen 5">
            <a:extLst>
              <a:ext uri="{FF2B5EF4-FFF2-40B4-BE49-F238E27FC236}">
                <a16:creationId xmlns:a16="http://schemas.microsoft.com/office/drawing/2014/main" id="{FCE96159-46C5-4D32-B564-D974948C1311}"/>
              </a:ext>
            </a:extLst>
          </p:cNvPr>
          <p:cNvPicPr/>
          <p:nvPr/>
        </p:nvPicPr>
        <p:blipFill>
          <a:blip r:embed="rId2"/>
          <a:stretch>
            <a:fillRect/>
          </a:stretch>
        </p:blipFill>
        <p:spPr>
          <a:xfrm>
            <a:off x="3149490" y="1502781"/>
            <a:ext cx="7286387" cy="1926219"/>
          </a:xfrm>
          <a:prstGeom prst="rect">
            <a:avLst/>
          </a:prstGeom>
        </p:spPr>
      </p:pic>
      <p:pic>
        <p:nvPicPr>
          <p:cNvPr id="7" name="Imagen 6">
            <a:extLst>
              <a:ext uri="{FF2B5EF4-FFF2-40B4-BE49-F238E27FC236}">
                <a16:creationId xmlns:a16="http://schemas.microsoft.com/office/drawing/2014/main" id="{D17CB665-1BAA-441A-8F37-C77272FB2700}"/>
              </a:ext>
            </a:extLst>
          </p:cNvPr>
          <p:cNvPicPr/>
          <p:nvPr/>
        </p:nvPicPr>
        <p:blipFill>
          <a:blip r:embed="rId3"/>
          <a:stretch>
            <a:fillRect/>
          </a:stretch>
        </p:blipFill>
        <p:spPr>
          <a:xfrm>
            <a:off x="2296690" y="3720098"/>
            <a:ext cx="4594860" cy="2774950"/>
          </a:xfrm>
          <a:prstGeom prst="rect">
            <a:avLst/>
          </a:prstGeom>
        </p:spPr>
      </p:pic>
      <p:pic>
        <p:nvPicPr>
          <p:cNvPr id="8" name="Imagen 7">
            <a:extLst>
              <a:ext uri="{FF2B5EF4-FFF2-40B4-BE49-F238E27FC236}">
                <a16:creationId xmlns:a16="http://schemas.microsoft.com/office/drawing/2014/main" id="{FB59DD55-400C-4771-B5E5-4CFBC1C522A3}"/>
              </a:ext>
            </a:extLst>
          </p:cNvPr>
          <p:cNvPicPr/>
          <p:nvPr/>
        </p:nvPicPr>
        <p:blipFill>
          <a:blip r:embed="rId4"/>
          <a:stretch>
            <a:fillRect/>
          </a:stretch>
        </p:blipFill>
        <p:spPr>
          <a:xfrm>
            <a:off x="7127233" y="3720098"/>
            <a:ext cx="4598602" cy="2868570"/>
          </a:xfrm>
          <a:prstGeom prst="rect">
            <a:avLst/>
          </a:prstGeom>
        </p:spPr>
      </p:pic>
    </p:spTree>
    <p:extLst>
      <p:ext uri="{BB962C8B-B14F-4D97-AF65-F5344CB8AC3E}">
        <p14:creationId xmlns:p14="http://schemas.microsoft.com/office/powerpoint/2010/main" val="230307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a:t>Diseño: Subsistema Electrónico</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1982422" y="1065704"/>
            <a:ext cx="1056700" cy="369332"/>
          </a:xfrm>
          <a:prstGeom prst="rect">
            <a:avLst/>
          </a:prstGeom>
          <a:noFill/>
        </p:spPr>
        <p:txBody>
          <a:bodyPr wrap="none" rtlCol="0">
            <a:spAutoFit/>
          </a:bodyPr>
          <a:lstStyle/>
          <a:p>
            <a:r>
              <a:rPr lang="es-MX" b="1">
                <a:latin typeface="Arial" panose="020B0604020202020204" pitchFamily="34" charset="0"/>
                <a:cs typeface="Arial" panose="020B0604020202020204" pitchFamily="34" charset="0"/>
              </a:rPr>
              <a:t>Circuito</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effectLst>
                  <a:outerShdw blurRad="38100" dist="38100" dir="2700000" algn="tl">
                    <a:srgbClr val="000000">
                      <a:alpha val="43137"/>
                    </a:srgbClr>
                  </a:outerShdw>
                </a:effectLst>
                <a:cs typeface="Times New Roman" panose="02020603050405020304" pitchFamily="18" charset="0"/>
              </a:rPr>
              <a:t>Desarrollo</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p:txBody>
      </p:sp>
      <p:pic>
        <p:nvPicPr>
          <p:cNvPr id="6" name="Imagen 5">
            <a:extLst>
              <a:ext uri="{FF2B5EF4-FFF2-40B4-BE49-F238E27FC236}">
                <a16:creationId xmlns:a16="http://schemas.microsoft.com/office/drawing/2014/main" id="{02148D9C-F020-4843-9BB6-DD14D3864966}"/>
              </a:ext>
            </a:extLst>
          </p:cNvPr>
          <p:cNvPicPr/>
          <p:nvPr/>
        </p:nvPicPr>
        <p:blipFill>
          <a:blip r:embed="rId2"/>
          <a:stretch>
            <a:fillRect/>
          </a:stretch>
        </p:blipFill>
        <p:spPr>
          <a:xfrm>
            <a:off x="2449886" y="1502781"/>
            <a:ext cx="8617044" cy="4481160"/>
          </a:xfrm>
          <a:prstGeom prst="rect">
            <a:avLst/>
          </a:prstGeom>
        </p:spPr>
      </p:pic>
    </p:spTree>
    <p:extLst>
      <p:ext uri="{BB962C8B-B14F-4D97-AF65-F5344CB8AC3E}">
        <p14:creationId xmlns:p14="http://schemas.microsoft.com/office/powerpoint/2010/main" val="2673678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a:t>Diseño: Subsistema Electrónico</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1982422" y="1065704"/>
            <a:ext cx="1056700" cy="369332"/>
          </a:xfrm>
          <a:prstGeom prst="rect">
            <a:avLst/>
          </a:prstGeom>
          <a:noFill/>
        </p:spPr>
        <p:txBody>
          <a:bodyPr wrap="none" rtlCol="0">
            <a:spAutoFit/>
          </a:bodyPr>
          <a:lstStyle/>
          <a:p>
            <a:r>
              <a:rPr lang="es-MX" b="1">
                <a:latin typeface="Arial" panose="020B0604020202020204" pitchFamily="34" charset="0"/>
                <a:cs typeface="Arial" panose="020B0604020202020204" pitchFamily="34" charset="0"/>
              </a:rPr>
              <a:t>Circuito</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effectLst>
                  <a:outerShdw blurRad="38100" dist="38100" dir="2700000" algn="tl">
                    <a:srgbClr val="000000">
                      <a:alpha val="43137"/>
                    </a:srgbClr>
                  </a:outerShdw>
                </a:effectLst>
                <a:cs typeface="Times New Roman" panose="02020603050405020304" pitchFamily="18" charset="0"/>
              </a:rPr>
              <a:t>Desarrollo</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p:txBody>
      </p:sp>
      <p:pic>
        <p:nvPicPr>
          <p:cNvPr id="7" name="Imagen 6">
            <a:extLst>
              <a:ext uri="{FF2B5EF4-FFF2-40B4-BE49-F238E27FC236}">
                <a16:creationId xmlns:a16="http://schemas.microsoft.com/office/drawing/2014/main" id="{7A5F4972-8614-4CCA-BAA2-69243662119A}"/>
              </a:ext>
            </a:extLst>
          </p:cNvPr>
          <p:cNvPicPr/>
          <p:nvPr/>
        </p:nvPicPr>
        <p:blipFill rotWithShape="1">
          <a:blip r:embed="rId2"/>
          <a:srcRect t="648"/>
          <a:stretch/>
        </p:blipFill>
        <p:spPr bwMode="auto">
          <a:xfrm>
            <a:off x="5719483" y="1250370"/>
            <a:ext cx="5508812" cy="5422964"/>
          </a:xfrm>
          <a:prstGeom prst="rect">
            <a:avLst/>
          </a:prstGeom>
          <a:ln>
            <a:noFill/>
          </a:ln>
          <a:extLst>
            <a:ext uri="{53640926-AAD7-44D8-BBD7-CCE9431645EC}">
              <a14:shadowObscured xmlns:a14="http://schemas.microsoft.com/office/drawing/2010/main"/>
            </a:ext>
          </a:extLst>
        </p:spPr>
      </p:pic>
      <p:sp>
        <p:nvSpPr>
          <p:cNvPr id="6" name="Marcador de contenido 2">
            <a:extLst>
              <a:ext uri="{FF2B5EF4-FFF2-40B4-BE49-F238E27FC236}">
                <a16:creationId xmlns:a16="http://schemas.microsoft.com/office/drawing/2014/main" id="{58A00E3F-8704-4919-A330-AE775FBF7A89}"/>
              </a:ext>
            </a:extLst>
          </p:cNvPr>
          <p:cNvSpPr txBox="1">
            <a:spLocks/>
          </p:cNvSpPr>
          <p:nvPr/>
        </p:nvSpPr>
        <p:spPr>
          <a:xfrm>
            <a:off x="2314914" y="1225087"/>
            <a:ext cx="3871869" cy="2736765"/>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indent="0">
              <a:lnSpc>
                <a:spcPct val="200000"/>
              </a:lnSpc>
              <a:spcAft>
                <a:spcPts val="800"/>
              </a:spcAft>
              <a:buNone/>
            </a:pPr>
            <a:r>
              <a:rPr lang="es-EC" sz="1600">
                <a:effectLst/>
                <a:latin typeface="Arial" panose="020B0604020202020204" pitchFamily="34" charset="0"/>
                <a:ea typeface="Calibri" panose="020F0502020204030204" pitchFamily="34" charset="0"/>
              </a:rPr>
              <a:t>El diseño de la PCB incluye el cálculo del ancho de pistas, este cálculo se basa en la aplicación del estándar general para el diseño de circuitos impresos ANSI-IPC 2221.</a:t>
            </a:r>
            <a:endParaRPr lang="es-EC" sz="12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2082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a:t>Diseño: Subsistema Informático</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2036210" y="1271670"/>
            <a:ext cx="3249608" cy="369332"/>
          </a:xfrm>
          <a:prstGeom prst="rect">
            <a:avLst/>
          </a:prstGeom>
          <a:noFill/>
        </p:spPr>
        <p:txBody>
          <a:bodyPr wrap="none" rtlCol="0">
            <a:spAutoFit/>
          </a:bodyPr>
          <a:lstStyle/>
          <a:p>
            <a:r>
              <a:rPr lang="es-MX" b="1">
                <a:latin typeface="Arial" panose="020B0604020202020204" pitchFamily="34" charset="0"/>
                <a:cs typeface="Arial" panose="020B0604020202020204" pitchFamily="34" charset="0"/>
              </a:rPr>
              <a:t>Interfaz – Generar Código G</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effectLst>
                  <a:outerShdw blurRad="38100" dist="38100" dir="2700000" algn="tl">
                    <a:srgbClr val="000000">
                      <a:alpha val="43137"/>
                    </a:srgbClr>
                  </a:outerShdw>
                </a:effectLst>
                <a:cs typeface="Times New Roman" panose="02020603050405020304" pitchFamily="18" charset="0"/>
              </a:rPr>
              <a:t>Desarrollo</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p:txBody>
      </p:sp>
      <p:pic>
        <p:nvPicPr>
          <p:cNvPr id="8" name="Imagen 7">
            <a:extLst>
              <a:ext uri="{FF2B5EF4-FFF2-40B4-BE49-F238E27FC236}">
                <a16:creationId xmlns:a16="http://schemas.microsoft.com/office/drawing/2014/main" id="{1BB15048-5318-4B73-9CAC-67131447B7F2}"/>
              </a:ext>
            </a:extLst>
          </p:cNvPr>
          <p:cNvPicPr/>
          <p:nvPr/>
        </p:nvPicPr>
        <p:blipFill>
          <a:blip r:embed="rId3"/>
          <a:stretch>
            <a:fillRect/>
          </a:stretch>
        </p:blipFill>
        <p:spPr>
          <a:xfrm>
            <a:off x="6055993" y="1641002"/>
            <a:ext cx="5898442" cy="3963035"/>
          </a:xfrm>
          <a:prstGeom prst="rect">
            <a:avLst/>
          </a:prstGeom>
        </p:spPr>
      </p:pic>
      <p:sp>
        <p:nvSpPr>
          <p:cNvPr id="10" name="Marcador de contenido 2">
            <a:extLst>
              <a:ext uri="{FF2B5EF4-FFF2-40B4-BE49-F238E27FC236}">
                <a16:creationId xmlns:a16="http://schemas.microsoft.com/office/drawing/2014/main" id="{9701A9C2-73B5-47E1-A08D-562B6B9CFBDE}"/>
              </a:ext>
            </a:extLst>
          </p:cNvPr>
          <p:cNvSpPr txBox="1">
            <a:spLocks/>
          </p:cNvSpPr>
          <p:nvPr/>
        </p:nvSpPr>
        <p:spPr>
          <a:xfrm>
            <a:off x="1847614" y="1641002"/>
            <a:ext cx="4042198" cy="4174336"/>
          </a:xfrm>
          <a:prstGeom prst="rect">
            <a:avLst/>
          </a:prstGeom>
        </p:spPr>
        <p:txBody>
          <a:bodyPr vert="horz" lIns="91440" tIns="45720" rIns="91440" bIns="45720" rtlCol="0" anchor="ctr">
            <a:normAutofit fontScale="325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indent="0">
              <a:lnSpc>
                <a:spcPct val="200000"/>
              </a:lnSpc>
              <a:spcAft>
                <a:spcPts val="800"/>
              </a:spcAft>
              <a:buNone/>
            </a:pPr>
            <a:r>
              <a:rPr lang="es-EC" sz="4900">
                <a:effectLst/>
                <a:latin typeface="Arial" panose="020B0604020202020204" pitchFamily="34" charset="0"/>
                <a:ea typeface="Calibri" panose="020F0502020204030204" pitchFamily="34" charset="0"/>
                <a:cs typeface="Arial" panose="020B0604020202020204" pitchFamily="34" charset="0"/>
              </a:rPr>
              <a:t>La interfaz gráfica nos permite ingresar los parámetros principales para la creación de una flor. Una vez seteados los parámetros se presiona el botón de generar código y se obtiene un archivo de texto con el código G específico para este tipo de flor. </a:t>
            </a:r>
          </a:p>
          <a:p>
            <a:pPr indent="0">
              <a:lnSpc>
                <a:spcPct val="200000"/>
              </a:lnSpc>
              <a:spcAft>
                <a:spcPts val="800"/>
              </a:spcAft>
              <a:buFont typeface="Wingdings 2" pitchFamily="18" charset="2"/>
              <a:buNone/>
            </a:pPr>
            <a:endParaRPr lang="es-EC" sz="13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75821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FA0AFC5C-334A-4876-80EB-68CBCE992C80}"/>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smtClean="0">
                <a:solidFill>
                  <a:prstClr val="white"/>
                </a:solidFill>
                <a:cs typeface="Times New Roman" panose="02020603050405020304" pitchFamily="18" charset="0"/>
              </a:rPr>
              <a:t>Desarrollo</a:t>
            </a:r>
            <a:endParaRPr lang="es-MX" sz="1200" dirty="0">
              <a:solidFill>
                <a:prstClr val="white"/>
              </a:solidFill>
              <a:cs typeface="Times New Roman" panose="02020603050405020304" pitchFamily="18" charset="0"/>
            </a:endParaRP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smtClean="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endParaRPr lang="es-MX" sz="1200" dirty="0">
              <a:solidFill>
                <a:prstClr val="white"/>
              </a:solidFill>
              <a:latin typeface="Corbel" panose="020B0503020204020204"/>
            </a:endParaRPr>
          </a:p>
          <a:p>
            <a:pPr algn="ctr"/>
            <a:endParaRPr lang="es-MX" sz="1200" dirty="0">
              <a:solidFill>
                <a:prstClr val="white"/>
              </a:solidFill>
              <a:latin typeface="Corbel" panose="020B0503020204020204"/>
            </a:endParaRPr>
          </a:p>
        </p:txBody>
      </p:sp>
      <p:sp>
        <p:nvSpPr>
          <p:cNvPr id="5" name="Título 4">
            <a:extLst>
              <a:ext uri="{FF2B5EF4-FFF2-40B4-BE49-F238E27FC236}">
                <a16:creationId xmlns:a16="http://schemas.microsoft.com/office/drawing/2014/main" id="{80B93CED-C34E-4824-8A89-E703FE06C189}"/>
              </a:ext>
            </a:extLst>
          </p:cNvPr>
          <p:cNvSpPr>
            <a:spLocks noGrp="1"/>
          </p:cNvSpPr>
          <p:nvPr>
            <p:ph type="title"/>
          </p:nvPr>
        </p:nvSpPr>
        <p:spPr>
          <a:xfrm rot="16200000">
            <a:off x="-795395" y="2650559"/>
            <a:ext cx="7315200" cy="1346897"/>
          </a:xfrm>
        </p:spPr>
        <p:txBody>
          <a:bodyPr/>
          <a:lstStyle/>
          <a:p>
            <a:r>
              <a:rPr lang="es-MX" dirty="0" smtClean="0">
                <a:latin typeface="Arial" panose="020B0604020202020204" pitchFamily="34" charset="0"/>
                <a:cs typeface="Arial" panose="020B0604020202020204" pitchFamily="34" charset="0"/>
              </a:rPr>
              <a:t>Postres </a:t>
            </a:r>
            <a:r>
              <a:rPr lang="es-ES" dirty="0" smtClean="0">
                <a:latin typeface="Arial" panose="020B0604020202020204" pitchFamily="34" charset="0"/>
                <a:cs typeface="Arial" panose="020B0604020202020204" pitchFamily="34" charset="0"/>
              </a:rPr>
              <a:t>Artísticos 3D</a:t>
            </a:r>
            <a:endParaRPr lang="es-MX" dirty="0">
              <a:latin typeface="Arial" panose="020B0604020202020204" pitchFamily="34" charset="0"/>
              <a:cs typeface="Arial" panose="020B0604020202020204" pitchFamily="34" charset="0"/>
            </a:endParaRPr>
          </a:p>
        </p:txBody>
      </p:sp>
      <p:pic>
        <p:nvPicPr>
          <p:cNvPr id="9" name="Imagen 8"/>
          <p:cNvPicPr>
            <a:picLocks noChangeAspect="1"/>
          </p:cNvPicPr>
          <p:nvPr/>
        </p:nvPicPr>
        <p:blipFill>
          <a:blip r:embed="rId2"/>
          <a:stretch>
            <a:fillRect/>
          </a:stretch>
        </p:blipFill>
        <p:spPr>
          <a:xfrm>
            <a:off x="4285026" y="357215"/>
            <a:ext cx="6081424" cy="6129309"/>
          </a:xfrm>
          <a:prstGeom prst="rect">
            <a:avLst/>
          </a:prstGeom>
        </p:spPr>
      </p:pic>
    </p:spTree>
    <p:extLst>
      <p:ext uri="{BB962C8B-B14F-4D97-AF65-F5344CB8AC3E}">
        <p14:creationId xmlns:p14="http://schemas.microsoft.com/office/powerpoint/2010/main" val="1514196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a:t>Diseño: Subsistema Informático</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2036210" y="1271670"/>
            <a:ext cx="3249608" cy="369332"/>
          </a:xfrm>
          <a:prstGeom prst="rect">
            <a:avLst/>
          </a:prstGeom>
          <a:noFill/>
        </p:spPr>
        <p:txBody>
          <a:bodyPr wrap="none" rtlCol="0">
            <a:spAutoFit/>
          </a:bodyPr>
          <a:lstStyle/>
          <a:p>
            <a:r>
              <a:rPr lang="es-MX" b="1">
                <a:latin typeface="Arial" panose="020B0604020202020204" pitchFamily="34" charset="0"/>
                <a:cs typeface="Arial" panose="020B0604020202020204" pitchFamily="34" charset="0"/>
              </a:rPr>
              <a:t>Interfaz – Generar Código G</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effectLst>
                  <a:outerShdw blurRad="38100" dist="38100" dir="2700000" algn="tl">
                    <a:srgbClr val="000000">
                      <a:alpha val="43137"/>
                    </a:srgbClr>
                  </a:outerShdw>
                </a:effectLst>
                <a:cs typeface="Times New Roman" panose="02020603050405020304" pitchFamily="18" charset="0"/>
              </a:rPr>
              <a:t>Desarrollo</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9701A9C2-73B5-47E1-A08D-562B6B9CFBDE}"/>
              </a:ext>
            </a:extLst>
          </p:cNvPr>
          <p:cNvSpPr txBox="1">
            <a:spLocks/>
          </p:cNvSpPr>
          <p:nvPr/>
        </p:nvSpPr>
        <p:spPr>
          <a:xfrm>
            <a:off x="1847614" y="1641002"/>
            <a:ext cx="4248386" cy="4174336"/>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indent="0" algn="just">
              <a:lnSpc>
                <a:spcPct val="170000"/>
              </a:lnSpc>
              <a:spcAft>
                <a:spcPts val="800"/>
              </a:spcAft>
              <a:buNone/>
            </a:pPr>
            <a:r>
              <a:rPr lang="es-EC" sz="1800">
                <a:latin typeface="Arial" panose="020B0604020202020204" pitchFamily="34" charset="0"/>
                <a:ea typeface="Calibri" panose="020F0502020204030204" pitchFamily="34" charset="0"/>
              </a:rPr>
              <a:t>Durante</a:t>
            </a:r>
            <a:r>
              <a:rPr lang="es-EC" sz="1800">
                <a:latin typeface="Arial" panose="020B0604020202020204" pitchFamily="34" charset="0"/>
                <a:ea typeface="Calibri" panose="020F0502020204030204" pitchFamily="34" charset="0"/>
              </a:rPr>
              <a:t> </a:t>
            </a:r>
            <a:r>
              <a:rPr lang="es-EC" sz="1800">
                <a:latin typeface="Arial" panose="020B0604020202020204" pitchFamily="34" charset="0"/>
                <a:ea typeface="Calibri" panose="020F0502020204030204" pitchFamily="34" charset="0"/>
              </a:rPr>
              <a:t>la programación </a:t>
            </a:r>
            <a:r>
              <a:rPr lang="es-EC" sz="1800">
                <a:latin typeface="Arial" panose="020B0604020202020204" pitchFamily="34" charset="0"/>
                <a:ea typeface="Calibri" panose="020F0502020204030204" pitchFamily="34" charset="0"/>
              </a:rPr>
              <a:t>fue</a:t>
            </a:r>
            <a:r>
              <a:rPr lang="es-EC" sz="1800">
                <a:latin typeface="Arial" panose="020B0604020202020204" pitchFamily="34" charset="0"/>
                <a:ea typeface="Calibri" panose="020F0502020204030204" pitchFamily="34" charset="0"/>
              </a:rPr>
              <a:t> necesario considerar </a:t>
            </a:r>
            <a:r>
              <a:rPr lang="es-EC" sz="1800">
                <a:latin typeface="Arial" panose="020B0604020202020204" pitchFamily="34" charset="0"/>
                <a:ea typeface="Calibri" panose="020F0502020204030204" pitchFamily="34" charset="0"/>
              </a:rPr>
              <a:t>distancias</a:t>
            </a:r>
            <a:r>
              <a:rPr lang="es-EC" sz="1800">
                <a:latin typeface="Arial" panose="020B0604020202020204" pitchFamily="34" charset="0"/>
                <a:ea typeface="Calibri" panose="020F0502020204030204" pitchFamily="34" charset="0"/>
              </a:rPr>
              <a:t> </a:t>
            </a:r>
            <a:r>
              <a:rPr lang="es-EC" sz="1800">
                <a:latin typeface="Arial" panose="020B0604020202020204" pitchFamily="34" charset="0"/>
                <a:ea typeface="Calibri" panose="020F0502020204030204" pitchFamily="34" charset="0"/>
              </a:rPr>
              <a:t>de </a:t>
            </a:r>
            <a:r>
              <a:rPr lang="es-EC" sz="1800">
                <a:latin typeface="Arial" panose="020B0604020202020204" pitchFamily="34" charset="0"/>
                <a:ea typeface="Calibri" panose="020F0502020204030204" pitchFamily="34" charset="0"/>
              </a:rPr>
              <a:t>compensación</a:t>
            </a:r>
            <a:r>
              <a:rPr lang="es-EC" sz="1800">
                <a:latin typeface="Arial" panose="020B0604020202020204" pitchFamily="34" charset="0"/>
                <a:ea typeface="Calibri" panose="020F0502020204030204" pitchFamily="34" charset="0"/>
              </a:rPr>
              <a:t> que se deben considerar para que la gubia quede siempre a la altura de la gelatina, esta compensación se debe realizar en cada giro de la herramienta para dar un nuevo ángulo de inserción. </a:t>
            </a:r>
          </a:p>
        </p:txBody>
      </p:sp>
      <p:pic>
        <p:nvPicPr>
          <p:cNvPr id="7" name="Imagen 6">
            <a:extLst>
              <a:ext uri="{FF2B5EF4-FFF2-40B4-BE49-F238E27FC236}">
                <a16:creationId xmlns:a16="http://schemas.microsoft.com/office/drawing/2014/main" id="{539B0B58-2500-425D-85A3-E7B6D25980AD}"/>
              </a:ext>
            </a:extLst>
          </p:cNvPr>
          <p:cNvPicPr/>
          <p:nvPr/>
        </p:nvPicPr>
        <p:blipFill>
          <a:blip r:embed="rId3"/>
          <a:stretch>
            <a:fillRect/>
          </a:stretch>
        </p:blipFill>
        <p:spPr>
          <a:xfrm>
            <a:off x="6566714" y="1268769"/>
            <a:ext cx="2056765" cy="3846195"/>
          </a:xfrm>
          <a:prstGeom prst="rect">
            <a:avLst/>
          </a:prstGeom>
        </p:spPr>
      </p:pic>
      <p:pic>
        <p:nvPicPr>
          <p:cNvPr id="12" name="Imagen 11">
            <a:extLst>
              <a:ext uri="{FF2B5EF4-FFF2-40B4-BE49-F238E27FC236}">
                <a16:creationId xmlns:a16="http://schemas.microsoft.com/office/drawing/2014/main" id="{C0AFE0FA-95C6-4A0D-A412-89E52ADA3D4D}"/>
              </a:ext>
            </a:extLst>
          </p:cNvPr>
          <p:cNvPicPr/>
          <p:nvPr/>
        </p:nvPicPr>
        <p:blipFill>
          <a:blip r:embed="rId4"/>
          <a:stretch>
            <a:fillRect/>
          </a:stretch>
        </p:blipFill>
        <p:spPr>
          <a:xfrm>
            <a:off x="8919421" y="1738169"/>
            <a:ext cx="2720340" cy="3173730"/>
          </a:xfrm>
          <a:prstGeom prst="rect">
            <a:avLst/>
          </a:prstGeom>
        </p:spPr>
      </p:pic>
      <p:pic>
        <p:nvPicPr>
          <p:cNvPr id="13" name="Imagen 12">
            <a:extLst>
              <a:ext uri="{FF2B5EF4-FFF2-40B4-BE49-F238E27FC236}">
                <a16:creationId xmlns:a16="http://schemas.microsoft.com/office/drawing/2014/main" id="{E8252741-3CB2-4B25-AC2D-DF803658A469}"/>
              </a:ext>
            </a:extLst>
          </p:cNvPr>
          <p:cNvPicPr>
            <a:picLocks noChangeAspect="1"/>
          </p:cNvPicPr>
          <p:nvPr/>
        </p:nvPicPr>
        <p:blipFill>
          <a:blip r:embed="rId5"/>
          <a:stretch>
            <a:fillRect/>
          </a:stretch>
        </p:blipFill>
        <p:spPr>
          <a:xfrm>
            <a:off x="6621704" y="5114964"/>
            <a:ext cx="1946786" cy="593307"/>
          </a:xfrm>
          <a:prstGeom prst="rect">
            <a:avLst/>
          </a:prstGeom>
        </p:spPr>
      </p:pic>
      <p:pic>
        <p:nvPicPr>
          <p:cNvPr id="15" name="Imagen 14">
            <a:extLst>
              <a:ext uri="{FF2B5EF4-FFF2-40B4-BE49-F238E27FC236}">
                <a16:creationId xmlns:a16="http://schemas.microsoft.com/office/drawing/2014/main" id="{269CB919-CC31-4999-8471-1C93AA68AECC}"/>
              </a:ext>
            </a:extLst>
          </p:cNvPr>
          <p:cNvPicPr>
            <a:picLocks noChangeAspect="1"/>
          </p:cNvPicPr>
          <p:nvPr/>
        </p:nvPicPr>
        <p:blipFill>
          <a:blip r:embed="rId6"/>
          <a:stretch>
            <a:fillRect/>
          </a:stretch>
        </p:blipFill>
        <p:spPr>
          <a:xfrm>
            <a:off x="6557526" y="5645989"/>
            <a:ext cx="1928187" cy="530694"/>
          </a:xfrm>
          <a:prstGeom prst="rect">
            <a:avLst/>
          </a:prstGeom>
        </p:spPr>
      </p:pic>
      <p:pic>
        <p:nvPicPr>
          <p:cNvPr id="17" name="Imagen 16">
            <a:extLst>
              <a:ext uri="{FF2B5EF4-FFF2-40B4-BE49-F238E27FC236}">
                <a16:creationId xmlns:a16="http://schemas.microsoft.com/office/drawing/2014/main" id="{48FE453C-660B-4B9C-9DE0-F28456C09130}"/>
              </a:ext>
            </a:extLst>
          </p:cNvPr>
          <p:cNvPicPr>
            <a:picLocks noChangeAspect="1"/>
          </p:cNvPicPr>
          <p:nvPr/>
        </p:nvPicPr>
        <p:blipFill>
          <a:blip r:embed="rId7"/>
          <a:stretch>
            <a:fillRect/>
          </a:stretch>
        </p:blipFill>
        <p:spPr>
          <a:xfrm>
            <a:off x="9588925" y="5156698"/>
            <a:ext cx="1707432" cy="418805"/>
          </a:xfrm>
          <a:prstGeom prst="rect">
            <a:avLst/>
          </a:prstGeom>
        </p:spPr>
      </p:pic>
      <p:sp>
        <p:nvSpPr>
          <p:cNvPr id="3" name="Flecha: curvada hacia arriba 2">
            <a:extLst>
              <a:ext uri="{FF2B5EF4-FFF2-40B4-BE49-F238E27FC236}">
                <a16:creationId xmlns:a16="http://schemas.microsoft.com/office/drawing/2014/main" id="{0DC9E772-8DEB-4205-BB79-757D29CB926F}"/>
              </a:ext>
            </a:extLst>
          </p:cNvPr>
          <p:cNvSpPr/>
          <p:nvPr/>
        </p:nvSpPr>
        <p:spPr>
          <a:xfrm rot="7668290">
            <a:off x="6778354" y="2064161"/>
            <a:ext cx="1062318" cy="48409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4" name="Flecha: a la derecha 3">
            <a:extLst>
              <a:ext uri="{FF2B5EF4-FFF2-40B4-BE49-F238E27FC236}">
                <a16:creationId xmlns:a16="http://schemas.microsoft.com/office/drawing/2014/main" id="{C1E27ADE-7ADC-4238-BFD8-B353D73D2EAF}"/>
              </a:ext>
            </a:extLst>
          </p:cNvPr>
          <p:cNvSpPr/>
          <p:nvPr/>
        </p:nvSpPr>
        <p:spPr>
          <a:xfrm rot="3120613">
            <a:off x="9687920" y="2052122"/>
            <a:ext cx="1183342" cy="3326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186225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a:t>Diseño: Subsistema Informático</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2036210" y="1271670"/>
            <a:ext cx="1130438" cy="369332"/>
          </a:xfrm>
          <a:prstGeom prst="rect">
            <a:avLst/>
          </a:prstGeom>
          <a:noFill/>
        </p:spPr>
        <p:txBody>
          <a:bodyPr wrap="none" rtlCol="0">
            <a:spAutoFit/>
          </a:bodyPr>
          <a:lstStyle/>
          <a:p>
            <a:r>
              <a:rPr lang="es-MX" b="1"/>
              <a:t>Firmware</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effectLst>
                  <a:outerShdw blurRad="38100" dist="38100" dir="2700000" algn="tl">
                    <a:srgbClr val="000000">
                      <a:alpha val="43137"/>
                    </a:srgbClr>
                  </a:outerShdw>
                </a:effectLst>
                <a:cs typeface="Times New Roman" panose="02020603050405020304" pitchFamily="18" charset="0"/>
              </a:rPr>
              <a:t>Desarrollo</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9701A9C2-73B5-47E1-A08D-562B6B9CFBDE}"/>
              </a:ext>
            </a:extLst>
          </p:cNvPr>
          <p:cNvSpPr txBox="1">
            <a:spLocks/>
          </p:cNvSpPr>
          <p:nvPr/>
        </p:nvSpPr>
        <p:spPr>
          <a:xfrm>
            <a:off x="1614366" y="1561290"/>
            <a:ext cx="4138736" cy="4741700"/>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indent="0">
              <a:lnSpc>
                <a:spcPct val="200000"/>
              </a:lnSpc>
              <a:spcAft>
                <a:spcPts val="800"/>
              </a:spcAft>
              <a:buNone/>
            </a:pPr>
            <a:r>
              <a:rPr lang="es-EC" sz="1300">
                <a:latin typeface="Arial" panose="020B0604020202020204" pitchFamily="34" charset="0"/>
                <a:ea typeface="Calibri" panose="020F0502020204030204" pitchFamily="34" charset="0"/>
              </a:rPr>
              <a:t>Existen</a:t>
            </a:r>
            <a:r>
              <a:rPr lang="es-EC" sz="1300">
                <a:latin typeface="Arial" panose="020B0604020202020204" pitchFamily="34" charset="0"/>
                <a:ea typeface="Calibri" panose="020F0502020204030204" pitchFamily="34" charset="0"/>
              </a:rPr>
              <a:t> </a:t>
            </a:r>
            <a:r>
              <a:rPr lang="es-EC" sz="1300">
                <a:latin typeface="Arial" panose="020B0604020202020204" pitchFamily="34" charset="0"/>
                <a:ea typeface="Calibri" panose="020F0502020204030204" pitchFamily="34" charset="0"/>
              </a:rPr>
              <a:t>varias versiones muy buenas, open </a:t>
            </a:r>
            <a:r>
              <a:rPr lang="es-EC" sz="1300" err="1">
                <a:latin typeface="Arial" panose="020B0604020202020204" pitchFamily="34" charset="0"/>
                <a:ea typeface="Calibri" panose="020F0502020204030204" pitchFamily="34" charset="0"/>
              </a:rPr>
              <a:t>source</a:t>
            </a:r>
            <a:r>
              <a:rPr lang="es-EC" sz="1300">
                <a:latin typeface="Arial" panose="020B0604020202020204" pitchFamily="34" charset="0"/>
                <a:ea typeface="Calibri" panose="020F0502020204030204" pitchFamily="34" charset="0"/>
              </a:rPr>
              <a:t> que pensábamos utilizar como es el </a:t>
            </a:r>
            <a:r>
              <a:rPr lang="es-EC" sz="1300">
                <a:latin typeface="Arial" panose="020B0604020202020204" pitchFamily="34" charset="0"/>
                <a:ea typeface="Calibri" panose="020F0502020204030204" pitchFamily="34" charset="0"/>
              </a:rPr>
              <a:t>caso</a:t>
            </a:r>
            <a:r>
              <a:rPr lang="es-EC" sz="1300">
                <a:latin typeface="Arial" panose="020B0604020202020204" pitchFamily="34" charset="0"/>
                <a:ea typeface="Calibri" panose="020F0502020204030204" pitchFamily="34" charset="0"/>
              </a:rPr>
              <a:t> de </a:t>
            </a:r>
            <a:r>
              <a:rPr lang="es-EC" sz="1300" err="1">
                <a:latin typeface="Arial" panose="020B0604020202020204" pitchFamily="34" charset="0"/>
                <a:ea typeface="Calibri" panose="020F0502020204030204" pitchFamily="34" charset="0"/>
              </a:rPr>
              <a:t>GRBL</a:t>
            </a:r>
            <a:r>
              <a:rPr lang="es-EC" sz="1300">
                <a:latin typeface="Arial" panose="020B0604020202020204" pitchFamily="34" charset="0"/>
                <a:ea typeface="Calibri" panose="020F0502020204030204" pitchFamily="34" charset="0"/>
              </a:rPr>
              <a:t> </a:t>
            </a:r>
            <a:r>
              <a:rPr lang="es-EC" sz="1300">
                <a:latin typeface="Arial" panose="020B0604020202020204" pitchFamily="34" charset="0"/>
                <a:ea typeface="Calibri" panose="020F0502020204030204" pitchFamily="34" charset="0"/>
              </a:rPr>
              <a:t>usado en máquinas </a:t>
            </a:r>
            <a:r>
              <a:rPr lang="es-EC" sz="1300" err="1">
                <a:latin typeface="Arial" panose="020B0604020202020204" pitchFamily="34" charset="0"/>
                <a:ea typeface="Calibri" panose="020F0502020204030204" pitchFamily="34" charset="0"/>
              </a:rPr>
              <a:t>CNC</a:t>
            </a:r>
            <a:r>
              <a:rPr lang="es-EC" sz="1300">
                <a:latin typeface="Arial" panose="020B0604020202020204" pitchFamily="34" charset="0"/>
                <a:ea typeface="Calibri" panose="020F0502020204030204" pitchFamily="34" charset="0"/>
              </a:rPr>
              <a:t> o </a:t>
            </a:r>
            <a:r>
              <a:rPr lang="es-EC" sz="1300" err="1">
                <a:latin typeface="Arial" panose="020B0604020202020204" pitchFamily="34" charset="0"/>
                <a:ea typeface="Calibri" panose="020F0502020204030204" pitchFamily="34" charset="0"/>
              </a:rPr>
              <a:t>Marlin</a:t>
            </a:r>
            <a:r>
              <a:rPr lang="es-EC" sz="1300">
                <a:latin typeface="Arial" panose="020B0604020202020204" pitchFamily="34" charset="0"/>
                <a:ea typeface="Calibri" panose="020F0502020204030204" pitchFamily="34" charset="0"/>
              </a:rPr>
              <a:t> comúnmente utilizado en </a:t>
            </a:r>
            <a:r>
              <a:rPr lang="es-EC" sz="1300">
                <a:latin typeface="Arial" panose="020B0604020202020204" pitchFamily="34" charset="0"/>
                <a:ea typeface="Calibri" panose="020F0502020204030204" pitchFamily="34" charset="0"/>
              </a:rPr>
              <a:t>impresoras </a:t>
            </a:r>
            <a:r>
              <a:rPr lang="es-EC" sz="1300">
                <a:latin typeface="Arial" panose="020B0604020202020204" pitchFamily="34" charset="0"/>
                <a:ea typeface="Calibri" panose="020F0502020204030204" pitchFamily="34" charset="0"/>
              </a:rPr>
              <a:t>3D. </a:t>
            </a:r>
            <a:r>
              <a:rPr lang="es-EC" sz="1300">
                <a:latin typeface="Arial" panose="020B0604020202020204" pitchFamily="34" charset="0"/>
                <a:ea typeface="Calibri" panose="020F0502020204030204" pitchFamily="34" charset="0"/>
              </a:rPr>
              <a:t>Mas</a:t>
            </a:r>
            <a:r>
              <a:rPr lang="es-EC" sz="1300">
                <a:latin typeface="Arial" panose="020B0604020202020204" pitchFamily="34" charset="0"/>
                <a:ea typeface="Calibri" panose="020F0502020204030204" pitchFamily="34" charset="0"/>
              </a:rPr>
              <a:t> </a:t>
            </a:r>
            <a:r>
              <a:rPr lang="es-EC" sz="1300">
                <a:latin typeface="Arial" panose="020B0604020202020204" pitchFamily="34" charset="0"/>
                <a:ea typeface="Calibri" panose="020F0502020204030204" pitchFamily="34" charset="0"/>
              </a:rPr>
              <a:t>no pudimos utilizar </a:t>
            </a:r>
            <a:r>
              <a:rPr lang="es-EC" sz="1300">
                <a:latin typeface="Arial" panose="020B0604020202020204" pitchFamily="34" charset="0"/>
                <a:ea typeface="Calibri" panose="020F0502020204030204" pitchFamily="34" charset="0"/>
              </a:rPr>
              <a:t>ninguno</a:t>
            </a:r>
            <a:r>
              <a:rPr lang="es-EC" sz="1300">
                <a:latin typeface="Arial" panose="020B0604020202020204" pitchFamily="34" charset="0"/>
                <a:ea typeface="Calibri" panose="020F0502020204030204" pitchFamily="34" charset="0"/>
              </a:rPr>
              <a:t> de </a:t>
            </a:r>
            <a:r>
              <a:rPr lang="es-EC" sz="1300">
                <a:latin typeface="Arial" panose="020B0604020202020204" pitchFamily="34" charset="0"/>
                <a:ea typeface="Calibri" panose="020F0502020204030204" pitchFamily="34" charset="0"/>
              </a:rPr>
              <a:t>ellos</a:t>
            </a:r>
            <a:r>
              <a:rPr lang="es-EC" sz="1300">
                <a:latin typeface="Arial" panose="020B0604020202020204" pitchFamily="34" charset="0"/>
                <a:ea typeface="Calibri" panose="020F0502020204030204" pitchFamily="34" charset="0"/>
              </a:rPr>
              <a:t> </a:t>
            </a:r>
            <a:r>
              <a:rPr lang="es-EC" sz="1300">
                <a:latin typeface="Arial" panose="020B0604020202020204" pitchFamily="34" charset="0"/>
                <a:ea typeface="Calibri" panose="020F0502020204030204" pitchFamily="34" charset="0"/>
              </a:rPr>
              <a:t>ya que nuestro dispositivo tiene necesidades específicas para nuestra aplicación. Por esta razón nos vimos en la </a:t>
            </a:r>
            <a:r>
              <a:rPr lang="es-EC" sz="1300">
                <a:latin typeface="Arial" panose="020B0604020202020204" pitchFamily="34" charset="0"/>
                <a:ea typeface="Calibri" panose="020F0502020204030204" pitchFamily="34" charset="0"/>
              </a:rPr>
              <a:t>obligación</a:t>
            </a:r>
            <a:r>
              <a:rPr lang="es-EC" sz="1300">
                <a:latin typeface="Arial" panose="020B0604020202020204" pitchFamily="34" charset="0"/>
                <a:ea typeface="Calibri" panose="020F0502020204030204" pitchFamily="34" charset="0"/>
              </a:rPr>
              <a:t> de </a:t>
            </a:r>
            <a:r>
              <a:rPr lang="es-EC" sz="1300">
                <a:latin typeface="Arial" panose="020B0604020202020204" pitchFamily="34" charset="0"/>
                <a:ea typeface="Calibri" panose="020F0502020204030204" pitchFamily="34" charset="0"/>
              </a:rPr>
              <a:t>programar</a:t>
            </a:r>
            <a:r>
              <a:rPr lang="es-EC" sz="1300">
                <a:latin typeface="Arial" panose="020B0604020202020204" pitchFamily="34" charset="0"/>
                <a:ea typeface="Calibri" panose="020F0502020204030204" pitchFamily="34" charset="0"/>
              </a:rPr>
              <a:t> </a:t>
            </a:r>
            <a:r>
              <a:rPr lang="es-EC" sz="1300">
                <a:latin typeface="Arial" panose="020B0604020202020204" pitchFamily="34" charset="0"/>
                <a:ea typeface="Calibri" panose="020F0502020204030204" pitchFamily="34" charset="0"/>
              </a:rPr>
              <a:t>nuestro propio firmware usando como </a:t>
            </a:r>
            <a:r>
              <a:rPr lang="es-EC" sz="1300">
                <a:latin typeface="Arial" panose="020B0604020202020204" pitchFamily="34" charset="0"/>
                <a:ea typeface="Calibri" panose="020F0502020204030204" pitchFamily="34" charset="0"/>
              </a:rPr>
              <a:t>base</a:t>
            </a:r>
            <a:r>
              <a:rPr lang="es-EC" sz="1300">
                <a:latin typeface="Arial" panose="020B0604020202020204" pitchFamily="34" charset="0"/>
                <a:ea typeface="Calibri" panose="020F0502020204030204" pitchFamily="34" charset="0"/>
              </a:rPr>
              <a:t> el </a:t>
            </a:r>
            <a:r>
              <a:rPr lang="es-EC" sz="1300">
                <a:latin typeface="Arial" panose="020B0604020202020204" pitchFamily="34" charset="0"/>
                <a:ea typeface="Calibri" panose="020F0502020204030204" pitchFamily="34" charset="0"/>
              </a:rPr>
              <a:t>código </a:t>
            </a:r>
            <a:r>
              <a:rPr lang="es-EC" sz="1300" err="1">
                <a:latin typeface="Arial" panose="020B0604020202020204" pitchFamily="34" charset="0"/>
                <a:ea typeface="Calibri" panose="020F0502020204030204" pitchFamily="34" charset="0"/>
              </a:rPr>
              <a:t>GcodeCNCDemo</a:t>
            </a:r>
            <a:r>
              <a:rPr lang="es-EC" sz="1300">
                <a:latin typeface="Arial" panose="020B0604020202020204" pitchFamily="34" charset="0"/>
                <a:ea typeface="Calibri" panose="020F0502020204030204" pitchFamily="34" charset="0"/>
              </a:rPr>
              <a:t> </a:t>
            </a:r>
            <a:r>
              <a:rPr lang="es-EC" sz="1300">
                <a:latin typeface="Arial" panose="020B0604020202020204" pitchFamily="34" charset="0"/>
                <a:ea typeface="Calibri" panose="020F0502020204030204" pitchFamily="34" charset="0"/>
              </a:rPr>
              <a:t>publicado por GNU </a:t>
            </a:r>
            <a:r>
              <a:rPr lang="es-EC" sz="1300" err="1">
                <a:latin typeface="Arial" panose="020B0604020202020204" pitchFamily="34" charset="0"/>
                <a:ea typeface="Calibri" panose="020F0502020204030204" pitchFamily="34" charset="0"/>
              </a:rPr>
              <a:t>Operating</a:t>
            </a:r>
            <a:r>
              <a:rPr lang="es-EC" sz="1300">
                <a:latin typeface="Arial" panose="020B0604020202020204" pitchFamily="34" charset="0"/>
                <a:ea typeface="Calibri" panose="020F0502020204030204" pitchFamily="34" charset="0"/>
              </a:rPr>
              <a:t> </a:t>
            </a:r>
            <a:r>
              <a:rPr lang="es-EC" sz="1300" err="1">
                <a:latin typeface="Arial" panose="020B0604020202020204" pitchFamily="34" charset="0"/>
                <a:ea typeface="Calibri" panose="020F0502020204030204" pitchFamily="34" charset="0"/>
              </a:rPr>
              <a:t>System</a:t>
            </a:r>
            <a:r>
              <a:rPr lang="es-EC" sz="1300">
                <a:latin typeface="Arial" panose="020B0604020202020204" pitchFamily="34" charset="0"/>
                <a:ea typeface="Calibri" panose="020F0502020204030204" pitchFamily="34" charset="0"/>
              </a:rPr>
              <a:t> para </a:t>
            </a:r>
            <a:r>
              <a:rPr lang="es-EC" sz="1300">
                <a:latin typeface="Arial" panose="020B0604020202020204" pitchFamily="34" charset="0"/>
                <a:ea typeface="Calibri" panose="020F0502020204030204" pitchFamily="34" charset="0"/>
              </a:rPr>
              <a:t>el</a:t>
            </a:r>
            <a:r>
              <a:rPr lang="es-EC" sz="1300">
                <a:latin typeface="Arial" panose="020B0604020202020204" pitchFamily="34" charset="0"/>
                <a:ea typeface="Calibri" panose="020F0502020204030204" pitchFamily="34" charset="0"/>
              </a:rPr>
              <a:t> </a:t>
            </a:r>
            <a:r>
              <a:rPr lang="es-EC" sz="1300">
                <a:latin typeface="Arial" panose="020B0604020202020204" pitchFamily="34" charset="0"/>
                <a:ea typeface="Calibri" panose="020F0502020204030204" pitchFamily="34" charset="0"/>
              </a:rPr>
              <a:t>control</a:t>
            </a:r>
            <a:r>
              <a:rPr lang="es-EC" sz="1300">
                <a:latin typeface="Arial" panose="020B0604020202020204" pitchFamily="34" charset="0"/>
                <a:ea typeface="Calibri" panose="020F0502020204030204" pitchFamily="34" charset="0"/>
              </a:rPr>
              <a:t> de </a:t>
            </a:r>
            <a:r>
              <a:rPr lang="es-EC" sz="1300">
                <a:latin typeface="Arial" panose="020B0604020202020204" pitchFamily="34" charset="0"/>
                <a:ea typeface="Calibri" panose="020F0502020204030204" pitchFamily="34" charset="0"/>
              </a:rPr>
              <a:t>la</a:t>
            </a:r>
            <a:r>
              <a:rPr lang="es-EC" sz="1300">
                <a:latin typeface="Arial" panose="020B0604020202020204" pitchFamily="34" charset="0"/>
                <a:ea typeface="Calibri" panose="020F0502020204030204" pitchFamily="34" charset="0"/>
              </a:rPr>
              <a:t> </a:t>
            </a:r>
            <a:r>
              <a:rPr lang="es-EC" sz="1300">
                <a:latin typeface="Arial" panose="020B0604020202020204" pitchFamily="34" charset="0"/>
                <a:ea typeface="Calibri" panose="020F0502020204030204" pitchFamily="34" charset="0"/>
              </a:rPr>
              <a:t>placa </a:t>
            </a:r>
            <a:r>
              <a:rPr lang="es-EC" sz="1300">
                <a:latin typeface="Arial" panose="020B0604020202020204" pitchFamily="34" charset="0"/>
                <a:ea typeface="Calibri" panose="020F0502020204030204" pitchFamily="34" charset="0"/>
              </a:rPr>
              <a:t>RUMBA. </a:t>
            </a:r>
            <a:endParaRPr lang="es-EC" sz="1300">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Arduino With Python: How to Get Started – Real Python">
            <a:extLst>
              <a:ext uri="{FF2B5EF4-FFF2-40B4-BE49-F238E27FC236}">
                <a16:creationId xmlns:a16="http://schemas.microsoft.com/office/drawing/2014/main" id="{4FB38353-FDED-4749-926A-2D98A74997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850"/>
          <a:stretch/>
        </p:blipFill>
        <p:spPr bwMode="auto">
          <a:xfrm>
            <a:off x="5889812" y="2365761"/>
            <a:ext cx="6096000" cy="2851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479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a:t>Diseño: Subsistema Informático</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2036210" y="1271670"/>
            <a:ext cx="1130438" cy="369332"/>
          </a:xfrm>
          <a:prstGeom prst="rect">
            <a:avLst/>
          </a:prstGeom>
          <a:noFill/>
        </p:spPr>
        <p:txBody>
          <a:bodyPr wrap="none" rtlCol="0">
            <a:spAutoFit/>
          </a:bodyPr>
          <a:lstStyle/>
          <a:p>
            <a:r>
              <a:rPr lang="es-MX" b="1"/>
              <a:t>Firmware</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effectLst>
                  <a:outerShdw blurRad="38100" dist="38100" dir="2700000" algn="tl">
                    <a:srgbClr val="000000">
                      <a:alpha val="43137"/>
                    </a:srgbClr>
                  </a:outerShdw>
                </a:effectLst>
                <a:cs typeface="Times New Roman" panose="02020603050405020304" pitchFamily="18" charset="0"/>
              </a:rPr>
              <a:t>Desarrollo</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p:txBody>
      </p:sp>
      <p:sp>
        <p:nvSpPr>
          <p:cNvPr id="3" name="AutoShape 4" descr="In-Depth Tutorial to Interface Micro SD Card Module with Arduino">
            <a:extLst>
              <a:ext uri="{FF2B5EF4-FFF2-40B4-BE49-F238E27FC236}">
                <a16:creationId xmlns:a16="http://schemas.microsoft.com/office/drawing/2014/main" id="{A404F63A-ED7A-4B6B-B502-793551EEAB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Marcador de contenido 2">
            <a:extLst>
              <a:ext uri="{FF2B5EF4-FFF2-40B4-BE49-F238E27FC236}">
                <a16:creationId xmlns:a16="http://schemas.microsoft.com/office/drawing/2014/main" id="{F0FC3AB8-6EB3-44B1-878E-1FC6BA762A18}"/>
              </a:ext>
            </a:extLst>
          </p:cNvPr>
          <p:cNvSpPr txBox="1">
            <a:spLocks/>
          </p:cNvSpPr>
          <p:nvPr/>
        </p:nvSpPr>
        <p:spPr>
          <a:xfrm>
            <a:off x="2244817" y="4032507"/>
            <a:ext cx="9095733" cy="1848048"/>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342900" lvl="0" indent="-342900">
              <a:lnSpc>
                <a:spcPct val="200000"/>
              </a:lnSpc>
              <a:spcAft>
                <a:spcPts val="800"/>
              </a:spcAft>
              <a:buFont typeface="Symbol" panose="05050102010706020507" pitchFamily="18" charset="2"/>
              <a:buChar char=""/>
            </a:pPr>
            <a:r>
              <a:rPr lang="es-EC" sz="1800">
                <a:effectLst/>
                <a:latin typeface="Arial" panose="020B0604020202020204" pitchFamily="34" charset="0"/>
                <a:ea typeface="Calibri" panose="020F0502020204030204" pitchFamily="34" charset="0"/>
                <a:cs typeface="Arial" panose="020B0604020202020204" pitchFamily="34" charset="0"/>
              </a:rPr>
              <a:t>Controlar la maquina desde el computador a través de la comunicación serial ingresando a un modo denominado como desarrollador. Esta característica nos sirve para realizar pruebas, control de motores y configuraciones de la máquina.</a:t>
            </a:r>
            <a:endParaRPr lang="es-EC" sz="1800">
              <a:effectLst/>
              <a:latin typeface="Times New Roman" panose="02020603050405020304" pitchFamily="18" charset="0"/>
              <a:ea typeface="Calibri" panose="020F0502020204030204" pitchFamily="34" charset="0"/>
              <a:cs typeface="Arial" panose="020B0604020202020204" pitchFamily="34" charset="0"/>
            </a:endParaRPr>
          </a:p>
        </p:txBody>
      </p:sp>
      <p:pic>
        <p:nvPicPr>
          <p:cNvPr id="10" name="Picture 6" descr="Tecnología y robótica">
            <a:extLst>
              <a:ext uri="{FF2B5EF4-FFF2-40B4-BE49-F238E27FC236}">
                <a16:creationId xmlns:a16="http://schemas.microsoft.com/office/drawing/2014/main" id="{424FDB35-4895-4FA7-9F44-88E5FB77E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4250" y="1641002"/>
            <a:ext cx="5816868" cy="2205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33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a:t>Diseño: Subsistema Informático</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2036210" y="1271670"/>
            <a:ext cx="1130438" cy="369332"/>
          </a:xfrm>
          <a:prstGeom prst="rect">
            <a:avLst/>
          </a:prstGeom>
          <a:noFill/>
        </p:spPr>
        <p:txBody>
          <a:bodyPr wrap="none" rtlCol="0">
            <a:spAutoFit/>
          </a:bodyPr>
          <a:lstStyle/>
          <a:p>
            <a:r>
              <a:rPr lang="es-MX" b="1"/>
              <a:t>Firmware</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effectLst>
                  <a:outerShdw blurRad="38100" dist="38100" dir="2700000" algn="tl">
                    <a:srgbClr val="000000">
                      <a:alpha val="43137"/>
                    </a:srgbClr>
                  </a:outerShdw>
                </a:effectLst>
                <a:cs typeface="Times New Roman" panose="02020603050405020304" pitchFamily="18" charset="0"/>
              </a:rPr>
              <a:t>Desarrollo</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p:txBody>
      </p:sp>
      <p:sp>
        <p:nvSpPr>
          <p:cNvPr id="3" name="AutoShape 4" descr="In-Depth Tutorial to Interface Micro SD Card Module with Arduino">
            <a:extLst>
              <a:ext uri="{FF2B5EF4-FFF2-40B4-BE49-F238E27FC236}">
                <a16:creationId xmlns:a16="http://schemas.microsoft.com/office/drawing/2014/main" id="{A404F63A-ED7A-4B6B-B502-793551EEAB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Marcador de contenido 2">
            <a:extLst>
              <a:ext uri="{FF2B5EF4-FFF2-40B4-BE49-F238E27FC236}">
                <a16:creationId xmlns:a16="http://schemas.microsoft.com/office/drawing/2014/main" id="{F0FC3AB8-6EB3-44B1-878E-1FC6BA762A18}"/>
              </a:ext>
            </a:extLst>
          </p:cNvPr>
          <p:cNvSpPr txBox="1">
            <a:spLocks/>
          </p:cNvSpPr>
          <p:nvPr/>
        </p:nvSpPr>
        <p:spPr>
          <a:xfrm>
            <a:off x="1850173" y="1747155"/>
            <a:ext cx="5424686" cy="4492280"/>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342900" lvl="0" indent="-342900">
              <a:lnSpc>
                <a:spcPct val="200000"/>
              </a:lnSpc>
              <a:spcAft>
                <a:spcPts val="800"/>
              </a:spcAft>
              <a:buFont typeface="Symbol" panose="05050102010706020507" pitchFamily="18" charset="2"/>
              <a:buChar char=""/>
            </a:pPr>
            <a:r>
              <a:rPr lang="es-EC" sz="1800">
                <a:effectLst/>
                <a:latin typeface="Arial" panose="020B0604020202020204" pitchFamily="34" charset="0"/>
                <a:ea typeface="Calibri" panose="020F0502020204030204" pitchFamily="34" charset="0"/>
                <a:cs typeface="Arial" panose="020B0604020202020204" pitchFamily="34" charset="0"/>
              </a:rPr>
              <a:t>Lectura de tarjetas SD. Esta opción da a la maquina completa autonomía de funcionamiento. Puesto que ya no es necesario tener un computador conectado, sino que desde la pantalla táctil se puede seleccionar un archivo en la tarjeta SD y el programa automáticamente ira leyendo línea a línea todo el código G hasta finalizar el proceso. </a:t>
            </a:r>
            <a:endParaRPr lang="es-EC" sz="1800">
              <a:effectLst/>
              <a:latin typeface="Times New Roman" panose="02020603050405020304" pitchFamily="18" charset="0"/>
              <a:ea typeface="Calibri" panose="020F0502020204030204" pitchFamily="34" charset="0"/>
              <a:cs typeface="Arial" panose="020B0604020202020204" pitchFamily="34" charset="0"/>
            </a:endParaRPr>
          </a:p>
        </p:txBody>
      </p:sp>
      <p:pic>
        <p:nvPicPr>
          <p:cNvPr id="15" name="Imagen 14">
            <a:extLst>
              <a:ext uri="{FF2B5EF4-FFF2-40B4-BE49-F238E27FC236}">
                <a16:creationId xmlns:a16="http://schemas.microsoft.com/office/drawing/2014/main" id="{05BB6E22-0ACD-4F11-ABCE-1FDE8AB47C77}"/>
              </a:ext>
            </a:extLst>
          </p:cNvPr>
          <p:cNvPicPr>
            <a:picLocks noChangeAspect="1"/>
          </p:cNvPicPr>
          <p:nvPr/>
        </p:nvPicPr>
        <p:blipFill rotWithShape="1">
          <a:blip r:embed="rId3"/>
          <a:srcRect l="32360" t="16325" r="32484" b="8230"/>
          <a:stretch/>
        </p:blipFill>
        <p:spPr>
          <a:xfrm>
            <a:off x="8416140" y="2425659"/>
            <a:ext cx="2556659" cy="3135271"/>
          </a:xfrm>
          <a:prstGeom prst="rect">
            <a:avLst/>
          </a:prstGeom>
        </p:spPr>
      </p:pic>
    </p:spTree>
    <p:extLst>
      <p:ext uri="{BB962C8B-B14F-4D97-AF65-F5344CB8AC3E}">
        <p14:creationId xmlns:p14="http://schemas.microsoft.com/office/powerpoint/2010/main" val="12956913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a:t>Diseño: Subsistema Informático</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2036210" y="1271670"/>
            <a:ext cx="1130438" cy="369332"/>
          </a:xfrm>
          <a:prstGeom prst="rect">
            <a:avLst/>
          </a:prstGeom>
          <a:noFill/>
        </p:spPr>
        <p:txBody>
          <a:bodyPr wrap="none" rtlCol="0">
            <a:spAutoFit/>
          </a:bodyPr>
          <a:lstStyle/>
          <a:p>
            <a:r>
              <a:rPr lang="es-MX" b="1"/>
              <a:t>Firmware</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effectLst>
                  <a:outerShdw blurRad="38100" dist="38100" dir="2700000" algn="tl">
                    <a:srgbClr val="000000">
                      <a:alpha val="43137"/>
                    </a:srgbClr>
                  </a:outerShdw>
                </a:effectLst>
                <a:cs typeface="Times New Roman" panose="02020603050405020304" pitchFamily="18" charset="0"/>
              </a:rPr>
              <a:t>Desarrollo</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p:txBody>
      </p:sp>
      <p:sp>
        <p:nvSpPr>
          <p:cNvPr id="3" name="AutoShape 4" descr="In-Depth Tutorial to Interface Micro SD Card Module with Arduino">
            <a:extLst>
              <a:ext uri="{FF2B5EF4-FFF2-40B4-BE49-F238E27FC236}">
                <a16:creationId xmlns:a16="http://schemas.microsoft.com/office/drawing/2014/main" id="{A404F63A-ED7A-4B6B-B502-793551EEAB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6" name="Imagen 5">
            <a:extLst>
              <a:ext uri="{FF2B5EF4-FFF2-40B4-BE49-F238E27FC236}">
                <a16:creationId xmlns:a16="http://schemas.microsoft.com/office/drawing/2014/main" id="{3AC467BC-D1B5-4143-B17E-FA326119C40B}"/>
              </a:ext>
            </a:extLst>
          </p:cNvPr>
          <p:cNvPicPr>
            <a:picLocks noChangeAspect="1"/>
          </p:cNvPicPr>
          <p:nvPr/>
        </p:nvPicPr>
        <p:blipFill rotWithShape="1">
          <a:blip r:embed="rId3"/>
          <a:srcRect l="670" r="42826"/>
          <a:stretch/>
        </p:blipFill>
        <p:spPr>
          <a:xfrm>
            <a:off x="6999084" y="1689226"/>
            <a:ext cx="4282998" cy="4610852"/>
          </a:xfrm>
          <a:prstGeom prst="rect">
            <a:avLst/>
          </a:prstGeom>
        </p:spPr>
      </p:pic>
      <p:sp>
        <p:nvSpPr>
          <p:cNvPr id="14" name="Marcador de contenido 2">
            <a:extLst>
              <a:ext uri="{FF2B5EF4-FFF2-40B4-BE49-F238E27FC236}">
                <a16:creationId xmlns:a16="http://schemas.microsoft.com/office/drawing/2014/main" id="{F0FC3AB8-6EB3-44B1-878E-1FC6BA762A18}"/>
              </a:ext>
            </a:extLst>
          </p:cNvPr>
          <p:cNvSpPr txBox="1">
            <a:spLocks/>
          </p:cNvSpPr>
          <p:nvPr/>
        </p:nvSpPr>
        <p:spPr>
          <a:xfrm>
            <a:off x="1850173" y="1747155"/>
            <a:ext cx="4093427" cy="3839175"/>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342900" lvl="0" indent="-342900">
              <a:lnSpc>
                <a:spcPct val="200000"/>
              </a:lnSpc>
              <a:spcAft>
                <a:spcPts val="800"/>
              </a:spcAft>
              <a:buFont typeface="Symbol" panose="05050102010706020507" pitchFamily="18" charset="2"/>
              <a:buChar char=""/>
            </a:pPr>
            <a:r>
              <a:rPr lang="es-EC" sz="1800">
                <a:effectLst/>
                <a:latin typeface="Arial" panose="020B0604020202020204" pitchFamily="34" charset="0"/>
                <a:ea typeface="Calibri" panose="020F0502020204030204" pitchFamily="34" charset="0"/>
                <a:cs typeface="Arial" panose="020B0604020202020204" pitchFamily="34" charset="0"/>
              </a:rPr>
              <a:t>Lectura de documentos en formato .</a:t>
            </a:r>
            <a:r>
              <a:rPr lang="es-EC" sz="1800" err="1">
                <a:effectLst/>
                <a:latin typeface="Arial" panose="020B0604020202020204" pitchFamily="34" charset="0"/>
                <a:ea typeface="Calibri" panose="020F0502020204030204" pitchFamily="34" charset="0"/>
                <a:cs typeface="Arial" panose="020B0604020202020204" pitchFamily="34" charset="0"/>
              </a:rPr>
              <a:t>txt</a:t>
            </a:r>
            <a:r>
              <a:rPr lang="es-EC" sz="1800">
                <a:effectLst/>
                <a:latin typeface="Arial" panose="020B0604020202020204" pitchFamily="34" charset="0"/>
                <a:ea typeface="Calibri" panose="020F0502020204030204" pitchFamily="34" charset="0"/>
                <a:cs typeface="Arial" panose="020B0604020202020204" pitchFamily="34" charset="0"/>
              </a:rPr>
              <a:t> con todos los comandos que dictan el movimiento de la maquina. </a:t>
            </a:r>
            <a:r>
              <a:rPr lang="es-EC" sz="1800">
                <a:latin typeface="Arial" panose="020B0604020202020204" pitchFamily="34" charset="0"/>
                <a:ea typeface="Calibri" panose="020F0502020204030204" pitchFamily="34" charset="0"/>
                <a:cs typeface="Arial" panose="020B0604020202020204" pitchFamily="34" charset="0"/>
              </a:rPr>
              <a:t>T</a:t>
            </a:r>
            <a:r>
              <a:rPr lang="es-EC" sz="1800">
                <a:effectLst/>
                <a:latin typeface="Arial" panose="020B0604020202020204" pitchFamily="34" charset="0"/>
                <a:ea typeface="Calibri" panose="020F0502020204030204" pitchFamily="34" charset="0"/>
                <a:cs typeface="Arial" panose="020B0604020202020204" pitchFamily="34" charset="0"/>
              </a:rPr>
              <a:t>ambién es capaz diferenciar entre comandos y comentarios en el código G.</a:t>
            </a:r>
            <a:endParaRPr lang="es-EC" sz="1800">
              <a:effectLst/>
              <a:latin typeface="Times New Roman" panose="02020603050405020304" pitchFamily="18" charset="0"/>
              <a:ea typeface="Calibri" panose="020F0502020204030204" pitchFamily="34" charset="0"/>
              <a:cs typeface="Arial" panose="020B0604020202020204" pitchFamily="34" charset="0"/>
            </a:endParaRPr>
          </a:p>
        </p:txBody>
      </p:sp>
      <p:pic>
        <p:nvPicPr>
          <p:cNvPr id="2050" name="Picture 2" descr="Txt file - Free files and folders icons">
            <a:extLst>
              <a:ext uri="{FF2B5EF4-FFF2-40B4-BE49-F238E27FC236}">
                <a16:creationId xmlns:a16="http://schemas.microsoft.com/office/drawing/2014/main" id="{234DDBB9-E47F-4C44-917A-3CFD0D2EC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0216" y="4299052"/>
            <a:ext cx="1419872" cy="141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926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a:t>Diseño: Subsistema Informático</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2036210" y="1271670"/>
            <a:ext cx="1130438" cy="369332"/>
          </a:xfrm>
          <a:prstGeom prst="rect">
            <a:avLst/>
          </a:prstGeom>
          <a:noFill/>
        </p:spPr>
        <p:txBody>
          <a:bodyPr wrap="none" rtlCol="0">
            <a:spAutoFit/>
          </a:bodyPr>
          <a:lstStyle/>
          <a:p>
            <a:r>
              <a:rPr lang="es-MX" b="1"/>
              <a:t>Firmware</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effectLst>
                  <a:outerShdw blurRad="38100" dist="38100" dir="2700000" algn="tl">
                    <a:srgbClr val="000000">
                      <a:alpha val="43137"/>
                    </a:srgbClr>
                  </a:outerShdw>
                </a:effectLst>
                <a:cs typeface="Times New Roman" panose="02020603050405020304" pitchFamily="18" charset="0"/>
              </a:rPr>
              <a:t>Desarrollo</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p:txBody>
      </p:sp>
      <p:sp>
        <p:nvSpPr>
          <p:cNvPr id="3" name="AutoShape 4" descr="In-Depth Tutorial to Interface Micro SD Card Module with Arduino">
            <a:extLst>
              <a:ext uri="{FF2B5EF4-FFF2-40B4-BE49-F238E27FC236}">
                <a16:creationId xmlns:a16="http://schemas.microsoft.com/office/drawing/2014/main" id="{A404F63A-ED7A-4B6B-B502-793551EEAB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Marcador de contenido 2">
            <a:extLst>
              <a:ext uri="{FF2B5EF4-FFF2-40B4-BE49-F238E27FC236}">
                <a16:creationId xmlns:a16="http://schemas.microsoft.com/office/drawing/2014/main" id="{F0FC3AB8-6EB3-44B1-878E-1FC6BA762A18}"/>
              </a:ext>
            </a:extLst>
          </p:cNvPr>
          <p:cNvSpPr txBox="1">
            <a:spLocks/>
          </p:cNvSpPr>
          <p:nvPr/>
        </p:nvSpPr>
        <p:spPr>
          <a:xfrm>
            <a:off x="1850173" y="1502781"/>
            <a:ext cx="4093427" cy="3080339"/>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342900" lvl="0" indent="-342900">
              <a:lnSpc>
                <a:spcPct val="200000"/>
              </a:lnSpc>
              <a:spcAft>
                <a:spcPts val="800"/>
              </a:spcAft>
              <a:buFont typeface="Symbol" panose="05050102010706020507" pitchFamily="18" charset="2"/>
              <a:buChar char=""/>
            </a:pPr>
            <a:r>
              <a:rPr lang="es-EC" sz="1800">
                <a:effectLst/>
                <a:latin typeface="Arial" panose="020B0604020202020204" pitchFamily="34" charset="0"/>
                <a:ea typeface="Calibri" panose="020F0502020204030204" pitchFamily="34" charset="0"/>
                <a:cs typeface="Arial" panose="020B0604020202020204" pitchFamily="34" charset="0"/>
              </a:rPr>
              <a:t>Se implemento una pantalla táctil que permite el control autónomo de la maquina. </a:t>
            </a:r>
            <a:r>
              <a:rPr lang="es-EC" sz="1800">
                <a:latin typeface="Arial" panose="020B0604020202020204" pitchFamily="34" charset="0"/>
                <a:ea typeface="Calibri" panose="020F0502020204030204" pitchFamily="34" charset="0"/>
                <a:cs typeface="Arial" panose="020B0604020202020204" pitchFamily="34" charset="0"/>
              </a:rPr>
              <a:t>Cuenta con un menú que permite controlar diferentes partes de la misma.</a:t>
            </a:r>
            <a:endParaRPr lang="es-EC" sz="1800">
              <a:effectLst/>
              <a:latin typeface="Arial" panose="020B0604020202020204" pitchFamily="34" charset="0"/>
              <a:ea typeface="Calibri" panose="020F0502020204030204" pitchFamily="34" charset="0"/>
              <a:cs typeface="Arial" panose="020B0604020202020204" pitchFamily="34" charset="0"/>
            </a:endParaRPr>
          </a:p>
        </p:txBody>
      </p:sp>
      <p:pic>
        <p:nvPicPr>
          <p:cNvPr id="10" name="Imagen 9">
            <a:extLst>
              <a:ext uri="{FF2B5EF4-FFF2-40B4-BE49-F238E27FC236}">
                <a16:creationId xmlns:a16="http://schemas.microsoft.com/office/drawing/2014/main" id="{6B8227DE-A67B-4800-9966-5E0059A84C9C}"/>
              </a:ext>
            </a:extLst>
          </p:cNvPr>
          <p:cNvPicPr/>
          <p:nvPr/>
        </p:nvPicPr>
        <p:blipFill rotWithShape="1">
          <a:blip r:embed="rId3">
            <a:extLst>
              <a:ext uri="{28A0092B-C50C-407E-A947-70E740481C1C}">
                <a14:useLocalDpi xmlns:a14="http://schemas.microsoft.com/office/drawing/2010/main" val="0"/>
              </a:ext>
            </a:extLst>
          </a:blip>
          <a:srcRect l="24532" t="26499" r="24750" b="23750"/>
          <a:stretch/>
        </p:blipFill>
        <p:spPr bwMode="auto">
          <a:xfrm>
            <a:off x="2608729" y="4750285"/>
            <a:ext cx="2646711" cy="181788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7978B467-F4A9-4790-9708-7101DB6EC48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581400"/>
            <a:ext cx="4943837" cy="2905124"/>
          </a:xfrm>
          <a:prstGeom prst="rect">
            <a:avLst/>
          </a:prstGeom>
          <a:noFill/>
          <a:ln>
            <a:noFill/>
          </a:ln>
        </p:spPr>
      </p:pic>
      <p:pic>
        <p:nvPicPr>
          <p:cNvPr id="13" name="Imagen 12">
            <a:extLst>
              <a:ext uri="{FF2B5EF4-FFF2-40B4-BE49-F238E27FC236}">
                <a16:creationId xmlns:a16="http://schemas.microsoft.com/office/drawing/2014/main" id="{A588ABF9-D011-4056-947D-F6D3134E4328}"/>
              </a:ext>
            </a:extLst>
          </p:cNvPr>
          <p:cNvPicPr/>
          <p:nvPr/>
        </p:nvPicPr>
        <p:blipFill rotWithShape="1">
          <a:blip r:embed="rId5"/>
          <a:srcRect l="1013" t="2388" r="1826" b="2686"/>
          <a:stretch/>
        </p:blipFill>
        <p:spPr bwMode="auto">
          <a:xfrm>
            <a:off x="6850615" y="1226589"/>
            <a:ext cx="3305175" cy="21939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4493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a:t>Diseño: Subsistema Informático</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2036210" y="1271670"/>
            <a:ext cx="1130438" cy="369332"/>
          </a:xfrm>
          <a:prstGeom prst="rect">
            <a:avLst/>
          </a:prstGeom>
          <a:noFill/>
        </p:spPr>
        <p:txBody>
          <a:bodyPr wrap="none" rtlCol="0">
            <a:spAutoFit/>
          </a:bodyPr>
          <a:lstStyle/>
          <a:p>
            <a:r>
              <a:rPr lang="es-MX" b="1"/>
              <a:t>Firmware</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effectLst>
                  <a:outerShdw blurRad="38100" dist="38100" dir="2700000" algn="tl">
                    <a:srgbClr val="000000">
                      <a:alpha val="43137"/>
                    </a:srgbClr>
                  </a:outerShdw>
                </a:effectLst>
                <a:cs typeface="Times New Roman" panose="02020603050405020304" pitchFamily="18" charset="0"/>
              </a:rPr>
              <a:t>Desarrollo</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p:txBody>
      </p:sp>
      <p:sp>
        <p:nvSpPr>
          <p:cNvPr id="3" name="AutoShape 4" descr="In-Depth Tutorial to Interface Micro SD Card Module with Arduino">
            <a:extLst>
              <a:ext uri="{FF2B5EF4-FFF2-40B4-BE49-F238E27FC236}">
                <a16:creationId xmlns:a16="http://schemas.microsoft.com/office/drawing/2014/main" id="{A404F63A-ED7A-4B6B-B502-793551EEAB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3" name="Imagen 12">
            <a:extLst>
              <a:ext uri="{FF2B5EF4-FFF2-40B4-BE49-F238E27FC236}">
                <a16:creationId xmlns:a16="http://schemas.microsoft.com/office/drawing/2014/main" id="{0CE3F618-18E5-4207-A685-C07F9596CF71}"/>
              </a:ext>
            </a:extLst>
          </p:cNvPr>
          <p:cNvPicPr/>
          <p:nvPr/>
        </p:nvPicPr>
        <p:blipFill rotWithShape="1">
          <a:blip r:embed="rId3"/>
          <a:srcRect l="1806" t="2416" r="2008" b="1511"/>
          <a:stretch/>
        </p:blipFill>
        <p:spPr bwMode="auto">
          <a:xfrm>
            <a:off x="3391212" y="1861052"/>
            <a:ext cx="3285490" cy="2181225"/>
          </a:xfrm>
          <a:prstGeom prst="rect">
            <a:avLst/>
          </a:prstGeom>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47322649-F850-43DE-9D99-EEE014733B0F}"/>
              </a:ext>
            </a:extLst>
          </p:cNvPr>
          <p:cNvPicPr/>
          <p:nvPr/>
        </p:nvPicPr>
        <p:blipFill rotWithShape="1">
          <a:blip r:embed="rId4"/>
          <a:srcRect l="3083" t="5587" r="4818" b="5028"/>
          <a:stretch/>
        </p:blipFill>
        <p:spPr bwMode="auto">
          <a:xfrm>
            <a:off x="8628530" y="1861052"/>
            <a:ext cx="3187065" cy="2133600"/>
          </a:xfrm>
          <a:prstGeom prst="rect">
            <a:avLst/>
          </a:prstGeom>
          <a:ln>
            <a:noFill/>
          </a:ln>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E0701A52-9FC8-46E3-94EB-6CF260C50CC2}"/>
              </a:ext>
            </a:extLst>
          </p:cNvPr>
          <p:cNvPicPr/>
          <p:nvPr/>
        </p:nvPicPr>
        <p:blipFill rotWithShape="1">
          <a:blip r:embed="rId5"/>
          <a:srcRect l="3704" t="2916" r="3119" b="4374"/>
          <a:stretch/>
        </p:blipFill>
        <p:spPr bwMode="auto">
          <a:xfrm>
            <a:off x="3455347" y="4344033"/>
            <a:ext cx="3221355" cy="2143125"/>
          </a:xfrm>
          <a:prstGeom prst="rect">
            <a:avLst/>
          </a:prstGeom>
          <a:ln>
            <a:noFill/>
          </a:ln>
          <a:extLst>
            <a:ext uri="{53640926-AAD7-44D8-BBD7-CCE9431645EC}">
              <a14:shadowObscured xmlns:a14="http://schemas.microsoft.com/office/drawing/2010/main"/>
            </a:ext>
          </a:extLst>
        </p:spPr>
      </p:pic>
      <p:pic>
        <p:nvPicPr>
          <p:cNvPr id="17" name="Imagen 16">
            <a:extLst>
              <a:ext uri="{FF2B5EF4-FFF2-40B4-BE49-F238E27FC236}">
                <a16:creationId xmlns:a16="http://schemas.microsoft.com/office/drawing/2014/main" id="{D44200E5-0E45-452B-B98F-DECF44BAE74A}"/>
              </a:ext>
            </a:extLst>
          </p:cNvPr>
          <p:cNvPicPr/>
          <p:nvPr/>
        </p:nvPicPr>
        <p:blipFill rotWithShape="1">
          <a:blip r:embed="rId6"/>
          <a:srcRect l="3008" t="6011" r="7119" b="7071"/>
          <a:stretch/>
        </p:blipFill>
        <p:spPr bwMode="auto">
          <a:xfrm>
            <a:off x="8594875" y="4344351"/>
            <a:ext cx="3220720" cy="2142490"/>
          </a:xfrm>
          <a:prstGeom prst="rect">
            <a:avLst/>
          </a:prstGeom>
          <a:ln>
            <a:noFill/>
          </a:ln>
          <a:extLst>
            <a:ext uri="{53640926-AAD7-44D8-BBD7-CCE9431645EC}">
              <a14:shadowObscured xmlns:a14="http://schemas.microsoft.com/office/drawing/2010/main"/>
            </a:ext>
          </a:extLst>
        </p:spPr>
      </p:pic>
      <p:sp>
        <p:nvSpPr>
          <p:cNvPr id="18" name="Marcador de contenido 2">
            <a:extLst>
              <a:ext uri="{FF2B5EF4-FFF2-40B4-BE49-F238E27FC236}">
                <a16:creationId xmlns:a16="http://schemas.microsoft.com/office/drawing/2014/main" id="{24075B8A-D1BC-48BB-96B3-6A28F328515A}"/>
              </a:ext>
            </a:extLst>
          </p:cNvPr>
          <p:cNvSpPr txBox="1">
            <a:spLocks/>
          </p:cNvSpPr>
          <p:nvPr/>
        </p:nvSpPr>
        <p:spPr>
          <a:xfrm>
            <a:off x="1625609" y="2582332"/>
            <a:ext cx="1541039" cy="369332"/>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342900" lvl="0" indent="-342900">
              <a:lnSpc>
                <a:spcPct val="200000"/>
              </a:lnSpc>
              <a:spcAft>
                <a:spcPts val="800"/>
              </a:spcAft>
              <a:buFont typeface="Symbol" panose="05050102010706020507" pitchFamily="18" charset="2"/>
              <a:buChar char=""/>
            </a:pPr>
            <a:r>
              <a:rPr lang="es-EC" sz="1800">
                <a:effectLst/>
                <a:latin typeface="Arial" panose="020B0604020202020204" pitchFamily="34" charset="0"/>
                <a:ea typeface="Calibri" panose="020F0502020204030204" pitchFamily="34" charset="0"/>
                <a:cs typeface="Arial" panose="020B0604020202020204" pitchFamily="34" charset="0"/>
              </a:rPr>
              <a:t>Archivos</a:t>
            </a:r>
          </a:p>
        </p:txBody>
      </p:sp>
      <p:sp>
        <p:nvSpPr>
          <p:cNvPr id="20" name="Marcador de contenido 2">
            <a:extLst>
              <a:ext uri="{FF2B5EF4-FFF2-40B4-BE49-F238E27FC236}">
                <a16:creationId xmlns:a16="http://schemas.microsoft.com/office/drawing/2014/main" id="{A9E1719D-ADDB-4056-BAB6-A3A27ED26D8C}"/>
              </a:ext>
            </a:extLst>
          </p:cNvPr>
          <p:cNvSpPr txBox="1">
            <a:spLocks/>
          </p:cNvSpPr>
          <p:nvPr/>
        </p:nvSpPr>
        <p:spPr>
          <a:xfrm>
            <a:off x="1605986" y="5046263"/>
            <a:ext cx="1541039" cy="369332"/>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342900" lvl="0" indent="-342900">
              <a:lnSpc>
                <a:spcPct val="200000"/>
              </a:lnSpc>
              <a:spcAft>
                <a:spcPts val="800"/>
              </a:spcAft>
              <a:buFont typeface="Symbol" panose="05050102010706020507" pitchFamily="18" charset="2"/>
              <a:buChar char=""/>
            </a:pPr>
            <a:r>
              <a:rPr lang="es-EC" sz="1800">
                <a:effectLst/>
                <a:latin typeface="Arial" panose="020B0604020202020204" pitchFamily="34" charset="0"/>
                <a:ea typeface="Calibri" panose="020F0502020204030204" pitchFamily="34" charset="0"/>
                <a:cs typeface="Arial" panose="020B0604020202020204" pitchFamily="34" charset="0"/>
              </a:rPr>
              <a:t>Pinza</a:t>
            </a:r>
          </a:p>
        </p:txBody>
      </p:sp>
      <p:sp>
        <p:nvSpPr>
          <p:cNvPr id="21" name="Marcador de contenido 2">
            <a:extLst>
              <a:ext uri="{FF2B5EF4-FFF2-40B4-BE49-F238E27FC236}">
                <a16:creationId xmlns:a16="http://schemas.microsoft.com/office/drawing/2014/main" id="{71892BC3-57FD-4247-9F52-E9B417BE4216}"/>
              </a:ext>
            </a:extLst>
          </p:cNvPr>
          <p:cNvSpPr txBox="1">
            <a:spLocks/>
          </p:cNvSpPr>
          <p:nvPr/>
        </p:nvSpPr>
        <p:spPr>
          <a:xfrm>
            <a:off x="6676701" y="2582332"/>
            <a:ext cx="1794946" cy="369332"/>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342900" lvl="0" indent="-342900">
              <a:lnSpc>
                <a:spcPct val="200000"/>
              </a:lnSpc>
              <a:spcAft>
                <a:spcPts val="800"/>
              </a:spcAft>
              <a:buFont typeface="Symbol" panose="05050102010706020507" pitchFamily="18" charset="2"/>
              <a:buChar char=""/>
            </a:pPr>
            <a:r>
              <a:rPr lang="es-EC" sz="1800" err="1">
                <a:effectLst/>
                <a:latin typeface="Arial" panose="020B0604020202020204" pitchFamily="34" charset="0"/>
                <a:ea typeface="Calibri" panose="020F0502020204030204" pitchFamily="34" charset="0"/>
                <a:cs typeface="Arial" panose="020B0604020202020204" pitchFamily="34" charset="0"/>
              </a:rPr>
              <a:t>Mov</a:t>
            </a:r>
            <a:r>
              <a:rPr lang="es-EC" sz="1800">
                <a:latin typeface="Arial" panose="020B0604020202020204" pitchFamily="34" charset="0"/>
                <a:ea typeface="Calibri" panose="020F0502020204030204" pitchFamily="34" charset="0"/>
                <a:cs typeface="Arial" panose="020B0604020202020204" pitchFamily="34" charset="0"/>
              </a:rPr>
              <a:t>. Ejes</a:t>
            </a:r>
            <a:endParaRPr lang="es-EC" sz="1800">
              <a:effectLst/>
              <a:latin typeface="Arial" panose="020B0604020202020204" pitchFamily="34" charset="0"/>
              <a:ea typeface="Calibri" panose="020F0502020204030204" pitchFamily="34" charset="0"/>
              <a:cs typeface="Arial" panose="020B0604020202020204" pitchFamily="34" charset="0"/>
            </a:endParaRPr>
          </a:p>
        </p:txBody>
      </p:sp>
      <p:sp>
        <p:nvSpPr>
          <p:cNvPr id="22" name="Marcador de contenido 2">
            <a:extLst>
              <a:ext uri="{FF2B5EF4-FFF2-40B4-BE49-F238E27FC236}">
                <a16:creationId xmlns:a16="http://schemas.microsoft.com/office/drawing/2014/main" id="{438B9344-08DC-4B3E-B69E-959D2ADA60FD}"/>
              </a:ext>
            </a:extLst>
          </p:cNvPr>
          <p:cNvSpPr txBox="1">
            <a:spLocks/>
          </p:cNvSpPr>
          <p:nvPr/>
        </p:nvSpPr>
        <p:spPr>
          <a:xfrm>
            <a:off x="6676701" y="5046263"/>
            <a:ext cx="1918173" cy="369332"/>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342900" lvl="0" indent="-342900">
              <a:lnSpc>
                <a:spcPct val="200000"/>
              </a:lnSpc>
              <a:spcAft>
                <a:spcPts val="800"/>
              </a:spcAft>
              <a:buFont typeface="Symbol" panose="05050102010706020507" pitchFamily="18" charset="2"/>
              <a:buChar char=""/>
            </a:pPr>
            <a:r>
              <a:rPr lang="es-EC" sz="1800" err="1">
                <a:effectLst/>
                <a:latin typeface="Arial" panose="020B0604020202020204" pitchFamily="34" charset="0"/>
                <a:ea typeface="Calibri" panose="020F0502020204030204" pitchFamily="34" charset="0"/>
                <a:cs typeface="Arial" panose="020B0604020202020204" pitchFamily="34" charset="0"/>
              </a:rPr>
              <a:t>Mov</a:t>
            </a:r>
            <a:r>
              <a:rPr lang="es-EC" sz="1800">
                <a:effectLst/>
                <a:latin typeface="Arial" panose="020B0604020202020204" pitchFamily="34" charset="0"/>
                <a:ea typeface="Calibri" panose="020F0502020204030204" pitchFamily="34" charset="0"/>
                <a:cs typeface="Arial" panose="020B0604020202020204" pitchFamily="34" charset="0"/>
              </a:rPr>
              <a:t>. Bombas</a:t>
            </a:r>
          </a:p>
        </p:txBody>
      </p:sp>
    </p:spTree>
    <p:extLst>
      <p:ext uri="{BB962C8B-B14F-4D97-AF65-F5344CB8AC3E}">
        <p14:creationId xmlns:p14="http://schemas.microsoft.com/office/powerpoint/2010/main" val="3116460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a:t>Diseño: Subsistema Informático</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2036210" y="1271670"/>
            <a:ext cx="1130438" cy="369332"/>
          </a:xfrm>
          <a:prstGeom prst="rect">
            <a:avLst/>
          </a:prstGeom>
          <a:noFill/>
        </p:spPr>
        <p:txBody>
          <a:bodyPr wrap="none" rtlCol="0">
            <a:spAutoFit/>
          </a:bodyPr>
          <a:lstStyle/>
          <a:p>
            <a:r>
              <a:rPr lang="es-MX" b="1"/>
              <a:t>Firmware</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effectLst>
                  <a:outerShdw blurRad="38100" dist="38100" dir="2700000" algn="tl">
                    <a:srgbClr val="000000">
                      <a:alpha val="43137"/>
                    </a:srgbClr>
                  </a:outerShdw>
                </a:effectLst>
                <a:cs typeface="Times New Roman" panose="02020603050405020304" pitchFamily="18" charset="0"/>
              </a:rPr>
              <a:t>Desarrollo</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9701A9C2-73B5-47E1-A08D-562B6B9CFBDE}"/>
              </a:ext>
            </a:extLst>
          </p:cNvPr>
          <p:cNvSpPr txBox="1">
            <a:spLocks/>
          </p:cNvSpPr>
          <p:nvPr/>
        </p:nvSpPr>
        <p:spPr>
          <a:xfrm>
            <a:off x="1785644" y="1846968"/>
            <a:ext cx="10014079" cy="7222571"/>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indent="0">
              <a:lnSpc>
                <a:spcPct val="200000"/>
              </a:lnSpc>
              <a:spcAft>
                <a:spcPts val="800"/>
              </a:spcAft>
              <a:buNone/>
            </a:pPr>
            <a:r>
              <a:rPr lang="es-EC" sz="1100">
                <a:effectLst/>
                <a:latin typeface="Arial" panose="020B0604020202020204" pitchFamily="34" charset="0"/>
                <a:ea typeface="Calibri" panose="020F0502020204030204" pitchFamily="34" charset="0"/>
              </a:rPr>
              <a:t>Entre las principales características de nuestro proyecto tenemos:</a:t>
            </a:r>
          </a:p>
          <a:p>
            <a:pPr marL="342900" lvl="0" indent="-342900">
              <a:lnSpc>
                <a:spcPct val="200000"/>
              </a:lnSpc>
              <a:buFont typeface="Symbol" panose="05050102010706020507" pitchFamily="18" charset="2"/>
              <a:buChar char=""/>
            </a:pPr>
            <a:r>
              <a:rPr lang="es-EC" sz="1100">
                <a:effectLst/>
                <a:latin typeface="Arial" panose="020B0604020202020204" pitchFamily="34" charset="0"/>
                <a:ea typeface="Calibri" panose="020F0502020204030204" pitchFamily="34" charset="0"/>
                <a:cs typeface="Arial" panose="020B0604020202020204" pitchFamily="34" charset="0"/>
              </a:rPr>
              <a:t>Controlar la maquina desde el computador a través de la comunicación serial ingresando a un modo denominado como desarrollador. Este sirve para realizar pruebas, control de motores y configuraciones de la máquina.</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nSpc>
                <a:spcPct val="200000"/>
              </a:lnSpc>
              <a:buFont typeface="Symbol" panose="05050102010706020507" pitchFamily="18" charset="2"/>
              <a:buChar char=""/>
            </a:pPr>
            <a:r>
              <a:rPr lang="es-EC" sz="1100">
                <a:effectLst/>
                <a:latin typeface="Arial" panose="020B0604020202020204" pitchFamily="34" charset="0"/>
                <a:ea typeface="Calibri" panose="020F0502020204030204" pitchFamily="34" charset="0"/>
                <a:cs typeface="Arial" panose="020B0604020202020204" pitchFamily="34" charset="0"/>
              </a:rPr>
              <a:t>Control de la maquina a través de una pantalla </a:t>
            </a:r>
            <a:r>
              <a:rPr lang="es-EC" sz="1100" err="1">
                <a:effectLst/>
                <a:latin typeface="Arial" panose="020B0604020202020204" pitchFamily="34" charset="0"/>
                <a:ea typeface="Calibri" panose="020F0502020204030204" pitchFamily="34" charset="0"/>
                <a:cs typeface="Arial" panose="020B0604020202020204" pitchFamily="34" charset="0"/>
              </a:rPr>
              <a:t>touch</a:t>
            </a:r>
            <a:r>
              <a:rPr lang="es-EC" sz="1100">
                <a:effectLst/>
                <a:latin typeface="Arial" panose="020B0604020202020204" pitchFamily="34" charset="0"/>
                <a:ea typeface="Calibri" panose="020F0502020204030204" pitchFamily="34" charset="0"/>
                <a:cs typeface="Arial" panose="020B0604020202020204" pitchFamily="34" charset="0"/>
              </a:rPr>
              <a:t>. Permite enviar y recibir información desde el controlador y la pantalla.</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nSpc>
                <a:spcPct val="200000"/>
              </a:lnSpc>
              <a:buFont typeface="Symbol" panose="05050102010706020507" pitchFamily="18" charset="2"/>
              <a:buChar char=""/>
            </a:pPr>
            <a:r>
              <a:rPr lang="es-EC" sz="1100">
                <a:effectLst/>
                <a:latin typeface="Arial" panose="020B0604020202020204" pitchFamily="34" charset="0"/>
                <a:ea typeface="Calibri" panose="020F0502020204030204" pitchFamily="34" charset="0"/>
                <a:cs typeface="Arial" panose="020B0604020202020204" pitchFamily="34" charset="0"/>
              </a:rPr>
              <a:t>Lectura de tarjetas SD. Esta opción da a la maquina completa autonomía de funcionamiento. Así ya no es necesario tener un computador conectado, sino que desde la pantalla táctil se puede seleccionar un archivo en la tarjeta SD y el programa automáticamente ira leyendo línea a línea todo el código G hasta finalizar el proceso. </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nSpc>
                <a:spcPct val="200000"/>
              </a:lnSpc>
              <a:buFont typeface="Symbol" panose="05050102010706020507" pitchFamily="18" charset="2"/>
              <a:buChar char=""/>
            </a:pPr>
            <a:r>
              <a:rPr lang="es-EC" sz="1100">
                <a:effectLst/>
                <a:latin typeface="Arial" panose="020B0604020202020204" pitchFamily="34" charset="0"/>
                <a:ea typeface="Calibri" panose="020F0502020204030204" pitchFamily="34" charset="0"/>
                <a:cs typeface="Arial" panose="020B0604020202020204" pitchFamily="34" charset="0"/>
              </a:rPr>
              <a:t>Lectura de archivos en formato </a:t>
            </a:r>
            <a:r>
              <a:rPr lang="es-EC" sz="1100" err="1">
                <a:effectLst/>
                <a:latin typeface="Arial" panose="020B0604020202020204" pitchFamily="34" charset="0"/>
                <a:ea typeface="Calibri" panose="020F0502020204030204" pitchFamily="34" charset="0"/>
                <a:cs typeface="Arial" panose="020B0604020202020204" pitchFamily="34" charset="0"/>
              </a:rPr>
              <a:t>txt</a:t>
            </a:r>
            <a:r>
              <a:rPr lang="es-EC" sz="1100">
                <a:effectLst/>
                <a:latin typeface="Arial" panose="020B0604020202020204" pitchFamily="34" charset="0"/>
                <a:ea typeface="Calibri" panose="020F0502020204030204" pitchFamily="34" charset="0"/>
                <a:cs typeface="Arial" panose="020B0604020202020204" pitchFamily="34" charset="0"/>
              </a:rPr>
              <a:t> con todos los comandos a utilizar y también es capaz diferenciar entre comandos y comentarios en el código G.</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nSpc>
                <a:spcPct val="200000"/>
              </a:lnSpc>
              <a:buFont typeface="Symbol" panose="05050102010706020507" pitchFamily="18" charset="2"/>
              <a:buChar char=""/>
            </a:pPr>
            <a:r>
              <a:rPr lang="es-EC" sz="1100">
                <a:effectLst/>
                <a:latin typeface="Arial" panose="020B0604020202020204" pitchFamily="34" charset="0"/>
                <a:ea typeface="Calibri" panose="020F0502020204030204" pitchFamily="34" charset="0"/>
                <a:cs typeface="Arial" panose="020B0604020202020204" pitchFamily="34" charset="0"/>
              </a:rPr>
              <a:t>Cálculo de velocidades máximas y mínimas que es capaz de dar el sistema sin perder pasos en el proceso. Luego de hacer los cálculos respectivos se concluye que el eje X puede moverse a una velocidad máxima de 400mm/s y el eje Z puede avanzar hasta 84mm/s. El eje Z es más lento debido a su configuración mecánica.</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nSpc>
                <a:spcPct val="200000"/>
              </a:lnSpc>
              <a:buFont typeface="Symbol" panose="05050102010706020507" pitchFamily="18" charset="2"/>
              <a:buChar char=""/>
            </a:pPr>
            <a:r>
              <a:rPr lang="es-EC" sz="1100">
                <a:effectLst/>
                <a:latin typeface="Arial" panose="020B0604020202020204" pitchFamily="34" charset="0"/>
                <a:ea typeface="Calibri" panose="020F0502020204030204" pitchFamily="34" charset="0"/>
                <a:cs typeface="Arial" panose="020B0604020202020204" pitchFamily="34" charset="0"/>
              </a:rPr>
              <a:t> Diferentes menús combinados con la pantalla táctil para realizar operaciones de control.</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nSpc>
                <a:spcPct val="200000"/>
              </a:lnSpc>
              <a:buFont typeface="Symbol" panose="05050102010706020507" pitchFamily="18" charset="2"/>
              <a:buChar char=""/>
            </a:pPr>
            <a:r>
              <a:rPr lang="es-EC" sz="1100">
                <a:effectLst/>
                <a:latin typeface="Arial" panose="020B0604020202020204" pitchFamily="34" charset="0"/>
                <a:ea typeface="Calibri" panose="020F0502020204030204" pitchFamily="34" charset="0"/>
                <a:cs typeface="Arial" panose="020B0604020202020204" pitchFamily="34" charset="0"/>
              </a:rPr>
              <a:t>Controlar el ángulo al que está ubicada la herramienta y la posibilidad de variarlo según la necesidad. </a:t>
            </a:r>
            <a:endParaRPr lang="es-EC" sz="110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nSpc>
                <a:spcPct val="200000"/>
              </a:lnSpc>
              <a:spcAft>
                <a:spcPts val="800"/>
              </a:spcAft>
              <a:buFont typeface="Symbol" panose="05050102010706020507" pitchFamily="18" charset="2"/>
              <a:buChar char=""/>
            </a:pPr>
            <a:r>
              <a:rPr lang="es-EC" sz="1100">
                <a:effectLst/>
                <a:latin typeface="Arial" panose="020B0604020202020204" pitchFamily="34" charset="0"/>
                <a:ea typeface="Calibri" panose="020F0502020204030204" pitchFamily="34" charset="0"/>
                <a:cs typeface="Arial" panose="020B0604020202020204" pitchFamily="34" charset="0"/>
              </a:rPr>
              <a:t>Control de un servomotor para sostener o liberar las herramientas. </a:t>
            </a:r>
            <a:endParaRPr lang="es-EC" sz="1100">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28204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167425" y="155574"/>
            <a:ext cx="7315200" cy="1030673"/>
          </a:xfrm>
        </p:spPr>
        <p:txBody>
          <a:bodyPr/>
          <a:lstStyle/>
          <a:p>
            <a:r>
              <a:rPr lang="es-MX" dirty="0">
                <a:latin typeface="Arial" panose="020B0604020202020204" pitchFamily="34" charset="0"/>
                <a:cs typeface="Arial" panose="020B0604020202020204" pitchFamily="34" charset="0"/>
              </a:rPr>
              <a:t>Pruebas y Resultados</a:t>
            </a:r>
          </a:p>
        </p:txBody>
      </p:sp>
      <p:sp>
        <p:nvSpPr>
          <p:cNvPr id="7" name="Marcador de contenido 2">
            <a:extLst>
              <a:ext uri="{FF2B5EF4-FFF2-40B4-BE49-F238E27FC236}">
                <a16:creationId xmlns:a16="http://schemas.microsoft.com/office/drawing/2014/main" id="{622BDEFE-BB49-402B-9FBA-8234C0825249}"/>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smtClean="0">
                <a:solidFill>
                  <a:prstClr val="white"/>
                </a:solidFill>
                <a:cs typeface="Times New Roman" panose="02020603050405020304" pitchFamily="18" charset="0"/>
              </a:rPr>
              <a:t>Desarrollo</a:t>
            </a:r>
            <a:endParaRPr lang="es-MX" sz="1200" dirty="0">
              <a:solidFill>
                <a:prstClr val="white"/>
              </a:solidFill>
              <a:cs typeface="Times New Roman" panose="02020603050405020304" pitchFamily="18" charset="0"/>
            </a:endParaRPr>
          </a:p>
          <a:p>
            <a:pPr algn="ctr"/>
            <a:endParaRPr lang="es-MX" sz="1200" b="1" u="sng"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8" name="CuadroTexto 7">
            <a:extLst>
              <a:ext uri="{FF2B5EF4-FFF2-40B4-BE49-F238E27FC236}">
                <a16:creationId xmlns:a16="http://schemas.microsoft.com/office/drawing/2014/main" id="{2A38B3A1-31B3-4F73-B4BE-BE99509C3C64}"/>
              </a:ext>
            </a:extLst>
          </p:cNvPr>
          <p:cNvSpPr txBox="1"/>
          <p:nvPr/>
        </p:nvSpPr>
        <p:spPr>
          <a:xfrm>
            <a:off x="3250483" y="1088202"/>
            <a:ext cx="7149083" cy="369332"/>
          </a:xfrm>
          <a:prstGeom prst="rect">
            <a:avLst/>
          </a:prstGeom>
          <a:noFill/>
        </p:spPr>
        <p:txBody>
          <a:bodyPr wrap="square" rtlCol="0">
            <a:spAutoFit/>
          </a:bodyPr>
          <a:lstStyle/>
          <a:p>
            <a:pPr algn="ctr"/>
            <a:r>
              <a:rPr lang="es-ES" b="1" dirty="0">
                <a:latin typeface="Arial" panose="020B0604020202020204" pitchFamily="34" charset="0"/>
                <a:cs typeface="Arial" panose="020B0604020202020204" pitchFamily="34" charset="0"/>
              </a:rPr>
              <a:t>Precisión en el movimiento del </a:t>
            </a:r>
            <a:r>
              <a:rPr lang="es-ES" b="1" dirty="0" smtClean="0">
                <a:latin typeface="Arial" panose="020B0604020202020204" pitchFamily="34" charset="0"/>
                <a:cs typeface="Arial" panose="020B0604020202020204" pitchFamily="34" charset="0"/>
              </a:rPr>
              <a:t>equipo – Análisis estadístico</a:t>
            </a:r>
            <a:endParaRPr lang="es-MX" b="1" dirty="0">
              <a:latin typeface="Arial" panose="020B0604020202020204" pitchFamily="34" charset="0"/>
              <a:cs typeface="Arial" panose="020B0604020202020204" pitchFamily="34" charset="0"/>
            </a:endParaRPr>
          </a:p>
        </p:txBody>
      </p:sp>
      <p:sp>
        <p:nvSpPr>
          <p:cNvPr id="9" name="Marcador de contenido 2">
            <a:extLst>
              <a:ext uri="{FF2B5EF4-FFF2-40B4-BE49-F238E27FC236}">
                <a16:creationId xmlns:a16="http://schemas.microsoft.com/office/drawing/2014/main" id="{A62CEE45-E077-4DD4-BB77-FDB076E3C4C2}"/>
              </a:ext>
            </a:extLst>
          </p:cNvPr>
          <p:cNvSpPr>
            <a:spLocks noGrp="1"/>
          </p:cNvSpPr>
          <p:nvPr>
            <p:ph idx="1"/>
          </p:nvPr>
        </p:nvSpPr>
        <p:spPr>
          <a:xfrm>
            <a:off x="7049651" y="5222472"/>
            <a:ext cx="4634391" cy="1432852"/>
          </a:xfrm>
        </p:spPr>
        <p:txBody>
          <a:bodyPr numCol="2">
            <a:normAutofit/>
          </a:bodyPr>
          <a:lstStyle/>
          <a:p>
            <a:r>
              <a:rPr lang="es-MX" sz="1600" dirty="0" smtClean="0">
                <a:latin typeface="Arial" panose="020B0604020202020204" pitchFamily="34" charset="0"/>
                <a:cs typeface="Arial" panose="020B0604020202020204" pitchFamily="34" charset="0"/>
              </a:rPr>
              <a:t>Desviación:</a:t>
            </a:r>
          </a:p>
          <a:p>
            <a:pPr lvl="1"/>
            <a:r>
              <a:rPr lang="es-MX" sz="1400" b="1" dirty="0" smtClean="0">
                <a:latin typeface="Arial" panose="020B0604020202020204" pitchFamily="34" charset="0"/>
                <a:cs typeface="Arial" panose="020B0604020202020204" pitchFamily="34" charset="0"/>
              </a:rPr>
              <a:t>0,23 mm en X</a:t>
            </a:r>
          </a:p>
          <a:p>
            <a:pPr lvl="1"/>
            <a:r>
              <a:rPr lang="es-MX" sz="1400" b="1" dirty="0" smtClean="0">
                <a:latin typeface="Arial" panose="020B0604020202020204" pitchFamily="34" charset="0"/>
                <a:cs typeface="Arial" panose="020B0604020202020204" pitchFamily="34" charset="0"/>
              </a:rPr>
              <a:t>0,26 mm en Z</a:t>
            </a:r>
          </a:p>
          <a:p>
            <a:pPr lvl="1"/>
            <a:r>
              <a:rPr lang="es-MX" sz="1400" b="1" dirty="0" smtClean="0">
                <a:latin typeface="Arial" panose="020B0604020202020204" pitchFamily="34" charset="0"/>
                <a:cs typeface="Arial" panose="020B0604020202020204" pitchFamily="34" charset="0"/>
              </a:rPr>
              <a:t>0,96º en Y</a:t>
            </a:r>
            <a:endParaRPr lang="es-MX" sz="1400" b="1" dirty="0">
              <a:latin typeface="Arial" panose="020B0604020202020204" pitchFamily="34" charset="0"/>
              <a:cs typeface="Arial" panose="020B0604020202020204" pitchFamily="34" charset="0"/>
            </a:endParaRPr>
          </a:p>
        </p:txBody>
      </p:sp>
      <p:pic>
        <p:nvPicPr>
          <p:cNvPr id="10" name="Imagen 9"/>
          <p:cNvPicPr/>
          <p:nvPr/>
        </p:nvPicPr>
        <p:blipFill>
          <a:blip r:embed="rId2"/>
          <a:stretch>
            <a:fillRect/>
          </a:stretch>
        </p:blipFill>
        <p:spPr>
          <a:xfrm>
            <a:off x="2321911" y="1541946"/>
            <a:ext cx="3926840" cy="2103120"/>
          </a:xfrm>
          <a:prstGeom prst="rect">
            <a:avLst/>
          </a:prstGeom>
        </p:spPr>
      </p:pic>
      <p:pic>
        <p:nvPicPr>
          <p:cNvPr id="11" name="Imagen 10"/>
          <p:cNvPicPr/>
          <p:nvPr/>
        </p:nvPicPr>
        <p:blipFill>
          <a:blip r:embed="rId3"/>
          <a:stretch>
            <a:fillRect/>
          </a:stretch>
        </p:blipFill>
        <p:spPr>
          <a:xfrm>
            <a:off x="1824087" y="3645066"/>
            <a:ext cx="3267075" cy="2826385"/>
          </a:xfrm>
          <a:prstGeom prst="rect">
            <a:avLst/>
          </a:prstGeom>
        </p:spPr>
      </p:pic>
      <p:pic>
        <p:nvPicPr>
          <p:cNvPr id="12" name="Imagen 11"/>
          <p:cNvPicPr/>
          <p:nvPr/>
        </p:nvPicPr>
        <p:blipFill>
          <a:blip r:embed="rId4"/>
          <a:stretch>
            <a:fillRect/>
          </a:stretch>
        </p:blipFill>
        <p:spPr>
          <a:xfrm>
            <a:off x="5032418" y="3645066"/>
            <a:ext cx="1872615" cy="2826385"/>
          </a:xfrm>
          <a:prstGeom prst="rect">
            <a:avLst/>
          </a:prstGeom>
        </p:spPr>
      </p:pic>
      <p:pic>
        <p:nvPicPr>
          <p:cNvPr id="13" name="Imagen 12" descr="Boxplot of Eje X, Eje Z - Summary Report"/>
          <p:cNvPicPr/>
          <p:nvPr/>
        </p:nvPicPr>
        <p:blipFill>
          <a:blip r:embed="rId5">
            <a:extLst>
              <a:ext uri="{28A0092B-C50C-407E-A947-70E740481C1C}">
                <a14:useLocalDpi xmlns:a14="http://schemas.microsoft.com/office/drawing/2010/main" val="0"/>
              </a:ext>
            </a:extLst>
          </a:blip>
          <a:srcRect/>
          <a:stretch>
            <a:fillRect/>
          </a:stretch>
        </p:blipFill>
        <p:spPr bwMode="auto">
          <a:xfrm>
            <a:off x="6905033" y="1502781"/>
            <a:ext cx="4779010" cy="3543300"/>
          </a:xfrm>
          <a:prstGeom prst="rect">
            <a:avLst/>
          </a:prstGeom>
          <a:noFill/>
          <a:ln>
            <a:noFill/>
          </a:ln>
        </p:spPr>
      </p:pic>
    </p:spTree>
    <p:extLst>
      <p:ext uri="{BB962C8B-B14F-4D97-AF65-F5344CB8AC3E}">
        <p14:creationId xmlns:p14="http://schemas.microsoft.com/office/powerpoint/2010/main" val="254036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167425" y="155574"/>
            <a:ext cx="7315200" cy="1030673"/>
          </a:xfrm>
        </p:spPr>
        <p:txBody>
          <a:bodyPr/>
          <a:lstStyle/>
          <a:p>
            <a:r>
              <a:rPr lang="es-MX" dirty="0">
                <a:latin typeface="Arial" panose="020B0604020202020204" pitchFamily="34" charset="0"/>
                <a:cs typeface="Arial" panose="020B0604020202020204" pitchFamily="34" charset="0"/>
              </a:rPr>
              <a:t>Pruebas y Resultados</a:t>
            </a:r>
          </a:p>
        </p:txBody>
      </p:sp>
      <p:sp>
        <p:nvSpPr>
          <p:cNvPr id="7" name="Marcador de contenido 2">
            <a:extLst>
              <a:ext uri="{FF2B5EF4-FFF2-40B4-BE49-F238E27FC236}">
                <a16:creationId xmlns:a16="http://schemas.microsoft.com/office/drawing/2014/main" id="{622BDEFE-BB49-402B-9FBA-8234C0825249}"/>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smtClean="0">
                <a:solidFill>
                  <a:prstClr val="white"/>
                </a:solidFill>
                <a:cs typeface="Times New Roman" panose="02020603050405020304" pitchFamily="18" charset="0"/>
              </a:rPr>
              <a:t>Desarrollo</a:t>
            </a:r>
            <a:endParaRPr lang="es-MX" sz="1200" dirty="0">
              <a:solidFill>
                <a:prstClr val="white"/>
              </a:solidFill>
              <a:cs typeface="Times New Roman" panose="02020603050405020304" pitchFamily="18" charset="0"/>
            </a:endParaRPr>
          </a:p>
          <a:p>
            <a:pPr algn="ctr"/>
            <a:endParaRPr lang="es-MX" sz="1200" b="1" u="sng"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8" name="CuadroTexto 7">
            <a:extLst>
              <a:ext uri="{FF2B5EF4-FFF2-40B4-BE49-F238E27FC236}">
                <a16:creationId xmlns:a16="http://schemas.microsoft.com/office/drawing/2014/main" id="{2A38B3A1-31B3-4F73-B4BE-BE99509C3C64}"/>
              </a:ext>
            </a:extLst>
          </p:cNvPr>
          <p:cNvSpPr txBox="1"/>
          <p:nvPr/>
        </p:nvSpPr>
        <p:spPr>
          <a:xfrm>
            <a:off x="3250483" y="1088202"/>
            <a:ext cx="7149083" cy="369332"/>
          </a:xfrm>
          <a:prstGeom prst="rect">
            <a:avLst/>
          </a:prstGeom>
          <a:noFill/>
        </p:spPr>
        <p:txBody>
          <a:bodyPr wrap="square" rtlCol="0">
            <a:spAutoFit/>
          </a:bodyPr>
          <a:lstStyle/>
          <a:p>
            <a:pPr algn="ctr"/>
            <a:r>
              <a:rPr lang="es-ES" b="1" dirty="0">
                <a:latin typeface="Arial" panose="020B0604020202020204" pitchFamily="34" charset="0"/>
                <a:cs typeface="Arial" panose="020B0604020202020204" pitchFamily="34" charset="0"/>
              </a:rPr>
              <a:t>Precisión </a:t>
            </a:r>
            <a:r>
              <a:rPr lang="es-ES" b="1" dirty="0" smtClean="0">
                <a:latin typeface="Arial" panose="020B0604020202020204" pitchFamily="34" charset="0"/>
                <a:cs typeface="Arial" panose="020B0604020202020204" pitchFamily="34" charset="0"/>
              </a:rPr>
              <a:t>dosificación de las bombas – Análisis estadístico</a:t>
            </a:r>
            <a:endParaRPr lang="es-MX" b="1" dirty="0">
              <a:latin typeface="Arial" panose="020B0604020202020204" pitchFamily="34" charset="0"/>
              <a:cs typeface="Arial" panose="020B0604020202020204" pitchFamily="34" charset="0"/>
            </a:endParaRPr>
          </a:p>
        </p:txBody>
      </p:sp>
      <p:sp>
        <p:nvSpPr>
          <p:cNvPr id="9" name="Marcador de contenido 2">
            <a:extLst>
              <a:ext uri="{FF2B5EF4-FFF2-40B4-BE49-F238E27FC236}">
                <a16:creationId xmlns:a16="http://schemas.microsoft.com/office/drawing/2014/main" id="{A62CEE45-E077-4DD4-BB77-FDB076E3C4C2}"/>
              </a:ext>
            </a:extLst>
          </p:cNvPr>
          <p:cNvSpPr>
            <a:spLocks noGrp="1"/>
          </p:cNvSpPr>
          <p:nvPr>
            <p:ph idx="1"/>
          </p:nvPr>
        </p:nvSpPr>
        <p:spPr>
          <a:xfrm>
            <a:off x="2386884" y="4908255"/>
            <a:ext cx="6782254" cy="1432852"/>
          </a:xfrm>
        </p:spPr>
        <p:txBody>
          <a:bodyPr numCol="2">
            <a:normAutofit/>
          </a:bodyPr>
          <a:lstStyle/>
          <a:p>
            <a:r>
              <a:rPr lang="es-MX" sz="1600" dirty="0" smtClean="0">
                <a:latin typeface="Arial" panose="020B0604020202020204" pitchFamily="34" charset="0"/>
                <a:cs typeface="Arial" panose="020B0604020202020204" pitchFamily="34" charset="0"/>
              </a:rPr>
              <a:t>Velocidades y Caudales</a:t>
            </a:r>
          </a:p>
          <a:p>
            <a:pPr lvl="1"/>
            <a:r>
              <a:rPr lang="es-MX" sz="1400" b="1" dirty="0" smtClean="0">
                <a:latin typeface="Arial" panose="020B0604020202020204" pitchFamily="34" charset="0"/>
                <a:cs typeface="Arial" panose="020B0604020202020204" pitchFamily="34" charset="0"/>
              </a:rPr>
              <a:t>Min 20 </a:t>
            </a:r>
            <a:r>
              <a:rPr lang="es-MX" sz="1400" b="1" dirty="0" err="1" smtClean="0">
                <a:latin typeface="Arial" panose="020B0604020202020204" pitchFamily="34" charset="0"/>
                <a:cs typeface="Arial" panose="020B0604020202020204" pitchFamily="34" charset="0"/>
              </a:rPr>
              <a:t>rev</a:t>
            </a:r>
            <a:r>
              <a:rPr lang="es-MX" sz="1400" b="1" dirty="0" smtClean="0">
                <a:latin typeface="Arial" panose="020B0604020202020204" pitchFamily="34" charset="0"/>
                <a:cs typeface="Arial" panose="020B0604020202020204" pitchFamily="34" charset="0"/>
              </a:rPr>
              <a:t>/min </a:t>
            </a:r>
            <a:r>
              <a:rPr lang="es-MX" sz="1400" b="1" dirty="0" smtClean="0">
                <a:latin typeface="Arial" panose="020B0604020202020204" pitchFamily="34" charset="0"/>
                <a:cs typeface="Arial" panose="020B0604020202020204" pitchFamily="34" charset="0"/>
                <a:sym typeface="Wingdings" panose="05000000000000000000" pitchFamily="2" charset="2"/>
              </a:rPr>
              <a:t> 22 ml/min</a:t>
            </a:r>
            <a:endParaRPr lang="es-MX" sz="1400" b="1" dirty="0" smtClean="0">
              <a:latin typeface="Arial" panose="020B0604020202020204" pitchFamily="34" charset="0"/>
              <a:cs typeface="Arial" panose="020B0604020202020204" pitchFamily="34" charset="0"/>
            </a:endParaRPr>
          </a:p>
          <a:p>
            <a:pPr lvl="1"/>
            <a:r>
              <a:rPr lang="es-MX" sz="1400" b="1" dirty="0" smtClean="0">
                <a:latin typeface="Arial" panose="020B0604020202020204" pitchFamily="34" charset="0"/>
                <a:cs typeface="Arial" panose="020B0604020202020204" pitchFamily="34" charset="0"/>
              </a:rPr>
              <a:t>Max 400 </a:t>
            </a:r>
            <a:r>
              <a:rPr lang="es-MX" sz="1400" b="1" dirty="0" err="1" smtClean="0">
                <a:latin typeface="Arial" panose="020B0604020202020204" pitchFamily="34" charset="0"/>
                <a:cs typeface="Arial" panose="020B0604020202020204" pitchFamily="34" charset="0"/>
              </a:rPr>
              <a:t>rev</a:t>
            </a:r>
            <a:r>
              <a:rPr lang="es-MX" sz="1400" b="1" dirty="0" smtClean="0">
                <a:latin typeface="Arial" panose="020B0604020202020204" pitchFamily="34" charset="0"/>
                <a:cs typeface="Arial" panose="020B0604020202020204" pitchFamily="34" charset="0"/>
              </a:rPr>
              <a:t>/min </a:t>
            </a:r>
            <a:r>
              <a:rPr lang="es-MX" sz="1400" b="1" dirty="0" smtClean="0">
                <a:latin typeface="Arial" panose="020B0604020202020204" pitchFamily="34" charset="0"/>
                <a:cs typeface="Arial" panose="020B0604020202020204" pitchFamily="34" charset="0"/>
                <a:sym typeface="Wingdings" panose="05000000000000000000" pitchFamily="2" charset="2"/>
              </a:rPr>
              <a:t> 243 ml/min</a:t>
            </a:r>
            <a:endParaRPr lang="es-MX" sz="1400" b="1" dirty="0" smtClean="0">
              <a:latin typeface="Arial" panose="020B0604020202020204" pitchFamily="34" charset="0"/>
              <a:cs typeface="Arial" panose="020B0604020202020204" pitchFamily="34" charset="0"/>
            </a:endParaRPr>
          </a:p>
        </p:txBody>
      </p:sp>
      <p:pic>
        <p:nvPicPr>
          <p:cNvPr id="14" name="Imagen 13"/>
          <p:cNvPicPr/>
          <p:nvPr/>
        </p:nvPicPr>
        <p:blipFill>
          <a:blip r:embed="rId2"/>
          <a:stretch>
            <a:fillRect/>
          </a:stretch>
        </p:blipFill>
        <p:spPr>
          <a:xfrm>
            <a:off x="2465441" y="1663657"/>
            <a:ext cx="4557395" cy="3038475"/>
          </a:xfrm>
          <a:prstGeom prst="rect">
            <a:avLst/>
          </a:prstGeom>
        </p:spPr>
      </p:pic>
      <p:pic>
        <p:nvPicPr>
          <p:cNvPr id="15" name="Imagen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9413" y="1663657"/>
            <a:ext cx="3219450" cy="3219450"/>
          </a:xfrm>
          <a:prstGeom prst="rect">
            <a:avLst/>
          </a:prstGeom>
          <a:noFill/>
        </p:spPr>
      </p:pic>
    </p:spTree>
    <p:extLst>
      <p:ext uri="{BB962C8B-B14F-4D97-AF65-F5344CB8AC3E}">
        <p14:creationId xmlns:p14="http://schemas.microsoft.com/office/powerpoint/2010/main" val="650072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A9615-7DB5-4D57-B0E9-14BDBBE81C4C}"/>
              </a:ext>
            </a:extLst>
          </p:cNvPr>
          <p:cNvSpPr>
            <a:spLocks noGrp="1"/>
          </p:cNvSpPr>
          <p:nvPr>
            <p:ph type="title"/>
          </p:nvPr>
        </p:nvSpPr>
        <p:spPr/>
        <p:txBody>
          <a:bodyPr/>
          <a:lstStyle/>
          <a:p>
            <a:r>
              <a:rPr lang="es-MX" dirty="0">
                <a:latin typeface="Arial" panose="020B0604020202020204" pitchFamily="34" charset="0"/>
                <a:cs typeface="Arial" panose="020B0604020202020204" pitchFamily="34" charset="0"/>
              </a:rPr>
              <a:t>Antecedentes</a:t>
            </a:r>
          </a:p>
        </p:txBody>
      </p:sp>
      <p:sp>
        <p:nvSpPr>
          <p:cNvPr id="3" name="Marcador de contenido 2">
            <a:extLst>
              <a:ext uri="{FF2B5EF4-FFF2-40B4-BE49-F238E27FC236}">
                <a16:creationId xmlns:a16="http://schemas.microsoft.com/office/drawing/2014/main" id="{BB2A2F14-ADD4-4222-BE58-AD06CE6E7B56}"/>
              </a:ext>
            </a:extLst>
          </p:cNvPr>
          <p:cNvSpPr>
            <a:spLocks noGrp="1"/>
          </p:cNvSpPr>
          <p:nvPr>
            <p:ph idx="1"/>
          </p:nvPr>
        </p:nvSpPr>
        <p:spPr>
          <a:xfrm>
            <a:off x="3167426" y="1422292"/>
            <a:ext cx="7315200" cy="2769531"/>
          </a:xfrm>
        </p:spPr>
        <p:txBody>
          <a:bodyPr/>
          <a:lstStyle/>
          <a:p>
            <a:pPr>
              <a:lnSpc>
                <a:spcPct val="100000"/>
              </a:lnSpc>
            </a:pPr>
            <a:r>
              <a:rPr lang="es-MX" dirty="0" smtClean="0">
                <a:latin typeface="Arial" panose="020B0604020202020204" pitchFamily="34" charset="0"/>
                <a:cs typeface="Arial" panose="020B0604020202020204" pitchFamily="34" charset="0"/>
              </a:rPr>
              <a:t>Automatización en la industria artesanal alimenticia.</a:t>
            </a:r>
            <a:endParaRPr lang="es-MX" dirty="0">
              <a:latin typeface="Arial" panose="020B0604020202020204" pitchFamily="34" charset="0"/>
              <a:cs typeface="Arial" panose="020B0604020202020204" pitchFamily="34" charset="0"/>
            </a:endParaRPr>
          </a:p>
          <a:p>
            <a:pPr>
              <a:lnSpc>
                <a:spcPct val="100000"/>
              </a:lnSpc>
            </a:pPr>
            <a:r>
              <a:rPr lang="es-MX" dirty="0" smtClean="0">
                <a:latin typeface="Arial" panose="020B0604020202020204" pitchFamily="34" charset="0"/>
                <a:cs typeface="Arial" panose="020B0604020202020204" pitchFamily="34" charset="0"/>
              </a:rPr>
              <a:t>Tareas manuales repetitivas.</a:t>
            </a:r>
            <a:endParaRPr lang="es-MX" dirty="0">
              <a:latin typeface="Arial" panose="020B0604020202020204" pitchFamily="34" charset="0"/>
              <a:cs typeface="Arial" panose="020B0604020202020204" pitchFamily="34" charset="0"/>
            </a:endParaRPr>
          </a:p>
          <a:p>
            <a:pPr>
              <a:lnSpc>
                <a:spcPct val="100000"/>
              </a:lnSpc>
            </a:pPr>
            <a:r>
              <a:rPr lang="es-MX" dirty="0" smtClean="0">
                <a:latin typeface="Arial" panose="020B0604020202020204" pitchFamily="34" charset="0"/>
                <a:cs typeface="Arial" panose="020B0604020202020204" pitchFamily="34" charset="0"/>
              </a:rPr>
              <a:t>Gran tiempo de producción.</a:t>
            </a:r>
          </a:p>
          <a:p>
            <a:pPr lvl="1">
              <a:lnSpc>
                <a:spcPct val="100000"/>
              </a:lnSpc>
            </a:pPr>
            <a:r>
              <a:rPr lang="es-MX" dirty="0" smtClean="0">
                <a:latin typeface="Arial" panose="020B0604020202020204" pitchFamily="34" charset="0"/>
                <a:cs typeface="Arial" panose="020B0604020202020204" pitchFamily="34" charset="0"/>
              </a:rPr>
              <a:t>Desgaste físico y mental.</a:t>
            </a:r>
          </a:p>
          <a:p>
            <a:pPr lvl="1">
              <a:lnSpc>
                <a:spcPct val="100000"/>
              </a:lnSpc>
            </a:pPr>
            <a:r>
              <a:rPr lang="es-MX" dirty="0" smtClean="0">
                <a:latin typeface="Arial" panose="020B0604020202020204" pitchFamily="34" charset="0"/>
                <a:cs typeface="Arial" panose="020B0604020202020204" pitchFamily="34" charset="0"/>
              </a:rPr>
              <a:t>Aumento de la mano de obra requerida.</a:t>
            </a:r>
            <a:endParaRPr lang="es-MX" dirty="0">
              <a:latin typeface="Arial" panose="020B0604020202020204" pitchFamily="34" charset="0"/>
              <a:cs typeface="Arial" panose="020B0604020202020204" pitchFamily="34" charset="0"/>
            </a:endParaRPr>
          </a:p>
          <a:p>
            <a:pPr marL="0" indent="0">
              <a:buNone/>
            </a:pPr>
            <a:endParaRPr lang="es-MX" dirty="0">
              <a:latin typeface="Arial" panose="020B0604020202020204" pitchFamily="34" charset="0"/>
              <a:cs typeface="Arial" panose="020B0604020202020204" pitchFamily="34" charset="0"/>
            </a:endParaRPr>
          </a:p>
        </p:txBody>
      </p:sp>
      <p:sp>
        <p:nvSpPr>
          <p:cNvPr id="7"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C" sz="1200" b="1" u="sng"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C"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C" sz="1200" dirty="0">
                <a:solidFill>
                  <a:prstClr val="white"/>
                </a:solidFill>
              </a:rPr>
              <a:t>Marco teórico</a:t>
            </a:r>
          </a:p>
          <a:p>
            <a:pPr lvl="0" algn="ctr">
              <a:lnSpc>
                <a:spcPct val="100000"/>
              </a:lnSpc>
              <a:buClr>
                <a:srgbClr val="549E39"/>
              </a:buClr>
              <a:defRPr/>
            </a:pPr>
            <a:endParaRPr lang="es-EC" sz="1200" dirty="0">
              <a:solidFill>
                <a:prstClr val="white"/>
              </a:solidFill>
            </a:endParaRPr>
          </a:p>
          <a:p>
            <a:pPr algn="ctr"/>
            <a:r>
              <a:rPr lang="es-MX" sz="1200" dirty="0">
                <a:solidFill>
                  <a:prstClr val="white"/>
                </a:solidFill>
              </a:rPr>
              <a:t>Metodología</a:t>
            </a:r>
          </a:p>
          <a:p>
            <a:pPr algn="ctr"/>
            <a:endParaRPr lang="es-MX" sz="1200" dirty="0">
              <a:solidFill>
                <a:prstClr val="white"/>
              </a:solidFill>
            </a:endParaRPr>
          </a:p>
          <a:p>
            <a:pPr algn="ctr"/>
            <a:r>
              <a:rPr lang="es-MX" sz="1200" dirty="0">
                <a:solidFill>
                  <a:prstClr val="white"/>
                </a:solidFill>
                <a:cs typeface="Times New Roman" panose="02020603050405020304" pitchFamily="18" charset="0"/>
              </a:rPr>
              <a:t>Desarrollo</a:t>
            </a:r>
          </a:p>
          <a:p>
            <a:pPr algn="ctr"/>
            <a:endParaRPr lang="es-MX" sz="1200" b="1" u="sng" dirty="0">
              <a:solidFill>
                <a:prstClr val="white"/>
              </a:solidFill>
            </a:endParaRPr>
          </a:p>
          <a:p>
            <a:pPr algn="ctr"/>
            <a:r>
              <a:rPr lang="es-MX" sz="1200" dirty="0">
                <a:solidFill>
                  <a:prstClr val="white"/>
                </a:solidFill>
              </a:rPr>
              <a:t>Pruebas y Resultados</a:t>
            </a:r>
          </a:p>
          <a:p>
            <a:pPr algn="ctr"/>
            <a:endParaRPr lang="es-MX" sz="1200" dirty="0">
              <a:solidFill>
                <a:prstClr val="white"/>
              </a:solidFill>
            </a:endParaRPr>
          </a:p>
          <a:p>
            <a:pPr algn="ctr"/>
            <a:r>
              <a:rPr lang="es-MX" sz="1200" dirty="0">
                <a:solidFill>
                  <a:prstClr val="white"/>
                </a:solidFill>
              </a:rPr>
              <a:t>Conclusiones</a:t>
            </a:r>
          </a:p>
          <a:p>
            <a:pPr algn="ctr"/>
            <a:endParaRPr lang="es-MX" sz="1200" dirty="0">
              <a:solidFill>
                <a:prstClr val="white"/>
              </a:solidFill>
            </a:endParaRPr>
          </a:p>
          <a:p>
            <a:pPr algn="ctr"/>
            <a:r>
              <a:rPr lang="es-MX" sz="1200" dirty="0">
                <a:solidFill>
                  <a:prstClr val="white"/>
                </a:solidFill>
              </a:rPr>
              <a:t>Recomendaciones</a:t>
            </a:r>
          </a:p>
          <a:p>
            <a:pPr algn="ctr"/>
            <a:endParaRPr lang="es-MX" sz="1200" dirty="0">
              <a:solidFill>
                <a:prstClr val="white"/>
              </a:solidFill>
              <a:latin typeface="Corbel" panose="020B0503020204020204"/>
            </a:endParaRPr>
          </a:p>
        </p:txBody>
      </p:sp>
      <p:pic>
        <p:nvPicPr>
          <p:cNvPr id="5" name="Imagen 4"/>
          <p:cNvPicPr/>
          <p:nvPr/>
        </p:nvPicPr>
        <p:blipFill>
          <a:blip r:embed="rId2"/>
          <a:stretch>
            <a:fillRect/>
          </a:stretch>
        </p:blipFill>
        <p:spPr>
          <a:xfrm>
            <a:off x="3457755" y="4151980"/>
            <a:ext cx="2962275" cy="2143760"/>
          </a:xfrm>
          <a:prstGeom prst="rect">
            <a:avLst/>
          </a:prstGeom>
        </p:spPr>
      </p:pic>
      <p:pic>
        <p:nvPicPr>
          <p:cNvPr id="6" name="Imagen 5"/>
          <p:cNvPicPr/>
          <p:nvPr/>
        </p:nvPicPr>
        <p:blipFill rotWithShape="1">
          <a:blip r:embed="rId3"/>
          <a:srcRect t="8587" b="8310"/>
          <a:stretch/>
        </p:blipFill>
        <p:spPr bwMode="auto">
          <a:xfrm>
            <a:off x="7390218" y="3795110"/>
            <a:ext cx="2428875" cy="28575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18536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167425" y="155574"/>
            <a:ext cx="7315200" cy="1030673"/>
          </a:xfrm>
        </p:spPr>
        <p:txBody>
          <a:bodyPr/>
          <a:lstStyle/>
          <a:p>
            <a:r>
              <a:rPr lang="es-MX" dirty="0">
                <a:latin typeface="Arial" panose="020B0604020202020204" pitchFamily="34" charset="0"/>
                <a:cs typeface="Arial" panose="020B0604020202020204" pitchFamily="34" charset="0"/>
              </a:rPr>
              <a:t>Pruebas y Resultados</a:t>
            </a:r>
          </a:p>
        </p:txBody>
      </p:sp>
      <p:sp>
        <p:nvSpPr>
          <p:cNvPr id="7" name="Marcador de contenido 2">
            <a:extLst>
              <a:ext uri="{FF2B5EF4-FFF2-40B4-BE49-F238E27FC236}">
                <a16:creationId xmlns:a16="http://schemas.microsoft.com/office/drawing/2014/main" id="{622BDEFE-BB49-402B-9FBA-8234C0825249}"/>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smtClean="0">
                <a:solidFill>
                  <a:prstClr val="white"/>
                </a:solidFill>
                <a:cs typeface="Times New Roman" panose="02020603050405020304" pitchFamily="18" charset="0"/>
              </a:rPr>
              <a:t>Desarrollo</a:t>
            </a:r>
            <a:endParaRPr lang="es-MX" sz="1200" dirty="0">
              <a:solidFill>
                <a:prstClr val="white"/>
              </a:solidFill>
              <a:cs typeface="Times New Roman" panose="02020603050405020304" pitchFamily="18" charset="0"/>
            </a:endParaRPr>
          </a:p>
          <a:p>
            <a:pPr algn="ctr"/>
            <a:endParaRPr lang="es-MX" sz="1200" b="1" u="sng"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8" name="CuadroTexto 7">
            <a:extLst>
              <a:ext uri="{FF2B5EF4-FFF2-40B4-BE49-F238E27FC236}">
                <a16:creationId xmlns:a16="http://schemas.microsoft.com/office/drawing/2014/main" id="{2A38B3A1-31B3-4F73-B4BE-BE99509C3C64}"/>
              </a:ext>
            </a:extLst>
          </p:cNvPr>
          <p:cNvSpPr txBox="1"/>
          <p:nvPr/>
        </p:nvSpPr>
        <p:spPr>
          <a:xfrm>
            <a:off x="2576945" y="1088202"/>
            <a:ext cx="9070110" cy="369332"/>
          </a:xfrm>
          <a:prstGeom prst="rect">
            <a:avLst/>
          </a:prstGeom>
          <a:noFill/>
        </p:spPr>
        <p:txBody>
          <a:bodyPr wrap="square" rtlCol="0">
            <a:spAutoFit/>
          </a:bodyPr>
          <a:lstStyle/>
          <a:p>
            <a:r>
              <a:rPr lang="es-EC" b="1" dirty="0"/>
              <a:t>Pruebas comparativas entre las decoraciones hechas a mano y fabricadas con la máquina.</a:t>
            </a:r>
            <a:endParaRPr lang="en-US" b="1" dirty="0"/>
          </a:p>
        </p:txBody>
      </p:sp>
      <p:sp>
        <p:nvSpPr>
          <p:cNvPr id="9" name="Marcador de contenido 2">
            <a:extLst>
              <a:ext uri="{FF2B5EF4-FFF2-40B4-BE49-F238E27FC236}">
                <a16:creationId xmlns:a16="http://schemas.microsoft.com/office/drawing/2014/main" id="{A62CEE45-E077-4DD4-BB77-FDB076E3C4C2}"/>
              </a:ext>
            </a:extLst>
          </p:cNvPr>
          <p:cNvSpPr>
            <a:spLocks noGrp="1"/>
          </p:cNvSpPr>
          <p:nvPr>
            <p:ph idx="1"/>
          </p:nvPr>
        </p:nvSpPr>
        <p:spPr>
          <a:xfrm>
            <a:off x="2648169" y="4797711"/>
            <a:ext cx="4069335" cy="1963071"/>
          </a:xfrm>
        </p:spPr>
        <p:txBody>
          <a:bodyPr numCol="2">
            <a:normAutofit/>
          </a:bodyPr>
          <a:lstStyle/>
          <a:p>
            <a:r>
              <a:rPr lang="es-MX" sz="1600" dirty="0" smtClean="0">
                <a:latin typeface="Arial" panose="020B0604020202020204" pitchFamily="34" charset="0"/>
                <a:cs typeface="Arial" panose="020B0604020202020204" pitchFamily="34" charset="0"/>
              </a:rPr>
              <a:t>Análisis sensorial</a:t>
            </a:r>
          </a:p>
          <a:p>
            <a:pPr lvl="1"/>
            <a:r>
              <a:rPr lang="es-MX" sz="1400" dirty="0" smtClean="0">
                <a:latin typeface="Arial" panose="020B0604020202020204" pitchFamily="34" charset="0"/>
                <a:cs typeface="Arial" panose="020B0604020202020204" pitchFamily="34" charset="0"/>
              </a:rPr>
              <a:t>Olor</a:t>
            </a:r>
          </a:p>
          <a:p>
            <a:pPr lvl="1"/>
            <a:r>
              <a:rPr lang="es-MX" sz="1400" dirty="0" smtClean="0">
                <a:latin typeface="Arial" panose="020B0604020202020204" pitchFamily="34" charset="0"/>
                <a:cs typeface="Arial" panose="020B0604020202020204" pitchFamily="34" charset="0"/>
              </a:rPr>
              <a:t>Color</a:t>
            </a:r>
          </a:p>
          <a:p>
            <a:pPr lvl="1"/>
            <a:r>
              <a:rPr lang="es-MX" sz="1400" dirty="0" smtClean="0">
                <a:latin typeface="Arial" panose="020B0604020202020204" pitchFamily="34" charset="0"/>
                <a:cs typeface="Arial" panose="020B0604020202020204" pitchFamily="34" charset="0"/>
              </a:rPr>
              <a:t>Simetría</a:t>
            </a:r>
          </a:p>
          <a:p>
            <a:pPr lvl="1"/>
            <a:r>
              <a:rPr lang="es-MX" sz="1400" dirty="0" smtClean="0">
                <a:latin typeface="Arial" panose="020B0604020202020204" pitchFamily="34" charset="0"/>
                <a:cs typeface="Arial" panose="020B0604020202020204" pitchFamily="34" charset="0"/>
              </a:rPr>
              <a:t>Atractivo visual</a:t>
            </a:r>
          </a:p>
          <a:p>
            <a:pPr lvl="1"/>
            <a:r>
              <a:rPr lang="es-MX" sz="1400" dirty="0" smtClean="0">
                <a:latin typeface="Arial" panose="020B0604020202020204" pitchFamily="34" charset="0"/>
                <a:cs typeface="Arial" panose="020B0604020202020204" pitchFamily="34" charset="0"/>
              </a:rPr>
              <a:t>Sabor</a:t>
            </a:r>
          </a:p>
          <a:p>
            <a:pPr lvl="1"/>
            <a:r>
              <a:rPr lang="es-MX" sz="1400" dirty="0" smtClean="0">
                <a:latin typeface="Arial" panose="020B0604020202020204" pitchFamily="34" charset="0"/>
                <a:cs typeface="Arial" panose="020B0604020202020204" pitchFamily="34" charset="0"/>
              </a:rPr>
              <a:t>Textura</a:t>
            </a:r>
            <a:r>
              <a:rPr lang="es-ES" sz="1400" dirty="0" smtClean="0">
                <a:latin typeface="Arial" panose="020B0604020202020204" pitchFamily="34" charset="0"/>
                <a:cs typeface="Arial" panose="020B0604020202020204" pitchFamily="34" charset="0"/>
              </a:rPr>
              <a:t> </a:t>
            </a:r>
          </a:p>
          <a:p>
            <a:pPr lvl="1"/>
            <a:endParaRPr lang="es-ES" sz="1400" dirty="0" smtClean="0">
              <a:latin typeface="Arial" panose="020B0604020202020204" pitchFamily="34" charset="0"/>
              <a:cs typeface="Arial" panose="020B0604020202020204" pitchFamily="34" charset="0"/>
            </a:endParaRPr>
          </a:p>
        </p:txBody>
      </p:sp>
      <p:pic>
        <p:nvPicPr>
          <p:cNvPr id="10" name="Imagen 9"/>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t="12700"/>
          <a:stretch/>
        </p:blipFill>
        <p:spPr bwMode="auto">
          <a:xfrm>
            <a:off x="7514995" y="1742396"/>
            <a:ext cx="4399915" cy="2880995"/>
          </a:xfrm>
          <a:prstGeom prst="rect">
            <a:avLst/>
          </a:prstGeom>
          <a:noFill/>
          <a:ln>
            <a:noFill/>
          </a:ln>
          <a:extLst>
            <a:ext uri="{53640926-AAD7-44D8-BBD7-CCE9431645EC}">
              <a14:shadowObscured xmlns:a14="http://schemas.microsoft.com/office/drawing/2010/main"/>
            </a:ext>
          </a:extLst>
        </p:spPr>
      </p:pic>
      <p:pic>
        <p:nvPicPr>
          <p:cNvPr id="11" name="Imagen 10"/>
          <p:cNvPicPr/>
          <p:nvPr/>
        </p:nvPicPr>
        <p:blipFill>
          <a:blip r:embed="rId4"/>
          <a:stretch>
            <a:fillRect/>
          </a:stretch>
        </p:blipFill>
        <p:spPr>
          <a:xfrm>
            <a:off x="1711037" y="1630954"/>
            <a:ext cx="5943600" cy="3103880"/>
          </a:xfrm>
          <a:prstGeom prst="rect">
            <a:avLst/>
          </a:prstGeom>
        </p:spPr>
      </p:pic>
      <p:sp>
        <p:nvSpPr>
          <p:cNvPr id="12" name="Marcador de contenido 2">
            <a:extLst>
              <a:ext uri="{FF2B5EF4-FFF2-40B4-BE49-F238E27FC236}">
                <a16:creationId xmlns:a16="http://schemas.microsoft.com/office/drawing/2014/main" id="{A62CEE45-E077-4DD4-BB77-FDB076E3C4C2}"/>
              </a:ext>
            </a:extLst>
          </p:cNvPr>
          <p:cNvSpPr txBox="1">
            <a:spLocks/>
          </p:cNvSpPr>
          <p:nvPr/>
        </p:nvSpPr>
        <p:spPr>
          <a:xfrm>
            <a:off x="6141883" y="4523453"/>
            <a:ext cx="5443075" cy="1963071"/>
          </a:xfrm>
          <a:prstGeom prst="rect">
            <a:avLst/>
          </a:prstGeom>
        </p:spPr>
        <p:txBody>
          <a:bodyPr vert="horz" lIns="91440" tIns="45720" rIns="91440" bIns="45720" numCol="2"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s-MX" sz="1600" dirty="0" smtClean="0">
                <a:latin typeface="Arial" panose="020B0604020202020204" pitchFamily="34" charset="0"/>
                <a:cs typeface="Arial" panose="020B0604020202020204" pitchFamily="34" charset="0"/>
              </a:rPr>
              <a:t>Estudio con 20 personas</a:t>
            </a:r>
          </a:p>
          <a:p>
            <a:pPr lvl="1"/>
            <a:r>
              <a:rPr lang="es-MX" sz="1400" dirty="0" smtClean="0">
                <a:latin typeface="Arial" panose="020B0604020202020204" pitchFamily="34" charset="0"/>
                <a:cs typeface="Arial" panose="020B0604020202020204" pitchFamily="34" charset="0"/>
              </a:rPr>
              <a:t>10 con conocimiento en gastronomía.</a:t>
            </a:r>
          </a:p>
          <a:p>
            <a:pPr lvl="1"/>
            <a:r>
              <a:rPr lang="es-MX" sz="1400" dirty="0" smtClean="0">
                <a:latin typeface="Arial" panose="020B0604020202020204" pitchFamily="34" charset="0"/>
                <a:cs typeface="Arial" panose="020B0604020202020204" pitchFamily="34" charset="0"/>
              </a:rPr>
              <a:t>10 clientes en general.</a:t>
            </a:r>
          </a:p>
          <a:p>
            <a:pPr lvl="1"/>
            <a:endParaRPr lang="es-ES"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69281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084298" y="0"/>
            <a:ext cx="7315200" cy="1030673"/>
          </a:xfrm>
        </p:spPr>
        <p:txBody>
          <a:bodyPr/>
          <a:lstStyle/>
          <a:p>
            <a:r>
              <a:rPr lang="es-MX" dirty="0">
                <a:latin typeface="Arial" panose="020B0604020202020204" pitchFamily="34" charset="0"/>
                <a:cs typeface="Arial" panose="020B0604020202020204" pitchFamily="34" charset="0"/>
              </a:rPr>
              <a:t>Pruebas y Resultados</a:t>
            </a:r>
          </a:p>
        </p:txBody>
      </p:sp>
      <p:sp>
        <p:nvSpPr>
          <p:cNvPr id="7" name="Marcador de contenido 2">
            <a:extLst>
              <a:ext uri="{FF2B5EF4-FFF2-40B4-BE49-F238E27FC236}">
                <a16:creationId xmlns:a16="http://schemas.microsoft.com/office/drawing/2014/main" id="{622BDEFE-BB49-402B-9FBA-8234C0825249}"/>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smtClean="0">
                <a:solidFill>
                  <a:prstClr val="white"/>
                </a:solidFill>
                <a:cs typeface="Times New Roman" panose="02020603050405020304" pitchFamily="18" charset="0"/>
              </a:rPr>
              <a:t>Desarrollo</a:t>
            </a:r>
            <a:endParaRPr lang="es-MX" sz="1200" dirty="0">
              <a:solidFill>
                <a:prstClr val="white"/>
              </a:solidFill>
              <a:cs typeface="Times New Roman" panose="02020603050405020304" pitchFamily="18" charset="0"/>
            </a:endParaRPr>
          </a:p>
          <a:p>
            <a:pPr algn="ctr"/>
            <a:endParaRPr lang="es-MX" sz="1200" b="1" u="sng"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8" name="CuadroTexto 7">
            <a:extLst>
              <a:ext uri="{FF2B5EF4-FFF2-40B4-BE49-F238E27FC236}">
                <a16:creationId xmlns:a16="http://schemas.microsoft.com/office/drawing/2014/main" id="{2A38B3A1-31B3-4F73-B4BE-BE99509C3C64}"/>
              </a:ext>
            </a:extLst>
          </p:cNvPr>
          <p:cNvSpPr txBox="1"/>
          <p:nvPr/>
        </p:nvSpPr>
        <p:spPr>
          <a:xfrm>
            <a:off x="2576945" y="866979"/>
            <a:ext cx="9070110" cy="369332"/>
          </a:xfrm>
          <a:prstGeom prst="rect">
            <a:avLst/>
          </a:prstGeom>
          <a:noFill/>
        </p:spPr>
        <p:txBody>
          <a:bodyPr wrap="square" rtlCol="0">
            <a:spAutoFit/>
          </a:bodyPr>
          <a:lstStyle/>
          <a:p>
            <a:r>
              <a:rPr lang="es-EC" b="1" dirty="0"/>
              <a:t>Pruebas comparativas entre las decoraciones hechas a mano y fabricadas con la máquina.</a:t>
            </a:r>
            <a:endParaRPr lang="en-US" b="1" dirty="0"/>
          </a:p>
        </p:txBody>
      </p:sp>
      <p:sp>
        <p:nvSpPr>
          <p:cNvPr id="13" name="Marcador de contenido 2">
            <a:extLst>
              <a:ext uri="{FF2B5EF4-FFF2-40B4-BE49-F238E27FC236}">
                <a16:creationId xmlns:a16="http://schemas.microsoft.com/office/drawing/2014/main" id="{A62CEE45-E077-4DD4-BB77-FDB076E3C4C2}"/>
              </a:ext>
            </a:extLst>
          </p:cNvPr>
          <p:cNvSpPr>
            <a:spLocks noGrp="1"/>
          </p:cNvSpPr>
          <p:nvPr>
            <p:ph idx="1"/>
          </p:nvPr>
        </p:nvSpPr>
        <p:spPr>
          <a:xfrm>
            <a:off x="1688469" y="4914147"/>
            <a:ext cx="3544871" cy="1747545"/>
          </a:xfrm>
        </p:spPr>
        <p:txBody>
          <a:bodyPr numCol="2">
            <a:normAutofit/>
          </a:bodyPr>
          <a:lstStyle/>
          <a:p>
            <a:pPr marL="0" indent="0">
              <a:buNone/>
            </a:pPr>
            <a:r>
              <a:rPr lang="es-EC" sz="1600" dirty="0" smtClean="0">
                <a:latin typeface="Arial" panose="020B0604020202020204" pitchFamily="34" charset="0"/>
                <a:cs typeface="Arial" panose="020B0604020202020204" pitchFamily="34" charset="0"/>
              </a:rPr>
              <a:t>H0</a:t>
            </a:r>
            <a:r>
              <a:rPr lang="es-EC" sz="1600" dirty="0">
                <a:latin typeface="Arial" panose="020B0604020202020204" pitchFamily="34" charset="0"/>
                <a:cs typeface="Arial" panose="020B0604020202020204" pitchFamily="34" charset="0"/>
              </a:rPr>
              <a:t>: “La calificación dada es independiente del nivel de conocimiento sobre gastronomía.”</a:t>
            </a:r>
            <a:endParaRPr lang="en-US" sz="1600" dirty="0">
              <a:latin typeface="Arial" panose="020B0604020202020204" pitchFamily="34" charset="0"/>
              <a:cs typeface="Arial" panose="020B0604020202020204" pitchFamily="34" charset="0"/>
            </a:endParaRPr>
          </a:p>
          <a:p>
            <a:pPr marL="0" indent="0">
              <a:buNone/>
            </a:pPr>
            <a:r>
              <a:rPr lang="es-EC" sz="1600" dirty="0">
                <a:latin typeface="Arial" panose="020B0604020202020204" pitchFamily="34" charset="0"/>
                <a:cs typeface="Arial" panose="020B0604020202020204" pitchFamily="34" charset="0"/>
              </a:rPr>
              <a:t>H1: “La calificación dada depende del nivel de conocimiento sobre gastronomía.”</a:t>
            </a:r>
            <a:endParaRPr lang="en-US" sz="1600" dirty="0">
              <a:latin typeface="Arial" panose="020B0604020202020204" pitchFamily="34" charset="0"/>
              <a:cs typeface="Arial" panose="020B0604020202020204" pitchFamily="34" charset="0"/>
            </a:endParaRPr>
          </a:p>
          <a:p>
            <a:pPr lvl="1"/>
            <a:endParaRPr lang="es-ES" sz="1400" dirty="0" smtClean="0">
              <a:latin typeface="Arial" panose="020B0604020202020204" pitchFamily="34" charset="0"/>
              <a:cs typeface="Arial" panose="020B0604020202020204" pitchFamily="34" charset="0"/>
            </a:endParaRPr>
          </a:p>
        </p:txBody>
      </p:sp>
      <p:pic>
        <p:nvPicPr>
          <p:cNvPr id="14" name="Imagen 13" descr="Prueba chi-cuadrada para asociaci&amp;#243;n: Olor por Conocimiento - Informe de resumen"/>
          <p:cNvPicPr/>
          <p:nvPr/>
        </p:nvPicPr>
        <p:blipFill>
          <a:blip r:embed="rId2">
            <a:extLst>
              <a:ext uri="{28A0092B-C50C-407E-A947-70E740481C1C}">
                <a14:useLocalDpi xmlns:a14="http://schemas.microsoft.com/office/drawing/2010/main" val="0"/>
              </a:ext>
            </a:extLst>
          </a:blip>
          <a:srcRect/>
          <a:stretch>
            <a:fillRect/>
          </a:stretch>
        </p:blipFill>
        <p:spPr bwMode="auto">
          <a:xfrm>
            <a:off x="2069617" y="1236311"/>
            <a:ext cx="4256071" cy="2982126"/>
          </a:xfrm>
          <a:prstGeom prst="rect">
            <a:avLst/>
          </a:prstGeom>
          <a:noFill/>
          <a:ln>
            <a:noFill/>
          </a:ln>
        </p:spPr>
      </p:pic>
      <p:pic>
        <p:nvPicPr>
          <p:cNvPr id="15" name="Imagen 14" descr="Prueba chi-cuadrada para asociaci&amp;#243;n: Olor-A por Conocimiento - Informe de resumen"/>
          <p:cNvPicPr/>
          <p:nvPr/>
        </p:nvPicPr>
        <p:blipFill>
          <a:blip r:embed="rId3">
            <a:extLst>
              <a:ext uri="{28A0092B-C50C-407E-A947-70E740481C1C}">
                <a14:useLocalDpi xmlns:a14="http://schemas.microsoft.com/office/drawing/2010/main" val="0"/>
              </a:ext>
            </a:extLst>
          </a:blip>
          <a:srcRect/>
          <a:stretch>
            <a:fillRect/>
          </a:stretch>
        </p:blipFill>
        <p:spPr bwMode="auto">
          <a:xfrm>
            <a:off x="6955920" y="1234975"/>
            <a:ext cx="4335603" cy="2983462"/>
          </a:xfrm>
          <a:prstGeom prst="rect">
            <a:avLst/>
          </a:prstGeom>
          <a:noFill/>
          <a:ln>
            <a:noFill/>
          </a:ln>
        </p:spPr>
      </p:pic>
      <p:pic>
        <p:nvPicPr>
          <p:cNvPr id="6" name="Imagen 5"/>
          <p:cNvPicPr>
            <a:picLocks noChangeAspect="1"/>
          </p:cNvPicPr>
          <p:nvPr/>
        </p:nvPicPr>
        <p:blipFill>
          <a:blip r:embed="rId4"/>
          <a:stretch>
            <a:fillRect/>
          </a:stretch>
        </p:blipFill>
        <p:spPr>
          <a:xfrm>
            <a:off x="5399595" y="4238053"/>
            <a:ext cx="6343503" cy="2486025"/>
          </a:xfrm>
          <a:prstGeom prst="rect">
            <a:avLst/>
          </a:prstGeom>
        </p:spPr>
      </p:pic>
      <p:sp>
        <p:nvSpPr>
          <p:cNvPr id="18" name="CuadroTexto 17">
            <a:extLst>
              <a:ext uri="{FF2B5EF4-FFF2-40B4-BE49-F238E27FC236}">
                <a16:creationId xmlns:a16="http://schemas.microsoft.com/office/drawing/2014/main" id="{2A38B3A1-31B3-4F73-B4BE-BE99509C3C64}"/>
              </a:ext>
            </a:extLst>
          </p:cNvPr>
          <p:cNvSpPr txBox="1"/>
          <p:nvPr/>
        </p:nvSpPr>
        <p:spPr>
          <a:xfrm>
            <a:off x="2705980" y="4465488"/>
            <a:ext cx="1260764" cy="369332"/>
          </a:xfrm>
          <a:prstGeom prst="rect">
            <a:avLst/>
          </a:prstGeom>
          <a:noFill/>
        </p:spPr>
        <p:txBody>
          <a:bodyPr wrap="square" rtlCol="0">
            <a:spAutoFit/>
          </a:bodyPr>
          <a:lstStyle/>
          <a:p>
            <a:r>
              <a:rPr lang="es-EC" b="1" dirty="0" smtClean="0"/>
              <a:t>Hipótesis</a:t>
            </a:r>
            <a:endParaRPr lang="en-US" b="1" dirty="0"/>
          </a:p>
        </p:txBody>
      </p:sp>
    </p:spTree>
    <p:extLst>
      <p:ext uri="{BB962C8B-B14F-4D97-AF65-F5344CB8AC3E}">
        <p14:creationId xmlns:p14="http://schemas.microsoft.com/office/powerpoint/2010/main" val="12245240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084298" y="0"/>
            <a:ext cx="7315200" cy="1030673"/>
          </a:xfrm>
        </p:spPr>
        <p:txBody>
          <a:bodyPr/>
          <a:lstStyle/>
          <a:p>
            <a:r>
              <a:rPr lang="es-MX" dirty="0">
                <a:latin typeface="Arial" panose="020B0604020202020204" pitchFamily="34" charset="0"/>
                <a:cs typeface="Arial" panose="020B0604020202020204" pitchFamily="34" charset="0"/>
              </a:rPr>
              <a:t>Pruebas y Resultados</a:t>
            </a:r>
          </a:p>
        </p:txBody>
      </p:sp>
      <p:sp>
        <p:nvSpPr>
          <p:cNvPr id="7" name="Marcador de contenido 2">
            <a:extLst>
              <a:ext uri="{FF2B5EF4-FFF2-40B4-BE49-F238E27FC236}">
                <a16:creationId xmlns:a16="http://schemas.microsoft.com/office/drawing/2014/main" id="{622BDEFE-BB49-402B-9FBA-8234C0825249}"/>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smtClean="0">
                <a:solidFill>
                  <a:prstClr val="white"/>
                </a:solidFill>
                <a:cs typeface="Times New Roman" panose="02020603050405020304" pitchFamily="18" charset="0"/>
              </a:rPr>
              <a:t>Desarrollo</a:t>
            </a:r>
            <a:endParaRPr lang="es-MX" sz="1200" dirty="0">
              <a:solidFill>
                <a:prstClr val="white"/>
              </a:solidFill>
              <a:cs typeface="Times New Roman" panose="02020603050405020304" pitchFamily="18" charset="0"/>
            </a:endParaRPr>
          </a:p>
          <a:p>
            <a:pPr algn="ctr"/>
            <a:endParaRPr lang="es-MX" sz="1200" b="1" u="sng"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8" name="CuadroTexto 7">
            <a:extLst>
              <a:ext uri="{FF2B5EF4-FFF2-40B4-BE49-F238E27FC236}">
                <a16:creationId xmlns:a16="http://schemas.microsoft.com/office/drawing/2014/main" id="{2A38B3A1-31B3-4F73-B4BE-BE99509C3C64}"/>
              </a:ext>
            </a:extLst>
          </p:cNvPr>
          <p:cNvSpPr txBox="1"/>
          <p:nvPr/>
        </p:nvSpPr>
        <p:spPr>
          <a:xfrm>
            <a:off x="2576945" y="866979"/>
            <a:ext cx="9070110" cy="369332"/>
          </a:xfrm>
          <a:prstGeom prst="rect">
            <a:avLst/>
          </a:prstGeom>
          <a:noFill/>
        </p:spPr>
        <p:txBody>
          <a:bodyPr wrap="square" rtlCol="0">
            <a:spAutoFit/>
          </a:bodyPr>
          <a:lstStyle/>
          <a:p>
            <a:r>
              <a:rPr lang="es-EC" b="1" dirty="0"/>
              <a:t>Pruebas comparativas entre las decoraciones hechas a mano y fabricadas con la máquina.</a:t>
            </a:r>
            <a:endParaRPr lang="en-US" b="1" dirty="0"/>
          </a:p>
        </p:txBody>
      </p:sp>
      <p:sp>
        <p:nvSpPr>
          <p:cNvPr id="2" name="CuadroTexto 1"/>
          <p:cNvSpPr txBox="1"/>
          <p:nvPr/>
        </p:nvSpPr>
        <p:spPr>
          <a:xfrm>
            <a:off x="5717308" y="1403403"/>
            <a:ext cx="6022109" cy="2308324"/>
          </a:xfrm>
          <a:prstGeom prst="rect">
            <a:avLst/>
          </a:prstGeom>
          <a:noFill/>
        </p:spPr>
        <p:txBody>
          <a:bodyPr wrap="square" rtlCol="0">
            <a:spAutoFit/>
          </a:bodyPr>
          <a:lstStyle/>
          <a:p>
            <a:r>
              <a:rPr lang="es-ES" sz="1600" b="1" dirty="0" smtClean="0">
                <a:latin typeface="Arial" panose="020B0604020202020204" pitchFamily="34" charset="0"/>
                <a:cs typeface="Arial" panose="020B0604020202020204" pitchFamily="34" charset="0"/>
              </a:rPr>
              <a:t>RESULTADOS</a:t>
            </a:r>
          </a:p>
          <a:p>
            <a:endParaRPr lang="es-ES"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a:latin typeface="Arial" panose="020B0604020202020204" pitchFamily="34" charset="0"/>
                <a:cs typeface="Arial" panose="020B0604020202020204" pitchFamily="34" charset="0"/>
              </a:rPr>
              <a:t>S</a:t>
            </a:r>
            <a:r>
              <a:rPr lang="es-ES" sz="1600" dirty="0" smtClean="0">
                <a:latin typeface="Arial" panose="020B0604020202020204" pitchFamily="34" charset="0"/>
                <a:cs typeface="Arial" panose="020B0604020202020204" pitchFamily="34" charset="0"/>
              </a:rPr>
              <a:t>e </a:t>
            </a:r>
            <a:r>
              <a:rPr lang="es-ES" sz="1600" dirty="0">
                <a:latin typeface="Arial" panose="020B0604020202020204" pitchFamily="34" charset="0"/>
                <a:cs typeface="Arial" panose="020B0604020202020204" pitchFamily="34" charset="0"/>
              </a:rPr>
              <a:t>puede observar que el valor p (nivel de significancia mínimo) es mayor a 0.05 en todos los casos, </a:t>
            </a:r>
            <a:r>
              <a:rPr lang="es-ES" sz="1600" dirty="0" smtClean="0">
                <a:latin typeface="Arial" panose="020B0604020202020204" pitchFamily="34" charset="0"/>
                <a:cs typeface="Arial" panose="020B0604020202020204" pitchFamily="34" charset="0"/>
              </a:rPr>
              <a:t> </a:t>
            </a:r>
          </a:p>
          <a:p>
            <a:endParaRPr lang="es-ES"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a:latin typeface="Arial" panose="020B0604020202020204" pitchFamily="34" charset="0"/>
                <a:cs typeface="Arial" panose="020B0604020202020204" pitchFamily="34" charset="0"/>
              </a:rPr>
              <a:t>A</a:t>
            </a:r>
            <a:r>
              <a:rPr lang="es-ES" sz="1600" dirty="0" smtClean="0">
                <a:latin typeface="Arial" panose="020B0604020202020204" pitchFamily="34" charset="0"/>
                <a:cs typeface="Arial" panose="020B0604020202020204" pitchFamily="34" charset="0"/>
              </a:rPr>
              <a:t>nalizando </a:t>
            </a:r>
            <a:r>
              <a:rPr lang="es-ES" sz="1600" dirty="0">
                <a:latin typeface="Arial" panose="020B0604020202020204" pitchFamily="34" charset="0"/>
                <a:cs typeface="Arial" panose="020B0604020202020204" pitchFamily="34" charset="0"/>
              </a:rPr>
              <a:t>la gráfica de distribución todos los valores del estadístico de prueba X^2 se encuentran al lado izquierdo del límite por lo tanto se encuentra dentro de la zona de aceptación</a:t>
            </a:r>
            <a:endParaRPr lang="en-US" sz="1600" dirty="0">
              <a:latin typeface="Arial" panose="020B0604020202020204" pitchFamily="34" charset="0"/>
              <a:cs typeface="Arial" panose="020B0604020202020204" pitchFamily="34" charset="0"/>
            </a:endParaRPr>
          </a:p>
        </p:txBody>
      </p:sp>
      <p:pic>
        <p:nvPicPr>
          <p:cNvPr id="12" name="Imagen 11"/>
          <p:cNvPicPr/>
          <p:nvPr/>
        </p:nvPicPr>
        <p:blipFill rotWithShape="1">
          <a:blip r:embed="rId2" cstate="print">
            <a:extLst>
              <a:ext uri="{28A0092B-C50C-407E-A947-70E740481C1C}">
                <a14:useLocalDpi xmlns:a14="http://schemas.microsoft.com/office/drawing/2010/main" val="0"/>
              </a:ext>
            </a:extLst>
          </a:blip>
          <a:srcRect t="11801"/>
          <a:stretch/>
        </p:blipFill>
        <p:spPr bwMode="auto">
          <a:xfrm>
            <a:off x="2210782" y="3650022"/>
            <a:ext cx="3386455" cy="2989580"/>
          </a:xfrm>
          <a:prstGeom prst="rect">
            <a:avLst/>
          </a:prstGeom>
          <a:noFill/>
          <a:ln>
            <a:noFill/>
          </a:ln>
          <a:extLst>
            <a:ext uri="{53640926-AAD7-44D8-BBD7-CCE9431645EC}">
              <a14:shadowObscured xmlns:a14="http://schemas.microsoft.com/office/drawing/2010/main"/>
            </a:ext>
          </a:extLst>
        </p:spPr>
      </p:pic>
      <p:sp>
        <p:nvSpPr>
          <p:cNvPr id="16" name="CuadroTexto 15"/>
          <p:cNvSpPr txBox="1"/>
          <p:nvPr/>
        </p:nvSpPr>
        <p:spPr>
          <a:xfrm>
            <a:off x="1887193" y="1412115"/>
            <a:ext cx="3710044" cy="2062103"/>
          </a:xfrm>
          <a:prstGeom prst="rect">
            <a:avLst/>
          </a:prstGeom>
          <a:noFill/>
        </p:spPr>
        <p:txBody>
          <a:bodyPr wrap="square" rtlCol="0">
            <a:spAutoFit/>
          </a:bodyPr>
          <a:lstStyle/>
          <a:p>
            <a:pPr>
              <a:lnSpc>
                <a:spcPct val="100000"/>
              </a:lnSpc>
            </a:pPr>
            <a:r>
              <a:rPr lang="es-EC" sz="1600" dirty="0">
                <a:latin typeface="Arial" panose="020B0604020202020204" pitchFamily="34" charset="0"/>
                <a:cs typeface="Arial" panose="020B0604020202020204" pitchFamily="34" charset="0"/>
              </a:rPr>
              <a:t>Reglas de decisión para rechazar la hipótesis nula:</a:t>
            </a:r>
          </a:p>
          <a:p>
            <a:pPr marL="742950" lvl="1" indent="-285750">
              <a:lnSpc>
                <a:spcPct val="100000"/>
              </a:lnSpc>
              <a:buFont typeface="Arial" panose="020B0604020202020204" pitchFamily="34" charset="0"/>
              <a:buChar char="•"/>
            </a:pPr>
            <a:r>
              <a:rPr lang="es-ES" sz="1600" dirty="0">
                <a:latin typeface="Arial" panose="020B0604020202020204" pitchFamily="34" charset="0"/>
                <a:cs typeface="Arial" panose="020B0604020202020204" pitchFamily="34" charset="0"/>
              </a:rPr>
              <a:t>Si el valor-p es ≤ a </a:t>
            </a:r>
            <a:r>
              <a:rPr lang="es-ES" sz="1600" dirty="0" smtClean="0">
                <a:latin typeface="Arial" panose="020B0604020202020204" pitchFamily="34" charset="0"/>
                <a:cs typeface="Arial" panose="020B0604020202020204" pitchFamily="34" charset="0"/>
              </a:rPr>
              <a:t>0.05</a:t>
            </a:r>
          </a:p>
          <a:p>
            <a:pPr lvl="1">
              <a:lnSpc>
                <a:spcPct val="100000"/>
              </a:lnSpc>
            </a:pPr>
            <a:endParaRPr lang="es-EC" sz="1600" dirty="0">
              <a:latin typeface="Arial" panose="020B0604020202020204" pitchFamily="34" charset="0"/>
              <a:cs typeface="Arial" panose="020B0604020202020204" pitchFamily="34" charset="0"/>
            </a:endParaRPr>
          </a:p>
          <a:p>
            <a:pPr marL="742950" lvl="1" indent="-285750">
              <a:lnSpc>
                <a:spcPct val="100000"/>
              </a:lnSpc>
              <a:buFont typeface="Arial" panose="020B0604020202020204" pitchFamily="34" charset="0"/>
              <a:buChar char="•"/>
            </a:pPr>
            <a:r>
              <a:rPr lang="es-ES" sz="1600" dirty="0">
                <a:latin typeface="Arial" panose="020B0604020202020204" pitchFamily="34" charset="0"/>
                <a:cs typeface="Arial" panose="020B0604020202020204" pitchFamily="34" charset="0"/>
              </a:rPr>
              <a:t>El valor estadístico de prueba X^2 debe ser menor al límite de aceptación según los grados de libertad (</a:t>
            </a:r>
            <a:r>
              <a:rPr lang="es-ES" sz="1600" dirty="0" err="1">
                <a:latin typeface="Arial" panose="020B0604020202020204" pitchFamily="34" charset="0"/>
                <a:cs typeface="Arial" panose="020B0604020202020204" pitchFamily="34" charset="0"/>
              </a:rPr>
              <a:t>gl</a:t>
            </a:r>
            <a:r>
              <a:rPr lang="es-ES" sz="1600" dirty="0">
                <a:latin typeface="Arial" panose="020B0604020202020204" pitchFamily="34" charset="0"/>
                <a:cs typeface="Arial" panose="020B0604020202020204" pitchFamily="34" charset="0"/>
              </a:rPr>
              <a:t>).</a:t>
            </a:r>
          </a:p>
        </p:txBody>
      </p:sp>
      <p:sp>
        <p:nvSpPr>
          <p:cNvPr id="17" name="CuadroTexto 16"/>
          <p:cNvSpPr txBox="1"/>
          <p:nvPr/>
        </p:nvSpPr>
        <p:spPr>
          <a:xfrm>
            <a:off x="5717308" y="3859159"/>
            <a:ext cx="6022109" cy="2308324"/>
          </a:xfrm>
          <a:prstGeom prst="rect">
            <a:avLst/>
          </a:prstGeom>
          <a:noFill/>
        </p:spPr>
        <p:txBody>
          <a:bodyPr wrap="square" rtlCol="0">
            <a:spAutoFit/>
          </a:bodyPr>
          <a:lstStyle/>
          <a:p>
            <a:r>
              <a:rPr lang="es-ES" sz="1600" b="1" dirty="0" smtClean="0">
                <a:latin typeface="Arial" panose="020B0604020202020204" pitchFamily="34" charset="0"/>
                <a:cs typeface="Arial" panose="020B0604020202020204" pitchFamily="34" charset="0"/>
              </a:rPr>
              <a:t>CONCLUSIONES DE LA PRUEBA</a:t>
            </a:r>
          </a:p>
          <a:p>
            <a:endParaRPr lang="es-ES"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a:latin typeface="Arial" panose="020B0604020202020204" pitchFamily="34" charset="0"/>
                <a:cs typeface="Arial" panose="020B0604020202020204" pitchFamily="34" charset="0"/>
              </a:rPr>
              <a:t>A</a:t>
            </a:r>
            <a:r>
              <a:rPr lang="es-ES" sz="1600" dirty="0" smtClean="0">
                <a:latin typeface="Arial" panose="020B0604020202020204" pitchFamily="34" charset="0"/>
                <a:cs typeface="Arial" panose="020B0604020202020204" pitchFamily="34" charset="0"/>
              </a:rPr>
              <a:t>unque </a:t>
            </a:r>
            <a:r>
              <a:rPr lang="es-ES" sz="1600" dirty="0">
                <a:latin typeface="Arial" panose="020B0604020202020204" pitchFamily="34" charset="0"/>
                <a:cs typeface="Arial" panose="020B0604020202020204" pitchFamily="34" charset="0"/>
              </a:rPr>
              <a:t>los consumidores tengan conocimiento en gastronomía no existe una diferencia considerable en el análisis sensorial del </a:t>
            </a:r>
            <a:r>
              <a:rPr lang="es-ES" sz="1600" dirty="0" smtClean="0">
                <a:latin typeface="Arial" panose="020B0604020202020204" pitchFamily="34" charset="0"/>
                <a:cs typeface="Arial" panose="020B0604020202020204" pitchFamily="34" charset="0"/>
              </a:rPr>
              <a:t>producto.</a:t>
            </a:r>
          </a:p>
          <a:p>
            <a:endParaRPr lang="es-ES"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smtClean="0">
                <a:latin typeface="Arial" panose="020B0604020202020204" pitchFamily="34" charset="0"/>
                <a:cs typeface="Arial" panose="020B0604020202020204" pitchFamily="34" charset="0"/>
              </a:rPr>
              <a:t>La </a:t>
            </a:r>
            <a:r>
              <a:rPr lang="es-ES" sz="1600" dirty="0">
                <a:latin typeface="Arial" panose="020B0604020202020204" pitchFamily="34" charset="0"/>
                <a:cs typeface="Arial" panose="020B0604020202020204" pitchFamily="34" charset="0"/>
              </a:rPr>
              <a:t>máquina cumple con su objetivo de acelerar el proceso de decoración sin influir drásticamente en la calidad del producto final.</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87349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084298" y="0"/>
            <a:ext cx="7315200" cy="1030673"/>
          </a:xfrm>
        </p:spPr>
        <p:txBody>
          <a:bodyPr/>
          <a:lstStyle/>
          <a:p>
            <a:r>
              <a:rPr lang="es-MX" dirty="0">
                <a:latin typeface="Arial" panose="020B0604020202020204" pitchFamily="34" charset="0"/>
                <a:cs typeface="Arial" panose="020B0604020202020204" pitchFamily="34" charset="0"/>
              </a:rPr>
              <a:t>Pruebas y Resultados</a:t>
            </a:r>
          </a:p>
        </p:txBody>
      </p:sp>
      <p:sp>
        <p:nvSpPr>
          <p:cNvPr id="7" name="Marcador de contenido 2">
            <a:extLst>
              <a:ext uri="{FF2B5EF4-FFF2-40B4-BE49-F238E27FC236}">
                <a16:creationId xmlns:a16="http://schemas.microsoft.com/office/drawing/2014/main" id="{622BDEFE-BB49-402B-9FBA-8234C0825249}"/>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smtClean="0">
                <a:solidFill>
                  <a:prstClr val="white"/>
                </a:solidFill>
                <a:cs typeface="Times New Roman" panose="02020603050405020304" pitchFamily="18" charset="0"/>
              </a:rPr>
              <a:t>Desarrollo</a:t>
            </a:r>
            <a:endParaRPr lang="es-MX" sz="1200" dirty="0">
              <a:solidFill>
                <a:prstClr val="white"/>
              </a:solidFill>
              <a:cs typeface="Times New Roman" panose="02020603050405020304" pitchFamily="18" charset="0"/>
            </a:endParaRPr>
          </a:p>
          <a:p>
            <a:pPr algn="ctr"/>
            <a:endParaRPr lang="es-MX" sz="1200" b="1" u="sng"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8" name="CuadroTexto 7">
            <a:extLst>
              <a:ext uri="{FF2B5EF4-FFF2-40B4-BE49-F238E27FC236}">
                <a16:creationId xmlns:a16="http://schemas.microsoft.com/office/drawing/2014/main" id="{2A38B3A1-31B3-4F73-B4BE-BE99509C3C64}"/>
              </a:ext>
            </a:extLst>
          </p:cNvPr>
          <p:cNvSpPr txBox="1"/>
          <p:nvPr/>
        </p:nvSpPr>
        <p:spPr>
          <a:xfrm>
            <a:off x="1958108" y="900535"/>
            <a:ext cx="9070110" cy="369332"/>
          </a:xfrm>
          <a:prstGeom prst="rect">
            <a:avLst/>
          </a:prstGeom>
          <a:noFill/>
        </p:spPr>
        <p:txBody>
          <a:bodyPr wrap="square" rtlCol="0">
            <a:spAutoFit/>
          </a:bodyPr>
          <a:lstStyle/>
          <a:p>
            <a:pPr algn="ctr"/>
            <a:r>
              <a:rPr lang="es-EC" b="1" dirty="0" smtClean="0"/>
              <a:t>Test de compresión en gelatinas</a:t>
            </a:r>
            <a:endParaRPr lang="en-US" b="1" dirty="0"/>
          </a:p>
        </p:txBody>
      </p:sp>
      <p:graphicFrame>
        <p:nvGraphicFramePr>
          <p:cNvPr id="3" name="Diagrama 2"/>
          <p:cNvGraphicFramePr/>
          <p:nvPr>
            <p:extLst>
              <p:ext uri="{D42A27DB-BD31-4B8C-83A1-F6EECF244321}">
                <p14:modId xmlns:p14="http://schemas.microsoft.com/office/powerpoint/2010/main" val="3776247267"/>
              </p:ext>
            </p:extLst>
          </p:nvPr>
        </p:nvGraphicFramePr>
        <p:xfrm>
          <a:off x="2032000" y="1403928"/>
          <a:ext cx="9291782" cy="50825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27872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084298" y="0"/>
            <a:ext cx="7315200" cy="1030673"/>
          </a:xfrm>
        </p:spPr>
        <p:txBody>
          <a:bodyPr/>
          <a:lstStyle/>
          <a:p>
            <a:r>
              <a:rPr lang="es-MX" dirty="0">
                <a:latin typeface="Arial" panose="020B0604020202020204" pitchFamily="34" charset="0"/>
                <a:cs typeface="Arial" panose="020B0604020202020204" pitchFamily="34" charset="0"/>
              </a:rPr>
              <a:t>Pruebas y Resultados</a:t>
            </a:r>
          </a:p>
        </p:txBody>
      </p:sp>
      <p:sp>
        <p:nvSpPr>
          <p:cNvPr id="7" name="Marcador de contenido 2">
            <a:extLst>
              <a:ext uri="{FF2B5EF4-FFF2-40B4-BE49-F238E27FC236}">
                <a16:creationId xmlns:a16="http://schemas.microsoft.com/office/drawing/2014/main" id="{622BDEFE-BB49-402B-9FBA-8234C0825249}"/>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smtClean="0">
                <a:solidFill>
                  <a:prstClr val="white"/>
                </a:solidFill>
                <a:cs typeface="Times New Roman" panose="02020603050405020304" pitchFamily="18" charset="0"/>
              </a:rPr>
              <a:t>Desarrollo</a:t>
            </a:r>
            <a:endParaRPr lang="es-MX" sz="1200" dirty="0">
              <a:solidFill>
                <a:prstClr val="white"/>
              </a:solidFill>
              <a:cs typeface="Times New Roman" panose="02020603050405020304" pitchFamily="18" charset="0"/>
            </a:endParaRPr>
          </a:p>
          <a:p>
            <a:pPr algn="ctr"/>
            <a:endParaRPr lang="es-MX" sz="1200" b="1" u="sng"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8" name="CuadroTexto 7">
            <a:extLst>
              <a:ext uri="{FF2B5EF4-FFF2-40B4-BE49-F238E27FC236}">
                <a16:creationId xmlns:a16="http://schemas.microsoft.com/office/drawing/2014/main" id="{2A38B3A1-31B3-4F73-B4BE-BE99509C3C64}"/>
              </a:ext>
            </a:extLst>
          </p:cNvPr>
          <p:cNvSpPr txBox="1"/>
          <p:nvPr/>
        </p:nvSpPr>
        <p:spPr>
          <a:xfrm>
            <a:off x="5384799" y="846007"/>
            <a:ext cx="2068947" cy="369332"/>
          </a:xfrm>
          <a:prstGeom prst="rect">
            <a:avLst/>
          </a:prstGeom>
          <a:noFill/>
        </p:spPr>
        <p:txBody>
          <a:bodyPr wrap="square" rtlCol="0">
            <a:spAutoFit/>
          </a:bodyPr>
          <a:lstStyle/>
          <a:p>
            <a:r>
              <a:rPr lang="es-EC" b="1" dirty="0" smtClean="0"/>
              <a:t>Resultados Finales</a:t>
            </a:r>
            <a:endParaRPr lang="en-US" b="1" dirty="0"/>
          </a:p>
        </p:txBody>
      </p:sp>
      <p:graphicFrame>
        <p:nvGraphicFramePr>
          <p:cNvPr id="5" name="Tabla 4"/>
          <p:cNvGraphicFramePr>
            <a:graphicFrameLocks noGrp="1"/>
          </p:cNvGraphicFramePr>
          <p:nvPr>
            <p:extLst>
              <p:ext uri="{D42A27DB-BD31-4B8C-83A1-F6EECF244321}">
                <p14:modId xmlns:p14="http://schemas.microsoft.com/office/powerpoint/2010/main" val="3778523446"/>
              </p:ext>
            </p:extLst>
          </p:nvPr>
        </p:nvGraphicFramePr>
        <p:xfrm>
          <a:off x="2419279" y="1202242"/>
          <a:ext cx="8932211" cy="5568391"/>
        </p:xfrm>
        <a:graphic>
          <a:graphicData uri="http://schemas.openxmlformats.org/drawingml/2006/table">
            <a:tbl>
              <a:tblPr firstRow="1" firstCol="1" bandRow="1">
                <a:tableStyleId>{5C22544A-7EE6-4342-B048-85BDC9FD1C3A}</a:tableStyleId>
              </a:tblPr>
              <a:tblGrid>
                <a:gridCol w="2367899">
                  <a:extLst>
                    <a:ext uri="{9D8B030D-6E8A-4147-A177-3AD203B41FA5}">
                      <a16:colId xmlns:a16="http://schemas.microsoft.com/office/drawing/2014/main" val="257289091"/>
                    </a:ext>
                  </a:extLst>
                </a:gridCol>
                <a:gridCol w="6564312">
                  <a:extLst>
                    <a:ext uri="{9D8B030D-6E8A-4147-A177-3AD203B41FA5}">
                      <a16:colId xmlns:a16="http://schemas.microsoft.com/office/drawing/2014/main" val="142282223"/>
                    </a:ext>
                  </a:extLst>
                </a:gridCol>
              </a:tblGrid>
              <a:tr h="243295">
                <a:tc>
                  <a:txBody>
                    <a:bodyPr/>
                    <a:lstStyle/>
                    <a:p>
                      <a:pPr algn="ctr">
                        <a:lnSpc>
                          <a:spcPct val="200000"/>
                        </a:lnSpc>
                        <a:spcAft>
                          <a:spcPts val="0"/>
                        </a:spcAft>
                      </a:pPr>
                      <a:r>
                        <a:rPr lang="es-EC" sz="1200" dirty="0">
                          <a:effectLst/>
                          <a:latin typeface="Arial" panose="020B0604020202020204" pitchFamily="34" charset="0"/>
                          <a:cs typeface="Arial" panose="020B0604020202020204" pitchFamily="34" charset="0"/>
                        </a:rPr>
                        <a:t>CARACTERÍSTICA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7600" marR="47600" marT="0" marB="0"/>
                </a:tc>
                <a:tc>
                  <a:txBody>
                    <a:bodyPr/>
                    <a:lstStyle/>
                    <a:p>
                      <a:pPr algn="ctr">
                        <a:lnSpc>
                          <a:spcPct val="200000"/>
                        </a:lnSpc>
                        <a:spcAft>
                          <a:spcPts val="0"/>
                        </a:spcAft>
                      </a:pPr>
                      <a:r>
                        <a:rPr lang="es-EC" sz="1200">
                          <a:effectLst/>
                          <a:latin typeface="Arial" panose="020B0604020202020204" pitchFamily="34" charset="0"/>
                          <a:cs typeface="Arial" panose="020B0604020202020204" pitchFamily="34" charset="0"/>
                        </a:rPr>
                        <a:t>RESULTADOS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7600" marR="47600" marT="0" marB="0"/>
                </a:tc>
                <a:extLst>
                  <a:ext uri="{0D108BD9-81ED-4DB2-BD59-A6C34878D82A}">
                    <a16:rowId xmlns:a16="http://schemas.microsoft.com/office/drawing/2014/main" val="1129133888"/>
                  </a:ext>
                </a:extLst>
              </a:tr>
              <a:tr h="1422081">
                <a:tc>
                  <a:txBody>
                    <a:bodyPr/>
                    <a:lstStyle/>
                    <a:p>
                      <a:pPr algn="ctr">
                        <a:lnSpc>
                          <a:spcPct val="200000"/>
                        </a:lnSpc>
                        <a:spcAft>
                          <a:spcPts val="0"/>
                        </a:spcAft>
                      </a:pPr>
                      <a:r>
                        <a:rPr lang="es-EC" sz="1200" dirty="0">
                          <a:effectLst/>
                          <a:latin typeface="Arial" panose="020B0604020202020204" pitchFamily="34" charset="0"/>
                          <a:cs typeface="Arial" panose="020B0604020202020204" pitchFamily="34" charset="0"/>
                        </a:rPr>
                        <a:t>Capacidad de fabricación</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7600" marR="47600" marT="0" marB="0"/>
                </a:tc>
                <a:tc>
                  <a:txBody>
                    <a:bodyPr/>
                    <a:lstStyle/>
                    <a:p>
                      <a:pPr algn="just">
                        <a:lnSpc>
                          <a:spcPct val="200000"/>
                        </a:lnSpc>
                        <a:spcAft>
                          <a:spcPts val="0"/>
                        </a:spcAft>
                      </a:pPr>
                      <a:r>
                        <a:rPr lang="es-EC" sz="1200" dirty="0">
                          <a:effectLst/>
                          <a:latin typeface="Arial" panose="020B0604020202020204" pitchFamily="34" charset="0"/>
                          <a:cs typeface="Arial" panose="020B0604020202020204" pitchFamily="34" charset="0"/>
                        </a:rPr>
                        <a:t>El proceso manual de decoración realizado por una sola persona tarda entre 19 y 20 minutos dependiendo del modelo de la flor, mientras que el prototipo automatizado realiza la decoración en un tiempo de 8 a 10 minutos, existe un ahorro del 50% del tiempo cumpliendo con lo propuesto.</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7600" marR="47600" marT="0" marB="0"/>
                </a:tc>
                <a:extLst>
                  <a:ext uri="{0D108BD9-81ED-4DB2-BD59-A6C34878D82A}">
                    <a16:rowId xmlns:a16="http://schemas.microsoft.com/office/drawing/2014/main" val="2126792366"/>
                  </a:ext>
                </a:extLst>
              </a:tr>
              <a:tr h="695189">
                <a:tc>
                  <a:txBody>
                    <a:bodyPr/>
                    <a:lstStyle/>
                    <a:p>
                      <a:pPr algn="ctr">
                        <a:lnSpc>
                          <a:spcPct val="200000"/>
                        </a:lnSpc>
                        <a:spcAft>
                          <a:spcPts val="0"/>
                        </a:spcAft>
                      </a:pPr>
                      <a:r>
                        <a:rPr lang="es-EC" sz="1200" dirty="0">
                          <a:effectLst/>
                          <a:latin typeface="Arial" panose="020B0604020202020204" pitchFamily="34" charset="0"/>
                          <a:cs typeface="Arial" panose="020B0604020202020204" pitchFamily="34" charset="0"/>
                        </a:rPr>
                        <a:t>Cantidad de colores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7600" marR="47600" marT="0" marB="0"/>
                </a:tc>
                <a:tc>
                  <a:txBody>
                    <a:bodyPr/>
                    <a:lstStyle/>
                    <a:p>
                      <a:pPr algn="just">
                        <a:lnSpc>
                          <a:spcPct val="200000"/>
                        </a:lnSpc>
                        <a:spcAft>
                          <a:spcPts val="0"/>
                        </a:spcAft>
                      </a:pPr>
                      <a:r>
                        <a:rPr lang="es-EC" sz="1200" dirty="0">
                          <a:effectLst/>
                          <a:latin typeface="Arial" panose="020B0604020202020204" pitchFamily="34" charset="0"/>
                          <a:cs typeface="Arial" panose="020B0604020202020204" pitchFamily="34" charset="0"/>
                        </a:rPr>
                        <a:t>Como se indica en el alcance, el prototipo es capaz de intercambiar entre 3 colores diferentes con sus respectivas gubias.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7600" marR="47600" marT="0" marB="0"/>
                </a:tc>
                <a:extLst>
                  <a:ext uri="{0D108BD9-81ED-4DB2-BD59-A6C34878D82A}">
                    <a16:rowId xmlns:a16="http://schemas.microsoft.com/office/drawing/2014/main" val="2914359604"/>
                  </a:ext>
                </a:extLst>
              </a:tr>
              <a:tr h="1179271">
                <a:tc>
                  <a:txBody>
                    <a:bodyPr/>
                    <a:lstStyle/>
                    <a:p>
                      <a:pPr algn="ctr">
                        <a:lnSpc>
                          <a:spcPct val="200000"/>
                        </a:lnSpc>
                        <a:spcAft>
                          <a:spcPts val="0"/>
                        </a:spcAft>
                      </a:pPr>
                      <a:r>
                        <a:rPr lang="es-EC" sz="1200">
                          <a:effectLst/>
                          <a:latin typeface="Arial" panose="020B0604020202020204" pitchFamily="34" charset="0"/>
                          <a:cs typeface="Arial" panose="020B0604020202020204" pitchFamily="34" charset="0"/>
                        </a:rPr>
                        <a:t>Cambio de herramienta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7600" marR="47600" marT="0" marB="0"/>
                </a:tc>
                <a:tc>
                  <a:txBody>
                    <a:bodyPr/>
                    <a:lstStyle/>
                    <a:p>
                      <a:pPr algn="just">
                        <a:lnSpc>
                          <a:spcPct val="200000"/>
                        </a:lnSpc>
                        <a:spcAft>
                          <a:spcPts val="0"/>
                        </a:spcAft>
                      </a:pPr>
                      <a:r>
                        <a:rPr lang="es-EC" sz="1200" dirty="0">
                          <a:effectLst/>
                          <a:latin typeface="Arial" panose="020B0604020202020204" pitchFamily="34" charset="0"/>
                          <a:cs typeface="Arial" panose="020B0604020202020204" pitchFamily="34" charset="0"/>
                        </a:rPr>
                        <a:t>Se realizó el cambio de herramienta autónomo, para poder utilizar tres tipos de gubias en un mismo modelo de flor sin necesidad de intervención del usuario, además que el acople permite cambiar fácilmente a otras gubias para realizar distintos estilos.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7600" marR="47600" marT="0" marB="0"/>
                </a:tc>
                <a:extLst>
                  <a:ext uri="{0D108BD9-81ED-4DB2-BD59-A6C34878D82A}">
                    <a16:rowId xmlns:a16="http://schemas.microsoft.com/office/drawing/2014/main" val="1707419650"/>
                  </a:ext>
                </a:extLst>
              </a:tr>
              <a:tr h="695189">
                <a:tc>
                  <a:txBody>
                    <a:bodyPr/>
                    <a:lstStyle/>
                    <a:p>
                      <a:pPr algn="ctr">
                        <a:lnSpc>
                          <a:spcPct val="200000"/>
                        </a:lnSpc>
                        <a:spcAft>
                          <a:spcPts val="0"/>
                        </a:spcAft>
                      </a:pPr>
                      <a:r>
                        <a:rPr lang="es-EC" sz="1200">
                          <a:effectLst/>
                          <a:latin typeface="Arial" panose="020B0604020202020204" pitchFamily="34" charset="0"/>
                          <a:cs typeface="Arial" panose="020B0604020202020204" pitchFamily="34" charset="0"/>
                        </a:rPr>
                        <a:t>Volumen de trabajo</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7600" marR="47600" marT="0" marB="0"/>
                </a:tc>
                <a:tc>
                  <a:txBody>
                    <a:bodyPr/>
                    <a:lstStyle/>
                    <a:p>
                      <a:pPr algn="just">
                        <a:lnSpc>
                          <a:spcPct val="200000"/>
                        </a:lnSpc>
                        <a:spcAft>
                          <a:spcPts val="0"/>
                        </a:spcAft>
                      </a:pPr>
                      <a:r>
                        <a:rPr lang="es-EC" sz="1200" dirty="0">
                          <a:effectLst/>
                          <a:latin typeface="Arial" panose="020B0604020202020204" pitchFamily="34" charset="0"/>
                          <a:cs typeface="Arial" panose="020B0604020202020204" pitchFamily="34" charset="0"/>
                        </a:rPr>
                        <a:t>El volumen de trabajo excede los valores propuestos en el alcance con un valor en Z de 180mm y en X de 190mm.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7600" marR="47600" marT="0" marB="0"/>
                </a:tc>
                <a:extLst>
                  <a:ext uri="{0D108BD9-81ED-4DB2-BD59-A6C34878D82A}">
                    <a16:rowId xmlns:a16="http://schemas.microsoft.com/office/drawing/2014/main" val="2422553471"/>
                  </a:ext>
                </a:extLst>
              </a:tr>
              <a:tr h="936461">
                <a:tc>
                  <a:txBody>
                    <a:bodyPr/>
                    <a:lstStyle/>
                    <a:p>
                      <a:pPr algn="ctr">
                        <a:lnSpc>
                          <a:spcPct val="200000"/>
                        </a:lnSpc>
                        <a:spcAft>
                          <a:spcPts val="0"/>
                        </a:spcAft>
                      </a:pPr>
                      <a:r>
                        <a:rPr lang="es-EC" sz="1200">
                          <a:effectLst/>
                          <a:latin typeface="Arial" panose="020B0604020202020204" pitchFamily="34" charset="0"/>
                          <a:cs typeface="Arial" panose="020B0604020202020204" pitchFamily="34" charset="0"/>
                        </a:rPr>
                        <a:t>Tamaño de recipiente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7600" marR="47600" marT="0" marB="0"/>
                </a:tc>
                <a:tc>
                  <a:txBody>
                    <a:bodyPr/>
                    <a:lstStyle/>
                    <a:p>
                      <a:pPr algn="just">
                        <a:lnSpc>
                          <a:spcPct val="200000"/>
                        </a:lnSpc>
                        <a:spcAft>
                          <a:spcPts val="0"/>
                        </a:spcAft>
                      </a:pPr>
                      <a:r>
                        <a:rPr lang="es-EC" sz="1200" dirty="0">
                          <a:effectLst/>
                          <a:latin typeface="Arial" panose="020B0604020202020204" pitchFamily="34" charset="0"/>
                          <a:cs typeface="Arial" panose="020B0604020202020204" pitchFamily="34" charset="0"/>
                        </a:rPr>
                        <a:t>El prototipo permite realizar diseños en ambos tipos de recipientes, solo es necesario cambiar el acople del eje Y, el cual es un mecanismo de fácil manipulación y no necesita de herramientas adicionales.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7600" marR="47600" marT="0" marB="0"/>
                </a:tc>
                <a:extLst>
                  <a:ext uri="{0D108BD9-81ED-4DB2-BD59-A6C34878D82A}">
                    <a16:rowId xmlns:a16="http://schemas.microsoft.com/office/drawing/2014/main" val="2944413994"/>
                  </a:ext>
                </a:extLst>
              </a:tr>
            </a:tbl>
          </a:graphicData>
        </a:graphic>
      </p:graphicFrame>
    </p:spTree>
    <p:extLst>
      <p:ext uri="{BB962C8B-B14F-4D97-AF65-F5344CB8AC3E}">
        <p14:creationId xmlns:p14="http://schemas.microsoft.com/office/powerpoint/2010/main" val="431215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084298" y="0"/>
            <a:ext cx="7315200" cy="1030673"/>
          </a:xfrm>
        </p:spPr>
        <p:txBody>
          <a:bodyPr/>
          <a:lstStyle/>
          <a:p>
            <a:r>
              <a:rPr lang="es-MX" dirty="0">
                <a:latin typeface="Arial" panose="020B0604020202020204" pitchFamily="34" charset="0"/>
                <a:cs typeface="Arial" panose="020B0604020202020204" pitchFamily="34" charset="0"/>
              </a:rPr>
              <a:t>Pruebas y Resultados</a:t>
            </a:r>
          </a:p>
        </p:txBody>
      </p:sp>
      <p:sp>
        <p:nvSpPr>
          <p:cNvPr id="7" name="Marcador de contenido 2">
            <a:extLst>
              <a:ext uri="{FF2B5EF4-FFF2-40B4-BE49-F238E27FC236}">
                <a16:creationId xmlns:a16="http://schemas.microsoft.com/office/drawing/2014/main" id="{622BDEFE-BB49-402B-9FBA-8234C0825249}"/>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smtClean="0">
                <a:solidFill>
                  <a:prstClr val="white"/>
                </a:solidFill>
                <a:cs typeface="Times New Roman" panose="02020603050405020304" pitchFamily="18" charset="0"/>
              </a:rPr>
              <a:t>Desarrollo</a:t>
            </a:r>
            <a:endParaRPr lang="es-MX" sz="1200" dirty="0">
              <a:solidFill>
                <a:prstClr val="white"/>
              </a:solidFill>
              <a:cs typeface="Times New Roman" panose="02020603050405020304" pitchFamily="18" charset="0"/>
            </a:endParaRPr>
          </a:p>
          <a:p>
            <a:pPr algn="ctr"/>
            <a:endParaRPr lang="es-MX" sz="1200" b="1" u="sng"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8" name="CuadroTexto 7">
            <a:extLst>
              <a:ext uri="{FF2B5EF4-FFF2-40B4-BE49-F238E27FC236}">
                <a16:creationId xmlns:a16="http://schemas.microsoft.com/office/drawing/2014/main" id="{2A38B3A1-31B3-4F73-B4BE-BE99509C3C64}"/>
              </a:ext>
            </a:extLst>
          </p:cNvPr>
          <p:cNvSpPr txBox="1"/>
          <p:nvPr/>
        </p:nvSpPr>
        <p:spPr>
          <a:xfrm>
            <a:off x="5384799" y="846007"/>
            <a:ext cx="2068947" cy="369332"/>
          </a:xfrm>
          <a:prstGeom prst="rect">
            <a:avLst/>
          </a:prstGeom>
          <a:noFill/>
        </p:spPr>
        <p:txBody>
          <a:bodyPr wrap="square" rtlCol="0">
            <a:spAutoFit/>
          </a:bodyPr>
          <a:lstStyle/>
          <a:p>
            <a:r>
              <a:rPr lang="es-EC" b="1" dirty="0" smtClean="0"/>
              <a:t>Resultados Finales</a:t>
            </a:r>
            <a:endParaRPr lang="en-US" b="1" dirty="0"/>
          </a:p>
        </p:txBody>
      </p:sp>
      <p:graphicFrame>
        <p:nvGraphicFramePr>
          <p:cNvPr id="5" name="Tabla 4"/>
          <p:cNvGraphicFramePr>
            <a:graphicFrameLocks noGrp="1"/>
          </p:cNvGraphicFramePr>
          <p:nvPr>
            <p:extLst>
              <p:ext uri="{D42A27DB-BD31-4B8C-83A1-F6EECF244321}">
                <p14:modId xmlns:p14="http://schemas.microsoft.com/office/powerpoint/2010/main" val="1060981055"/>
              </p:ext>
            </p:extLst>
          </p:nvPr>
        </p:nvGraphicFramePr>
        <p:xfrm>
          <a:off x="2289646" y="1257660"/>
          <a:ext cx="8904503" cy="4933136"/>
        </p:xfrm>
        <a:graphic>
          <a:graphicData uri="http://schemas.openxmlformats.org/drawingml/2006/table">
            <a:tbl>
              <a:tblPr firstRow="1" firstCol="1" bandRow="1">
                <a:tableStyleId>{5C22544A-7EE6-4342-B048-85BDC9FD1C3A}</a:tableStyleId>
              </a:tblPr>
              <a:tblGrid>
                <a:gridCol w="2475204">
                  <a:extLst>
                    <a:ext uri="{9D8B030D-6E8A-4147-A177-3AD203B41FA5}">
                      <a16:colId xmlns:a16="http://schemas.microsoft.com/office/drawing/2014/main" val="257289091"/>
                    </a:ext>
                  </a:extLst>
                </a:gridCol>
                <a:gridCol w="6429299">
                  <a:extLst>
                    <a:ext uri="{9D8B030D-6E8A-4147-A177-3AD203B41FA5}">
                      <a16:colId xmlns:a16="http://schemas.microsoft.com/office/drawing/2014/main" val="142282223"/>
                    </a:ext>
                  </a:extLst>
                </a:gridCol>
              </a:tblGrid>
              <a:tr h="379472">
                <a:tc>
                  <a:txBody>
                    <a:bodyPr/>
                    <a:lstStyle/>
                    <a:p>
                      <a:pPr algn="ctr">
                        <a:lnSpc>
                          <a:spcPct val="200000"/>
                        </a:lnSpc>
                        <a:spcAft>
                          <a:spcPts val="0"/>
                        </a:spcAft>
                      </a:pPr>
                      <a:r>
                        <a:rPr lang="es-EC" sz="1200" dirty="0">
                          <a:effectLst/>
                          <a:latin typeface="Arial" panose="020B0604020202020204" pitchFamily="34" charset="0"/>
                          <a:cs typeface="Arial" panose="020B0604020202020204" pitchFamily="34" charset="0"/>
                        </a:rPr>
                        <a:t>CARACTERÍSTICA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7600" marR="47600" marT="0" marB="0"/>
                </a:tc>
                <a:tc>
                  <a:txBody>
                    <a:bodyPr/>
                    <a:lstStyle/>
                    <a:p>
                      <a:pPr algn="ctr">
                        <a:lnSpc>
                          <a:spcPct val="200000"/>
                        </a:lnSpc>
                        <a:spcAft>
                          <a:spcPts val="0"/>
                        </a:spcAft>
                      </a:pPr>
                      <a:r>
                        <a:rPr lang="es-EC" sz="1200">
                          <a:effectLst/>
                          <a:latin typeface="Arial" panose="020B0604020202020204" pitchFamily="34" charset="0"/>
                          <a:cs typeface="Arial" panose="020B0604020202020204" pitchFamily="34" charset="0"/>
                        </a:rPr>
                        <a:t>RESULTADOS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7600" marR="47600" marT="0" marB="0"/>
                </a:tc>
                <a:extLst>
                  <a:ext uri="{0D108BD9-81ED-4DB2-BD59-A6C34878D82A}">
                    <a16:rowId xmlns:a16="http://schemas.microsoft.com/office/drawing/2014/main" val="1129133888"/>
                  </a:ext>
                </a:extLst>
              </a:tr>
              <a:tr h="2276832">
                <a:tc>
                  <a:txBody>
                    <a:bodyPr/>
                    <a:lstStyle/>
                    <a:p>
                      <a:pPr algn="ctr">
                        <a:lnSpc>
                          <a:spcPct val="200000"/>
                        </a:lnSpc>
                        <a:spcAft>
                          <a:spcPts val="0"/>
                        </a:spcAft>
                      </a:pPr>
                      <a:r>
                        <a:rPr lang="es-EC" sz="1200" b="1" dirty="0">
                          <a:effectLst/>
                          <a:latin typeface="Arial" panose="020B0604020202020204" pitchFamily="34" charset="0"/>
                          <a:ea typeface="Calibri" panose="020F0502020204030204" pitchFamily="34" charset="0"/>
                          <a:cs typeface="Arial" panose="020B0604020202020204" pitchFamily="34" charset="0"/>
                        </a:rPr>
                        <a:t>Software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200000"/>
                        </a:lnSpc>
                        <a:spcAft>
                          <a:spcPts val="0"/>
                        </a:spcAft>
                      </a:pPr>
                      <a:r>
                        <a:rPr lang="es-EC" sz="1200" b="0" dirty="0">
                          <a:effectLst/>
                          <a:latin typeface="Arial" panose="020B0604020202020204" pitchFamily="34" charset="0"/>
                          <a:ea typeface="Calibri" panose="020F0502020204030204" pitchFamily="34" charset="0"/>
                          <a:cs typeface="Arial" panose="020B0604020202020204" pitchFamily="34" charset="0"/>
                        </a:rPr>
                        <a:t>En cuanto a software se realizaron 2 diferentes para el equipo:</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0"/>
                        </a:spcAft>
                      </a:pPr>
                      <a:r>
                        <a:rPr lang="es-EC" sz="1200" b="0" dirty="0">
                          <a:effectLst/>
                          <a:latin typeface="Arial" panose="020B0604020202020204" pitchFamily="34" charset="0"/>
                          <a:ea typeface="Calibri" panose="020F0502020204030204" pitchFamily="34" charset="0"/>
                          <a:cs typeface="Arial" panose="020B0604020202020204" pitchFamily="34" charset="0"/>
                        </a:rPr>
                        <a:t>Software de computador capaz de generar el código G que la maquina seguirá para dibujar la flor según los parámetros establecidos en su interfaz gráfica. Para posteriormente exportarlo en un archivo de formato </a:t>
                      </a:r>
                      <a:r>
                        <a:rPr lang="es-EC" sz="1200" b="0" dirty="0" err="1">
                          <a:effectLst/>
                          <a:latin typeface="Arial" panose="020B0604020202020204" pitchFamily="34" charset="0"/>
                          <a:ea typeface="Calibri" panose="020F0502020204030204" pitchFamily="34" charset="0"/>
                          <a:cs typeface="Arial" panose="020B0604020202020204" pitchFamily="34" charset="0"/>
                        </a:rPr>
                        <a:t>txt</a:t>
                      </a:r>
                      <a:r>
                        <a:rPr lang="es-EC" sz="1200" b="0" dirty="0">
                          <a:effectLst/>
                          <a:latin typeface="Arial" panose="020B0604020202020204" pitchFamily="34" charset="0"/>
                          <a:ea typeface="Calibri" panose="020F0502020204030204" pitchFamily="34" charset="0"/>
                          <a:cs typeface="Arial" panose="020B0604020202020204" pitchFamily="34" charset="0"/>
                        </a:rPr>
                        <a:t>.</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0"/>
                        </a:spcAft>
                      </a:pPr>
                      <a:r>
                        <a:rPr lang="es-EC" sz="1200" b="0" dirty="0">
                          <a:effectLst/>
                          <a:latin typeface="Arial" panose="020B0604020202020204" pitchFamily="34" charset="0"/>
                          <a:ea typeface="Calibri" panose="020F0502020204030204" pitchFamily="34" charset="0"/>
                          <a:cs typeface="Arial" panose="020B0604020202020204" pitchFamily="34" charset="0"/>
                        </a:rPr>
                        <a:t>Programa de Arduino que comunica y controla cada uno de los elementos para seguir las instrucciones leídas en un archivo </a:t>
                      </a:r>
                      <a:r>
                        <a:rPr lang="es-EC" sz="1200" b="0" dirty="0" err="1">
                          <a:effectLst/>
                          <a:latin typeface="Arial" panose="020B0604020202020204" pitchFamily="34" charset="0"/>
                          <a:ea typeface="Calibri" panose="020F0502020204030204" pitchFamily="34" charset="0"/>
                          <a:cs typeface="Arial" panose="020B0604020202020204" pitchFamily="34" charset="0"/>
                        </a:rPr>
                        <a:t>txt</a:t>
                      </a:r>
                      <a:r>
                        <a:rPr lang="es-EC" sz="1200" b="0" dirty="0">
                          <a:effectLst/>
                          <a:latin typeface="Arial" panose="020B0604020202020204" pitchFamily="34" charset="0"/>
                          <a:ea typeface="Calibri" panose="020F0502020204030204" pitchFamily="34" charset="0"/>
                          <a:cs typeface="Arial" panose="020B0604020202020204" pitchFamily="34" charset="0"/>
                        </a:rPr>
                        <a:t>.</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26792366"/>
                  </a:ext>
                </a:extLst>
              </a:tr>
              <a:tr h="2276832">
                <a:tc>
                  <a:txBody>
                    <a:bodyPr/>
                    <a:lstStyle/>
                    <a:p>
                      <a:pPr algn="ctr">
                        <a:lnSpc>
                          <a:spcPct val="200000"/>
                        </a:lnSpc>
                        <a:spcAft>
                          <a:spcPts val="0"/>
                        </a:spcAft>
                      </a:pPr>
                      <a:r>
                        <a:rPr lang="es-EC" sz="1200" b="1">
                          <a:effectLst/>
                          <a:latin typeface="Arial" panose="020B0604020202020204" pitchFamily="34" charset="0"/>
                          <a:ea typeface="Calibri" panose="020F0502020204030204" pitchFamily="34" charset="0"/>
                          <a:cs typeface="Arial" panose="020B0604020202020204" pitchFamily="34" charset="0"/>
                        </a:rPr>
                        <a:t>Seguridad</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200000"/>
                        </a:lnSpc>
                        <a:spcAft>
                          <a:spcPts val="0"/>
                        </a:spcAft>
                      </a:pPr>
                      <a:r>
                        <a:rPr lang="es-EC" sz="1200" b="0" dirty="0">
                          <a:effectLst/>
                          <a:latin typeface="Arial" panose="020B0604020202020204" pitchFamily="34" charset="0"/>
                          <a:ea typeface="Calibri" panose="020F0502020204030204" pitchFamily="34" charset="0"/>
                          <a:cs typeface="Arial" panose="020B0604020202020204" pitchFamily="34" charset="0"/>
                        </a:rPr>
                        <a:t>Se configuró y calibro el equipo para realizar movimiento precisos y seguros evitando choques entre los componentes, es responsabilidad del usuario no manipular ningún elemento mientras el prototipo está trabajando ya que en ninguna parte del proceso es necesaria la intervención humana.</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0"/>
                        </a:spcAft>
                      </a:pPr>
                      <a:r>
                        <a:rPr lang="es-EC" sz="1200" b="0" dirty="0">
                          <a:effectLst/>
                          <a:latin typeface="Arial" panose="020B0604020202020204" pitchFamily="34" charset="0"/>
                          <a:ea typeface="Calibri" panose="020F0502020204030204" pitchFamily="34" charset="0"/>
                          <a:cs typeface="Arial" panose="020B0604020202020204" pitchFamily="34" charset="0"/>
                        </a:rPr>
                        <a:t>Por seguridad del usuario se deshabilitan todos los motores al inicio y final del proceso y la pantalla indica cuando se encuentra trabajando y cuando ha terminado.</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14359604"/>
                  </a:ext>
                </a:extLst>
              </a:tr>
            </a:tbl>
          </a:graphicData>
        </a:graphic>
      </p:graphicFrame>
    </p:spTree>
    <p:extLst>
      <p:ext uri="{BB962C8B-B14F-4D97-AF65-F5344CB8AC3E}">
        <p14:creationId xmlns:p14="http://schemas.microsoft.com/office/powerpoint/2010/main" val="11380044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latin typeface="Arial" panose="020B0604020202020204" pitchFamily="34" charset="0"/>
                <a:cs typeface="Arial" panose="020B0604020202020204" pitchFamily="34" charset="0"/>
              </a:rPr>
              <a:t>Conclusiones</a:t>
            </a:r>
          </a:p>
        </p:txBody>
      </p:sp>
      <p:sp>
        <p:nvSpPr>
          <p:cNvPr id="5" name="CuadroTexto 4">
            <a:extLst>
              <a:ext uri="{FF2B5EF4-FFF2-40B4-BE49-F238E27FC236}">
                <a16:creationId xmlns:a16="http://schemas.microsoft.com/office/drawing/2014/main" id="{644D5BFB-A4BE-4980-8488-008B12F5A820}"/>
              </a:ext>
            </a:extLst>
          </p:cNvPr>
          <p:cNvSpPr txBox="1"/>
          <p:nvPr/>
        </p:nvSpPr>
        <p:spPr>
          <a:xfrm>
            <a:off x="2196505" y="1678271"/>
            <a:ext cx="9541593" cy="5704126"/>
          </a:xfrm>
          <a:prstGeom prst="rect">
            <a:avLst/>
          </a:prstGeom>
          <a:noFill/>
        </p:spPr>
        <p:txBody>
          <a:bodyPr wrap="square">
            <a:spAutoFit/>
          </a:bodyPr>
          <a:lstStyle/>
          <a:p>
            <a:pPr marL="285750" indent="-285750">
              <a:lnSpc>
                <a:spcPct val="200000"/>
              </a:lnSpc>
              <a:spcAft>
                <a:spcPts val="800"/>
              </a:spcAft>
              <a:buFont typeface="Arial" panose="020B0604020202020204" pitchFamily="34" charset="0"/>
              <a:buChar char="•"/>
            </a:pPr>
            <a:r>
              <a:rPr lang="es-ES" sz="1300" dirty="0" smtClean="0">
                <a:latin typeface="Arial" panose="020B0604020202020204" pitchFamily="34" charset="0"/>
                <a:ea typeface="Calibri" panose="020F0502020204030204" pitchFamily="34" charset="0"/>
                <a:cs typeface="Arial" panose="020B0604020202020204" pitchFamily="34" charset="0"/>
              </a:rPr>
              <a:t>La </a:t>
            </a:r>
            <a:r>
              <a:rPr lang="es-ES" sz="1300" dirty="0">
                <a:latin typeface="Arial" panose="020B0604020202020204" pitchFamily="34" charset="0"/>
                <a:ea typeface="Calibri" panose="020F0502020204030204" pitchFamily="34" charset="0"/>
                <a:cs typeface="Arial" panose="020B0604020202020204" pitchFamily="34" charset="0"/>
              </a:rPr>
              <a:t>construcción del equipo requirió un completo estudio del proceso de elaboración de postres 3D, por lo que fue necesario visitar y aprender la metodología y recetas utilizadas dentro de la empresa, y de esta forma identificar las características que el equipo deberá cumplir y los materiales necesarios.</a:t>
            </a:r>
          </a:p>
          <a:p>
            <a:pPr marL="285750" indent="-285750">
              <a:lnSpc>
                <a:spcPct val="200000"/>
              </a:lnSpc>
              <a:spcAft>
                <a:spcPts val="800"/>
              </a:spcAft>
              <a:buFont typeface="Arial" panose="020B0604020202020204" pitchFamily="34" charset="0"/>
              <a:buChar char="•"/>
            </a:pPr>
            <a:r>
              <a:rPr lang="es-ES" sz="1300" dirty="0" smtClean="0">
                <a:latin typeface="Arial" panose="020B0604020202020204" pitchFamily="34" charset="0"/>
                <a:ea typeface="Calibri" panose="020F0502020204030204" pitchFamily="34" charset="0"/>
                <a:cs typeface="Arial" panose="020B0604020202020204" pitchFamily="34" charset="0"/>
              </a:rPr>
              <a:t>A </a:t>
            </a:r>
            <a:r>
              <a:rPr lang="es-ES" sz="1300" dirty="0">
                <a:latin typeface="Arial" panose="020B0604020202020204" pitchFamily="34" charset="0"/>
                <a:ea typeface="Calibri" panose="020F0502020204030204" pitchFamily="34" charset="0"/>
                <a:cs typeface="Arial" panose="020B0604020202020204" pitchFamily="34" charset="0"/>
              </a:rPr>
              <a:t>partir de los requerimientos de construcción identificados se procedió a realizar varios prototipos de prueba, separando la maquina en diferentes módulos específicos, y según estos diseños se realizaron varios estudios y análisis, en busca de obtener las mejores características para la máquina que permitan asegurar la calidad del producto final</a:t>
            </a:r>
            <a:r>
              <a:rPr lang="es-ES" sz="1300" dirty="0" smtClean="0">
                <a:latin typeface="Arial" panose="020B0604020202020204" pitchFamily="34" charset="0"/>
                <a:ea typeface="Calibri" panose="020F0502020204030204" pitchFamily="34" charset="0"/>
                <a:cs typeface="Arial" panose="020B0604020202020204" pitchFamily="34" charset="0"/>
              </a:rPr>
              <a:t>.</a:t>
            </a:r>
          </a:p>
          <a:p>
            <a:pPr marL="285750" indent="-285750">
              <a:lnSpc>
                <a:spcPct val="200000"/>
              </a:lnSpc>
              <a:spcAft>
                <a:spcPts val="800"/>
              </a:spcAft>
              <a:buFont typeface="Arial" panose="020B0604020202020204" pitchFamily="34" charset="0"/>
              <a:buChar char="•"/>
            </a:pPr>
            <a:r>
              <a:rPr lang="es-ES" sz="1300" dirty="0">
                <a:latin typeface="Arial" panose="020B0604020202020204" pitchFamily="34" charset="0"/>
                <a:ea typeface="Calibri" panose="020F0502020204030204" pitchFamily="34" charset="0"/>
                <a:cs typeface="Arial" panose="020B0604020202020204" pitchFamily="34" charset="0"/>
              </a:rPr>
              <a:t>El transporte de tinta es vital para el funcionamiento de la máquina en la decoración de las gelatinas, por esta razón, debido a sus características, se optó por el diseño de bombas peristálticas, las cuales evitan que sus componentes mecánicos entren en contacto directo con los líquidos a bombear. Además, con el uso de motores a pasos se obtuvo un control preciso sobre el volumen de líquido aplicado en cada inserción, lo que a su vez permitió disminuir el uso de tinta por cada flor.</a:t>
            </a:r>
          </a:p>
          <a:p>
            <a:pPr>
              <a:lnSpc>
                <a:spcPct val="200000"/>
              </a:lnSpc>
              <a:spcAft>
                <a:spcPts val="800"/>
              </a:spcAft>
            </a:pPr>
            <a:endParaRPr lang="es-ES" sz="1300" dirty="0" smtClean="0">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800"/>
              </a:spcAft>
            </a:pPr>
            <a:endParaRPr lang="es-ES" sz="1300" dirty="0">
              <a:latin typeface="Arial" panose="020B0604020202020204" pitchFamily="34" charset="0"/>
              <a:ea typeface="Calibri" panose="020F0502020204030204" pitchFamily="34" charset="0"/>
              <a:cs typeface="Arial" panose="020B0604020202020204" pitchFamily="34" charset="0"/>
            </a:endParaRPr>
          </a:p>
        </p:txBody>
      </p:sp>
      <p:sp>
        <p:nvSpPr>
          <p:cNvPr id="7" name="Marcador de contenido 2">
            <a:extLst>
              <a:ext uri="{FF2B5EF4-FFF2-40B4-BE49-F238E27FC236}">
                <a16:creationId xmlns:a16="http://schemas.microsoft.com/office/drawing/2014/main" id="{F880C379-139C-4C0A-A8DD-5CC2F86A0D94}"/>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smtClean="0">
                <a:solidFill>
                  <a:prstClr val="white"/>
                </a:solidFill>
                <a:cs typeface="Times New Roman" panose="02020603050405020304" pitchFamily="18" charset="0"/>
              </a:rPr>
              <a:t>Desarrollo</a:t>
            </a:r>
            <a:endParaRPr lang="es-MX" sz="1200" dirty="0">
              <a:solidFill>
                <a:prstClr val="white"/>
              </a:solidFill>
              <a:cs typeface="Times New Roman" panose="02020603050405020304" pitchFamily="18" charset="0"/>
            </a:endParaRP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Tree>
    <p:extLst>
      <p:ext uri="{BB962C8B-B14F-4D97-AF65-F5344CB8AC3E}">
        <p14:creationId xmlns:p14="http://schemas.microsoft.com/office/powerpoint/2010/main" val="24187224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latin typeface="Arial" panose="020B0604020202020204" pitchFamily="34" charset="0"/>
                <a:cs typeface="Arial" panose="020B0604020202020204" pitchFamily="34" charset="0"/>
              </a:rPr>
              <a:t>Conclusiones</a:t>
            </a:r>
          </a:p>
        </p:txBody>
      </p:sp>
      <p:sp>
        <p:nvSpPr>
          <p:cNvPr id="5" name="CuadroTexto 4">
            <a:extLst>
              <a:ext uri="{FF2B5EF4-FFF2-40B4-BE49-F238E27FC236}">
                <a16:creationId xmlns:a16="http://schemas.microsoft.com/office/drawing/2014/main" id="{644D5BFB-A4BE-4980-8488-008B12F5A820}"/>
              </a:ext>
            </a:extLst>
          </p:cNvPr>
          <p:cNvSpPr txBox="1"/>
          <p:nvPr/>
        </p:nvSpPr>
        <p:spPr>
          <a:xfrm>
            <a:off x="2196505" y="1678271"/>
            <a:ext cx="9541593" cy="5344540"/>
          </a:xfrm>
          <a:prstGeom prst="rect">
            <a:avLst/>
          </a:prstGeom>
          <a:noFill/>
        </p:spPr>
        <p:txBody>
          <a:bodyPr wrap="square">
            <a:spAutoFit/>
          </a:bodyPr>
          <a:lstStyle/>
          <a:p>
            <a:pPr marL="285750" indent="-285750">
              <a:lnSpc>
                <a:spcPct val="200000"/>
              </a:lnSpc>
              <a:spcAft>
                <a:spcPts val="800"/>
              </a:spcAft>
              <a:buFont typeface="Arial" panose="020B0604020202020204" pitchFamily="34" charset="0"/>
              <a:buChar char="•"/>
            </a:pPr>
            <a:r>
              <a:rPr lang="es-ES" sz="1300" dirty="0" smtClean="0">
                <a:latin typeface="Arial" panose="020B0604020202020204" pitchFamily="34" charset="0"/>
                <a:ea typeface="Calibri" panose="020F0502020204030204" pitchFamily="34" charset="0"/>
                <a:cs typeface="Arial" panose="020B0604020202020204" pitchFamily="34" charset="0"/>
              </a:rPr>
              <a:t>Para </a:t>
            </a:r>
            <a:r>
              <a:rPr lang="es-ES" sz="1300" dirty="0">
                <a:latin typeface="Arial" panose="020B0604020202020204" pitchFamily="34" charset="0"/>
                <a:ea typeface="Calibri" panose="020F0502020204030204" pitchFamily="34" charset="0"/>
                <a:cs typeface="Arial" panose="020B0604020202020204" pitchFamily="34" charset="0"/>
              </a:rPr>
              <a:t>realizar la sujeción de los envases plásticos con la base de gelatina fue necesario diseñar un mecanismo intercambiable para alternar entre frascos grandes y pequeños, además se utilizó segmentos de manguera de silicona para evitar que los frascos se desvíen de su posición debido a la inercia en cada movimiento del eje</a:t>
            </a:r>
            <a:r>
              <a:rPr lang="es-ES" sz="1300" dirty="0" smtClean="0">
                <a:latin typeface="Arial" panose="020B0604020202020204" pitchFamily="34" charset="0"/>
                <a:ea typeface="Calibri" panose="020F0502020204030204" pitchFamily="34" charset="0"/>
                <a:cs typeface="Arial" panose="020B0604020202020204" pitchFamily="34" charset="0"/>
              </a:rPr>
              <a:t>.</a:t>
            </a:r>
          </a:p>
          <a:p>
            <a:pPr marL="285750" indent="-285750">
              <a:lnSpc>
                <a:spcPct val="200000"/>
              </a:lnSpc>
              <a:spcAft>
                <a:spcPts val="800"/>
              </a:spcAft>
              <a:buFont typeface="Arial" panose="020B0604020202020204" pitchFamily="34" charset="0"/>
              <a:buChar char="•"/>
            </a:pPr>
            <a:r>
              <a:rPr lang="es-ES" sz="1300" dirty="0" smtClean="0">
                <a:latin typeface="Arial" panose="020B0604020202020204" pitchFamily="34" charset="0"/>
                <a:ea typeface="Calibri" panose="020F0502020204030204" pitchFamily="34" charset="0"/>
                <a:cs typeface="Arial" panose="020B0604020202020204" pitchFamily="34" charset="0"/>
              </a:rPr>
              <a:t>Se </a:t>
            </a:r>
            <a:r>
              <a:rPr lang="es-ES" sz="1300" dirty="0">
                <a:latin typeface="Arial" panose="020B0604020202020204" pitchFamily="34" charset="0"/>
                <a:ea typeface="Calibri" panose="020F0502020204030204" pitchFamily="34" charset="0"/>
                <a:cs typeface="Arial" panose="020B0604020202020204" pitchFamily="34" charset="0"/>
              </a:rPr>
              <a:t>diseñó e implemento el mecanismo para realizar cambios de herramienta, el cual nos permite trabajar con 3 diferentes colores y tipos de gubias, así generar el diseño completo de una flor. Este mecanismo aprovecha la precisión de los motores para completar la tarea en un espacio reducido. Además, se utilizaron imanes de neodimio para mejorar el agarre de las herramientas.</a:t>
            </a:r>
          </a:p>
          <a:p>
            <a:pPr marL="285750" indent="-285750">
              <a:lnSpc>
                <a:spcPct val="200000"/>
              </a:lnSpc>
              <a:spcAft>
                <a:spcPts val="800"/>
              </a:spcAft>
              <a:buFont typeface="Arial" panose="020B0604020202020204" pitchFamily="34" charset="0"/>
              <a:buChar char="•"/>
            </a:pPr>
            <a:r>
              <a:rPr lang="es-ES" sz="1300" dirty="0" smtClean="0">
                <a:latin typeface="Arial" panose="020B0604020202020204" pitchFamily="34" charset="0"/>
                <a:ea typeface="Calibri" panose="020F0502020204030204" pitchFamily="34" charset="0"/>
                <a:cs typeface="Arial" panose="020B0604020202020204" pitchFamily="34" charset="0"/>
              </a:rPr>
              <a:t>Se </a:t>
            </a:r>
            <a:r>
              <a:rPr lang="es-ES" sz="1300" dirty="0">
                <a:latin typeface="Arial" panose="020B0604020202020204" pitchFamily="34" charset="0"/>
                <a:ea typeface="Calibri" panose="020F0502020204030204" pitchFamily="34" charset="0"/>
                <a:cs typeface="Arial" panose="020B0604020202020204" pitchFamily="34" charset="0"/>
              </a:rPr>
              <a:t>diseñó un circuito de control para el funcionamiento de todo el equipo incluyendo sensores, actuadores, y elementos de control como la pantalla táctil. </a:t>
            </a:r>
          </a:p>
          <a:p>
            <a:pPr marL="285750" indent="-285750">
              <a:lnSpc>
                <a:spcPct val="200000"/>
              </a:lnSpc>
              <a:spcAft>
                <a:spcPts val="800"/>
              </a:spcAft>
              <a:buFont typeface="Arial" panose="020B0604020202020204" pitchFamily="34" charset="0"/>
              <a:buChar char="•"/>
            </a:pPr>
            <a:endParaRPr lang="es-ES" sz="1300" dirty="0" smtClean="0">
              <a:latin typeface="Arial" panose="020B0604020202020204" pitchFamily="34" charset="0"/>
              <a:ea typeface="Calibri" panose="020F0502020204030204" pitchFamily="34" charset="0"/>
              <a:cs typeface="Arial" panose="020B0604020202020204" pitchFamily="34" charset="0"/>
            </a:endParaRPr>
          </a:p>
          <a:p>
            <a:pPr marL="285750" indent="-285750">
              <a:lnSpc>
                <a:spcPct val="200000"/>
              </a:lnSpc>
              <a:spcAft>
                <a:spcPts val="800"/>
              </a:spcAft>
              <a:buFont typeface="Arial" panose="020B0604020202020204" pitchFamily="34" charset="0"/>
              <a:buChar char="•"/>
            </a:pPr>
            <a:endParaRPr lang="es-ES" sz="1300" dirty="0">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800"/>
              </a:spcAft>
            </a:pPr>
            <a:endParaRPr lang="es-ES" sz="1300" dirty="0">
              <a:latin typeface="Arial" panose="020B0604020202020204" pitchFamily="34" charset="0"/>
              <a:ea typeface="Calibri" panose="020F0502020204030204" pitchFamily="34" charset="0"/>
              <a:cs typeface="Arial" panose="020B0604020202020204" pitchFamily="34" charset="0"/>
            </a:endParaRPr>
          </a:p>
        </p:txBody>
      </p:sp>
      <p:sp>
        <p:nvSpPr>
          <p:cNvPr id="7" name="Marcador de contenido 2">
            <a:extLst>
              <a:ext uri="{FF2B5EF4-FFF2-40B4-BE49-F238E27FC236}">
                <a16:creationId xmlns:a16="http://schemas.microsoft.com/office/drawing/2014/main" id="{F880C379-139C-4C0A-A8DD-5CC2F86A0D94}"/>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smtClean="0">
                <a:solidFill>
                  <a:prstClr val="white"/>
                </a:solidFill>
                <a:cs typeface="Times New Roman" panose="02020603050405020304" pitchFamily="18" charset="0"/>
              </a:rPr>
              <a:t>Desarrollo</a:t>
            </a:r>
            <a:endParaRPr lang="es-MX" sz="1200" dirty="0">
              <a:solidFill>
                <a:prstClr val="white"/>
              </a:solidFill>
              <a:cs typeface="Times New Roman" panose="02020603050405020304" pitchFamily="18" charset="0"/>
            </a:endParaRP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Tree>
    <p:extLst>
      <p:ext uri="{BB962C8B-B14F-4D97-AF65-F5344CB8AC3E}">
        <p14:creationId xmlns:p14="http://schemas.microsoft.com/office/powerpoint/2010/main" val="2181612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latin typeface="Arial" panose="020B0604020202020204" pitchFamily="34" charset="0"/>
                <a:cs typeface="Arial" panose="020B0604020202020204" pitchFamily="34" charset="0"/>
              </a:rPr>
              <a:t>Conclusiones</a:t>
            </a:r>
          </a:p>
        </p:txBody>
      </p:sp>
      <p:sp>
        <p:nvSpPr>
          <p:cNvPr id="5" name="CuadroTexto 4">
            <a:extLst>
              <a:ext uri="{FF2B5EF4-FFF2-40B4-BE49-F238E27FC236}">
                <a16:creationId xmlns:a16="http://schemas.microsoft.com/office/drawing/2014/main" id="{644D5BFB-A4BE-4980-8488-008B12F5A820}"/>
              </a:ext>
            </a:extLst>
          </p:cNvPr>
          <p:cNvSpPr txBox="1"/>
          <p:nvPr/>
        </p:nvSpPr>
        <p:spPr>
          <a:xfrm>
            <a:off x="2196505" y="1678271"/>
            <a:ext cx="9541593" cy="5806718"/>
          </a:xfrm>
          <a:prstGeom prst="rect">
            <a:avLst/>
          </a:prstGeom>
          <a:noFill/>
        </p:spPr>
        <p:txBody>
          <a:bodyPr wrap="square">
            <a:spAutoFit/>
          </a:bodyPr>
          <a:lstStyle/>
          <a:p>
            <a:pPr marL="285750" indent="-285750">
              <a:lnSpc>
                <a:spcPct val="200000"/>
              </a:lnSpc>
              <a:spcAft>
                <a:spcPts val="800"/>
              </a:spcAft>
              <a:buFont typeface="Arial" panose="020B0604020202020204" pitchFamily="34" charset="0"/>
              <a:buChar char="•"/>
            </a:pPr>
            <a:r>
              <a:rPr lang="es-ES" sz="1300" dirty="0" smtClean="0">
                <a:latin typeface="Arial" panose="020B0604020202020204" pitchFamily="34" charset="0"/>
                <a:ea typeface="Calibri" panose="020F0502020204030204" pitchFamily="34" charset="0"/>
                <a:cs typeface="Arial" panose="020B0604020202020204" pitchFamily="34" charset="0"/>
              </a:rPr>
              <a:t>Al </a:t>
            </a:r>
            <a:r>
              <a:rPr lang="es-ES" sz="1300" dirty="0">
                <a:latin typeface="Arial" panose="020B0604020202020204" pitchFamily="34" charset="0"/>
                <a:ea typeface="Calibri" panose="020F0502020204030204" pitchFamily="34" charset="0"/>
                <a:cs typeface="Arial" panose="020B0604020202020204" pitchFamily="34" charset="0"/>
              </a:rPr>
              <a:t>tratarse de desarrollo tecnológico enfocado a la gastronomía no se puede obtener resultados técnicos exactos, si no que depende de la respuesta sensorial del usuario al producto final, estos datos solo pueden ser analizados de manera estadística lo cual nos permite obtener una relación entre las variables y determinar si hubo una respuesta favorable al automatizar el proceso de decoración. </a:t>
            </a:r>
          </a:p>
          <a:p>
            <a:pPr marL="285750" indent="-285750">
              <a:lnSpc>
                <a:spcPct val="200000"/>
              </a:lnSpc>
              <a:spcAft>
                <a:spcPts val="800"/>
              </a:spcAft>
              <a:buFont typeface="Arial" panose="020B0604020202020204" pitchFamily="34" charset="0"/>
              <a:buChar char="•"/>
            </a:pPr>
            <a:r>
              <a:rPr lang="es-ES" sz="1300" dirty="0" smtClean="0">
                <a:latin typeface="Arial" panose="020B0604020202020204" pitchFamily="34" charset="0"/>
                <a:ea typeface="Calibri" panose="020F0502020204030204" pitchFamily="34" charset="0"/>
                <a:cs typeface="Arial" panose="020B0604020202020204" pitchFamily="34" charset="0"/>
              </a:rPr>
              <a:t>El </a:t>
            </a:r>
            <a:r>
              <a:rPr lang="es-ES" sz="1300" dirty="0">
                <a:latin typeface="Arial" panose="020B0604020202020204" pitchFamily="34" charset="0"/>
                <a:ea typeface="Calibri" panose="020F0502020204030204" pitchFamily="34" charset="0"/>
                <a:cs typeface="Arial" panose="020B0604020202020204" pitchFamily="34" charset="0"/>
              </a:rPr>
              <a:t>ingeniero mecatrónico al tener conocimiento en varios campos es capaz de idear soluciones en diferentes disciplinas no necesariamente relacionadas a la carrera, basta con saber lo necesario del proceso para poder dar una solución que genere beneficios y facilite procesos en cualquier área.</a:t>
            </a:r>
          </a:p>
          <a:p>
            <a:pPr marL="285750" indent="-285750">
              <a:lnSpc>
                <a:spcPct val="200000"/>
              </a:lnSpc>
              <a:spcAft>
                <a:spcPts val="800"/>
              </a:spcAft>
              <a:buFont typeface="Arial" panose="020B0604020202020204" pitchFamily="34" charset="0"/>
              <a:buChar char="•"/>
            </a:pPr>
            <a:r>
              <a:rPr lang="es-ES" sz="1300" dirty="0" smtClean="0">
                <a:latin typeface="Arial" panose="020B0604020202020204" pitchFamily="34" charset="0"/>
                <a:ea typeface="Calibri" panose="020F0502020204030204" pitchFamily="34" charset="0"/>
                <a:cs typeface="Arial" panose="020B0604020202020204" pitchFamily="34" charset="0"/>
              </a:rPr>
              <a:t>La </a:t>
            </a:r>
            <a:r>
              <a:rPr lang="es-ES" sz="1300" dirty="0">
                <a:latin typeface="Arial" panose="020B0604020202020204" pitchFamily="34" charset="0"/>
                <a:ea typeface="Calibri" panose="020F0502020204030204" pitchFamily="34" charset="0"/>
                <a:cs typeface="Arial" panose="020B0604020202020204" pitchFamily="34" charset="0"/>
              </a:rPr>
              <a:t>automatización de procesos es a menudo relacionada como un riesgo de desempleo, sin embargo, el objetivo de automatizar un proceso repetitivo o de riesgo es procurar el bienestar del ser humano y permitir enfocar su tiempo en otras labores de la empresa, en nuestro caso el marketing, ventas y administración para conseguir más clientes. </a:t>
            </a:r>
          </a:p>
          <a:p>
            <a:pPr marL="285750" indent="-285750">
              <a:lnSpc>
                <a:spcPct val="200000"/>
              </a:lnSpc>
              <a:spcAft>
                <a:spcPts val="800"/>
              </a:spcAft>
              <a:buFont typeface="Arial" panose="020B0604020202020204" pitchFamily="34" charset="0"/>
              <a:buChar char="•"/>
            </a:pPr>
            <a:endParaRPr lang="es-ES" sz="1300" dirty="0" smtClean="0">
              <a:latin typeface="Arial" panose="020B0604020202020204" pitchFamily="34" charset="0"/>
              <a:ea typeface="Calibri" panose="020F0502020204030204" pitchFamily="34" charset="0"/>
              <a:cs typeface="Arial" panose="020B0604020202020204" pitchFamily="34" charset="0"/>
            </a:endParaRPr>
          </a:p>
          <a:p>
            <a:pPr marL="285750" indent="-285750">
              <a:lnSpc>
                <a:spcPct val="200000"/>
              </a:lnSpc>
              <a:spcAft>
                <a:spcPts val="800"/>
              </a:spcAft>
              <a:buFont typeface="Arial" panose="020B0604020202020204" pitchFamily="34" charset="0"/>
              <a:buChar char="•"/>
            </a:pPr>
            <a:endParaRPr lang="es-ES" sz="1300" dirty="0">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800"/>
              </a:spcAft>
            </a:pPr>
            <a:endParaRPr lang="es-ES" sz="1300" dirty="0">
              <a:latin typeface="Arial" panose="020B0604020202020204" pitchFamily="34" charset="0"/>
              <a:ea typeface="Calibri" panose="020F0502020204030204" pitchFamily="34" charset="0"/>
              <a:cs typeface="Arial" panose="020B0604020202020204" pitchFamily="34" charset="0"/>
            </a:endParaRPr>
          </a:p>
        </p:txBody>
      </p:sp>
      <p:sp>
        <p:nvSpPr>
          <p:cNvPr id="7" name="Marcador de contenido 2">
            <a:extLst>
              <a:ext uri="{FF2B5EF4-FFF2-40B4-BE49-F238E27FC236}">
                <a16:creationId xmlns:a16="http://schemas.microsoft.com/office/drawing/2014/main" id="{F880C379-139C-4C0A-A8DD-5CC2F86A0D94}"/>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smtClean="0">
                <a:solidFill>
                  <a:prstClr val="white"/>
                </a:solidFill>
                <a:cs typeface="Times New Roman" panose="02020603050405020304" pitchFamily="18" charset="0"/>
              </a:rPr>
              <a:t>Desarrollo</a:t>
            </a:r>
            <a:endParaRPr lang="es-MX" sz="1200" dirty="0">
              <a:solidFill>
                <a:prstClr val="white"/>
              </a:solidFill>
              <a:cs typeface="Times New Roman" panose="02020603050405020304" pitchFamily="18" charset="0"/>
            </a:endParaRP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Tree>
    <p:extLst>
      <p:ext uri="{BB962C8B-B14F-4D97-AF65-F5344CB8AC3E}">
        <p14:creationId xmlns:p14="http://schemas.microsoft.com/office/powerpoint/2010/main" val="13282200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latin typeface="Arial" panose="020B0604020202020204" pitchFamily="34" charset="0"/>
                <a:cs typeface="Arial" panose="020B0604020202020204" pitchFamily="34" charset="0"/>
              </a:rPr>
              <a:t>Recomendaciones</a:t>
            </a:r>
          </a:p>
        </p:txBody>
      </p:sp>
      <p:sp>
        <p:nvSpPr>
          <p:cNvPr id="5" name="CuadroTexto 4">
            <a:extLst>
              <a:ext uri="{FF2B5EF4-FFF2-40B4-BE49-F238E27FC236}">
                <a16:creationId xmlns:a16="http://schemas.microsoft.com/office/drawing/2014/main" id="{741AC6A4-54B4-4C8A-BFF2-519CA8CD2B74}"/>
              </a:ext>
            </a:extLst>
          </p:cNvPr>
          <p:cNvSpPr txBox="1"/>
          <p:nvPr/>
        </p:nvSpPr>
        <p:spPr>
          <a:xfrm>
            <a:off x="1921165" y="1716537"/>
            <a:ext cx="9807721" cy="4503797"/>
          </a:xfrm>
          <a:prstGeom prst="rect">
            <a:avLst/>
          </a:prstGeom>
          <a:noFill/>
        </p:spPr>
        <p:txBody>
          <a:bodyPr wrap="square">
            <a:spAutoFit/>
          </a:bodyPr>
          <a:lstStyle/>
          <a:p>
            <a:pPr marL="285750" indent="-285750">
              <a:lnSpc>
                <a:spcPct val="200000"/>
              </a:lnSpc>
              <a:spcAft>
                <a:spcPts val="800"/>
              </a:spcAft>
              <a:buFont typeface="Arial" panose="020B0604020202020204" pitchFamily="34" charset="0"/>
              <a:buChar char="•"/>
            </a:pPr>
            <a:r>
              <a:rPr lang="es-ES" sz="1300" dirty="0" smtClean="0">
                <a:latin typeface="Arial" panose="020B0604020202020204" pitchFamily="34" charset="0"/>
                <a:ea typeface="Calibri" panose="020F0502020204030204" pitchFamily="34" charset="0"/>
                <a:cs typeface="Arial" panose="020B0604020202020204" pitchFamily="34" charset="0"/>
              </a:rPr>
              <a:t>No </a:t>
            </a:r>
            <a:r>
              <a:rPr lang="es-ES" sz="1300" dirty="0">
                <a:latin typeface="Arial" panose="020B0604020202020204" pitchFamily="34" charset="0"/>
                <a:ea typeface="Calibri" panose="020F0502020204030204" pitchFamily="34" charset="0"/>
                <a:cs typeface="Arial" panose="020B0604020202020204" pitchFamily="34" charset="0"/>
              </a:rPr>
              <a:t>manipular la maquina mientras está encendida, puesto que se trabaja con objetos </a:t>
            </a:r>
            <a:r>
              <a:rPr lang="es-ES" sz="1300" dirty="0" err="1">
                <a:latin typeface="Arial" panose="020B0604020202020204" pitchFamily="34" charset="0"/>
                <a:ea typeface="Calibri" panose="020F0502020204030204" pitchFamily="34" charset="0"/>
                <a:cs typeface="Arial" panose="020B0604020202020204" pitchFamily="34" charset="0"/>
              </a:rPr>
              <a:t>cortopunzantes</a:t>
            </a:r>
            <a:r>
              <a:rPr lang="es-ES" sz="1300" dirty="0">
                <a:latin typeface="Arial" panose="020B0604020202020204" pitchFamily="34" charset="0"/>
                <a:ea typeface="Calibri" panose="020F0502020204030204" pitchFamily="34" charset="0"/>
                <a:cs typeface="Arial" panose="020B0604020202020204" pitchFamily="34" charset="0"/>
              </a:rPr>
              <a:t> que pueden lastimar gravemente al operador</a:t>
            </a:r>
            <a:r>
              <a:rPr lang="es-ES" sz="1300" dirty="0" smtClean="0">
                <a:latin typeface="Arial" panose="020B0604020202020204" pitchFamily="34" charset="0"/>
                <a:ea typeface="Calibri" panose="020F0502020204030204" pitchFamily="34" charset="0"/>
                <a:cs typeface="Arial" panose="020B0604020202020204" pitchFamily="34" charset="0"/>
              </a:rPr>
              <a:t>.</a:t>
            </a:r>
          </a:p>
          <a:p>
            <a:pPr marL="285750" indent="-285750">
              <a:lnSpc>
                <a:spcPct val="200000"/>
              </a:lnSpc>
              <a:spcAft>
                <a:spcPts val="800"/>
              </a:spcAft>
              <a:buFont typeface="Arial" panose="020B0604020202020204" pitchFamily="34" charset="0"/>
              <a:buChar char="•"/>
            </a:pPr>
            <a:r>
              <a:rPr lang="es-ES" sz="1300" dirty="0" smtClean="0">
                <a:latin typeface="Arial" panose="020B0604020202020204" pitchFamily="34" charset="0"/>
                <a:ea typeface="Calibri" panose="020F0502020204030204" pitchFamily="34" charset="0"/>
                <a:cs typeface="Arial" panose="020B0604020202020204" pitchFamily="34" charset="0"/>
              </a:rPr>
              <a:t>Se </a:t>
            </a:r>
            <a:r>
              <a:rPr lang="es-ES" sz="1300" dirty="0">
                <a:latin typeface="Arial" panose="020B0604020202020204" pitchFamily="34" charset="0"/>
                <a:ea typeface="Calibri" panose="020F0502020204030204" pitchFamily="34" charset="0"/>
                <a:cs typeface="Arial" panose="020B0604020202020204" pitchFamily="34" charset="0"/>
              </a:rPr>
              <a:t>recomienda revisar periódicamente que las partes mecánicas estén bien ajustadas, tensión en las bandas y tornillos Z lubricados para prolongar la vida útil de la máquina.</a:t>
            </a:r>
          </a:p>
          <a:p>
            <a:pPr marL="285750" indent="-285750">
              <a:lnSpc>
                <a:spcPct val="200000"/>
              </a:lnSpc>
              <a:spcAft>
                <a:spcPts val="800"/>
              </a:spcAft>
              <a:buFont typeface="Arial" panose="020B0604020202020204" pitchFamily="34" charset="0"/>
              <a:buChar char="•"/>
            </a:pPr>
            <a:r>
              <a:rPr lang="es-ES" sz="1300" dirty="0" smtClean="0">
                <a:latin typeface="Arial" panose="020B0604020202020204" pitchFamily="34" charset="0"/>
                <a:ea typeface="Calibri" panose="020F0502020204030204" pitchFamily="34" charset="0"/>
                <a:cs typeface="Arial" panose="020B0604020202020204" pitchFamily="34" charset="0"/>
              </a:rPr>
              <a:t>Al </a:t>
            </a:r>
            <a:r>
              <a:rPr lang="es-ES" sz="1300" dirty="0">
                <a:latin typeface="Arial" panose="020B0604020202020204" pitchFamily="34" charset="0"/>
                <a:ea typeface="Calibri" panose="020F0502020204030204" pitchFamily="34" charset="0"/>
                <a:cs typeface="Arial" panose="020B0604020202020204" pitchFamily="34" charset="0"/>
              </a:rPr>
              <a:t>finalizar la producción se recomienda limpiar por completo las gubias, mangueras, bombas y frascos para evitar residuos que posteriormente puedan solidificarse y tapar las mangueras.</a:t>
            </a:r>
          </a:p>
          <a:p>
            <a:pPr marL="285750" indent="-285750">
              <a:lnSpc>
                <a:spcPct val="200000"/>
              </a:lnSpc>
              <a:spcAft>
                <a:spcPts val="800"/>
              </a:spcAft>
              <a:buFont typeface="Arial" panose="020B0604020202020204" pitchFamily="34" charset="0"/>
              <a:buChar char="•"/>
            </a:pPr>
            <a:r>
              <a:rPr lang="es-ES" sz="1300" dirty="0" smtClean="0">
                <a:latin typeface="Arial" panose="020B0604020202020204" pitchFamily="34" charset="0"/>
                <a:ea typeface="Calibri" panose="020F0502020204030204" pitchFamily="34" charset="0"/>
                <a:cs typeface="Arial" panose="020B0604020202020204" pitchFamily="34" charset="0"/>
              </a:rPr>
              <a:t>Verificar </a:t>
            </a:r>
            <a:r>
              <a:rPr lang="es-ES" sz="1300" dirty="0">
                <a:latin typeface="Arial" panose="020B0604020202020204" pitchFamily="34" charset="0"/>
                <a:ea typeface="Calibri" panose="020F0502020204030204" pitchFamily="34" charset="0"/>
                <a:cs typeface="Arial" panose="020B0604020202020204" pitchFamily="34" charset="0"/>
              </a:rPr>
              <a:t>que, al cargar la tinta desde los envases, la misma llegue hasta las gubias y no haya retorno, en caso de existir un retorno de tinta realizar ajuste en los tornillos de apriete de la manguera de silicona. Este ajuste se debe revisar periódicamente ya que la manguera se desgasta por el uso.</a:t>
            </a:r>
          </a:p>
          <a:p>
            <a:pPr marL="285750" indent="-285750">
              <a:lnSpc>
                <a:spcPct val="200000"/>
              </a:lnSpc>
              <a:spcAft>
                <a:spcPts val="800"/>
              </a:spcAft>
              <a:buFont typeface="Arial" panose="020B0604020202020204" pitchFamily="34" charset="0"/>
              <a:buChar char="•"/>
            </a:pPr>
            <a:endParaRPr lang="es-MX" sz="13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Marcador de contenido 2">
            <a:extLst>
              <a:ext uri="{FF2B5EF4-FFF2-40B4-BE49-F238E27FC236}">
                <a16:creationId xmlns:a16="http://schemas.microsoft.com/office/drawing/2014/main" id="{82B45F9E-1047-41D6-94D3-698CB5D4B0A7}"/>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smtClean="0">
                <a:solidFill>
                  <a:prstClr val="white"/>
                </a:solidFill>
                <a:cs typeface="Times New Roman" panose="02020603050405020304" pitchFamily="18" charset="0"/>
              </a:rPr>
              <a:t>Desarrollo</a:t>
            </a:r>
            <a:endParaRPr lang="es-MX" sz="1200" dirty="0">
              <a:solidFill>
                <a:prstClr val="white"/>
              </a:solidFill>
              <a:cs typeface="Times New Roman" panose="02020603050405020304" pitchFamily="18" charset="0"/>
            </a:endParaRP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Recomendaciones</a:t>
            </a:r>
          </a:p>
          <a:p>
            <a:pPr algn="ctr"/>
            <a:endParaRPr lang="es-MX" sz="1200" dirty="0">
              <a:solidFill>
                <a:prstClr val="white"/>
              </a:solidFill>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619200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A9615-7DB5-4D57-B0E9-14BDBBE81C4C}"/>
              </a:ext>
            </a:extLst>
          </p:cNvPr>
          <p:cNvSpPr>
            <a:spLocks noGrp="1"/>
          </p:cNvSpPr>
          <p:nvPr>
            <p:ph type="title"/>
          </p:nvPr>
        </p:nvSpPr>
        <p:spPr/>
        <p:txBody>
          <a:bodyPr/>
          <a:lstStyle/>
          <a:p>
            <a:r>
              <a:rPr lang="es-MX" dirty="0">
                <a:latin typeface="Arial" panose="020B0604020202020204" pitchFamily="34" charset="0"/>
                <a:cs typeface="Arial" panose="020B0604020202020204" pitchFamily="34" charset="0"/>
              </a:rPr>
              <a:t>Descripción del proyecto</a:t>
            </a:r>
          </a:p>
        </p:txBody>
      </p:sp>
      <p:sp>
        <p:nvSpPr>
          <p:cNvPr id="3" name="Marcador de contenido 2">
            <a:extLst>
              <a:ext uri="{FF2B5EF4-FFF2-40B4-BE49-F238E27FC236}">
                <a16:creationId xmlns:a16="http://schemas.microsoft.com/office/drawing/2014/main" id="{BB2A2F14-ADD4-4222-BE58-AD06CE6E7B56}"/>
              </a:ext>
            </a:extLst>
          </p:cNvPr>
          <p:cNvSpPr>
            <a:spLocks noGrp="1"/>
          </p:cNvSpPr>
          <p:nvPr>
            <p:ph idx="1"/>
          </p:nvPr>
        </p:nvSpPr>
        <p:spPr>
          <a:xfrm>
            <a:off x="2401455" y="1145556"/>
            <a:ext cx="6419273" cy="5440013"/>
          </a:xfrm>
        </p:spPr>
        <p:txBody>
          <a:bodyPr/>
          <a:lstStyle/>
          <a:p>
            <a:pPr>
              <a:lnSpc>
                <a:spcPct val="100000"/>
              </a:lnSpc>
            </a:pPr>
            <a:r>
              <a:rPr lang="es-EC" dirty="0">
                <a:latin typeface="Arial" panose="020B0604020202020204" pitchFamily="34" charset="0"/>
                <a:cs typeface="Arial" panose="020B0604020202020204" pitchFamily="34" charset="0"/>
              </a:rPr>
              <a:t>P</a:t>
            </a:r>
            <a:r>
              <a:rPr lang="es-EC" dirty="0" smtClean="0">
                <a:latin typeface="Arial" panose="020B0604020202020204" pitchFamily="34" charset="0"/>
                <a:cs typeface="Arial" panose="020B0604020202020204" pitchFamily="34" charset="0"/>
              </a:rPr>
              <a:t>rototipo </a:t>
            </a:r>
            <a:r>
              <a:rPr lang="es-EC" dirty="0">
                <a:latin typeface="Arial" panose="020B0604020202020204" pitchFamily="34" charset="0"/>
                <a:cs typeface="Arial" panose="020B0604020202020204" pitchFamily="34" charset="0"/>
              </a:rPr>
              <a:t>confiable, intuitivo y automático en donde la misma maquina sea quien realice las formas directamente sobre el producto final</a:t>
            </a:r>
            <a:r>
              <a:rPr lang="es-EC" dirty="0" smtClean="0">
                <a:latin typeface="Arial" panose="020B0604020202020204" pitchFamily="34" charset="0"/>
                <a:cs typeface="Arial" panose="020B0604020202020204" pitchFamily="34" charset="0"/>
              </a:rPr>
              <a:t>.</a:t>
            </a:r>
          </a:p>
          <a:p>
            <a:pPr>
              <a:lnSpc>
                <a:spcPct val="100000"/>
              </a:lnSpc>
            </a:pPr>
            <a:r>
              <a:rPr lang="es-MX" dirty="0" smtClean="0">
                <a:latin typeface="Arial" panose="020B0604020202020204" pitchFamily="34" charset="0"/>
                <a:cs typeface="Arial" panose="020B0604020202020204" pitchFamily="34" charset="0"/>
              </a:rPr>
              <a:t>Dimensionamiento, estructura estable.</a:t>
            </a:r>
          </a:p>
          <a:p>
            <a:pPr>
              <a:lnSpc>
                <a:spcPct val="100000"/>
              </a:lnSpc>
            </a:pPr>
            <a:r>
              <a:rPr lang="es-MX" dirty="0" smtClean="0">
                <a:latin typeface="Arial" panose="020B0604020202020204" pitchFamily="34" charset="0"/>
                <a:cs typeface="Arial" panose="020B0604020202020204" pitchFamily="34" charset="0"/>
              </a:rPr>
              <a:t>Análisis reológico del tinte.</a:t>
            </a:r>
          </a:p>
          <a:p>
            <a:pPr>
              <a:lnSpc>
                <a:spcPct val="100000"/>
              </a:lnSpc>
            </a:pPr>
            <a:r>
              <a:rPr lang="es-MX" dirty="0" smtClean="0">
                <a:latin typeface="Arial" panose="020B0604020202020204" pitchFamily="34" charset="0"/>
                <a:cs typeface="Arial" panose="020B0604020202020204" pitchFamily="34" charset="0"/>
              </a:rPr>
              <a:t>Sistema de extrusión del tinte.</a:t>
            </a:r>
          </a:p>
          <a:p>
            <a:pPr>
              <a:lnSpc>
                <a:spcPct val="100000"/>
              </a:lnSpc>
            </a:pPr>
            <a:r>
              <a:rPr lang="es-MX" dirty="0" smtClean="0">
                <a:latin typeface="Arial" panose="020B0604020202020204" pitchFamily="34" charset="0"/>
                <a:cs typeface="Arial" panose="020B0604020202020204" pitchFamily="34" charset="0"/>
              </a:rPr>
              <a:t>Cambio automático de herramienta.</a:t>
            </a:r>
          </a:p>
          <a:p>
            <a:pPr>
              <a:lnSpc>
                <a:spcPct val="100000"/>
              </a:lnSpc>
            </a:pPr>
            <a:r>
              <a:rPr lang="es-MX" dirty="0" smtClean="0">
                <a:latin typeface="Arial" panose="020B0604020202020204" pitchFamily="34" charset="0"/>
                <a:cs typeface="Arial" panose="020B0604020202020204" pitchFamily="34" charset="0"/>
              </a:rPr>
              <a:t>Control mediante software libre.</a:t>
            </a:r>
          </a:p>
          <a:p>
            <a:pPr>
              <a:lnSpc>
                <a:spcPct val="100000"/>
              </a:lnSpc>
            </a:pPr>
            <a:r>
              <a:rPr lang="es-MX" dirty="0" smtClean="0">
                <a:latin typeface="Arial" panose="020B0604020202020204" pitchFamily="34" charset="0"/>
                <a:cs typeface="Arial" panose="020B0604020202020204" pitchFamily="34" charset="0"/>
              </a:rPr>
              <a:t>Interfaz gráfica para definir parámetros y generar G-</a:t>
            </a:r>
            <a:r>
              <a:rPr lang="es-MX" dirty="0" err="1" smtClean="0">
                <a:latin typeface="Arial" panose="020B0604020202020204" pitchFamily="34" charset="0"/>
                <a:cs typeface="Arial" panose="020B0604020202020204" pitchFamily="34" charset="0"/>
              </a:rPr>
              <a:t>code</a:t>
            </a:r>
            <a:r>
              <a:rPr lang="es-MX" dirty="0" smtClean="0">
                <a:latin typeface="Arial" panose="020B0604020202020204" pitchFamily="34" charset="0"/>
                <a:cs typeface="Arial" panose="020B0604020202020204" pitchFamily="34" charset="0"/>
              </a:rPr>
              <a:t>.</a:t>
            </a:r>
          </a:p>
        </p:txBody>
      </p:sp>
      <p:sp>
        <p:nvSpPr>
          <p:cNvPr id="6" name="Marcador de contenido 2">
            <a:extLst>
              <a:ext uri="{FF2B5EF4-FFF2-40B4-BE49-F238E27FC236}">
                <a16:creationId xmlns:a16="http://schemas.microsoft.com/office/drawing/2014/main" id="{A211150A-7853-4BC7-A49A-853EE217FE67}"/>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C" sz="1200" b="1" u="sng"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C"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C" sz="1200" dirty="0">
                <a:solidFill>
                  <a:prstClr val="white"/>
                </a:solidFill>
              </a:rPr>
              <a:t>Marco teórico</a:t>
            </a:r>
          </a:p>
          <a:p>
            <a:pPr lvl="0" algn="ctr">
              <a:lnSpc>
                <a:spcPct val="100000"/>
              </a:lnSpc>
              <a:buClr>
                <a:srgbClr val="549E39"/>
              </a:buClr>
              <a:defRPr/>
            </a:pPr>
            <a:endParaRPr lang="es-EC" sz="1200" dirty="0">
              <a:solidFill>
                <a:prstClr val="white"/>
              </a:solidFill>
            </a:endParaRPr>
          </a:p>
          <a:p>
            <a:pPr algn="ctr"/>
            <a:r>
              <a:rPr lang="es-MX" sz="1200" dirty="0">
                <a:solidFill>
                  <a:prstClr val="white"/>
                </a:solidFill>
              </a:rPr>
              <a:t>Metodología</a:t>
            </a:r>
          </a:p>
          <a:p>
            <a:pPr algn="ctr"/>
            <a:endParaRPr lang="es-MX" sz="1200" dirty="0">
              <a:solidFill>
                <a:prstClr val="white"/>
              </a:solidFill>
            </a:endParaRPr>
          </a:p>
          <a:p>
            <a:pPr algn="ctr"/>
            <a:r>
              <a:rPr lang="es-MX" sz="1200" dirty="0">
                <a:solidFill>
                  <a:prstClr val="white"/>
                </a:solidFill>
                <a:cs typeface="Times New Roman" panose="02020603050405020304" pitchFamily="18" charset="0"/>
              </a:rPr>
              <a:t>Desarrollo</a:t>
            </a:r>
          </a:p>
          <a:p>
            <a:pPr algn="ctr"/>
            <a:endParaRPr lang="es-MX" sz="1200" b="1" u="sng" dirty="0">
              <a:solidFill>
                <a:prstClr val="white"/>
              </a:solidFill>
            </a:endParaRPr>
          </a:p>
          <a:p>
            <a:pPr algn="ctr"/>
            <a:r>
              <a:rPr lang="es-MX" sz="1200" dirty="0">
                <a:solidFill>
                  <a:prstClr val="white"/>
                </a:solidFill>
              </a:rPr>
              <a:t>Pruebas y Resultados</a:t>
            </a:r>
          </a:p>
          <a:p>
            <a:pPr algn="ctr"/>
            <a:endParaRPr lang="es-MX" sz="1200" dirty="0">
              <a:solidFill>
                <a:prstClr val="white"/>
              </a:solidFill>
            </a:endParaRPr>
          </a:p>
          <a:p>
            <a:pPr algn="ctr"/>
            <a:r>
              <a:rPr lang="es-MX" sz="1200" dirty="0">
                <a:solidFill>
                  <a:prstClr val="white"/>
                </a:solidFill>
              </a:rPr>
              <a:t>Conclusiones</a:t>
            </a:r>
          </a:p>
          <a:p>
            <a:pPr algn="ctr"/>
            <a:endParaRPr lang="es-MX" sz="1200" dirty="0">
              <a:solidFill>
                <a:prstClr val="white"/>
              </a:solidFill>
            </a:endParaRPr>
          </a:p>
          <a:p>
            <a:pPr algn="ctr"/>
            <a:r>
              <a:rPr lang="es-MX" sz="1200" dirty="0">
                <a:solidFill>
                  <a:prstClr val="white"/>
                </a:solidFill>
              </a:rPr>
              <a:t>Recomendaciones</a:t>
            </a:r>
          </a:p>
          <a:p>
            <a:pPr algn="ctr"/>
            <a:endParaRPr lang="es-MX" sz="1200" dirty="0">
              <a:solidFill>
                <a:prstClr val="white"/>
              </a:solidFill>
              <a:latin typeface="Corbel" panose="020B0503020204020204"/>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5766" y="2770794"/>
            <a:ext cx="3093720" cy="3939540"/>
          </a:xfrm>
          <a:prstGeom prst="rect">
            <a:avLst/>
          </a:prstGeom>
        </p:spPr>
      </p:pic>
    </p:spTree>
    <p:extLst>
      <p:ext uri="{BB962C8B-B14F-4D97-AF65-F5344CB8AC3E}">
        <p14:creationId xmlns:p14="http://schemas.microsoft.com/office/powerpoint/2010/main" val="8873418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smtClean="0">
                <a:latin typeface="Arial" panose="020B0604020202020204" pitchFamily="34" charset="0"/>
                <a:cs typeface="Arial" panose="020B0604020202020204" pitchFamily="34" charset="0"/>
              </a:rPr>
              <a:t>Funcionamiento</a:t>
            </a:r>
            <a:endParaRPr lang="es-MX" dirty="0">
              <a:latin typeface="Arial" panose="020B0604020202020204" pitchFamily="34" charset="0"/>
              <a:cs typeface="Arial" panose="020B0604020202020204" pitchFamily="34" charset="0"/>
            </a:endParaRPr>
          </a:p>
        </p:txBody>
      </p:sp>
      <p:sp>
        <p:nvSpPr>
          <p:cNvPr id="7" name="Marcador de contenido 2">
            <a:extLst>
              <a:ext uri="{FF2B5EF4-FFF2-40B4-BE49-F238E27FC236}">
                <a16:creationId xmlns:a16="http://schemas.microsoft.com/office/drawing/2014/main" id="{82B45F9E-1047-41D6-94D3-698CB5D4B0A7}"/>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smtClean="0">
                <a:solidFill>
                  <a:prstClr val="white"/>
                </a:solidFill>
                <a:cs typeface="Times New Roman" panose="02020603050405020304" pitchFamily="18" charset="0"/>
              </a:rPr>
              <a:t>Desarrollo</a:t>
            </a:r>
            <a:endParaRPr lang="es-MX" sz="1200" dirty="0">
              <a:solidFill>
                <a:prstClr val="white"/>
              </a:solidFill>
              <a:cs typeface="Times New Roman" panose="02020603050405020304" pitchFamily="18" charset="0"/>
            </a:endParaRP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Recomendaciones</a:t>
            </a:r>
          </a:p>
          <a:p>
            <a:pPr algn="ctr"/>
            <a:endParaRPr lang="es-MX" sz="1200" dirty="0">
              <a:solidFill>
                <a:prstClr val="white"/>
              </a:solidFill>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1102968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a:xfrm>
            <a:off x="3354435" y="2069431"/>
            <a:ext cx="7315200" cy="1968736"/>
          </a:xfrm>
        </p:spPr>
        <p:txBody>
          <a:bodyPr/>
          <a:lstStyle/>
          <a:p>
            <a:pPr algn="ctr"/>
            <a:r>
              <a:rPr lang="es-EC"/>
              <a:t>GRACIAS POR SU ATENCIÓN</a:t>
            </a:r>
          </a:p>
        </p:txBody>
      </p:sp>
    </p:spTree>
    <p:extLst>
      <p:ext uri="{BB962C8B-B14F-4D97-AF65-F5344CB8AC3E}">
        <p14:creationId xmlns:p14="http://schemas.microsoft.com/office/powerpoint/2010/main" val="316902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A9615-7DB5-4D57-B0E9-14BDBBE81C4C}"/>
              </a:ext>
            </a:extLst>
          </p:cNvPr>
          <p:cNvSpPr>
            <a:spLocks noGrp="1"/>
          </p:cNvSpPr>
          <p:nvPr>
            <p:ph type="title"/>
          </p:nvPr>
        </p:nvSpPr>
        <p:spPr>
          <a:xfrm>
            <a:off x="3167426" y="296450"/>
            <a:ext cx="7315200" cy="1346897"/>
          </a:xfrm>
        </p:spPr>
        <p:txBody>
          <a:bodyPr/>
          <a:lstStyle/>
          <a:p>
            <a:r>
              <a:rPr lang="es-MX" dirty="0">
                <a:latin typeface="Arial" panose="020B0604020202020204" pitchFamily="34" charset="0"/>
                <a:cs typeface="Arial" panose="020B0604020202020204" pitchFamily="34" charset="0"/>
              </a:rPr>
              <a:t>Descripción del proyecto</a:t>
            </a:r>
          </a:p>
        </p:txBody>
      </p:sp>
      <p:sp>
        <p:nvSpPr>
          <p:cNvPr id="6" name="Marcador de contenido 2">
            <a:extLst>
              <a:ext uri="{FF2B5EF4-FFF2-40B4-BE49-F238E27FC236}">
                <a16:creationId xmlns:a16="http://schemas.microsoft.com/office/drawing/2014/main" id="{A211150A-7853-4BC7-A49A-853EE217FE67}"/>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C" sz="1200" b="1" u="sng"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C"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C" sz="1200" dirty="0">
                <a:solidFill>
                  <a:prstClr val="white"/>
                </a:solidFill>
              </a:rPr>
              <a:t>Marco teórico</a:t>
            </a:r>
          </a:p>
          <a:p>
            <a:pPr lvl="0" algn="ctr">
              <a:lnSpc>
                <a:spcPct val="100000"/>
              </a:lnSpc>
              <a:buClr>
                <a:srgbClr val="549E39"/>
              </a:buClr>
              <a:defRPr/>
            </a:pPr>
            <a:endParaRPr lang="es-EC" sz="1200" dirty="0">
              <a:solidFill>
                <a:prstClr val="white"/>
              </a:solidFill>
            </a:endParaRPr>
          </a:p>
          <a:p>
            <a:pPr algn="ctr"/>
            <a:r>
              <a:rPr lang="es-MX" sz="1200" dirty="0">
                <a:solidFill>
                  <a:prstClr val="white"/>
                </a:solidFill>
              </a:rPr>
              <a:t>Metodología</a:t>
            </a:r>
          </a:p>
          <a:p>
            <a:pPr algn="ctr"/>
            <a:endParaRPr lang="es-MX" sz="1200" dirty="0">
              <a:solidFill>
                <a:prstClr val="white"/>
              </a:solidFill>
            </a:endParaRPr>
          </a:p>
          <a:p>
            <a:pPr algn="ctr"/>
            <a:r>
              <a:rPr lang="es-MX" sz="1200" dirty="0">
                <a:solidFill>
                  <a:prstClr val="white"/>
                </a:solidFill>
                <a:cs typeface="Times New Roman" panose="02020603050405020304" pitchFamily="18" charset="0"/>
              </a:rPr>
              <a:t>Desarrollo</a:t>
            </a:r>
          </a:p>
          <a:p>
            <a:pPr algn="ctr"/>
            <a:endParaRPr lang="es-MX" sz="1200" b="1" u="sng" dirty="0">
              <a:solidFill>
                <a:prstClr val="white"/>
              </a:solidFill>
            </a:endParaRPr>
          </a:p>
          <a:p>
            <a:pPr algn="ctr"/>
            <a:r>
              <a:rPr lang="es-MX" sz="1200" dirty="0">
                <a:solidFill>
                  <a:prstClr val="white"/>
                </a:solidFill>
              </a:rPr>
              <a:t>Pruebas y Resultados</a:t>
            </a:r>
          </a:p>
          <a:p>
            <a:pPr algn="ctr"/>
            <a:endParaRPr lang="es-MX" sz="1200" dirty="0">
              <a:solidFill>
                <a:prstClr val="white"/>
              </a:solidFill>
            </a:endParaRPr>
          </a:p>
          <a:p>
            <a:pPr algn="ctr"/>
            <a:r>
              <a:rPr lang="es-MX" sz="1200" dirty="0">
                <a:solidFill>
                  <a:prstClr val="white"/>
                </a:solidFill>
              </a:rPr>
              <a:t>Conclusiones</a:t>
            </a:r>
          </a:p>
          <a:p>
            <a:pPr algn="ctr"/>
            <a:endParaRPr lang="es-MX" sz="1200" dirty="0">
              <a:solidFill>
                <a:prstClr val="white"/>
              </a:solidFill>
            </a:endParaRPr>
          </a:p>
          <a:p>
            <a:pPr algn="ctr"/>
            <a:r>
              <a:rPr lang="es-MX" sz="1200" dirty="0">
                <a:solidFill>
                  <a:prstClr val="white"/>
                </a:solidFill>
              </a:rPr>
              <a:t>Recomendaciones</a:t>
            </a:r>
          </a:p>
          <a:p>
            <a:pPr algn="ctr"/>
            <a:endParaRPr lang="es-MX" sz="1200" dirty="0">
              <a:solidFill>
                <a:prstClr val="white"/>
              </a:solidFill>
              <a:latin typeface="Corbel" panose="020B0503020204020204"/>
            </a:endParaRPr>
          </a:p>
          <a:p>
            <a:pPr algn="ctr"/>
            <a:endParaRPr lang="es-MX" sz="1200" dirty="0">
              <a:solidFill>
                <a:prstClr val="white"/>
              </a:solidFill>
              <a:latin typeface="Corbel" panose="020B0503020204020204"/>
            </a:endParaRPr>
          </a:p>
        </p:txBody>
      </p:sp>
      <p:pic>
        <p:nvPicPr>
          <p:cNvPr id="9" name="Marcador de contenido 8"/>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26086" y="1424271"/>
            <a:ext cx="7597880" cy="5140762"/>
          </a:xfrm>
          <a:prstGeom prst="rect">
            <a:avLst/>
          </a:prstGeom>
          <a:noFill/>
          <a:ln>
            <a:noFill/>
          </a:ln>
        </p:spPr>
      </p:pic>
    </p:spTree>
    <p:extLst>
      <p:ext uri="{BB962C8B-B14F-4D97-AF65-F5344CB8AC3E}">
        <p14:creationId xmlns:p14="http://schemas.microsoft.com/office/powerpoint/2010/main" val="3528276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A9615-7DB5-4D57-B0E9-14BDBBE81C4C}"/>
              </a:ext>
            </a:extLst>
          </p:cNvPr>
          <p:cNvSpPr>
            <a:spLocks noGrp="1"/>
          </p:cNvSpPr>
          <p:nvPr>
            <p:ph type="title"/>
          </p:nvPr>
        </p:nvSpPr>
        <p:spPr/>
        <p:txBody>
          <a:bodyPr/>
          <a:lstStyle/>
          <a:p>
            <a:r>
              <a:rPr lang="es-MX" dirty="0">
                <a:latin typeface="Arial" panose="020B0604020202020204" pitchFamily="34" charset="0"/>
                <a:cs typeface="Arial" panose="020B0604020202020204" pitchFamily="34" charset="0"/>
              </a:rPr>
              <a:t>Justificación e Importancia</a:t>
            </a:r>
          </a:p>
        </p:txBody>
      </p:sp>
      <p:sp>
        <p:nvSpPr>
          <p:cNvPr id="3" name="Marcador de contenido 2">
            <a:extLst>
              <a:ext uri="{FF2B5EF4-FFF2-40B4-BE49-F238E27FC236}">
                <a16:creationId xmlns:a16="http://schemas.microsoft.com/office/drawing/2014/main" id="{BB2A2F14-ADD4-4222-BE58-AD06CE6E7B56}"/>
              </a:ext>
            </a:extLst>
          </p:cNvPr>
          <p:cNvSpPr>
            <a:spLocks noGrp="1"/>
          </p:cNvSpPr>
          <p:nvPr>
            <p:ph idx="1"/>
          </p:nvPr>
        </p:nvSpPr>
        <p:spPr>
          <a:xfrm>
            <a:off x="3167426" y="1741574"/>
            <a:ext cx="7315200" cy="4506156"/>
          </a:xfrm>
        </p:spPr>
        <p:txBody>
          <a:bodyPr/>
          <a:lstStyle/>
          <a:p>
            <a:pPr>
              <a:lnSpc>
                <a:spcPct val="100000"/>
              </a:lnSpc>
            </a:pPr>
            <a:r>
              <a:rPr lang="es-MX" dirty="0" smtClean="0">
                <a:latin typeface="Arial" panose="020B0604020202020204" pitchFamily="34" charset="0"/>
                <a:cs typeface="Arial" panose="020B0604020202020204" pitchFamily="34" charset="0"/>
              </a:rPr>
              <a:t>Elevar la eficiencia y la productividad, basados en la innovación y tecnología.</a:t>
            </a:r>
            <a:endParaRPr lang="es-MX" dirty="0">
              <a:latin typeface="Arial" panose="020B0604020202020204" pitchFamily="34" charset="0"/>
              <a:cs typeface="Arial" panose="020B0604020202020204" pitchFamily="34" charset="0"/>
            </a:endParaRPr>
          </a:p>
          <a:p>
            <a:pPr>
              <a:lnSpc>
                <a:spcPct val="100000"/>
              </a:lnSpc>
            </a:pPr>
            <a:r>
              <a:rPr lang="es-MX" dirty="0" smtClean="0">
                <a:latin typeface="Arial" panose="020B0604020202020204" pitchFamily="34" charset="0"/>
                <a:cs typeface="Arial" panose="020B0604020202020204" pitchFamily="34" charset="0"/>
              </a:rPr>
              <a:t>Competir en el mercado nacional en un mundo impulsado por los avances tecnológicos.</a:t>
            </a:r>
          </a:p>
          <a:p>
            <a:pPr>
              <a:lnSpc>
                <a:spcPct val="100000"/>
              </a:lnSpc>
            </a:pPr>
            <a:r>
              <a:rPr lang="es-MX" dirty="0" smtClean="0">
                <a:latin typeface="Arial" panose="020B0604020202020204" pitchFamily="34" charset="0"/>
                <a:cs typeface="Arial" panose="020B0604020202020204" pitchFamily="34" charset="0"/>
              </a:rPr>
              <a:t>Las tecnologías de impresión 3D en los procesos industriales permiten obtener resultados rápidos, efectivos y precisos.</a:t>
            </a:r>
          </a:p>
          <a:p>
            <a:pPr>
              <a:lnSpc>
                <a:spcPct val="100000"/>
              </a:lnSpc>
            </a:pPr>
            <a:r>
              <a:rPr lang="es-MX" dirty="0" smtClean="0">
                <a:latin typeface="Arial" panose="020B0604020202020204" pitchFamily="34" charset="0"/>
                <a:cs typeface="Arial" panose="020B0604020202020204" pitchFamily="34" charset="0"/>
              </a:rPr>
              <a:t>Otorgar a la empresa una ventaja competitiva e impulsar el emprendimiento.</a:t>
            </a:r>
          </a:p>
          <a:p>
            <a:pPr>
              <a:lnSpc>
                <a:spcPct val="100000"/>
              </a:lnSpc>
            </a:pPr>
            <a:endParaRPr lang="es-MX" dirty="0">
              <a:latin typeface="Arial" panose="020B0604020202020204" pitchFamily="34" charset="0"/>
              <a:cs typeface="Arial" panose="020B0604020202020204" pitchFamily="34" charset="0"/>
            </a:endParaRPr>
          </a:p>
        </p:txBody>
      </p:sp>
      <p:sp>
        <p:nvSpPr>
          <p:cNvPr id="6" name="Marcador de contenido 2">
            <a:extLst>
              <a:ext uri="{FF2B5EF4-FFF2-40B4-BE49-F238E27FC236}">
                <a16:creationId xmlns:a16="http://schemas.microsoft.com/office/drawing/2014/main" id="{C85A27DC-E97F-4CB0-9723-668A45300F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C" sz="1200" b="1" u="sng"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C"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C" sz="1200" dirty="0">
                <a:solidFill>
                  <a:prstClr val="white"/>
                </a:solidFill>
              </a:rPr>
              <a:t>Marco teórico</a:t>
            </a:r>
          </a:p>
          <a:p>
            <a:pPr lvl="0" algn="ctr">
              <a:lnSpc>
                <a:spcPct val="100000"/>
              </a:lnSpc>
              <a:buClr>
                <a:srgbClr val="549E39"/>
              </a:buClr>
              <a:defRPr/>
            </a:pPr>
            <a:endParaRPr lang="es-EC" sz="1200" dirty="0">
              <a:solidFill>
                <a:prstClr val="white"/>
              </a:solidFill>
            </a:endParaRPr>
          </a:p>
          <a:p>
            <a:pPr algn="ctr"/>
            <a:r>
              <a:rPr lang="es-MX" sz="1200" dirty="0">
                <a:solidFill>
                  <a:prstClr val="white"/>
                </a:solidFill>
              </a:rPr>
              <a:t>Metodología</a:t>
            </a:r>
          </a:p>
          <a:p>
            <a:pPr algn="ctr"/>
            <a:endParaRPr lang="es-MX" sz="1200" dirty="0">
              <a:solidFill>
                <a:prstClr val="white"/>
              </a:solidFill>
            </a:endParaRPr>
          </a:p>
          <a:p>
            <a:pPr algn="ctr"/>
            <a:r>
              <a:rPr lang="es-MX" sz="1200" dirty="0">
                <a:solidFill>
                  <a:prstClr val="white"/>
                </a:solidFill>
                <a:cs typeface="Times New Roman" panose="02020603050405020304" pitchFamily="18" charset="0"/>
              </a:rPr>
              <a:t>Desarrollo</a:t>
            </a:r>
          </a:p>
          <a:p>
            <a:pPr algn="ctr"/>
            <a:endParaRPr lang="es-MX" sz="1200" b="1" u="sng" dirty="0">
              <a:solidFill>
                <a:prstClr val="white"/>
              </a:solidFill>
            </a:endParaRPr>
          </a:p>
          <a:p>
            <a:pPr algn="ctr"/>
            <a:r>
              <a:rPr lang="es-MX" sz="1200" dirty="0">
                <a:solidFill>
                  <a:prstClr val="white"/>
                </a:solidFill>
              </a:rPr>
              <a:t>Pruebas y Resultados</a:t>
            </a:r>
          </a:p>
          <a:p>
            <a:pPr algn="ctr"/>
            <a:endParaRPr lang="es-MX" sz="1200" dirty="0">
              <a:solidFill>
                <a:prstClr val="white"/>
              </a:solidFill>
            </a:endParaRPr>
          </a:p>
          <a:p>
            <a:pPr algn="ctr"/>
            <a:r>
              <a:rPr lang="es-MX" sz="1200" dirty="0">
                <a:solidFill>
                  <a:prstClr val="white"/>
                </a:solidFill>
              </a:rPr>
              <a:t>Conclusiones</a:t>
            </a:r>
          </a:p>
          <a:p>
            <a:pPr algn="ctr"/>
            <a:endParaRPr lang="es-MX" sz="1200" dirty="0">
              <a:solidFill>
                <a:prstClr val="white"/>
              </a:solidFill>
            </a:endParaRPr>
          </a:p>
          <a:p>
            <a:pPr algn="ctr"/>
            <a:r>
              <a:rPr lang="es-MX" sz="1200" dirty="0">
                <a:solidFill>
                  <a:prstClr val="white"/>
                </a:solidFill>
              </a:rPr>
              <a:t>Recomendaciones</a:t>
            </a:r>
          </a:p>
          <a:p>
            <a:pPr algn="ctr"/>
            <a:endParaRPr lang="es-MX" sz="1200" dirty="0">
              <a:solidFill>
                <a:prstClr val="white"/>
              </a:solidFill>
              <a:latin typeface="Corbel" panose="020B0503020204020204"/>
            </a:endParaRPr>
          </a:p>
        </p:txBody>
      </p:sp>
    </p:spTree>
    <p:extLst>
      <p:ext uri="{BB962C8B-B14F-4D97-AF65-F5344CB8AC3E}">
        <p14:creationId xmlns:p14="http://schemas.microsoft.com/office/powerpoint/2010/main" val="3792116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3EF2D9-FF31-40F0-A986-11EA7E7BCB18}"/>
              </a:ext>
            </a:extLst>
          </p:cNvPr>
          <p:cNvSpPr>
            <a:spLocks noGrp="1"/>
          </p:cNvSpPr>
          <p:nvPr>
            <p:ph type="title"/>
          </p:nvPr>
        </p:nvSpPr>
        <p:spPr>
          <a:xfrm>
            <a:off x="3114417" y="273326"/>
            <a:ext cx="7315200" cy="588824"/>
          </a:xfrm>
        </p:spPr>
        <p:txBody>
          <a:bodyPr>
            <a:noAutofit/>
          </a:bodyPr>
          <a:lstStyle/>
          <a:p>
            <a:r>
              <a:rPr lang="es-MX" dirty="0">
                <a:latin typeface="Arial" panose="020B0604020202020204" pitchFamily="34" charset="0"/>
                <a:cs typeface="Arial" panose="020B0604020202020204" pitchFamily="34" charset="0"/>
              </a:rPr>
              <a:t>Objetivos</a:t>
            </a:r>
          </a:p>
        </p:txBody>
      </p:sp>
      <p:sp>
        <p:nvSpPr>
          <p:cNvPr id="5" name="Marcador de contenido 2">
            <a:extLst>
              <a:ext uri="{FF2B5EF4-FFF2-40B4-BE49-F238E27FC236}">
                <a16:creationId xmlns:a16="http://schemas.microsoft.com/office/drawing/2014/main" id="{0A91F8FF-8A27-460B-B605-00F6F0C5ABFA}"/>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smtClean="0">
                <a:solidFill>
                  <a:prstClr val="white"/>
                </a:solidFill>
                <a:cs typeface="Times New Roman" panose="02020603050405020304" pitchFamily="18" charset="0"/>
              </a:rPr>
              <a:t>Desarrollo</a:t>
            </a:r>
            <a:endParaRPr lang="es-MX" sz="1200" dirty="0">
              <a:solidFill>
                <a:prstClr val="white"/>
              </a:solidFill>
              <a:cs typeface="Times New Roman" panose="02020603050405020304" pitchFamily="18" charset="0"/>
            </a:endParaRP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6" name="Marcador de contenido 2">
            <a:extLst>
              <a:ext uri="{FF2B5EF4-FFF2-40B4-BE49-F238E27FC236}">
                <a16:creationId xmlns:a16="http://schemas.microsoft.com/office/drawing/2014/main" id="{3790F347-B0C6-44B6-9098-532B6D4B7139}"/>
              </a:ext>
            </a:extLst>
          </p:cNvPr>
          <p:cNvSpPr>
            <a:spLocks noGrp="1"/>
          </p:cNvSpPr>
          <p:nvPr>
            <p:ph idx="1"/>
          </p:nvPr>
        </p:nvSpPr>
        <p:spPr>
          <a:xfrm>
            <a:off x="2496900" y="862150"/>
            <a:ext cx="8383979" cy="5777345"/>
          </a:xfrm>
        </p:spPr>
        <p:txBody>
          <a:bodyPr>
            <a:normAutofit fontScale="85000" lnSpcReduction="20000"/>
          </a:bodyPr>
          <a:lstStyle/>
          <a:p>
            <a:pPr marL="0" indent="0">
              <a:lnSpc>
                <a:spcPct val="120000"/>
              </a:lnSpc>
              <a:spcBef>
                <a:spcPts val="200"/>
              </a:spcBef>
              <a:buNone/>
            </a:pPr>
            <a:r>
              <a:rPr lang="es-EC" sz="1800" b="1" i="1" dirty="0">
                <a:effectLst/>
                <a:latin typeface="Arial" panose="020B0604020202020204" pitchFamily="34" charset="0"/>
                <a:ea typeface="Times New Roman" panose="02020603050405020304" pitchFamily="18" charset="0"/>
                <a:cs typeface="Times New Roman" panose="02020603050405020304" pitchFamily="18" charset="0"/>
              </a:rPr>
              <a:t>Objetivo </a:t>
            </a:r>
            <a:r>
              <a:rPr lang="es-EC" sz="1800" b="1" i="1" dirty="0" smtClean="0">
                <a:effectLst/>
                <a:latin typeface="Arial" panose="020B0604020202020204" pitchFamily="34" charset="0"/>
                <a:ea typeface="Times New Roman" panose="02020603050405020304" pitchFamily="18" charset="0"/>
                <a:cs typeface="Times New Roman" panose="02020603050405020304" pitchFamily="18" charset="0"/>
              </a:rPr>
              <a:t>general</a:t>
            </a:r>
          </a:p>
          <a:p>
            <a:pPr marL="0" indent="0">
              <a:lnSpc>
                <a:spcPct val="120000"/>
              </a:lnSpc>
              <a:spcBef>
                <a:spcPts val="200"/>
              </a:spcBef>
              <a:buNone/>
            </a:pPr>
            <a:endParaRPr lang="es-EC" sz="1800" b="1" i="1" dirty="0" smtClean="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20000"/>
              </a:lnSpc>
              <a:spcBef>
                <a:spcPts val="200"/>
              </a:spcBef>
            </a:pPr>
            <a:r>
              <a:rPr lang="es-ES" sz="1800" dirty="0" smtClean="0">
                <a:latin typeface="Arial" panose="020B0604020202020204" pitchFamily="34" charset="0"/>
                <a:ea typeface="Calibri" panose="020F0502020204030204" pitchFamily="34" charset="0"/>
                <a:cs typeface="Times New Roman" panose="02020603050405020304" pitchFamily="18" charset="0"/>
              </a:rPr>
              <a:t>Diseñar </a:t>
            </a:r>
            <a:r>
              <a:rPr lang="es-ES" sz="1800" dirty="0">
                <a:latin typeface="Arial" panose="020B0604020202020204" pitchFamily="34" charset="0"/>
                <a:ea typeface="Calibri" panose="020F0502020204030204" pitchFamily="34" charset="0"/>
                <a:cs typeface="Times New Roman" panose="02020603050405020304" pitchFamily="18" charset="0"/>
              </a:rPr>
              <a:t>y construir un prototipo automatizado para la decoración de gelatinas 3D mediante la técnica de impresión 3D con hidrogel</a:t>
            </a:r>
            <a:r>
              <a:rPr lang="es-ES" sz="1800" dirty="0" smtClean="0">
                <a:latin typeface="Arial" panose="020B0604020202020204" pitchFamily="34" charset="0"/>
                <a:ea typeface="Calibri" panose="020F0502020204030204" pitchFamily="34" charset="0"/>
                <a:cs typeface="Times New Roman" panose="02020603050405020304" pitchFamily="18" charset="0"/>
              </a:rPr>
              <a:t>.</a:t>
            </a:r>
          </a:p>
          <a:p>
            <a:pPr marL="0" indent="0">
              <a:lnSpc>
                <a:spcPct val="120000"/>
              </a:lnSpc>
              <a:spcBef>
                <a:spcPts val="200"/>
              </a:spcBef>
              <a:buNone/>
            </a:pPr>
            <a:endParaRPr lang="es-EC" sz="1800" dirty="0" smtClean="0">
              <a:effectLst/>
              <a:latin typeface="Arial" panose="020B0604020202020204" pitchFamily="34" charset="0"/>
              <a:ea typeface="Calibri" panose="020F0502020204030204" pitchFamily="34" charset="0"/>
              <a:cs typeface="Times New Roman" panose="02020603050405020304" pitchFamily="18" charset="0"/>
            </a:endParaRPr>
          </a:p>
          <a:p>
            <a:pPr marL="0" indent="0">
              <a:lnSpc>
                <a:spcPct val="120000"/>
              </a:lnSpc>
              <a:spcBef>
                <a:spcPts val="200"/>
              </a:spcBef>
              <a:buNone/>
            </a:pPr>
            <a:r>
              <a:rPr lang="es-EC" sz="1800" b="1" i="1" dirty="0" smtClean="0">
                <a:effectLst/>
                <a:latin typeface="Arial" panose="020B0604020202020204" pitchFamily="34" charset="0"/>
                <a:ea typeface="Times New Roman" panose="02020603050405020304" pitchFamily="18" charset="0"/>
                <a:cs typeface="Times New Roman" panose="02020603050405020304" pitchFamily="18" charset="0"/>
              </a:rPr>
              <a:t>Objetivos específicos</a:t>
            </a:r>
          </a:p>
          <a:p>
            <a:pPr marL="0" indent="0">
              <a:lnSpc>
                <a:spcPct val="120000"/>
              </a:lnSpc>
              <a:spcBef>
                <a:spcPts val="200"/>
              </a:spcBef>
              <a:buNone/>
            </a:pPr>
            <a:endParaRPr lang="es-EC" sz="1800" b="1" i="1" dirty="0" smtClean="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20000"/>
              </a:lnSpc>
              <a:spcBef>
                <a:spcPts val="600"/>
              </a:spcBef>
              <a:spcAft>
                <a:spcPts val="800"/>
              </a:spcAft>
            </a:pPr>
            <a:r>
              <a:rPr lang="es-ES" sz="1800" dirty="0" smtClean="0">
                <a:latin typeface="Arial" panose="020B0604020202020204" pitchFamily="34" charset="0"/>
                <a:ea typeface="Calibri" panose="020F0502020204030204" pitchFamily="34" charset="0"/>
                <a:cs typeface="Times New Roman" panose="02020603050405020304" pitchFamily="18" charset="0"/>
              </a:rPr>
              <a:t>Analizar </a:t>
            </a:r>
            <a:r>
              <a:rPr lang="es-ES" sz="1800" dirty="0">
                <a:latin typeface="Arial" panose="020B0604020202020204" pitchFamily="34" charset="0"/>
                <a:ea typeface="Calibri" panose="020F0502020204030204" pitchFamily="34" charset="0"/>
                <a:cs typeface="Times New Roman" panose="02020603050405020304" pitchFamily="18" charset="0"/>
              </a:rPr>
              <a:t>el proceso de elaboración de postres 3D y dimensionar los elementos sensores y actuadores a utilizar el </a:t>
            </a:r>
            <a:r>
              <a:rPr lang="es-ES" sz="1800" dirty="0" smtClean="0">
                <a:latin typeface="Arial" panose="020B0604020202020204" pitchFamily="34" charset="0"/>
                <a:ea typeface="Calibri" panose="020F0502020204030204" pitchFamily="34" charset="0"/>
                <a:cs typeface="Times New Roman" panose="02020603050405020304" pitchFamily="18" charset="0"/>
              </a:rPr>
              <a:t>sistema.</a:t>
            </a:r>
          </a:p>
          <a:p>
            <a:pPr>
              <a:lnSpc>
                <a:spcPct val="120000"/>
              </a:lnSpc>
              <a:spcBef>
                <a:spcPts val="600"/>
              </a:spcBef>
              <a:spcAft>
                <a:spcPts val="800"/>
              </a:spcAft>
            </a:pPr>
            <a:r>
              <a:rPr lang="es-ES" sz="1800" dirty="0" smtClean="0">
                <a:latin typeface="Arial" panose="020B0604020202020204" pitchFamily="34" charset="0"/>
                <a:ea typeface="Calibri" panose="020F0502020204030204" pitchFamily="34" charset="0"/>
                <a:cs typeface="Times New Roman" panose="02020603050405020304" pitchFamily="18" charset="0"/>
              </a:rPr>
              <a:t>Diseñar </a:t>
            </a:r>
            <a:r>
              <a:rPr lang="es-ES" sz="1800" dirty="0">
                <a:latin typeface="Arial" panose="020B0604020202020204" pitchFamily="34" charset="0"/>
                <a:ea typeface="Calibri" panose="020F0502020204030204" pitchFamily="34" charset="0"/>
                <a:cs typeface="Times New Roman" panose="02020603050405020304" pitchFamily="18" charset="0"/>
              </a:rPr>
              <a:t>y construir la estructura del prototipo para la fabricación de postres 3D</a:t>
            </a:r>
            <a:r>
              <a:rPr lang="es-ES" sz="1800" dirty="0" smtClean="0">
                <a:latin typeface="Arial" panose="020B0604020202020204" pitchFamily="34" charset="0"/>
                <a:ea typeface="Calibri" panose="020F0502020204030204" pitchFamily="34" charset="0"/>
                <a:cs typeface="Times New Roman" panose="02020603050405020304" pitchFamily="18" charset="0"/>
              </a:rPr>
              <a:t>.</a:t>
            </a:r>
          </a:p>
          <a:p>
            <a:pPr>
              <a:lnSpc>
                <a:spcPct val="120000"/>
              </a:lnSpc>
              <a:spcBef>
                <a:spcPts val="600"/>
              </a:spcBef>
              <a:spcAft>
                <a:spcPts val="800"/>
              </a:spcAft>
            </a:pPr>
            <a:r>
              <a:rPr lang="es-ES" sz="1800" dirty="0" smtClean="0">
                <a:latin typeface="Arial" panose="020B0604020202020204" pitchFamily="34" charset="0"/>
                <a:ea typeface="Calibri" panose="020F0502020204030204" pitchFamily="34" charset="0"/>
                <a:cs typeface="Times New Roman" panose="02020603050405020304" pitchFamily="18" charset="0"/>
              </a:rPr>
              <a:t>Dimensionar </a:t>
            </a:r>
            <a:r>
              <a:rPr lang="es-ES" sz="1800" dirty="0">
                <a:latin typeface="Arial" panose="020B0604020202020204" pitchFamily="34" charset="0"/>
                <a:ea typeface="Calibri" panose="020F0502020204030204" pitchFamily="34" charset="0"/>
                <a:cs typeface="Times New Roman" panose="02020603050405020304" pitchFamily="18" charset="0"/>
              </a:rPr>
              <a:t>e implementar el sistema de transporte de la tinta comestible desde los tanques de almacenamiento hasta las agujas o gubias</a:t>
            </a:r>
            <a:r>
              <a:rPr lang="es-ES" sz="1800" dirty="0" smtClean="0">
                <a:latin typeface="Arial" panose="020B0604020202020204" pitchFamily="34" charset="0"/>
                <a:ea typeface="Calibri" panose="020F0502020204030204" pitchFamily="34" charset="0"/>
                <a:cs typeface="Times New Roman" panose="02020603050405020304" pitchFamily="18" charset="0"/>
              </a:rPr>
              <a:t>.</a:t>
            </a:r>
          </a:p>
          <a:p>
            <a:pPr>
              <a:lnSpc>
                <a:spcPct val="120000"/>
              </a:lnSpc>
              <a:spcBef>
                <a:spcPts val="600"/>
              </a:spcBef>
              <a:spcAft>
                <a:spcPts val="800"/>
              </a:spcAft>
            </a:pPr>
            <a:r>
              <a:rPr lang="es-ES" sz="1800" dirty="0" smtClean="0">
                <a:latin typeface="Arial" panose="020B0604020202020204" pitchFamily="34" charset="0"/>
                <a:ea typeface="Calibri" panose="020F0502020204030204" pitchFamily="34" charset="0"/>
                <a:cs typeface="Times New Roman" panose="02020603050405020304" pitchFamily="18" charset="0"/>
              </a:rPr>
              <a:t>Diseñar </a:t>
            </a:r>
            <a:r>
              <a:rPr lang="es-ES" sz="1800" dirty="0">
                <a:latin typeface="Arial" panose="020B0604020202020204" pitchFamily="34" charset="0"/>
                <a:ea typeface="Calibri" panose="020F0502020204030204" pitchFamily="34" charset="0"/>
                <a:cs typeface="Times New Roman" panose="02020603050405020304" pitchFamily="18" charset="0"/>
              </a:rPr>
              <a:t>e implementar el mecanismo de sujeción de envases a la base móvil</a:t>
            </a:r>
            <a:r>
              <a:rPr lang="es-ES" sz="1800" dirty="0" smtClean="0">
                <a:latin typeface="Arial" panose="020B0604020202020204" pitchFamily="34" charset="0"/>
                <a:ea typeface="Calibri" panose="020F0502020204030204" pitchFamily="34" charset="0"/>
                <a:cs typeface="Times New Roman" panose="02020603050405020304" pitchFamily="18" charset="0"/>
              </a:rPr>
              <a:t>.</a:t>
            </a:r>
          </a:p>
          <a:p>
            <a:pPr>
              <a:lnSpc>
                <a:spcPct val="120000"/>
              </a:lnSpc>
              <a:spcBef>
                <a:spcPts val="600"/>
              </a:spcBef>
              <a:spcAft>
                <a:spcPts val="800"/>
              </a:spcAft>
            </a:pPr>
            <a:r>
              <a:rPr lang="es-ES" sz="1800" dirty="0" smtClean="0">
                <a:latin typeface="Arial" panose="020B0604020202020204" pitchFamily="34" charset="0"/>
                <a:ea typeface="Calibri" panose="020F0502020204030204" pitchFamily="34" charset="0"/>
                <a:cs typeface="Times New Roman" panose="02020603050405020304" pitchFamily="18" charset="0"/>
              </a:rPr>
              <a:t>Diseñar </a:t>
            </a:r>
            <a:r>
              <a:rPr lang="es-ES" sz="1800" dirty="0">
                <a:latin typeface="Arial" panose="020B0604020202020204" pitchFamily="34" charset="0"/>
                <a:ea typeface="Calibri" panose="020F0502020204030204" pitchFamily="34" charset="0"/>
                <a:cs typeface="Times New Roman" panose="02020603050405020304" pitchFamily="18" charset="0"/>
              </a:rPr>
              <a:t>e implementar el sistema de cambio de herramientas para realizar diseños completos de diferentes formas y colores. </a:t>
            </a:r>
            <a:endParaRPr lang="es-ES" sz="1800" dirty="0" smtClean="0">
              <a:latin typeface="Arial" panose="020B0604020202020204" pitchFamily="34" charset="0"/>
              <a:ea typeface="Calibri" panose="020F0502020204030204" pitchFamily="34" charset="0"/>
              <a:cs typeface="Times New Roman" panose="02020603050405020304" pitchFamily="18" charset="0"/>
            </a:endParaRPr>
          </a:p>
          <a:p>
            <a:pPr>
              <a:lnSpc>
                <a:spcPct val="120000"/>
              </a:lnSpc>
              <a:spcBef>
                <a:spcPts val="600"/>
              </a:spcBef>
              <a:spcAft>
                <a:spcPts val="800"/>
              </a:spcAft>
            </a:pPr>
            <a:r>
              <a:rPr lang="es-ES" sz="1800" dirty="0" smtClean="0">
                <a:latin typeface="Arial" panose="020B0604020202020204" pitchFamily="34" charset="0"/>
                <a:ea typeface="Calibri" panose="020F0502020204030204" pitchFamily="34" charset="0"/>
                <a:cs typeface="Times New Roman" panose="02020603050405020304" pitchFamily="18" charset="0"/>
              </a:rPr>
              <a:t>Realizar </a:t>
            </a:r>
            <a:r>
              <a:rPr lang="es-ES" sz="1800" dirty="0">
                <a:latin typeface="Arial" panose="020B0604020202020204" pitchFamily="34" charset="0"/>
                <a:ea typeface="Calibri" panose="020F0502020204030204" pitchFamily="34" charset="0"/>
                <a:cs typeface="Times New Roman" panose="02020603050405020304" pitchFamily="18" charset="0"/>
              </a:rPr>
              <a:t>el montaje del circuito de control, sensores, actuadores, elementos de maniobra, fuente de poder en el prototipo</a:t>
            </a:r>
            <a:r>
              <a:rPr lang="es-ES" sz="1800" dirty="0" smtClean="0">
                <a:latin typeface="Arial" panose="020B0604020202020204" pitchFamily="34" charset="0"/>
                <a:ea typeface="Calibri" panose="020F0502020204030204" pitchFamily="34" charset="0"/>
                <a:cs typeface="Times New Roman" panose="02020603050405020304" pitchFamily="18" charset="0"/>
              </a:rPr>
              <a:t>.</a:t>
            </a:r>
          </a:p>
          <a:p>
            <a:pPr>
              <a:lnSpc>
                <a:spcPct val="120000"/>
              </a:lnSpc>
              <a:spcBef>
                <a:spcPts val="600"/>
              </a:spcBef>
              <a:spcAft>
                <a:spcPts val="800"/>
              </a:spcAft>
            </a:pPr>
            <a:r>
              <a:rPr lang="es-ES" sz="1800" dirty="0" smtClean="0">
                <a:latin typeface="Arial" panose="020B0604020202020204" pitchFamily="34" charset="0"/>
                <a:ea typeface="Calibri" panose="020F0502020204030204" pitchFamily="34" charset="0"/>
                <a:cs typeface="Times New Roman" panose="02020603050405020304" pitchFamily="18" charset="0"/>
              </a:rPr>
              <a:t>Desarrollar </a:t>
            </a:r>
            <a:r>
              <a:rPr lang="es-ES" sz="1800" dirty="0">
                <a:latin typeface="Arial" panose="020B0604020202020204" pitchFamily="34" charset="0"/>
                <a:ea typeface="Calibri" panose="020F0502020204030204" pitchFamily="34" charset="0"/>
                <a:cs typeface="Times New Roman" panose="02020603050405020304" pitchFamily="18" charset="0"/>
              </a:rPr>
              <a:t>un programa el cual permita seleccionar el modelo floral que se desea hacer y según este se entregue el código G determinado.</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6407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3EF2D9-FF31-40F0-A986-11EA7E7BCB18}"/>
              </a:ext>
            </a:extLst>
          </p:cNvPr>
          <p:cNvSpPr>
            <a:spLocks noGrp="1"/>
          </p:cNvSpPr>
          <p:nvPr>
            <p:ph type="title"/>
          </p:nvPr>
        </p:nvSpPr>
        <p:spPr>
          <a:xfrm>
            <a:off x="3114417" y="273326"/>
            <a:ext cx="7315200" cy="588824"/>
          </a:xfrm>
        </p:spPr>
        <p:txBody>
          <a:bodyPr>
            <a:normAutofit fontScale="90000"/>
          </a:bodyPr>
          <a:lstStyle/>
          <a:p>
            <a:r>
              <a:rPr lang="es-MX" dirty="0" smtClean="0">
                <a:latin typeface="Arial" panose="020B0604020202020204" pitchFamily="34" charset="0"/>
                <a:cs typeface="Arial" panose="020B0604020202020204" pitchFamily="34" charset="0"/>
              </a:rPr>
              <a:t>Alcance</a:t>
            </a:r>
            <a:endParaRPr lang="es-MX" dirty="0">
              <a:latin typeface="Arial" panose="020B0604020202020204" pitchFamily="34" charset="0"/>
              <a:cs typeface="Arial" panose="020B0604020202020204" pitchFamily="34" charset="0"/>
            </a:endParaRPr>
          </a:p>
        </p:txBody>
      </p:sp>
      <p:sp>
        <p:nvSpPr>
          <p:cNvPr id="5" name="Marcador de contenido 2">
            <a:extLst>
              <a:ext uri="{FF2B5EF4-FFF2-40B4-BE49-F238E27FC236}">
                <a16:creationId xmlns:a16="http://schemas.microsoft.com/office/drawing/2014/main" id="{0A91F8FF-8A27-460B-B605-00F6F0C5ABFA}"/>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smtClean="0">
                <a:solidFill>
                  <a:prstClr val="white"/>
                </a:solidFill>
                <a:cs typeface="Times New Roman" panose="02020603050405020304" pitchFamily="18" charset="0"/>
              </a:rPr>
              <a:t>Desarrollo</a:t>
            </a:r>
          </a:p>
          <a:p>
            <a:pPr algn="ctr"/>
            <a:endParaRPr lang="es-MX" sz="1200" b="1" u="sng" dirty="0" smtClean="0">
              <a:solidFill>
                <a:prstClr val="white"/>
              </a:solidFill>
              <a:latin typeface="Corbel" panose="020B0503020204020204"/>
            </a:endParaRPr>
          </a:p>
          <a:p>
            <a:pPr algn="ctr"/>
            <a:r>
              <a:rPr lang="es-MX" sz="1200" dirty="0" smtClean="0">
                <a:solidFill>
                  <a:prstClr val="white"/>
                </a:solidFill>
                <a:latin typeface="Corbel" panose="020B0503020204020204"/>
              </a:rPr>
              <a:t>Pruebas </a:t>
            </a:r>
            <a:r>
              <a:rPr lang="es-MX" sz="1200" dirty="0">
                <a:solidFill>
                  <a:prstClr val="white"/>
                </a:solidFill>
                <a:latin typeface="Corbel" panose="020B0503020204020204"/>
              </a:rPr>
              <a:t>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830705855"/>
              </p:ext>
            </p:extLst>
          </p:nvPr>
        </p:nvGraphicFramePr>
        <p:xfrm>
          <a:off x="2650837" y="932873"/>
          <a:ext cx="8515928" cy="5741353"/>
        </p:xfrm>
        <a:graphic>
          <a:graphicData uri="http://schemas.openxmlformats.org/drawingml/2006/table">
            <a:tbl>
              <a:tblPr firstRow="1" firstCol="1" bandRow="1">
                <a:tableStyleId>{5C22544A-7EE6-4342-B048-85BDC9FD1C3A}</a:tableStyleId>
              </a:tblPr>
              <a:tblGrid>
                <a:gridCol w="3222958">
                  <a:extLst>
                    <a:ext uri="{9D8B030D-6E8A-4147-A177-3AD203B41FA5}">
                      <a16:colId xmlns:a16="http://schemas.microsoft.com/office/drawing/2014/main" val="2049416589"/>
                    </a:ext>
                  </a:extLst>
                </a:gridCol>
                <a:gridCol w="5292970">
                  <a:extLst>
                    <a:ext uri="{9D8B030D-6E8A-4147-A177-3AD203B41FA5}">
                      <a16:colId xmlns:a16="http://schemas.microsoft.com/office/drawing/2014/main" val="1346011277"/>
                    </a:ext>
                  </a:extLst>
                </a:gridCol>
              </a:tblGrid>
              <a:tr h="361036">
                <a:tc>
                  <a:txBody>
                    <a:bodyPr/>
                    <a:lstStyle/>
                    <a:p>
                      <a:pPr algn="l">
                        <a:lnSpc>
                          <a:spcPct val="200000"/>
                        </a:lnSpc>
                        <a:spcAft>
                          <a:spcPts val="0"/>
                        </a:spcAft>
                      </a:pPr>
                      <a:r>
                        <a:rPr lang="es-EC" sz="1200" dirty="0">
                          <a:effectLst/>
                          <a:latin typeface="Arial" panose="020B0604020202020204" pitchFamily="34" charset="0"/>
                          <a:cs typeface="Arial" panose="020B0604020202020204" pitchFamily="34" charset="0"/>
                        </a:rPr>
                        <a:t>Característica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1601" marR="61601" marT="0" marB="0" anchor="ctr"/>
                </a:tc>
                <a:tc>
                  <a:txBody>
                    <a:bodyPr/>
                    <a:lstStyle/>
                    <a:p>
                      <a:pPr algn="l">
                        <a:lnSpc>
                          <a:spcPct val="200000"/>
                        </a:lnSpc>
                        <a:spcAft>
                          <a:spcPts val="0"/>
                        </a:spcAft>
                      </a:pPr>
                      <a:r>
                        <a:rPr lang="es-EC" sz="1200">
                          <a:effectLst/>
                          <a:latin typeface="Arial" panose="020B0604020202020204" pitchFamily="34" charset="0"/>
                          <a:cs typeface="Arial" panose="020B0604020202020204" pitchFamily="34" charset="0"/>
                        </a:rPr>
                        <a:t>Descripción</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1601" marR="61601" marT="0" marB="0" anchor="ctr"/>
                </a:tc>
                <a:extLst>
                  <a:ext uri="{0D108BD9-81ED-4DB2-BD59-A6C34878D82A}">
                    <a16:rowId xmlns:a16="http://schemas.microsoft.com/office/drawing/2014/main" val="3049949928"/>
                  </a:ext>
                </a:extLst>
              </a:tr>
              <a:tr h="918567">
                <a:tc>
                  <a:txBody>
                    <a:bodyPr/>
                    <a:lstStyle/>
                    <a:p>
                      <a:pPr algn="l">
                        <a:lnSpc>
                          <a:spcPct val="200000"/>
                        </a:lnSpc>
                        <a:spcAft>
                          <a:spcPts val="0"/>
                        </a:spcAft>
                      </a:pPr>
                      <a:r>
                        <a:rPr lang="es-EC" sz="1200" dirty="0">
                          <a:effectLst/>
                          <a:latin typeface="Arial" panose="020B0604020202020204" pitchFamily="34" charset="0"/>
                          <a:cs typeface="Arial" panose="020B0604020202020204" pitchFamily="34" charset="0"/>
                        </a:rPr>
                        <a:t>Capacidad de fabricación</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1601" marR="61601" marT="0" marB="0" anchor="ctr"/>
                </a:tc>
                <a:tc>
                  <a:txBody>
                    <a:bodyPr/>
                    <a:lstStyle/>
                    <a:p>
                      <a:pPr algn="l">
                        <a:lnSpc>
                          <a:spcPct val="200000"/>
                        </a:lnSpc>
                        <a:spcAft>
                          <a:spcPts val="0"/>
                        </a:spcAft>
                      </a:pPr>
                      <a:r>
                        <a:rPr lang="es-EC" sz="1200" dirty="0">
                          <a:effectLst/>
                          <a:latin typeface="Arial" panose="020B0604020202020204" pitchFamily="34" charset="0"/>
                          <a:cs typeface="Arial" panose="020B0604020202020204" pitchFamily="34" charset="0"/>
                        </a:rPr>
                        <a:t>El prototipo tardara la mitad de tiempo en decorar una gelatina que lo que tarda una persona en hacer el mismo trabajo.</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1601" marR="61601" marT="0" marB="0" anchor="ctr"/>
                </a:tc>
                <a:extLst>
                  <a:ext uri="{0D108BD9-81ED-4DB2-BD59-A6C34878D82A}">
                    <a16:rowId xmlns:a16="http://schemas.microsoft.com/office/drawing/2014/main" val="3030929017"/>
                  </a:ext>
                </a:extLst>
              </a:tr>
              <a:tr h="361036">
                <a:tc>
                  <a:txBody>
                    <a:bodyPr/>
                    <a:lstStyle/>
                    <a:p>
                      <a:pPr algn="l">
                        <a:lnSpc>
                          <a:spcPct val="200000"/>
                        </a:lnSpc>
                        <a:spcAft>
                          <a:spcPts val="0"/>
                        </a:spcAft>
                      </a:pPr>
                      <a:r>
                        <a:rPr lang="es-EC" sz="1200">
                          <a:effectLst/>
                          <a:latin typeface="Arial" panose="020B0604020202020204" pitchFamily="34" charset="0"/>
                          <a:cs typeface="Arial" panose="020B0604020202020204" pitchFamily="34" charset="0"/>
                        </a:rPr>
                        <a:t>Cantidad de colores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1601" marR="61601" marT="0" marB="0" anchor="ctr"/>
                </a:tc>
                <a:tc>
                  <a:txBody>
                    <a:bodyPr/>
                    <a:lstStyle/>
                    <a:p>
                      <a:pPr algn="l">
                        <a:lnSpc>
                          <a:spcPct val="200000"/>
                        </a:lnSpc>
                        <a:spcAft>
                          <a:spcPts val="0"/>
                        </a:spcAft>
                      </a:pPr>
                      <a:r>
                        <a:rPr lang="es-EC" sz="1200" dirty="0">
                          <a:effectLst/>
                          <a:latin typeface="Arial" panose="020B0604020202020204" pitchFamily="34" charset="0"/>
                          <a:cs typeface="Arial" panose="020B0604020202020204" pitchFamily="34" charset="0"/>
                        </a:rPr>
                        <a:t>El dispositivo deberá poder manejar 3 colores diferentes.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1601" marR="61601" marT="0" marB="0" anchor="ctr"/>
                </a:tc>
                <a:extLst>
                  <a:ext uri="{0D108BD9-81ED-4DB2-BD59-A6C34878D82A}">
                    <a16:rowId xmlns:a16="http://schemas.microsoft.com/office/drawing/2014/main" val="4242398928"/>
                  </a:ext>
                </a:extLst>
              </a:tr>
              <a:tr h="918567">
                <a:tc>
                  <a:txBody>
                    <a:bodyPr/>
                    <a:lstStyle/>
                    <a:p>
                      <a:pPr algn="l">
                        <a:lnSpc>
                          <a:spcPct val="200000"/>
                        </a:lnSpc>
                        <a:spcAft>
                          <a:spcPts val="0"/>
                        </a:spcAft>
                      </a:pPr>
                      <a:r>
                        <a:rPr lang="es-EC" sz="1200" dirty="0">
                          <a:effectLst/>
                          <a:latin typeface="Arial" panose="020B0604020202020204" pitchFamily="34" charset="0"/>
                          <a:cs typeface="Arial" panose="020B0604020202020204" pitchFamily="34" charset="0"/>
                        </a:rPr>
                        <a:t>Cambio de herramienta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1601" marR="61601" marT="0" marB="0" anchor="ctr"/>
                </a:tc>
                <a:tc>
                  <a:txBody>
                    <a:bodyPr/>
                    <a:lstStyle/>
                    <a:p>
                      <a:pPr algn="l">
                        <a:lnSpc>
                          <a:spcPct val="200000"/>
                        </a:lnSpc>
                        <a:spcAft>
                          <a:spcPts val="0"/>
                        </a:spcAft>
                      </a:pPr>
                      <a:r>
                        <a:rPr lang="es-EC" sz="1200" dirty="0">
                          <a:effectLst/>
                          <a:latin typeface="Arial" panose="020B0604020202020204" pitchFamily="34" charset="0"/>
                          <a:cs typeface="Arial" panose="020B0604020202020204" pitchFamily="34" charset="0"/>
                        </a:rPr>
                        <a:t>Debido a que cada color requiere de una gubia diferente se necesita un sistema de cambio de herramienta autónomo.</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1601" marR="61601" marT="0" marB="0" anchor="ctr"/>
                </a:tc>
                <a:extLst>
                  <a:ext uri="{0D108BD9-81ED-4DB2-BD59-A6C34878D82A}">
                    <a16:rowId xmlns:a16="http://schemas.microsoft.com/office/drawing/2014/main" val="3746068015"/>
                  </a:ext>
                </a:extLst>
              </a:tr>
              <a:tr h="1083107">
                <a:tc>
                  <a:txBody>
                    <a:bodyPr/>
                    <a:lstStyle/>
                    <a:p>
                      <a:pPr algn="l">
                        <a:lnSpc>
                          <a:spcPct val="200000"/>
                        </a:lnSpc>
                        <a:spcAft>
                          <a:spcPts val="0"/>
                        </a:spcAft>
                      </a:pPr>
                      <a:r>
                        <a:rPr lang="es-EC" sz="1200">
                          <a:effectLst/>
                          <a:latin typeface="Arial" panose="020B0604020202020204" pitchFamily="34" charset="0"/>
                          <a:cs typeface="Arial" panose="020B0604020202020204" pitchFamily="34" charset="0"/>
                        </a:rPr>
                        <a:t>Volumen de trabajo</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1601" marR="61601" marT="0" marB="0" anchor="ctr"/>
                </a:tc>
                <a:tc>
                  <a:txBody>
                    <a:bodyPr/>
                    <a:lstStyle/>
                    <a:p>
                      <a:pPr algn="l">
                        <a:lnSpc>
                          <a:spcPct val="200000"/>
                        </a:lnSpc>
                        <a:spcAft>
                          <a:spcPts val="0"/>
                        </a:spcAft>
                      </a:pPr>
                      <a:r>
                        <a:rPr lang="es-EC" sz="1200" dirty="0">
                          <a:effectLst/>
                          <a:latin typeface="Arial" panose="020B0604020202020204" pitchFamily="34" charset="0"/>
                          <a:cs typeface="Arial" panose="020B0604020202020204" pitchFamily="34" charset="0"/>
                        </a:rPr>
                        <a:t>El volumen de trabajo será de un cilindro de 15cm de diámetro en la base x 10cm de alto. De acuerdo con los frascos utilizados para la venta de las gelatinas.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1601" marR="61601" marT="0" marB="0" anchor="ctr"/>
                </a:tc>
                <a:extLst>
                  <a:ext uri="{0D108BD9-81ED-4DB2-BD59-A6C34878D82A}">
                    <a16:rowId xmlns:a16="http://schemas.microsoft.com/office/drawing/2014/main" val="58951585"/>
                  </a:ext>
                </a:extLst>
              </a:tr>
              <a:tr h="612379">
                <a:tc>
                  <a:txBody>
                    <a:bodyPr/>
                    <a:lstStyle/>
                    <a:p>
                      <a:pPr algn="l">
                        <a:lnSpc>
                          <a:spcPct val="200000"/>
                        </a:lnSpc>
                        <a:spcAft>
                          <a:spcPts val="0"/>
                        </a:spcAft>
                      </a:pPr>
                      <a:r>
                        <a:rPr lang="es-EC" sz="1200">
                          <a:effectLst/>
                          <a:latin typeface="Arial" panose="020B0604020202020204" pitchFamily="34" charset="0"/>
                          <a:cs typeface="Arial" panose="020B0604020202020204" pitchFamily="34" charset="0"/>
                        </a:rPr>
                        <a:t>Tamaño de recipiente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1601" marR="61601" marT="0" marB="0" anchor="ctr"/>
                </a:tc>
                <a:tc>
                  <a:txBody>
                    <a:bodyPr/>
                    <a:lstStyle/>
                    <a:p>
                      <a:pPr algn="l">
                        <a:lnSpc>
                          <a:spcPct val="200000"/>
                        </a:lnSpc>
                        <a:spcAft>
                          <a:spcPts val="0"/>
                        </a:spcAft>
                      </a:pPr>
                      <a:r>
                        <a:rPr lang="es-EC" sz="1200" dirty="0">
                          <a:effectLst/>
                          <a:latin typeface="Arial" panose="020B0604020202020204" pitchFamily="34" charset="0"/>
                          <a:cs typeface="Arial" panose="020B0604020202020204" pitchFamily="34" charset="0"/>
                        </a:rPr>
                        <a:t>Los frascos vienen en presentaciones de 7 y 10 cm de diámetro.</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1601" marR="61601" marT="0" marB="0" anchor="ctr"/>
                </a:tc>
                <a:extLst>
                  <a:ext uri="{0D108BD9-81ED-4DB2-BD59-A6C34878D82A}">
                    <a16:rowId xmlns:a16="http://schemas.microsoft.com/office/drawing/2014/main" val="1423633162"/>
                  </a:ext>
                </a:extLst>
              </a:tr>
              <a:tr h="722072">
                <a:tc>
                  <a:txBody>
                    <a:bodyPr/>
                    <a:lstStyle/>
                    <a:p>
                      <a:pPr algn="l">
                        <a:lnSpc>
                          <a:spcPct val="200000"/>
                        </a:lnSpc>
                        <a:spcAft>
                          <a:spcPts val="0"/>
                        </a:spcAft>
                      </a:pPr>
                      <a:r>
                        <a:rPr lang="es-EC" sz="1200">
                          <a:effectLst/>
                          <a:latin typeface="Arial" panose="020B0604020202020204" pitchFamily="34" charset="0"/>
                          <a:cs typeface="Arial" panose="020B0604020202020204" pitchFamily="34" charset="0"/>
                        </a:rPr>
                        <a:t>Software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1601" marR="61601" marT="0" marB="0" anchor="ctr"/>
                </a:tc>
                <a:tc>
                  <a:txBody>
                    <a:bodyPr/>
                    <a:lstStyle/>
                    <a:p>
                      <a:pPr algn="l">
                        <a:lnSpc>
                          <a:spcPct val="200000"/>
                        </a:lnSpc>
                        <a:spcAft>
                          <a:spcPts val="0"/>
                        </a:spcAft>
                      </a:pPr>
                      <a:r>
                        <a:rPr lang="es-EC" sz="1200" dirty="0">
                          <a:effectLst/>
                          <a:latin typeface="Arial" panose="020B0604020202020204" pitchFamily="34" charset="0"/>
                          <a:cs typeface="Arial" panose="020B0604020202020204" pitchFamily="34" charset="0"/>
                        </a:rPr>
                        <a:t>El código G se realizará en computador para posteriormente enviarlo a la placa de control.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1601" marR="61601" marT="0" marB="0" anchor="ctr"/>
                </a:tc>
                <a:extLst>
                  <a:ext uri="{0D108BD9-81ED-4DB2-BD59-A6C34878D82A}">
                    <a16:rowId xmlns:a16="http://schemas.microsoft.com/office/drawing/2014/main" val="304479611"/>
                  </a:ext>
                </a:extLst>
              </a:tr>
              <a:tr h="722072">
                <a:tc>
                  <a:txBody>
                    <a:bodyPr/>
                    <a:lstStyle/>
                    <a:p>
                      <a:pPr algn="l">
                        <a:lnSpc>
                          <a:spcPct val="200000"/>
                        </a:lnSpc>
                        <a:spcAft>
                          <a:spcPts val="0"/>
                        </a:spcAft>
                      </a:pPr>
                      <a:r>
                        <a:rPr lang="es-EC" sz="1200">
                          <a:effectLst/>
                          <a:latin typeface="Arial" panose="020B0604020202020204" pitchFamily="34" charset="0"/>
                          <a:cs typeface="Arial" panose="020B0604020202020204" pitchFamily="34" charset="0"/>
                        </a:rPr>
                        <a:t>Seguridad</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1601" marR="61601" marT="0" marB="0" anchor="ctr"/>
                </a:tc>
                <a:tc>
                  <a:txBody>
                    <a:bodyPr/>
                    <a:lstStyle/>
                    <a:p>
                      <a:pPr algn="l">
                        <a:lnSpc>
                          <a:spcPct val="200000"/>
                        </a:lnSpc>
                        <a:spcAft>
                          <a:spcPts val="0"/>
                        </a:spcAft>
                      </a:pPr>
                      <a:r>
                        <a:rPr lang="es-EC" sz="1200" dirty="0">
                          <a:effectLst/>
                          <a:latin typeface="Arial" panose="020B0604020202020204" pitchFamily="34" charset="0"/>
                          <a:cs typeface="Arial" panose="020B0604020202020204" pitchFamily="34" charset="0"/>
                        </a:rPr>
                        <a:t>El dispositivo deberá tener configuraciones que reduzcan en lo posible la posibilidad de lesiones usando el equipo.</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1601" marR="61601" marT="0" marB="0" anchor="ctr"/>
                </a:tc>
                <a:extLst>
                  <a:ext uri="{0D108BD9-81ED-4DB2-BD59-A6C34878D82A}">
                    <a16:rowId xmlns:a16="http://schemas.microsoft.com/office/drawing/2014/main" val="1788256309"/>
                  </a:ext>
                </a:extLst>
              </a:tr>
            </a:tbl>
          </a:graphicData>
        </a:graphic>
      </p:graphicFrame>
    </p:spTree>
    <p:extLst>
      <p:ext uri="{BB962C8B-B14F-4D97-AF65-F5344CB8AC3E}">
        <p14:creationId xmlns:p14="http://schemas.microsoft.com/office/powerpoint/2010/main" val="3522332192"/>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E">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arco">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ESPE" id="{A5568C71-925F-4522-9704-0E450C2CC13E}" vid="{135D8DBE-FBA3-4D94-8B93-1C452B4BF1F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ESPE</Template>
  <TotalTime>792</TotalTime>
  <Words>3985</Words>
  <Application>Microsoft Office PowerPoint</Application>
  <PresentationFormat>Panorámica</PresentationFormat>
  <Paragraphs>1040</Paragraphs>
  <Slides>51</Slides>
  <Notes>11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51</vt:i4>
      </vt:variant>
    </vt:vector>
  </HeadingPairs>
  <TitlesOfParts>
    <vt:vector size="59" baseType="lpstr">
      <vt:lpstr>Arial</vt:lpstr>
      <vt:lpstr>Calibri</vt:lpstr>
      <vt:lpstr>Corbel</vt:lpstr>
      <vt:lpstr>Symbol</vt:lpstr>
      <vt:lpstr>Times New Roman</vt:lpstr>
      <vt:lpstr>Wingdings</vt:lpstr>
      <vt:lpstr>Wingdings 2</vt:lpstr>
      <vt:lpstr>ESPE</vt:lpstr>
      <vt:lpstr>DEPARTAMENTO DE CIENCIAS DE LA ENERGÍA Y MECÁNICA CARRERA DE INGENIERÍA EN MECATRÓNICA   TRABAJO DE TITULACIÓN, PREVIO A LA OBTENCIÓN DEL TÍTULO DE INGENIERO EN MECATRÓNICA </vt:lpstr>
      <vt:lpstr>CONTENIDO</vt:lpstr>
      <vt:lpstr>Postres Artísticos 3D</vt:lpstr>
      <vt:lpstr>Antecedentes</vt:lpstr>
      <vt:lpstr>Descripción del proyecto</vt:lpstr>
      <vt:lpstr>Descripción del proyecto</vt:lpstr>
      <vt:lpstr>Justificación e Importancia</vt:lpstr>
      <vt:lpstr>Objetivos</vt:lpstr>
      <vt:lpstr>Alcance</vt:lpstr>
      <vt:lpstr>Sector Artesanal</vt:lpstr>
      <vt:lpstr>Decoración </vt:lpstr>
      <vt:lpstr>Decoración Manual </vt:lpstr>
      <vt:lpstr>Decoración Automática </vt:lpstr>
      <vt:lpstr>Configuración y Estructura del prototipo</vt:lpstr>
      <vt:lpstr>Metodología</vt:lpstr>
      <vt:lpstr>Metodología</vt:lpstr>
      <vt:lpstr>Diagrama Funcional</vt:lpstr>
      <vt:lpstr>Diseño: Subsistema Mecánico</vt:lpstr>
      <vt:lpstr>Diseño: Subsistema Mecánico</vt:lpstr>
      <vt:lpstr>Diseño: Subsistema Mecánico</vt:lpstr>
      <vt:lpstr>Diseño: Subsistema Mecánico</vt:lpstr>
      <vt:lpstr>Diseño: Subsistema Mecánico</vt:lpstr>
      <vt:lpstr>Diseño: Subsistema Mecánico</vt:lpstr>
      <vt:lpstr>Diseño: Subsistema Mecánico</vt:lpstr>
      <vt:lpstr>Diseño: Subsistema Mecánico</vt:lpstr>
      <vt:lpstr>Diseño: Subsistema Mecánico</vt:lpstr>
      <vt:lpstr>Diseño: Subsistema Electrónico</vt:lpstr>
      <vt:lpstr>Diseño: Subsistema Electrónico</vt:lpstr>
      <vt:lpstr>Diseño: Subsistema Informático</vt:lpstr>
      <vt:lpstr>Diseño: Subsistema Informático</vt:lpstr>
      <vt:lpstr>Diseño: Subsistema Informático</vt:lpstr>
      <vt:lpstr>Diseño: Subsistema Informático</vt:lpstr>
      <vt:lpstr>Diseño: Subsistema Informático</vt:lpstr>
      <vt:lpstr>Diseño: Subsistema Informático</vt:lpstr>
      <vt:lpstr>Diseño: Subsistema Informático</vt:lpstr>
      <vt:lpstr>Diseño: Subsistema Informático</vt:lpstr>
      <vt:lpstr>Diseño: Subsistema Informático</vt:lpstr>
      <vt:lpstr>Pruebas y Resultados</vt:lpstr>
      <vt:lpstr>Pruebas y Resultados</vt:lpstr>
      <vt:lpstr>Pruebas y Resultados</vt:lpstr>
      <vt:lpstr>Pruebas y Resultados</vt:lpstr>
      <vt:lpstr>Pruebas y Resultados</vt:lpstr>
      <vt:lpstr>Pruebas y Resultados</vt:lpstr>
      <vt:lpstr>Pruebas y Resultados</vt:lpstr>
      <vt:lpstr>Pruebas y Resultados</vt:lpstr>
      <vt:lpstr>Conclusiones</vt:lpstr>
      <vt:lpstr>Conclusiones</vt:lpstr>
      <vt:lpstr>Conclusiones</vt:lpstr>
      <vt:lpstr>Recomendaciones</vt:lpstr>
      <vt:lpstr>Funcionamiento</vt:lpstr>
      <vt:lpstr>GRACIAS POR SU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DE LA ENERGÍA Y MECÁNICA CARRERA DE INGENIERÍA EN MECATRÓNICA   TRABAJO DE TITULACIÓN, PREVIO A LA OBTENCIÓN DEL TÍTULO DE INGENIERO EN MECATRÓNICA</dc:title>
  <dc:creator>Joel Parra;Charly Chiriboga</dc:creator>
  <cp:lastModifiedBy>Usuario de Windows</cp:lastModifiedBy>
  <cp:revision>69</cp:revision>
  <dcterms:created xsi:type="dcterms:W3CDTF">2021-08-18T05:23:49Z</dcterms:created>
  <dcterms:modified xsi:type="dcterms:W3CDTF">2023-02-24T16:15:49Z</dcterms:modified>
</cp:coreProperties>
</file>