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57" r:id="rId2"/>
    <p:sldId id="283" r:id="rId3"/>
    <p:sldId id="258" r:id="rId4"/>
    <p:sldId id="284" r:id="rId5"/>
    <p:sldId id="407" r:id="rId6"/>
    <p:sldId id="406" r:id="rId7"/>
    <p:sldId id="409" r:id="rId8"/>
    <p:sldId id="366" r:id="rId9"/>
    <p:sldId id="408" r:id="rId10"/>
    <p:sldId id="410" r:id="rId11"/>
    <p:sldId id="411" r:id="rId12"/>
    <p:sldId id="412" r:id="rId13"/>
    <p:sldId id="413" r:id="rId14"/>
    <p:sldId id="414" r:id="rId15"/>
    <p:sldId id="367" r:id="rId16"/>
    <p:sldId id="259" r:id="rId17"/>
    <p:sldId id="415" r:id="rId18"/>
    <p:sldId id="416" r:id="rId19"/>
    <p:sldId id="443" r:id="rId20"/>
    <p:sldId id="417" r:id="rId21"/>
    <p:sldId id="418" r:id="rId22"/>
    <p:sldId id="419" r:id="rId23"/>
    <p:sldId id="420" r:id="rId24"/>
    <p:sldId id="422" r:id="rId25"/>
    <p:sldId id="423" r:id="rId26"/>
    <p:sldId id="424" r:id="rId27"/>
    <p:sldId id="421" r:id="rId28"/>
    <p:sldId id="426" r:id="rId29"/>
    <p:sldId id="427" r:id="rId30"/>
    <p:sldId id="428" r:id="rId31"/>
    <p:sldId id="352" r:id="rId32"/>
    <p:sldId id="430" r:id="rId33"/>
    <p:sldId id="431" r:id="rId34"/>
    <p:sldId id="432" r:id="rId35"/>
    <p:sldId id="433" r:id="rId36"/>
    <p:sldId id="434" r:id="rId37"/>
    <p:sldId id="435" r:id="rId38"/>
    <p:sldId id="436" r:id="rId39"/>
    <p:sldId id="437" r:id="rId40"/>
    <p:sldId id="438" r:id="rId41"/>
    <p:sldId id="439" r:id="rId42"/>
    <p:sldId id="440" r:id="rId43"/>
    <p:sldId id="441" r:id="rId44"/>
    <p:sldId id="429" r:id="rId45"/>
    <p:sldId id="402" r:id="rId46"/>
    <p:sldId id="442" r:id="rId47"/>
    <p:sldId id="401" r:id="rId48"/>
    <p:sldId id="400" r:id="rId49"/>
    <p:sldId id="291" r:id="rId50"/>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51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86EA7D-2D30-45BA-857C-2D386C8C729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CE24A48A-D3C7-49FF-A70E-BF51F500D09A}">
      <dgm:prSet phldrT="[Texto]" custT="1"/>
      <dgm:spPr>
        <a:solidFill>
          <a:schemeClr val="accent1">
            <a:lumMod val="75000"/>
          </a:schemeClr>
        </a:solidFill>
      </dgm:spPr>
      <dgm:t>
        <a:bodyPr/>
        <a:lstStyle/>
        <a:p>
          <a:pPr algn="just"/>
          <a:r>
            <a:rPr lang="es-ES" sz="1800" dirty="0"/>
            <a:t>GENERAL</a:t>
          </a:r>
        </a:p>
      </dgm:t>
    </dgm:pt>
    <dgm:pt modelId="{D10ECA0D-E3B7-42CB-B591-10896DF5658E}" type="parTrans" cxnId="{C240E2A2-9EC1-4CF5-87A2-3A136A95C603}">
      <dgm:prSet/>
      <dgm:spPr/>
      <dgm:t>
        <a:bodyPr/>
        <a:lstStyle/>
        <a:p>
          <a:pPr algn="just"/>
          <a:endParaRPr lang="es-ES" sz="1800"/>
        </a:p>
      </dgm:t>
    </dgm:pt>
    <dgm:pt modelId="{99B6317E-1B91-4001-B738-64AE9A147D8D}" type="sibTrans" cxnId="{C240E2A2-9EC1-4CF5-87A2-3A136A95C603}">
      <dgm:prSet/>
      <dgm:spPr/>
      <dgm:t>
        <a:bodyPr/>
        <a:lstStyle/>
        <a:p>
          <a:pPr algn="just"/>
          <a:endParaRPr lang="es-ES" sz="1800"/>
        </a:p>
      </dgm:t>
    </dgm:pt>
    <dgm:pt modelId="{059DE49E-4E48-4989-A316-39D285C74B2D}">
      <dgm:prSet phldrT="[Texto]" custT="1"/>
      <dgm:spPr/>
      <dgm:t>
        <a:bodyPr/>
        <a:lstStyle/>
        <a:p>
          <a:pPr algn="just">
            <a:lnSpc>
              <a:spcPct val="150000"/>
            </a:lnSpc>
          </a:pPr>
          <a:r>
            <a:rPr lang="es-EC" sz="1800" dirty="0"/>
            <a:t>Diseñar y construir un prototipo para la validación y certificación de la capacidad de filtrado de mascarillas y respiradores según ASTM – F2299.</a:t>
          </a:r>
          <a:endParaRPr lang="es-ES" sz="1800" dirty="0"/>
        </a:p>
      </dgm:t>
    </dgm:pt>
    <dgm:pt modelId="{15B7C731-FF69-4CB7-8012-0A445C53E092}" type="parTrans" cxnId="{B9B92935-7E8D-4580-8379-DF0067378BAD}">
      <dgm:prSet/>
      <dgm:spPr/>
      <dgm:t>
        <a:bodyPr/>
        <a:lstStyle/>
        <a:p>
          <a:pPr algn="just"/>
          <a:endParaRPr lang="es-ES" sz="1800"/>
        </a:p>
      </dgm:t>
    </dgm:pt>
    <dgm:pt modelId="{EE2A983F-E12A-473B-8E71-63643227684A}" type="sibTrans" cxnId="{B9B92935-7E8D-4580-8379-DF0067378BAD}">
      <dgm:prSet/>
      <dgm:spPr/>
      <dgm:t>
        <a:bodyPr/>
        <a:lstStyle/>
        <a:p>
          <a:pPr algn="just"/>
          <a:endParaRPr lang="es-ES" sz="1800"/>
        </a:p>
      </dgm:t>
    </dgm:pt>
    <dgm:pt modelId="{15BA9C1E-4D19-4401-874E-BE204341CB8F}">
      <dgm:prSet phldrT="[Texto]" custT="1"/>
      <dgm:spPr>
        <a:solidFill>
          <a:schemeClr val="accent1">
            <a:lumMod val="75000"/>
          </a:schemeClr>
        </a:solidFill>
      </dgm:spPr>
      <dgm:t>
        <a:bodyPr/>
        <a:lstStyle/>
        <a:p>
          <a:pPr algn="just"/>
          <a:r>
            <a:rPr lang="es-ES" sz="1800" dirty="0"/>
            <a:t>ESPECÍFICOS</a:t>
          </a:r>
        </a:p>
      </dgm:t>
    </dgm:pt>
    <dgm:pt modelId="{CFA25519-F151-4F51-BED5-5AF610898ECB}" type="parTrans" cxnId="{D37DBD04-67F8-4321-996A-52E7AFC1DE5E}">
      <dgm:prSet/>
      <dgm:spPr/>
      <dgm:t>
        <a:bodyPr/>
        <a:lstStyle/>
        <a:p>
          <a:pPr algn="just"/>
          <a:endParaRPr lang="es-ES" sz="1800"/>
        </a:p>
      </dgm:t>
    </dgm:pt>
    <dgm:pt modelId="{0C7D5672-1885-4359-8CDC-CB1A7192E39F}" type="sibTrans" cxnId="{D37DBD04-67F8-4321-996A-52E7AFC1DE5E}">
      <dgm:prSet/>
      <dgm:spPr/>
      <dgm:t>
        <a:bodyPr/>
        <a:lstStyle/>
        <a:p>
          <a:pPr algn="just"/>
          <a:endParaRPr lang="es-ES" sz="1800"/>
        </a:p>
      </dgm:t>
    </dgm:pt>
    <dgm:pt modelId="{D0A79EC0-26E4-45FD-AF20-2C0667AB1932}">
      <dgm:prSet phldrT="[Texto]" custT="1"/>
      <dgm:spPr/>
      <dgm:t>
        <a:bodyPr/>
        <a:lstStyle/>
        <a:p>
          <a:pPr algn="just">
            <a:lnSpc>
              <a:spcPct val="150000"/>
            </a:lnSpc>
          </a:pPr>
          <a:r>
            <a:rPr lang="es-EC" sz="1800" dirty="0"/>
            <a:t>Diseñar y construir una cámara de pruebas que aloje los componentes mecánicos y electrónicos.</a:t>
          </a:r>
          <a:endParaRPr lang="es-ES" sz="1800" dirty="0"/>
        </a:p>
      </dgm:t>
    </dgm:pt>
    <dgm:pt modelId="{848F53E0-69CD-412D-A2FD-DA9D49497DB8}" type="parTrans" cxnId="{77526F9B-36E6-47E7-B0CD-1FDB2CC3EC35}">
      <dgm:prSet/>
      <dgm:spPr/>
      <dgm:t>
        <a:bodyPr/>
        <a:lstStyle/>
        <a:p>
          <a:pPr algn="just"/>
          <a:endParaRPr lang="es-ES" sz="1800"/>
        </a:p>
      </dgm:t>
    </dgm:pt>
    <dgm:pt modelId="{D1996C03-17BF-4649-9A26-BFEB6ADA8CAA}" type="sibTrans" cxnId="{77526F9B-36E6-47E7-B0CD-1FDB2CC3EC35}">
      <dgm:prSet/>
      <dgm:spPr/>
      <dgm:t>
        <a:bodyPr/>
        <a:lstStyle/>
        <a:p>
          <a:pPr algn="just"/>
          <a:endParaRPr lang="es-ES" sz="1800"/>
        </a:p>
      </dgm:t>
    </dgm:pt>
    <dgm:pt modelId="{AE299A68-57DE-418D-85A6-93E13036926A}">
      <dgm:prSet custT="1"/>
      <dgm:spPr/>
      <dgm:t>
        <a:bodyPr/>
        <a:lstStyle/>
        <a:p>
          <a:pPr>
            <a:buFont typeface="Symbol" panose="05050102010706020507" pitchFamily="18" charset="2"/>
            <a:buChar char=""/>
          </a:pPr>
          <a:r>
            <a:rPr lang="es-EC" sz="1800" dirty="0"/>
            <a:t>Diseñar e implementar un sistema para el transporte y nebulización de partículas de prueba hacia la cámara de pruebas.</a:t>
          </a:r>
        </a:p>
      </dgm:t>
    </dgm:pt>
    <dgm:pt modelId="{3D46A071-7283-4201-A77F-DB375F607AC7}" type="parTrans" cxnId="{E40D8188-151A-4F43-8C65-3B0ED26FFEC3}">
      <dgm:prSet/>
      <dgm:spPr/>
      <dgm:t>
        <a:bodyPr/>
        <a:lstStyle/>
        <a:p>
          <a:endParaRPr lang="es-EC"/>
        </a:p>
      </dgm:t>
    </dgm:pt>
    <dgm:pt modelId="{766262D9-8AEF-4A93-AFC7-A759C08891EB}" type="sibTrans" cxnId="{E40D8188-151A-4F43-8C65-3B0ED26FFEC3}">
      <dgm:prSet/>
      <dgm:spPr/>
      <dgm:t>
        <a:bodyPr/>
        <a:lstStyle/>
        <a:p>
          <a:endParaRPr lang="es-EC"/>
        </a:p>
      </dgm:t>
    </dgm:pt>
    <dgm:pt modelId="{31E864D9-8285-4ED9-B718-B6FE311AF8C3}">
      <dgm:prSet custT="1"/>
      <dgm:spPr/>
      <dgm:t>
        <a:bodyPr/>
        <a:lstStyle/>
        <a:p>
          <a:pPr>
            <a:buFont typeface="Symbol" panose="05050102010706020507" pitchFamily="18" charset="2"/>
            <a:buChar char=""/>
          </a:pPr>
          <a:r>
            <a:rPr lang="es-EC" sz="1800" dirty="0"/>
            <a:t>Diseñar e implementar un sistema de fotometría láser para contabilizar partículas de látex de poliestireno en el rango de 1 - 5 micras.</a:t>
          </a:r>
        </a:p>
      </dgm:t>
    </dgm:pt>
    <dgm:pt modelId="{3BB211C6-F4AF-4D13-9193-BC287E029D2F}" type="parTrans" cxnId="{C60BB283-EA76-4572-A45E-5149D8F052EC}">
      <dgm:prSet/>
      <dgm:spPr/>
      <dgm:t>
        <a:bodyPr/>
        <a:lstStyle/>
        <a:p>
          <a:endParaRPr lang="es-EC"/>
        </a:p>
      </dgm:t>
    </dgm:pt>
    <dgm:pt modelId="{113AEA6F-23EE-409D-AAF9-E6744E57C530}" type="sibTrans" cxnId="{C60BB283-EA76-4572-A45E-5149D8F052EC}">
      <dgm:prSet/>
      <dgm:spPr/>
      <dgm:t>
        <a:bodyPr/>
        <a:lstStyle/>
        <a:p>
          <a:endParaRPr lang="es-EC"/>
        </a:p>
      </dgm:t>
    </dgm:pt>
    <dgm:pt modelId="{2D4088AF-2230-4700-A394-B3362046C1BF}">
      <dgm:prSet custT="1"/>
      <dgm:spPr/>
      <dgm:t>
        <a:bodyPr/>
        <a:lstStyle/>
        <a:p>
          <a:pPr>
            <a:buFont typeface="Symbol" panose="05050102010706020507" pitchFamily="18" charset="2"/>
            <a:buChar char=""/>
          </a:pPr>
          <a:r>
            <a:rPr lang="es-EC" sz="1800" dirty="0"/>
            <a:t>Diseñar e implementar un sistema que monitoree y controle las condiciones ambientales de la cámara de pruebas.</a:t>
          </a:r>
        </a:p>
      </dgm:t>
    </dgm:pt>
    <dgm:pt modelId="{0334D12B-67B2-4E54-AE1E-98214D9E66F0}" type="parTrans" cxnId="{E6DC2560-8E3F-4809-9EE8-40CBACD80D21}">
      <dgm:prSet/>
      <dgm:spPr/>
      <dgm:t>
        <a:bodyPr/>
        <a:lstStyle/>
        <a:p>
          <a:endParaRPr lang="es-EC"/>
        </a:p>
      </dgm:t>
    </dgm:pt>
    <dgm:pt modelId="{ADEDCEDC-26B7-4474-9FE0-7088AA71D41E}" type="sibTrans" cxnId="{E6DC2560-8E3F-4809-9EE8-40CBACD80D21}">
      <dgm:prSet/>
      <dgm:spPr/>
      <dgm:t>
        <a:bodyPr/>
        <a:lstStyle/>
        <a:p>
          <a:endParaRPr lang="es-EC"/>
        </a:p>
      </dgm:t>
    </dgm:pt>
    <dgm:pt modelId="{E39CD170-4D65-4D44-9478-1936895E6F32}">
      <dgm:prSet custT="1"/>
      <dgm:spPr/>
      <dgm:t>
        <a:bodyPr/>
        <a:lstStyle/>
        <a:p>
          <a:pPr>
            <a:buFont typeface="Symbol" panose="05050102010706020507" pitchFamily="18" charset="2"/>
            <a:buChar char=""/>
          </a:pPr>
          <a:r>
            <a:rPr lang="es-EC" sz="1800" dirty="0"/>
            <a:t>Presentar los resultados de las pruebas de mascarillas mediante una interfaz gráfica.</a:t>
          </a:r>
        </a:p>
      </dgm:t>
    </dgm:pt>
    <dgm:pt modelId="{7776E3CA-589A-4A56-BACF-A72E028924CB}" type="parTrans" cxnId="{7C778B76-D67C-4E96-8C54-5E6F67338FA3}">
      <dgm:prSet/>
      <dgm:spPr/>
      <dgm:t>
        <a:bodyPr/>
        <a:lstStyle/>
        <a:p>
          <a:endParaRPr lang="es-EC"/>
        </a:p>
      </dgm:t>
    </dgm:pt>
    <dgm:pt modelId="{0610C547-276F-4383-888F-974D60D9443D}" type="sibTrans" cxnId="{7C778B76-D67C-4E96-8C54-5E6F67338FA3}">
      <dgm:prSet/>
      <dgm:spPr/>
      <dgm:t>
        <a:bodyPr/>
        <a:lstStyle/>
        <a:p>
          <a:endParaRPr lang="es-EC"/>
        </a:p>
      </dgm:t>
    </dgm:pt>
    <dgm:pt modelId="{68BCC23C-557D-44FA-B7DF-3ED805587118}" type="pres">
      <dgm:prSet presAssocID="{2B86EA7D-2D30-45BA-857C-2D386C8C7298}" presName="linear" presStyleCnt="0">
        <dgm:presLayoutVars>
          <dgm:animLvl val="lvl"/>
          <dgm:resizeHandles val="exact"/>
        </dgm:presLayoutVars>
      </dgm:prSet>
      <dgm:spPr/>
    </dgm:pt>
    <dgm:pt modelId="{805E4810-949C-4D46-876C-036BF62ED5D2}" type="pres">
      <dgm:prSet presAssocID="{CE24A48A-D3C7-49FF-A70E-BF51F500D09A}" presName="parentText" presStyleLbl="node1" presStyleIdx="0" presStyleCnt="2" custScaleY="48944">
        <dgm:presLayoutVars>
          <dgm:chMax val="0"/>
          <dgm:bulletEnabled val="1"/>
        </dgm:presLayoutVars>
      </dgm:prSet>
      <dgm:spPr/>
    </dgm:pt>
    <dgm:pt modelId="{D95C3006-65E4-4DB6-ACA6-E7257A748A84}" type="pres">
      <dgm:prSet presAssocID="{CE24A48A-D3C7-49FF-A70E-BF51F500D09A}" presName="childText" presStyleLbl="revTx" presStyleIdx="0" presStyleCnt="2">
        <dgm:presLayoutVars>
          <dgm:bulletEnabled val="1"/>
        </dgm:presLayoutVars>
      </dgm:prSet>
      <dgm:spPr/>
    </dgm:pt>
    <dgm:pt modelId="{CE0F7C84-0D0F-44BC-8D72-8F7832816DC5}" type="pres">
      <dgm:prSet presAssocID="{15BA9C1E-4D19-4401-874E-BE204341CB8F}" presName="parentText" presStyleLbl="node1" presStyleIdx="1" presStyleCnt="2" custScaleY="52531">
        <dgm:presLayoutVars>
          <dgm:chMax val="0"/>
          <dgm:bulletEnabled val="1"/>
        </dgm:presLayoutVars>
      </dgm:prSet>
      <dgm:spPr/>
    </dgm:pt>
    <dgm:pt modelId="{29FEB7F1-70D9-42DB-A679-C856490F44B5}" type="pres">
      <dgm:prSet presAssocID="{15BA9C1E-4D19-4401-874E-BE204341CB8F}" presName="childText" presStyleLbl="revTx" presStyleIdx="1" presStyleCnt="2" custScaleY="119554" custLinFactNeighborY="2189">
        <dgm:presLayoutVars>
          <dgm:bulletEnabled val="1"/>
        </dgm:presLayoutVars>
      </dgm:prSet>
      <dgm:spPr/>
    </dgm:pt>
  </dgm:ptLst>
  <dgm:cxnLst>
    <dgm:cxn modelId="{D37DBD04-67F8-4321-996A-52E7AFC1DE5E}" srcId="{2B86EA7D-2D30-45BA-857C-2D386C8C7298}" destId="{15BA9C1E-4D19-4401-874E-BE204341CB8F}" srcOrd="1" destOrd="0" parTransId="{CFA25519-F151-4F51-BED5-5AF610898ECB}" sibTransId="{0C7D5672-1885-4359-8CDC-CB1A7192E39F}"/>
    <dgm:cxn modelId="{85081512-F9E8-445F-AB22-080B24E4209E}" type="presOf" srcId="{2D4088AF-2230-4700-A394-B3362046C1BF}" destId="{29FEB7F1-70D9-42DB-A679-C856490F44B5}" srcOrd="0" destOrd="3" presId="urn:microsoft.com/office/officeart/2005/8/layout/vList2"/>
    <dgm:cxn modelId="{B9B92935-7E8D-4580-8379-DF0067378BAD}" srcId="{CE24A48A-D3C7-49FF-A70E-BF51F500D09A}" destId="{059DE49E-4E48-4989-A316-39D285C74B2D}" srcOrd="0" destOrd="0" parTransId="{15B7C731-FF69-4CB7-8012-0A445C53E092}" sibTransId="{EE2A983F-E12A-473B-8E71-63643227684A}"/>
    <dgm:cxn modelId="{E876575B-D88E-4516-952C-9CD9BAAE0B88}" type="presOf" srcId="{31E864D9-8285-4ED9-B718-B6FE311AF8C3}" destId="{29FEB7F1-70D9-42DB-A679-C856490F44B5}" srcOrd="0" destOrd="2" presId="urn:microsoft.com/office/officeart/2005/8/layout/vList2"/>
    <dgm:cxn modelId="{E6DC2560-8E3F-4809-9EE8-40CBACD80D21}" srcId="{15BA9C1E-4D19-4401-874E-BE204341CB8F}" destId="{2D4088AF-2230-4700-A394-B3362046C1BF}" srcOrd="3" destOrd="0" parTransId="{0334D12B-67B2-4E54-AE1E-98214D9E66F0}" sibTransId="{ADEDCEDC-26B7-4474-9FE0-7088AA71D41E}"/>
    <dgm:cxn modelId="{23181272-0C54-4185-9394-E2A389C9F2DC}" type="presOf" srcId="{15BA9C1E-4D19-4401-874E-BE204341CB8F}" destId="{CE0F7C84-0D0F-44BC-8D72-8F7832816DC5}" srcOrd="0" destOrd="0" presId="urn:microsoft.com/office/officeart/2005/8/layout/vList2"/>
    <dgm:cxn modelId="{7C778B76-D67C-4E96-8C54-5E6F67338FA3}" srcId="{15BA9C1E-4D19-4401-874E-BE204341CB8F}" destId="{E39CD170-4D65-4D44-9478-1936895E6F32}" srcOrd="4" destOrd="0" parTransId="{7776E3CA-589A-4A56-BACF-A72E028924CB}" sibTransId="{0610C547-276F-4383-888F-974D60D9443D}"/>
    <dgm:cxn modelId="{C60BB283-EA76-4572-A45E-5149D8F052EC}" srcId="{15BA9C1E-4D19-4401-874E-BE204341CB8F}" destId="{31E864D9-8285-4ED9-B718-B6FE311AF8C3}" srcOrd="2" destOrd="0" parTransId="{3BB211C6-F4AF-4D13-9193-BC287E029D2F}" sibTransId="{113AEA6F-23EE-409D-AAF9-E6744E57C530}"/>
    <dgm:cxn modelId="{E40D8188-151A-4F43-8C65-3B0ED26FFEC3}" srcId="{15BA9C1E-4D19-4401-874E-BE204341CB8F}" destId="{AE299A68-57DE-418D-85A6-93E13036926A}" srcOrd="1" destOrd="0" parTransId="{3D46A071-7283-4201-A77F-DB375F607AC7}" sibTransId="{766262D9-8AEF-4A93-AFC7-A759C08891EB}"/>
    <dgm:cxn modelId="{31D50E89-DAEA-4BDE-8B11-EF13355C36D3}" type="presOf" srcId="{059DE49E-4E48-4989-A316-39D285C74B2D}" destId="{D95C3006-65E4-4DB6-ACA6-E7257A748A84}" srcOrd="0" destOrd="0" presId="urn:microsoft.com/office/officeart/2005/8/layout/vList2"/>
    <dgm:cxn modelId="{77526F9B-36E6-47E7-B0CD-1FDB2CC3EC35}" srcId="{15BA9C1E-4D19-4401-874E-BE204341CB8F}" destId="{D0A79EC0-26E4-45FD-AF20-2C0667AB1932}" srcOrd="0" destOrd="0" parTransId="{848F53E0-69CD-412D-A2FD-DA9D49497DB8}" sibTransId="{D1996C03-17BF-4649-9A26-BFEB6ADA8CAA}"/>
    <dgm:cxn modelId="{C240E2A2-9EC1-4CF5-87A2-3A136A95C603}" srcId="{2B86EA7D-2D30-45BA-857C-2D386C8C7298}" destId="{CE24A48A-D3C7-49FF-A70E-BF51F500D09A}" srcOrd="0" destOrd="0" parTransId="{D10ECA0D-E3B7-42CB-B591-10896DF5658E}" sibTransId="{99B6317E-1B91-4001-B738-64AE9A147D8D}"/>
    <dgm:cxn modelId="{BF809CA9-EB35-4FDA-98FC-C45547A7FC59}" type="presOf" srcId="{D0A79EC0-26E4-45FD-AF20-2C0667AB1932}" destId="{29FEB7F1-70D9-42DB-A679-C856490F44B5}" srcOrd="0" destOrd="0" presId="urn:microsoft.com/office/officeart/2005/8/layout/vList2"/>
    <dgm:cxn modelId="{3FF5ADCB-7C24-4110-AE51-F856E1BF02E7}" type="presOf" srcId="{AE299A68-57DE-418D-85A6-93E13036926A}" destId="{29FEB7F1-70D9-42DB-A679-C856490F44B5}" srcOrd="0" destOrd="1" presId="urn:microsoft.com/office/officeart/2005/8/layout/vList2"/>
    <dgm:cxn modelId="{910B42E4-497E-4509-9DA6-AD7BB891430C}" type="presOf" srcId="{CE24A48A-D3C7-49FF-A70E-BF51F500D09A}" destId="{805E4810-949C-4D46-876C-036BF62ED5D2}" srcOrd="0" destOrd="0" presId="urn:microsoft.com/office/officeart/2005/8/layout/vList2"/>
    <dgm:cxn modelId="{F9DD6BEB-413B-4526-BDAB-56D4795C6A87}" type="presOf" srcId="{2B86EA7D-2D30-45BA-857C-2D386C8C7298}" destId="{68BCC23C-557D-44FA-B7DF-3ED805587118}" srcOrd="0" destOrd="0" presId="urn:microsoft.com/office/officeart/2005/8/layout/vList2"/>
    <dgm:cxn modelId="{36941BEF-DB8B-44DE-8C4A-288EF2CAA808}" type="presOf" srcId="{E39CD170-4D65-4D44-9478-1936895E6F32}" destId="{29FEB7F1-70D9-42DB-A679-C856490F44B5}" srcOrd="0" destOrd="4" presId="urn:microsoft.com/office/officeart/2005/8/layout/vList2"/>
    <dgm:cxn modelId="{FA07E83E-32B3-457E-827F-8390E5A2B3E4}" type="presParOf" srcId="{68BCC23C-557D-44FA-B7DF-3ED805587118}" destId="{805E4810-949C-4D46-876C-036BF62ED5D2}" srcOrd="0" destOrd="0" presId="urn:microsoft.com/office/officeart/2005/8/layout/vList2"/>
    <dgm:cxn modelId="{3B0E2747-6E59-44C1-90D2-7ACEB1A3F542}" type="presParOf" srcId="{68BCC23C-557D-44FA-B7DF-3ED805587118}" destId="{D95C3006-65E4-4DB6-ACA6-E7257A748A84}" srcOrd="1" destOrd="0" presId="urn:microsoft.com/office/officeart/2005/8/layout/vList2"/>
    <dgm:cxn modelId="{E3A75FA1-F8DE-46B6-B0FE-63402316B8BC}" type="presParOf" srcId="{68BCC23C-557D-44FA-B7DF-3ED805587118}" destId="{CE0F7C84-0D0F-44BC-8D72-8F7832816DC5}" srcOrd="2" destOrd="0" presId="urn:microsoft.com/office/officeart/2005/8/layout/vList2"/>
    <dgm:cxn modelId="{763A5881-AFA1-41FF-B997-EE561FADE289}" type="presParOf" srcId="{68BCC23C-557D-44FA-B7DF-3ED805587118}" destId="{29FEB7F1-70D9-42DB-A679-C856490F44B5}"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378EC1-8319-4BCB-BB9A-20AC5A105D49}"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s-419"/>
        </a:p>
      </dgm:t>
    </dgm:pt>
    <dgm:pt modelId="{91FA347F-79BC-49E4-A681-D8837C84826B}">
      <dgm:prSet phldrT="[Texto]"/>
      <dgm:spPr/>
      <dgm:t>
        <a:bodyPr/>
        <a:lstStyle/>
        <a:p>
          <a:r>
            <a:rPr lang="es-419">
              <a:latin typeface="SansSerif" panose="00000400000000000000" pitchFamily="2" charset="2"/>
            </a:rPr>
            <a:t>Circuito de control</a:t>
          </a:r>
        </a:p>
      </dgm:t>
    </dgm:pt>
    <dgm:pt modelId="{862F33C5-4859-4144-8029-3BD740642574}" type="parTrans" cxnId="{F6235231-AC60-4BEF-8B54-35CE2F59640E}">
      <dgm:prSet/>
      <dgm:spPr/>
      <dgm:t>
        <a:bodyPr/>
        <a:lstStyle/>
        <a:p>
          <a:endParaRPr lang="es-419">
            <a:latin typeface="SansSerif" panose="00000400000000000000" pitchFamily="2" charset="2"/>
          </a:endParaRPr>
        </a:p>
      </dgm:t>
    </dgm:pt>
    <dgm:pt modelId="{609DBB87-D054-4682-B4F0-D876B7759D0B}" type="sibTrans" cxnId="{F6235231-AC60-4BEF-8B54-35CE2F59640E}">
      <dgm:prSet/>
      <dgm:spPr/>
      <dgm:t>
        <a:bodyPr/>
        <a:lstStyle/>
        <a:p>
          <a:endParaRPr lang="es-419">
            <a:latin typeface="SansSerif" panose="00000400000000000000" pitchFamily="2" charset="2"/>
          </a:endParaRPr>
        </a:p>
      </dgm:t>
    </dgm:pt>
    <dgm:pt modelId="{E40EEF8A-26D0-4953-A495-9341B17D5717}">
      <dgm:prSet phldrT="[Texto]"/>
      <dgm:spPr/>
      <dgm:t>
        <a:bodyPr/>
        <a:lstStyle/>
        <a:p>
          <a:r>
            <a:rPr lang="es-419">
              <a:latin typeface="SansSerif" panose="00000400000000000000" pitchFamily="2" charset="2"/>
            </a:rPr>
            <a:t>Etapa de Potencia</a:t>
          </a:r>
        </a:p>
      </dgm:t>
    </dgm:pt>
    <dgm:pt modelId="{303FEEC4-48D7-4EAA-8697-8B1EC60FA8C7}" type="parTrans" cxnId="{5691097B-A595-4F37-A33D-45DC53FA5804}">
      <dgm:prSet/>
      <dgm:spPr/>
      <dgm:t>
        <a:bodyPr/>
        <a:lstStyle/>
        <a:p>
          <a:endParaRPr lang="es-419">
            <a:latin typeface="SansSerif" panose="00000400000000000000" pitchFamily="2" charset="2"/>
          </a:endParaRPr>
        </a:p>
      </dgm:t>
    </dgm:pt>
    <dgm:pt modelId="{95E74E79-56BA-4168-A356-F4D25D96C152}" type="sibTrans" cxnId="{5691097B-A595-4F37-A33D-45DC53FA5804}">
      <dgm:prSet/>
      <dgm:spPr/>
      <dgm:t>
        <a:bodyPr/>
        <a:lstStyle/>
        <a:p>
          <a:endParaRPr lang="es-419">
            <a:latin typeface="SansSerif" panose="00000400000000000000" pitchFamily="2" charset="2"/>
          </a:endParaRPr>
        </a:p>
      </dgm:t>
    </dgm:pt>
    <dgm:pt modelId="{F9A734B5-6761-4C36-ABE1-ACED80D1865D}">
      <dgm:prSet phldrT="[Texto]"/>
      <dgm:spPr/>
      <dgm:t>
        <a:bodyPr/>
        <a:lstStyle/>
        <a:p>
          <a:r>
            <a:rPr lang="es-419">
              <a:latin typeface="SansSerif" panose="00000400000000000000" pitchFamily="2" charset="2"/>
            </a:rPr>
            <a:t>Fuentes de Voltaje</a:t>
          </a:r>
        </a:p>
      </dgm:t>
    </dgm:pt>
    <dgm:pt modelId="{E7BDD4A4-BCE0-4ACC-AF33-144B237BDEBF}" type="parTrans" cxnId="{2AAC1702-0297-4B1F-82A9-DDC738DE63E2}">
      <dgm:prSet/>
      <dgm:spPr/>
      <dgm:t>
        <a:bodyPr/>
        <a:lstStyle/>
        <a:p>
          <a:endParaRPr lang="es-419">
            <a:latin typeface="SansSerif" panose="00000400000000000000" pitchFamily="2" charset="2"/>
          </a:endParaRPr>
        </a:p>
      </dgm:t>
    </dgm:pt>
    <dgm:pt modelId="{0703FD16-C662-496E-BC62-58B80F405908}" type="sibTrans" cxnId="{2AAC1702-0297-4B1F-82A9-DDC738DE63E2}">
      <dgm:prSet/>
      <dgm:spPr/>
      <dgm:t>
        <a:bodyPr/>
        <a:lstStyle/>
        <a:p>
          <a:endParaRPr lang="es-419">
            <a:latin typeface="SansSerif" panose="00000400000000000000" pitchFamily="2" charset="2"/>
          </a:endParaRPr>
        </a:p>
      </dgm:t>
    </dgm:pt>
    <dgm:pt modelId="{24053ED7-BBAB-4849-94AB-635E7C284D6F}">
      <dgm:prSet phldrT="[Texto]"/>
      <dgm:spPr/>
      <dgm:t>
        <a:bodyPr/>
        <a:lstStyle/>
        <a:p>
          <a:r>
            <a:rPr lang="es-419">
              <a:latin typeface="SansSerif" panose="00000400000000000000" pitchFamily="2" charset="2"/>
            </a:rPr>
            <a:t>Etapa de Control</a:t>
          </a:r>
        </a:p>
      </dgm:t>
    </dgm:pt>
    <dgm:pt modelId="{F95F2071-DBDB-48F0-8D8B-E47457C7EEE1}" type="parTrans" cxnId="{856820F5-B6DD-4C18-8343-48263DD77775}">
      <dgm:prSet/>
      <dgm:spPr/>
      <dgm:t>
        <a:bodyPr/>
        <a:lstStyle/>
        <a:p>
          <a:endParaRPr lang="es-419">
            <a:latin typeface="SansSerif" panose="00000400000000000000" pitchFamily="2" charset="2"/>
          </a:endParaRPr>
        </a:p>
      </dgm:t>
    </dgm:pt>
    <dgm:pt modelId="{FF05AA9C-229A-49E7-97D6-DB525F53C6CE}" type="sibTrans" cxnId="{856820F5-B6DD-4C18-8343-48263DD77775}">
      <dgm:prSet/>
      <dgm:spPr/>
      <dgm:t>
        <a:bodyPr/>
        <a:lstStyle/>
        <a:p>
          <a:endParaRPr lang="es-419">
            <a:latin typeface="SansSerif" panose="00000400000000000000" pitchFamily="2" charset="2"/>
          </a:endParaRPr>
        </a:p>
      </dgm:t>
    </dgm:pt>
    <dgm:pt modelId="{148791C3-1B2E-4991-849B-38B9FF06998A}">
      <dgm:prSet phldrT="[Texto]"/>
      <dgm:spPr/>
      <dgm:t>
        <a:bodyPr/>
        <a:lstStyle/>
        <a:p>
          <a:r>
            <a:rPr lang="es-419">
              <a:latin typeface="SansSerif" panose="00000400000000000000" pitchFamily="2" charset="2"/>
            </a:rPr>
            <a:t>Etapa de Actuadores</a:t>
          </a:r>
        </a:p>
      </dgm:t>
    </dgm:pt>
    <dgm:pt modelId="{F949F181-2C00-4381-AA92-752E052DD84D}" type="parTrans" cxnId="{106F51AB-8E8D-4014-BF39-A7AC508D186A}">
      <dgm:prSet/>
      <dgm:spPr/>
      <dgm:t>
        <a:bodyPr/>
        <a:lstStyle/>
        <a:p>
          <a:endParaRPr lang="es-419">
            <a:latin typeface="SansSerif" panose="00000400000000000000" pitchFamily="2" charset="2"/>
          </a:endParaRPr>
        </a:p>
      </dgm:t>
    </dgm:pt>
    <dgm:pt modelId="{898780C1-A4FC-4BB3-BC54-791D892E5C4C}" type="sibTrans" cxnId="{106F51AB-8E8D-4014-BF39-A7AC508D186A}">
      <dgm:prSet/>
      <dgm:spPr/>
      <dgm:t>
        <a:bodyPr/>
        <a:lstStyle/>
        <a:p>
          <a:endParaRPr lang="es-419">
            <a:latin typeface="SansSerif" panose="00000400000000000000" pitchFamily="2" charset="2"/>
          </a:endParaRPr>
        </a:p>
      </dgm:t>
    </dgm:pt>
    <dgm:pt modelId="{8B4AFC22-C866-4C70-B2B1-E811AC95F5A4}">
      <dgm:prSet phldrT="[Texto]"/>
      <dgm:spPr/>
      <dgm:t>
        <a:bodyPr/>
        <a:lstStyle/>
        <a:p>
          <a:r>
            <a:rPr lang="es-419">
              <a:latin typeface="SansSerif" panose="00000400000000000000" pitchFamily="2" charset="2"/>
            </a:rPr>
            <a:t>Tarjeta de procesamiento</a:t>
          </a:r>
        </a:p>
      </dgm:t>
    </dgm:pt>
    <dgm:pt modelId="{BE5FB88B-CCAE-47EC-913D-4DA47466C331}" type="parTrans" cxnId="{F884940A-619A-428B-8907-1C0250E9DC7F}">
      <dgm:prSet/>
      <dgm:spPr/>
      <dgm:t>
        <a:bodyPr/>
        <a:lstStyle/>
        <a:p>
          <a:endParaRPr lang="es-419">
            <a:latin typeface="SansSerif" panose="00000400000000000000" pitchFamily="2" charset="2"/>
          </a:endParaRPr>
        </a:p>
      </dgm:t>
    </dgm:pt>
    <dgm:pt modelId="{B32030D1-559B-4498-8C87-32BD42BE721D}" type="sibTrans" cxnId="{F884940A-619A-428B-8907-1C0250E9DC7F}">
      <dgm:prSet/>
      <dgm:spPr/>
      <dgm:t>
        <a:bodyPr/>
        <a:lstStyle/>
        <a:p>
          <a:endParaRPr lang="es-419">
            <a:latin typeface="SansSerif" panose="00000400000000000000" pitchFamily="2" charset="2"/>
          </a:endParaRPr>
        </a:p>
      </dgm:t>
    </dgm:pt>
    <dgm:pt modelId="{10D2FFDD-6524-4BDD-9B15-59C5950F026E}">
      <dgm:prSet phldrT="[Texto]"/>
      <dgm:spPr/>
      <dgm:t>
        <a:bodyPr/>
        <a:lstStyle/>
        <a:p>
          <a:r>
            <a:rPr lang="es-419">
              <a:latin typeface="SansSerif" panose="00000400000000000000" pitchFamily="2" charset="2"/>
            </a:rPr>
            <a:t>Calefactor</a:t>
          </a:r>
        </a:p>
      </dgm:t>
    </dgm:pt>
    <dgm:pt modelId="{BDAA84BF-E75F-4EBE-8805-BAAA9DDB741B}" type="parTrans" cxnId="{8686FEA8-3390-482E-BF63-465180000B41}">
      <dgm:prSet/>
      <dgm:spPr/>
      <dgm:t>
        <a:bodyPr/>
        <a:lstStyle/>
        <a:p>
          <a:endParaRPr lang="es-419">
            <a:latin typeface="SansSerif" panose="00000400000000000000" pitchFamily="2" charset="2"/>
          </a:endParaRPr>
        </a:p>
      </dgm:t>
    </dgm:pt>
    <dgm:pt modelId="{CF4B8B67-2445-4FD3-8895-80C8DB9AD9F3}" type="sibTrans" cxnId="{8686FEA8-3390-482E-BF63-465180000B41}">
      <dgm:prSet/>
      <dgm:spPr/>
      <dgm:t>
        <a:bodyPr/>
        <a:lstStyle/>
        <a:p>
          <a:endParaRPr lang="es-419">
            <a:latin typeface="SansSerif" panose="00000400000000000000" pitchFamily="2" charset="2"/>
          </a:endParaRPr>
        </a:p>
      </dgm:t>
    </dgm:pt>
    <dgm:pt modelId="{39C993AF-CD21-44FE-BD45-D6FCBC66E017}">
      <dgm:prSet phldrT="[Texto]"/>
      <dgm:spPr/>
      <dgm:t>
        <a:bodyPr/>
        <a:lstStyle/>
        <a:p>
          <a:r>
            <a:rPr lang="es-419">
              <a:latin typeface="SansSerif" panose="00000400000000000000" pitchFamily="2" charset="2"/>
            </a:rPr>
            <a:t>Electroválvula</a:t>
          </a:r>
        </a:p>
      </dgm:t>
    </dgm:pt>
    <dgm:pt modelId="{696151A9-8FED-42BB-A63A-11B5AB2D9048}" type="parTrans" cxnId="{0C22CE79-9579-4E19-903C-322846EF6DFE}">
      <dgm:prSet/>
      <dgm:spPr/>
      <dgm:t>
        <a:bodyPr/>
        <a:lstStyle/>
        <a:p>
          <a:endParaRPr lang="es-419">
            <a:latin typeface="SansSerif" panose="00000400000000000000" pitchFamily="2" charset="2"/>
          </a:endParaRPr>
        </a:p>
      </dgm:t>
    </dgm:pt>
    <dgm:pt modelId="{BF599AE4-219E-4BCA-8CA8-AE9563943E94}" type="sibTrans" cxnId="{0C22CE79-9579-4E19-903C-322846EF6DFE}">
      <dgm:prSet/>
      <dgm:spPr/>
      <dgm:t>
        <a:bodyPr/>
        <a:lstStyle/>
        <a:p>
          <a:endParaRPr lang="es-419">
            <a:latin typeface="SansSerif" panose="00000400000000000000" pitchFamily="2" charset="2"/>
          </a:endParaRPr>
        </a:p>
      </dgm:t>
    </dgm:pt>
    <dgm:pt modelId="{1F534632-D6E8-42E1-931D-C72AA365134A}">
      <dgm:prSet phldrT="[Texto]"/>
      <dgm:spPr/>
      <dgm:t>
        <a:bodyPr/>
        <a:lstStyle/>
        <a:p>
          <a:r>
            <a:rPr lang="es-419">
              <a:latin typeface="SansSerif" panose="00000400000000000000" pitchFamily="2" charset="2"/>
            </a:rPr>
            <a:t>Sensores</a:t>
          </a:r>
        </a:p>
      </dgm:t>
    </dgm:pt>
    <dgm:pt modelId="{940B8634-6377-48F9-92D4-1086A3300B00}" type="parTrans" cxnId="{994A1498-147E-4B51-9A6C-233E60F9E45A}">
      <dgm:prSet/>
      <dgm:spPr/>
      <dgm:t>
        <a:bodyPr/>
        <a:lstStyle/>
        <a:p>
          <a:endParaRPr lang="es-419">
            <a:latin typeface="SansSerif" panose="00000400000000000000" pitchFamily="2" charset="2"/>
          </a:endParaRPr>
        </a:p>
      </dgm:t>
    </dgm:pt>
    <dgm:pt modelId="{26F37189-B92D-4046-9AA1-EBD5DB5B4ED5}" type="sibTrans" cxnId="{994A1498-147E-4B51-9A6C-233E60F9E45A}">
      <dgm:prSet/>
      <dgm:spPr/>
      <dgm:t>
        <a:bodyPr/>
        <a:lstStyle/>
        <a:p>
          <a:endParaRPr lang="es-419">
            <a:latin typeface="SansSerif" panose="00000400000000000000" pitchFamily="2" charset="2"/>
          </a:endParaRPr>
        </a:p>
      </dgm:t>
    </dgm:pt>
    <dgm:pt modelId="{A4F64B78-3126-4458-AD92-D0B8854817DD}" type="pres">
      <dgm:prSet presAssocID="{29378EC1-8319-4BCB-BB9A-20AC5A105D49}" presName="diagram" presStyleCnt="0">
        <dgm:presLayoutVars>
          <dgm:chPref val="1"/>
          <dgm:dir/>
          <dgm:animOne val="branch"/>
          <dgm:animLvl val="lvl"/>
          <dgm:resizeHandles val="exact"/>
        </dgm:presLayoutVars>
      </dgm:prSet>
      <dgm:spPr/>
    </dgm:pt>
    <dgm:pt modelId="{D9935770-30B3-4D49-9944-F1EC6E89238D}" type="pres">
      <dgm:prSet presAssocID="{91FA347F-79BC-49E4-A681-D8837C84826B}" presName="root1" presStyleCnt="0"/>
      <dgm:spPr/>
    </dgm:pt>
    <dgm:pt modelId="{761A666A-EBEE-4AF8-B1F7-30174EBC75A6}" type="pres">
      <dgm:prSet presAssocID="{91FA347F-79BC-49E4-A681-D8837C84826B}" presName="LevelOneTextNode" presStyleLbl="node0" presStyleIdx="0" presStyleCnt="1">
        <dgm:presLayoutVars>
          <dgm:chPref val="3"/>
        </dgm:presLayoutVars>
      </dgm:prSet>
      <dgm:spPr/>
    </dgm:pt>
    <dgm:pt modelId="{CC06BF02-7C56-41AE-B6A5-BDF072F9F882}" type="pres">
      <dgm:prSet presAssocID="{91FA347F-79BC-49E4-A681-D8837C84826B}" presName="level2hierChild" presStyleCnt="0"/>
      <dgm:spPr/>
    </dgm:pt>
    <dgm:pt modelId="{C5F885D2-7EF2-455A-A6A2-78EBFFA2A2A5}" type="pres">
      <dgm:prSet presAssocID="{303FEEC4-48D7-4EAA-8697-8B1EC60FA8C7}" presName="conn2-1" presStyleLbl="parChTrans1D2" presStyleIdx="0" presStyleCnt="3"/>
      <dgm:spPr/>
    </dgm:pt>
    <dgm:pt modelId="{5A9B4952-FACC-4520-A344-3A6982C03DF2}" type="pres">
      <dgm:prSet presAssocID="{303FEEC4-48D7-4EAA-8697-8B1EC60FA8C7}" presName="connTx" presStyleLbl="parChTrans1D2" presStyleIdx="0" presStyleCnt="3"/>
      <dgm:spPr/>
    </dgm:pt>
    <dgm:pt modelId="{37C24870-73C9-40F5-BB28-824777C99AFE}" type="pres">
      <dgm:prSet presAssocID="{E40EEF8A-26D0-4953-A495-9341B17D5717}" presName="root2" presStyleCnt="0"/>
      <dgm:spPr/>
    </dgm:pt>
    <dgm:pt modelId="{10B9A920-A600-40AB-8F95-8DDF78B4BE1B}" type="pres">
      <dgm:prSet presAssocID="{E40EEF8A-26D0-4953-A495-9341B17D5717}" presName="LevelTwoTextNode" presStyleLbl="node2" presStyleIdx="0" presStyleCnt="3">
        <dgm:presLayoutVars>
          <dgm:chPref val="3"/>
        </dgm:presLayoutVars>
      </dgm:prSet>
      <dgm:spPr/>
    </dgm:pt>
    <dgm:pt modelId="{C77184C2-A1B0-4227-8CE2-EC8990E91C7D}" type="pres">
      <dgm:prSet presAssocID="{E40EEF8A-26D0-4953-A495-9341B17D5717}" presName="level3hierChild" presStyleCnt="0"/>
      <dgm:spPr/>
    </dgm:pt>
    <dgm:pt modelId="{AFB44258-767F-4FC4-BD9C-8720AA80FA2B}" type="pres">
      <dgm:prSet presAssocID="{E7BDD4A4-BCE0-4ACC-AF33-144B237BDEBF}" presName="conn2-1" presStyleLbl="parChTrans1D3" presStyleIdx="0" presStyleCnt="5"/>
      <dgm:spPr/>
    </dgm:pt>
    <dgm:pt modelId="{9999E6E4-D4A1-4020-9DFD-BA6551A5FEBD}" type="pres">
      <dgm:prSet presAssocID="{E7BDD4A4-BCE0-4ACC-AF33-144B237BDEBF}" presName="connTx" presStyleLbl="parChTrans1D3" presStyleIdx="0" presStyleCnt="5"/>
      <dgm:spPr/>
    </dgm:pt>
    <dgm:pt modelId="{5C81E8C0-C245-4518-976E-C2310DFC489E}" type="pres">
      <dgm:prSet presAssocID="{F9A734B5-6761-4C36-ABE1-ACED80D1865D}" presName="root2" presStyleCnt="0"/>
      <dgm:spPr/>
    </dgm:pt>
    <dgm:pt modelId="{D6744E9B-EEF9-472E-8308-BEA3C7EF8DBB}" type="pres">
      <dgm:prSet presAssocID="{F9A734B5-6761-4C36-ABE1-ACED80D1865D}" presName="LevelTwoTextNode" presStyleLbl="node3" presStyleIdx="0" presStyleCnt="5">
        <dgm:presLayoutVars>
          <dgm:chPref val="3"/>
        </dgm:presLayoutVars>
      </dgm:prSet>
      <dgm:spPr/>
    </dgm:pt>
    <dgm:pt modelId="{FC115A96-FB09-40A5-AE3C-DF44CE651C51}" type="pres">
      <dgm:prSet presAssocID="{F9A734B5-6761-4C36-ABE1-ACED80D1865D}" presName="level3hierChild" presStyleCnt="0"/>
      <dgm:spPr/>
    </dgm:pt>
    <dgm:pt modelId="{D979FB21-B79A-4E9D-8B0B-7A6AAB83CE90}" type="pres">
      <dgm:prSet presAssocID="{F95F2071-DBDB-48F0-8D8B-E47457C7EEE1}" presName="conn2-1" presStyleLbl="parChTrans1D2" presStyleIdx="1" presStyleCnt="3"/>
      <dgm:spPr/>
    </dgm:pt>
    <dgm:pt modelId="{237EDB95-8AFC-46AA-9CF1-255EDC4EB9A7}" type="pres">
      <dgm:prSet presAssocID="{F95F2071-DBDB-48F0-8D8B-E47457C7EEE1}" presName="connTx" presStyleLbl="parChTrans1D2" presStyleIdx="1" presStyleCnt="3"/>
      <dgm:spPr/>
    </dgm:pt>
    <dgm:pt modelId="{D7CC9DC2-3088-401D-A4B7-7542DB857FDD}" type="pres">
      <dgm:prSet presAssocID="{24053ED7-BBAB-4849-94AB-635E7C284D6F}" presName="root2" presStyleCnt="0"/>
      <dgm:spPr/>
    </dgm:pt>
    <dgm:pt modelId="{0E695CC4-A4E5-4DE8-BA0A-17306202EDEA}" type="pres">
      <dgm:prSet presAssocID="{24053ED7-BBAB-4849-94AB-635E7C284D6F}" presName="LevelTwoTextNode" presStyleLbl="node2" presStyleIdx="1" presStyleCnt="3">
        <dgm:presLayoutVars>
          <dgm:chPref val="3"/>
        </dgm:presLayoutVars>
      </dgm:prSet>
      <dgm:spPr/>
    </dgm:pt>
    <dgm:pt modelId="{386C91BD-3562-4BD4-9F89-377DE8901BE3}" type="pres">
      <dgm:prSet presAssocID="{24053ED7-BBAB-4849-94AB-635E7C284D6F}" presName="level3hierChild" presStyleCnt="0"/>
      <dgm:spPr/>
    </dgm:pt>
    <dgm:pt modelId="{9D1155CC-127F-4458-9888-198A6587AC40}" type="pres">
      <dgm:prSet presAssocID="{BE5FB88B-CCAE-47EC-913D-4DA47466C331}" presName="conn2-1" presStyleLbl="parChTrans1D3" presStyleIdx="1" presStyleCnt="5"/>
      <dgm:spPr/>
    </dgm:pt>
    <dgm:pt modelId="{14786D08-36E7-40D5-B4D0-0EB8826928BE}" type="pres">
      <dgm:prSet presAssocID="{BE5FB88B-CCAE-47EC-913D-4DA47466C331}" presName="connTx" presStyleLbl="parChTrans1D3" presStyleIdx="1" presStyleCnt="5"/>
      <dgm:spPr/>
    </dgm:pt>
    <dgm:pt modelId="{FEDE55EF-AA92-4F29-9294-41C8CBD9CB9A}" type="pres">
      <dgm:prSet presAssocID="{8B4AFC22-C866-4C70-B2B1-E811AC95F5A4}" presName="root2" presStyleCnt="0"/>
      <dgm:spPr/>
    </dgm:pt>
    <dgm:pt modelId="{71865E99-0CF2-4393-94A5-E85148F09F94}" type="pres">
      <dgm:prSet presAssocID="{8B4AFC22-C866-4C70-B2B1-E811AC95F5A4}" presName="LevelTwoTextNode" presStyleLbl="node3" presStyleIdx="1" presStyleCnt="5">
        <dgm:presLayoutVars>
          <dgm:chPref val="3"/>
        </dgm:presLayoutVars>
      </dgm:prSet>
      <dgm:spPr/>
    </dgm:pt>
    <dgm:pt modelId="{265A9941-A655-41EF-9DE7-769A81987DC9}" type="pres">
      <dgm:prSet presAssocID="{8B4AFC22-C866-4C70-B2B1-E811AC95F5A4}" presName="level3hierChild" presStyleCnt="0"/>
      <dgm:spPr/>
    </dgm:pt>
    <dgm:pt modelId="{105DC200-D5C4-440A-B12D-DC5A85478A79}" type="pres">
      <dgm:prSet presAssocID="{940B8634-6377-48F9-92D4-1086A3300B00}" presName="conn2-1" presStyleLbl="parChTrans1D3" presStyleIdx="2" presStyleCnt="5"/>
      <dgm:spPr/>
    </dgm:pt>
    <dgm:pt modelId="{928BF0F5-5205-4671-9BB3-73F31471D804}" type="pres">
      <dgm:prSet presAssocID="{940B8634-6377-48F9-92D4-1086A3300B00}" presName="connTx" presStyleLbl="parChTrans1D3" presStyleIdx="2" presStyleCnt="5"/>
      <dgm:spPr/>
    </dgm:pt>
    <dgm:pt modelId="{99F71BBE-FC34-4A92-A9E7-992518661990}" type="pres">
      <dgm:prSet presAssocID="{1F534632-D6E8-42E1-931D-C72AA365134A}" presName="root2" presStyleCnt="0"/>
      <dgm:spPr/>
    </dgm:pt>
    <dgm:pt modelId="{8FCCCA07-4C55-4BE2-A3BA-96671EDAB424}" type="pres">
      <dgm:prSet presAssocID="{1F534632-D6E8-42E1-931D-C72AA365134A}" presName="LevelTwoTextNode" presStyleLbl="node3" presStyleIdx="2" presStyleCnt="5">
        <dgm:presLayoutVars>
          <dgm:chPref val="3"/>
        </dgm:presLayoutVars>
      </dgm:prSet>
      <dgm:spPr/>
    </dgm:pt>
    <dgm:pt modelId="{3BE43BCA-75B8-41BD-B90A-95D74C0EECB2}" type="pres">
      <dgm:prSet presAssocID="{1F534632-D6E8-42E1-931D-C72AA365134A}" presName="level3hierChild" presStyleCnt="0"/>
      <dgm:spPr/>
    </dgm:pt>
    <dgm:pt modelId="{7177AF29-09C1-4353-B148-BC4D68DB5198}" type="pres">
      <dgm:prSet presAssocID="{F949F181-2C00-4381-AA92-752E052DD84D}" presName="conn2-1" presStyleLbl="parChTrans1D2" presStyleIdx="2" presStyleCnt="3"/>
      <dgm:spPr/>
    </dgm:pt>
    <dgm:pt modelId="{13B7C8C5-97CE-44BD-9225-93ACCB6C9800}" type="pres">
      <dgm:prSet presAssocID="{F949F181-2C00-4381-AA92-752E052DD84D}" presName="connTx" presStyleLbl="parChTrans1D2" presStyleIdx="2" presStyleCnt="3"/>
      <dgm:spPr/>
    </dgm:pt>
    <dgm:pt modelId="{3C79856B-73AF-4080-A9AF-408ED9A24743}" type="pres">
      <dgm:prSet presAssocID="{148791C3-1B2E-4991-849B-38B9FF06998A}" presName="root2" presStyleCnt="0"/>
      <dgm:spPr/>
    </dgm:pt>
    <dgm:pt modelId="{BD346061-4B5C-4014-AED4-3CAB229170EF}" type="pres">
      <dgm:prSet presAssocID="{148791C3-1B2E-4991-849B-38B9FF06998A}" presName="LevelTwoTextNode" presStyleLbl="node2" presStyleIdx="2" presStyleCnt="3">
        <dgm:presLayoutVars>
          <dgm:chPref val="3"/>
        </dgm:presLayoutVars>
      </dgm:prSet>
      <dgm:spPr/>
    </dgm:pt>
    <dgm:pt modelId="{9541F0B3-E72F-4A67-8BE2-045FD446EFE9}" type="pres">
      <dgm:prSet presAssocID="{148791C3-1B2E-4991-849B-38B9FF06998A}" presName="level3hierChild" presStyleCnt="0"/>
      <dgm:spPr/>
    </dgm:pt>
    <dgm:pt modelId="{3E2121D0-8178-4390-BD6A-52BD333E8C97}" type="pres">
      <dgm:prSet presAssocID="{BDAA84BF-E75F-4EBE-8805-BAAA9DDB741B}" presName="conn2-1" presStyleLbl="parChTrans1D3" presStyleIdx="3" presStyleCnt="5"/>
      <dgm:spPr/>
    </dgm:pt>
    <dgm:pt modelId="{1193493C-00AE-4E00-BDCB-F5F02FE685BD}" type="pres">
      <dgm:prSet presAssocID="{BDAA84BF-E75F-4EBE-8805-BAAA9DDB741B}" presName="connTx" presStyleLbl="parChTrans1D3" presStyleIdx="3" presStyleCnt="5"/>
      <dgm:spPr/>
    </dgm:pt>
    <dgm:pt modelId="{04A03CF6-94AB-4C81-BB87-E7E0752AE4E0}" type="pres">
      <dgm:prSet presAssocID="{10D2FFDD-6524-4BDD-9B15-59C5950F026E}" presName="root2" presStyleCnt="0"/>
      <dgm:spPr/>
    </dgm:pt>
    <dgm:pt modelId="{22E3608B-E09B-48DF-982E-6F2C72083FD2}" type="pres">
      <dgm:prSet presAssocID="{10D2FFDD-6524-4BDD-9B15-59C5950F026E}" presName="LevelTwoTextNode" presStyleLbl="node3" presStyleIdx="3" presStyleCnt="5">
        <dgm:presLayoutVars>
          <dgm:chPref val="3"/>
        </dgm:presLayoutVars>
      </dgm:prSet>
      <dgm:spPr/>
    </dgm:pt>
    <dgm:pt modelId="{3B8C03C0-9A72-4C72-9727-2662BE0A0AF6}" type="pres">
      <dgm:prSet presAssocID="{10D2FFDD-6524-4BDD-9B15-59C5950F026E}" presName="level3hierChild" presStyleCnt="0"/>
      <dgm:spPr/>
    </dgm:pt>
    <dgm:pt modelId="{C3FFFF67-6E60-4EDF-B7F5-DCBB28D7A345}" type="pres">
      <dgm:prSet presAssocID="{696151A9-8FED-42BB-A63A-11B5AB2D9048}" presName="conn2-1" presStyleLbl="parChTrans1D3" presStyleIdx="4" presStyleCnt="5"/>
      <dgm:spPr/>
    </dgm:pt>
    <dgm:pt modelId="{5D07C0BF-DCD6-4192-91D5-16C7CF5B68B1}" type="pres">
      <dgm:prSet presAssocID="{696151A9-8FED-42BB-A63A-11B5AB2D9048}" presName="connTx" presStyleLbl="parChTrans1D3" presStyleIdx="4" presStyleCnt="5"/>
      <dgm:spPr/>
    </dgm:pt>
    <dgm:pt modelId="{DB55F7F8-04C6-4EC7-AEA8-E8E719856887}" type="pres">
      <dgm:prSet presAssocID="{39C993AF-CD21-44FE-BD45-D6FCBC66E017}" presName="root2" presStyleCnt="0"/>
      <dgm:spPr/>
    </dgm:pt>
    <dgm:pt modelId="{432F9540-F193-4746-8EF3-E9EA7FB540ED}" type="pres">
      <dgm:prSet presAssocID="{39C993AF-CD21-44FE-BD45-D6FCBC66E017}" presName="LevelTwoTextNode" presStyleLbl="node3" presStyleIdx="4" presStyleCnt="5">
        <dgm:presLayoutVars>
          <dgm:chPref val="3"/>
        </dgm:presLayoutVars>
      </dgm:prSet>
      <dgm:spPr/>
    </dgm:pt>
    <dgm:pt modelId="{DA28F1A2-4A20-4D6C-8399-A3A2EE175DD0}" type="pres">
      <dgm:prSet presAssocID="{39C993AF-CD21-44FE-BD45-D6FCBC66E017}" presName="level3hierChild" presStyleCnt="0"/>
      <dgm:spPr/>
    </dgm:pt>
  </dgm:ptLst>
  <dgm:cxnLst>
    <dgm:cxn modelId="{2AAC1702-0297-4B1F-82A9-DDC738DE63E2}" srcId="{E40EEF8A-26D0-4953-A495-9341B17D5717}" destId="{F9A734B5-6761-4C36-ABE1-ACED80D1865D}" srcOrd="0" destOrd="0" parTransId="{E7BDD4A4-BCE0-4ACC-AF33-144B237BDEBF}" sibTransId="{0703FD16-C662-496E-BC62-58B80F405908}"/>
    <dgm:cxn modelId="{F884940A-619A-428B-8907-1C0250E9DC7F}" srcId="{24053ED7-BBAB-4849-94AB-635E7C284D6F}" destId="{8B4AFC22-C866-4C70-B2B1-E811AC95F5A4}" srcOrd="0" destOrd="0" parTransId="{BE5FB88B-CCAE-47EC-913D-4DA47466C331}" sibTransId="{B32030D1-559B-4498-8C87-32BD42BE721D}"/>
    <dgm:cxn modelId="{C4F0B70D-4583-464E-90F9-75400D897BEB}" type="presOf" srcId="{F949F181-2C00-4381-AA92-752E052DD84D}" destId="{13B7C8C5-97CE-44BD-9225-93ACCB6C9800}" srcOrd="1" destOrd="0" presId="urn:microsoft.com/office/officeart/2005/8/layout/hierarchy2"/>
    <dgm:cxn modelId="{8BF2AD14-ADC6-4084-B3B2-16FCB9B78A0B}" type="presOf" srcId="{F949F181-2C00-4381-AA92-752E052DD84D}" destId="{7177AF29-09C1-4353-B148-BC4D68DB5198}" srcOrd="0" destOrd="0" presId="urn:microsoft.com/office/officeart/2005/8/layout/hierarchy2"/>
    <dgm:cxn modelId="{1E261C1E-F68B-4CE1-91CA-D505A1F25097}" type="presOf" srcId="{BE5FB88B-CCAE-47EC-913D-4DA47466C331}" destId="{14786D08-36E7-40D5-B4D0-0EB8826928BE}" srcOrd="1" destOrd="0" presId="urn:microsoft.com/office/officeart/2005/8/layout/hierarchy2"/>
    <dgm:cxn modelId="{7A9B7230-CE23-455E-80D0-0C25EC57762C}" type="presOf" srcId="{E7BDD4A4-BCE0-4ACC-AF33-144B237BDEBF}" destId="{9999E6E4-D4A1-4020-9DFD-BA6551A5FEBD}" srcOrd="1" destOrd="0" presId="urn:microsoft.com/office/officeart/2005/8/layout/hierarchy2"/>
    <dgm:cxn modelId="{F6235231-AC60-4BEF-8B54-35CE2F59640E}" srcId="{29378EC1-8319-4BCB-BB9A-20AC5A105D49}" destId="{91FA347F-79BC-49E4-A681-D8837C84826B}" srcOrd="0" destOrd="0" parTransId="{862F33C5-4859-4144-8029-3BD740642574}" sibTransId="{609DBB87-D054-4682-B4F0-D876B7759D0B}"/>
    <dgm:cxn modelId="{BC691F35-6AB2-488F-9FBA-16ACACC4538E}" type="presOf" srcId="{BDAA84BF-E75F-4EBE-8805-BAAA9DDB741B}" destId="{1193493C-00AE-4E00-BDCB-F5F02FE685BD}" srcOrd="1" destOrd="0" presId="urn:microsoft.com/office/officeart/2005/8/layout/hierarchy2"/>
    <dgm:cxn modelId="{124F2D3B-1728-4D1C-9ED4-FE40E758A34F}" type="presOf" srcId="{F95F2071-DBDB-48F0-8D8B-E47457C7EEE1}" destId="{D979FB21-B79A-4E9D-8B0B-7A6AAB83CE90}" srcOrd="0" destOrd="0" presId="urn:microsoft.com/office/officeart/2005/8/layout/hierarchy2"/>
    <dgm:cxn modelId="{79A09B3D-6C7D-40AF-8C94-62F02BA0A4A3}" type="presOf" srcId="{E40EEF8A-26D0-4953-A495-9341B17D5717}" destId="{10B9A920-A600-40AB-8F95-8DDF78B4BE1B}" srcOrd="0" destOrd="0" presId="urn:microsoft.com/office/officeart/2005/8/layout/hierarchy2"/>
    <dgm:cxn modelId="{54C3275C-7100-4C89-997D-68F1D2F8D9AF}" type="presOf" srcId="{303FEEC4-48D7-4EAA-8697-8B1EC60FA8C7}" destId="{5A9B4952-FACC-4520-A344-3A6982C03DF2}" srcOrd="1" destOrd="0" presId="urn:microsoft.com/office/officeart/2005/8/layout/hierarchy2"/>
    <dgm:cxn modelId="{755E5363-F542-4868-9EA9-78B8418E3573}" type="presOf" srcId="{24053ED7-BBAB-4849-94AB-635E7C284D6F}" destId="{0E695CC4-A4E5-4DE8-BA0A-17306202EDEA}" srcOrd="0" destOrd="0" presId="urn:microsoft.com/office/officeart/2005/8/layout/hierarchy2"/>
    <dgm:cxn modelId="{074E2A46-BBF9-471B-97D4-B49175ABD46E}" type="presOf" srcId="{39C993AF-CD21-44FE-BD45-D6FCBC66E017}" destId="{432F9540-F193-4746-8EF3-E9EA7FB540ED}" srcOrd="0" destOrd="0" presId="urn:microsoft.com/office/officeart/2005/8/layout/hierarchy2"/>
    <dgm:cxn modelId="{50C3EA4A-999D-43F6-B6AD-7D861EA0FAB7}" type="presOf" srcId="{940B8634-6377-48F9-92D4-1086A3300B00}" destId="{928BF0F5-5205-4671-9BB3-73F31471D804}" srcOrd="1" destOrd="0" presId="urn:microsoft.com/office/officeart/2005/8/layout/hierarchy2"/>
    <dgm:cxn modelId="{4EAAFE4B-9391-41F6-BE7F-325D66736ACC}" type="presOf" srcId="{148791C3-1B2E-4991-849B-38B9FF06998A}" destId="{BD346061-4B5C-4014-AED4-3CAB229170EF}" srcOrd="0" destOrd="0" presId="urn:microsoft.com/office/officeart/2005/8/layout/hierarchy2"/>
    <dgm:cxn modelId="{D8A14C6D-C78A-484E-A44C-EACC93FA50F4}" type="presOf" srcId="{91FA347F-79BC-49E4-A681-D8837C84826B}" destId="{761A666A-EBEE-4AF8-B1F7-30174EBC75A6}" srcOrd="0" destOrd="0" presId="urn:microsoft.com/office/officeart/2005/8/layout/hierarchy2"/>
    <dgm:cxn modelId="{2A60BF4D-AAA2-496E-8C66-B569271284EB}" type="presOf" srcId="{1F534632-D6E8-42E1-931D-C72AA365134A}" destId="{8FCCCA07-4C55-4BE2-A3BA-96671EDAB424}" srcOrd="0" destOrd="0" presId="urn:microsoft.com/office/officeart/2005/8/layout/hierarchy2"/>
    <dgm:cxn modelId="{B8D3C86F-70FA-4428-B5F8-84E0D369681A}" type="presOf" srcId="{696151A9-8FED-42BB-A63A-11B5AB2D9048}" destId="{5D07C0BF-DCD6-4192-91D5-16C7CF5B68B1}" srcOrd="1" destOrd="0" presId="urn:microsoft.com/office/officeart/2005/8/layout/hierarchy2"/>
    <dgm:cxn modelId="{25D21973-E4A1-455E-9D70-3F7EA62C295F}" type="presOf" srcId="{940B8634-6377-48F9-92D4-1086A3300B00}" destId="{105DC200-D5C4-440A-B12D-DC5A85478A79}" srcOrd="0" destOrd="0" presId="urn:microsoft.com/office/officeart/2005/8/layout/hierarchy2"/>
    <dgm:cxn modelId="{456EFE76-DB2D-45C3-B6ED-0BFF2F843BFE}" type="presOf" srcId="{10D2FFDD-6524-4BDD-9B15-59C5950F026E}" destId="{22E3608B-E09B-48DF-982E-6F2C72083FD2}" srcOrd="0" destOrd="0" presId="urn:microsoft.com/office/officeart/2005/8/layout/hierarchy2"/>
    <dgm:cxn modelId="{A4DC3077-88F0-41F8-837B-B2528FE3D1C7}" type="presOf" srcId="{BDAA84BF-E75F-4EBE-8805-BAAA9DDB741B}" destId="{3E2121D0-8178-4390-BD6A-52BD333E8C97}" srcOrd="0" destOrd="0" presId="urn:microsoft.com/office/officeart/2005/8/layout/hierarchy2"/>
    <dgm:cxn modelId="{0C22CE79-9579-4E19-903C-322846EF6DFE}" srcId="{148791C3-1B2E-4991-849B-38B9FF06998A}" destId="{39C993AF-CD21-44FE-BD45-D6FCBC66E017}" srcOrd="1" destOrd="0" parTransId="{696151A9-8FED-42BB-A63A-11B5AB2D9048}" sibTransId="{BF599AE4-219E-4BCA-8CA8-AE9563943E94}"/>
    <dgm:cxn modelId="{5691097B-A595-4F37-A33D-45DC53FA5804}" srcId="{91FA347F-79BC-49E4-A681-D8837C84826B}" destId="{E40EEF8A-26D0-4953-A495-9341B17D5717}" srcOrd="0" destOrd="0" parTransId="{303FEEC4-48D7-4EAA-8697-8B1EC60FA8C7}" sibTransId="{95E74E79-56BA-4168-A356-F4D25D96C152}"/>
    <dgm:cxn modelId="{5BD0A27B-6F6E-49B5-BF91-84490D0D4A89}" type="presOf" srcId="{F9A734B5-6761-4C36-ABE1-ACED80D1865D}" destId="{D6744E9B-EEF9-472E-8308-BEA3C7EF8DBB}" srcOrd="0" destOrd="0" presId="urn:microsoft.com/office/officeart/2005/8/layout/hierarchy2"/>
    <dgm:cxn modelId="{994A1498-147E-4B51-9A6C-233E60F9E45A}" srcId="{24053ED7-BBAB-4849-94AB-635E7C284D6F}" destId="{1F534632-D6E8-42E1-931D-C72AA365134A}" srcOrd="1" destOrd="0" parTransId="{940B8634-6377-48F9-92D4-1086A3300B00}" sibTransId="{26F37189-B92D-4046-9AA1-EBD5DB5B4ED5}"/>
    <dgm:cxn modelId="{3A9EA99B-FD52-4BDD-9A5D-1963B5B1D3B9}" type="presOf" srcId="{696151A9-8FED-42BB-A63A-11B5AB2D9048}" destId="{C3FFFF67-6E60-4EDF-B7F5-DCBB28D7A345}" srcOrd="0" destOrd="0" presId="urn:microsoft.com/office/officeart/2005/8/layout/hierarchy2"/>
    <dgm:cxn modelId="{7510C3A3-1113-4792-8692-91326277B0D7}" type="presOf" srcId="{303FEEC4-48D7-4EAA-8697-8B1EC60FA8C7}" destId="{C5F885D2-7EF2-455A-A6A2-78EBFFA2A2A5}" srcOrd="0" destOrd="0" presId="urn:microsoft.com/office/officeart/2005/8/layout/hierarchy2"/>
    <dgm:cxn modelId="{8686FEA8-3390-482E-BF63-465180000B41}" srcId="{148791C3-1B2E-4991-849B-38B9FF06998A}" destId="{10D2FFDD-6524-4BDD-9B15-59C5950F026E}" srcOrd="0" destOrd="0" parTransId="{BDAA84BF-E75F-4EBE-8805-BAAA9DDB741B}" sibTransId="{CF4B8B67-2445-4FD3-8895-80C8DB9AD9F3}"/>
    <dgm:cxn modelId="{106F51AB-8E8D-4014-BF39-A7AC508D186A}" srcId="{91FA347F-79BC-49E4-A681-D8837C84826B}" destId="{148791C3-1B2E-4991-849B-38B9FF06998A}" srcOrd="2" destOrd="0" parTransId="{F949F181-2C00-4381-AA92-752E052DD84D}" sibTransId="{898780C1-A4FC-4BB3-BC54-791D892E5C4C}"/>
    <dgm:cxn modelId="{C052E4AE-76D0-45E5-B2A6-B8361D91225C}" type="presOf" srcId="{BE5FB88B-CCAE-47EC-913D-4DA47466C331}" destId="{9D1155CC-127F-4458-9888-198A6587AC40}" srcOrd="0" destOrd="0" presId="urn:microsoft.com/office/officeart/2005/8/layout/hierarchy2"/>
    <dgm:cxn modelId="{9B2EDEAF-AD0C-41FF-A7A3-DCEAB3EA30DF}" type="presOf" srcId="{F95F2071-DBDB-48F0-8D8B-E47457C7EEE1}" destId="{237EDB95-8AFC-46AA-9CF1-255EDC4EB9A7}" srcOrd="1" destOrd="0" presId="urn:microsoft.com/office/officeart/2005/8/layout/hierarchy2"/>
    <dgm:cxn modelId="{A7F5CAE4-1DFF-44C1-8518-9724FA5411C5}" type="presOf" srcId="{29378EC1-8319-4BCB-BB9A-20AC5A105D49}" destId="{A4F64B78-3126-4458-AD92-D0B8854817DD}" srcOrd="0" destOrd="0" presId="urn:microsoft.com/office/officeart/2005/8/layout/hierarchy2"/>
    <dgm:cxn modelId="{50120AEC-3B17-4243-ADFF-0B7ED1116550}" type="presOf" srcId="{E7BDD4A4-BCE0-4ACC-AF33-144B237BDEBF}" destId="{AFB44258-767F-4FC4-BD9C-8720AA80FA2B}" srcOrd="0" destOrd="0" presId="urn:microsoft.com/office/officeart/2005/8/layout/hierarchy2"/>
    <dgm:cxn modelId="{6B1CEEEC-69FA-4A64-92AC-F789D9E0C42E}" type="presOf" srcId="{8B4AFC22-C866-4C70-B2B1-E811AC95F5A4}" destId="{71865E99-0CF2-4393-94A5-E85148F09F94}" srcOrd="0" destOrd="0" presId="urn:microsoft.com/office/officeart/2005/8/layout/hierarchy2"/>
    <dgm:cxn modelId="{856820F5-B6DD-4C18-8343-48263DD77775}" srcId="{91FA347F-79BC-49E4-A681-D8837C84826B}" destId="{24053ED7-BBAB-4849-94AB-635E7C284D6F}" srcOrd="1" destOrd="0" parTransId="{F95F2071-DBDB-48F0-8D8B-E47457C7EEE1}" sibTransId="{FF05AA9C-229A-49E7-97D6-DB525F53C6CE}"/>
    <dgm:cxn modelId="{85E1EBE5-42BD-440D-A297-6BE0AD2CDC25}" type="presParOf" srcId="{A4F64B78-3126-4458-AD92-D0B8854817DD}" destId="{D9935770-30B3-4D49-9944-F1EC6E89238D}" srcOrd="0" destOrd="0" presId="urn:microsoft.com/office/officeart/2005/8/layout/hierarchy2"/>
    <dgm:cxn modelId="{685818A6-A6C8-44A2-803F-E1FE3881F971}" type="presParOf" srcId="{D9935770-30B3-4D49-9944-F1EC6E89238D}" destId="{761A666A-EBEE-4AF8-B1F7-30174EBC75A6}" srcOrd="0" destOrd="0" presId="urn:microsoft.com/office/officeart/2005/8/layout/hierarchy2"/>
    <dgm:cxn modelId="{A9160389-16B3-4908-9A84-97B6D364EB91}" type="presParOf" srcId="{D9935770-30B3-4D49-9944-F1EC6E89238D}" destId="{CC06BF02-7C56-41AE-B6A5-BDF072F9F882}" srcOrd="1" destOrd="0" presId="urn:microsoft.com/office/officeart/2005/8/layout/hierarchy2"/>
    <dgm:cxn modelId="{6095FAE9-DE88-49E3-964D-A14A8F616CE6}" type="presParOf" srcId="{CC06BF02-7C56-41AE-B6A5-BDF072F9F882}" destId="{C5F885D2-7EF2-455A-A6A2-78EBFFA2A2A5}" srcOrd="0" destOrd="0" presId="urn:microsoft.com/office/officeart/2005/8/layout/hierarchy2"/>
    <dgm:cxn modelId="{FC332B25-7322-4B0F-B245-8AB5A06BA969}" type="presParOf" srcId="{C5F885D2-7EF2-455A-A6A2-78EBFFA2A2A5}" destId="{5A9B4952-FACC-4520-A344-3A6982C03DF2}" srcOrd="0" destOrd="0" presId="urn:microsoft.com/office/officeart/2005/8/layout/hierarchy2"/>
    <dgm:cxn modelId="{3BC66261-78FB-4468-8960-204B7712FDCC}" type="presParOf" srcId="{CC06BF02-7C56-41AE-B6A5-BDF072F9F882}" destId="{37C24870-73C9-40F5-BB28-824777C99AFE}" srcOrd="1" destOrd="0" presId="urn:microsoft.com/office/officeart/2005/8/layout/hierarchy2"/>
    <dgm:cxn modelId="{CBB89A9A-5D03-4FDC-AD30-B3698B5C6E13}" type="presParOf" srcId="{37C24870-73C9-40F5-BB28-824777C99AFE}" destId="{10B9A920-A600-40AB-8F95-8DDF78B4BE1B}" srcOrd="0" destOrd="0" presId="urn:microsoft.com/office/officeart/2005/8/layout/hierarchy2"/>
    <dgm:cxn modelId="{BC0A8360-50ED-49C8-867A-DAF8B00DCFFA}" type="presParOf" srcId="{37C24870-73C9-40F5-BB28-824777C99AFE}" destId="{C77184C2-A1B0-4227-8CE2-EC8990E91C7D}" srcOrd="1" destOrd="0" presId="urn:microsoft.com/office/officeart/2005/8/layout/hierarchy2"/>
    <dgm:cxn modelId="{90A0B35C-EBC9-4E01-9B91-453E379978C1}" type="presParOf" srcId="{C77184C2-A1B0-4227-8CE2-EC8990E91C7D}" destId="{AFB44258-767F-4FC4-BD9C-8720AA80FA2B}" srcOrd="0" destOrd="0" presId="urn:microsoft.com/office/officeart/2005/8/layout/hierarchy2"/>
    <dgm:cxn modelId="{DB32D8E5-3B5C-4E80-AD99-60D7E0B282E2}" type="presParOf" srcId="{AFB44258-767F-4FC4-BD9C-8720AA80FA2B}" destId="{9999E6E4-D4A1-4020-9DFD-BA6551A5FEBD}" srcOrd="0" destOrd="0" presId="urn:microsoft.com/office/officeart/2005/8/layout/hierarchy2"/>
    <dgm:cxn modelId="{4A49E8D6-ACD9-4384-AD4B-42613C7100A3}" type="presParOf" srcId="{C77184C2-A1B0-4227-8CE2-EC8990E91C7D}" destId="{5C81E8C0-C245-4518-976E-C2310DFC489E}" srcOrd="1" destOrd="0" presId="urn:microsoft.com/office/officeart/2005/8/layout/hierarchy2"/>
    <dgm:cxn modelId="{C634F40D-7C56-4C71-9AB4-D73C3B991419}" type="presParOf" srcId="{5C81E8C0-C245-4518-976E-C2310DFC489E}" destId="{D6744E9B-EEF9-472E-8308-BEA3C7EF8DBB}" srcOrd="0" destOrd="0" presId="urn:microsoft.com/office/officeart/2005/8/layout/hierarchy2"/>
    <dgm:cxn modelId="{CD4D0659-F8AD-454E-8B68-5B992E7E227B}" type="presParOf" srcId="{5C81E8C0-C245-4518-976E-C2310DFC489E}" destId="{FC115A96-FB09-40A5-AE3C-DF44CE651C51}" srcOrd="1" destOrd="0" presId="urn:microsoft.com/office/officeart/2005/8/layout/hierarchy2"/>
    <dgm:cxn modelId="{32B69052-70F9-4CF5-91D4-E438C31DE7B0}" type="presParOf" srcId="{CC06BF02-7C56-41AE-B6A5-BDF072F9F882}" destId="{D979FB21-B79A-4E9D-8B0B-7A6AAB83CE90}" srcOrd="2" destOrd="0" presId="urn:microsoft.com/office/officeart/2005/8/layout/hierarchy2"/>
    <dgm:cxn modelId="{51320FA9-E34F-4F85-9B20-880B76B49732}" type="presParOf" srcId="{D979FB21-B79A-4E9D-8B0B-7A6AAB83CE90}" destId="{237EDB95-8AFC-46AA-9CF1-255EDC4EB9A7}" srcOrd="0" destOrd="0" presId="urn:microsoft.com/office/officeart/2005/8/layout/hierarchy2"/>
    <dgm:cxn modelId="{BB86B440-9540-4139-A357-4EF30EF86A50}" type="presParOf" srcId="{CC06BF02-7C56-41AE-B6A5-BDF072F9F882}" destId="{D7CC9DC2-3088-401D-A4B7-7542DB857FDD}" srcOrd="3" destOrd="0" presId="urn:microsoft.com/office/officeart/2005/8/layout/hierarchy2"/>
    <dgm:cxn modelId="{308BEFDD-E6F1-4474-8F7F-942DF349BDB7}" type="presParOf" srcId="{D7CC9DC2-3088-401D-A4B7-7542DB857FDD}" destId="{0E695CC4-A4E5-4DE8-BA0A-17306202EDEA}" srcOrd="0" destOrd="0" presId="urn:microsoft.com/office/officeart/2005/8/layout/hierarchy2"/>
    <dgm:cxn modelId="{DB84FA1F-7A3D-4A5E-ABCF-F72EB204F087}" type="presParOf" srcId="{D7CC9DC2-3088-401D-A4B7-7542DB857FDD}" destId="{386C91BD-3562-4BD4-9F89-377DE8901BE3}" srcOrd="1" destOrd="0" presId="urn:microsoft.com/office/officeart/2005/8/layout/hierarchy2"/>
    <dgm:cxn modelId="{3EA94021-F27F-4242-81EA-C853905A1C7E}" type="presParOf" srcId="{386C91BD-3562-4BD4-9F89-377DE8901BE3}" destId="{9D1155CC-127F-4458-9888-198A6587AC40}" srcOrd="0" destOrd="0" presId="urn:microsoft.com/office/officeart/2005/8/layout/hierarchy2"/>
    <dgm:cxn modelId="{CC46DBB8-1ECF-40B7-84F1-6FA74FD406F9}" type="presParOf" srcId="{9D1155CC-127F-4458-9888-198A6587AC40}" destId="{14786D08-36E7-40D5-B4D0-0EB8826928BE}" srcOrd="0" destOrd="0" presId="urn:microsoft.com/office/officeart/2005/8/layout/hierarchy2"/>
    <dgm:cxn modelId="{A58C6F61-D24F-4442-88AA-857E6C5627AA}" type="presParOf" srcId="{386C91BD-3562-4BD4-9F89-377DE8901BE3}" destId="{FEDE55EF-AA92-4F29-9294-41C8CBD9CB9A}" srcOrd="1" destOrd="0" presId="urn:microsoft.com/office/officeart/2005/8/layout/hierarchy2"/>
    <dgm:cxn modelId="{75B2EA10-5FB3-40A8-BC7F-183842EFCD5E}" type="presParOf" srcId="{FEDE55EF-AA92-4F29-9294-41C8CBD9CB9A}" destId="{71865E99-0CF2-4393-94A5-E85148F09F94}" srcOrd="0" destOrd="0" presId="urn:microsoft.com/office/officeart/2005/8/layout/hierarchy2"/>
    <dgm:cxn modelId="{605A5900-7670-4D58-9C87-BFEC50C5B47F}" type="presParOf" srcId="{FEDE55EF-AA92-4F29-9294-41C8CBD9CB9A}" destId="{265A9941-A655-41EF-9DE7-769A81987DC9}" srcOrd="1" destOrd="0" presId="urn:microsoft.com/office/officeart/2005/8/layout/hierarchy2"/>
    <dgm:cxn modelId="{FBE224B2-29C6-42B1-9D97-52B116EABFB9}" type="presParOf" srcId="{386C91BD-3562-4BD4-9F89-377DE8901BE3}" destId="{105DC200-D5C4-440A-B12D-DC5A85478A79}" srcOrd="2" destOrd="0" presId="urn:microsoft.com/office/officeart/2005/8/layout/hierarchy2"/>
    <dgm:cxn modelId="{22E0F36C-A528-40C3-A633-784E0A04BF22}" type="presParOf" srcId="{105DC200-D5C4-440A-B12D-DC5A85478A79}" destId="{928BF0F5-5205-4671-9BB3-73F31471D804}" srcOrd="0" destOrd="0" presId="urn:microsoft.com/office/officeart/2005/8/layout/hierarchy2"/>
    <dgm:cxn modelId="{E718FCBC-94C9-434C-9A03-F5D8B064183C}" type="presParOf" srcId="{386C91BD-3562-4BD4-9F89-377DE8901BE3}" destId="{99F71BBE-FC34-4A92-A9E7-992518661990}" srcOrd="3" destOrd="0" presId="urn:microsoft.com/office/officeart/2005/8/layout/hierarchy2"/>
    <dgm:cxn modelId="{3843DE0A-7386-4C1E-9B83-F9AD639152C6}" type="presParOf" srcId="{99F71BBE-FC34-4A92-A9E7-992518661990}" destId="{8FCCCA07-4C55-4BE2-A3BA-96671EDAB424}" srcOrd="0" destOrd="0" presId="urn:microsoft.com/office/officeart/2005/8/layout/hierarchy2"/>
    <dgm:cxn modelId="{E27C67DB-BC69-4798-BF68-4DF7317A092E}" type="presParOf" srcId="{99F71BBE-FC34-4A92-A9E7-992518661990}" destId="{3BE43BCA-75B8-41BD-B90A-95D74C0EECB2}" srcOrd="1" destOrd="0" presId="urn:microsoft.com/office/officeart/2005/8/layout/hierarchy2"/>
    <dgm:cxn modelId="{43C8B84A-4D79-4F4A-A576-5F16D2906C7C}" type="presParOf" srcId="{CC06BF02-7C56-41AE-B6A5-BDF072F9F882}" destId="{7177AF29-09C1-4353-B148-BC4D68DB5198}" srcOrd="4" destOrd="0" presId="urn:microsoft.com/office/officeart/2005/8/layout/hierarchy2"/>
    <dgm:cxn modelId="{22730656-14C7-4ED3-9392-FAD12844CBA2}" type="presParOf" srcId="{7177AF29-09C1-4353-B148-BC4D68DB5198}" destId="{13B7C8C5-97CE-44BD-9225-93ACCB6C9800}" srcOrd="0" destOrd="0" presId="urn:microsoft.com/office/officeart/2005/8/layout/hierarchy2"/>
    <dgm:cxn modelId="{47C046DB-FB5F-45E1-BE83-FEE08F1047F8}" type="presParOf" srcId="{CC06BF02-7C56-41AE-B6A5-BDF072F9F882}" destId="{3C79856B-73AF-4080-A9AF-408ED9A24743}" srcOrd="5" destOrd="0" presId="urn:microsoft.com/office/officeart/2005/8/layout/hierarchy2"/>
    <dgm:cxn modelId="{DD206A48-6930-4809-9D3F-36B05C0A92BB}" type="presParOf" srcId="{3C79856B-73AF-4080-A9AF-408ED9A24743}" destId="{BD346061-4B5C-4014-AED4-3CAB229170EF}" srcOrd="0" destOrd="0" presId="urn:microsoft.com/office/officeart/2005/8/layout/hierarchy2"/>
    <dgm:cxn modelId="{ABC0E58F-758D-48D7-B658-4D7CDDB936D1}" type="presParOf" srcId="{3C79856B-73AF-4080-A9AF-408ED9A24743}" destId="{9541F0B3-E72F-4A67-8BE2-045FD446EFE9}" srcOrd="1" destOrd="0" presId="urn:microsoft.com/office/officeart/2005/8/layout/hierarchy2"/>
    <dgm:cxn modelId="{F153BF63-23DF-4CBF-8F83-DA2A5141C5FF}" type="presParOf" srcId="{9541F0B3-E72F-4A67-8BE2-045FD446EFE9}" destId="{3E2121D0-8178-4390-BD6A-52BD333E8C97}" srcOrd="0" destOrd="0" presId="urn:microsoft.com/office/officeart/2005/8/layout/hierarchy2"/>
    <dgm:cxn modelId="{4BF10D53-FF78-4616-82D2-605532554713}" type="presParOf" srcId="{3E2121D0-8178-4390-BD6A-52BD333E8C97}" destId="{1193493C-00AE-4E00-BDCB-F5F02FE685BD}" srcOrd="0" destOrd="0" presId="urn:microsoft.com/office/officeart/2005/8/layout/hierarchy2"/>
    <dgm:cxn modelId="{C2D9856E-19A6-45DB-A794-B2C4A7DB3E1B}" type="presParOf" srcId="{9541F0B3-E72F-4A67-8BE2-045FD446EFE9}" destId="{04A03CF6-94AB-4C81-BB87-E7E0752AE4E0}" srcOrd="1" destOrd="0" presId="urn:microsoft.com/office/officeart/2005/8/layout/hierarchy2"/>
    <dgm:cxn modelId="{00269201-3038-4467-8967-C9A0B6D9C7CA}" type="presParOf" srcId="{04A03CF6-94AB-4C81-BB87-E7E0752AE4E0}" destId="{22E3608B-E09B-48DF-982E-6F2C72083FD2}" srcOrd="0" destOrd="0" presId="urn:microsoft.com/office/officeart/2005/8/layout/hierarchy2"/>
    <dgm:cxn modelId="{BE589F47-3A6D-41AB-B6ED-D748AAEE3BA0}" type="presParOf" srcId="{04A03CF6-94AB-4C81-BB87-E7E0752AE4E0}" destId="{3B8C03C0-9A72-4C72-9727-2662BE0A0AF6}" srcOrd="1" destOrd="0" presId="urn:microsoft.com/office/officeart/2005/8/layout/hierarchy2"/>
    <dgm:cxn modelId="{053404D0-8295-48EF-8041-9A1D5B5B60BC}" type="presParOf" srcId="{9541F0B3-E72F-4A67-8BE2-045FD446EFE9}" destId="{C3FFFF67-6E60-4EDF-B7F5-DCBB28D7A345}" srcOrd="2" destOrd="0" presId="urn:microsoft.com/office/officeart/2005/8/layout/hierarchy2"/>
    <dgm:cxn modelId="{337D11DA-5EC2-432F-B8AF-9ACC8A4641BF}" type="presParOf" srcId="{C3FFFF67-6E60-4EDF-B7F5-DCBB28D7A345}" destId="{5D07C0BF-DCD6-4192-91D5-16C7CF5B68B1}" srcOrd="0" destOrd="0" presId="urn:microsoft.com/office/officeart/2005/8/layout/hierarchy2"/>
    <dgm:cxn modelId="{3F5D0206-20A7-43CF-A844-6C6641542299}" type="presParOf" srcId="{9541F0B3-E72F-4A67-8BE2-045FD446EFE9}" destId="{DB55F7F8-04C6-4EC7-AEA8-E8E719856887}" srcOrd="3" destOrd="0" presId="urn:microsoft.com/office/officeart/2005/8/layout/hierarchy2"/>
    <dgm:cxn modelId="{0FC9E4E0-F3C9-49C2-B620-D3EA20F608A3}" type="presParOf" srcId="{DB55F7F8-04C6-4EC7-AEA8-E8E719856887}" destId="{432F9540-F193-4746-8EF3-E9EA7FB540ED}" srcOrd="0" destOrd="0" presId="urn:microsoft.com/office/officeart/2005/8/layout/hierarchy2"/>
    <dgm:cxn modelId="{E6D2DD93-DA9F-4738-8F79-A0D6A60E2FB0}" type="presParOf" srcId="{DB55F7F8-04C6-4EC7-AEA8-E8E719856887}" destId="{DA28F1A2-4A20-4D6C-8399-A3A2EE175DD0}"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E4810-949C-4D46-876C-036BF62ED5D2}">
      <dsp:nvSpPr>
        <dsp:cNvPr id="0" name=""/>
        <dsp:cNvSpPr/>
      </dsp:nvSpPr>
      <dsp:spPr>
        <a:xfrm>
          <a:off x="0" y="137598"/>
          <a:ext cx="9437189" cy="595550"/>
        </a:xfrm>
        <a:prstGeom prst="roundRect">
          <a:avLst/>
        </a:prstGeom>
        <a:solidFill>
          <a:schemeClr val="accent1">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s-ES" sz="1800" kern="1200" dirty="0"/>
            <a:t>GENERAL</a:t>
          </a:r>
        </a:p>
      </dsp:txBody>
      <dsp:txXfrm>
        <a:off x="29072" y="166670"/>
        <a:ext cx="9379045" cy="537406"/>
      </dsp:txXfrm>
    </dsp:sp>
    <dsp:sp modelId="{D95C3006-65E4-4DB6-ACA6-E7257A748A84}">
      <dsp:nvSpPr>
        <dsp:cNvPr id="0" name=""/>
        <dsp:cNvSpPr/>
      </dsp:nvSpPr>
      <dsp:spPr>
        <a:xfrm>
          <a:off x="0" y="733149"/>
          <a:ext cx="9437189"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9631" tIns="22860" rIns="128016" bIns="22860" numCol="1" spcCol="1270" anchor="t" anchorCtr="0">
          <a:noAutofit/>
        </a:bodyPr>
        <a:lstStyle/>
        <a:p>
          <a:pPr marL="171450" lvl="1" indent="-171450" algn="just" defTabSz="800100">
            <a:lnSpc>
              <a:spcPct val="150000"/>
            </a:lnSpc>
            <a:spcBef>
              <a:spcPct val="0"/>
            </a:spcBef>
            <a:spcAft>
              <a:spcPct val="20000"/>
            </a:spcAft>
            <a:buChar char="•"/>
          </a:pPr>
          <a:r>
            <a:rPr lang="es-EC" sz="1800" kern="1200" dirty="0"/>
            <a:t>Diseñar y construir un prototipo para la validación y certificación de la capacidad de filtrado de mascarillas y respiradores según ASTM – F2299.</a:t>
          </a:r>
          <a:endParaRPr lang="es-ES" sz="1800" kern="1200" dirty="0"/>
        </a:p>
      </dsp:txBody>
      <dsp:txXfrm>
        <a:off x="0" y="733149"/>
        <a:ext cx="9437189" cy="1076400"/>
      </dsp:txXfrm>
    </dsp:sp>
    <dsp:sp modelId="{CE0F7C84-0D0F-44BC-8D72-8F7832816DC5}">
      <dsp:nvSpPr>
        <dsp:cNvPr id="0" name=""/>
        <dsp:cNvSpPr/>
      </dsp:nvSpPr>
      <dsp:spPr>
        <a:xfrm>
          <a:off x="0" y="1809549"/>
          <a:ext cx="9437189" cy="639197"/>
        </a:xfrm>
        <a:prstGeom prst="roundRect">
          <a:avLst/>
        </a:prstGeom>
        <a:solidFill>
          <a:schemeClr val="accent1">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s-ES" sz="1800" kern="1200" dirty="0"/>
            <a:t>ESPECÍFICOS</a:t>
          </a:r>
        </a:p>
      </dsp:txBody>
      <dsp:txXfrm>
        <a:off x="31203" y="1840752"/>
        <a:ext cx="9374783" cy="576791"/>
      </dsp:txXfrm>
    </dsp:sp>
    <dsp:sp modelId="{29FEB7F1-70D9-42DB-A679-C856490F44B5}">
      <dsp:nvSpPr>
        <dsp:cNvPr id="0" name=""/>
        <dsp:cNvSpPr/>
      </dsp:nvSpPr>
      <dsp:spPr>
        <a:xfrm>
          <a:off x="0" y="2475382"/>
          <a:ext cx="9437189" cy="3458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9631" tIns="22860" rIns="128016" bIns="22860" numCol="1" spcCol="1270" anchor="t" anchorCtr="0">
          <a:noAutofit/>
        </a:bodyPr>
        <a:lstStyle/>
        <a:p>
          <a:pPr marL="171450" lvl="1" indent="-171450" algn="just" defTabSz="800100">
            <a:lnSpc>
              <a:spcPct val="150000"/>
            </a:lnSpc>
            <a:spcBef>
              <a:spcPct val="0"/>
            </a:spcBef>
            <a:spcAft>
              <a:spcPct val="20000"/>
            </a:spcAft>
            <a:buChar char="•"/>
          </a:pPr>
          <a:r>
            <a:rPr lang="es-EC" sz="1800" kern="1200" dirty="0"/>
            <a:t>Diseñar y construir una cámara de pruebas que aloje los componentes mecánicos y electrónicos.</a:t>
          </a:r>
          <a:endParaRPr lang="es-ES" sz="1800" kern="1200" dirty="0"/>
        </a:p>
        <a:p>
          <a:pPr marL="171450" lvl="1" indent="-171450" algn="l" defTabSz="800100">
            <a:lnSpc>
              <a:spcPct val="90000"/>
            </a:lnSpc>
            <a:spcBef>
              <a:spcPct val="0"/>
            </a:spcBef>
            <a:spcAft>
              <a:spcPct val="20000"/>
            </a:spcAft>
            <a:buFont typeface="Symbol" panose="05050102010706020507" pitchFamily="18" charset="2"/>
            <a:buChar char=""/>
          </a:pPr>
          <a:r>
            <a:rPr lang="es-EC" sz="1800" kern="1200" dirty="0"/>
            <a:t>Diseñar e implementar un sistema para el transporte y nebulización de partículas de prueba hacia la cámara de pruebas.</a:t>
          </a:r>
        </a:p>
        <a:p>
          <a:pPr marL="171450" lvl="1" indent="-171450" algn="l" defTabSz="800100">
            <a:lnSpc>
              <a:spcPct val="90000"/>
            </a:lnSpc>
            <a:spcBef>
              <a:spcPct val="0"/>
            </a:spcBef>
            <a:spcAft>
              <a:spcPct val="20000"/>
            </a:spcAft>
            <a:buFont typeface="Symbol" panose="05050102010706020507" pitchFamily="18" charset="2"/>
            <a:buChar char=""/>
          </a:pPr>
          <a:r>
            <a:rPr lang="es-EC" sz="1800" kern="1200" dirty="0"/>
            <a:t>Diseñar e implementar un sistema de fotometría láser para contabilizar partículas de látex de poliestireno en el rango de 1 - 5 micras.</a:t>
          </a:r>
        </a:p>
        <a:p>
          <a:pPr marL="171450" lvl="1" indent="-171450" algn="l" defTabSz="800100">
            <a:lnSpc>
              <a:spcPct val="90000"/>
            </a:lnSpc>
            <a:spcBef>
              <a:spcPct val="0"/>
            </a:spcBef>
            <a:spcAft>
              <a:spcPct val="20000"/>
            </a:spcAft>
            <a:buFont typeface="Symbol" panose="05050102010706020507" pitchFamily="18" charset="2"/>
            <a:buChar char=""/>
          </a:pPr>
          <a:r>
            <a:rPr lang="es-EC" sz="1800" kern="1200" dirty="0"/>
            <a:t>Diseñar e implementar un sistema que monitoree y controle las condiciones ambientales de la cámara de pruebas.</a:t>
          </a:r>
        </a:p>
        <a:p>
          <a:pPr marL="171450" lvl="1" indent="-171450" algn="l" defTabSz="800100">
            <a:lnSpc>
              <a:spcPct val="90000"/>
            </a:lnSpc>
            <a:spcBef>
              <a:spcPct val="0"/>
            </a:spcBef>
            <a:spcAft>
              <a:spcPct val="20000"/>
            </a:spcAft>
            <a:buFont typeface="Symbol" panose="05050102010706020507" pitchFamily="18" charset="2"/>
            <a:buChar char=""/>
          </a:pPr>
          <a:r>
            <a:rPr lang="es-EC" sz="1800" kern="1200" dirty="0"/>
            <a:t>Presentar los resultados de las pruebas de mascarillas mediante una interfaz gráfica.</a:t>
          </a:r>
        </a:p>
      </dsp:txBody>
      <dsp:txXfrm>
        <a:off x="0" y="2475382"/>
        <a:ext cx="9437189" cy="34584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A666A-EBEE-4AF8-B1F7-30174EBC75A6}">
      <dsp:nvSpPr>
        <dsp:cNvPr id="0" name=""/>
        <dsp:cNvSpPr/>
      </dsp:nvSpPr>
      <dsp:spPr>
        <a:xfrm>
          <a:off x="572772" y="1150407"/>
          <a:ext cx="1142330" cy="571165"/>
        </a:xfrm>
        <a:prstGeom prst="roundRect">
          <a:avLst>
            <a:gd name="adj" fmla="val 10000"/>
          </a:avLst>
        </a:prstGeom>
        <a:solidFill>
          <a:schemeClr val="lt1">
            <a:hueOff val="0"/>
            <a:satOff val="0"/>
            <a:lumOff val="0"/>
            <a:alphaOff val="0"/>
          </a:schemeClr>
        </a:solidFill>
        <a:ln w="1079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419" sz="1300" kern="1200">
              <a:latin typeface="SansSerif" panose="00000400000000000000" pitchFamily="2" charset="2"/>
            </a:rPr>
            <a:t>Circuito de control</a:t>
          </a:r>
        </a:p>
      </dsp:txBody>
      <dsp:txXfrm>
        <a:off x="589501" y="1167136"/>
        <a:ext cx="1108872" cy="537707"/>
      </dsp:txXfrm>
    </dsp:sp>
    <dsp:sp modelId="{C5F885D2-7EF2-455A-A6A2-78EBFFA2A2A5}">
      <dsp:nvSpPr>
        <dsp:cNvPr id="0" name=""/>
        <dsp:cNvSpPr/>
      </dsp:nvSpPr>
      <dsp:spPr>
        <a:xfrm rot="17500715">
          <a:off x="1325089" y="845193"/>
          <a:ext cx="1236959" cy="32124"/>
        </a:xfrm>
        <a:custGeom>
          <a:avLst/>
          <a:gdLst/>
          <a:ahLst/>
          <a:cxnLst/>
          <a:rect l="0" t="0" r="0" b="0"/>
          <a:pathLst>
            <a:path>
              <a:moveTo>
                <a:pt x="0" y="16062"/>
              </a:moveTo>
              <a:lnTo>
                <a:pt x="1236959" y="16062"/>
              </a:lnTo>
            </a:path>
          </a:pathLst>
        </a:custGeom>
        <a:noFill/>
        <a:ln w="1079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419" sz="500" kern="1200">
            <a:latin typeface="SansSerif" panose="00000400000000000000" pitchFamily="2" charset="2"/>
          </a:endParaRPr>
        </a:p>
      </dsp:txBody>
      <dsp:txXfrm>
        <a:off x="1912644" y="830331"/>
        <a:ext cx="61847" cy="61847"/>
      </dsp:txXfrm>
    </dsp:sp>
    <dsp:sp modelId="{10B9A920-A600-40AB-8F95-8DDF78B4BE1B}">
      <dsp:nvSpPr>
        <dsp:cNvPr id="0" name=""/>
        <dsp:cNvSpPr/>
      </dsp:nvSpPr>
      <dsp:spPr>
        <a:xfrm>
          <a:off x="2172034" y="937"/>
          <a:ext cx="1142330" cy="571165"/>
        </a:xfrm>
        <a:prstGeom prst="roundRect">
          <a:avLst>
            <a:gd name="adj" fmla="val 10000"/>
          </a:avLst>
        </a:prstGeom>
        <a:solidFill>
          <a:schemeClr val="lt1">
            <a:hueOff val="0"/>
            <a:satOff val="0"/>
            <a:lumOff val="0"/>
            <a:alphaOff val="0"/>
          </a:schemeClr>
        </a:solidFill>
        <a:ln w="1079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419" sz="1300" kern="1200">
              <a:latin typeface="SansSerif" panose="00000400000000000000" pitchFamily="2" charset="2"/>
            </a:rPr>
            <a:t>Etapa de Potencia</a:t>
          </a:r>
        </a:p>
      </dsp:txBody>
      <dsp:txXfrm>
        <a:off x="2188763" y="17666"/>
        <a:ext cx="1108872" cy="537707"/>
      </dsp:txXfrm>
    </dsp:sp>
    <dsp:sp modelId="{AFB44258-767F-4FC4-BD9C-8720AA80FA2B}">
      <dsp:nvSpPr>
        <dsp:cNvPr id="0" name=""/>
        <dsp:cNvSpPr/>
      </dsp:nvSpPr>
      <dsp:spPr>
        <a:xfrm>
          <a:off x="3314365" y="270458"/>
          <a:ext cx="456932" cy="32124"/>
        </a:xfrm>
        <a:custGeom>
          <a:avLst/>
          <a:gdLst/>
          <a:ahLst/>
          <a:cxnLst/>
          <a:rect l="0" t="0" r="0" b="0"/>
          <a:pathLst>
            <a:path>
              <a:moveTo>
                <a:pt x="0" y="16062"/>
              </a:moveTo>
              <a:lnTo>
                <a:pt x="456932" y="16062"/>
              </a:lnTo>
            </a:path>
          </a:pathLst>
        </a:custGeom>
        <a:noFill/>
        <a:ln w="1079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419" sz="500" kern="1200">
            <a:latin typeface="SansSerif" panose="00000400000000000000" pitchFamily="2" charset="2"/>
          </a:endParaRPr>
        </a:p>
      </dsp:txBody>
      <dsp:txXfrm>
        <a:off x="3531407" y="275096"/>
        <a:ext cx="22846" cy="22846"/>
      </dsp:txXfrm>
    </dsp:sp>
    <dsp:sp modelId="{D6744E9B-EEF9-472E-8308-BEA3C7EF8DBB}">
      <dsp:nvSpPr>
        <dsp:cNvPr id="0" name=""/>
        <dsp:cNvSpPr/>
      </dsp:nvSpPr>
      <dsp:spPr>
        <a:xfrm>
          <a:off x="3771297" y="937"/>
          <a:ext cx="1142330" cy="571165"/>
        </a:xfrm>
        <a:prstGeom prst="roundRect">
          <a:avLst>
            <a:gd name="adj" fmla="val 10000"/>
          </a:avLst>
        </a:prstGeom>
        <a:solidFill>
          <a:schemeClr val="lt1">
            <a:hueOff val="0"/>
            <a:satOff val="0"/>
            <a:lumOff val="0"/>
            <a:alphaOff val="0"/>
          </a:schemeClr>
        </a:solidFill>
        <a:ln w="1079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419" sz="1300" kern="1200">
              <a:latin typeface="SansSerif" panose="00000400000000000000" pitchFamily="2" charset="2"/>
            </a:rPr>
            <a:t>Fuentes de Voltaje</a:t>
          </a:r>
        </a:p>
      </dsp:txBody>
      <dsp:txXfrm>
        <a:off x="3788026" y="17666"/>
        <a:ext cx="1108872" cy="537707"/>
      </dsp:txXfrm>
    </dsp:sp>
    <dsp:sp modelId="{D979FB21-B79A-4E9D-8B0B-7A6AAB83CE90}">
      <dsp:nvSpPr>
        <dsp:cNvPr id="0" name=""/>
        <dsp:cNvSpPr/>
      </dsp:nvSpPr>
      <dsp:spPr>
        <a:xfrm rot="20413970">
          <a:off x="1700797" y="1337823"/>
          <a:ext cx="485542" cy="32124"/>
        </a:xfrm>
        <a:custGeom>
          <a:avLst/>
          <a:gdLst/>
          <a:ahLst/>
          <a:cxnLst/>
          <a:rect l="0" t="0" r="0" b="0"/>
          <a:pathLst>
            <a:path>
              <a:moveTo>
                <a:pt x="0" y="16062"/>
              </a:moveTo>
              <a:lnTo>
                <a:pt x="485542" y="16062"/>
              </a:lnTo>
            </a:path>
          </a:pathLst>
        </a:custGeom>
        <a:noFill/>
        <a:ln w="1079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419" sz="500" kern="1200">
            <a:latin typeface="SansSerif" panose="00000400000000000000" pitchFamily="2" charset="2"/>
          </a:endParaRPr>
        </a:p>
      </dsp:txBody>
      <dsp:txXfrm>
        <a:off x="1931430" y="1341746"/>
        <a:ext cx="24277" cy="24277"/>
      </dsp:txXfrm>
    </dsp:sp>
    <dsp:sp modelId="{0E695CC4-A4E5-4DE8-BA0A-17306202EDEA}">
      <dsp:nvSpPr>
        <dsp:cNvPr id="0" name=""/>
        <dsp:cNvSpPr/>
      </dsp:nvSpPr>
      <dsp:spPr>
        <a:xfrm>
          <a:off x="2172034" y="986197"/>
          <a:ext cx="1142330" cy="571165"/>
        </a:xfrm>
        <a:prstGeom prst="roundRect">
          <a:avLst>
            <a:gd name="adj" fmla="val 10000"/>
          </a:avLst>
        </a:prstGeom>
        <a:solidFill>
          <a:schemeClr val="lt1">
            <a:hueOff val="0"/>
            <a:satOff val="0"/>
            <a:lumOff val="0"/>
            <a:alphaOff val="0"/>
          </a:schemeClr>
        </a:solidFill>
        <a:ln w="1079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419" sz="1300" kern="1200">
              <a:latin typeface="SansSerif" panose="00000400000000000000" pitchFamily="2" charset="2"/>
            </a:rPr>
            <a:t>Etapa de Control</a:t>
          </a:r>
        </a:p>
      </dsp:txBody>
      <dsp:txXfrm>
        <a:off x="2188763" y="1002926"/>
        <a:ext cx="1108872" cy="537707"/>
      </dsp:txXfrm>
    </dsp:sp>
    <dsp:sp modelId="{9D1155CC-127F-4458-9888-198A6587AC40}">
      <dsp:nvSpPr>
        <dsp:cNvPr id="0" name=""/>
        <dsp:cNvSpPr/>
      </dsp:nvSpPr>
      <dsp:spPr>
        <a:xfrm rot="19457599">
          <a:off x="3261474" y="1091508"/>
          <a:ext cx="562713" cy="32124"/>
        </a:xfrm>
        <a:custGeom>
          <a:avLst/>
          <a:gdLst/>
          <a:ahLst/>
          <a:cxnLst/>
          <a:rect l="0" t="0" r="0" b="0"/>
          <a:pathLst>
            <a:path>
              <a:moveTo>
                <a:pt x="0" y="16062"/>
              </a:moveTo>
              <a:lnTo>
                <a:pt x="562713" y="16062"/>
              </a:lnTo>
            </a:path>
          </a:pathLst>
        </a:custGeom>
        <a:noFill/>
        <a:ln w="1079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419" sz="500" kern="1200">
            <a:latin typeface="SansSerif" panose="00000400000000000000" pitchFamily="2" charset="2"/>
          </a:endParaRPr>
        </a:p>
      </dsp:txBody>
      <dsp:txXfrm>
        <a:off x="3528763" y="1093502"/>
        <a:ext cx="28135" cy="28135"/>
      </dsp:txXfrm>
    </dsp:sp>
    <dsp:sp modelId="{71865E99-0CF2-4393-94A5-E85148F09F94}">
      <dsp:nvSpPr>
        <dsp:cNvPr id="0" name=""/>
        <dsp:cNvSpPr/>
      </dsp:nvSpPr>
      <dsp:spPr>
        <a:xfrm>
          <a:off x="3771297" y="657777"/>
          <a:ext cx="1142330" cy="571165"/>
        </a:xfrm>
        <a:prstGeom prst="roundRect">
          <a:avLst>
            <a:gd name="adj" fmla="val 10000"/>
          </a:avLst>
        </a:prstGeom>
        <a:solidFill>
          <a:schemeClr val="lt1">
            <a:hueOff val="0"/>
            <a:satOff val="0"/>
            <a:lumOff val="0"/>
            <a:alphaOff val="0"/>
          </a:schemeClr>
        </a:solidFill>
        <a:ln w="1079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419" sz="1300" kern="1200">
              <a:latin typeface="SansSerif" panose="00000400000000000000" pitchFamily="2" charset="2"/>
            </a:rPr>
            <a:t>Tarjeta de procesamiento</a:t>
          </a:r>
        </a:p>
      </dsp:txBody>
      <dsp:txXfrm>
        <a:off x="3788026" y="674506"/>
        <a:ext cx="1108872" cy="537707"/>
      </dsp:txXfrm>
    </dsp:sp>
    <dsp:sp modelId="{105DC200-D5C4-440A-B12D-DC5A85478A79}">
      <dsp:nvSpPr>
        <dsp:cNvPr id="0" name=""/>
        <dsp:cNvSpPr/>
      </dsp:nvSpPr>
      <dsp:spPr>
        <a:xfrm rot="2142401">
          <a:off x="3261474" y="1419928"/>
          <a:ext cx="562713" cy="32124"/>
        </a:xfrm>
        <a:custGeom>
          <a:avLst/>
          <a:gdLst/>
          <a:ahLst/>
          <a:cxnLst/>
          <a:rect l="0" t="0" r="0" b="0"/>
          <a:pathLst>
            <a:path>
              <a:moveTo>
                <a:pt x="0" y="16062"/>
              </a:moveTo>
              <a:lnTo>
                <a:pt x="562713" y="16062"/>
              </a:lnTo>
            </a:path>
          </a:pathLst>
        </a:custGeom>
        <a:noFill/>
        <a:ln w="1079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419" sz="500" kern="1200">
            <a:latin typeface="SansSerif" panose="00000400000000000000" pitchFamily="2" charset="2"/>
          </a:endParaRPr>
        </a:p>
      </dsp:txBody>
      <dsp:txXfrm>
        <a:off x="3528763" y="1421922"/>
        <a:ext cx="28135" cy="28135"/>
      </dsp:txXfrm>
    </dsp:sp>
    <dsp:sp modelId="{8FCCCA07-4C55-4BE2-A3BA-96671EDAB424}">
      <dsp:nvSpPr>
        <dsp:cNvPr id="0" name=""/>
        <dsp:cNvSpPr/>
      </dsp:nvSpPr>
      <dsp:spPr>
        <a:xfrm>
          <a:off x="3771297" y="1314617"/>
          <a:ext cx="1142330" cy="571165"/>
        </a:xfrm>
        <a:prstGeom prst="roundRect">
          <a:avLst>
            <a:gd name="adj" fmla="val 10000"/>
          </a:avLst>
        </a:prstGeom>
        <a:solidFill>
          <a:schemeClr val="lt1">
            <a:hueOff val="0"/>
            <a:satOff val="0"/>
            <a:lumOff val="0"/>
            <a:alphaOff val="0"/>
          </a:schemeClr>
        </a:solidFill>
        <a:ln w="1079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419" sz="1300" kern="1200">
              <a:latin typeface="SansSerif" panose="00000400000000000000" pitchFamily="2" charset="2"/>
            </a:rPr>
            <a:t>Sensores</a:t>
          </a:r>
        </a:p>
      </dsp:txBody>
      <dsp:txXfrm>
        <a:off x="3788026" y="1331346"/>
        <a:ext cx="1108872" cy="537707"/>
      </dsp:txXfrm>
    </dsp:sp>
    <dsp:sp modelId="{7177AF29-09C1-4353-B148-BC4D68DB5198}">
      <dsp:nvSpPr>
        <dsp:cNvPr id="0" name=""/>
        <dsp:cNvSpPr/>
      </dsp:nvSpPr>
      <dsp:spPr>
        <a:xfrm rot="4099285">
          <a:off x="1325089" y="1994662"/>
          <a:ext cx="1236959" cy="32124"/>
        </a:xfrm>
        <a:custGeom>
          <a:avLst/>
          <a:gdLst/>
          <a:ahLst/>
          <a:cxnLst/>
          <a:rect l="0" t="0" r="0" b="0"/>
          <a:pathLst>
            <a:path>
              <a:moveTo>
                <a:pt x="0" y="16062"/>
              </a:moveTo>
              <a:lnTo>
                <a:pt x="1236959" y="16062"/>
              </a:lnTo>
            </a:path>
          </a:pathLst>
        </a:custGeom>
        <a:noFill/>
        <a:ln w="1079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419" sz="500" kern="1200">
            <a:latin typeface="SansSerif" panose="00000400000000000000" pitchFamily="2" charset="2"/>
          </a:endParaRPr>
        </a:p>
      </dsp:txBody>
      <dsp:txXfrm>
        <a:off x="1912644" y="1979800"/>
        <a:ext cx="61847" cy="61847"/>
      </dsp:txXfrm>
    </dsp:sp>
    <dsp:sp modelId="{BD346061-4B5C-4014-AED4-3CAB229170EF}">
      <dsp:nvSpPr>
        <dsp:cNvPr id="0" name=""/>
        <dsp:cNvSpPr/>
      </dsp:nvSpPr>
      <dsp:spPr>
        <a:xfrm>
          <a:off x="2172034" y="2299877"/>
          <a:ext cx="1142330" cy="571165"/>
        </a:xfrm>
        <a:prstGeom prst="roundRect">
          <a:avLst>
            <a:gd name="adj" fmla="val 10000"/>
          </a:avLst>
        </a:prstGeom>
        <a:solidFill>
          <a:schemeClr val="lt1">
            <a:hueOff val="0"/>
            <a:satOff val="0"/>
            <a:lumOff val="0"/>
            <a:alphaOff val="0"/>
          </a:schemeClr>
        </a:solidFill>
        <a:ln w="1079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419" sz="1300" kern="1200">
              <a:latin typeface="SansSerif" panose="00000400000000000000" pitchFamily="2" charset="2"/>
            </a:rPr>
            <a:t>Etapa de Actuadores</a:t>
          </a:r>
        </a:p>
      </dsp:txBody>
      <dsp:txXfrm>
        <a:off x="2188763" y="2316606"/>
        <a:ext cx="1108872" cy="537707"/>
      </dsp:txXfrm>
    </dsp:sp>
    <dsp:sp modelId="{3E2121D0-8178-4390-BD6A-52BD333E8C97}">
      <dsp:nvSpPr>
        <dsp:cNvPr id="0" name=""/>
        <dsp:cNvSpPr/>
      </dsp:nvSpPr>
      <dsp:spPr>
        <a:xfrm rot="19457599">
          <a:off x="3261474" y="2405187"/>
          <a:ext cx="562713" cy="32124"/>
        </a:xfrm>
        <a:custGeom>
          <a:avLst/>
          <a:gdLst/>
          <a:ahLst/>
          <a:cxnLst/>
          <a:rect l="0" t="0" r="0" b="0"/>
          <a:pathLst>
            <a:path>
              <a:moveTo>
                <a:pt x="0" y="16062"/>
              </a:moveTo>
              <a:lnTo>
                <a:pt x="562713" y="16062"/>
              </a:lnTo>
            </a:path>
          </a:pathLst>
        </a:custGeom>
        <a:noFill/>
        <a:ln w="1079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419" sz="500" kern="1200">
            <a:latin typeface="SansSerif" panose="00000400000000000000" pitchFamily="2" charset="2"/>
          </a:endParaRPr>
        </a:p>
      </dsp:txBody>
      <dsp:txXfrm>
        <a:off x="3528763" y="2407182"/>
        <a:ext cx="28135" cy="28135"/>
      </dsp:txXfrm>
    </dsp:sp>
    <dsp:sp modelId="{22E3608B-E09B-48DF-982E-6F2C72083FD2}">
      <dsp:nvSpPr>
        <dsp:cNvPr id="0" name=""/>
        <dsp:cNvSpPr/>
      </dsp:nvSpPr>
      <dsp:spPr>
        <a:xfrm>
          <a:off x="3771297" y="1971457"/>
          <a:ext cx="1142330" cy="571165"/>
        </a:xfrm>
        <a:prstGeom prst="roundRect">
          <a:avLst>
            <a:gd name="adj" fmla="val 10000"/>
          </a:avLst>
        </a:prstGeom>
        <a:solidFill>
          <a:schemeClr val="lt1">
            <a:hueOff val="0"/>
            <a:satOff val="0"/>
            <a:lumOff val="0"/>
            <a:alphaOff val="0"/>
          </a:schemeClr>
        </a:solidFill>
        <a:ln w="1079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419" sz="1300" kern="1200">
              <a:latin typeface="SansSerif" panose="00000400000000000000" pitchFamily="2" charset="2"/>
            </a:rPr>
            <a:t>Calefactor</a:t>
          </a:r>
        </a:p>
      </dsp:txBody>
      <dsp:txXfrm>
        <a:off x="3788026" y="1988186"/>
        <a:ext cx="1108872" cy="537707"/>
      </dsp:txXfrm>
    </dsp:sp>
    <dsp:sp modelId="{C3FFFF67-6E60-4EDF-B7F5-DCBB28D7A345}">
      <dsp:nvSpPr>
        <dsp:cNvPr id="0" name=""/>
        <dsp:cNvSpPr/>
      </dsp:nvSpPr>
      <dsp:spPr>
        <a:xfrm rot="2142401">
          <a:off x="3261474" y="2733607"/>
          <a:ext cx="562713" cy="32124"/>
        </a:xfrm>
        <a:custGeom>
          <a:avLst/>
          <a:gdLst/>
          <a:ahLst/>
          <a:cxnLst/>
          <a:rect l="0" t="0" r="0" b="0"/>
          <a:pathLst>
            <a:path>
              <a:moveTo>
                <a:pt x="0" y="16062"/>
              </a:moveTo>
              <a:lnTo>
                <a:pt x="562713" y="16062"/>
              </a:lnTo>
            </a:path>
          </a:pathLst>
        </a:custGeom>
        <a:noFill/>
        <a:ln w="1079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419" sz="500" kern="1200">
            <a:latin typeface="SansSerif" panose="00000400000000000000" pitchFamily="2" charset="2"/>
          </a:endParaRPr>
        </a:p>
      </dsp:txBody>
      <dsp:txXfrm>
        <a:off x="3528763" y="2735601"/>
        <a:ext cx="28135" cy="28135"/>
      </dsp:txXfrm>
    </dsp:sp>
    <dsp:sp modelId="{432F9540-F193-4746-8EF3-E9EA7FB540ED}">
      <dsp:nvSpPr>
        <dsp:cNvPr id="0" name=""/>
        <dsp:cNvSpPr/>
      </dsp:nvSpPr>
      <dsp:spPr>
        <a:xfrm>
          <a:off x="3771297" y="2628297"/>
          <a:ext cx="1142330" cy="571165"/>
        </a:xfrm>
        <a:prstGeom prst="roundRect">
          <a:avLst>
            <a:gd name="adj" fmla="val 10000"/>
          </a:avLst>
        </a:prstGeom>
        <a:solidFill>
          <a:schemeClr val="lt1">
            <a:hueOff val="0"/>
            <a:satOff val="0"/>
            <a:lumOff val="0"/>
            <a:alphaOff val="0"/>
          </a:schemeClr>
        </a:solidFill>
        <a:ln w="1079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419" sz="1300" kern="1200">
              <a:latin typeface="SansSerif" panose="00000400000000000000" pitchFamily="2" charset="2"/>
            </a:rPr>
            <a:t>Electroválvula</a:t>
          </a:r>
        </a:p>
      </dsp:txBody>
      <dsp:txXfrm>
        <a:off x="3788026" y="2645026"/>
        <a:ext cx="1108872" cy="53770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54B289-7362-463B-B1D0-DD26F49B31E2}" type="datetimeFigureOut">
              <a:rPr lang="es-MX" smtClean="0"/>
              <a:t>04/02/2022</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AB2BB2-463C-4078-8D0B-A3F5214F2728}" type="slidenum">
              <a:rPr lang="es-MX" smtClean="0"/>
              <a:t>‹Nº›</a:t>
            </a:fld>
            <a:endParaRPr lang="es-MX"/>
          </a:p>
        </p:txBody>
      </p:sp>
    </p:spTree>
    <p:extLst>
      <p:ext uri="{BB962C8B-B14F-4D97-AF65-F5344CB8AC3E}">
        <p14:creationId xmlns:p14="http://schemas.microsoft.com/office/powerpoint/2010/main" val="1827255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6" name="Imagen 2" descr="Imagen 2">
            <a:extLst>
              <a:ext uri="{FF2B5EF4-FFF2-40B4-BE49-F238E27FC236}">
                <a16:creationId xmlns:a16="http://schemas.microsoft.com/office/drawing/2014/main" id="{F4C75630-9B5D-4DB0-AB7B-995AB2EE6BDA}"/>
              </a:ext>
            </a:extLst>
          </p:cNvPr>
          <p:cNvPicPr>
            <a:picLocks noChangeAspect="1"/>
          </p:cNvPicPr>
          <p:nvPr/>
        </p:nvPicPr>
        <p:blipFill>
          <a:blip r:embed="rId2"/>
          <a:stretch>
            <a:fillRect/>
          </a:stretch>
        </p:blipFill>
        <p:spPr>
          <a:xfrm rot="16200000" flipV="1">
            <a:off x="1044396" y="577656"/>
            <a:ext cx="6857998" cy="5702688"/>
          </a:xfrm>
          <a:prstGeom prst="rect">
            <a:avLst/>
          </a:prstGeom>
          <a:ln w="12700">
            <a:miter lim="400000"/>
          </a:ln>
        </p:spPr>
      </p:pic>
      <p:sp>
        <p:nvSpPr>
          <p:cNvPr id="12" name="Rectángulo 3">
            <a:extLst>
              <a:ext uri="{FF2B5EF4-FFF2-40B4-BE49-F238E27FC236}">
                <a16:creationId xmlns:a16="http://schemas.microsoft.com/office/drawing/2014/main" id="{A70AB293-2D13-48D1-B2DF-E5F79ED70C86}"/>
              </a:ext>
            </a:extLst>
          </p:cNvPr>
          <p:cNvSpPr/>
          <p:nvPr/>
        </p:nvSpPr>
        <p:spPr>
          <a:xfrm rot="16200000" flipV="1">
            <a:off x="-1879949" y="3391655"/>
            <a:ext cx="6857997" cy="74694"/>
          </a:xfrm>
          <a:prstGeom prst="rect">
            <a:avLst/>
          </a:prstGeom>
          <a:solidFill>
            <a:srgbClr val="217143"/>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sp>
        <p:nvSpPr>
          <p:cNvPr id="13" name="Rectángulo 4">
            <a:extLst>
              <a:ext uri="{FF2B5EF4-FFF2-40B4-BE49-F238E27FC236}">
                <a16:creationId xmlns:a16="http://schemas.microsoft.com/office/drawing/2014/main" id="{7B98FF81-A9B0-4D9E-BFF5-1877E89C64FE}"/>
              </a:ext>
            </a:extLst>
          </p:cNvPr>
          <p:cNvSpPr/>
          <p:nvPr/>
        </p:nvSpPr>
        <p:spPr>
          <a:xfrm rot="16200000" flipV="1">
            <a:off x="-1809389" y="3391652"/>
            <a:ext cx="6858000" cy="74695"/>
          </a:xfrm>
          <a:prstGeom prst="rect">
            <a:avLst/>
          </a:prstGeom>
          <a:solidFill>
            <a:srgbClr val="BC202A"/>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pic>
        <p:nvPicPr>
          <p:cNvPr id="10" name="Imagen 9" descr="Resultado de imagen para espe">
            <a:extLst>
              <a:ext uri="{FF2B5EF4-FFF2-40B4-BE49-F238E27FC236}">
                <a16:creationId xmlns:a16="http://schemas.microsoft.com/office/drawing/2014/main" id="{7DAFB53B-D726-42F6-8453-CBAC83256719}"/>
              </a:ext>
            </a:extLst>
          </p:cNvPr>
          <p:cNvPicPr/>
          <p:nvPr/>
        </p:nvPicPr>
        <p:blipFill rotWithShape="1">
          <a:blip r:embed="rId3" cstate="print">
            <a:extLst>
              <a:ext uri="{28A0092B-C50C-407E-A947-70E740481C1C}">
                <a14:useLocalDpi xmlns:a14="http://schemas.microsoft.com/office/drawing/2010/main" val="0"/>
              </a:ext>
            </a:extLst>
          </a:blip>
          <a:srcRect r="74423"/>
          <a:stretch/>
        </p:blipFill>
        <p:spPr bwMode="auto">
          <a:xfrm>
            <a:off x="249460" y="2560947"/>
            <a:ext cx="993941" cy="933446"/>
          </a:xfrm>
          <a:prstGeom prst="rect">
            <a:avLst/>
          </a:prstGeom>
          <a:noFill/>
          <a:ln>
            <a:noFill/>
          </a:ln>
        </p:spPr>
      </p:pic>
      <p:sp>
        <p:nvSpPr>
          <p:cNvPr id="2" name="Title 1"/>
          <p:cNvSpPr>
            <a:spLocks noGrp="1"/>
          </p:cNvSpPr>
          <p:nvPr>
            <p:ph type="ctrTitle"/>
          </p:nvPr>
        </p:nvSpPr>
        <p:spPr>
          <a:xfrm>
            <a:off x="3354435" y="770012"/>
            <a:ext cx="7315200" cy="2782080"/>
          </a:xfrm>
        </p:spPr>
        <p:txBody>
          <a:bodyPr anchor="b">
            <a:normAutofit/>
          </a:bodyPr>
          <a:lstStyle>
            <a:lvl1pPr algn="l">
              <a:defRPr sz="5900" spc="-100" baseline="0">
                <a:solidFill>
                  <a:schemeClr val="tx2"/>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3433566" y="4809812"/>
            <a:ext cx="7315200" cy="914400"/>
          </a:xfrm>
        </p:spPr>
        <p:txBody>
          <a:bodyPr anchor="t">
            <a:normAutofit/>
          </a:bodyPr>
          <a:lstStyle>
            <a:lvl1pPr marL="0" indent="0" algn="l">
              <a:buNone/>
              <a:defRPr sz="2200" cap="none" spc="0" baseline="0">
                <a:solidFill>
                  <a:schemeClr val="tx2"/>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411933" y="6356350"/>
            <a:ext cx="923605" cy="365125"/>
          </a:xfrm>
        </p:spPr>
        <p:txBody>
          <a:bodyPr/>
          <a:lstStyle/>
          <a:p>
            <a:fld id="{8F628730-889D-4D5A-A652-2D8F23EC9E62}" type="datetimeFigureOut">
              <a:rPr lang="es-MX" smtClean="0"/>
              <a:t>04/02/2022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81574AB-824F-43BF-A954-43A501DB43BB}" type="slidenum">
              <a:rPr lang="es-MX" smtClean="0"/>
              <a:t>‹Nº›</a:t>
            </a:fld>
            <a:endParaRPr lang="es-MX"/>
          </a:p>
        </p:txBody>
      </p:sp>
      <p:pic>
        <p:nvPicPr>
          <p:cNvPr id="9" name="Imagen 8" descr="Resultado de imagen para espe">
            <a:extLst>
              <a:ext uri="{FF2B5EF4-FFF2-40B4-BE49-F238E27FC236}">
                <a16:creationId xmlns:a16="http://schemas.microsoft.com/office/drawing/2014/main" id="{7FDDA7ED-4C62-453B-82CB-0F62D2CB80C6}"/>
              </a:ext>
            </a:extLst>
          </p:cNvPr>
          <p:cNvPicPr/>
          <p:nvPr/>
        </p:nvPicPr>
        <p:blipFill rotWithShape="1">
          <a:blip r:embed="rId4" cstate="print">
            <a:extLst>
              <a:ext uri="{28A0092B-C50C-407E-A947-70E740481C1C}">
                <a14:useLocalDpi xmlns:a14="http://schemas.microsoft.com/office/drawing/2010/main" val="0"/>
              </a:ext>
            </a:extLst>
          </a:blip>
          <a:srcRect l="24832"/>
          <a:stretch/>
        </p:blipFill>
        <p:spPr bwMode="auto">
          <a:xfrm>
            <a:off x="75857" y="1622704"/>
            <a:ext cx="1330242" cy="522899"/>
          </a:xfrm>
          <a:prstGeom prst="rect">
            <a:avLst/>
          </a:prstGeom>
          <a:noFill/>
          <a:ln>
            <a:noFill/>
          </a:ln>
        </p:spPr>
      </p:pic>
      <p:pic>
        <p:nvPicPr>
          <p:cNvPr id="19" name="Imagen 18">
            <a:extLst>
              <a:ext uri="{FF2B5EF4-FFF2-40B4-BE49-F238E27FC236}">
                <a16:creationId xmlns:a16="http://schemas.microsoft.com/office/drawing/2014/main" id="{FEFA4785-4D84-4B44-A881-0330465A5396}"/>
              </a:ext>
            </a:extLst>
          </p:cNvPr>
          <p:cNvPicPr>
            <a:picLocks noChangeAspect="1"/>
          </p:cNvPicPr>
          <p:nvPr/>
        </p:nvPicPr>
        <p:blipFill>
          <a:blip r:embed="rId5"/>
          <a:stretch>
            <a:fillRect/>
          </a:stretch>
        </p:blipFill>
        <p:spPr>
          <a:xfrm>
            <a:off x="232123" y="3862720"/>
            <a:ext cx="1017710" cy="1131256"/>
          </a:xfrm>
          <a:prstGeom prst="rect">
            <a:avLst/>
          </a:prstGeom>
        </p:spPr>
      </p:pic>
    </p:spTree>
    <p:extLst>
      <p:ext uri="{BB962C8B-B14F-4D97-AF65-F5344CB8AC3E}">
        <p14:creationId xmlns:p14="http://schemas.microsoft.com/office/powerpoint/2010/main" val="3411708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928491" y="604380"/>
            <a:ext cx="7315200" cy="512064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F628730-889D-4D5A-A652-2D8F23EC9E62}" type="datetimeFigureOut">
              <a:rPr lang="es-MX" smtClean="0"/>
              <a:t>04/02/2022</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2226351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3416" y="1806819"/>
            <a:ext cx="1140069" cy="3244362"/>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3167426" y="868680"/>
            <a:ext cx="7315200" cy="512064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F628730-889D-4D5A-A652-2D8F23EC9E62}" type="datetimeFigureOut">
              <a:rPr lang="es-MX" smtClean="0"/>
              <a:t>04/02/2022</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3037199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3167426" y="472108"/>
            <a:ext cx="7315200" cy="1346897"/>
          </a:xfrm>
        </p:spPr>
        <p:txBody>
          <a:bodyPr/>
          <a:lstStyle>
            <a:lvl1pPr algn="ctr">
              <a:defRPr/>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628730-889D-4D5A-A652-2D8F23EC9E62}" type="datetimeFigureOut">
              <a:rPr lang="es-MX" smtClean="0"/>
              <a:t>04/02/2022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2751108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3005665" y="1307240"/>
            <a:ext cx="7315200" cy="3255264"/>
          </a:xfrm>
        </p:spPr>
        <p:txBody>
          <a:bodyPr anchor="b">
            <a:normAutofit/>
          </a:bodyPr>
          <a:lstStyle>
            <a:lvl1pPr>
              <a:defRPr sz="5900" b="0" spc="-100" baseline="0">
                <a:solidFill>
                  <a:schemeClr val="tx1">
                    <a:lumMod val="65000"/>
                    <a:lumOff val="3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023953" y="4681376"/>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F628730-889D-4D5A-A652-2D8F23EC9E62}" type="datetimeFigureOut">
              <a:rPr lang="es-MX" smtClean="0"/>
              <a:t>04/02/2022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1682001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936649"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886857"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8F628730-889D-4D5A-A652-2D8F23EC9E62}" type="datetimeFigureOut">
              <a:rPr lang="es-MX" smtClean="0"/>
              <a:t>04/02/2022</a:t>
            </a:fld>
            <a:endParaRPr lang="es-MX"/>
          </a:p>
        </p:txBody>
      </p:sp>
      <p:sp>
        <p:nvSpPr>
          <p:cNvPr id="9" name="Footer Placeholder 8"/>
          <p:cNvSpPr>
            <a:spLocks noGrp="1"/>
          </p:cNvSpPr>
          <p:nvPr>
            <p:ph type="ftr" sz="quarter" idx="11"/>
          </p:nvPr>
        </p:nvSpPr>
        <p:spPr/>
        <p:txBody>
          <a:bodyPr/>
          <a:lstStyle/>
          <a:p>
            <a:endParaRPr lang="es-MX"/>
          </a:p>
        </p:txBody>
      </p:sp>
      <p:sp>
        <p:nvSpPr>
          <p:cNvPr id="10" name="Slide Number Placeholder 9"/>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240367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27133" y="943094"/>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2927133" y="1850444"/>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877684" y="943094"/>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877684" y="1850444"/>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2" name="Date Placeholder 1"/>
          <p:cNvSpPr>
            <a:spLocks noGrp="1"/>
          </p:cNvSpPr>
          <p:nvPr>
            <p:ph type="dt" sz="half" idx="10"/>
          </p:nvPr>
        </p:nvSpPr>
        <p:spPr/>
        <p:txBody>
          <a:bodyPr/>
          <a:lstStyle/>
          <a:p>
            <a:fld id="{8F628730-889D-4D5A-A652-2D8F23EC9E62}" type="datetimeFigureOut">
              <a:rPr lang="es-MX" smtClean="0"/>
              <a:t>04/02/2022</a:t>
            </a:fld>
            <a:endParaRPr lang="es-MX"/>
          </a:p>
        </p:txBody>
      </p:sp>
      <p:sp>
        <p:nvSpPr>
          <p:cNvPr id="11" name="Footer Placeholder 10"/>
          <p:cNvSpPr>
            <a:spLocks noGrp="1"/>
          </p:cNvSpPr>
          <p:nvPr>
            <p:ph type="ftr" sz="quarter" idx="11"/>
          </p:nvPr>
        </p:nvSpPr>
        <p:spPr/>
        <p:txBody>
          <a:bodyPr/>
          <a:lstStyle/>
          <a:p>
            <a:endParaRPr lang="es-MX"/>
          </a:p>
        </p:txBody>
      </p:sp>
      <p:sp>
        <p:nvSpPr>
          <p:cNvPr id="12" name="Slide Number Placeholder 11"/>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3357825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2" name="Date Placeholder 1"/>
          <p:cNvSpPr>
            <a:spLocks noGrp="1"/>
          </p:cNvSpPr>
          <p:nvPr>
            <p:ph type="dt" sz="half" idx="10"/>
          </p:nvPr>
        </p:nvSpPr>
        <p:spPr/>
        <p:txBody>
          <a:bodyPr/>
          <a:lstStyle/>
          <a:p>
            <a:fld id="{8F628730-889D-4D5A-A652-2D8F23EC9E62}" type="datetimeFigureOut">
              <a:rPr lang="es-MX" smtClean="0"/>
              <a:t>04/02/2022</a:t>
            </a:fld>
            <a:endParaRPr lang="es-MX"/>
          </a:p>
        </p:txBody>
      </p:sp>
      <p:sp>
        <p:nvSpPr>
          <p:cNvPr id="7" name="Footer Placeholder 6"/>
          <p:cNvSpPr>
            <a:spLocks noGrp="1"/>
          </p:cNvSpPr>
          <p:nvPr>
            <p:ph type="ftr" sz="quarter" idx="11"/>
          </p:nvPr>
        </p:nvSpPr>
        <p:spPr/>
        <p:txBody>
          <a:bodyPr/>
          <a:lstStyle/>
          <a:p>
            <a:endParaRPr lang="es-MX"/>
          </a:p>
        </p:txBody>
      </p:sp>
      <p:sp>
        <p:nvSpPr>
          <p:cNvPr id="8" name="Slide Number Placeholder 7"/>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778491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F628730-889D-4D5A-A652-2D8F23EC9E62}" type="datetimeFigureOut">
              <a:rPr lang="es-MX" smtClean="0"/>
              <a:t>04/02/2022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1227463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31632" y="2523504"/>
            <a:ext cx="1221076" cy="1810992"/>
          </a:xfrm>
        </p:spPr>
        <p:txBody>
          <a:bodyPr anchor="b">
            <a:normAutofit/>
          </a:bodyPr>
          <a:lstStyle>
            <a:lvl1pPr>
              <a:defRPr sz="2000" b="0" baseline="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173321"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326368" y="4783014"/>
            <a:ext cx="1221076" cy="1033151"/>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p>
            <a:fld id="{8F628730-889D-4D5A-A652-2D8F23EC9E62}" type="datetimeFigureOut">
              <a:rPr lang="es-MX" smtClean="0"/>
              <a:t>04/02/2022</a:t>
            </a:fld>
            <a:endParaRPr lang="es-MX"/>
          </a:p>
        </p:txBody>
      </p:sp>
      <p:sp>
        <p:nvSpPr>
          <p:cNvPr id="9" name="Footer Placeholder 8"/>
          <p:cNvSpPr>
            <a:spLocks noGrp="1"/>
          </p:cNvSpPr>
          <p:nvPr>
            <p:ph type="ftr" sz="quarter" idx="11"/>
          </p:nvPr>
        </p:nvSpPr>
        <p:spPr/>
        <p:txBody>
          <a:bodyPr/>
          <a:lstStyle/>
          <a:p>
            <a:endParaRPr lang="es-MX"/>
          </a:p>
        </p:txBody>
      </p:sp>
      <p:sp>
        <p:nvSpPr>
          <p:cNvPr id="10" name="Slide Number Placeholder 9"/>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3950993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4728" y="1698002"/>
            <a:ext cx="1379337" cy="1802423"/>
          </a:xfrm>
        </p:spPr>
        <p:txBody>
          <a:bodyPr anchor="b">
            <a:normAutofit/>
          </a:bodyPr>
          <a:lstStyle>
            <a:lvl1pPr>
              <a:defRPr sz="20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832090" y="755015"/>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62465" y="4293407"/>
            <a:ext cx="1379337" cy="1269961"/>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p>
            <a:fld id="{8F628730-889D-4D5A-A652-2D8F23EC9E62}" type="datetimeFigureOut">
              <a:rPr lang="es-MX" smtClean="0"/>
              <a:t>04/02/2022</a:t>
            </a:fld>
            <a:endParaRPr lang="es-MX"/>
          </a:p>
        </p:txBody>
      </p:sp>
      <p:sp>
        <p:nvSpPr>
          <p:cNvPr id="9" name="Footer Placeholder 8"/>
          <p:cNvSpPr>
            <a:spLocks noGrp="1"/>
          </p:cNvSpPr>
          <p:nvPr>
            <p:ph type="ftr" sz="quarter" idx="11"/>
          </p:nvPr>
        </p:nvSpPr>
        <p:spPr>
          <a:xfrm>
            <a:off x="3499101" y="6356350"/>
            <a:ext cx="5911517" cy="365125"/>
          </a:xfrm>
        </p:spPr>
        <p:txBody>
          <a:bodyPr/>
          <a:lstStyle/>
          <a:p>
            <a:endParaRPr lang="es-MX"/>
          </a:p>
        </p:txBody>
      </p:sp>
      <p:sp>
        <p:nvSpPr>
          <p:cNvPr id="10" name="Slide Number Placeholder 9"/>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2149471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Imagen 2" descr="Imagen 2">
            <a:extLst>
              <a:ext uri="{FF2B5EF4-FFF2-40B4-BE49-F238E27FC236}">
                <a16:creationId xmlns:a16="http://schemas.microsoft.com/office/drawing/2014/main" id="{00BF7DF2-B8A8-48A4-8488-BB3C10B5ABD7}"/>
              </a:ext>
            </a:extLst>
          </p:cNvPr>
          <p:cNvPicPr>
            <a:picLocks noChangeAspect="1"/>
          </p:cNvPicPr>
          <p:nvPr/>
        </p:nvPicPr>
        <p:blipFill>
          <a:blip r:embed="rId13"/>
          <a:stretch>
            <a:fillRect/>
          </a:stretch>
        </p:blipFill>
        <p:spPr>
          <a:xfrm rot="16200000" flipV="1">
            <a:off x="918843" y="577657"/>
            <a:ext cx="6857998" cy="5702688"/>
          </a:xfrm>
          <a:prstGeom prst="rect">
            <a:avLst/>
          </a:prstGeom>
          <a:ln w="12700">
            <a:miter lim="400000"/>
          </a:ln>
        </p:spPr>
      </p:pic>
      <p:sp>
        <p:nvSpPr>
          <p:cNvPr id="16" name="Rectángulo 3">
            <a:extLst>
              <a:ext uri="{FF2B5EF4-FFF2-40B4-BE49-F238E27FC236}">
                <a16:creationId xmlns:a16="http://schemas.microsoft.com/office/drawing/2014/main" id="{CCD9AE4D-7A78-4517-90E9-A171A6F835E9}"/>
              </a:ext>
            </a:extLst>
          </p:cNvPr>
          <p:cNvSpPr/>
          <p:nvPr/>
        </p:nvSpPr>
        <p:spPr>
          <a:xfrm rot="16200000" flipV="1">
            <a:off x="-1853969" y="3390841"/>
            <a:ext cx="6857997" cy="76319"/>
          </a:xfrm>
          <a:prstGeom prst="rect">
            <a:avLst/>
          </a:prstGeom>
          <a:solidFill>
            <a:srgbClr val="217143"/>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sp>
        <p:nvSpPr>
          <p:cNvPr id="17" name="Rectángulo 4">
            <a:extLst>
              <a:ext uri="{FF2B5EF4-FFF2-40B4-BE49-F238E27FC236}">
                <a16:creationId xmlns:a16="http://schemas.microsoft.com/office/drawing/2014/main" id="{D9ED41AA-C25B-4D32-80A1-FBAA030CA83C}"/>
              </a:ext>
            </a:extLst>
          </p:cNvPr>
          <p:cNvSpPr/>
          <p:nvPr/>
        </p:nvSpPr>
        <p:spPr>
          <a:xfrm rot="16200000" flipV="1">
            <a:off x="-1955852" y="3380204"/>
            <a:ext cx="6857998" cy="97590"/>
          </a:xfrm>
          <a:prstGeom prst="rect">
            <a:avLst/>
          </a:prstGeom>
          <a:solidFill>
            <a:srgbClr val="BC202A"/>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sp>
        <p:nvSpPr>
          <p:cNvPr id="7" name="Rectangle 6"/>
          <p:cNvSpPr/>
          <p:nvPr/>
        </p:nvSpPr>
        <p:spPr>
          <a:xfrm>
            <a:off x="2" y="0"/>
            <a:ext cx="1426412" cy="6858000"/>
          </a:xfrm>
          <a:prstGeom prst="rect">
            <a:avLst/>
          </a:prstGeom>
          <a:gradFill flip="none" rotWithShape="1">
            <a:gsLst>
              <a:gs pos="0">
                <a:srgbClr val="217143">
                  <a:shade val="30000"/>
                  <a:satMod val="115000"/>
                </a:srgbClr>
              </a:gs>
              <a:gs pos="50000">
                <a:srgbClr val="217143">
                  <a:shade val="67500"/>
                  <a:satMod val="115000"/>
                </a:srgbClr>
              </a:gs>
              <a:gs pos="100000">
                <a:srgbClr val="217143">
                  <a:shade val="100000"/>
                  <a:satMod val="115000"/>
                </a:srgbClr>
              </a:gs>
            </a:gsLst>
            <a:path path="circle">
              <a:fillToRect l="50000" t="50000" r="50000" b="50000"/>
            </a:path>
            <a:tileRect/>
          </a:gradFill>
          <a:ln>
            <a:solidFill>
              <a:srgbClr val="217143"/>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205587" y="363289"/>
            <a:ext cx="7238877" cy="1319793"/>
          </a:xfrm>
          <a:prstGeom prst="rect">
            <a:avLst/>
          </a:prstGeom>
        </p:spPr>
        <p:txBody>
          <a:bodyPr vert="horz" lIns="91440" tIns="45720" rIns="91440" bIns="45720" rtlCol="0" anchor="ctr">
            <a:noAutofit/>
          </a:bodyPr>
          <a:lstStyle/>
          <a:p>
            <a:r>
              <a:rPr lang="es-ES" dirty="0"/>
              <a:t>Haga clic para modificar el estilo de título del patrón</a:t>
            </a:r>
            <a:endParaRPr lang="en-US" dirty="0"/>
          </a:p>
        </p:txBody>
      </p:sp>
      <p:sp>
        <p:nvSpPr>
          <p:cNvPr id="38" name="Rectangle 37"/>
          <p:cNvSpPr/>
          <p:nvPr/>
        </p:nvSpPr>
        <p:spPr>
          <a:xfrm>
            <a:off x="11825654" y="738554"/>
            <a:ext cx="374258" cy="5351350"/>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077961" y="853909"/>
            <a:ext cx="7315200" cy="5120640"/>
          </a:xfrm>
          <a:prstGeom prst="rect">
            <a:avLst/>
          </a:prstGeom>
        </p:spPr>
        <p:txBody>
          <a:bodyPr vert="horz" lIns="91440" tIns="45720" rIns="91440" bIns="45720" rtlCol="0" anchor="ctr">
            <a:normAutofit/>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8F628730-889D-4D5A-A652-2D8F23EC9E62}" type="datetimeFigureOut">
              <a:rPr lang="es-MX" smtClean="0"/>
              <a:t>04/02/2022</a:t>
            </a:fld>
            <a:endParaRPr lang="es-MX"/>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s-MX"/>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281574AB-824F-43BF-A954-43A501DB43BB}" type="slidenum">
              <a:rPr lang="es-MX" smtClean="0"/>
              <a:t>‹Nº›</a:t>
            </a:fld>
            <a:endParaRPr lang="es-MX"/>
          </a:p>
        </p:txBody>
      </p:sp>
      <p:pic>
        <p:nvPicPr>
          <p:cNvPr id="14" name="Imagen 13" descr="Resultado de imagen para espe">
            <a:extLst>
              <a:ext uri="{FF2B5EF4-FFF2-40B4-BE49-F238E27FC236}">
                <a16:creationId xmlns:a16="http://schemas.microsoft.com/office/drawing/2014/main" id="{388FB323-E807-4565-8409-B0EC9DE7289D}"/>
              </a:ext>
            </a:extLst>
          </p:cNvPr>
          <p:cNvPicPr/>
          <p:nvPr/>
        </p:nvPicPr>
        <p:blipFill rotWithShape="1">
          <a:blip r:embed="rId14" cstate="print">
            <a:extLst>
              <a:ext uri="{BEBA8EAE-BF5A-486C-A8C5-ECC9F3942E4B}">
                <a14:imgProps xmlns:a14="http://schemas.microsoft.com/office/drawing/2010/main">
                  <a14:imgLayer r:embed="rId15">
                    <a14:imgEffect>
                      <a14:colorTemperature colorTemp="11200"/>
                    </a14:imgEffect>
                    <a14:imgEffect>
                      <a14:saturation sat="66000"/>
                    </a14:imgEffect>
                  </a14:imgLayer>
                </a14:imgProps>
              </a:ext>
              <a:ext uri="{28A0092B-C50C-407E-A947-70E740481C1C}">
                <a14:useLocalDpi xmlns:a14="http://schemas.microsoft.com/office/drawing/2010/main" val="0"/>
              </a:ext>
            </a:extLst>
          </a:blip>
          <a:srcRect r="74423"/>
          <a:stretch/>
        </p:blipFill>
        <p:spPr bwMode="auto">
          <a:xfrm>
            <a:off x="262465" y="136525"/>
            <a:ext cx="990254" cy="886661"/>
          </a:xfrm>
          <a:prstGeom prst="rect">
            <a:avLst/>
          </a:prstGeom>
          <a:noFill/>
          <a:ln>
            <a:noFill/>
          </a:ln>
        </p:spPr>
      </p:pic>
    </p:spTree>
    <p:extLst>
      <p:ext uri="{BB962C8B-B14F-4D97-AF65-F5344CB8AC3E}">
        <p14:creationId xmlns:p14="http://schemas.microsoft.com/office/powerpoint/2010/main" val="110469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9.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2.png"/><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Layout" Target="../diagrams/layout2.xml"/><Relationship Id="rId7" Type="http://schemas.openxmlformats.org/officeDocument/2006/relationships/image" Target="../media/image56.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0.png"/><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emf"/><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354435" y="958698"/>
            <a:ext cx="7403212" cy="1808872"/>
          </a:xfrm>
        </p:spPr>
        <p:txBody>
          <a:bodyPr>
            <a:noAutofit/>
          </a:bodyPr>
          <a:lstStyle/>
          <a:p>
            <a:pPr algn="ctr">
              <a:lnSpc>
                <a:spcPct val="150000"/>
              </a:lnSpc>
            </a:pPr>
            <a:r>
              <a:rPr lang="es-EC" sz="1800" dirty="0">
                <a:effectLst/>
              </a:rPr>
              <a:t>DEPARTAMENTO DE CIENCIAS DE LA ENERGÍA Y MECÁNICA</a:t>
            </a:r>
            <a:br>
              <a:rPr lang="es-EC" sz="1800" dirty="0">
                <a:effectLst/>
              </a:rPr>
            </a:br>
            <a:r>
              <a:rPr lang="es-EC" sz="1800" dirty="0">
                <a:effectLst/>
              </a:rPr>
              <a:t>CARRERA DE INGENIERÍA EN MECATRÓNICA</a:t>
            </a:r>
            <a:br>
              <a:rPr lang="es-EC" sz="1800" dirty="0">
                <a:effectLst/>
              </a:rPr>
            </a:br>
            <a:br>
              <a:rPr lang="es-EC" sz="1800" dirty="0">
                <a:effectLst/>
              </a:rPr>
            </a:br>
            <a:r>
              <a:rPr lang="es-EC" sz="1800" dirty="0">
                <a:effectLst/>
              </a:rPr>
              <a:t> TRABAJO DE TITULACIÓN, PREVIO A LA OBTENCIÓN DEL TÍTULO DE INGENIERO EN MECATRÓNICA</a:t>
            </a:r>
            <a:br>
              <a:rPr lang="es-EC" sz="1800" dirty="0">
                <a:effectLst/>
              </a:rPr>
            </a:br>
            <a:endParaRPr lang="es-EC" sz="1800" dirty="0"/>
          </a:p>
        </p:txBody>
      </p:sp>
      <p:sp>
        <p:nvSpPr>
          <p:cNvPr id="4" name="Subtítulo 2">
            <a:extLst>
              <a:ext uri="{FF2B5EF4-FFF2-40B4-BE49-F238E27FC236}">
                <a16:creationId xmlns:a16="http://schemas.microsoft.com/office/drawing/2014/main" id="{7A3B76FF-EAA0-46E8-A1DF-1123CA3A75D9}"/>
              </a:ext>
            </a:extLst>
          </p:cNvPr>
          <p:cNvSpPr>
            <a:spLocks noGrp="1"/>
          </p:cNvSpPr>
          <p:nvPr>
            <p:ph type="subTitle" idx="1"/>
          </p:nvPr>
        </p:nvSpPr>
        <p:spPr>
          <a:xfrm>
            <a:off x="3231860" y="4411939"/>
            <a:ext cx="7315200" cy="2104364"/>
          </a:xfrm>
        </p:spPr>
        <p:txBody>
          <a:bodyPr rtlCol="0">
            <a:noAutofit/>
          </a:bodyPr>
          <a:lstStyle/>
          <a:p>
            <a:pPr algn="ctr">
              <a:lnSpc>
                <a:spcPct val="100000"/>
              </a:lnSpc>
            </a:pPr>
            <a:r>
              <a:rPr lang="es-EC" sz="2000" b="1" dirty="0">
                <a:solidFill>
                  <a:schemeClr val="tx1"/>
                </a:solidFill>
                <a:latin typeface="+mj-lt"/>
                <a:cs typeface="Times New Roman" panose="02020603050405020304" pitchFamily="18" charset="0"/>
              </a:rPr>
              <a:t>AUTOR: IÑAGUAZO PINDO ERICK JAVIER</a:t>
            </a:r>
          </a:p>
          <a:p>
            <a:pPr algn="ctr">
              <a:lnSpc>
                <a:spcPct val="150000"/>
              </a:lnSpc>
            </a:pPr>
            <a:r>
              <a:rPr lang="es-EC" sz="2000" b="1" dirty="0">
                <a:solidFill>
                  <a:schemeClr val="tx1"/>
                </a:solidFill>
                <a:latin typeface="+mj-lt"/>
                <a:cs typeface="Times New Roman" panose="02020603050405020304" pitchFamily="18" charset="0"/>
              </a:rPr>
              <a:t>DIRECTOR: ING. HERNÁN VINICIO LARA PADILLA </a:t>
            </a:r>
          </a:p>
          <a:p>
            <a:pPr algn="ctr">
              <a:lnSpc>
                <a:spcPct val="150000"/>
              </a:lnSpc>
            </a:pPr>
            <a:r>
              <a:rPr lang="es-EC" sz="2000" b="1" dirty="0">
                <a:solidFill>
                  <a:schemeClr val="tx1"/>
                </a:solidFill>
                <a:latin typeface="+mj-lt"/>
                <a:cs typeface="Times New Roman" panose="02020603050405020304" pitchFamily="18" charset="0"/>
              </a:rPr>
              <a:t>2022</a:t>
            </a:r>
            <a:endParaRPr lang="es-ES" sz="2000" b="1" dirty="0">
              <a:solidFill>
                <a:schemeClr val="tx1"/>
              </a:solidFill>
              <a:latin typeface="+mj-lt"/>
              <a:cs typeface="Times New Roman" panose="02020603050405020304" pitchFamily="18" charset="0"/>
            </a:endParaRPr>
          </a:p>
        </p:txBody>
      </p:sp>
      <p:sp>
        <p:nvSpPr>
          <p:cNvPr id="5" name="Rectángulo 4">
            <a:extLst>
              <a:ext uri="{FF2B5EF4-FFF2-40B4-BE49-F238E27FC236}">
                <a16:creationId xmlns:a16="http://schemas.microsoft.com/office/drawing/2014/main" id="{161F5FC7-429A-4F94-8412-DAF8A443FCDA}"/>
              </a:ext>
            </a:extLst>
          </p:cNvPr>
          <p:cNvSpPr/>
          <p:nvPr/>
        </p:nvSpPr>
        <p:spPr>
          <a:xfrm>
            <a:off x="2317460" y="2578884"/>
            <a:ext cx="9144000" cy="1815882"/>
          </a:xfrm>
          <a:prstGeom prst="rect">
            <a:avLst/>
          </a:prstGeom>
        </p:spPr>
        <p:txBody>
          <a:bodyPr wrap="square">
            <a:spAutoFit/>
          </a:bodyPr>
          <a:lstStyle/>
          <a:p>
            <a:pPr algn="ctr" defTabSz="457200">
              <a:defRPr/>
            </a:pPr>
            <a:r>
              <a:rPr lang="es-EC" sz="2800" b="1" spc="-100" dirty="0">
                <a:solidFill>
                  <a:schemeClr val="tx2"/>
                </a:solidFill>
                <a:latin typeface="+mj-lt"/>
                <a:ea typeface="+mj-ea"/>
                <a:cs typeface="+mj-cs"/>
              </a:rPr>
              <a:t>“</a:t>
            </a:r>
            <a:r>
              <a:rPr lang="es-ES" sz="2800" b="1" spc="-100" dirty="0">
                <a:solidFill>
                  <a:schemeClr val="tx2"/>
                </a:solidFill>
                <a:latin typeface="+mj-lt"/>
                <a:ea typeface="+mj-ea"/>
                <a:cs typeface="+mj-cs"/>
              </a:rPr>
              <a:t>DISEÑO Y CONSTRUCCIÓN DE UN PROTOTIPO PARA VALIDACIÓN Y CERTIFICACIÓN DE LA CAPACIDAD DE FILTRADO DE MASCARILLAS Y RESPIRADORES SEGÚN ASTM – F2299”</a:t>
            </a:r>
            <a:endParaRPr lang="es-EC" sz="2800" b="1" spc="-100" dirty="0">
              <a:solidFill>
                <a:schemeClr val="tx2"/>
              </a:solidFill>
              <a:latin typeface="+mj-lt"/>
              <a:ea typeface="+mj-ea"/>
              <a:cs typeface="+mj-cs"/>
            </a:endParaRPr>
          </a:p>
        </p:txBody>
      </p:sp>
    </p:spTree>
    <p:extLst>
      <p:ext uri="{BB962C8B-B14F-4D97-AF65-F5344CB8AC3E}">
        <p14:creationId xmlns:p14="http://schemas.microsoft.com/office/powerpoint/2010/main" val="2170316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A9A732-448A-4EB0-A21D-4EA46544E8FC}"/>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AED88F67-93FB-48E7-A021-501939C4DB16}"/>
              </a:ext>
            </a:extLst>
          </p:cNvPr>
          <p:cNvSpPr>
            <a:spLocks noGrp="1"/>
          </p:cNvSpPr>
          <p:nvPr>
            <p:ph idx="1"/>
          </p:nvPr>
        </p:nvSpPr>
        <p:spPr>
          <a:xfrm>
            <a:off x="3167425" y="853909"/>
            <a:ext cx="8060017" cy="5642012"/>
          </a:xfrm>
        </p:spPr>
        <p:txBody>
          <a:bodyPr/>
          <a:lstStyle/>
          <a:p>
            <a:endParaRPr lang="es-EC" dirty="0"/>
          </a:p>
        </p:txBody>
      </p:sp>
      <p:pic>
        <p:nvPicPr>
          <p:cNvPr id="3074" name="Picture 2" descr="Estándares de filtración de mascarillas quirúrgicas">
            <a:extLst>
              <a:ext uri="{FF2B5EF4-FFF2-40B4-BE49-F238E27FC236}">
                <a16:creationId xmlns:a16="http://schemas.microsoft.com/office/drawing/2014/main" id="{840D468A-FC0B-421E-BE4E-A6196D0150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6649" y="210322"/>
            <a:ext cx="5739975" cy="6437356"/>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contenido 2">
            <a:extLst>
              <a:ext uri="{FF2B5EF4-FFF2-40B4-BE49-F238E27FC236}">
                <a16:creationId xmlns:a16="http://schemas.microsoft.com/office/drawing/2014/main" id="{CB308465-CC88-4251-B6CC-C4AA08A09674}"/>
              </a:ext>
            </a:extLst>
          </p:cNvPr>
          <p:cNvSpPr txBox="1">
            <a:spLocks/>
          </p:cNvSpPr>
          <p:nvPr/>
        </p:nvSpPr>
        <p:spPr>
          <a:xfrm>
            <a:off x="1812281" y="1145556"/>
            <a:ext cx="4283719" cy="1219739"/>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s-ES" sz="2400" dirty="0">
                <a:solidFill>
                  <a:srgbClr val="000000"/>
                </a:solidFill>
                <a:latin typeface="inter"/>
              </a:rPr>
              <a:t>Las calificaciones cubren (lo más importante para nosotros) el nivel de filtración</a:t>
            </a:r>
            <a:endParaRPr lang="es-EC" sz="2400" dirty="0"/>
          </a:p>
        </p:txBody>
      </p:sp>
      <p:sp>
        <p:nvSpPr>
          <p:cNvPr id="6" name="Marcador de contenido 2">
            <a:extLst>
              <a:ext uri="{FF2B5EF4-FFF2-40B4-BE49-F238E27FC236}">
                <a16:creationId xmlns:a16="http://schemas.microsoft.com/office/drawing/2014/main" id="{7A2C7336-6C84-4D52-843E-DC7326F305F5}"/>
              </a:ext>
            </a:extLst>
          </p:cNvPr>
          <p:cNvSpPr txBox="1">
            <a:spLocks/>
          </p:cNvSpPr>
          <p:nvPr/>
        </p:nvSpPr>
        <p:spPr>
          <a:xfrm>
            <a:off x="1932605" y="2786753"/>
            <a:ext cx="4283719" cy="2741420"/>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s-ES" sz="2400" dirty="0">
                <a:solidFill>
                  <a:srgbClr val="000000"/>
                </a:solidFill>
                <a:latin typeface="inter"/>
              </a:rPr>
              <a:t>Estos son estándares para máscaras. Especifican las reglas y los métodos de prueba que las empresas deben seguir para calificar sus máscaras. Estos estándares definen las clasificaciones N95, FFP1 y FFP2 anteriores.</a:t>
            </a:r>
          </a:p>
        </p:txBody>
      </p:sp>
      <p:sp>
        <p:nvSpPr>
          <p:cNvPr id="7" name="Marcador de contenido 2">
            <a:extLst>
              <a:ext uri="{FF2B5EF4-FFF2-40B4-BE49-F238E27FC236}">
                <a16:creationId xmlns:a16="http://schemas.microsoft.com/office/drawing/2014/main" id="{D327C1BB-9E6F-4FC5-9E94-033B8BFB2DFA}"/>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717442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766DB9-58D6-4616-9544-0047B497AB85}"/>
              </a:ext>
            </a:extLst>
          </p:cNvPr>
          <p:cNvSpPr>
            <a:spLocks noGrp="1"/>
          </p:cNvSpPr>
          <p:nvPr>
            <p:ph type="title"/>
          </p:nvPr>
        </p:nvSpPr>
        <p:spPr>
          <a:xfrm>
            <a:off x="2985363" y="224642"/>
            <a:ext cx="7315200" cy="1346897"/>
          </a:xfrm>
        </p:spPr>
        <p:txBody>
          <a:bodyPr/>
          <a:lstStyle/>
          <a:p>
            <a:r>
              <a:rPr lang="es-EC" dirty="0"/>
              <a:t>¿Cuál elegir?</a:t>
            </a:r>
          </a:p>
        </p:txBody>
      </p:sp>
      <p:sp>
        <p:nvSpPr>
          <p:cNvPr id="3" name="Marcador de contenido 2">
            <a:extLst>
              <a:ext uri="{FF2B5EF4-FFF2-40B4-BE49-F238E27FC236}">
                <a16:creationId xmlns:a16="http://schemas.microsoft.com/office/drawing/2014/main" id="{73D1617F-BD39-4F10-88D0-B91C0AFA6835}"/>
              </a:ext>
            </a:extLst>
          </p:cNvPr>
          <p:cNvSpPr>
            <a:spLocks noGrp="1"/>
          </p:cNvSpPr>
          <p:nvPr>
            <p:ph idx="1"/>
          </p:nvPr>
        </p:nvSpPr>
        <p:spPr>
          <a:xfrm>
            <a:off x="2985363" y="1571539"/>
            <a:ext cx="6656348" cy="569777"/>
          </a:xfrm>
        </p:spPr>
        <p:txBody>
          <a:bodyPr>
            <a:normAutofit/>
          </a:bodyPr>
          <a:lstStyle/>
          <a:p>
            <a:endParaRPr lang="es-EC" dirty="0"/>
          </a:p>
        </p:txBody>
      </p:sp>
      <p:pic>
        <p:nvPicPr>
          <p:cNvPr id="2050" name="Picture 2" descr="The Best Face Masks to Protect You From Omicron">
            <a:extLst>
              <a:ext uri="{FF2B5EF4-FFF2-40B4-BE49-F238E27FC236}">
                <a16:creationId xmlns:a16="http://schemas.microsoft.com/office/drawing/2014/main" id="{59C0EB11-E3C2-486B-BB36-05917A1972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99" t="12921" r="2124" b="8737"/>
          <a:stretch/>
        </p:blipFill>
        <p:spPr bwMode="auto">
          <a:xfrm>
            <a:off x="2210765" y="1464816"/>
            <a:ext cx="8566951" cy="3942696"/>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contenido 2">
            <a:extLst>
              <a:ext uri="{FF2B5EF4-FFF2-40B4-BE49-F238E27FC236}">
                <a16:creationId xmlns:a16="http://schemas.microsoft.com/office/drawing/2014/main" id="{C70AF08D-13A1-4D76-8D7A-D0E6C440C820}"/>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00441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D6A6FB-E3E7-4DE1-A9F2-AE0E4325D78C}"/>
              </a:ext>
            </a:extLst>
          </p:cNvPr>
          <p:cNvSpPr>
            <a:spLocks noGrp="1"/>
          </p:cNvSpPr>
          <p:nvPr>
            <p:ph type="title"/>
          </p:nvPr>
        </p:nvSpPr>
        <p:spPr/>
        <p:txBody>
          <a:bodyPr/>
          <a:lstStyle/>
          <a:p>
            <a:r>
              <a:rPr lang="es-EC" dirty="0"/>
              <a:t>¿Sabemos lo que utilizamos?</a:t>
            </a:r>
          </a:p>
        </p:txBody>
      </p:sp>
      <p:pic>
        <p:nvPicPr>
          <p:cNvPr id="3074" name="Picture 2" descr="Amazon.com: Mascarillas desechables (paquete de 20 unidades) : Industrial y  Científico">
            <a:extLst>
              <a:ext uri="{FF2B5EF4-FFF2-40B4-BE49-F238E27FC236}">
                <a16:creationId xmlns:a16="http://schemas.microsoft.com/office/drawing/2014/main" id="{5D0626FC-DC70-4DF1-B432-5F998A1FF6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53" t="6068" r="5421"/>
          <a:stretch/>
        </p:blipFill>
        <p:spPr bwMode="auto">
          <a:xfrm>
            <a:off x="9001956" y="1429304"/>
            <a:ext cx="1944211" cy="199969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erseguirán a vendedores ambulantes de mascarillas">
            <a:extLst>
              <a:ext uri="{FF2B5EF4-FFF2-40B4-BE49-F238E27FC236}">
                <a16:creationId xmlns:a16="http://schemas.microsoft.com/office/drawing/2014/main" id="{B768B18E-761C-4AD0-B129-D90135F243C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65031" y="1950923"/>
            <a:ext cx="6088774" cy="341757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1715813B-FBC7-4F5C-8569-339785D974A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8681" t="20613" r="14937" b="13805"/>
          <a:stretch/>
        </p:blipFill>
        <p:spPr>
          <a:xfrm>
            <a:off x="8312471" y="3835155"/>
            <a:ext cx="3157479" cy="1808648"/>
          </a:xfrm>
          <a:prstGeom prst="rect">
            <a:avLst/>
          </a:prstGeom>
        </p:spPr>
      </p:pic>
      <p:sp>
        <p:nvSpPr>
          <p:cNvPr id="8" name="Marcador de contenido 2">
            <a:extLst>
              <a:ext uri="{FF2B5EF4-FFF2-40B4-BE49-F238E27FC236}">
                <a16:creationId xmlns:a16="http://schemas.microsoft.com/office/drawing/2014/main" id="{31EEA9C4-407A-4CE1-BB3B-E5339DEE61A9}"/>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751849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F9257D-42CD-4C7A-89FE-07208D09F132}"/>
              </a:ext>
            </a:extLst>
          </p:cNvPr>
          <p:cNvSpPr>
            <a:spLocks noGrp="1"/>
          </p:cNvSpPr>
          <p:nvPr>
            <p:ph type="title"/>
          </p:nvPr>
        </p:nvSpPr>
        <p:spPr>
          <a:xfrm>
            <a:off x="4838502" y="1234765"/>
            <a:ext cx="3362387" cy="727052"/>
          </a:xfrm>
        </p:spPr>
        <p:txBody>
          <a:bodyPr/>
          <a:lstStyle/>
          <a:p>
            <a:r>
              <a:rPr lang="es-ES" sz="1600" dirty="0"/>
              <a:t>Alerta por comercialización de mascarillas quirúrgicas tipo IIR con grafeno en España</a:t>
            </a:r>
            <a:endParaRPr lang="es-EC" sz="1600" dirty="0"/>
          </a:p>
        </p:txBody>
      </p:sp>
      <p:pic>
        <p:nvPicPr>
          <p:cNvPr id="9" name="Marcador de contenido 8">
            <a:extLst>
              <a:ext uri="{FF2B5EF4-FFF2-40B4-BE49-F238E27FC236}">
                <a16:creationId xmlns:a16="http://schemas.microsoft.com/office/drawing/2014/main" id="{DE4D822B-ADD3-492C-B040-40509EA84EA4}"/>
              </a:ext>
            </a:extLst>
          </p:cNvPr>
          <p:cNvPicPr>
            <a:picLocks noGrp="1" noChangeAspect="1"/>
          </p:cNvPicPr>
          <p:nvPr>
            <p:ph idx="1"/>
          </p:nvPr>
        </p:nvPicPr>
        <p:blipFill>
          <a:blip r:embed="rId2"/>
          <a:stretch>
            <a:fillRect/>
          </a:stretch>
        </p:blipFill>
        <p:spPr>
          <a:xfrm>
            <a:off x="4977858" y="2256184"/>
            <a:ext cx="3305012" cy="1864696"/>
          </a:xfrm>
        </p:spPr>
      </p:pic>
      <p:pic>
        <p:nvPicPr>
          <p:cNvPr id="5" name="Imagen 4">
            <a:extLst>
              <a:ext uri="{FF2B5EF4-FFF2-40B4-BE49-F238E27FC236}">
                <a16:creationId xmlns:a16="http://schemas.microsoft.com/office/drawing/2014/main" id="{CB418807-3B3E-458E-B87E-6973B43B8717}"/>
              </a:ext>
            </a:extLst>
          </p:cNvPr>
          <p:cNvPicPr>
            <a:picLocks noChangeAspect="1"/>
          </p:cNvPicPr>
          <p:nvPr/>
        </p:nvPicPr>
        <p:blipFill>
          <a:blip r:embed="rId3"/>
          <a:stretch>
            <a:fillRect/>
          </a:stretch>
        </p:blipFill>
        <p:spPr>
          <a:xfrm>
            <a:off x="2201321" y="1961817"/>
            <a:ext cx="2210881" cy="2159063"/>
          </a:xfrm>
          <a:prstGeom prst="rect">
            <a:avLst/>
          </a:prstGeom>
        </p:spPr>
      </p:pic>
      <p:sp>
        <p:nvSpPr>
          <p:cNvPr id="10" name="Título 1">
            <a:extLst>
              <a:ext uri="{FF2B5EF4-FFF2-40B4-BE49-F238E27FC236}">
                <a16:creationId xmlns:a16="http://schemas.microsoft.com/office/drawing/2014/main" id="{1A2C3147-A4CD-4A0D-AAC2-9F649DA1EFF9}"/>
              </a:ext>
            </a:extLst>
          </p:cNvPr>
          <p:cNvSpPr txBox="1">
            <a:spLocks/>
          </p:cNvSpPr>
          <p:nvPr/>
        </p:nvSpPr>
        <p:spPr>
          <a:xfrm>
            <a:off x="1988170" y="1234765"/>
            <a:ext cx="2637181" cy="72705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ES" sz="1600" dirty="0"/>
              <a:t>Incautan 777 mascarillas sin registro sanitario en Machala</a:t>
            </a:r>
            <a:endParaRPr lang="es-EC" sz="1600" dirty="0"/>
          </a:p>
        </p:txBody>
      </p:sp>
      <p:sp>
        <p:nvSpPr>
          <p:cNvPr id="12" name="CuadroTexto 11">
            <a:extLst>
              <a:ext uri="{FF2B5EF4-FFF2-40B4-BE49-F238E27FC236}">
                <a16:creationId xmlns:a16="http://schemas.microsoft.com/office/drawing/2014/main" id="{831434E3-E2EA-4103-A4F1-66159EE3D325}"/>
              </a:ext>
            </a:extLst>
          </p:cNvPr>
          <p:cNvSpPr txBox="1"/>
          <p:nvPr/>
        </p:nvSpPr>
        <p:spPr>
          <a:xfrm>
            <a:off x="5056797" y="4453684"/>
            <a:ext cx="3147133" cy="1169551"/>
          </a:xfrm>
          <a:prstGeom prst="rect">
            <a:avLst/>
          </a:prstGeom>
          <a:noFill/>
        </p:spPr>
        <p:txBody>
          <a:bodyPr wrap="square">
            <a:spAutoFit/>
          </a:bodyPr>
          <a:lstStyle/>
          <a:p>
            <a:pPr algn="just"/>
            <a:r>
              <a:rPr lang="es-ES" sz="1400" b="0" i="0" dirty="0">
                <a:solidFill>
                  <a:srgbClr val="333333"/>
                </a:solidFill>
                <a:effectLst/>
                <a:latin typeface="inter"/>
              </a:rPr>
              <a:t>Mascarillas quirúrgicas tipo IIR con grafeno fabricadas por Shandong </a:t>
            </a:r>
            <a:r>
              <a:rPr lang="es-ES" sz="1400" b="0" i="0" dirty="0" err="1">
                <a:solidFill>
                  <a:srgbClr val="333333"/>
                </a:solidFill>
                <a:effectLst/>
                <a:latin typeface="inter"/>
              </a:rPr>
              <a:t>Shenquan</a:t>
            </a:r>
            <a:r>
              <a:rPr lang="es-ES" sz="1400" b="0" i="0" dirty="0">
                <a:solidFill>
                  <a:srgbClr val="333333"/>
                </a:solidFill>
                <a:effectLst/>
                <a:latin typeface="inter"/>
              </a:rPr>
              <a:t> New </a:t>
            </a:r>
            <a:r>
              <a:rPr lang="es-ES" sz="1400" b="0" i="0" dirty="0" err="1">
                <a:solidFill>
                  <a:srgbClr val="333333"/>
                </a:solidFill>
                <a:effectLst/>
                <a:latin typeface="inter"/>
              </a:rPr>
              <a:t>Materials</a:t>
            </a:r>
            <a:r>
              <a:rPr lang="es-ES" sz="1400" b="0" i="0" dirty="0">
                <a:solidFill>
                  <a:srgbClr val="333333"/>
                </a:solidFill>
                <a:effectLst/>
                <a:latin typeface="inter"/>
              </a:rPr>
              <a:t> Co. </a:t>
            </a:r>
            <a:r>
              <a:rPr lang="es-ES" sz="1400" b="0" i="0" dirty="0" err="1">
                <a:solidFill>
                  <a:srgbClr val="333333"/>
                </a:solidFill>
                <a:effectLst/>
                <a:latin typeface="inter"/>
              </a:rPr>
              <a:t>Ltd</a:t>
            </a:r>
            <a:r>
              <a:rPr lang="es-ES" sz="1400" b="0" i="0" dirty="0">
                <a:solidFill>
                  <a:srgbClr val="333333"/>
                </a:solidFill>
                <a:effectLst/>
                <a:latin typeface="inter"/>
              </a:rPr>
              <a:t>, China, </a:t>
            </a:r>
            <a:r>
              <a:rPr lang="es-ES" sz="1400" b="1" i="0" dirty="0">
                <a:solidFill>
                  <a:srgbClr val="333333"/>
                </a:solidFill>
                <a:effectLst/>
                <a:latin typeface="inter"/>
              </a:rPr>
              <a:t>no se encuentran registradas en la base de datos de la Agencia.</a:t>
            </a:r>
            <a:endParaRPr lang="es-EC" sz="1400" dirty="0">
              <a:latin typeface="inter"/>
            </a:endParaRPr>
          </a:p>
        </p:txBody>
      </p:sp>
      <p:pic>
        <p:nvPicPr>
          <p:cNvPr id="14" name="Imagen 13">
            <a:extLst>
              <a:ext uri="{FF2B5EF4-FFF2-40B4-BE49-F238E27FC236}">
                <a16:creationId xmlns:a16="http://schemas.microsoft.com/office/drawing/2014/main" id="{38536BD8-863B-472E-85F1-E8226D8B5C3A}"/>
              </a:ext>
            </a:extLst>
          </p:cNvPr>
          <p:cNvPicPr>
            <a:picLocks noChangeAspect="1"/>
          </p:cNvPicPr>
          <p:nvPr/>
        </p:nvPicPr>
        <p:blipFill>
          <a:blip r:embed="rId4"/>
          <a:stretch>
            <a:fillRect/>
          </a:stretch>
        </p:blipFill>
        <p:spPr>
          <a:xfrm>
            <a:off x="8774331" y="2256184"/>
            <a:ext cx="3057375" cy="1864696"/>
          </a:xfrm>
          <a:prstGeom prst="rect">
            <a:avLst/>
          </a:prstGeom>
        </p:spPr>
      </p:pic>
      <p:sp>
        <p:nvSpPr>
          <p:cNvPr id="15" name="Título 1">
            <a:extLst>
              <a:ext uri="{FF2B5EF4-FFF2-40B4-BE49-F238E27FC236}">
                <a16:creationId xmlns:a16="http://schemas.microsoft.com/office/drawing/2014/main" id="{3AFD8BC8-830D-4089-962F-F46BCC84C62B}"/>
              </a:ext>
            </a:extLst>
          </p:cNvPr>
          <p:cNvSpPr txBox="1">
            <a:spLocks/>
          </p:cNvSpPr>
          <p:nvPr/>
        </p:nvSpPr>
        <p:spPr>
          <a:xfrm>
            <a:off x="8414038" y="1234765"/>
            <a:ext cx="3417668" cy="72705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ES" sz="1600" dirty="0"/>
              <a:t>Alerta por circulación de mascarillas N95 y equipos de protección individual falsificados en EE.UU.</a:t>
            </a:r>
            <a:endParaRPr lang="es-EC" sz="1600" dirty="0"/>
          </a:p>
        </p:txBody>
      </p:sp>
      <p:sp>
        <p:nvSpPr>
          <p:cNvPr id="19" name="CuadroTexto 18">
            <a:extLst>
              <a:ext uri="{FF2B5EF4-FFF2-40B4-BE49-F238E27FC236}">
                <a16:creationId xmlns:a16="http://schemas.microsoft.com/office/drawing/2014/main" id="{9A78F5F5-809F-4C16-8DD4-571CCDB76350}"/>
              </a:ext>
            </a:extLst>
          </p:cNvPr>
          <p:cNvSpPr txBox="1"/>
          <p:nvPr/>
        </p:nvSpPr>
        <p:spPr>
          <a:xfrm>
            <a:off x="8669045" y="4415247"/>
            <a:ext cx="3057374" cy="2246769"/>
          </a:xfrm>
          <a:prstGeom prst="rect">
            <a:avLst/>
          </a:prstGeom>
          <a:noFill/>
        </p:spPr>
        <p:txBody>
          <a:bodyPr wrap="square">
            <a:spAutoFit/>
          </a:bodyPr>
          <a:lstStyle/>
          <a:p>
            <a:pPr algn="just"/>
            <a:r>
              <a:rPr lang="es-ES" sz="1400" b="0" i="0" dirty="0">
                <a:solidFill>
                  <a:srgbClr val="333333"/>
                </a:solidFill>
                <a:effectLst/>
                <a:latin typeface="inter"/>
              </a:rPr>
              <a:t>La mayoría de fabricantes de productos originales tiene una red de distribuidores autorizados que se relacionan directamente con los clientes para proporcionarles productos legítimos. Cualquier mascarilla que no haya sido adquirida a través de la red de proveedores autorizados tiene una alta probabilidad de haber sido falsificada (…)”.</a:t>
            </a:r>
            <a:endParaRPr lang="es-EC" sz="1400" dirty="0">
              <a:latin typeface="inter"/>
            </a:endParaRPr>
          </a:p>
        </p:txBody>
      </p:sp>
      <p:sp>
        <p:nvSpPr>
          <p:cNvPr id="20" name="Título 1">
            <a:extLst>
              <a:ext uri="{FF2B5EF4-FFF2-40B4-BE49-F238E27FC236}">
                <a16:creationId xmlns:a16="http://schemas.microsoft.com/office/drawing/2014/main" id="{5E0E5CD0-8CAD-48DF-B90E-E0F7311D899E}"/>
              </a:ext>
            </a:extLst>
          </p:cNvPr>
          <p:cNvSpPr txBox="1">
            <a:spLocks/>
          </p:cNvSpPr>
          <p:nvPr/>
        </p:nvSpPr>
        <p:spPr>
          <a:xfrm>
            <a:off x="3306760" y="107874"/>
            <a:ext cx="7315200" cy="13468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EC" dirty="0"/>
              <a:t>Problemas</a:t>
            </a:r>
          </a:p>
        </p:txBody>
      </p:sp>
      <p:sp>
        <p:nvSpPr>
          <p:cNvPr id="21" name="Marcador de contenido 2">
            <a:extLst>
              <a:ext uri="{FF2B5EF4-FFF2-40B4-BE49-F238E27FC236}">
                <a16:creationId xmlns:a16="http://schemas.microsoft.com/office/drawing/2014/main" id="{E644645F-5757-42C6-B2E6-A743F29B9F00}"/>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270190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F15A0E-9360-4A42-B9E2-337FEBE2F325}"/>
              </a:ext>
            </a:extLst>
          </p:cNvPr>
          <p:cNvSpPr>
            <a:spLocks noGrp="1"/>
          </p:cNvSpPr>
          <p:nvPr>
            <p:ph type="title"/>
          </p:nvPr>
        </p:nvSpPr>
        <p:spPr>
          <a:xfrm>
            <a:off x="3256203" y="773949"/>
            <a:ext cx="7315200" cy="1346897"/>
          </a:xfrm>
        </p:spPr>
        <p:txBody>
          <a:bodyPr/>
          <a:lstStyle/>
          <a:p>
            <a:r>
              <a:rPr lang="es-EC" dirty="0"/>
              <a:t>Equipos</a:t>
            </a:r>
          </a:p>
        </p:txBody>
      </p:sp>
      <p:pic>
        <p:nvPicPr>
          <p:cNvPr id="5" name="Imagen 4">
            <a:extLst>
              <a:ext uri="{FF2B5EF4-FFF2-40B4-BE49-F238E27FC236}">
                <a16:creationId xmlns:a16="http://schemas.microsoft.com/office/drawing/2014/main" id="{50786803-4EB5-4849-9677-5713EB42E775}"/>
              </a:ext>
            </a:extLst>
          </p:cNvPr>
          <p:cNvPicPr>
            <a:picLocks noChangeAspect="1"/>
          </p:cNvPicPr>
          <p:nvPr/>
        </p:nvPicPr>
        <p:blipFill>
          <a:blip r:embed="rId2"/>
          <a:stretch>
            <a:fillRect/>
          </a:stretch>
        </p:blipFill>
        <p:spPr>
          <a:xfrm>
            <a:off x="1968340" y="2388632"/>
            <a:ext cx="4321716" cy="2547353"/>
          </a:xfrm>
          <a:prstGeom prst="rect">
            <a:avLst/>
          </a:prstGeom>
        </p:spPr>
      </p:pic>
      <p:pic>
        <p:nvPicPr>
          <p:cNvPr id="7" name="Imagen 6">
            <a:extLst>
              <a:ext uri="{FF2B5EF4-FFF2-40B4-BE49-F238E27FC236}">
                <a16:creationId xmlns:a16="http://schemas.microsoft.com/office/drawing/2014/main" id="{9C72F3AE-923E-4216-A322-2A31462017C8}"/>
              </a:ext>
            </a:extLst>
          </p:cNvPr>
          <p:cNvPicPr>
            <a:picLocks noChangeAspect="1"/>
          </p:cNvPicPr>
          <p:nvPr/>
        </p:nvPicPr>
        <p:blipFill>
          <a:blip r:embed="rId3"/>
          <a:stretch>
            <a:fillRect/>
          </a:stretch>
        </p:blipFill>
        <p:spPr>
          <a:xfrm>
            <a:off x="6443460" y="2285621"/>
            <a:ext cx="5368687" cy="2650364"/>
          </a:xfrm>
          <a:prstGeom prst="rect">
            <a:avLst/>
          </a:prstGeom>
        </p:spPr>
      </p:pic>
      <p:sp>
        <p:nvSpPr>
          <p:cNvPr id="8" name="Marcador de contenido 2">
            <a:extLst>
              <a:ext uri="{FF2B5EF4-FFF2-40B4-BE49-F238E27FC236}">
                <a16:creationId xmlns:a16="http://schemas.microsoft.com/office/drawing/2014/main" id="{94C366BD-7B75-419E-B79B-6397E9E8D002}"/>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026794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BA9615-7DB5-4D57-B0E9-14BDBBE81C4C}"/>
              </a:ext>
            </a:extLst>
          </p:cNvPr>
          <p:cNvSpPr>
            <a:spLocks noGrp="1"/>
          </p:cNvSpPr>
          <p:nvPr>
            <p:ph type="title"/>
          </p:nvPr>
        </p:nvSpPr>
        <p:spPr/>
        <p:txBody>
          <a:bodyPr/>
          <a:lstStyle/>
          <a:p>
            <a:r>
              <a:rPr lang="es-MX" dirty="0">
                <a:cs typeface="Times New Roman" panose="02020603050405020304" pitchFamily="18" charset="0"/>
              </a:rPr>
              <a:t>Justificación e Importancia</a:t>
            </a:r>
          </a:p>
        </p:txBody>
      </p:sp>
      <p:pic>
        <p:nvPicPr>
          <p:cNvPr id="4100" name="Picture 4" descr="Icono De Menor Coste. Símbolo De Disminución De Dinero En Dólares Con  Flecha Estirando Descenso Caída. Icono De Reducción De Coste Ilustración  del Vector - Ilustración de lower, icono: 186971566">
            <a:extLst>
              <a:ext uri="{FF2B5EF4-FFF2-40B4-BE49-F238E27FC236}">
                <a16:creationId xmlns:a16="http://schemas.microsoft.com/office/drawing/2014/main" id="{E32FF8F6-B291-48D0-8FC5-F5B41B2C0D5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3169" t="30830" r="22729" b="23565"/>
          <a:stretch/>
        </p:blipFill>
        <p:spPr bwMode="auto">
          <a:xfrm>
            <a:off x="3751239" y="3082428"/>
            <a:ext cx="1917576" cy="161641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NORMAS Icono Línea Ilustraciones Vectoriales, Clip Art Vectorizado Libre De  Derechos. Image 66495866.">
            <a:extLst>
              <a:ext uri="{FF2B5EF4-FFF2-40B4-BE49-F238E27FC236}">
                <a16:creationId xmlns:a16="http://schemas.microsoft.com/office/drawing/2014/main" id="{5D458F79-6BB9-4E58-B760-9DE39CA1244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7462" y1="16308" x2="45615" y2="15923"/>
                        <a14:foregroundMark x1="45615" y1="15923" x2="40462" y2="10846"/>
                        <a14:foregroundMark x1="40462" y1="10846" x2="44077" y2="15385"/>
                        <a14:foregroundMark x1="58308" y1="41000" x2="57846" y2="48692"/>
                        <a14:foregroundMark x1="57846" y1="48692" x2="66462" y2="56077"/>
                        <a14:foregroundMark x1="66462" y1="56077" x2="65846" y2="53462"/>
                        <a14:foregroundMark x1="30231" y1="30154" x2="29846" y2="61615"/>
                        <a14:foregroundMark x1="29846" y1="61615" x2="30077" y2="60308"/>
                        <a14:foregroundMark x1="54692" y1="52077" x2="57538" y2="54769"/>
                        <a14:foregroundMark x1="52923" y1="51000" x2="58846" y2="56462"/>
                        <a14:foregroundMark x1="58846" y1="56462" x2="52308" y2="49077"/>
                        <a14:foregroundMark x1="52308" y1="49077" x2="54538" y2="51154"/>
                        <a14:foregroundMark x1="53538" y1="48385" x2="59615" y2="53077"/>
                        <a14:foregroundMark x1="59615" y1="53077" x2="64462" y2="46846"/>
                        <a14:foregroundMark x1="64462" y1="46846" x2="56000" y2="55385"/>
                        <a14:foregroundMark x1="56000" y1="55385" x2="53154" y2="51538"/>
                        <a14:foregroundMark x1="50538" y1="47615" x2="55462" y2="54000"/>
                        <a14:foregroundMark x1="55462" y1="54000" x2="49308" y2="48308"/>
                        <a14:foregroundMark x1="49308" y1="48308" x2="53308" y2="54846"/>
                        <a14:foregroundMark x1="53308" y1="54846" x2="53769" y2="55308"/>
                        <a14:foregroundMark x1="34538" y1="13692" x2="42462" y2="13846"/>
                        <a14:foregroundMark x1="42462" y1="13846" x2="42000" y2="13846"/>
                        <a14:foregroundMark x1="42154" y1="13615" x2="49923" y2="14000"/>
                        <a14:foregroundMark x1="49923" y1="14000" x2="44769" y2="14077"/>
                      </a14:backgroundRemoval>
                    </a14:imgEffect>
                  </a14:imgLayer>
                </a14:imgProps>
              </a:ext>
              <a:ext uri="{28A0092B-C50C-407E-A947-70E740481C1C}">
                <a14:useLocalDpi xmlns:a14="http://schemas.microsoft.com/office/drawing/2010/main" val="0"/>
              </a:ext>
            </a:extLst>
          </a:blip>
          <a:srcRect/>
          <a:stretch>
            <a:fillRect/>
          </a:stretch>
        </p:blipFill>
        <p:spPr bwMode="auto">
          <a:xfrm>
            <a:off x="5886470" y="2576188"/>
            <a:ext cx="2896298" cy="289629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Automatización - Iconos gratis de negocio">
            <a:extLst>
              <a:ext uri="{FF2B5EF4-FFF2-40B4-BE49-F238E27FC236}">
                <a16:creationId xmlns:a16="http://schemas.microsoft.com/office/drawing/2014/main" id="{D48AC2BD-6DAF-48EF-B08D-AABCB768D4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0514" y="2931849"/>
            <a:ext cx="1917576" cy="1917576"/>
          </a:xfrm>
          <a:prstGeom prst="rect">
            <a:avLst/>
          </a:prstGeom>
          <a:noFill/>
          <a:extLst>
            <a:ext uri="{909E8E84-426E-40DD-AFC4-6F175D3DCCD1}">
              <a14:hiddenFill xmlns:a14="http://schemas.microsoft.com/office/drawing/2010/main">
                <a:solidFill>
                  <a:srgbClr val="FFFFFF"/>
                </a:solidFill>
              </a14:hiddenFill>
            </a:ext>
          </a:extLst>
        </p:spPr>
      </p:pic>
      <p:sp>
        <p:nvSpPr>
          <p:cNvPr id="11" name="Marcador de contenido 2">
            <a:extLst>
              <a:ext uri="{FF2B5EF4-FFF2-40B4-BE49-F238E27FC236}">
                <a16:creationId xmlns:a16="http://schemas.microsoft.com/office/drawing/2014/main" id="{63D8FF1B-D166-4600-ABDD-B20567BF87DA}"/>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792116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3EF2D9-FF31-40F0-A986-11EA7E7BCB18}"/>
              </a:ext>
            </a:extLst>
          </p:cNvPr>
          <p:cNvSpPr>
            <a:spLocks noGrp="1"/>
          </p:cNvSpPr>
          <p:nvPr>
            <p:ph type="title"/>
          </p:nvPr>
        </p:nvSpPr>
        <p:spPr>
          <a:xfrm>
            <a:off x="3114417" y="273326"/>
            <a:ext cx="7315200" cy="588824"/>
          </a:xfrm>
        </p:spPr>
        <p:txBody>
          <a:bodyPr>
            <a:normAutofit fontScale="90000"/>
          </a:bodyPr>
          <a:lstStyle/>
          <a:p>
            <a:r>
              <a:rPr lang="es-MX" dirty="0">
                <a:cs typeface="Times New Roman" panose="02020603050405020304" pitchFamily="18" charset="0"/>
              </a:rPr>
              <a:t>Objetivos</a:t>
            </a:r>
          </a:p>
        </p:txBody>
      </p:sp>
      <p:graphicFrame>
        <p:nvGraphicFramePr>
          <p:cNvPr id="8" name="Diagrama 7"/>
          <p:cNvGraphicFramePr/>
          <p:nvPr>
            <p:extLst>
              <p:ext uri="{D42A27DB-BD31-4B8C-83A1-F6EECF244321}">
                <p14:modId xmlns:p14="http://schemas.microsoft.com/office/powerpoint/2010/main" val="246922425"/>
              </p:ext>
            </p:extLst>
          </p:nvPr>
        </p:nvGraphicFramePr>
        <p:xfrm>
          <a:off x="2031999" y="813167"/>
          <a:ext cx="9437189" cy="60448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arcador de contenido 2">
            <a:extLst>
              <a:ext uri="{FF2B5EF4-FFF2-40B4-BE49-F238E27FC236}">
                <a16:creationId xmlns:a16="http://schemas.microsoft.com/office/drawing/2014/main" id="{A243FCE4-E07A-4968-A8B2-01257824CE00}"/>
              </a:ext>
            </a:extLst>
          </p:cNvPr>
          <p:cNvSpPr txBox="1">
            <a:spLocks/>
          </p:cNvSpPr>
          <p:nvPr/>
        </p:nvSpPr>
        <p:spPr>
          <a:xfrm>
            <a:off x="77359" y="134371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02640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0BC2EAA2-5D3D-4037-BED5-2519B0223304}"/>
              </a:ext>
            </a:extLst>
          </p:cNvPr>
          <p:cNvGraphicFramePr>
            <a:graphicFrameLocks noGrp="1"/>
          </p:cNvGraphicFramePr>
          <p:nvPr>
            <p:ph idx="1"/>
            <p:extLst>
              <p:ext uri="{D42A27DB-BD31-4B8C-83A1-F6EECF244321}">
                <p14:modId xmlns:p14="http://schemas.microsoft.com/office/powerpoint/2010/main" val="1994150829"/>
              </p:ext>
            </p:extLst>
          </p:nvPr>
        </p:nvGraphicFramePr>
        <p:xfrm>
          <a:off x="1867803" y="2307157"/>
          <a:ext cx="4320540" cy="2731839"/>
        </p:xfrm>
        <a:graphic>
          <a:graphicData uri="http://schemas.openxmlformats.org/drawingml/2006/table">
            <a:tbl>
              <a:tblPr firstRow="1" firstCol="1" bandRow="1">
                <a:tableStyleId>{5C22544A-7EE6-4342-B048-85BDC9FD1C3A}</a:tableStyleId>
              </a:tblPr>
              <a:tblGrid>
                <a:gridCol w="648208">
                  <a:extLst>
                    <a:ext uri="{9D8B030D-6E8A-4147-A177-3AD203B41FA5}">
                      <a16:colId xmlns:a16="http://schemas.microsoft.com/office/drawing/2014/main" val="147873643"/>
                    </a:ext>
                  </a:extLst>
                </a:gridCol>
                <a:gridCol w="1299972">
                  <a:extLst>
                    <a:ext uri="{9D8B030D-6E8A-4147-A177-3AD203B41FA5}">
                      <a16:colId xmlns:a16="http://schemas.microsoft.com/office/drawing/2014/main" val="4109531335"/>
                    </a:ext>
                  </a:extLst>
                </a:gridCol>
                <a:gridCol w="2372360">
                  <a:extLst>
                    <a:ext uri="{9D8B030D-6E8A-4147-A177-3AD203B41FA5}">
                      <a16:colId xmlns:a16="http://schemas.microsoft.com/office/drawing/2014/main" val="2766582421"/>
                    </a:ext>
                  </a:extLst>
                </a:gridCol>
              </a:tblGrid>
              <a:tr h="0">
                <a:tc>
                  <a:txBody>
                    <a:bodyPr/>
                    <a:lstStyle/>
                    <a:p>
                      <a:pPr algn="ctr">
                        <a:lnSpc>
                          <a:spcPct val="150000"/>
                        </a:lnSpc>
                        <a:spcAft>
                          <a:spcPts val="800"/>
                        </a:spcAft>
                      </a:pPr>
                      <a:r>
                        <a:rPr lang="es-EC" sz="1100">
                          <a:effectLst/>
                        </a:rPr>
                        <a:t>No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Importancia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Requerimientos del Sistema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57147400"/>
                  </a:ext>
                </a:extLst>
              </a:tr>
              <a:tr h="36830">
                <a:tc>
                  <a:txBody>
                    <a:bodyPr/>
                    <a:lstStyle/>
                    <a:p>
                      <a:pPr algn="ctr">
                        <a:lnSpc>
                          <a:spcPct val="150000"/>
                        </a:lnSpc>
                        <a:spcAft>
                          <a:spcPts val="80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100">
                          <a:effectLst/>
                        </a:rPr>
                        <a:t>Facilidad de Uso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3358812"/>
                  </a:ext>
                </a:extLst>
              </a:tr>
              <a:tr h="0">
                <a:tc>
                  <a:txBody>
                    <a:bodyPr/>
                    <a:lstStyle/>
                    <a:p>
                      <a:pPr algn="ctr">
                        <a:lnSpc>
                          <a:spcPct val="150000"/>
                        </a:lnSpc>
                        <a:spcAft>
                          <a:spcPts val="80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100">
                          <a:effectLst/>
                        </a:rPr>
                        <a:t>Adaptable para mascarillas y respiradores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47684708"/>
                  </a:ext>
                </a:extLst>
              </a:tr>
              <a:tr h="0">
                <a:tc>
                  <a:txBody>
                    <a:bodyPr/>
                    <a:lstStyle/>
                    <a:p>
                      <a:pPr algn="ctr">
                        <a:lnSpc>
                          <a:spcPct val="150000"/>
                        </a:lnSpc>
                        <a:spcAft>
                          <a:spcPts val="80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100">
                          <a:effectLst/>
                        </a:rPr>
                        <a:t>Compacta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19305012"/>
                  </a:ext>
                </a:extLst>
              </a:tr>
              <a:tr h="0">
                <a:tc>
                  <a:txBody>
                    <a:bodyPr/>
                    <a:lstStyle/>
                    <a:p>
                      <a:pPr algn="ctr">
                        <a:lnSpc>
                          <a:spcPct val="150000"/>
                        </a:lnSpc>
                        <a:spcAft>
                          <a:spcPts val="80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100">
                          <a:effectLst/>
                        </a:rPr>
                        <a:t>Bajo costo de mantenimiento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4297736"/>
                  </a:ext>
                </a:extLst>
              </a:tr>
              <a:tr h="0">
                <a:tc>
                  <a:txBody>
                    <a:bodyPr/>
                    <a:lstStyle/>
                    <a:p>
                      <a:pPr algn="ctr">
                        <a:lnSpc>
                          <a:spcPct val="150000"/>
                        </a:lnSpc>
                        <a:spcAft>
                          <a:spcPts val="80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100">
                          <a:effectLst/>
                        </a:rPr>
                        <a:t>Fiable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38637488"/>
                  </a:ext>
                </a:extLst>
              </a:tr>
              <a:tr h="0">
                <a:tc>
                  <a:txBody>
                    <a:bodyPr/>
                    <a:lstStyle/>
                    <a:p>
                      <a:pPr algn="ctr">
                        <a:lnSpc>
                          <a:spcPct val="150000"/>
                        </a:lnSpc>
                        <a:spcAft>
                          <a:spcPts val="800"/>
                        </a:spcAft>
                      </a:pPr>
                      <a:r>
                        <a:rPr lang="es-EC" sz="11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100">
                          <a:effectLst/>
                        </a:rPr>
                        <a:t>Larga vida útil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15185398"/>
                  </a:ext>
                </a:extLst>
              </a:tr>
              <a:tr h="0">
                <a:tc>
                  <a:txBody>
                    <a:bodyPr/>
                    <a:lstStyle/>
                    <a:p>
                      <a:pPr algn="ctr">
                        <a:lnSpc>
                          <a:spcPct val="150000"/>
                        </a:lnSpc>
                        <a:spcAft>
                          <a:spcPts val="800"/>
                        </a:spcAft>
                      </a:pPr>
                      <a:r>
                        <a:rPr lang="es-EC" sz="1100">
                          <a:effectLst/>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100">
                          <a:effectLst/>
                        </a:rPr>
                        <a:t>Facilidad de instalación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83141863"/>
                  </a:ext>
                </a:extLst>
              </a:tr>
              <a:tr h="0">
                <a:tc>
                  <a:txBody>
                    <a:bodyPr/>
                    <a:lstStyle/>
                    <a:p>
                      <a:pPr algn="ctr">
                        <a:lnSpc>
                          <a:spcPct val="150000"/>
                        </a:lnSpc>
                        <a:spcAft>
                          <a:spcPts val="800"/>
                        </a:spcAft>
                      </a:pPr>
                      <a:r>
                        <a:rPr lang="es-EC" sz="1100">
                          <a:effectLst/>
                        </a:rPr>
                        <a:t>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100">
                          <a:effectLst/>
                        </a:rPr>
                        <a:t>Costo accesible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24633116"/>
                  </a:ext>
                </a:extLst>
              </a:tr>
              <a:tr h="0">
                <a:tc>
                  <a:txBody>
                    <a:bodyPr/>
                    <a:lstStyle/>
                    <a:p>
                      <a:pPr algn="ctr">
                        <a:lnSpc>
                          <a:spcPct val="150000"/>
                        </a:lnSpc>
                        <a:spcAft>
                          <a:spcPts val="800"/>
                        </a:spcAft>
                      </a:pPr>
                      <a:r>
                        <a:rPr lang="es-EC" sz="1100">
                          <a:effectLst/>
                        </a:rPr>
                        <a:t>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100">
                          <a:effectLst/>
                        </a:rPr>
                        <a:t>Replicable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4670771"/>
                  </a:ext>
                </a:extLst>
              </a:tr>
              <a:tr h="0">
                <a:tc>
                  <a:txBody>
                    <a:bodyPr/>
                    <a:lstStyle/>
                    <a:p>
                      <a:pPr algn="ctr">
                        <a:lnSpc>
                          <a:spcPct val="150000"/>
                        </a:lnSpc>
                        <a:spcAft>
                          <a:spcPts val="800"/>
                        </a:spcAft>
                      </a:pPr>
                      <a:r>
                        <a:rPr lang="es-EC" sz="11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100" dirty="0">
                          <a:effectLst/>
                        </a:rPr>
                        <a:t>Fácil lectura de resultados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1281822"/>
                  </a:ext>
                </a:extLst>
              </a:tr>
            </a:tbl>
          </a:graphicData>
        </a:graphic>
      </p:graphicFrame>
      <p:graphicFrame>
        <p:nvGraphicFramePr>
          <p:cNvPr id="5" name="Tabla 4">
            <a:extLst>
              <a:ext uri="{FF2B5EF4-FFF2-40B4-BE49-F238E27FC236}">
                <a16:creationId xmlns:a16="http://schemas.microsoft.com/office/drawing/2014/main" id="{78008B7A-8FED-457F-BBFD-4D11CC40CE7D}"/>
              </a:ext>
            </a:extLst>
          </p:cNvPr>
          <p:cNvGraphicFramePr>
            <a:graphicFrameLocks noGrp="1"/>
          </p:cNvGraphicFramePr>
          <p:nvPr>
            <p:extLst>
              <p:ext uri="{D42A27DB-BD31-4B8C-83A1-F6EECF244321}">
                <p14:modId xmlns:p14="http://schemas.microsoft.com/office/powerpoint/2010/main" val="2499300891"/>
              </p:ext>
            </p:extLst>
          </p:nvPr>
        </p:nvGraphicFramePr>
        <p:xfrm>
          <a:off x="6336874" y="2307157"/>
          <a:ext cx="5311140" cy="2480379"/>
        </p:xfrm>
        <a:graphic>
          <a:graphicData uri="http://schemas.openxmlformats.org/drawingml/2006/table">
            <a:tbl>
              <a:tblPr firstRow="1" firstCol="1" bandRow="1">
                <a:tableStyleId>{5C22544A-7EE6-4342-B048-85BDC9FD1C3A}</a:tableStyleId>
              </a:tblPr>
              <a:tblGrid>
                <a:gridCol w="1530350">
                  <a:extLst>
                    <a:ext uri="{9D8B030D-6E8A-4147-A177-3AD203B41FA5}">
                      <a16:colId xmlns:a16="http://schemas.microsoft.com/office/drawing/2014/main" val="3348472100"/>
                    </a:ext>
                  </a:extLst>
                </a:gridCol>
                <a:gridCol w="3780790">
                  <a:extLst>
                    <a:ext uri="{9D8B030D-6E8A-4147-A177-3AD203B41FA5}">
                      <a16:colId xmlns:a16="http://schemas.microsoft.com/office/drawing/2014/main" val="636354448"/>
                    </a:ext>
                  </a:extLst>
                </a:gridCol>
              </a:tblGrid>
              <a:tr h="0">
                <a:tc>
                  <a:txBody>
                    <a:bodyPr/>
                    <a:lstStyle/>
                    <a:p>
                      <a:pPr algn="ctr">
                        <a:lnSpc>
                          <a:spcPct val="150000"/>
                        </a:lnSpc>
                        <a:spcAft>
                          <a:spcPts val="800"/>
                        </a:spcAft>
                      </a:pPr>
                      <a:r>
                        <a:rPr lang="es-EC" sz="1100">
                          <a:effectLst/>
                        </a:rPr>
                        <a:t>No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Requerimientos Técnicos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82023151"/>
                  </a:ext>
                </a:extLst>
              </a:tr>
              <a:tr h="0">
                <a:tc>
                  <a:txBody>
                    <a:bodyPr/>
                    <a:lstStyle/>
                    <a:p>
                      <a:pPr algn="ctr">
                        <a:lnSpc>
                          <a:spcPct val="150000"/>
                        </a:lnSpc>
                        <a:spcAft>
                          <a:spcPts val="80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100">
                          <a:effectLst/>
                        </a:rPr>
                        <a:t>Reporte de resultados solicitados por la norma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15473070"/>
                  </a:ext>
                </a:extLst>
              </a:tr>
              <a:tr h="0">
                <a:tc>
                  <a:txBody>
                    <a:bodyPr/>
                    <a:lstStyle/>
                    <a:p>
                      <a:pPr algn="ctr">
                        <a:lnSpc>
                          <a:spcPct val="150000"/>
                        </a:lnSpc>
                        <a:spcAft>
                          <a:spcPts val="80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100">
                          <a:effectLst/>
                        </a:rPr>
                        <a:t>Repetibilidad en las pruebas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57503130"/>
                  </a:ext>
                </a:extLst>
              </a:tr>
              <a:tr h="0">
                <a:tc>
                  <a:txBody>
                    <a:bodyPr/>
                    <a:lstStyle/>
                    <a:p>
                      <a:pPr algn="ctr">
                        <a:lnSpc>
                          <a:spcPct val="150000"/>
                        </a:lnSpc>
                        <a:spcAft>
                          <a:spcPts val="80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100">
                          <a:effectLst/>
                        </a:rPr>
                        <a:t>Recipiente continuo de paredes rectas, ininterrumpido.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42032463"/>
                  </a:ext>
                </a:extLst>
              </a:tr>
              <a:tr h="0">
                <a:tc>
                  <a:txBody>
                    <a:bodyPr/>
                    <a:lstStyle/>
                    <a:p>
                      <a:pPr algn="ctr">
                        <a:lnSpc>
                          <a:spcPct val="150000"/>
                        </a:lnSpc>
                        <a:spcAft>
                          <a:spcPts val="80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100">
                          <a:effectLst/>
                        </a:rPr>
                        <a:t>Nebulización de partículas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73729251"/>
                  </a:ext>
                </a:extLst>
              </a:tr>
              <a:tr h="0">
                <a:tc>
                  <a:txBody>
                    <a:bodyPr/>
                    <a:lstStyle/>
                    <a:p>
                      <a:pPr algn="ctr">
                        <a:lnSpc>
                          <a:spcPct val="150000"/>
                        </a:lnSpc>
                        <a:spcAft>
                          <a:spcPts val="80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100">
                          <a:effectLst/>
                        </a:rPr>
                        <a:t>Contabilización de partículas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75822756"/>
                  </a:ext>
                </a:extLst>
              </a:tr>
              <a:tr h="0">
                <a:tc>
                  <a:txBody>
                    <a:bodyPr/>
                    <a:lstStyle/>
                    <a:p>
                      <a:pPr algn="ctr">
                        <a:lnSpc>
                          <a:spcPct val="150000"/>
                        </a:lnSpc>
                        <a:spcAft>
                          <a:spcPts val="800"/>
                        </a:spcAft>
                      </a:pPr>
                      <a:r>
                        <a:rPr lang="es-EC" sz="11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100">
                          <a:effectLst/>
                        </a:rPr>
                        <a:t>Geometría, medidas y relaciones de la cámara de pruebas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3107094"/>
                  </a:ext>
                </a:extLst>
              </a:tr>
              <a:tr h="0">
                <a:tc>
                  <a:txBody>
                    <a:bodyPr/>
                    <a:lstStyle/>
                    <a:p>
                      <a:pPr algn="ctr">
                        <a:lnSpc>
                          <a:spcPct val="150000"/>
                        </a:lnSpc>
                        <a:spcAft>
                          <a:spcPts val="800"/>
                        </a:spcAft>
                      </a:pPr>
                      <a:r>
                        <a:rPr lang="es-EC" sz="1100">
                          <a:effectLst/>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100">
                          <a:effectLst/>
                        </a:rPr>
                        <a:t>Monitoreo y control de Temperatura y humedad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74087232"/>
                  </a:ext>
                </a:extLst>
              </a:tr>
              <a:tr h="0">
                <a:tc>
                  <a:txBody>
                    <a:bodyPr/>
                    <a:lstStyle/>
                    <a:p>
                      <a:pPr algn="ctr">
                        <a:lnSpc>
                          <a:spcPct val="150000"/>
                        </a:lnSpc>
                        <a:spcAft>
                          <a:spcPts val="800"/>
                        </a:spcAft>
                      </a:pPr>
                      <a:r>
                        <a:rPr lang="es-EC" sz="1100">
                          <a:effectLst/>
                        </a:rPr>
                        <a:t>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100">
                          <a:effectLst/>
                        </a:rPr>
                        <a:t>Interfaz humano máquina (HMI)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43629320"/>
                  </a:ext>
                </a:extLst>
              </a:tr>
              <a:tr h="0">
                <a:tc>
                  <a:txBody>
                    <a:bodyPr/>
                    <a:lstStyle/>
                    <a:p>
                      <a:pPr algn="ctr">
                        <a:lnSpc>
                          <a:spcPct val="150000"/>
                        </a:lnSpc>
                        <a:spcAft>
                          <a:spcPts val="800"/>
                        </a:spcAft>
                      </a:pPr>
                      <a:r>
                        <a:rPr lang="es-EC" sz="1100">
                          <a:effectLst/>
                        </a:rPr>
                        <a:t>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100">
                          <a:effectLst/>
                        </a:rPr>
                        <a:t>Suministro de aire limpio y seco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30128741"/>
                  </a:ext>
                </a:extLst>
              </a:tr>
              <a:tr h="0">
                <a:tc>
                  <a:txBody>
                    <a:bodyPr/>
                    <a:lstStyle/>
                    <a:p>
                      <a:pPr algn="ctr">
                        <a:lnSpc>
                          <a:spcPct val="150000"/>
                        </a:lnSpc>
                        <a:spcAft>
                          <a:spcPts val="800"/>
                        </a:spcAft>
                      </a:pPr>
                      <a:r>
                        <a:rPr lang="es-EC" sz="11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100" dirty="0">
                          <a:effectLst/>
                        </a:rPr>
                        <a:t>Monitoreo de Presión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5828631"/>
                  </a:ext>
                </a:extLst>
              </a:tr>
            </a:tbl>
          </a:graphicData>
        </a:graphic>
      </p:graphicFrame>
      <p:sp>
        <p:nvSpPr>
          <p:cNvPr id="6" name="Título 1">
            <a:extLst>
              <a:ext uri="{FF2B5EF4-FFF2-40B4-BE49-F238E27FC236}">
                <a16:creationId xmlns:a16="http://schemas.microsoft.com/office/drawing/2014/main" id="{14FED417-C67F-417C-BCE6-E375D5749E6E}"/>
              </a:ext>
            </a:extLst>
          </p:cNvPr>
          <p:cNvSpPr txBox="1">
            <a:spLocks/>
          </p:cNvSpPr>
          <p:nvPr/>
        </p:nvSpPr>
        <p:spPr>
          <a:xfrm>
            <a:off x="2929210" y="543010"/>
            <a:ext cx="7315200" cy="13468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EC" dirty="0"/>
              <a:t>Ingeniería de requisitos</a:t>
            </a:r>
          </a:p>
        </p:txBody>
      </p:sp>
      <p:pic>
        <p:nvPicPr>
          <p:cNvPr id="6146" name="Picture 2" descr="Soporte Técnico Iconos de Línea SEO 376226 Vector en Vecteezy">
            <a:extLst>
              <a:ext uri="{FF2B5EF4-FFF2-40B4-BE49-F238E27FC236}">
                <a16:creationId xmlns:a16="http://schemas.microsoft.com/office/drawing/2014/main" id="{5CA8C27B-1BC5-4F7F-97B8-CCB9366052E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44490" y1="27551" x2="57347" y2="15306"/>
                        <a14:foregroundMark x1="57347" y1="15306" x2="75510" y2="17143"/>
                        <a14:foregroundMark x1="75510" y1="17143" x2="78367" y2="35102"/>
                        <a14:foregroundMark x1="78367" y1="35102" x2="63061" y2="39592"/>
                        <a14:foregroundMark x1="63061" y1="39592" x2="51837" y2="28776"/>
                        <a14:foregroundMark x1="51837" y1="28776" x2="67755" y2="20000"/>
                        <a14:foregroundMark x1="67755" y1="20000" x2="50612" y2="27143"/>
                        <a14:foregroundMark x1="50612" y1="27143" x2="61837" y2="38367"/>
                        <a14:foregroundMark x1="61837" y1="38367" x2="60204" y2="24694"/>
                        <a14:foregroundMark x1="60204" y1="24694" x2="61633" y2="37959"/>
                        <a14:foregroundMark x1="61633" y1="37959" x2="59388" y2="19592"/>
                        <a14:foregroundMark x1="59388" y1="19592" x2="58571" y2="38776"/>
                        <a14:foregroundMark x1="58571" y1="38776" x2="63061" y2="25918"/>
                        <a14:foregroundMark x1="63061" y1="25918" x2="64082" y2="42857"/>
                        <a14:foregroundMark x1="64082" y1="42857" x2="66122" y2="21837"/>
                        <a14:foregroundMark x1="66122" y1="21837" x2="53469" y2="24286"/>
                        <a14:foregroundMark x1="53469" y1="24286" x2="54082" y2="24490"/>
                        <a14:foregroundMark x1="50816" y1="16735" x2="72857" y2="12857"/>
                        <a14:foregroundMark x1="72857" y1="12857" x2="80408" y2="23061"/>
                        <a14:foregroundMark x1="80408" y1="23061" x2="81429" y2="38163"/>
                        <a14:foregroundMark x1="81429" y1="38163" x2="69184" y2="43265"/>
                        <a14:foregroundMark x1="69184" y1="43265" x2="70000" y2="42245"/>
                        <a14:foregroundMark x1="67551" y1="16327" x2="56122" y2="14082"/>
                        <a14:foregroundMark x1="56122" y1="14082" x2="68571" y2="14694"/>
                        <a14:foregroundMark x1="68571" y1="14694" x2="59796" y2="13673"/>
                        <a14:foregroundMark x1="66327" y1="12653" x2="55102" y2="14286"/>
                        <a14:foregroundMark x1="60816" y1="13673" x2="60816" y2="13673"/>
                        <a14:foregroundMark x1="60000" y1="13469" x2="58367" y2="13878"/>
                        <a14:foregroundMark x1="57143" y1="14286" x2="56122" y2="14286"/>
                        <a14:foregroundMark x1="53878" y1="14898" x2="57755" y2="13673"/>
                        <a14:foregroundMark x1="52041" y1="15714" x2="50408" y2="10204"/>
                        <a14:foregroundMark x1="83061" y1="54694" x2="83469" y2="70000"/>
                        <a14:foregroundMark x1="83469" y1="70000" x2="52245" y2="76327"/>
                        <a14:foregroundMark x1="61633" y1="76531" x2="87755" y2="74082"/>
                        <a14:foregroundMark x1="87755" y1="74082" x2="85306" y2="71837"/>
                        <a14:foregroundMark x1="37347" y1="87347" x2="20612" y2="72449"/>
                        <a14:foregroundMark x1="20612" y1="72449" x2="26939" y2="81633"/>
                        <a14:foregroundMark x1="26939" y1="81633" x2="32041" y2="85510"/>
                        <a14:foregroundMark x1="38571" y1="89592" x2="22653" y2="82449"/>
                        <a14:foregroundMark x1="24898" y1="83265" x2="15306" y2="75102"/>
                        <a14:foregroundMark x1="15306" y1="75102" x2="14898" y2="73673"/>
                      </a14:backgroundRemoval>
                    </a14:imgEffect>
                  </a14:imgLayer>
                </a14:imgProps>
              </a:ext>
              <a:ext uri="{28A0092B-C50C-407E-A947-70E740481C1C}">
                <a14:useLocalDpi xmlns:a14="http://schemas.microsoft.com/office/drawing/2010/main" val="0"/>
              </a:ext>
            </a:extLst>
          </a:blip>
          <a:srcRect/>
          <a:stretch>
            <a:fillRect/>
          </a:stretch>
        </p:blipFill>
        <p:spPr bwMode="auto">
          <a:xfrm>
            <a:off x="8671194" y="4941341"/>
            <a:ext cx="1484861" cy="148486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olicitud de ayuda icono lineal concepto. Petición de ayuda la línea  vector, el símbolo, el signo de la ilustración Imagen Vector de stock -  Alamy">
            <a:extLst>
              <a:ext uri="{FF2B5EF4-FFF2-40B4-BE49-F238E27FC236}">
                <a16:creationId xmlns:a16="http://schemas.microsoft.com/office/drawing/2014/main" id="{716DC697-C3AE-43B0-B903-BE7F8A4B07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290"/>
          <a:stretch/>
        </p:blipFill>
        <p:spPr bwMode="auto">
          <a:xfrm>
            <a:off x="3500663" y="5338770"/>
            <a:ext cx="1530580" cy="976220"/>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A29859A2-1D3E-47DB-9CA6-5C69C9AF4A69}"/>
              </a:ext>
            </a:extLst>
          </p:cNvPr>
          <p:cNvSpPr txBox="1"/>
          <p:nvPr/>
        </p:nvSpPr>
        <p:spPr>
          <a:xfrm>
            <a:off x="8819966" y="6314990"/>
            <a:ext cx="1814506" cy="369332"/>
          </a:xfrm>
          <a:prstGeom prst="rect">
            <a:avLst/>
          </a:prstGeom>
          <a:noFill/>
        </p:spPr>
        <p:txBody>
          <a:bodyPr wrap="square">
            <a:spAutoFit/>
          </a:bodyPr>
          <a:lstStyle/>
          <a:p>
            <a:pPr lvl="0"/>
            <a:r>
              <a:rPr lang="es-EC" sz="1800" dirty="0"/>
              <a:t>ASTM – F2299.</a:t>
            </a:r>
            <a:endParaRPr lang="es-EC" dirty="0"/>
          </a:p>
        </p:txBody>
      </p:sp>
      <p:sp>
        <p:nvSpPr>
          <p:cNvPr id="13" name="Marcador de contenido 2">
            <a:extLst>
              <a:ext uri="{FF2B5EF4-FFF2-40B4-BE49-F238E27FC236}">
                <a16:creationId xmlns:a16="http://schemas.microsoft.com/office/drawing/2014/main" id="{7D30476A-5B24-4D33-B03B-670BB1D5F9EA}"/>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34471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6B4D38-65FE-4EF8-AD57-C5FAC809D1FB}"/>
              </a:ext>
            </a:extLst>
          </p:cNvPr>
          <p:cNvSpPr>
            <a:spLocks noGrp="1"/>
          </p:cNvSpPr>
          <p:nvPr>
            <p:ph type="title"/>
          </p:nvPr>
        </p:nvSpPr>
        <p:spPr>
          <a:xfrm>
            <a:off x="1621019" y="321188"/>
            <a:ext cx="2583402" cy="602089"/>
          </a:xfrm>
        </p:spPr>
        <p:txBody>
          <a:bodyPr/>
          <a:lstStyle/>
          <a:p>
            <a:pPr algn="l"/>
            <a:r>
              <a:rPr lang="es-EC" dirty="0"/>
              <a:t>	QFD</a:t>
            </a:r>
          </a:p>
        </p:txBody>
      </p:sp>
      <p:sp>
        <p:nvSpPr>
          <p:cNvPr id="5" name="Marcador de contenido 2">
            <a:extLst>
              <a:ext uri="{FF2B5EF4-FFF2-40B4-BE49-F238E27FC236}">
                <a16:creationId xmlns:a16="http://schemas.microsoft.com/office/drawing/2014/main" id="{9DD3CCD7-96F5-4D03-B7D5-A6220876284E}"/>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6" name="Imagen 5">
            <a:extLst>
              <a:ext uri="{FF2B5EF4-FFF2-40B4-BE49-F238E27FC236}">
                <a16:creationId xmlns:a16="http://schemas.microsoft.com/office/drawing/2014/main" id="{09C7E838-DFA1-4C24-948B-5FB079CFAA26}"/>
              </a:ext>
            </a:extLst>
          </p:cNvPr>
          <p:cNvPicPr>
            <a:picLocks noChangeAspect="1"/>
          </p:cNvPicPr>
          <p:nvPr/>
        </p:nvPicPr>
        <p:blipFill rotWithShape="1">
          <a:blip r:embed="rId2">
            <a:extLst>
              <a:ext uri="{28A0092B-C50C-407E-A947-70E740481C1C}">
                <a14:useLocalDpi xmlns:a14="http://schemas.microsoft.com/office/drawing/2010/main" val="0"/>
              </a:ext>
            </a:extLst>
          </a:blip>
          <a:srcRect l="9754" t="16699" r="42372" b="6884"/>
          <a:stretch/>
        </p:blipFill>
        <p:spPr>
          <a:xfrm>
            <a:off x="4386054" y="232961"/>
            <a:ext cx="5630917" cy="6355731"/>
          </a:xfrm>
          <a:prstGeom prst="rect">
            <a:avLst/>
          </a:prstGeom>
        </p:spPr>
      </p:pic>
    </p:spTree>
    <p:extLst>
      <p:ext uri="{BB962C8B-B14F-4D97-AF65-F5344CB8AC3E}">
        <p14:creationId xmlns:p14="http://schemas.microsoft.com/office/powerpoint/2010/main" val="3029968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F4BBB5-8EC2-42AC-B992-06431B6A31D3}"/>
              </a:ext>
            </a:extLst>
          </p:cNvPr>
          <p:cNvSpPr>
            <a:spLocks noGrp="1"/>
          </p:cNvSpPr>
          <p:nvPr>
            <p:ph type="title"/>
          </p:nvPr>
        </p:nvSpPr>
        <p:spPr/>
        <p:txBody>
          <a:bodyPr/>
          <a:lstStyle/>
          <a:p>
            <a:endParaRPr lang="es-EC"/>
          </a:p>
        </p:txBody>
      </p:sp>
      <p:graphicFrame>
        <p:nvGraphicFramePr>
          <p:cNvPr id="4" name="Marcador de contenido 3">
            <a:extLst>
              <a:ext uri="{FF2B5EF4-FFF2-40B4-BE49-F238E27FC236}">
                <a16:creationId xmlns:a16="http://schemas.microsoft.com/office/drawing/2014/main" id="{3A394A3E-42BD-40AC-8FA9-0DE92E0A8555}"/>
              </a:ext>
            </a:extLst>
          </p:cNvPr>
          <p:cNvGraphicFramePr>
            <a:graphicFrameLocks noGrp="1"/>
          </p:cNvGraphicFramePr>
          <p:nvPr>
            <p:ph idx="1"/>
            <p:extLst>
              <p:ext uri="{D42A27DB-BD31-4B8C-83A1-F6EECF244321}">
                <p14:modId xmlns:p14="http://schemas.microsoft.com/office/powerpoint/2010/main" val="3016883493"/>
              </p:ext>
            </p:extLst>
          </p:nvPr>
        </p:nvGraphicFramePr>
        <p:xfrm>
          <a:off x="1921250" y="950038"/>
          <a:ext cx="5310505" cy="5435854"/>
        </p:xfrm>
        <a:graphic>
          <a:graphicData uri="http://schemas.openxmlformats.org/drawingml/2006/table">
            <a:tbl>
              <a:tblPr firstRow="1" firstCol="1" bandRow="1">
                <a:tableStyleId>{5C22544A-7EE6-4342-B048-85BDC9FD1C3A}</a:tableStyleId>
              </a:tblPr>
              <a:tblGrid>
                <a:gridCol w="447040">
                  <a:extLst>
                    <a:ext uri="{9D8B030D-6E8A-4147-A177-3AD203B41FA5}">
                      <a16:colId xmlns:a16="http://schemas.microsoft.com/office/drawing/2014/main" val="3338429542"/>
                    </a:ext>
                  </a:extLst>
                </a:gridCol>
                <a:gridCol w="3963670">
                  <a:extLst>
                    <a:ext uri="{9D8B030D-6E8A-4147-A177-3AD203B41FA5}">
                      <a16:colId xmlns:a16="http://schemas.microsoft.com/office/drawing/2014/main" val="134938881"/>
                    </a:ext>
                  </a:extLst>
                </a:gridCol>
                <a:gridCol w="899795">
                  <a:extLst>
                    <a:ext uri="{9D8B030D-6E8A-4147-A177-3AD203B41FA5}">
                      <a16:colId xmlns:a16="http://schemas.microsoft.com/office/drawing/2014/main" val="1560068854"/>
                    </a:ext>
                  </a:extLst>
                </a:gridCol>
              </a:tblGrid>
              <a:tr h="0">
                <a:tc>
                  <a:txBody>
                    <a:bodyPr/>
                    <a:lstStyle/>
                    <a:p>
                      <a:pPr algn="ctr">
                        <a:lnSpc>
                          <a:spcPct val="150000"/>
                        </a:lnSpc>
                        <a:spcAft>
                          <a:spcPts val="800"/>
                        </a:spcAft>
                      </a:pPr>
                      <a:r>
                        <a:rPr lang="es-EC" sz="1600">
                          <a:effectLst/>
                        </a:rPr>
                        <a:t>No</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600" dirty="0">
                          <a:effectLst/>
                        </a:rPr>
                        <a:t>Requerimientos Técnicos</a:t>
                      </a:r>
                      <a:endParaRPr lang="es-EC"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600">
                          <a:effectLst/>
                        </a:rPr>
                        <a:t>Peso Relativo</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5638453"/>
                  </a:ext>
                </a:extLst>
              </a:tr>
              <a:tr h="0">
                <a:tc>
                  <a:txBody>
                    <a:bodyPr/>
                    <a:lstStyle/>
                    <a:p>
                      <a:pPr algn="ctr">
                        <a:lnSpc>
                          <a:spcPct val="150000"/>
                        </a:lnSpc>
                        <a:spcAft>
                          <a:spcPts val="800"/>
                        </a:spcAft>
                      </a:pPr>
                      <a:r>
                        <a:rPr lang="es-EC" sz="1600">
                          <a:effectLst/>
                        </a:rPr>
                        <a:t>6</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600">
                          <a:effectLst/>
                        </a:rPr>
                        <a:t>Geometría, medidas y relaciones de la cámara de pruebas</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600">
                          <a:effectLst/>
                        </a:rPr>
                        <a:t>13.8</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3000022"/>
                  </a:ext>
                </a:extLst>
              </a:tr>
              <a:tr h="0">
                <a:tc>
                  <a:txBody>
                    <a:bodyPr/>
                    <a:lstStyle/>
                    <a:p>
                      <a:pPr algn="ctr">
                        <a:lnSpc>
                          <a:spcPct val="150000"/>
                        </a:lnSpc>
                        <a:spcAft>
                          <a:spcPts val="800"/>
                        </a:spcAft>
                      </a:pPr>
                      <a:r>
                        <a:rPr lang="es-EC" sz="1600">
                          <a:effectLst/>
                        </a:rPr>
                        <a:t>5</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600">
                          <a:effectLst/>
                        </a:rPr>
                        <a:t>Contabilización de partículas</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600">
                          <a:effectLst/>
                        </a:rPr>
                        <a:t>11.9</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4966914"/>
                  </a:ext>
                </a:extLst>
              </a:tr>
              <a:tr h="0">
                <a:tc>
                  <a:txBody>
                    <a:bodyPr/>
                    <a:lstStyle/>
                    <a:p>
                      <a:pPr algn="ctr">
                        <a:lnSpc>
                          <a:spcPct val="150000"/>
                        </a:lnSpc>
                        <a:spcAft>
                          <a:spcPts val="800"/>
                        </a:spcAft>
                      </a:pPr>
                      <a:r>
                        <a:rPr lang="es-EC" sz="1600">
                          <a:effectLst/>
                        </a:rPr>
                        <a:t>8</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600">
                          <a:effectLst/>
                        </a:rPr>
                        <a:t>Interfaz humano máquina (HMI)</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600">
                          <a:effectLst/>
                        </a:rPr>
                        <a:t>11.1</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2022387"/>
                  </a:ext>
                </a:extLst>
              </a:tr>
              <a:tr h="0">
                <a:tc>
                  <a:txBody>
                    <a:bodyPr/>
                    <a:lstStyle/>
                    <a:p>
                      <a:pPr algn="ctr">
                        <a:lnSpc>
                          <a:spcPct val="150000"/>
                        </a:lnSpc>
                        <a:spcAft>
                          <a:spcPts val="800"/>
                        </a:spcAft>
                      </a:pPr>
                      <a:r>
                        <a:rPr lang="es-EC" sz="1600">
                          <a:effectLst/>
                        </a:rPr>
                        <a:t>7</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600">
                          <a:effectLst/>
                        </a:rPr>
                        <a:t>Monitoreo y control de Temperatura y humedad</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600">
                          <a:effectLst/>
                        </a:rPr>
                        <a:t>10.2</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26511088"/>
                  </a:ext>
                </a:extLst>
              </a:tr>
              <a:tr h="0">
                <a:tc>
                  <a:txBody>
                    <a:bodyPr/>
                    <a:lstStyle/>
                    <a:p>
                      <a:pPr algn="ctr">
                        <a:lnSpc>
                          <a:spcPct val="150000"/>
                        </a:lnSpc>
                        <a:spcAft>
                          <a:spcPts val="800"/>
                        </a:spcAft>
                      </a:pPr>
                      <a:r>
                        <a:rPr lang="es-EC" sz="1600">
                          <a:effectLst/>
                        </a:rPr>
                        <a:t>4</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600">
                          <a:effectLst/>
                        </a:rPr>
                        <a:t>Nebulización de partículas</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600">
                          <a:effectLst/>
                        </a:rPr>
                        <a:t>10.2</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0154001"/>
                  </a:ext>
                </a:extLst>
              </a:tr>
              <a:tr h="0">
                <a:tc>
                  <a:txBody>
                    <a:bodyPr/>
                    <a:lstStyle/>
                    <a:p>
                      <a:pPr algn="ctr">
                        <a:lnSpc>
                          <a:spcPct val="150000"/>
                        </a:lnSpc>
                        <a:spcAft>
                          <a:spcPts val="800"/>
                        </a:spcAft>
                      </a:pPr>
                      <a:r>
                        <a:rPr lang="es-EC" sz="1600">
                          <a:effectLst/>
                        </a:rPr>
                        <a:t>10</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600">
                          <a:effectLst/>
                        </a:rPr>
                        <a:t>Monitoreo de Presión</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600">
                          <a:effectLst/>
                        </a:rPr>
                        <a:t>10.1</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2771525"/>
                  </a:ext>
                </a:extLst>
              </a:tr>
              <a:tr h="0">
                <a:tc>
                  <a:txBody>
                    <a:bodyPr/>
                    <a:lstStyle/>
                    <a:p>
                      <a:pPr algn="ctr">
                        <a:lnSpc>
                          <a:spcPct val="150000"/>
                        </a:lnSpc>
                        <a:spcAft>
                          <a:spcPts val="800"/>
                        </a:spcAft>
                      </a:pPr>
                      <a:r>
                        <a:rPr lang="es-EC" sz="1600">
                          <a:effectLst/>
                        </a:rPr>
                        <a:t>9</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600">
                          <a:effectLst/>
                        </a:rPr>
                        <a:t>Suministro de aire limpio y seco</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600">
                          <a:effectLst/>
                        </a:rPr>
                        <a:t>10.0</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95616220"/>
                  </a:ext>
                </a:extLst>
              </a:tr>
              <a:tr h="0">
                <a:tc>
                  <a:txBody>
                    <a:bodyPr/>
                    <a:lstStyle/>
                    <a:p>
                      <a:pPr algn="ctr">
                        <a:lnSpc>
                          <a:spcPct val="150000"/>
                        </a:lnSpc>
                        <a:spcAft>
                          <a:spcPts val="800"/>
                        </a:spcAft>
                      </a:pPr>
                      <a:r>
                        <a:rPr lang="es-EC" sz="1600">
                          <a:effectLst/>
                        </a:rPr>
                        <a:t>3</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600">
                          <a:effectLst/>
                        </a:rPr>
                        <a:t>Recipiente continuo de paredes rectas, ininterrumpido.</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600">
                          <a:effectLst/>
                        </a:rPr>
                        <a:t>9.3</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26099288"/>
                  </a:ext>
                </a:extLst>
              </a:tr>
              <a:tr h="0">
                <a:tc>
                  <a:txBody>
                    <a:bodyPr/>
                    <a:lstStyle/>
                    <a:p>
                      <a:pPr algn="ctr">
                        <a:lnSpc>
                          <a:spcPct val="150000"/>
                        </a:lnSpc>
                        <a:spcAft>
                          <a:spcPts val="800"/>
                        </a:spcAft>
                      </a:pPr>
                      <a:r>
                        <a:rPr lang="es-EC" sz="1600">
                          <a:effectLst/>
                        </a:rPr>
                        <a:t>1</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600">
                          <a:effectLst/>
                        </a:rPr>
                        <a:t>Reporte de resultados solicitados por la norma</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600">
                          <a:effectLst/>
                        </a:rPr>
                        <a:t>7.3</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12384051"/>
                  </a:ext>
                </a:extLst>
              </a:tr>
              <a:tr h="0">
                <a:tc>
                  <a:txBody>
                    <a:bodyPr/>
                    <a:lstStyle/>
                    <a:p>
                      <a:pPr algn="ctr">
                        <a:lnSpc>
                          <a:spcPct val="150000"/>
                        </a:lnSpc>
                        <a:spcAft>
                          <a:spcPts val="800"/>
                        </a:spcAft>
                      </a:pPr>
                      <a:r>
                        <a:rPr lang="es-EC" sz="1600">
                          <a:effectLst/>
                        </a:rPr>
                        <a:t>2</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600">
                          <a:effectLst/>
                        </a:rPr>
                        <a:t>Sistema de Control de Presión</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600" dirty="0">
                          <a:effectLst/>
                        </a:rPr>
                        <a:t>6.1</a:t>
                      </a:r>
                      <a:endParaRPr lang="es-EC"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5190943"/>
                  </a:ext>
                </a:extLst>
              </a:tr>
            </a:tbl>
          </a:graphicData>
        </a:graphic>
      </p:graphicFrame>
      <p:graphicFrame>
        <p:nvGraphicFramePr>
          <p:cNvPr id="5" name="Marcador de contenido 3">
            <a:extLst>
              <a:ext uri="{FF2B5EF4-FFF2-40B4-BE49-F238E27FC236}">
                <a16:creationId xmlns:a16="http://schemas.microsoft.com/office/drawing/2014/main" id="{8063B37D-947D-47F6-93BE-89EA77CB353A}"/>
              </a:ext>
            </a:extLst>
          </p:cNvPr>
          <p:cNvGraphicFramePr>
            <a:graphicFrameLocks/>
          </p:cNvGraphicFramePr>
          <p:nvPr>
            <p:extLst>
              <p:ext uri="{D42A27DB-BD31-4B8C-83A1-F6EECF244321}">
                <p14:modId xmlns:p14="http://schemas.microsoft.com/office/powerpoint/2010/main" val="213475447"/>
              </p:ext>
            </p:extLst>
          </p:nvPr>
        </p:nvGraphicFramePr>
        <p:xfrm>
          <a:off x="7420189" y="2250810"/>
          <a:ext cx="4228862" cy="2356377"/>
        </p:xfrm>
        <a:graphic>
          <a:graphicData uri="http://schemas.openxmlformats.org/drawingml/2006/table">
            <a:tbl>
              <a:tblPr firstRow="1" firstCol="1" bandRow="1">
                <a:tableStyleId>{5C22544A-7EE6-4342-B048-85BDC9FD1C3A}</a:tableStyleId>
              </a:tblPr>
              <a:tblGrid>
                <a:gridCol w="525065">
                  <a:extLst>
                    <a:ext uri="{9D8B030D-6E8A-4147-A177-3AD203B41FA5}">
                      <a16:colId xmlns:a16="http://schemas.microsoft.com/office/drawing/2014/main" val="2722951756"/>
                    </a:ext>
                  </a:extLst>
                </a:gridCol>
                <a:gridCol w="3703797">
                  <a:extLst>
                    <a:ext uri="{9D8B030D-6E8A-4147-A177-3AD203B41FA5}">
                      <a16:colId xmlns:a16="http://schemas.microsoft.com/office/drawing/2014/main" val="3418372509"/>
                    </a:ext>
                  </a:extLst>
                </a:gridCol>
              </a:tblGrid>
              <a:tr h="331173">
                <a:tc>
                  <a:txBody>
                    <a:bodyPr/>
                    <a:lstStyle/>
                    <a:p>
                      <a:pPr algn="ctr">
                        <a:lnSpc>
                          <a:spcPct val="150000"/>
                        </a:lnSpc>
                        <a:spcAft>
                          <a:spcPts val="800"/>
                        </a:spcAft>
                      </a:pPr>
                      <a:r>
                        <a:rPr lang="es-EC" sz="1500" dirty="0">
                          <a:effectLst/>
                        </a:rPr>
                        <a:t>No</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068" marR="91068" marT="0" marB="0"/>
                </a:tc>
                <a:tc>
                  <a:txBody>
                    <a:bodyPr/>
                    <a:lstStyle/>
                    <a:p>
                      <a:pPr algn="ctr">
                        <a:lnSpc>
                          <a:spcPct val="150000"/>
                        </a:lnSpc>
                        <a:spcAft>
                          <a:spcPts val="800"/>
                        </a:spcAft>
                      </a:pPr>
                      <a:r>
                        <a:rPr lang="es-EC" sz="1500" dirty="0">
                          <a:effectLst/>
                        </a:rPr>
                        <a:t>Subsistema</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068" marR="91068" marT="0" marB="0"/>
                </a:tc>
                <a:extLst>
                  <a:ext uri="{0D108BD9-81ED-4DB2-BD59-A6C34878D82A}">
                    <a16:rowId xmlns:a16="http://schemas.microsoft.com/office/drawing/2014/main" val="2482662702"/>
                  </a:ext>
                </a:extLst>
              </a:tr>
              <a:tr h="331173">
                <a:tc>
                  <a:txBody>
                    <a:bodyPr/>
                    <a:lstStyle/>
                    <a:p>
                      <a:pPr algn="ctr">
                        <a:lnSpc>
                          <a:spcPct val="150000"/>
                        </a:lnSpc>
                        <a:spcAft>
                          <a:spcPts val="800"/>
                        </a:spcAft>
                      </a:pPr>
                      <a:r>
                        <a:rPr lang="es-EC" sz="1500">
                          <a:effectLst/>
                        </a:rPr>
                        <a:t>1</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91068" marR="91068" marT="0" marB="0"/>
                </a:tc>
                <a:tc>
                  <a:txBody>
                    <a:bodyPr/>
                    <a:lstStyle/>
                    <a:p>
                      <a:pPr algn="ctr">
                        <a:lnSpc>
                          <a:spcPct val="150000"/>
                        </a:lnSpc>
                        <a:spcAft>
                          <a:spcPts val="800"/>
                        </a:spcAft>
                      </a:pPr>
                      <a:r>
                        <a:rPr lang="es-EC" sz="1500" dirty="0">
                          <a:effectLst/>
                        </a:rPr>
                        <a:t>Hardware Mecánico</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068" marR="91068" marT="0" marB="0"/>
                </a:tc>
                <a:extLst>
                  <a:ext uri="{0D108BD9-81ED-4DB2-BD59-A6C34878D82A}">
                    <a16:rowId xmlns:a16="http://schemas.microsoft.com/office/drawing/2014/main" val="2159633601"/>
                  </a:ext>
                </a:extLst>
              </a:tr>
              <a:tr h="700512">
                <a:tc>
                  <a:txBody>
                    <a:bodyPr/>
                    <a:lstStyle/>
                    <a:p>
                      <a:pPr algn="ctr">
                        <a:lnSpc>
                          <a:spcPct val="150000"/>
                        </a:lnSpc>
                        <a:spcAft>
                          <a:spcPts val="800"/>
                        </a:spcAft>
                      </a:pPr>
                      <a:r>
                        <a:rPr lang="es-EC" sz="1500">
                          <a:effectLst/>
                        </a:rPr>
                        <a:t>2</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91068" marR="91068" marT="0" marB="0"/>
                </a:tc>
                <a:tc>
                  <a:txBody>
                    <a:bodyPr/>
                    <a:lstStyle/>
                    <a:p>
                      <a:pPr algn="ctr">
                        <a:lnSpc>
                          <a:spcPct val="150000"/>
                        </a:lnSpc>
                        <a:spcAft>
                          <a:spcPts val="800"/>
                        </a:spcAft>
                      </a:pPr>
                      <a:r>
                        <a:rPr lang="es-EC" sz="1500" dirty="0">
                          <a:effectLst/>
                        </a:rPr>
                        <a:t>Sistema de transporte y nebulización de partículas de prueba</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068" marR="91068" marT="0" marB="0"/>
                </a:tc>
                <a:extLst>
                  <a:ext uri="{0D108BD9-81ED-4DB2-BD59-A6C34878D82A}">
                    <a16:rowId xmlns:a16="http://schemas.microsoft.com/office/drawing/2014/main" val="1321158041"/>
                  </a:ext>
                </a:extLst>
              </a:tr>
              <a:tr h="331173">
                <a:tc>
                  <a:txBody>
                    <a:bodyPr/>
                    <a:lstStyle/>
                    <a:p>
                      <a:pPr algn="ctr">
                        <a:lnSpc>
                          <a:spcPct val="150000"/>
                        </a:lnSpc>
                        <a:spcAft>
                          <a:spcPts val="800"/>
                        </a:spcAft>
                      </a:pPr>
                      <a:r>
                        <a:rPr lang="es-EC" sz="1500">
                          <a:effectLst/>
                        </a:rPr>
                        <a:t>3</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91068" marR="91068" marT="0" marB="0"/>
                </a:tc>
                <a:tc>
                  <a:txBody>
                    <a:bodyPr/>
                    <a:lstStyle/>
                    <a:p>
                      <a:pPr algn="ctr">
                        <a:lnSpc>
                          <a:spcPct val="150000"/>
                        </a:lnSpc>
                        <a:spcAft>
                          <a:spcPts val="800"/>
                        </a:spcAft>
                      </a:pPr>
                      <a:r>
                        <a:rPr lang="es-EC" sz="1500" dirty="0">
                          <a:effectLst/>
                        </a:rPr>
                        <a:t>Sistema de fotometría láser</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068" marR="91068" marT="0" marB="0"/>
                </a:tc>
                <a:extLst>
                  <a:ext uri="{0D108BD9-81ED-4DB2-BD59-A6C34878D82A}">
                    <a16:rowId xmlns:a16="http://schemas.microsoft.com/office/drawing/2014/main" val="1989747106"/>
                  </a:ext>
                </a:extLst>
              </a:tr>
              <a:tr h="331173">
                <a:tc>
                  <a:txBody>
                    <a:bodyPr/>
                    <a:lstStyle/>
                    <a:p>
                      <a:pPr algn="ctr">
                        <a:lnSpc>
                          <a:spcPct val="150000"/>
                        </a:lnSpc>
                        <a:spcAft>
                          <a:spcPts val="800"/>
                        </a:spcAft>
                      </a:pPr>
                      <a:r>
                        <a:rPr lang="es-EC" sz="1500" dirty="0">
                          <a:effectLst/>
                        </a:rPr>
                        <a:t>4</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068" marR="91068" marT="0" marB="0"/>
                </a:tc>
                <a:tc>
                  <a:txBody>
                    <a:bodyPr/>
                    <a:lstStyle/>
                    <a:p>
                      <a:pPr algn="ctr">
                        <a:lnSpc>
                          <a:spcPct val="150000"/>
                        </a:lnSpc>
                        <a:spcAft>
                          <a:spcPts val="800"/>
                        </a:spcAft>
                      </a:pPr>
                      <a:r>
                        <a:rPr lang="es-EC" sz="1500" dirty="0">
                          <a:effectLst/>
                        </a:rPr>
                        <a:t>Sistema de monitoreo y control</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068" marR="91068" marT="0" marB="0"/>
                </a:tc>
                <a:extLst>
                  <a:ext uri="{0D108BD9-81ED-4DB2-BD59-A6C34878D82A}">
                    <a16:rowId xmlns:a16="http://schemas.microsoft.com/office/drawing/2014/main" val="3231134277"/>
                  </a:ext>
                </a:extLst>
              </a:tr>
              <a:tr h="331173">
                <a:tc>
                  <a:txBody>
                    <a:bodyPr/>
                    <a:lstStyle/>
                    <a:p>
                      <a:pPr algn="ctr">
                        <a:lnSpc>
                          <a:spcPct val="150000"/>
                        </a:lnSpc>
                        <a:spcAft>
                          <a:spcPts val="800"/>
                        </a:spcAft>
                      </a:pPr>
                      <a:r>
                        <a:rPr lang="es-EC" sz="1500">
                          <a:effectLst/>
                        </a:rPr>
                        <a:t>5</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91068" marR="91068" marT="0" marB="0"/>
                </a:tc>
                <a:tc>
                  <a:txBody>
                    <a:bodyPr/>
                    <a:lstStyle/>
                    <a:p>
                      <a:pPr algn="ctr">
                        <a:lnSpc>
                          <a:spcPct val="150000"/>
                        </a:lnSpc>
                        <a:spcAft>
                          <a:spcPts val="800"/>
                        </a:spcAft>
                      </a:pPr>
                      <a:r>
                        <a:rPr lang="es-EC" sz="1500" dirty="0">
                          <a:effectLst/>
                        </a:rPr>
                        <a:t>Sistema de presentación de resultados</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068" marR="91068" marT="0" marB="0"/>
                </a:tc>
                <a:extLst>
                  <a:ext uri="{0D108BD9-81ED-4DB2-BD59-A6C34878D82A}">
                    <a16:rowId xmlns:a16="http://schemas.microsoft.com/office/drawing/2014/main" val="564998508"/>
                  </a:ext>
                </a:extLst>
              </a:tr>
            </a:tbl>
          </a:graphicData>
        </a:graphic>
      </p:graphicFrame>
    </p:spTree>
    <p:extLst>
      <p:ext uri="{BB962C8B-B14F-4D97-AF65-F5344CB8AC3E}">
        <p14:creationId xmlns:p14="http://schemas.microsoft.com/office/powerpoint/2010/main" val="3744219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9DE954-0D2A-49B0-A1EC-F3CE78F6620A}"/>
              </a:ext>
            </a:extLst>
          </p:cNvPr>
          <p:cNvSpPr>
            <a:spLocks noGrp="1"/>
          </p:cNvSpPr>
          <p:nvPr>
            <p:ph type="title"/>
          </p:nvPr>
        </p:nvSpPr>
        <p:spPr>
          <a:xfrm>
            <a:off x="728869" y="2876976"/>
            <a:ext cx="6540824" cy="1104048"/>
          </a:xfrm>
        </p:spPr>
        <p:txBody>
          <a:bodyPr>
            <a:normAutofit/>
          </a:bodyPr>
          <a:lstStyle/>
          <a:p>
            <a:pPr algn="ctr"/>
            <a:r>
              <a:rPr lang="es-EC" sz="4400" b="1" dirty="0">
                <a:solidFill>
                  <a:schemeClr val="tx1">
                    <a:lumMod val="65000"/>
                    <a:lumOff val="35000"/>
                  </a:schemeClr>
                </a:solidFill>
                <a:effectLst>
                  <a:outerShdw blurRad="38100" dist="38100" dir="2700000" algn="tl">
                    <a:srgbClr val="000000">
                      <a:alpha val="43137"/>
                    </a:srgbClr>
                  </a:outerShdw>
                </a:effectLst>
                <a:cs typeface="Times New Roman" panose="02020603050405020304" pitchFamily="18" charset="0"/>
              </a:rPr>
              <a:t>CONTENIDO</a:t>
            </a:r>
          </a:p>
        </p:txBody>
      </p:sp>
      <p:sp>
        <p:nvSpPr>
          <p:cNvPr id="3" name="Marcador de contenido 2">
            <a:extLst>
              <a:ext uri="{FF2B5EF4-FFF2-40B4-BE49-F238E27FC236}">
                <a16:creationId xmlns:a16="http://schemas.microsoft.com/office/drawing/2014/main" id="{433F4D12-1F61-438B-A18F-A7B4EC91F9A2}"/>
              </a:ext>
            </a:extLst>
          </p:cNvPr>
          <p:cNvSpPr>
            <a:spLocks noGrp="1"/>
          </p:cNvSpPr>
          <p:nvPr>
            <p:ph idx="1"/>
          </p:nvPr>
        </p:nvSpPr>
        <p:spPr>
          <a:xfrm>
            <a:off x="6752301" y="1222791"/>
            <a:ext cx="3267598" cy="4412417"/>
          </a:xfrm>
        </p:spPr>
        <p:txBody>
          <a:bodyPr>
            <a:noAutofit/>
          </a:bodyPr>
          <a:lstStyle/>
          <a:p>
            <a:pPr>
              <a:lnSpc>
                <a:spcPct val="100000"/>
              </a:lnSpc>
              <a:buClr>
                <a:srgbClr val="549E39"/>
              </a:buClr>
              <a:defRPr/>
            </a:pPr>
            <a:r>
              <a:rPr lang="es-ES" sz="2400" dirty="0">
                <a:solidFill>
                  <a:schemeClr val="tx1"/>
                </a:solidFill>
              </a:rPr>
              <a:t>Introducción</a:t>
            </a:r>
            <a:endParaRPr lang="es-MX" sz="2400" dirty="0">
              <a:solidFill>
                <a:schemeClr val="tx1"/>
              </a:solidFill>
            </a:endParaRPr>
          </a:p>
          <a:p>
            <a:r>
              <a:rPr lang="es-MX" sz="2400" dirty="0">
                <a:solidFill>
                  <a:schemeClr val="tx1"/>
                </a:solidFill>
              </a:rPr>
              <a:t>Investigación previa</a:t>
            </a:r>
          </a:p>
          <a:p>
            <a:r>
              <a:rPr lang="es-MX" sz="2400" dirty="0">
                <a:solidFill>
                  <a:schemeClr val="tx1"/>
                </a:solidFill>
                <a:cs typeface="Times New Roman" panose="02020603050405020304" pitchFamily="18" charset="0"/>
              </a:rPr>
              <a:t>Diseño y Construcción</a:t>
            </a:r>
          </a:p>
          <a:p>
            <a:r>
              <a:rPr lang="es-MX" sz="2400" dirty="0">
                <a:solidFill>
                  <a:schemeClr val="tx1"/>
                </a:solidFill>
                <a:cs typeface="Times New Roman" panose="02020603050405020304" pitchFamily="18" charset="0"/>
              </a:rPr>
              <a:t>Prototipo final</a:t>
            </a:r>
            <a:endParaRPr lang="es-MX" sz="2400" dirty="0">
              <a:solidFill>
                <a:schemeClr val="tx1"/>
              </a:solidFill>
            </a:endParaRPr>
          </a:p>
          <a:p>
            <a:r>
              <a:rPr lang="es-MX" sz="2400" dirty="0">
                <a:solidFill>
                  <a:schemeClr val="tx1"/>
                </a:solidFill>
              </a:rPr>
              <a:t>Pruebas y Resultados</a:t>
            </a:r>
          </a:p>
          <a:p>
            <a:r>
              <a:rPr lang="es-MX" sz="2400" dirty="0">
                <a:solidFill>
                  <a:schemeClr val="tx1"/>
                </a:solidFill>
              </a:rPr>
              <a:t>Conclusiones</a:t>
            </a:r>
          </a:p>
          <a:p>
            <a:r>
              <a:rPr lang="es-MX" sz="2400" dirty="0">
                <a:solidFill>
                  <a:schemeClr val="tx1"/>
                </a:solidFill>
              </a:rPr>
              <a:t>Recomendaciones</a:t>
            </a:r>
          </a:p>
          <a:p>
            <a:r>
              <a:rPr lang="es-MX" sz="2400" dirty="0">
                <a:solidFill>
                  <a:schemeClr val="tx1"/>
                </a:solidFill>
              </a:rPr>
              <a:t>Trabajos futuros</a:t>
            </a:r>
          </a:p>
        </p:txBody>
      </p:sp>
    </p:spTree>
    <p:extLst>
      <p:ext uri="{BB962C8B-B14F-4D97-AF65-F5344CB8AC3E}">
        <p14:creationId xmlns:p14="http://schemas.microsoft.com/office/powerpoint/2010/main" val="102312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B5E4DA-EEE8-4A20-9F83-78F0020DCCE7}"/>
              </a:ext>
            </a:extLst>
          </p:cNvPr>
          <p:cNvSpPr>
            <a:spLocks noGrp="1"/>
          </p:cNvSpPr>
          <p:nvPr>
            <p:ph type="title"/>
          </p:nvPr>
        </p:nvSpPr>
        <p:spPr/>
        <p:txBody>
          <a:bodyPr/>
          <a:lstStyle/>
          <a:p>
            <a:r>
              <a:rPr lang="es-EC" dirty="0"/>
              <a:t>Hardware mecánico</a:t>
            </a:r>
          </a:p>
        </p:txBody>
      </p:sp>
      <mc:AlternateContent xmlns:mc="http://schemas.openxmlformats.org/markup-compatibility/2006" xmlns:a14="http://schemas.microsoft.com/office/drawing/2010/main">
        <mc:Choice Requires="a14">
          <p:graphicFrame>
            <p:nvGraphicFramePr>
              <p:cNvPr id="4" name="Marcador de contenido 3">
                <a:extLst>
                  <a:ext uri="{FF2B5EF4-FFF2-40B4-BE49-F238E27FC236}">
                    <a16:creationId xmlns:a16="http://schemas.microsoft.com/office/drawing/2014/main" id="{BAD3C654-56E4-4988-A2DA-795821FD8D05}"/>
                  </a:ext>
                </a:extLst>
              </p:cNvPr>
              <p:cNvGraphicFramePr>
                <a:graphicFrameLocks noGrp="1"/>
              </p:cNvGraphicFramePr>
              <p:nvPr>
                <p:ph idx="1"/>
                <p:extLst>
                  <p:ext uri="{D42A27DB-BD31-4B8C-83A1-F6EECF244321}">
                    <p14:modId xmlns:p14="http://schemas.microsoft.com/office/powerpoint/2010/main" val="3969780873"/>
                  </p:ext>
                </p:extLst>
              </p:nvPr>
            </p:nvGraphicFramePr>
            <p:xfrm>
              <a:off x="1944416" y="1819005"/>
              <a:ext cx="4880610" cy="4253616"/>
            </p:xfrm>
            <a:graphic>
              <a:graphicData uri="http://schemas.openxmlformats.org/drawingml/2006/table">
                <a:tbl>
                  <a:tblPr firstRow="1" firstCol="1" bandRow="1">
                    <a:tableStyleId>{5C22544A-7EE6-4342-B048-85BDC9FD1C3A}</a:tableStyleId>
                  </a:tblPr>
                  <a:tblGrid>
                    <a:gridCol w="3150870">
                      <a:extLst>
                        <a:ext uri="{9D8B030D-6E8A-4147-A177-3AD203B41FA5}">
                          <a16:colId xmlns:a16="http://schemas.microsoft.com/office/drawing/2014/main" val="3738501336"/>
                        </a:ext>
                      </a:extLst>
                    </a:gridCol>
                    <a:gridCol w="1729740">
                      <a:extLst>
                        <a:ext uri="{9D8B030D-6E8A-4147-A177-3AD203B41FA5}">
                          <a16:colId xmlns:a16="http://schemas.microsoft.com/office/drawing/2014/main" val="1808649322"/>
                        </a:ext>
                      </a:extLst>
                    </a:gridCol>
                  </a:tblGrid>
                  <a:tr h="0">
                    <a:tc>
                      <a:txBody>
                        <a:bodyPr/>
                        <a:lstStyle/>
                        <a:p>
                          <a:pPr algn="ctr">
                            <a:lnSpc>
                              <a:spcPct val="150000"/>
                            </a:lnSpc>
                            <a:spcAft>
                              <a:spcPts val="800"/>
                            </a:spcAft>
                          </a:pPr>
                          <a:r>
                            <a:rPr lang="es-EC" sz="1100">
                              <a:effectLst/>
                            </a:rPr>
                            <a:t>Requerimiento </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Valor o relación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388930"/>
                      </a:ext>
                    </a:extLst>
                  </a:tr>
                  <a:tr h="0">
                    <a:tc>
                      <a:txBody>
                        <a:bodyPr/>
                        <a:lstStyle/>
                        <a:p>
                          <a:pPr algn="l">
                            <a:lnSpc>
                              <a:spcPct val="150000"/>
                            </a:lnSpc>
                            <a:spcAft>
                              <a:spcPts val="800"/>
                            </a:spcAft>
                          </a:pPr>
                          <a:r>
                            <a:rPr lang="es-EC" sz="1100">
                              <a:effectLst/>
                            </a:rPr>
                            <a:t>Conducto continuo de paredes rectas</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1505785"/>
                      </a:ext>
                    </a:extLst>
                  </a:tr>
                  <a:tr h="0">
                    <a:tc>
                      <a:txBody>
                        <a:bodyPr/>
                        <a:lstStyle/>
                        <a:p>
                          <a:pPr algn="l">
                            <a:lnSpc>
                              <a:spcPct val="150000"/>
                            </a:lnSpc>
                            <a:spcAft>
                              <a:spcPts val="800"/>
                            </a:spcAft>
                          </a:pPr>
                          <a:r>
                            <a:rPr lang="es-EC" sz="1100">
                              <a:effectLst/>
                            </a:rPr>
                            <a:t>Conducto sin fugas de aire </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37598124"/>
                      </a:ext>
                    </a:extLst>
                  </a:tr>
                  <a:tr h="0">
                    <a:tc>
                      <a:txBody>
                        <a:bodyPr/>
                        <a:lstStyle/>
                        <a:p>
                          <a:pPr algn="l">
                            <a:lnSpc>
                              <a:spcPct val="150000"/>
                            </a:lnSpc>
                            <a:spcAft>
                              <a:spcPts val="800"/>
                            </a:spcAft>
                          </a:pPr>
                          <a:r>
                            <a:rPr lang="es-EC" sz="1100">
                              <a:effectLst/>
                            </a:rPr>
                            <a:t>Sección transversal de la tubería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2 a 6 pulgadas</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11815476"/>
                      </a:ext>
                    </a:extLst>
                  </a:tr>
                  <a:tr h="0">
                    <a:tc>
                      <a:txBody>
                        <a:bodyPr/>
                        <a:lstStyle/>
                        <a:p>
                          <a:pPr algn="l">
                            <a:lnSpc>
                              <a:spcPct val="150000"/>
                            </a:lnSpc>
                            <a:spcAft>
                              <a:spcPts val="800"/>
                            </a:spcAft>
                          </a:pPr>
                          <a:r>
                            <a:rPr lang="es-EC" sz="1100">
                              <a:effectLst/>
                            </a:rPr>
                            <a:t>Distancia entre inyección de aerosol y elemento de prueba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Mínimo de 10 </a:t>
                          </a:r>
                          <a14:m>
                            <m:oMath xmlns:m="http://schemas.openxmlformats.org/officeDocument/2006/math">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m:t>
                                  </m:r>
                                </m:e>
                                <m:sub>
                                  <m:r>
                                    <a:rPr lang="es-EC" sz="1100">
                                      <a:effectLst/>
                                      <a:latin typeface="Cambria Math" panose="02040503050406030204" pitchFamily="18" charset="0"/>
                                    </a:rPr>
                                    <m:t>𝑝</m:t>
                                  </m:r>
                                </m:sub>
                              </m:sSub>
                            </m:oMath>
                          </a14:m>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10714575"/>
                      </a:ext>
                    </a:extLst>
                  </a:tr>
                  <a:tr h="0">
                    <a:tc>
                      <a:txBody>
                        <a:bodyPr/>
                        <a:lstStyle/>
                        <a:p>
                          <a:pPr algn="l">
                            <a:lnSpc>
                              <a:spcPct val="150000"/>
                            </a:lnSpc>
                            <a:spcAft>
                              <a:spcPts val="800"/>
                            </a:spcAft>
                          </a:pPr>
                          <a:r>
                            <a:rPr lang="es-EC" sz="1100">
                              <a:effectLst/>
                            </a:rPr>
                            <a:t>Medidores de presión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1 </a:t>
                          </a:r>
                          <a14:m>
                            <m:oMath xmlns:m="http://schemas.openxmlformats.org/officeDocument/2006/math">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m:t>
                                  </m:r>
                                </m:e>
                                <m:sub>
                                  <m:r>
                                    <a:rPr lang="es-EC" sz="1100">
                                      <a:effectLst/>
                                      <a:latin typeface="Cambria Math" panose="02040503050406030204" pitchFamily="18" charset="0"/>
                                    </a:rPr>
                                    <m:t>𝑝</m:t>
                                  </m:r>
                                </m:sub>
                              </m:sSub>
                            </m:oMath>
                          </a14:m>
                          <a:r>
                            <a:rPr lang="es-EC" sz="1100">
                              <a:effectLst/>
                            </a:rPr>
                            <a:t> arriba y abajo del medio filtrante</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28791422"/>
                      </a:ext>
                    </a:extLst>
                  </a:tr>
                  <a:tr h="0">
                    <a:tc>
                      <a:txBody>
                        <a:bodyPr/>
                        <a:lstStyle/>
                        <a:p>
                          <a:pPr algn="l">
                            <a:lnSpc>
                              <a:spcPct val="150000"/>
                            </a:lnSpc>
                            <a:spcAft>
                              <a:spcPts val="800"/>
                            </a:spcAft>
                          </a:pPr>
                          <a:r>
                            <a:rPr lang="es-EC" sz="1100">
                              <a:effectLst/>
                            </a:rPr>
                            <a:t>Sondas para extracción de aerosol</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Área transversal &lt;10% del </a:t>
                          </a:r>
                          <a14:m>
                            <m:oMath xmlns:m="http://schemas.openxmlformats.org/officeDocument/2006/math">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m:t>
                                  </m:r>
                                </m:e>
                                <m:sub>
                                  <m:r>
                                    <a:rPr lang="es-EC" sz="1100">
                                      <a:effectLst/>
                                      <a:latin typeface="Cambria Math" panose="02040503050406030204" pitchFamily="18" charset="0"/>
                                    </a:rPr>
                                    <m:t>𝑝</m:t>
                                  </m:r>
                                </m:sub>
                              </m:sSub>
                            </m:oMath>
                          </a14:m>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53750976"/>
                      </a:ext>
                    </a:extLst>
                  </a:tr>
                  <a:tr h="0">
                    <a:tc>
                      <a:txBody>
                        <a:bodyPr/>
                        <a:lstStyle/>
                        <a:p>
                          <a:pPr algn="l">
                            <a:lnSpc>
                              <a:spcPct val="150000"/>
                            </a:lnSpc>
                            <a:spcAft>
                              <a:spcPts val="800"/>
                            </a:spcAft>
                          </a:pPr>
                          <a:r>
                            <a:rPr lang="es-EC" sz="1100">
                              <a:effectLst/>
                            </a:rPr>
                            <a:t>Distancia entre sonda aguas arriba y aerosol</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Mínimo de 8</a:t>
                          </a:r>
                          <a14:m>
                            <m:oMath xmlns:m="http://schemas.openxmlformats.org/officeDocument/2006/math">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m:t>
                                  </m:r>
                                </m:e>
                                <m:sub>
                                  <m:r>
                                    <a:rPr lang="es-EC" sz="1100">
                                      <a:effectLst/>
                                      <a:latin typeface="Cambria Math" panose="02040503050406030204" pitchFamily="18" charset="0"/>
                                    </a:rPr>
                                    <m:t>𝑝</m:t>
                                  </m:r>
                                </m:sub>
                              </m:sSub>
                            </m:oMath>
                          </a14:m>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15627911"/>
                      </a:ext>
                    </a:extLst>
                  </a:tr>
                  <a:tr h="0">
                    <a:tc>
                      <a:txBody>
                        <a:bodyPr/>
                        <a:lstStyle/>
                        <a:p>
                          <a:pPr algn="l">
                            <a:lnSpc>
                              <a:spcPct val="150000"/>
                            </a:lnSpc>
                            <a:spcAft>
                              <a:spcPts val="800"/>
                            </a:spcAft>
                          </a:pPr>
                          <a:r>
                            <a:rPr lang="es-EC" sz="1100">
                              <a:effectLst/>
                            </a:rPr>
                            <a:t>Distancia entre sonda aguas arriba y elemento de prueba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2</a:t>
                          </a:r>
                          <a14:m>
                            <m:oMath xmlns:m="http://schemas.openxmlformats.org/officeDocument/2006/math">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m:t>
                                  </m:r>
                                </m:e>
                                <m:sub>
                                  <m:r>
                                    <a:rPr lang="es-EC" sz="1100">
                                      <a:effectLst/>
                                      <a:latin typeface="Cambria Math" panose="02040503050406030204" pitchFamily="18" charset="0"/>
                                    </a:rPr>
                                    <m:t>𝑝</m:t>
                                  </m:r>
                                </m:sub>
                              </m:sSub>
                            </m:oMath>
                          </a14:m>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43504803"/>
                      </a:ext>
                    </a:extLst>
                  </a:tr>
                  <a:tr h="0">
                    <a:tc>
                      <a:txBody>
                        <a:bodyPr/>
                        <a:lstStyle/>
                        <a:p>
                          <a:pPr algn="l">
                            <a:lnSpc>
                              <a:spcPct val="150000"/>
                            </a:lnSpc>
                            <a:spcAft>
                              <a:spcPts val="800"/>
                            </a:spcAft>
                          </a:pPr>
                          <a:r>
                            <a:rPr lang="es-EC" sz="1100">
                              <a:effectLst/>
                            </a:rPr>
                            <a:t>Distancia entre sonda aguas abajo y elemento de prueba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3</a:t>
                          </a:r>
                          <a14:m>
                            <m:oMath xmlns:m="http://schemas.openxmlformats.org/officeDocument/2006/math">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m:t>
                                  </m:r>
                                </m:e>
                                <m:sub>
                                  <m:r>
                                    <a:rPr lang="es-EC" sz="1100">
                                      <a:effectLst/>
                                      <a:latin typeface="Cambria Math" panose="02040503050406030204" pitchFamily="18" charset="0"/>
                                    </a:rPr>
                                    <m:t>𝑝</m:t>
                                  </m:r>
                                </m:sub>
                              </m:sSub>
                            </m:oMath>
                          </a14:m>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45776357"/>
                      </a:ext>
                    </a:extLst>
                  </a:tr>
                  <a:tr h="0">
                    <a:tc>
                      <a:txBody>
                        <a:bodyPr/>
                        <a:lstStyle/>
                        <a:p>
                          <a:pPr algn="l">
                            <a:lnSpc>
                              <a:spcPct val="150000"/>
                            </a:lnSpc>
                            <a:spcAft>
                              <a:spcPts val="800"/>
                            </a:spcAft>
                          </a:pPr>
                          <a:r>
                            <a:rPr lang="es-EC" sz="1100">
                              <a:effectLst/>
                            </a:rPr>
                            <a:t>Longitud línea de muestreo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100">
                              <a:effectLst/>
                            </a:rPr>
                            <a:t>&lt;100 cm</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98937854"/>
                      </a:ext>
                    </a:extLst>
                  </a:tr>
                  <a:tr h="0">
                    <a:tc>
                      <a:txBody>
                        <a:bodyPr/>
                        <a:lstStyle/>
                        <a:p>
                          <a:pPr algn="l">
                            <a:lnSpc>
                              <a:spcPct val="150000"/>
                            </a:lnSpc>
                            <a:spcAft>
                              <a:spcPts val="800"/>
                            </a:spcAft>
                          </a:pPr>
                          <a:r>
                            <a:rPr lang="es-EC" sz="1100">
                              <a:effectLst/>
                            </a:rPr>
                            <a:t>Línea de transporte de muestra total </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&lt;200 cm</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94613065"/>
                      </a:ext>
                    </a:extLst>
                  </a:tr>
                  <a:tr h="0">
                    <a:tc>
                      <a:txBody>
                        <a:bodyPr/>
                        <a:lstStyle/>
                        <a:p>
                          <a:pPr algn="l">
                            <a:lnSpc>
                              <a:spcPct val="150000"/>
                            </a:lnSpc>
                            <a:spcAft>
                              <a:spcPts val="800"/>
                            </a:spcAft>
                          </a:pPr>
                          <a:r>
                            <a:rPr lang="es-EC" sz="1100">
                              <a:effectLst/>
                            </a:rPr>
                            <a:t>Sellado de muestra no distorsione su integridad</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dirty="0">
                              <a:effectLst/>
                            </a:rPr>
                            <a:t>-</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2424125"/>
                      </a:ext>
                    </a:extLst>
                  </a:tr>
                </a:tbl>
              </a:graphicData>
            </a:graphic>
          </p:graphicFrame>
        </mc:Choice>
        <mc:Fallback xmlns="">
          <p:graphicFrame>
            <p:nvGraphicFramePr>
              <p:cNvPr id="4" name="Marcador de contenido 3">
                <a:extLst>
                  <a:ext uri="{FF2B5EF4-FFF2-40B4-BE49-F238E27FC236}">
                    <a16:creationId xmlns:a16="http://schemas.microsoft.com/office/drawing/2014/main" id="{BAD3C654-56E4-4988-A2DA-795821FD8D05}"/>
                  </a:ext>
                </a:extLst>
              </p:cNvPr>
              <p:cNvGraphicFramePr>
                <a:graphicFrameLocks noGrp="1"/>
              </p:cNvGraphicFramePr>
              <p:nvPr>
                <p:ph idx="1"/>
                <p:extLst>
                  <p:ext uri="{D42A27DB-BD31-4B8C-83A1-F6EECF244321}">
                    <p14:modId xmlns:p14="http://schemas.microsoft.com/office/powerpoint/2010/main" val="3969780873"/>
                  </p:ext>
                </p:extLst>
              </p:nvPr>
            </p:nvGraphicFramePr>
            <p:xfrm>
              <a:off x="1944416" y="1819005"/>
              <a:ext cx="4880610" cy="4262444"/>
            </p:xfrm>
            <a:graphic>
              <a:graphicData uri="http://schemas.openxmlformats.org/drawingml/2006/table">
                <a:tbl>
                  <a:tblPr firstRow="1" firstCol="1" bandRow="1">
                    <a:tableStyleId>{5C22544A-7EE6-4342-B048-85BDC9FD1C3A}</a:tableStyleId>
                  </a:tblPr>
                  <a:tblGrid>
                    <a:gridCol w="3150870">
                      <a:extLst>
                        <a:ext uri="{9D8B030D-6E8A-4147-A177-3AD203B41FA5}">
                          <a16:colId xmlns:a16="http://schemas.microsoft.com/office/drawing/2014/main" val="3738501336"/>
                        </a:ext>
                      </a:extLst>
                    </a:gridCol>
                    <a:gridCol w="1729740">
                      <a:extLst>
                        <a:ext uri="{9D8B030D-6E8A-4147-A177-3AD203B41FA5}">
                          <a16:colId xmlns:a16="http://schemas.microsoft.com/office/drawing/2014/main" val="1808649322"/>
                        </a:ext>
                      </a:extLst>
                    </a:gridCol>
                  </a:tblGrid>
                  <a:tr h="225489">
                    <a:tc>
                      <a:txBody>
                        <a:bodyPr/>
                        <a:lstStyle/>
                        <a:p>
                          <a:pPr algn="ctr">
                            <a:lnSpc>
                              <a:spcPct val="150000"/>
                            </a:lnSpc>
                            <a:spcAft>
                              <a:spcPts val="800"/>
                            </a:spcAft>
                          </a:pPr>
                          <a:r>
                            <a:rPr lang="es-EC" sz="1100">
                              <a:effectLst/>
                            </a:rPr>
                            <a:t>Requerimiento </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Valor o relación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388930"/>
                      </a:ext>
                    </a:extLst>
                  </a:tr>
                  <a:tr h="225489">
                    <a:tc>
                      <a:txBody>
                        <a:bodyPr/>
                        <a:lstStyle/>
                        <a:p>
                          <a:pPr algn="l">
                            <a:lnSpc>
                              <a:spcPct val="150000"/>
                            </a:lnSpc>
                            <a:spcAft>
                              <a:spcPts val="800"/>
                            </a:spcAft>
                          </a:pPr>
                          <a:r>
                            <a:rPr lang="es-EC" sz="1100">
                              <a:effectLst/>
                            </a:rPr>
                            <a:t>Conducto continuo de paredes rectas</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1505785"/>
                      </a:ext>
                    </a:extLst>
                  </a:tr>
                  <a:tr h="225489">
                    <a:tc>
                      <a:txBody>
                        <a:bodyPr/>
                        <a:lstStyle/>
                        <a:p>
                          <a:pPr algn="l">
                            <a:lnSpc>
                              <a:spcPct val="150000"/>
                            </a:lnSpc>
                            <a:spcAft>
                              <a:spcPts val="800"/>
                            </a:spcAft>
                          </a:pPr>
                          <a:r>
                            <a:rPr lang="es-EC" sz="1100">
                              <a:effectLst/>
                            </a:rPr>
                            <a:t>Conducto sin fugas de aire </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37598124"/>
                      </a:ext>
                    </a:extLst>
                  </a:tr>
                  <a:tr h="225489">
                    <a:tc>
                      <a:txBody>
                        <a:bodyPr/>
                        <a:lstStyle/>
                        <a:p>
                          <a:pPr algn="l">
                            <a:lnSpc>
                              <a:spcPct val="150000"/>
                            </a:lnSpc>
                            <a:spcAft>
                              <a:spcPts val="800"/>
                            </a:spcAft>
                          </a:pPr>
                          <a:r>
                            <a:rPr lang="es-EC" sz="1100">
                              <a:effectLst/>
                            </a:rPr>
                            <a:t>Sección transversal de la tubería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2 a 6 pulgadas</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11815476"/>
                      </a:ext>
                    </a:extLst>
                  </a:tr>
                  <a:tr h="476949">
                    <a:tc>
                      <a:txBody>
                        <a:bodyPr/>
                        <a:lstStyle/>
                        <a:p>
                          <a:pPr algn="l">
                            <a:lnSpc>
                              <a:spcPct val="150000"/>
                            </a:lnSpc>
                            <a:spcAft>
                              <a:spcPts val="800"/>
                            </a:spcAft>
                          </a:pPr>
                          <a:r>
                            <a:rPr lang="es-EC" sz="1100">
                              <a:effectLst/>
                            </a:rPr>
                            <a:t>Distancia entre inyección de aerosol y elemento de prueba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2"/>
                          <a:stretch>
                            <a:fillRect l="-182746" t="-191026" r="-1408" b="-625641"/>
                          </a:stretch>
                        </a:blipFill>
                      </a:tcPr>
                    </a:tc>
                    <a:extLst>
                      <a:ext uri="{0D108BD9-81ED-4DB2-BD59-A6C34878D82A}">
                        <a16:rowId xmlns:a16="http://schemas.microsoft.com/office/drawing/2014/main" val="510714575"/>
                      </a:ext>
                    </a:extLst>
                  </a:tr>
                  <a:tr h="499428">
                    <a:tc>
                      <a:txBody>
                        <a:bodyPr/>
                        <a:lstStyle/>
                        <a:p>
                          <a:pPr algn="l">
                            <a:lnSpc>
                              <a:spcPct val="150000"/>
                            </a:lnSpc>
                            <a:spcAft>
                              <a:spcPts val="800"/>
                            </a:spcAft>
                          </a:pPr>
                          <a:r>
                            <a:rPr lang="es-EC" sz="1100">
                              <a:effectLst/>
                            </a:rPr>
                            <a:t>Medidores de presión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2"/>
                          <a:stretch>
                            <a:fillRect l="-182746" t="-276829" r="-1408" b="-495122"/>
                          </a:stretch>
                        </a:blipFill>
                      </a:tcPr>
                    </a:tc>
                    <a:extLst>
                      <a:ext uri="{0D108BD9-81ED-4DB2-BD59-A6C34878D82A}">
                        <a16:rowId xmlns:a16="http://schemas.microsoft.com/office/drawing/2014/main" val="928791422"/>
                      </a:ext>
                    </a:extLst>
                  </a:tr>
                  <a:tr h="502603">
                    <a:tc>
                      <a:txBody>
                        <a:bodyPr/>
                        <a:lstStyle/>
                        <a:p>
                          <a:pPr algn="l">
                            <a:lnSpc>
                              <a:spcPct val="150000"/>
                            </a:lnSpc>
                            <a:spcAft>
                              <a:spcPts val="800"/>
                            </a:spcAft>
                          </a:pPr>
                          <a:r>
                            <a:rPr lang="es-EC" sz="1100">
                              <a:effectLst/>
                            </a:rPr>
                            <a:t>Sondas para extracción de aerosol</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2"/>
                          <a:stretch>
                            <a:fillRect l="-182746" t="-372289" r="-1408" b="-389157"/>
                          </a:stretch>
                        </a:blipFill>
                      </a:tcPr>
                    </a:tc>
                    <a:extLst>
                      <a:ext uri="{0D108BD9-81ED-4DB2-BD59-A6C34878D82A}">
                        <a16:rowId xmlns:a16="http://schemas.microsoft.com/office/drawing/2014/main" val="553750976"/>
                      </a:ext>
                    </a:extLst>
                  </a:tr>
                  <a:tr h="251143">
                    <a:tc>
                      <a:txBody>
                        <a:bodyPr/>
                        <a:lstStyle/>
                        <a:p>
                          <a:pPr algn="l">
                            <a:lnSpc>
                              <a:spcPct val="150000"/>
                            </a:lnSpc>
                            <a:spcAft>
                              <a:spcPts val="800"/>
                            </a:spcAft>
                          </a:pPr>
                          <a:r>
                            <a:rPr lang="es-EC" sz="1100">
                              <a:effectLst/>
                            </a:rPr>
                            <a:t>Distancia entre sonda aguas arriba y aerosol</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2"/>
                          <a:stretch>
                            <a:fillRect l="-182746" t="-956098" r="-1408" b="-687805"/>
                          </a:stretch>
                        </a:blipFill>
                      </a:tcPr>
                    </a:tc>
                    <a:extLst>
                      <a:ext uri="{0D108BD9-81ED-4DB2-BD59-A6C34878D82A}">
                        <a16:rowId xmlns:a16="http://schemas.microsoft.com/office/drawing/2014/main" val="1415627911"/>
                      </a:ext>
                    </a:extLst>
                  </a:tr>
                  <a:tr h="476949">
                    <a:tc>
                      <a:txBody>
                        <a:bodyPr/>
                        <a:lstStyle/>
                        <a:p>
                          <a:pPr algn="l">
                            <a:lnSpc>
                              <a:spcPct val="150000"/>
                            </a:lnSpc>
                            <a:spcAft>
                              <a:spcPts val="800"/>
                            </a:spcAft>
                          </a:pPr>
                          <a:r>
                            <a:rPr lang="es-EC" sz="1100">
                              <a:effectLst/>
                            </a:rPr>
                            <a:t>Distancia entre sonda aguas arriba y elemento de prueba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2"/>
                          <a:stretch>
                            <a:fillRect l="-182746" t="-548101" r="-1408" b="-256962"/>
                          </a:stretch>
                        </a:blipFill>
                      </a:tcPr>
                    </a:tc>
                    <a:extLst>
                      <a:ext uri="{0D108BD9-81ED-4DB2-BD59-A6C34878D82A}">
                        <a16:rowId xmlns:a16="http://schemas.microsoft.com/office/drawing/2014/main" val="2243504803"/>
                      </a:ext>
                    </a:extLst>
                  </a:tr>
                  <a:tr h="476949">
                    <a:tc>
                      <a:txBody>
                        <a:bodyPr/>
                        <a:lstStyle/>
                        <a:p>
                          <a:pPr algn="l">
                            <a:lnSpc>
                              <a:spcPct val="150000"/>
                            </a:lnSpc>
                            <a:spcAft>
                              <a:spcPts val="800"/>
                            </a:spcAft>
                          </a:pPr>
                          <a:r>
                            <a:rPr lang="es-EC" sz="1100">
                              <a:effectLst/>
                            </a:rPr>
                            <a:t>Distancia entre sonda aguas abajo y elemento de prueba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2"/>
                          <a:stretch>
                            <a:fillRect l="-182746" t="-656410" r="-1408" b="-160256"/>
                          </a:stretch>
                        </a:blipFill>
                      </a:tcPr>
                    </a:tc>
                    <a:extLst>
                      <a:ext uri="{0D108BD9-81ED-4DB2-BD59-A6C34878D82A}">
                        <a16:rowId xmlns:a16="http://schemas.microsoft.com/office/drawing/2014/main" val="1745776357"/>
                      </a:ext>
                    </a:extLst>
                  </a:tr>
                  <a:tr h="225489">
                    <a:tc>
                      <a:txBody>
                        <a:bodyPr/>
                        <a:lstStyle/>
                        <a:p>
                          <a:pPr algn="l">
                            <a:lnSpc>
                              <a:spcPct val="150000"/>
                            </a:lnSpc>
                            <a:spcAft>
                              <a:spcPts val="800"/>
                            </a:spcAft>
                          </a:pPr>
                          <a:r>
                            <a:rPr lang="es-EC" sz="1100">
                              <a:effectLst/>
                            </a:rPr>
                            <a:t>Longitud línea de muestreo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100">
                              <a:effectLst/>
                            </a:rPr>
                            <a:t>&lt;100 cm</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98937854"/>
                      </a:ext>
                    </a:extLst>
                  </a:tr>
                  <a:tr h="225489">
                    <a:tc>
                      <a:txBody>
                        <a:bodyPr/>
                        <a:lstStyle/>
                        <a:p>
                          <a:pPr algn="l">
                            <a:lnSpc>
                              <a:spcPct val="150000"/>
                            </a:lnSpc>
                            <a:spcAft>
                              <a:spcPts val="800"/>
                            </a:spcAft>
                          </a:pPr>
                          <a:r>
                            <a:rPr lang="es-EC" sz="1100">
                              <a:effectLst/>
                            </a:rPr>
                            <a:t>Línea de transporte de muestra total </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&lt;200 cm</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94613065"/>
                      </a:ext>
                    </a:extLst>
                  </a:tr>
                  <a:tr h="225489">
                    <a:tc>
                      <a:txBody>
                        <a:bodyPr/>
                        <a:lstStyle/>
                        <a:p>
                          <a:pPr algn="l">
                            <a:lnSpc>
                              <a:spcPct val="150000"/>
                            </a:lnSpc>
                            <a:spcAft>
                              <a:spcPts val="800"/>
                            </a:spcAft>
                          </a:pPr>
                          <a:r>
                            <a:rPr lang="es-EC" sz="1100">
                              <a:effectLst/>
                            </a:rPr>
                            <a:t>Sellado de muestra no distorsione su integridad</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dirty="0">
                              <a:effectLst/>
                            </a:rPr>
                            <a:t>-</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2424125"/>
                      </a:ext>
                    </a:extLst>
                  </a:tr>
                </a:tbl>
              </a:graphicData>
            </a:graphic>
          </p:graphicFrame>
        </mc:Fallback>
      </mc:AlternateContent>
      <p:pic>
        <p:nvPicPr>
          <p:cNvPr id="6" name="Imagen 5">
            <a:extLst>
              <a:ext uri="{FF2B5EF4-FFF2-40B4-BE49-F238E27FC236}">
                <a16:creationId xmlns:a16="http://schemas.microsoft.com/office/drawing/2014/main" id="{8DAF7614-93B3-4EFA-8F51-FDF9BF4DB9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398" y="2642867"/>
            <a:ext cx="4767533" cy="2621591"/>
          </a:xfrm>
          <a:prstGeom prst="rect">
            <a:avLst/>
          </a:prstGeom>
          <a:noFill/>
          <a:ln>
            <a:noFill/>
          </a:ln>
        </p:spPr>
      </p:pic>
      <p:sp>
        <p:nvSpPr>
          <p:cNvPr id="8" name="Marcador de contenido 2">
            <a:extLst>
              <a:ext uri="{FF2B5EF4-FFF2-40B4-BE49-F238E27FC236}">
                <a16:creationId xmlns:a16="http://schemas.microsoft.com/office/drawing/2014/main" id="{6A274F42-E685-482B-B968-2B7D526BC5DB}"/>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62127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2D0776-4518-411B-A66D-71AB6CC78F9A}"/>
              </a:ext>
            </a:extLst>
          </p:cNvPr>
          <p:cNvSpPr>
            <a:spLocks noGrp="1"/>
          </p:cNvSpPr>
          <p:nvPr>
            <p:ph type="title"/>
          </p:nvPr>
        </p:nvSpPr>
        <p:spPr/>
        <p:txBody>
          <a:bodyPr/>
          <a:lstStyle/>
          <a:p>
            <a:r>
              <a:rPr lang="es-EC" dirty="0"/>
              <a:t>Hardware mecánico</a:t>
            </a:r>
          </a:p>
        </p:txBody>
      </p:sp>
      <p:sp>
        <p:nvSpPr>
          <p:cNvPr id="3" name="Marcador de contenido 2">
            <a:extLst>
              <a:ext uri="{FF2B5EF4-FFF2-40B4-BE49-F238E27FC236}">
                <a16:creationId xmlns:a16="http://schemas.microsoft.com/office/drawing/2014/main" id="{F0CC56AC-20E2-45AA-8A79-9B8A5379AE3A}"/>
              </a:ext>
            </a:extLst>
          </p:cNvPr>
          <p:cNvSpPr>
            <a:spLocks noGrp="1"/>
          </p:cNvSpPr>
          <p:nvPr>
            <p:ph idx="1"/>
          </p:nvPr>
        </p:nvSpPr>
        <p:spPr/>
        <p:txBody>
          <a:bodyPr/>
          <a:lstStyle/>
          <a:p>
            <a:endParaRPr lang="es-EC" dirty="0"/>
          </a:p>
        </p:txBody>
      </p:sp>
      <p:pic>
        <p:nvPicPr>
          <p:cNvPr id="4" name="Imagen 3">
            <a:extLst>
              <a:ext uri="{FF2B5EF4-FFF2-40B4-BE49-F238E27FC236}">
                <a16:creationId xmlns:a16="http://schemas.microsoft.com/office/drawing/2014/main" id="{8A427ABB-7A2A-4567-99AD-461ACE53E3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63199" y="1819005"/>
            <a:ext cx="6728344" cy="4485233"/>
          </a:xfrm>
          <a:prstGeom prst="rect">
            <a:avLst/>
          </a:prstGeom>
          <a:noFill/>
          <a:ln>
            <a:noFill/>
          </a:ln>
        </p:spPr>
      </p:pic>
      <p:pic>
        <p:nvPicPr>
          <p:cNvPr id="6" name="Imagen 5">
            <a:extLst>
              <a:ext uri="{FF2B5EF4-FFF2-40B4-BE49-F238E27FC236}">
                <a16:creationId xmlns:a16="http://schemas.microsoft.com/office/drawing/2014/main" id="{BD191A9D-4C88-492A-A35E-7790B357BB97}"/>
              </a:ext>
            </a:extLst>
          </p:cNvPr>
          <p:cNvPicPr>
            <a:picLocks noChangeAspect="1"/>
          </p:cNvPicPr>
          <p:nvPr/>
        </p:nvPicPr>
        <p:blipFill rotWithShape="1">
          <a:blip r:embed="rId3"/>
          <a:srcRect l="19064" t="10847" r="18809" b="2579"/>
          <a:stretch/>
        </p:blipFill>
        <p:spPr>
          <a:xfrm rot="5400000">
            <a:off x="5716648" y="2784101"/>
            <a:ext cx="281697" cy="1046789"/>
          </a:xfrm>
          <a:prstGeom prst="rect">
            <a:avLst/>
          </a:prstGeom>
        </p:spPr>
      </p:pic>
      <p:pic>
        <p:nvPicPr>
          <p:cNvPr id="7" name="Imagen 6">
            <a:extLst>
              <a:ext uri="{FF2B5EF4-FFF2-40B4-BE49-F238E27FC236}">
                <a16:creationId xmlns:a16="http://schemas.microsoft.com/office/drawing/2014/main" id="{133D0BEC-0429-4AC1-B483-81346BBCDB82}"/>
              </a:ext>
            </a:extLst>
          </p:cNvPr>
          <p:cNvPicPr>
            <a:picLocks noChangeAspect="1"/>
          </p:cNvPicPr>
          <p:nvPr/>
        </p:nvPicPr>
        <p:blipFill rotWithShape="1">
          <a:blip r:embed="rId3"/>
          <a:srcRect l="19064" t="10847" r="18809" b="2579"/>
          <a:stretch/>
        </p:blipFill>
        <p:spPr>
          <a:xfrm>
            <a:off x="7440395" y="2784100"/>
            <a:ext cx="281697" cy="1046789"/>
          </a:xfrm>
          <a:prstGeom prst="rect">
            <a:avLst/>
          </a:prstGeom>
        </p:spPr>
      </p:pic>
      <p:pic>
        <p:nvPicPr>
          <p:cNvPr id="8" name="Imagen 7">
            <a:extLst>
              <a:ext uri="{FF2B5EF4-FFF2-40B4-BE49-F238E27FC236}">
                <a16:creationId xmlns:a16="http://schemas.microsoft.com/office/drawing/2014/main" id="{25F502F4-EA3C-40AB-B7A3-61C116FE440B}"/>
              </a:ext>
            </a:extLst>
          </p:cNvPr>
          <p:cNvPicPr>
            <a:picLocks noChangeAspect="1"/>
          </p:cNvPicPr>
          <p:nvPr/>
        </p:nvPicPr>
        <p:blipFill rotWithShape="1">
          <a:blip r:embed="rId3"/>
          <a:srcRect l="19064" t="10847" r="18809" b="2579"/>
          <a:stretch/>
        </p:blipFill>
        <p:spPr>
          <a:xfrm>
            <a:off x="9164142" y="2827181"/>
            <a:ext cx="281697" cy="1046789"/>
          </a:xfrm>
          <a:prstGeom prst="rect">
            <a:avLst/>
          </a:prstGeom>
        </p:spPr>
      </p:pic>
      <p:cxnSp>
        <p:nvCxnSpPr>
          <p:cNvPr id="10" name="Conector recto de flecha 9">
            <a:extLst>
              <a:ext uri="{FF2B5EF4-FFF2-40B4-BE49-F238E27FC236}">
                <a16:creationId xmlns:a16="http://schemas.microsoft.com/office/drawing/2014/main" id="{31A02AA1-68C3-4BC3-BEAE-5C719CA084B5}"/>
              </a:ext>
            </a:extLst>
          </p:cNvPr>
          <p:cNvCxnSpPr/>
          <p:nvPr/>
        </p:nvCxnSpPr>
        <p:spPr>
          <a:xfrm>
            <a:off x="5495277" y="3307494"/>
            <a:ext cx="503068"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4" name="Conector recto de flecha 13">
            <a:extLst>
              <a:ext uri="{FF2B5EF4-FFF2-40B4-BE49-F238E27FC236}">
                <a16:creationId xmlns:a16="http://schemas.microsoft.com/office/drawing/2014/main" id="{726F700F-344C-4F0C-833A-456C1CF614B6}"/>
              </a:ext>
            </a:extLst>
          </p:cNvPr>
          <p:cNvCxnSpPr>
            <a:cxnSpLocks/>
          </p:cNvCxnSpPr>
          <p:nvPr/>
        </p:nvCxnSpPr>
        <p:spPr>
          <a:xfrm>
            <a:off x="7581243" y="2941758"/>
            <a:ext cx="0" cy="692902"/>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5" name="Conector recto de flecha 14">
            <a:extLst>
              <a:ext uri="{FF2B5EF4-FFF2-40B4-BE49-F238E27FC236}">
                <a16:creationId xmlns:a16="http://schemas.microsoft.com/office/drawing/2014/main" id="{81366639-169E-4A3A-A203-C7B3B912A529}"/>
              </a:ext>
            </a:extLst>
          </p:cNvPr>
          <p:cNvCxnSpPr>
            <a:cxnSpLocks/>
          </p:cNvCxnSpPr>
          <p:nvPr/>
        </p:nvCxnSpPr>
        <p:spPr>
          <a:xfrm flipV="1">
            <a:off x="9304990" y="3067970"/>
            <a:ext cx="0" cy="61211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17" name="Marcador de contenido 2">
            <a:extLst>
              <a:ext uri="{FF2B5EF4-FFF2-40B4-BE49-F238E27FC236}">
                <a16:creationId xmlns:a16="http://schemas.microsoft.com/office/drawing/2014/main" id="{17A4383E-7FBC-46D7-B133-03332C5050E4}"/>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697152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B217A2-FBB2-4696-BFED-4B1FE7C8B474}"/>
              </a:ext>
            </a:extLst>
          </p:cNvPr>
          <p:cNvSpPr>
            <a:spLocks noGrp="1"/>
          </p:cNvSpPr>
          <p:nvPr>
            <p:ph type="title"/>
          </p:nvPr>
        </p:nvSpPr>
        <p:spPr>
          <a:xfrm>
            <a:off x="3238447" y="0"/>
            <a:ext cx="7315200" cy="1346897"/>
          </a:xfrm>
        </p:spPr>
        <p:txBody>
          <a:bodyPr/>
          <a:lstStyle/>
          <a:p>
            <a:r>
              <a:rPr lang="es-EC" dirty="0"/>
              <a:t>Hardware mecánico</a:t>
            </a:r>
          </a:p>
        </p:txBody>
      </p:sp>
      <p:graphicFrame>
        <p:nvGraphicFramePr>
          <p:cNvPr id="5" name="Marcador de contenido 4">
            <a:extLst>
              <a:ext uri="{FF2B5EF4-FFF2-40B4-BE49-F238E27FC236}">
                <a16:creationId xmlns:a16="http://schemas.microsoft.com/office/drawing/2014/main" id="{765E32E2-7AAE-4748-9886-E0DCE6D3A12F}"/>
              </a:ext>
            </a:extLst>
          </p:cNvPr>
          <p:cNvGraphicFramePr>
            <a:graphicFrameLocks noGrp="1"/>
          </p:cNvGraphicFramePr>
          <p:nvPr>
            <p:ph idx="1"/>
            <p:extLst>
              <p:ext uri="{D42A27DB-BD31-4B8C-83A1-F6EECF244321}">
                <p14:modId xmlns:p14="http://schemas.microsoft.com/office/powerpoint/2010/main" val="1427119903"/>
              </p:ext>
            </p:extLst>
          </p:nvPr>
        </p:nvGraphicFramePr>
        <p:xfrm>
          <a:off x="2522504" y="4567310"/>
          <a:ext cx="3700743" cy="1309125"/>
        </p:xfrm>
        <a:graphic>
          <a:graphicData uri="http://schemas.openxmlformats.org/drawingml/2006/table">
            <a:tbl>
              <a:tblPr firstRow="1" firstCol="1" bandRow="1">
                <a:tableStyleId>{5C22544A-7EE6-4342-B048-85BDC9FD1C3A}</a:tableStyleId>
              </a:tblPr>
              <a:tblGrid>
                <a:gridCol w="328209">
                  <a:extLst>
                    <a:ext uri="{9D8B030D-6E8A-4147-A177-3AD203B41FA5}">
                      <a16:colId xmlns:a16="http://schemas.microsoft.com/office/drawing/2014/main" val="243373429"/>
                    </a:ext>
                  </a:extLst>
                </a:gridCol>
                <a:gridCol w="2048509">
                  <a:extLst>
                    <a:ext uri="{9D8B030D-6E8A-4147-A177-3AD203B41FA5}">
                      <a16:colId xmlns:a16="http://schemas.microsoft.com/office/drawing/2014/main" val="2909052940"/>
                    </a:ext>
                  </a:extLst>
                </a:gridCol>
                <a:gridCol w="1324025">
                  <a:extLst>
                    <a:ext uri="{9D8B030D-6E8A-4147-A177-3AD203B41FA5}">
                      <a16:colId xmlns:a16="http://schemas.microsoft.com/office/drawing/2014/main" val="887212163"/>
                    </a:ext>
                  </a:extLst>
                </a:gridCol>
              </a:tblGrid>
              <a:tr h="416088">
                <a:tc>
                  <a:txBody>
                    <a:bodyPr/>
                    <a:lstStyle/>
                    <a:p>
                      <a:pPr algn="ctr">
                        <a:lnSpc>
                          <a:spcPct val="150000"/>
                        </a:lnSpc>
                        <a:spcAft>
                          <a:spcPts val="80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Parte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Dimensión en 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59388055"/>
                  </a:ext>
                </a:extLst>
              </a:tr>
              <a:tr h="442022">
                <a:tc>
                  <a:txBody>
                    <a:bodyPr/>
                    <a:lstStyle/>
                    <a:p>
                      <a:pPr algn="ctr">
                        <a:lnSpc>
                          <a:spcPct val="150000"/>
                        </a:lnSpc>
                        <a:spcAft>
                          <a:spcPts val="800"/>
                        </a:spcAft>
                      </a:pPr>
                      <a:r>
                        <a:rPr lang="es-EC" sz="1100">
                          <a:effectLst/>
                        </a:rPr>
                        <a:t>h1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Altura de la superficie de trabajo, solo de pie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650 a 1250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6485757"/>
                  </a:ext>
                </a:extLst>
              </a:tr>
              <a:tr h="416088">
                <a:tc>
                  <a:txBody>
                    <a:bodyPr/>
                    <a:lstStyle/>
                    <a:p>
                      <a:pPr algn="ctr">
                        <a:lnSpc>
                          <a:spcPct val="150000"/>
                        </a:lnSpc>
                        <a:spcAft>
                          <a:spcPts val="800"/>
                        </a:spcAft>
                      </a:pPr>
                      <a:r>
                        <a:rPr lang="es-EC" sz="1100">
                          <a:effectLst/>
                        </a:rPr>
                        <a:t>I1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Largo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dirty="0">
                          <a:effectLst/>
                        </a:rPr>
                        <a:t>Múltiplos de 300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2287767"/>
                  </a:ext>
                </a:extLst>
              </a:tr>
            </a:tbl>
          </a:graphicData>
        </a:graphic>
      </p:graphicFrame>
      <p:pic>
        <p:nvPicPr>
          <p:cNvPr id="4" name="Imagen 3">
            <a:extLst>
              <a:ext uri="{FF2B5EF4-FFF2-40B4-BE49-F238E27FC236}">
                <a16:creationId xmlns:a16="http://schemas.microsoft.com/office/drawing/2014/main" id="{F83E588C-A5DA-47E2-A553-C541DE9BDC68}"/>
              </a:ext>
            </a:extLst>
          </p:cNvPr>
          <p:cNvPicPr>
            <a:picLocks noChangeAspect="1"/>
          </p:cNvPicPr>
          <p:nvPr/>
        </p:nvPicPr>
        <p:blipFill rotWithShape="1">
          <a:blip r:embed="rId2">
            <a:extLst>
              <a:ext uri="{28A0092B-C50C-407E-A947-70E740481C1C}">
                <a14:useLocalDpi xmlns:a14="http://schemas.microsoft.com/office/drawing/2010/main" val="0"/>
              </a:ext>
            </a:extLst>
          </a:blip>
          <a:srcRect l="6842" t="43733" r="53993" b="-1"/>
          <a:stretch/>
        </p:blipFill>
        <p:spPr bwMode="auto">
          <a:xfrm>
            <a:off x="2851834" y="1145556"/>
            <a:ext cx="3042082" cy="3070959"/>
          </a:xfrm>
          <a:prstGeom prst="rect">
            <a:avLst/>
          </a:prstGeom>
          <a:noFill/>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25CBC6E3-114B-47E5-89AA-7AB8632ADFB6}"/>
              </a:ext>
            </a:extLst>
          </p:cNvPr>
          <p:cNvPicPr>
            <a:picLocks noChangeAspect="1"/>
          </p:cNvPicPr>
          <p:nvPr/>
        </p:nvPicPr>
        <p:blipFill rotWithShape="1">
          <a:blip r:embed="rId3"/>
          <a:srcRect r="1697"/>
          <a:stretch/>
        </p:blipFill>
        <p:spPr bwMode="auto">
          <a:xfrm>
            <a:off x="6562567" y="1994402"/>
            <a:ext cx="4798545" cy="2397510"/>
          </a:xfrm>
          <a:prstGeom prst="rect">
            <a:avLst/>
          </a:prstGeom>
          <a:ln>
            <a:noFill/>
          </a:ln>
          <a:extLst>
            <a:ext uri="{53640926-AAD7-44D8-BBD7-CCE9431645EC}">
              <a14:shadowObscured xmlns:a14="http://schemas.microsoft.com/office/drawing/2010/main"/>
            </a:ext>
          </a:extLst>
        </p:spPr>
      </p:pic>
      <p:sp>
        <p:nvSpPr>
          <p:cNvPr id="7" name="Marcador de contenido 2">
            <a:extLst>
              <a:ext uri="{FF2B5EF4-FFF2-40B4-BE49-F238E27FC236}">
                <a16:creationId xmlns:a16="http://schemas.microsoft.com/office/drawing/2014/main" id="{6190D857-0F65-4F3A-99D9-1B6FBFA6D5A6}"/>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653387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D212F2-E1A0-46E9-AE20-2F71D7761711}"/>
              </a:ext>
            </a:extLst>
          </p:cNvPr>
          <p:cNvSpPr>
            <a:spLocks noGrp="1"/>
          </p:cNvSpPr>
          <p:nvPr>
            <p:ph type="title"/>
          </p:nvPr>
        </p:nvSpPr>
        <p:spPr>
          <a:xfrm>
            <a:off x="2132489" y="560885"/>
            <a:ext cx="9206144" cy="1346897"/>
          </a:xfrm>
        </p:spPr>
        <p:txBody>
          <a:bodyPr/>
          <a:lstStyle/>
          <a:p>
            <a:r>
              <a:rPr lang="es-EC" sz="4400" dirty="0">
                <a:effectLst/>
              </a:rPr>
              <a:t>Sistema de transporte y nebulización de partículas de prueba</a:t>
            </a:r>
            <a:br>
              <a:rPr lang="es-EC" sz="4400" dirty="0">
                <a:effectLst/>
                <a:latin typeface="Calibri" panose="020F0502020204030204" pitchFamily="34" charset="0"/>
                <a:ea typeface="Calibri" panose="020F0502020204030204" pitchFamily="34" charset="0"/>
                <a:cs typeface="Times New Roman" panose="02020603050405020304" pitchFamily="18" charset="0"/>
              </a:rPr>
            </a:br>
            <a:endParaRPr lang="es-EC" dirty="0"/>
          </a:p>
        </p:txBody>
      </p:sp>
      <p:graphicFrame>
        <p:nvGraphicFramePr>
          <p:cNvPr id="4" name="Marcador de contenido 3">
            <a:extLst>
              <a:ext uri="{FF2B5EF4-FFF2-40B4-BE49-F238E27FC236}">
                <a16:creationId xmlns:a16="http://schemas.microsoft.com/office/drawing/2014/main" id="{8B8DBB66-C0D6-4072-9D9D-EAF9BD4885BE}"/>
              </a:ext>
            </a:extLst>
          </p:cNvPr>
          <p:cNvGraphicFramePr>
            <a:graphicFrameLocks noGrp="1"/>
          </p:cNvGraphicFramePr>
          <p:nvPr>
            <p:ph idx="1"/>
            <p:extLst>
              <p:ext uri="{D42A27DB-BD31-4B8C-83A1-F6EECF244321}">
                <p14:modId xmlns:p14="http://schemas.microsoft.com/office/powerpoint/2010/main" val="2108492304"/>
              </p:ext>
            </p:extLst>
          </p:nvPr>
        </p:nvGraphicFramePr>
        <p:xfrm>
          <a:off x="2006485" y="2990292"/>
          <a:ext cx="5219938" cy="1346896"/>
        </p:xfrm>
        <a:graphic>
          <a:graphicData uri="http://schemas.openxmlformats.org/drawingml/2006/table">
            <a:tbl>
              <a:tblPr firstRow="1" firstCol="1" bandRow="1">
                <a:tableStyleId>{5C22544A-7EE6-4342-B048-85BDC9FD1C3A}</a:tableStyleId>
              </a:tblPr>
              <a:tblGrid>
                <a:gridCol w="3170640">
                  <a:extLst>
                    <a:ext uri="{9D8B030D-6E8A-4147-A177-3AD203B41FA5}">
                      <a16:colId xmlns:a16="http://schemas.microsoft.com/office/drawing/2014/main" val="367632297"/>
                    </a:ext>
                  </a:extLst>
                </a:gridCol>
                <a:gridCol w="2049298">
                  <a:extLst>
                    <a:ext uri="{9D8B030D-6E8A-4147-A177-3AD203B41FA5}">
                      <a16:colId xmlns:a16="http://schemas.microsoft.com/office/drawing/2014/main" val="3379811216"/>
                    </a:ext>
                  </a:extLst>
                </a:gridCol>
              </a:tblGrid>
              <a:tr h="336724">
                <a:tc>
                  <a:txBody>
                    <a:bodyPr/>
                    <a:lstStyle/>
                    <a:p>
                      <a:pPr algn="ctr">
                        <a:lnSpc>
                          <a:spcPct val="150000"/>
                        </a:lnSpc>
                        <a:spcAft>
                          <a:spcPts val="800"/>
                        </a:spcAft>
                      </a:pPr>
                      <a:r>
                        <a:rPr lang="es-EC" sz="1100">
                          <a:effectLst/>
                        </a:rPr>
                        <a:t>Requerimiento de la norma ASTM – F2299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Valor o relación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32536777"/>
                  </a:ext>
                </a:extLst>
              </a:tr>
              <a:tr h="336724">
                <a:tc>
                  <a:txBody>
                    <a:bodyPr/>
                    <a:lstStyle/>
                    <a:p>
                      <a:pPr algn="ctr">
                        <a:lnSpc>
                          <a:spcPct val="150000"/>
                        </a:lnSpc>
                        <a:spcAft>
                          <a:spcPts val="800"/>
                        </a:spcAft>
                      </a:pPr>
                      <a:r>
                        <a:rPr lang="es-EC" sz="1100">
                          <a:effectLst/>
                        </a:rPr>
                        <a:t>Velocidad de aire</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0.5 a 25 cm/s</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85326636"/>
                  </a:ext>
                </a:extLst>
              </a:tr>
              <a:tr h="336724">
                <a:tc>
                  <a:txBody>
                    <a:bodyPr/>
                    <a:lstStyle/>
                    <a:p>
                      <a:pPr algn="ctr">
                        <a:lnSpc>
                          <a:spcPct val="150000"/>
                        </a:lnSpc>
                        <a:spcAft>
                          <a:spcPts val="800"/>
                        </a:spcAft>
                      </a:pPr>
                      <a:r>
                        <a:rPr lang="es-EC" sz="1100" dirty="0">
                          <a:effectLst/>
                        </a:rPr>
                        <a:t>Tamaño de partículas de prueba</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0.1 a 5.0 μm</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11973936"/>
                  </a:ext>
                </a:extLst>
              </a:tr>
              <a:tr h="336724">
                <a:tc>
                  <a:txBody>
                    <a:bodyPr/>
                    <a:lstStyle/>
                    <a:p>
                      <a:pPr algn="ctr">
                        <a:lnSpc>
                          <a:spcPct val="150000"/>
                        </a:lnSpc>
                        <a:spcAft>
                          <a:spcPts val="800"/>
                        </a:spcAft>
                      </a:pPr>
                      <a:r>
                        <a:rPr lang="es-EC" sz="1100">
                          <a:effectLst/>
                        </a:rPr>
                        <a:t>Aire filtrado con filtro HEPA </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dirty="0">
                          <a:effectLst/>
                        </a:rPr>
                        <a:t>99,97% eficiencia</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7235569"/>
                  </a:ext>
                </a:extLst>
              </a:tr>
            </a:tbl>
          </a:graphicData>
        </a:graphic>
      </p:graphicFrame>
      <p:pic>
        <p:nvPicPr>
          <p:cNvPr id="7" name="Imagen 6">
            <a:extLst>
              <a:ext uri="{FF2B5EF4-FFF2-40B4-BE49-F238E27FC236}">
                <a16:creationId xmlns:a16="http://schemas.microsoft.com/office/drawing/2014/main" id="{094A3914-E445-452E-B05C-C5954D0A683A}"/>
              </a:ext>
            </a:extLst>
          </p:cNvPr>
          <p:cNvPicPr>
            <a:picLocks noChangeAspect="1"/>
          </p:cNvPicPr>
          <p:nvPr/>
        </p:nvPicPr>
        <p:blipFill>
          <a:blip r:embed="rId2"/>
          <a:stretch>
            <a:fillRect/>
          </a:stretch>
        </p:blipFill>
        <p:spPr>
          <a:xfrm>
            <a:off x="7725597" y="1907782"/>
            <a:ext cx="1499235" cy="1799590"/>
          </a:xfrm>
          <a:prstGeom prst="rect">
            <a:avLst/>
          </a:prstGeom>
        </p:spPr>
      </p:pic>
      <p:pic>
        <p:nvPicPr>
          <p:cNvPr id="8" name="Imagen 7">
            <a:extLst>
              <a:ext uri="{FF2B5EF4-FFF2-40B4-BE49-F238E27FC236}">
                <a16:creationId xmlns:a16="http://schemas.microsoft.com/office/drawing/2014/main" id="{836EAFE8-C812-4370-A74F-83863BE8D716}"/>
              </a:ext>
            </a:extLst>
          </p:cNvPr>
          <p:cNvPicPr>
            <a:picLocks noChangeAspect="1"/>
          </p:cNvPicPr>
          <p:nvPr/>
        </p:nvPicPr>
        <p:blipFill>
          <a:blip r:embed="rId3"/>
          <a:stretch>
            <a:fillRect/>
          </a:stretch>
        </p:blipFill>
        <p:spPr>
          <a:xfrm>
            <a:off x="9929362" y="1907782"/>
            <a:ext cx="1210945" cy="1799590"/>
          </a:xfrm>
          <a:prstGeom prst="rect">
            <a:avLst/>
          </a:prstGeom>
        </p:spPr>
      </p:pic>
      <p:pic>
        <p:nvPicPr>
          <p:cNvPr id="9" name="Imagen 8" descr="Polystyrene beads, Microspheres and particle calibration standards">
            <a:extLst>
              <a:ext uri="{FF2B5EF4-FFF2-40B4-BE49-F238E27FC236}">
                <a16:creationId xmlns:a16="http://schemas.microsoft.com/office/drawing/2014/main" id="{8B082CFA-F0C8-443F-B232-A8A26B3468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25597" y="4198528"/>
            <a:ext cx="1412875" cy="1337310"/>
          </a:xfrm>
          <a:prstGeom prst="rect">
            <a:avLst/>
          </a:prstGeom>
          <a:noFill/>
          <a:ln>
            <a:noFill/>
          </a:ln>
        </p:spPr>
      </p:pic>
      <p:pic>
        <p:nvPicPr>
          <p:cNvPr id="10" name="Imagen 9" descr="image">
            <a:extLst>
              <a:ext uri="{FF2B5EF4-FFF2-40B4-BE49-F238E27FC236}">
                <a16:creationId xmlns:a16="http://schemas.microsoft.com/office/drawing/2014/main" id="{F50F3236-D844-4D97-9E56-798988A39CC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35039" y="4050424"/>
            <a:ext cx="1799590" cy="1799590"/>
          </a:xfrm>
          <a:prstGeom prst="rect">
            <a:avLst/>
          </a:prstGeom>
          <a:noFill/>
          <a:ln>
            <a:noFill/>
          </a:ln>
        </p:spPr>
      </p:pic>
      <p:sp>
        <p:nvSpPr>
          <p:cNvPr id="11" name="Marcador de contenido 2">
            <a:extLst>
              <a:ext uri="{FF2B5EF4-FFF2-40B4-BE49-F238E27FC236}">
                <a16:creationId xmlns:a16="http://schemas.microsoft.com/office/drawing/2014/main" id="{425E98EC-E134-4A22-9FEC-927CEA05E389}"/>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10241" name="Imagen 105">
            <a:extLst>
              <a:ext uri="{FF2B5EF4-FFF2-40B4-BE49-F238E27FC236}">
                <a16:creationId xmlns:a16="http://schemas.microsoft.com/office/drawing/2014/main" id="{7E98A252-0BFE-4B2C-99DF-362654CF02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393825" cy="1439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360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D212F2-E1A0-46E9-AE20-2F71D7761711}"/>
              </a:ext>
            </a:extLst>
          </p:cNvPr>
          <p:cNvSpPr>
            <a:spLocks noGrp="1"/>
          </p:cNvSpPr>
          <p:nvPr>
            <p:ph type="title"/>
          </p:nvPr>
        </p:nvSpPr>
        <p:spPr>
          <a:xfrm>
            <a:off x="2228485" y="337351"/>
            <a:ext cx="9206144" cy="630315"/>
          </a:xfrm>
        </p:spPr>
        <p:txBody>
          <a:bodyPr/>
          <a:lstStyle/>
          <a:p>
            <a:r>
              <a:rPr lang="es-EC" sz="4400" dirty="0">
                <a:effectLst/>
              </a:rPr>
              <a:t>Sistema de fotometría láser</a:t>
            </a:r>
            <a:endParaRPr lang="es-EC" dirty="0"/>
          </a:p>
        </p:txBody>
      </p:sp>
      <mc:AlternateContent xmlns:mc="http://schemas.openxmlformats.org/markup-compatibility/2006" xmlns:a14="http://schemas.microsoft.com/office/drawing/2010/main">
        <mc:Choice Requires="a14">
          <p:graphicFrame>
            <p:nvGraphicFramePr>
              <p:cNvPr id="6" name="Tabla 5">
                <a:extLst>
                  <a:ext uri="{FF2B5EF4-FFF2-40B4-BE49-F238E27FC236}">
                    <a16:creationId xmlns:a16="http://schemas.microsoft.com/office/drawing/2014/main" id="{A9DA2AB7-5B97-44CD-BF6D-4452909AD72B}"/>
                  </a:ext>
                </a:extLst>
              </p:cNvPr>
              <p:cNvGraphicFramePr>
                <a:graphicFrameLocks noGrp="1"/>
              </p:cNvGraphicFramePr>
              <p:nvPr>
                <p:extLst>
                  <p:ext uri="{D42A27DB-BD31-4B8C-83A1-F6EECF244321}">
                    <p14:modId xmlns:p14="http://schemas.microsoft.com/office/powerpoint/2010/main" val="1597993344"/>
                  </p:ext>
                </p:extLst>
              </p:nvPr>
            </p:nvGraphicFramePr>
            <p:xfrm>
              <a:off x="4175987" y="1097169"/>
              <a:ext cx="5311140" cy="1901446"/>
            </p:xfrm>
            <a:graphic>
              <a:graphicData uri="http://schemas.openxmlformats.org/drawingml/2006/table">
                <a:tbl>
                  <a:tblPr firstRow="1" firstCol="1" bandRow="1">
                    <a:tableStyleId>{5C22544A-7EE6-4342-B048-85BDC9FD1C3A}</a:tableStyleId>
                  </a:tblPr>
                  <a:tblGrid>
                    <a:gridCol w="2970530">
                      <a:extLst>
                        <a:ext uri="{9D8B030D-6E8A-4147-A177-3AD203B41FA5}">
                          <a16:colId xmlns:a16="http://schemas.microsoft.com/office/drawing/2014/main" val="1673881156"/>
                        </a:ext>
                      </a:extLst>
                    </a:gridCol>
                    <a:gridCol w="2340610">
                      <a:extLst>
                        <a:ext uri="{9D8B030D-6E8A-4147-A177-3AD203B41FA5}">
                          <a16:colId xmlns:a16="http://schemas.microsoft.com/office/drawing/2014/main" val="1019207333"/>
                        </a:ext>
                      </a:extLst>
                    </a:gridCol>
                  </a:tblGrid>
                  <a:tr h="0">
                    <a:tc>
                      <a:txBody>
                        <a:bodyPr/>
                        <a:lstStyle/>
                        <a:p>
                          <a:pPr algn="ctr">
                            <a:lnSpc>
                              <a:spcPct val="150000"/>
                            </a:lnSpc>
                            <a:spcAft>
                              <a:spcPts val="800"/>
                            </a:spcAft>
                          </a:pPr>
                          <a:r>
                            <a:rPr lang="es-EC" sz="1100">
                              <a:effectLst/>
                            </a:rPr>
                            <a:t>Requerimiento de la norma ASTM – F2299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Valor o relación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84988075"/>
                      </a:ext>
                    </a:extLst>
                  </a:tr>
                  <a:tr h="0">
                    <a:tc>
                      <a:txBody>
                        <a:bodyPr/>
                        <a:lstStyle/>
                        <a:p>
                          <a:pPr algn="l">
                            <a:lnSpc>
                              <a:spcPct val="150000"/>
                            </a:lnSpc>
                            <a:spcAft>
                              <a:spcPts val="800"/>
                            </a:spcAft>
                          </a:pPr>
                          <a:r>
                            <a:rPr lang="es-EC" sz="1100">
                              <a:effectLst/>
                            </a:rPr>
                            <a:t>Sondas para extracción de aerosol</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Área transversal &lt;10% del </a:t>
                          </a:r>
                          <a14:m>
                            <m:oMath xmlns:m="http://schemas.openxmlformats.org/officeDocument/2006/math">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m:t>
                                  </m:r>
                                </m:e>
                                <m:sub>
                                  <m:r>
                                    <a:rPr lang="es-EC" sz="1100">
                                      <a:effectLst/>
                                      <a:latin typeface="Cambria Math" panose="02040503050406030204" pitchFamily="18" charset="0"/>
                                    </a:rPr>
                                    <m:t>𝑝</m:t>
                                  </m:r>
                                </m:sub>
                              </m:sSub>
                            </m:oMath>
                          </a14:m>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92480434"/>
                      </a:ext>
                    </a:extLst>
                  </a:tr>
                  <a:tr h="0">
                    <a:tc>
                      <a:txBody>
                        <a:bodyPr/>
                        <a:lstStyle/>
                        <a:p>
                          <a:pPr algn="l">
                            <a:lnSpc>
                              <a:spcPct val="150000"/>
                            </a:lnSpc>
                            <a:spcAft>
                              <a:spcPts val="800"/>
                            </a:spcAft>
                          </a:pPr>
                          <a:r>
                            <a:rPr lang="es-EC" sz="1100">
                              <a:effectLst/>
                            </a:rPr>
                            <a:t>Distancia entre sonda aguas arriba y aerosol</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Mínimo de 8</a:t>
                          </a:r>
                          <a14:m>
                            <m:oMath xmlns:m="http://schemas.openxmlformats.org/officeDocument/2006/math">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m:t>
                                  </m:r>
                                </m:e>
                                <m:sub>
                                  <m:r>
                                    <a:rPr lang="es-EC" sz="1100">
                                      <a:effectLst/>
                                      <a:latin typeface="Cambria Math" panose="02040503050406030204" pitchFamily="18" charset="0"/>
                                    </a:rPr>
                                    <m:t>𝑝</m:t>
                                  </m:r>
                                </m:sub>
                              </m:sSub>
                            </m:oMath>
                          </a14:m>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89594849"/>
                      </a:ext>
                    </a:extLst>
                  </a:tr>
                  <a:tr h="0">
                    <a:tc>
                      <a:txBody>
                        <a:bodyPr/>
                        <a:lstStyle/>
                        <a:p>
                          <a:pPr algn="l">
                            <a:lnSpc>
                              <a:spcPct val="150000"/>
                            </a:lnSpc>
                            <a:spcAft>
                              <a:spcPts val="800"/>
                            </a:spcAft>
                          </a:pPr>
                          <a:r>
                            <a:rPr lang="es-EC" sz="1100">
                              <a:effectLst/>
                            </a:rPr>
                            <a:t>Distancia entre sonda aguas arriba y elemento de prueba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2</a:t>
                          </a:r>
                          <a14:m>
                            <m:oMath xmlns:m="http://schemas.openxmlformats.org/officeDocument/2006/math">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m:t>
                                  </m:r>
                                </m:e>
                                <m:sub>
                                  <m:r>
                                    <a:rPr lang="es-EC" sz="1100">
                                      <a:effectLst/>
                                      <a:latin typeface="Cambria Math" panose="02040503050406030204" pitchFamily="18" charset="0"/>
                                    </a:rPr>
                                    <m:t>𝑝</m:t>
                                  </m:r>
                                </m:sub>
                              </m:sSub>
                            </m:oMath>
                          </a14:m>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67802506"/>
                      </a:ext>
                    </a:extLst>
                  </a:tr>
                  <a:tr h="0">
                    <a:tc>
                      <a:txBody>
                        <a:bodyPr/>
                        <a:lstStyle/>
                        <a:p>
                          <a:pPr algn="l">
                            <a:lnSpc>
                              <a:spcPct val="150000"/>
                            </a:lnSpc>
                            <a:spcAft>
                              <a:spcPts val="800"/>
                            </a:spcAft>
                          </a:pPr>
                          <a:r>
                            <a:rPr lang="es-EC" sz="1100">
                              <a:effectLst/>
                            </a:rPr>
                            <a:t>Distancia entre sonda aguas abajo y elemento de prueba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3</a:t>
                          </a:r>
                          <a14:m>
                            <m:oMath xmlns:m="http://schemas.openxmlformats.org/officeDocument/2006/math">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m:t>
                                  </m:r>
                                </m:e>
                                <m:sub>
                                  <m:r>
                                    <a:rPr lang="es-EC" sz="1100">
                                      <a:effectLst/>
                                      <a:latin typeface="Cambria Math" panose="02040503050406030204" pitchFamily="18" charset="0"/>
                                    </a:rPr>
                                    <m:t>𝑝</m:t>
                                  </m:r>
                                </m:sub>
                              </m:sSub>
                            </m:oMath>
                          </a14:m>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34749506"/>
                      </a:ext>
                    </a:extLst>
                  </a:tr>
                  <a:tr h="0">
                    <a:tc>
                      <a:txBody>
                        <a:bodyPr/>
                        <a:lstStyle/>
                        <a:p>
                          <a:pPr algn="l">
                            <a:lnSpc>
                              <a:spcPct val="150000"/>
                            </a:lnSpc>
                            <a:spcAft>
                              <a:spcPts val="800"/>
                            </a:spcAft>
                          </a:pPr>
                          <a:r>
                            <a:rPr lang="es-EC" sz="1100">
                              <a:effectLst/>
                            </a:rPr>
                            <a:t>Tamaño de partículas de prueba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dirty="0">
                              <a:effectLst/>
                            </a:rPr>
                            <a:t>0.1 a 5.0 </a:t>
                          </a:r>
                          <a:r>
                            <a:rPr lang="es-EC" sz="1100" dirty="0" err="1">
                              <a:effectLst/>
                            </a:rPr>
                            <a:t>μm</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19240998"/>
                      </a:ext>
                    </a:extLst>
                  </a:tr>
                </a:tbl>
              </a:graphicData>
            </a:graphic>
          </p:graphicFrame>
        </mc:Choice>
        <mc:Fallback xmlns="">
          <p:graphicFrame>
            <p:nvGraphicFramePr>
              <p:cNvPr id="6" name="Tabla 5">
                <a:extLst>
                  <a:ext uri="{FF2B5EF4-FFF2-40B4-BE49-F238E27FC236}">
                    <a16:creationId xmlns:a16="http://schemas.microsoft.com/office/drawing/2014/main" id="{A9DA2AB7-5B97-44CD-BF6D-4452909AD72B}"/>
                  </a:ext>
                </a:extLst>
              </p:cNvPr>
              <p:cNvGraphicFramePr>
                <a:graphicFrameLocks noGrp="1"/>
              </p:cNvGraphicFramePr>
              <p:nvPr>
                <p:extLst>
                  <p:ext uri="{D42A27DB-BD31-4B8C-83A1-F6EECF244321}">
                    <p14:modId xmlns:p14="http://schemas.microsoft.com/office/powerpoint/2010/main" val="1597993344"/>
                  </p:ext>
                </p:extLst>
              </p:nvPr>
            </p:nvGraphicFramePr>
            <p:xfrm>
              <a:off x="4175987" y="1097169"/>
              <a:ext cx="5311140" cy="1907162"/>
            </p:xfrm>
            <a:graphic>
              <a:graphicData uri="http://schemas.openxmlformats.org/drawingml/2006/table">
                <a:tbl>
                  <a:tblPr firstRow="1" firstCol="1" bandRow="1">
                    <a:tableStyleId>{5C22544A-7EE6-4342-B048-85BDC9FD1C3A}</a:tableStyleId>
                  </a:tblPr>
                  <a:tblGrid>
                    <a:gridCol w="2970530">
                      <a:extLst>
                        <a:ext uri="{9D8B030D-6E8A-4147-A177-3AD203B41FA5}">
                          <a16:colId xmlns:a16="http://schemas.microsoft.com/office/drawing/2014/main" val="1673881156"/>
                        </a:ext>
                      </a:extLst>
                    </a:gridCol>
                    <a:gridCol w="2340610">
                      <a:extLst>
                        <a:ext uri="{9D8B030D-6E8A-4147-A177-3AD203B41FA5}">
                          <a16:colId xmlns:a16="http://schemas.microsoft.com/office/drawing/2014/main" val="1019207333"/>
                        </a:ext>
                      </a:extLst>
                    </a:gridCol>
                  </a:tblGrid>
                  <a:tr h="225489">
                    <a:tc>
                      <a:txBody>
                        <a:bodyPr/>
                        <a:lstStyle/>
                        <a:p>
                          <a:pPr algn="ctr">
                            <a:lnSpc>
                              <a:spcPct val="150000"/>
                            </a:lnSpc>
                            <a:spcAft>
                              <a:spcPts val="800"/>
                            </a:spcAft>
                          </a:pPr>
                          <a:r>
                            <a:rPr lang="es-EC" sz="1100">
                              <a:effectLst/>
                            </a:rPr>
                            <a:t>Requerimiento de la norma ASTM – F2299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Valor o relación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84988075"/>
                      </a:ext>
                    </a:extLst>
                  </a:tr>
                  <a:tr h="251143">
                    <a:tc>
                      <a:txBody>
                        <a:bodyPr/>
                        <a:lstStyle/>
                        <a:p>
                          <a:pPr algn="l">
                            <a:lnSpc>
                              <a:spcPct val="150000"/>
                            </a:lnSpc>
                            <a:spcAft>
                              <a:spcPts val="800"/>
                            </a:spcAft>
                          </a:pPr>
                          <a:r>
                            <a:rPr lang="es-EC" sz="1100">
                              <a:effectLst/>
                            </a:rPr>
                            <a:t>Sondas para extracción de aerosol</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2"/>
                          <a:stretch>
                            <a:fillRect l="-127604" t="-92683" r="-1042" b="-609756"/>
                          </a:stretch>
                        </a:blipFill>
                      </a:tcPr>
                    </a:tc>
                    <a:extLst>
                      <a:ext uri="{0D108BD9-81ED-4DB2-BD59-A6C34878D82A}">
                        <a16:rowId xmlns:a16="http://schemas.microsoft.com/office/drawing/2014/main" val="1892480434"/>
                      </a:ext>
                    </a:extLst>
                  </a:tr>
                  <a:tr h="251143">
                    <a:tc>
                      <a:txBody>
                        <a:bodyPr/>
                        <a:lstStyle/>
                        <a:p>
                          <a:pPr algn="l">
                            <a:lnSpc>
                              <a:spcPct val="150000"/>
                            </a:lnSpc>
                            <a:spcAft>
                              <a:spcPts val="800"/>
                            </a:spcAft>
                          </a:pPr>
                          <a:r>
                            <a:rPr lang="es-EC" sz="1100">
                              <a:effectLst/>
                            </a:rPr>
                            <a:t>Distancia entre sonda aguas arriba y aerosol</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2"/>
                          <a:stretch>
                            <a:fillRect l="-127604" t="-188095" r="-1042" b="-495238"/>
                          </a:stretch>
                        </a:blipFill>
                      </a:tcPr>
                    </a:tc>
                    <a:extLst>
                      <a:ext uri="{0D108BD9-81ED-4DB2-BD59-A6C34878D82A}">
                        <a16:rowId xmlns:a16="http://schemas.microsoft.com/office/drawing/2014/main" val="4089594849"/>
                      </a:ext>
                    </a:extLst>
                  </a:tr>
                  <a:tr h="476949">
                    <a:tc>
                      <a:txBody>
                        <a:bodyPr/>
                        <a:lstStyle/>
                        <a:p>
                          <a:pPr algn="l">
                            <a:lnSpc>
                              <a:spcPct val="150000"/>
                            </a:lnSpc>
                            <a:spcAft>
                              <a:spcPts val="800"/>
                            </a:spcAft>
                          </a:pPr>
                          <a:r>
                            <a:rPr lang="es-EC" sz="1100">
                              <a:effectLst/>
                            </a:rPr>
                            <a:t>Distancia entre sonda aguas arriba y elemento de prueba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2"/>
                          <a:stretch>
                            <a:fillRect l="-127604" t="-155128" r="-1042" b="-166667"/>
                          </a:stretch>
                        </a:blipFill>
                      </a:tcPr>
                    </a:tc>
                    <a:extLst>
                      <a:ext uri="{0D108BD9-81ED-4DB2-BD59-A6C34878D82A}">
                        <a16:rowId xmlns:a16="http://schemas.microsoft.com/office/drawing/2014/main" val="4067802506"/>
                      </a:ext>
                    </a:extLst>
                  </a:tr>
                  <a:tr h="476949">
                    <a:tc>
                      <a:txBody>
                        <a:bodyPr/>
                        <a:lstStyle/>
                        <a:p>
                          <a:pPr algn="l">
                            <a:lnSpc>
                              <a:spcPct val="150000"/>
                            </a:lnSpc>
                            <a:spcAft>
                              <a:spcPts val="800"/>
                            </a:spcAft>
                          </a:pPr>
                          <a:r>
                            <a:rPr lang="es-EC" sz="1100">
                              <a:effectLst/>
                            </a:rPr>
                            <a:t>Distancia entre sonda aguas abajo y elemento de prueba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2"/>
                          <a:stretch>
                            <a:fillRect l="-127604" t="-251899" r="-1042" b="-64557"/>
                          </a:stretch>
                        </a:blipFill>
                      </a:tcPr>
                    </a:tc>
                    <a:extLst>
                      <a:ext uri="{0D108BD9-81ED-4DB2-BD59-A6C34878D82A}">
                        <a16:rowId xmlns:a16="http://schemas.microsoft.com/office/drawing/2014/main" val="3834749506"/>
                      </a:ext>
                    </a:extLst>
                  </a:tr>
                  <a:tr h="225489">
                    <a:tc>
                      <a:txBody>
                        <a:bodyPr/>
                        <a:lstStyle/>
                        <a:p>
                          <a:pPr algn="l">
                            <a:lnSpc>
                              <a:spcPct val="150000"/>
                            </a:lnSpc>
                            <a:spcAft>
                              <a:spcPts val="800"/>
                            </a:spcAft>
                          </a:pPr>
                          <a:r>
                            <a:rPr lang="es-EC" sz="1100">
                              <a:effectLst/>
                            </a:rPr>
                            <a:t>Tamaño de partículas de prueba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dirty="0">
                              <a:effectLst/>
                            </a:rPr>
                            <a:t>0.1 a 5.0 </a:t>
                          </a:r>
                          <a:r>
                            <a:rPr lang="es-EC" sz="1100" dirty="0" err="1">
                              <a:effectLst/>
                            </a:rPr>
                            <a:t>μm</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19240998"/>
                      </a:ext>
                    </a:extLst>
                  </a:tr>
                </a:tbl>
              </a:graphicData>
            </a:graphic>
          </p:graphicFrame>
        </mc:Fallback>
      </mc:AlternateContent>
      <p:pic>
        <p:nvPicPr>
          <p:cNvPr id="11" name="Imagen 10">
            <a:extLst>
              <a:ext uri="{FF2B5EF4-FFF2-40B4-BE49-F238E27FC236}">
                <a16:creationId xmlns:a16="http://schemas.microsoft.com/office/drawing/2014/main" id="{3747A1CA-7864-4392-87B1-B17750ED5CB3}"/>
              </a:ext>
            </a:extLst>
          </p:cNvPr>
          <p:cNvPicPr>
            <a:picLocks noChangeAspect="1"/>
          </p:cNvPicPr>
          <p:nvPr/>
        </p:nvPicPr>
        <p:blipFill>
          <a:blip r:embed="rId3"/>
          <a:stretch>
            <a:fillRect/>
          </a:stretch>
        </p:blipFill>
        <p:spPr>
          <a:xfrm>
            <a:off x="2891471" y="3239550"/>
            <a:ext cx="2064895" cy="1522940"/>
          </a:xfrm>
          <a:prstGeom prst="rect">
            <a:avLst/>
          </a:prstGeom>
        </p:spPr>
      </p:pic>
      <p:pic>
        <p:nvPicPr>
          <p:cNvPr id="12" name="Imagen 11">
            <a:extLst>
              <a:ext uri="{FF2B5EF4-FFF2-40B4-BE49-F238E27FC236}">
                <a16:creationId xmlns:a16="http://schemas.microsoft.com/office/drawing/2014/main" id="{B486FC36-3BFB-42A3-811D-8122EDB16B87}"/>
              </a:ext>
            </a:extLst>
          </p:cNvPr>
          <p:cNvPicPr>
            <a:picLocks noChangeAspect="1"/>
          </p:cNvPicPr>
          <p:nvPr/>
        </p:nvPicPr>
        <p:blipFill>
          <a:blip r:embed="rId4"/>
          <a:stretch>
            <a:fillRect/>
          </a:stretch>
        </p:blipFill>
        <p:spPr>
          <a:xfrm>
            <a:off x="2606795" y="4999361"/>
            <a:ext cx="2634245" cy="1522940"/>
          </a:xfrm>
          <a:prstGeom prst="rect">
            <a:avLst/>
          </a:prstGeom>
        </p:spPr>
      </p:pic>
      <p:pic>
        <p:nvPicPr>
          <p:cNvPr id="13" name="Imagen 12">
            <a:extLst>
              <a:ext uri="{FF2B5EF4-FFF2-40B4-BE49-F238E27FC236}">
                <a16:creationId xmlns:a16="http://schemas.microsoft.com/office/drawing/2014/main" id="{D8F93D4D-FFE7-4219-A65A-62FADCB73300}"/>
              </a:ext>
            </a:extLst>
          </p:cNvPr>
          <p:cNvPicPr>
            <a:picLocks noChangeAspect="1"/>
          </p:cNvPicPr>
          <p:nvPr/>
        </p:nvPicPr>
        <p:blipFill rotWithShape="1">
          <a:blip r:embed="rId5"/>
          <a:srcRect t="1398" b="-1"/>
          <a:stretch/>
        </p:blipFill>
        <p:spPr bwMode="auto">
          <a:xfrm>
            <a:off x="5604409" y="3461377"/>
            <a:ext cx="5926882" cy="2903912"/>
          </a:xfrm>
          <a:prstGeom prst="rect">
            <a:avLst/>
          </a:prstGeom>
          <a:ln>
            <a:noFill/>
          </a:ln>
          <a:extLst>
            <a:ext uri="{53640926-AAD7-44D8-BBD7-CCE9431645EC}">
              <a14:shadowObscured xmlns:a14="http://schemas.microsoft.com/office/drawing/2010/main"/>
            </a:ext>
          </a:extLst>
        </p:spPr>
      </p:pic>
      <p:sp>
        <p:nvSpPr>
          <p:cNvPr id="14" name="Marcador de contenido 2">
            <a:extLst>
              <a:ext uri="{FF2B5EF4-FFF2-40B4-BE49-F238E27FC236}">
                <a16:creationId xmlns:a16="http://schemas.microsoft.com/office/drawing/2014/main" id="{EFE069E9-3FC3-43D3-BC3B-897BEF762499}"/>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093681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D212F2-E1A0-46E9-AE20-2F71D7761711}"/>
              </a:ext>
            </a:extLst>
          </p:cNvPr>
          <p:cNvSpPr>
            <a:spLocks noGrp="1"/>
          </p:cNvSpPr>
          <p:nvPr>
            <p:ph type="title"/>
          </p:nvPr>
        </p:nvSpPr>
        <p:spPr>
          <a:xfrm>
            <a:off x="2228485" y="240512"/>
            <a:ext cx="9206144" cy="630315"/>
          </a:xfrm>
        </p:spPr>
        <p:txBody>
          <a:bodyPr/>
          <a:lstStyle/>
          <a:p>
            <a:pPr algn="ctr">
              <a:lnSpc>
                <a:spcPct val="150000"/>
              </a:lnSpc>
              <a:spcAft>
                <a:spcPts val="800"/>
              </a:spcAft>
            </a:pPr>
            <a:r>
              <a:rPr lang="es-EC" sz="4400" dirty="0">
                <a:effectLst/>
              </a:rPr>
              <a:t>Sistema de monitoreo y control</a:t>
            </a:r>
            <a:endParaRPr lang="es-EC" sz="44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3" name="Tabla 2">
                <a:extLst>
                  <a:ext uri="{FF2B5EF4-FFF2-40B4-BE49-F238E27FC236}">
                    <a16:creationId xmlns:a16="http://schemas.microsoft.com/office/drawing/2014/main" id="{F2B05D28-4D62-4F9B-9303-7C075BC547C6}"/>
                  </a:ext>
                </a:extLst>
              </p:cNvPr>
              <p:cNvGraphicFramePr>
                <a:graphicFrameLocks noGrp="1"/>
              </p:cNvGraphicFramePr>
              <p:nvPr>
                <p:extLst>
                  <p:ext uri="{D42A27DB-BD31-4B8C-83A1-F6EECF244321}">
                    <p14:modId xmlns:p14="http://schemas.microsoft.com/office/powerpoint/2010/main" val="3279116051"/>
                  </p:ext>
                </p:extLst>
              </p:nvPr>
            </p:nvGraphicFramePr>
            <p:xfrm>
              <a:off x="3855180" y="1119973"/>
              <a:ext cx="5714947" cy="1331787"/>
            </p:xfrm>
            <a:graphic>
              <a:graphicData uri="http://schemas.openxmlformats.org/drawingml/2006/table">
                <a:tbl>
                  <a:tblPr firstRow="1" firstCol="1" bandRow="1">
                    <a:tableStyleId>{5C22544A-7EE6-4342-B048-85BDC9FD1C3A}</a:tableStyleId>
                  </a:tblPr>
                  <a:tblGrid>
                    <a:gridCol w="2935697">
                      <a:extLst>
                        <a:ext uri="{9D8B030D-6E8A-4147-A177-3AD203B41FA5}">
                          <a16:colId xmlns:a16="http://schemas.microsoft.com/office/drawing/2014/main" val="1690528524"/>
                        </a:ext>
                      </a:extLst>
                    </a:gridCol>
                    <a:gridCol w="2779250">
                      <a:extLst>
                        <a:ext uri="{9D8B030D-6E8A-4147-A177-3AD203B41FA5}">
                          <a16:colId xmlns:a16="http://schemas.microsoft.com/office/drawing/2014/main" val="1223336013"/>
                        </a:ext>
                      </a:extLst>
                    </a:gridCol>
                  </a:tblGrid>
                  <a:tr h="407035">
                    <a:tc>
                      <a:txBody>
                        <a:bodyPr/>
                        <a:lstStyle/>
                        <a:p>
                          <a:pPr algn="ctr">
                            <a:lnSpc>
                              <a:spcPct val="150000"/>
                            </a:lnSpc>
                            <a:spcAft>
                              <a:spcPts val="800"/>
                            </a:spcAft>
                          </a:pPr>
                          <a:r>
                            <a:rPr lang="es-EC" sz="1100">
                              <a:effectLst/>
                            </a:rPr>
                            <a:t>Requerimiento de la norma ASTM – F2299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Valor o relación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91070735"/>
                      </a:ext>
                    </a:extLst>
                  </a:tr>
                  <a:tr h="36830">
                    <a:tc>
                      <a:txBody>
                        <a:bodyPr/>
                        <a:lstStyle/>
                        <a:p>
                          <a:pPr>
                            <a:lnSpc>
                              <a:spcPct val="150000"/>
                            </a:lnSpc>
                            <a:spcAft>
                              <a:spcPts val="800"/>
                            </a:spcAft>
                          </a:pPr>
                          <a:r>
                            <a:rPr lang="es-EC" sz="1100">
                              <a:effectLst/>
                            </a:rPr>
                            <a:t>Porcentaje humedad relativa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30 a 50%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0279800"/>
                      </a:ext>
                    </a:extLst>
                  </a:tr>
                  <a:tr h="36830">
                    <a:tc>
                      <a:txBody>
                        <a:bodyPr/>
                        <a:lstStyle/>
                        <a:p>
                          <a:pPr>
                            <a:lnSpc>
                              <a:spcPct val="150000"/>
                            </a:lnSpc>
                            <a:spcAft>
                              <a:spcPts val="800"/>
                            </a:spcAft>
                          </a:pPr>
                          <a:r>
                            <a:rPr lang="es-EC" sz="1100">
                              <a:effectLst/>
                            </a:rPr>
                            <a:t>Monitorear caída presión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95028579"/>
                      </a:ext>
                    </a:extLst>
                  </a:tr>
                  <a:tr h="36830">
                    <a:tc>
                      <a:txBody>
                        <a:bodyPr/>
                        <a:lstStyle/>
                        <a:p>
                          <a:pPr>
                            <a:lnSpc>
                              <a:spcPct val="150000"/>
                            </a:lnSpc>
                            <a:spcAft>
                              <a:spcPts val="800"/>
                            </a:spcAft>
                          </a:pPr>
                          <a:r>
                            <a:rPr lang="es-EC" sz="1100">
                              <a:effectLst/>
                            </a:rPr>
                            <a:t>Temperatura del conducto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21±3°C</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53127780"/>
                      </a:ext>
                    </a:extLst>
                  </a:tr>
                  <a:tr h="50800">
                    <a:tc>
                      <a:txBody>
                        <a:bodyPr/>
                        <a:lstStyle/>
                        <a:p>
                          <a:pPr>
                            <a:lnSpc>
                              <a:spcPct val="150000"/>
                            </a:lnSpc>
                            <a:spcAft>
                              <a:spcPts val="800"/>
                            </a:spcAft>
                          </a:pPr>
                          <a:r>
                            <a:rPr lang="es-EC" sz="1100">
                              <a:effectLst/>
                            </a:rPr>
                            <a:t>Medidores de presión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dirty="0">
                              <a:effectLst/>
                            </a:rPr>
                            <a:t>1 </a:t>
                          </a:r>
                          <a14:m>
                            <m:oMath xmlns:m="http://schemas.openxmlformats.org/officeDocument/2006/math">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m:t>
                                  </m:r>
                                </m:e>
                                <m:sub>
                                  <m:r>
                                    <a:rPr lang="es-EC" sz="1100">
                                      <a:effectLst/>
                                      <a:latin typeface="Cambria Math" panose="02040503050406030204" pitchFamily="18" charset="0"/>
                                    </a:rPr>
                                    <m:t>𝑝</m:t>
                                  </m:r>
                                </m:sub>
                              </m:sSub>
                            </m:oMath>
                          </a14:m>
                          <a:r>
                            <a:rPr lang="es-EC" sz="1100" dirty="0">
                              <a:effectLst/>
                            </a:rPr>
                            <a:t> arriba y abajo del medio filtrante</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20698270"/>
                      </a:ext>
                    </a:extLst>
                  </a:tr>
                </a:tbl>
              </a:graphicData>
            </a:graphic>
          </p:graphicFrame>
        </mc:Choice>
        <mc:Fallback xmlns="">
          <p:graphicFrame>
            <p:nvGraphicFramePr>
              <p:cNvPr id="3" name="Tabla 2">
                <a:extLst>
                  <a:ext uri="{FF2B5EF4-FFF2-40B4-BE49-F238E27FC236}">
                    <a16:creationId xmlns:a16="http://schemas.microsoft.com/office/drawing/2014/main" id="{F2B05D28-4D62-4F9B-9303-7C075BC547C6}"/>
                  </a:ext>
                </a:extLst>
              </p:cNvPr>
              <p:cNvGraphicFramePr>
                <a:graphicFrameLocks noGrp="1"/>
              </p:cNvGraphicFramePr>
              <p:nvPr>
                <p:extLst>
                  <p:ext uri="{D42A27DB-BD31-4B8C-83A1-F6EECF244321}">
                    <p14:modId xmlns:p14="http://schemas.microsoft.com/office/powerpoint/2010/main" val="3279116051"/>
                  </p:ext>
                </p:extLst>
              </p:nvPr>
            </p:nvGraphicFramePr>
            <p:xfrm>
              <a:off x="3855180" y="1119973"/>
              <a:ext cx="5714947" cy="1334645"/>
            </p:xfrm>
            <a:graphic>
              <a:graphicData uri="http://schemas.openxmlformats.org/drawingml/2006/table">
                <a:tbl>
                  <a:tblPr firstRow="1" firstCol="1" bandRow="1">
                    <a:tableStyleId>{5C22544A-7EE6-4342-B048-85BDC9FD1C3A}</a:tableStyleId>
                  </a:tblPr>
                  <a:tblGrid>
                    <a:gridCol w="2935697">
                      <a:extLst>
                        <a:ext uri="{9D8B030D-6E8A-4147-A177-3AD203B41FA5}">
                          <a16:colId xmlns:a16="http://schemas.microsoft.com/office/drawing/2014/main" val="1690528524"/>
                        </a:ext>
                      </a:extLst>
                    </a:gridCol>
                    <a:gridCol w="2779250">
                      <a:extLst>
                        <a:ext uri="{9D8B030D-6E8A-4147-A177-3AD203B41FA5}">
                          <a16:colId xmlns:a16="http://schemas.microsoft.com/office/drawing/2014/main" val="1223336013"/>
                        </a:ext>
                      </a:extLst>
                    </a:gridCol>
                  </a:tblGrid>
                  <a:tr h="407035">
                    <a:tc>
                      <a:txBody>
                        <a:bodyPr/>
                        <a:lstStyle/>
                        <a:p>
                          <a:pPr algn="ctr">
                            <a:lnSpc>
                              <a:spcPct val="150000"/>
                            </a:lnSpc>
                            <a:spcAft>
                              <a:spcPts val="800"/>
                            </a:spcAft>
                          </a:pPr>
                          <a:r>
                            <a:rPr lang="es-EC" sz="1100">
                              <a:effectLst/>
                            </a:rPr>
                            <a:t>Requerimiento de la norma ASTM – F2299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Valor o relación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91070735"/>
                      </a:ext>
                    </a:extLst>
                  </a:tr>
                  <a:tr h="225489">
                    <a:tc>
                      <a:txBody>
                        <a:bodyPr/>
                        <a:lstStyle/>
                        <a:p>
                          <a:pPr>
                            <a:lnSpc>
                              <a:spcPct val="150000"/>
                            </a:lnSpc>
                            <a:spcAft>
                              <a:spcPts val="800"/>
                            </a:spcAft>
                          </a:pPr>
                          <a:r>
                            <a:rPr lang="es-EC" sz="1100">
                              <a:effectLst/>
                            </a:rPr>
                            <a:t>Porcentaje humedad relativa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30 a 50%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0279800"/>
                      </a:ext>
                    </a:extLst>
                  </a:tr>
                  <a:tr h="225489">
                    <a:tc>
                      <a:txBody>
                        <a:bodyPr/>
                        <a:lstStyle/>
                        <a:p>
                          <a:pPr>
                            <a:lnSpc>
                              <a:spcPct val="150000"/>
                            </a:lnSpc>
                            <a:spcAft>
                              <a:spcPts val="800"/>
                            </a:spcAft>
                          </a:pPr>
                          <a:r>
                            <a:rPr lang="es-EC" sz="1100">
                              <a:effectLst/>
                            </a:rPr>
                            <a:t>Monitorear caída presión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95028579"/>
                      </a:ext>
                    </a:extLst>
                  </a:tr>
                  <a:tr h="225489">
                    <a:tc>
                      <a:txBody>
                        <a:bodyPr/>
                        <a:lstStyle/>
                        <a:p>
                          <a:pPr>
                            <a:lnSpc>
                              <a:spcPct val="150000"/>
                            </a:lnSpc>
                            <a:spcAft>
                              <a:spcPts val="800"/>
                            </a:spcAft>
                          </a:pPr>
                          <a:r>
                            <a:rPr lang="es-EC" sz="1100">
                              <a:effectLst/>
                            </a:rPr>
                            <a:t>Temperatura del conducto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21±3°C</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53127780"/>
                      </a:ext>
                    </a:extLst>
                  </a:tr>
                  <a:tr h="251143">
                    <a:tc>
                      <a:txBody>
                        <a:bodyPr/>
                        <a:lstStyle/>
                        <a:p>
                          <a:pPr>
                            <a:lnSpc>
                              <a:spcPct val="150000"/>
                            </a:lnSpc>
                            <a:spcAft>
                              <a:spcPts val="800"/>
                            </a:spcAft>
                          </a:pPr>
                          <a:r>
                            <a:rPr lang="es-EC" sz="1100">
                              <a:effectLst/>
                            </a:rPr>
                            <a:t>Medidores de presión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2"/>
                          <a:stretch>
                            <a:fillRect l="-105921" t="-439024" r="-1096" b="-29268"/>
                          </a:stretch>
                        </a:blipFill>
                      </a:tcPr>
                    </a:tc>
                    <a:extLst>
                      <a:ext uri="{0D108BD9-81ED-4DB2-BD59-A6C34878D82A}">
                        <a16:rowId xmlns:a16="http://schemas.microsoft.com/office/drawing/2014/main" val="2120698270"/>
                      </a:ext>
                    </a:extLst>
                  </a:tr>
                </a:tbl>
              </a:graphicData>
            </a:graphic>
          </p:graphicFrame>
        </mc:Fallback>
      </mc:AlternateContent>
      <p:pic>
        <p:nvPicPr>
          <p:cNvPr id="8" name="Imagen 7">
            <a:extLst>
              <a:ext uri="{FF2B5EF4-FFF2-40B4-BE49-F238E27FC236}">
                <a16:creationId xmlns:a16="http://schemas.microsoft.com/office/drawing/2014/main" id="{4B3E2F41-18C5-49B4-8F8C-22185C0BBD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499"/>
          <a:stretch/>
        </p:blipFill>
        <p:spPr bwMode="auto">
          <a:xfrm>
            <a:off x="6620707" y="2568274"/>
            <a:ext cx="3100341" cy="3947214"/>
          </a:xfrm>
          <a:prstGeom prst="rect">
            <a:avLst/>
          </a:prstGeom>
          <a:noFill/>
          <a:ln>
            <a:noFill/>
          </a:ln>
          <a:extLst>
            <a:ext uri="{53640926-AAD7-44D8-BBD7-CCE9431645EC}">
              <a14:shadowObscured xmlns:a14="http://schemas.microsoft.com/office/drawing/2010/main"/>
            </a:ext>
          </a:extLst>
        </p:spPr>
      </p:pic>
      <p:pic>
        <p:nvPicPr>
          <p:cNvPr id="9" name="Imagen 8">
            <a:extLst>
              <a:ext uri="{FF2B5EF4-FFF2-40B4-BE49-F238E27FC236}">
                <a16:creationId xmlns:a16="http://schemas.microsoft.com/office/drawing/2014/main" id="{70B194DB-8D45-4DAF-BA2E-EE79BFC9C3B6}"/>
              </a:ext>
            </a:extLst>
          </p:cNvPr>
          <p:cNvPicPr>
            <a:picLocks noChangeAspect="1"/>
          </p:cNvPicPr>
          <p:nvPr/>
        </p:nvPicPr>
        <p:blipFill>
          <a:blip r:embed="rId4"/>
          <a:stretch>
            <a:fillRect/>
          </a:stretch>
        </p:blipFill>
        <p:spPr>
          <a:xfrm>
            <a:off x="3072698" y="3352359"/>
            <a:ext cx="2812258" cy="1801222"/>
          </a:xfrm>
          <a:prstGeom prst="rect">
            <a:avLst/>
          </a:prstGeom>
        </p:spPr>
      </p:pic>
      <p:sp>
        <p:nvSpPr>
          <p:cNvPr id="10" name="Marcador de contenido 2">
            <a:extLst>
              <a:ext uri="{FF2B5EF4-FFF2-40B4-BE49-F238E27FC236}">
                <a16:creationId xmlns:a16="http://schemas.microsoft.com/office/drawing/2014/main" id="{D809F417-4FB6-4709-A7F7-D4102610EC0B}"/>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401297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D212F2-E1A0-46E9-AE20-2F71D7761711}"/>
              </a:ext>
            </a:extLst>
          </p:cNvPr>
          <p:cNvSpPr>
            <a:spLocks noGrp="1"/>
          </p:cNvSpPr>
          <p:nvPr>
            <p:ph type="title"/>
          </p:nvPr>
        </p:nvSpPr>
        <p:spPr>
          <a:xfrm>
            <a:off x="2228485" y="240512"/>
            <a:ext cx="9206144" cy="630315"/>
          </a:xfrm>
        </p:spPr>
        <p:txBody>
          <a:bodyPr/>
          <a:lstStyle/>
          <a:p>
            <a:pPr algn="ctr">
              <a:lnSpc>
                <a:spcPct val="150000"/>
              </a:lnSpc>
              <a:spcAft>
                <a:spcPts val="800"/>
              </a:spcAft>
            </a:pPr>
            <a:r>
              <a:rPr lang="es-EC" sz="4400" dirty="0">
                <a:effectLst/>
              </a:rPr>
              <a:t>Sistema de monitoreo y control</a:t>
            </a:r>
            <a:endParaRPr lang="es-EC" sz="4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614AB4D2-51A0-4E3F-A7BE-E8860EB24DBF}"/>
              </a:ext>
            </a:extLst>
          </p:cNvPr>
          <p:cNvPicPr>
            <a:picLocks noChangeAspect="1"/>
          </p:cNvPicPr>
          <p:nvPr/>
        </p:nvPicPr>
        <p:blipFill rotWithShape="1">
          <a:blip r:embed="rId2"/>
          <a:srcRect t="12172" r="896"/>
          <a:stretch/>
        </p:blipFill>
        <p:spPr bwMode="auto">
          <a:xfrm>
            <a:off x="3583125" y="1224416"/>
            <a:ext cx="2213993" cy="2204584"/>
          </a:xfrm>
          <a:prstGeom prst="rect">
            <a:avLst/>
          </a:prstGeom>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20D93057-4E5E-4F67-BA6D-8A282958909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51" b="99349" l="2708" r="94765">
                        <a14:foregroundMark x1="19675" y1="27115" x2="25451" y2="43384"/>
                        <a14:foregroundMark x1="25451" y1="43384" x2="12996" y2="33839"/>
                        <a14:foregroundMark x1="12996" y1="33839" x2="21300" y2="47939"/>
                        <a14:foregroundMark x1="21300" y1="47939" x2="19495" y2="24295"/>
                        <a14:foregroundMark x1="19495" y1="24295" x2="18231" y2="47072"/>
                        <a14:foregroundMark x1="18231" y1="47072" x2="15343" y2="47289"/>
                        <a14:foregroundMark x1="19856" y1="21692" x2="6679" y2="26898"/>
                        <a14:foregroundMark x1="6679" y1="26898" x2="12455" y2="39696"/>
                        <a14:foregroundMark x1="15523" y1="21909" x2="34116" y2="28416"/>
                        <a14:foregroundMark x1="34116" y1="28416" x2="34116" y2="31887"/>
                        <a14:foregroundMark x1="34116" y1="25813" x2="35921" y2="36443"/>
                        <a14:foregroundMark x1="22383" y1="16052" x2="18953" y2="16703"/>
                        <a14:foregroundMark x1="20397" y1="16486" x2="11191" y2="16052"/>
                        <a14:foregroundMark x1="3069" y1="33406" x2="2708" y2="41215"/>
                        <a14:foregroundMark x1="2708" y1="30369" x2="5596" y2="44685"/>
                        <a14:foregroundMark x1="38087" y1="29284" x2="41516" y2="46638"/>
                        <a14:foregroundMark x1="41516" y1="46638" x2="41516" y2="46204"/>
                        <a14:foregroundMark x1="38448" y1="33189" x2="38989" y2="31670"/>
                        <a14:foregroundMark x1="38448" y1="27766" x2="38448" y2="31020"/>
                        <a14:foregroundMark x1="36643" y1="27115" x2="37184" y2="27983"/>
                        <a14:foregroundMark x1="37726" y1="29284" x2="38087" y2="31453"/>
                        <a14:foregroundMark x1="38087" y1="42082" x2="38087" y2="42950"/>
                        <a14:foregroundMark x1="37906" y1="41649" x2="38628" y2="45336"/>
                        <a14:foregroundMark x1="39170" y1="44685" x2="39170" y2="47505"/>
                        <a14:foregroundMark x1="37726" y1="47722" x2="37726" y2="49024"/>
                        <a14:foregroundMark x1="37726" y1="47505" x2="37726" y2="48156"/>
                        <a14:foregroundMark x1="47112" y1="35575" x2="44765" y2="37093"/>
                        <a14:foregroundMark x1="43682" y1="37961" x2="45487" y2="35575"/>
                        <a14:foregroundMark x1="45307" y1="39262" x2="44585" y2="39262"/>
                        <a14:foregroundMark x1="91877" y1="40781" x2="93141" y2="47722"/>
                        <a14:foregroundMark x1="93682" y1="43167" x2="91516" y2="55748"/>
                        <a14:foregroundMark x1="90614" y1="61171" x2="88087" y2="66811"/>
                        <a14:foregroundMark x1="88628" y1="57267" x2="87365" y2="57918"/>
                        <a14:foregroundMark x1="86823" y1="56399" x2="86643" y2="56399"/>
                        <a14:foregroundMark x1="83394" y1="58134" x2="79061" y2="56399"/>
                        <a14:foregroundMark x1="75993" y1="53579" x2="74368" y2="54881"/>
                        <a14:foregroundMark x1="72744" y1="52711" x2="73466" y2="54881"/>
                        <a14:foregroundMark x1="73466" y1="55531" x2="73466" y2="58568"/>
                        <a14:foregroundMark x1="73466" y1="60954" x2="73646" y2="56399"/>
                        <a14:foregroundMark x1="72383" y1="54881" x2="72924" y2="56616"/>
                        <a14:foregroundMark x1="73466" y1="93492" x2="71841" y2="95662"/>
                        <a14:foregroundMark x1="68953" y1="92408" x2="62274" y2="93492"/>
                        <a14:foregroundMark x1="59025" y1="96312" x2="72202" y2="97180"/>
                        <a14:foregroundMark x1="77437" y1="96095" x2="83755" y2="91974"/>
                        <a14:foregroundMark x1="84838" y1="91323" x2="87726" y2="91757"/>
                        <a14:foregroundMark x1="89711" y1="94577" x2="90253" y2="95011"/>
                        <a14:foregroundMark x1="84838" y1="93492" x2="49278" y2="91757"/>
                        <a14:foregroundMark x1="49278" y1="91757" x2="42960" y2="99566"/>
                        <a14:foregroundMark x1="71480" y1="96095" x2="79603" y2="81996"/>
                        <a14:foregroundMark x1="87365" y1="69414" x2="89711" y2="89805"/>
                        <a14:foregroundMark x1="94043" y1="55098" x2="94765" y2="74403"/>
                        <a14:foregroundMark x1="46209" y1="39046" x2="44946" y2="44252"/>
                        <a14:foregroundMark x1="44946" y1="39913" x2="44585" y2="42299"/>
                        <a14:foregroundMark x1="75993" y1="33406" x2="75993" y2="33406"/>
                        <a14:foregroundMark x1="73466" y1="31887" x2="73466" y2="31887"/>
                        <a14:foregroundMark x1="52527" y1="27115" x2="93141" y2="32755"/>
                        <a14:foregroundMark x1="90614" y1="34707" x2="54693" y2="35575"/>
                        <a14:foregroundMark x1="54693" y1="35575" x2="55596" y2="34707"/>
                        <a14:foregroundMark x1="91697" y1="35792" x2="92238" y2="36009"/>
                        <a14:foregroundMark x1="92058" y1="36443" x2="92960" y2="36659"/>
                        <a14:foregroundMark x1="92960" y1="36659" x2="92238" y2="36659"/>
                        <a14:foregroundMark x1="92058" y1="36659" x2="92780" y2="36443"/>
                        <a14:foregroundMark x1="53610" y1="36443" x2="53430" y2="36443"/>
                        <a14:foregroundMark x1="53430" y1="36443" x2="53430" y2="37527"/>
                        <a14:foregroundMark x1="52888" y1="39479" x2="52527" y2="50542"/>
                        <a14:backgroundMark x1="81588" y1="25163" x2="66606" y2="21258"/>
                      </a14:backgroundRemoval>
                    </a14:imgEffect>
                  </a14:imgLayer>
                </a14:imgProps>
              </a:ext>
            </a:extLst>
          </a:blip>
          <a:srcRect t="11815"/>
          <a:stretch/>
        </p:blipFill>
        <p:spPr bwMode="auto">
          <a:xfrm>
            <a:off x="6965805" y="1224415"/>
            <a:ext cx="3057084" cy="2243563"/>
          </a:xfrm>
          <a:prstGeom prst="rect">
            <a:avLst/>
          </a:prstGeom>
          <a:ln>
            <a:noFill/>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C9C43807-1BA0-4B76-B95E-38C6DCE25D05}"/>
              </a:ext>
            </a:extLst>
          </p:cNvPr>
          <p:cNvPicPr>
            <a:picLocks noChangeAspect="1"/>
          </p:cNvPicPr>
          <p:nvPr/>
        </p:nvPicPr>
        <p:blipFill rotWithShape="1">
          <a:blip r:embed="rId5"/>
          <a:srcRect l="18175" t="15726"/>
          <a:stretch/>
        </p:blipFill>
        <p:spPr bwMode="auto">
          <a:xfrm>
            <a:off x="5537000" y="3821566"/>
            <a:ext cx="2589113" cy="2122805"/>
          </a:xfrm>
          <a:prstGeom prst="rect">
            <a:avLst/>
          </a:prstGeom>
          <a:ln>
            <a:noFill/>
          </a:ln>
          <a:extLst>
            <a:ext uri="{53640926-AAD7-44D8-BBD7-CCE9431645EC}">
              <a14:shadowObscured xmlns:a14="http://schemas.microsoft.com/office/drawing/2010/main"/>
            </a:ext>
          </a:extLst>
        </p:spPr>
      </p:pic>
      <p:sp>
        <p:nvSpPr>
          <p:cNvPr id="11" name="Marcador de contenido 2">
            <a:extLst>
              <a:ext uri="{FF2B5EF4-FFF2-40B4-BE49-F238E27FC236}">
                <a16:creationId xmlns:a16="http://schemas.microsoft.com/office/drawing/2014/main" id="{F49BC6BD-C11E-48F8-BD0F-C9326A094C0A}"/>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071507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A914B4-A213-4170-BA6E-1DBC94E4D7E4}"/>
              </a:ext>
            </a:extLst>
          </p:cNvPr>
          <p:cNvSpPr>
            <a:spLocks noGrp="1"/>
          </p:cNvSpPr>
          <p:nvPr>
            <p:ph type="title"/>
          </p:nvPr>
        </p:nvSpPr>
        <p:spPr>
          <a:xfrm>
            <a:off x="2649266" y="312195"/>
            <a:ext cx="8331154" cy="1346897"/>
          </a:xfrm>
        </p:spPr>
        <p:txBody>
          <a:bodyPr/>
          <a:lstStyle/>
          <a:p>
            <a:r>
              <a:rPr lang="es-EC" sz="4400" dirty="0">
                <a:effectLst/>
              </a:rPr>
              <a:t>Sistema de monitoreo y control</a:t>
            </a:r>
            <a:endParaRPr lang="es-EC" dirty="0"/>
          </a:p>
        </p:txBody>
      </p:sp>
      <p:graphicFrame>
        <p:nvGraphicFramePr>
          <p:cNvPr id="5" name="Marcador de contenido 4">
            <a:extLst>
              <a:ext uri="{FF2B5EF4-FFF2-40B4-BE49-F238E27FC236}">
                <a16:creationId xmlns:a16="http://schemas.microsoft.com/office/drawing/2014/main" id="{1A1180E1-A363-4C6F-91D0-ECCD9E85B994}"/>
              </a:ext>
            </a:extLst>
          </p:cNvPr>
          <p:cNvGraphicFramePr>
            <a:graphicFrameLocks noGrp="1"/>
          </p:cNvGraphicFramePr>
          <p:nvPr>
            <p:ph idx="1"/>
            <p:extLst>
              <p:ext uri="{D42A27DB-BD31-4B8C-83A1-F6EECF244321}">
                <p14:modId xmlns:p14="http://schemas.microsoft.com/office/powerpoint/2010/main" val="782074472"/>
              </p:ext>
            </p:extLst>
          </p:nvPr>
        </p:nvGraphicFramePr>
        <p:xfrm>
          <a:off x="2281561" y="1738677"/>
          <a:ext cx="3941685" cy="3869934"/>
        </p:xfrm>
        <a:graphic>
          <a:graphicData uri="http://schemas.openxmlformats.org/drawingml/2006/table">
            <a:tbl>
              <a:tblPr firstRow="1" firstCol="1" bandRow="1">
                <a:tableStyleId>{5C22544A-7EE6-4342-B048-85BDC9FD1C3A}</a:tableStyleId>
              </a:tblPr>
              <a:tblGrid>
                <a:gridCol w="541538">
                  <a:extLst>
                    <a:ext uri="{9D8B030D-6E8A-4147-A177-3AD203B41FA5}">
                      <a16:colId xmlns:a16="http://schemas.microsoft.com/office/drawing/2014/main" val="2112009654"/>
                    </a:ext>
                  </a:extLst>
                </a:gridCol>
                <a:gridCol w="953925">
                  <a:extLst>
                    <a:ext uri="{9D8B030D-6E8A-4147-A177-3AD203B41FA5}">
                      <a16:colId xmlns:a16="http://schemas.microsoft.com/office/drawing/2014/main" val="3163271797"/>
                    </a:ext>
                  </a:extLst>
                </a:gridCol>
                <a:gridCol w="1109699">
                  <a:extLst>
                    <a:ext uri="{9D8B030D-6E8A-4147-A177-3AD203B41FA5}">
                      <a16:colId xmlns:a16="http://schemas.microsoft.com/office/drawing/2014/main" val="2218601619"/>
                    </a:ext>
                  </a:extLst>
                </a:gridCol>
                <a:gridCol w="1336523">
                  <a:extLst>
                    <a:ext uri="{9D8B030D-6E8A-4147-A177-3AD203B41FA5}">
                      <a16:colId xmlns:a16="http://schemas.microsoft.com/office/drawing/2014/main" val="1703393597"/>
                    </a:ext>
                  </a:extLst>
                </a:gridCol>
              </a:tblGrid>
              <a:tr h="226199">
                <a:tc>
                  <a:txBody>
                    <a:bodyPr/>
                    <a:lstStyle/>
                    <a:p>
                      <a:pPr>
                        <a:lnSpc>
                          <a:spcPct val="150000"/>
                        </a:lnSpc>
                        <a:spcAft>
                          <a:spcPts val="800"/>
                        </a:spcAft>
                      </a:pPr>
                      <a:r>
                        <a:rPr lang="es-EC" sz="1100" dirty="0">
                          <a:effectLst/>
                        </a:rPr>
                        <a:t>Orden</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100" dirty="0">
                          <a:effectLst/>
                        </a:rPr>
                        <a:t>Temperatura (°C)</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100" dirty="0">
                          <a:effectLst/>
                        </a:rPr>
                        <a:t>Presión (PSI)</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EC" sz="1100" dirty="0">
                          <a:effectLst/>
                        </a:rPr>
                        <a:t>Temperatura salida (°C)</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7817753"/>
                  </a:ext>
                </a:extLst>
              </a:tr>
              <a:tr h="226199">
                <a:tc gridSpan="4">
                  <a:txBody>
                    <a:bodyPr/>
                    <a:lstStyle/>
                    <a:p>
                      <a:pPr algn="ctr">
                        <a:lnSpc>
                          <a:spcPct val="150000"/>
                        </a:lnSpc>
                        <a:spcAft>
                          <a:spcPts val="800"/>
                        </a:spcAft>
                      </a:pPr>
                      <a:r>
                        <a:rPr lang="es-EC" sz="1100" dirty="0">
                          <a:effectLst/>
                        </a:rPr>
                        <a:t>Réplica: 1</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573835393"/>
                  </a:ext>
                </a:extLst>
              </a:tr>
              <a:tr h="226199">
                <a:tc>
                  <a:txBody>
                    <a:bodyPr/>
                    <a:lstStyle/>
                    <a:p>
                      <a:pPr algn="ctr">
                        <a:lnSpc>
                          <a:spcPct val="150000"/>
                        </a:lnSpc>
                        <a:spcAft>
                          <a:spcPts val="800"/>
                        </a:spcAft>
                      </a:pPr>
                      <a:r>
                        <a:rPr lang="es-EC" sz="1100" dirty="0">
                          <a:effectLst/>
                        </a:rPr>
                        <a:t>1</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25</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4</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16</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7705510"/>
                  </a:ext>
                </a:extLst>
              </a:tr>
              <a:tr h="226199">
                <a:tc>
                  <a:txBody>
                    <a:bodyPr/>
                    <a:lstStyle/>
                    <a:p>
                      <a:pPr algn="ctr">
                        <a:lnSpc>
                          <a:spcPct val="150000"/>
                        </a:lnSpc>
                        <a:spcAft>
                          <a:spcPts val="800"/>
                        </a:spcAft>
                      </a:pPr>
                      <a:r>
                        <a:rPr lang="es-EC" sz="1100" dirty="0">
                          <a:effectLst/>
                        </a:rPr>
                        <a:t>2</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40</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dirty="0">
                          <a:effectLst/>
                        </a:rPr>
                        <a:t>4</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33</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2220619"/>
                  </a:ext>
                </a:extLst>
              </a:tr>
              <a:tr h="226199">
                <a:tc>
                  <a:txBody>
                    <a:bodyPr/>
                    <a:lstStyle/>
                    <a:p>
                      <a:pPr algn="ctr">
                        <a:lnSpc>
                          <a:spcPct val="150000"/>
                        </a:lnSpc>
                        <a:spcAft>
                          <a:spcPts val="800"/>
                        </a:spcAft>
                      </a:pPr>
                      <a:r>
                        <a:rPr lang="es-EC" sz="1100">
                          <a:effectLst/>
                        </a:rPr>
                        <a:t>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25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14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13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746752"/>
                  </a:ext>
                </a:extLst>
              </a:tr>
              <a:tr h="226199">
                <a:tc>
                  <a:txBody>
                    <a:bodyPr/>
                    <a:lstStyle/>
                    <a:p>
                      <a:pPr algn="ctr">
                        <a:lnSpc>
                          <a:spcPct val="150000"/>
                        </a:lnSpc>
                        <a:spcAft>
                          <a:spcPts val="800"/>
                        </a:spcAft>
                      </a:pPr>
                      <a:r>
                        <a:rPr lang="es-EC" sz="1100">
                          <a:effectLst/>
                        </a:rPr>
                        <a:t>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dirty="0">
                          <a:effectLst/>
                        </a:rPr>
                        <a:t>40</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dirty="0">
                          <a:effectLst/>
                        </a:rPr>
                        <a:t>14</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dirty="0">
                          <a:effectLst/>
                        </a:rPr>
                        <a:t>27</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53764311"/>
                  </a:ext>
                </a:extLst>
              </a:tr>
              <a:tr h="226199">
                <a:tc gridSpan="4">
                  <a:txBody>
                    <a:bodyPr/>
                    <a:lstStyle/>
                    <a:p>
                      <a:pPr algn="ctr">
                        <a:lnSpc>
                          <a:spcPct val="150000"/>
                        </a:lnSpc>
                        <a:spcAft>
                          <a:spcPts val="800"/>
                        </a:spcAft>
                      </a:pPr>
                      <a:r>
                        <a:rPr lang="es-EC" sz="1100" dirty="0">
                          <a:effectLst/>
                        </a:rPr>
                        <a:t>Réplica: 2</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981027390"/>
                  </a:ext>
                </a:extLst>
              </a:tr>
              <a:tr h="226199">
                <a:tc>
                  <a:txBody>
                    <a:bodyPr/>
                    <a:lstStyle/>
                    <a:p>
                      <a:pPr algn="ctr">
                        <a:lnSpc>
                          <a:spcPct val="150000"/>
                        </a:lnSpc>
                        <a:spcAft>
                          <a:spcPts val="800"/>
                        </a:spcAft>
                      </a:pPr>
                      <a:r>
                        <a:rPr lang="es-EC" sz="1100">
                          <a:effectLst/>
                        </a:rPr>
                        <a:t>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25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C" sz="1100">
                          <a:effectLst/>
                        </a:rPr>
                        <a:t>20</a:t>
                      </a:r>
                      <a:endParaRPr lang="es-EC"/>
                    </a:p>
                  </a:txBody>
                  <a:tcPr marL="68580" marR="68580" marT="0" marB="0"/>
                </a:tc>
                <a:extLst>
                  <a:ext uri="{0D108BD9-81ED-4DB2-BD59-A6C34878D82A}">
                    <a16:rowId xmlns:a16="http://schemas.microsoft.com/office/drawing/2014/main" val="2689509778"/>
                  </a:ext>
                </a:extLst>
              </a:tr>
              <a:tr h="226199">
                <a:tc>
                  <a:txBody>
                    <a:bodyPr/>
                    <a:lstStyle/>
                    <a:p>
                      <a:pPr algn="ctr">
                        <a:lnSpc>
                          <a:spcPct val="150000"/>
                        </a:lnSpc>
                        <a:spcAft>
                          <a:spcPts val="800"/>
                        </a:spcAft>
                      </a:pPr>
                      <a:r>
                        <a:rPr lang="es-EC" sz="1100" dirty="0">
                          <a:effectLst/>
                        </a:rPr>
                        <a:t>6</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40</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4</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C" sz="1100">
                          <a:effectLst/>
                        </a:rPr>
                        <a:t>32</a:t>
                      </a:r>
                      <a:endParaRPr lang="es-EC"/>
                    </a:p>
                  </a:txBody>
                  <a:tcPr marL="68580" marR="68580" marT="0" marB="0"/>
                </a:tc>
                <a:extLst>
                  <a:ext uri="{0D108BD9-81ED-4DB2-BD59-A6C34878D82A}">
                    <a16:rowId xmlns:a16="http://schemas.microsoft.com/office/drawing/2014/main" val="1690230289"/>
                  </a:ext>
                </a:extLst>
              </a:tr>
              <a:tr h="226199">
                <a:tc>
                  <a:txBody>
                    <a:bodyPr/>
                    <a:lstStyle/>
                    <a:p>
                      <a:pPr algn="ctr">
                        <a:lnSpc>
                          <a:spcPct val="150000"/>
                        </a:lnSpc>
                        <a:spcAft>
                          <a:spcPts val="800"/>
                        </a:spcAft>
                      </a:pPr>
                      <a:r>
                        <a:rPr lang="es-EC" sz="1100">
                          <a:effectLst/>
                        </a:rPr>
                        <a:t>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25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14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C" sz="1100">
                          <a:effectLst/>
                        </a:rPr>
                        <a:t>13</a:t>
                      </a:r>
                      <a:endParaRPr lang="es-EC"/>
                    </a:p>
                  </a:txBody>
                  <a:tcPr marL="68580" marR="68580" marT="0" marB="0"/>
                </a:tc>
                <a:extLst>
                  <a:ext uri="{0D108BD9-81ED-4DB2-BD59-A6C34878D82A}">
                    <a16:rowId xmlns:a16="http://schemas.microsoft.com/office/drawing/2014/main" val="3122024055"/>
                  </a:ext>
                </a:extLst>
              </a:tr>
              <a:tr h="226199">
                <a:tc>
                  <a:txBody>
                    <a:bodyPr/>
                    <a:lstStyle/>
                    <a:p>
                      <a:pPr algn="ctr">
                        <a:lnSpc>
                          <a:spcPct val="150000"/>
                        </a:lnSpc>
                        <a:spcAft>
                          <a:spcPts val="800"/>
                        </a:spcAft>
                      </a:pPr>
                      <a:r>
                        <a:rPr lang="es-EC" sz="1100" dirty="0">
                          <a:effectLst/>
                        </a:rPr>
                        <a:t>8</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dirty="0">
                          <a:effectLst/>
                        </a:rPr>
                        <a:t>40</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dirty="0">
                          <a:effectLst/>
                        </a:rPr>
                        <a:t>14</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C" sz="1100" dirty="0">
                          <a:effectLst/>
                        </a:rPr>
                        <a:t>28</a:t>
                      </a:r>
                      <a:endParaRPr lang="es-EC" dirty="0"/>
                    </a:p>
                  </a:txBody>
                  <a:tcPr marL="68580" marR="68580" marT="0" marB="0"/>
                </a:tc>
                <a:extLst>
                  <a:ext uri="{0D108BD9-81ED-4DB2-BD59-A6C34878D82A}">
                    <a16:rowId xmlns:a16="http://schemas.microsoft.com/office/drawing/2014/main" val="2808073388"/>
                  </a:ext>
                </a:extLst>
              </a:tr>
              <a:tr h="226199">
                <a:tc gridSpan="4">
                  <a:txBody>
                    <a:bodyPr/>
                    <a:lstStyle/>
                    <a:p>
                      <a:pPr algn="ctr">
                        <a:lnSpc>
                          <a:spcPct val="150000"/>
                        </a:lnSpc>
                        <a:spcAft>
                          <a:spcPts val="800"/>
                        </a:spcAft>
                      </a:pPr>
                      <a:r>
                        <a:rPr lang="es-EC" sz="1100" dirty="0">
                          <a:effectLst/>
                        </a:rPr>
                        <a:t>Réplica: 3</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628915398"/>
                  </a:ext>
                </a:extLst>
              </a:tr>
              <a:tr h="226199">
                <a:tc>
                  <a:txBody>
                    <a:bodyPr/>
                    <a:lstStyle/>
                    <a:p>
                      <a:pPr algn="ctr">
                        <a:lnSpc>
                          <a:spcPct val="150000"/>
                        </a:lnSpc>
                        <a:spcAft>
                          <a:spcPts val="800"/>
                        </a:spcAft>
                      </a:pPr>
                      <a:r>
                        <a:rPr lang="es-EC" sz="1100" dirty="0">
                          <a:effectLst/>
                        </a:rPr>
                        <a:t>9</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25</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4</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C" sz="1100" dirty="0">
                          <a:effectLst/>
                        </a:rPr>
                        <a:t>18</a:t>
                      </a:r>
                      <a:endParaRPr lang="es-EC" dirty="0"/>
                    </a:p>
                  </a:txBody>
                  <a:tcPr marL="68580" marR="68580" marT="0" marB="0"/>
                </a:tc>
                <a:extLst>
                  <a:ext uri="{0D108BD9-81ED-4DB2-BD59-A6C34878D82A}">
                    <a16:rowId xmlns:a16="http://schemas.microsoft.com/office/drawing/2014/main" val="3662326353"/>
                  </a:ext>
                </a:extLst>
              </a:tr>
              <a:tr h="226199">
                <a:tc>
                  <a:txBody>
                    <a:bodyPr/>
                    <a:lstStyle/>
                    <a:p>
                      <a:pPr algn="ctr">
                        <a:lnSpc>
                          <a:spcPct val="150000"/>
                        </a:lnSpc>
                        <a:spcAft>
                          <a:spcPts val="800"/>
                        </a:spcAft>
                      </a:pPr>
                      <a:r>
                        <a:rPr lang="es-EC" sz="1100" dirty="0">
                          <a:effectLst/>
                        </a:rPr>
                        <a:t>10</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40</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4</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C" sz="1100">
                          <a:effectLst/>
                        </a:rPr>
                        <a:t>31</a:t>
                      </a:r>
                      <a:endParaRPr lang="es-EC"/>
                    </a:p>
                  </a:txBody>
                  <a:tcPr marL="68580" marR="68580" marT="0" marB="0"/>
                </a:tc>
                <a:extLst>
                  <a:ext uri="{0D108BD9-81ED-4DB2-BD59-A6C34878D82A}">
                    <a16:rowId xmlns:a16="http://schemas.microsoft.com/office/drawing/2014/main" val="2810565019"/>
                  </a:ext>
                </a:extLst>
              </a:tr>
              <a:tr h="226199">
                <a:tc>
                  <a:txBody>
                    <a:bodyPr/>
                    <a:lstStyle/>
                    <a:p>
                      <a:pPr algn="ctr">
                        <a:lnSpc>
                          <a:spcPct val="150000"/>
                        </a:lnSpc>
                        <a:spcAft>
                          <a:spcPts val="800"/>
                        </a:spcAft>
                      </a:pPr>
                      <a:r>
                        <a:rPr lang="es-EC" sz="1100" dirty="0">
                          <a:effectLst/>
                        </a:rPr>
                        <a:t>11</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25</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14</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C" sz="1100">
                          <a:effectLst/>
                        </a:rPr>
                        <a:t>18</a:t>
                      </a:r>
                      <a:endParaRPr lang="es-EC"/>
                    </a:p>
                  </a:txBody>
                  <a:tcPr marL="68580" marR="68580" marT="0" marB="0"/>
                </a:tc>
                <a:extLst>
                  <a:ext uri="{0D108BD9-81ED-4DB2-BD59-A6C34878D82A}">
                    <a16:rowId xmlns:a16="http://schemas.microsoft.com/office/drawing/2014/main" val="187574922"/>
                  </a:ext>
                </a:extLst>
              </a:tr>
              <a:tr h="226199">
                <a:tc>
                  <a:txBody>
                    <a:bodyPr/>
                    <a:lstStyle/>
                    <a:p>
                      <a:pPr algn="ctr">
                        <a:lnSpc>
                          <a:spcPct val="150000"/>
                        </a:lnSpc>
                        <a:spcAft>
                          <a:spcPts val="800"/>
                        </a:spcAft>
                      </a:pPr>
                      <a:r>
                        <a:rPr lang="es-EC" sz="1100" dirty="0">
                          <a:effectLst/>
                        </a:rPr>
                        <a:t>12</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dirty="0">
                          <a:effectLst/>
                        </a:rPr>
                        <a:t>40</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dirty="0">
                          <a:effectLst/>
                        </a:rPr>
                        <a:t>14</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C" sz="1100" dirty="0">
                          <a:effectLst/>
                        </a:rPr>
                        <a:t>26</a:t>
                      </a:r>
                      <a:endParaRPr lang="es-EC" dirty="0"/>
                    </a:p>
                  </a:txBody>
                  <a:tcPr marL="68580" marR="68580" marT="0" marB="0"/>
                </a:tc>
                <a:extLst>
                  <a:ext uri="{0D108BD9-81ED-4DB2-BD59-A6C34878D82A}">
                    <a16:rowId xmlns:a16="http://schemas.microsoft.com/office/drawing/2014/main" val="8953300"/>
                  </a:ext>
                </a:extLst>
              </a:tr>
            </a:tbl>
          </a:graphicData>
        </a:graphic>
      </p:graphicFrame>
      <p:pic>
        <p:nvPicPr>
          <p:cNvPr id="4" name="Imagen 3">
            <a:extLst>
              <a:ext uri="{FF2B5EF4-FFF2-40B4-BE49-F238E27FC236}">
                <a16:creationId xmlns:a16="http://schemas.microsoft.com/office/drawing/2014/main" id="{B3E12E24-9C12-49E6-A5C3-F83D150C86A8}"/>
              </a:ext>
            </a:extLst>
          </p:cNvPr>
          <p:cNvPicPr>
            <a:picLocks noChangeAspect="1"/>
          </p:cNvPicPr>
          <p:nvPr/>
        </p:nvPicPr>
        <p:blipFill rotWithShape="1">
          <a:blip r:embed="rId2">
            <a:extLst>
              <a:ext uri="{28A0092B-C50C-407E-A947-70E740481C1C}">
                <a14:useLocalDpi xmlns:a14="http://schemas.microsoft.com/office/drawing/2010/main" val="0"/>
              </a:ext>
            </a:extLst>
          </a:blip>
          <a:srcRect l="2739" r="2354"/>
          <a:stretch/>
        </p:blipFill>
        <p:spPr bwMode="auto">
          <a:xfrm>
            <a:off x="6391777" y="1929177"/>
            <a:ext cx="5327783" cy="3742171"/>
          </a:xfrm>
          <a:prstGeom prst="rect">
            <a:avLst/>
          </a:prstGeom>
          <a:noFill/>
          <a:ln>
            <a:noFill/>
          </a:ln>
        </p:spPr>
      </p:pic>
      <p:sp>
        <p:nvSpPr>
          <p:cNvPr id="8" name="Rectángulo 7">
            <a:extLst>
              <a:ext uri="{FF2B5EF4-FFF2-40B4-BE49-F238E27FC236}">
                <a16:creationId xmlns:a16="http://schemas.microsoft.com/office/drawing/2014/main" id="{676DE301-F193-473E-A146-347E8F0F86EC}"/>
              </a:ext>
            </a:extLst>
          </p:cNvPr>
          <p:cNvSpPr/>
          <p:nvPr/>
        </p:nvSpPr>
        <p:spPr>
          <a:xfrm>
            <a:off x="8176334" y="2405848"/>
            <a:ext cx="1734105" cy="19257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C"/>
          </a:p>
        </p:txBody>
      </p:sp>
      <p:sp>
        <p:nvSpPr>
          <p:cNvPr id="9" name="Rectángulo 8">
            <a:extLst>
              <a:ext uri="{FF2B5EF4-FFF2-40B4-BE49-F238E27FC236}">
                <a16:creationId xmlns:a16="http://schemas.microsoft.com/office/drawing/2014/main" id="{BF966658-6A6E-4CDA-A1B9-CEA0F858FCDF}"/>
              </a:ext>
            </a:extLst>
          </p:cNvPr>
          <p:cNvSpPr/>
          <p:nvPr/>
        </p:nvSpPr>
        <p:spPr>
          <a:xfrm>
            <a:off x="8176334" y="2598419"/>
            <a:ext cx="1734105" cy="11017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C"/>
          </a:p>
        </p:txBody>
      </p:sp>
      <p:sp>
        <p:nvSpPr>
          <p:cNvPr id="10" name="Rectángulo 9">
            <a:extLst>
              <a:ext uri="{FF2B5EF4-FFF2-40B4-BE49-F238E27FC236}">
                <a16:creationId xmlns:a16="http://schemas.microsoft.com/office/drawing/2014/main" id="{51F61EA8-5672-4891-8C34-35CFAA5A5A7A}"/>
              </a:ext>
            </a:extLst>
          </p:cNvPr>
          <p:cNvSpPr/>
          <p:nvPr/>
        </p:nvSpPr>
        <p:spPr>
          <a:xfrm>
            <a:off x="7900109" y="2735904"/>
            <a:ext cx="2301166" cy="140646"/>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C"/>
          </a:p>
        </p:txBody>
      </p:sp>
      <p:sp>
        <p:nvSpPr>
          <p:cNvPr id="11" name="Marcador de contenido 2">
            <a:extLst>
              <a:ext uri="{FF2B5EF4-FFF2-40B4-BE49-F238E27FC236}">
                <a16:creationId xmlns:a16="http://schemas.microsoft.com/office/drawing/2014/main" id="{64F2C92D-FC3E-40EB-8B77-862C30C9FE94}"/>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4133628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A914B4-A213-4170-BA6E-1DBC94E4D7E4}"/>
              </a:ext>
            </a:extLst>
          </p:cNvPr>
          <p:cNvSpPr>
            <a:spLocks noGrp="1"/>
          </p:cNvSpPr>
          <p:nvPr>
            <p:ph type="title"/>
          </p:nvPr>
        </p:nvSpPr>
        <p:spPr>
          <a:xfrm>
            <a:off x="2649266" y="312195"/>
            <a:ext cx="8331154" cy="1346897"/>
          </a:xfrm>
        </p:spPr>
        <p:txBody>
          <a:bodyPr/>
          <a:lstStyle/>
          <a:p>
            <a:r>
              <a:rPr lang="es-EC" sz="4400" dirty="0">
                <a:effectLst/>
              </a:rPr>
              <a:t>Sistema de monitoreo y control</a:t>
            </a:r>
            <a:endParaRPr lang="es-EC" dirty="0"/>
          </a:p>
        </p:txBody>
      </p:sp>
      <p:pic>
        <p:nvPicPr>
          <p:cNvPr id="11" name="Imagen 10">
            <a:extLst>
              <a:ext uri="{FF2B5EF4-FFF2-40B4-BE49-F238E27FC236}">
                <a16:creationId xmlns:a16="http://schemas.microsoft.com/office/drawing/2014/main" id="{516EEA7D-1C98-4C3E-BC27-6055F99878B4}"/>
              </a:ext>
            </a:extLst>
          </p:cNvPr>
          <p:cNvPicPr>
            <a:picLocks noChangeAspect="1"/>
          </p:cNvPicPr>
          <p:nvPr/>
        </p:nvPicPr>
        <p:blipFill>
          <a:blip r:embed="rId2"/>
          <a:stretch>
            <a:fillRect/>
          </a:stretch>
        </p:blipFill>
        <p:spPr>
          <a:xfrm>
            <a:off x="4413727" y="2532811"/>
            <a:ext cx="1832293" cy="1462116"/>
          </a:xfrm>
          <a:prstGeom prst="rect">
            <a:avLst/>
          </a:prstGeom>
        </p:spPr>
      </p:pic>
      <p:pic>
        <p:nvPicPr>
          <p:cNvPr id="12" name="Imagen 11">
            <a:extLst>
              <a:ext uri="{FF2B5EF4-FFF2-40B4-BE49-F238E27FC236}">
                <a16:creationId xmlns:a16="http://schemas.microsoft.com/office/drawing/2014/main" id="{2AE19A2C-A6EA-4F9B-AF66-64C8F2DDC9D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4843" y="2478294"/>
            <a:ext cx="2055214" cy="1901412"/>
          </a:xfrm>
          <a:prstGeom prst="rect">
            <a:avLst/>
          </a:prstGeom>
          <a:noFill/>
          <a:ln>
            <a:noFill/>
          </a:ln>
        </p:spPr>
      </p:pic>
      <p:sp>
        <p:nvSpPr>
          <p:cNvPr id="13" name="Marcador de contenido 2">
            <a:extLst>
              <a:ext uri="{FF2B5EF4-FFF2-40B4-BE49-F238E27FC236}">
                <a16:creationId xmlns:a16="http://schemas.microsoft.com/office/drawing/2014/main" id="{32915353-1891-47B3-8DB5-DA4A17E0F833}"/>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416107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A81B9D-A56F-434F-8A74-EE91D997E8B9}"/>
              </a:ext>
            </a:extLst>
          </p:cNvPr>
          <p:cNvSpPr>
            <a:spLocks noGrp="1"/>
          </p:cNvSpPr>
          <p:nvPr>
            <p:ph type="title"/>
          </p:nvPr>
        </p:nvSpPr>
        <p:spPr>
          <a:xfrm>
            <a:off x="3167426" y="472108"/>
            <a:ext cx="8011114" cy="1346897"/>
          </a:xfrm>
        </p:spPr>
        <p:txBody>
          <a:bodyPr/>
          <a:lstStyle/>
          <a:p>
            <a:r>
              <a:rPr lang="es-EC" sz="4400" dirty="0">
                <a:effectLst/>
              </a:rPr>
              <a:t>Sistema de monitoreo y control</a:t>
            </a:r>
            <a:endParaRPr lang="es-EC" dirty="0"/>
          </a:p>
        </p:txBody>
      </p:sp>
      <p:graphicFrame>
        <p:nvGraphicFramePr>
          <p:cNvPr id="4" name="Diagrama 3">
            <a:extLst>
              <a:ext uri="{FF2B5EF4-FFF2-40B4-BE49-F238E27FC236}">
                <a16:creationId xmlns:a16="http://schemas.microsoft.com/office/drawing/2014/main" id="{10367144-E7B6-4EDE-A510-CE9A98B3477F}"/>
              </a:ext>
            </a:extLst>
          </p:cNvPr>
          <p:cNvGraphicFramePr/>
          <p:nvPr>
            <p:extLst>
              <p:ext uri="{D42A27DB-BD31-4B8C-83A1-F6EECF244321}">
                <p14:modId xmlns:p14="http://schemas.microsoft.com/office/powerpoint/2010/main" val="2640531843"/>
              </p:ext>
            </p:extLst>
          </p:nvPr>
        </p:nvGraphicFramePr>
        <p:xfrm>
          <a:off x="1264920" y="1988820"/>
          <a:ext cx="5486400" cy="32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descr="Arduino Board Mega 2560 Core | Conrad.com">
            <a:extLst>
              <a:ext uri="{FF2B5EF4-FFF2-40B4-BE49-F238E27FC236}">
                <a16:creationId xmlns:a16="http://schemas.microsoft.com/office/drawing/2014/main" id="{D17E7610-909F-4D44-9B74-C4183F6D21F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07946" y="1677194"/>
            <a:ext cx="2259013" cy="1751806"/>
          </a:xfrm>
          <a:prstGeom prst="rect">
            <a:avLst/>
          </a:prstGeom>
          <a:noFill/>
          <a:ln>
            <a:noFill/>
          </a:ln>
        </p:spPr>
      </p:pic>
      <p:pic>
        <p:nvPicPr>
          <p:cNvPr id="6" name="Imagen 5">
            <a:extLst>
              <a:ext uri="{FF2B5EF4-FFF2-40B4-BE49-F238E27FC236}">
                <a16:creationId xmlns:a16="http://schemas.microsoft.com/office/drawing/2014/main" id="{9C3EA0FF-DA77-428B-BCD2-376C6C31E53B}"/>
              </a:ext>
            </a:extLst>
          </p:cNvPr>
          <p:cNvPicPr>
            <a:picLocks noChangeAspect="1"/>
          </p:cNvPicPr>
          <p:nvPr/>
        </p:nvPicPr>
        <p:blipFill>
          <a:blip r:embed="rId8"/>
          <a:stretch>
            <a:fillRect/>
          </a:stretch>
        </p:blipFill>
        <p:spPr>
          <a:xfrm>
            <a:off x="7860766" y="3778885"/>
            <a:ext cx="1953372" cy="1486535"/>
          </a:xfrm>
          <a:prstGeom prst="rect">
            <a:avLst/>
          </a:prstGeom>
        </p:spPr>
      </p:pic>
      <p:sp>
        <p:nvSpPr>
          <p:cNvPr id="7" name="Marcador de contenido 2">
            <a:extLst>
              <a:ext uri="{FF2B5EF4-FFF2-40B4-BE49-F238E27FC236}">
                <a16:creationId xmlns:a16="http://schemas.microsoft.com/office/drawing/2014/main" id="{CE9FBA09-F461-481A-89DF-C8B6E7647CAB}"/>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906040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FA0AFC5C-334A-4876-80EB-68CBCE992C80}"/>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18" name="Imagen 17">
            <a:extLst>
              <a:ext uri="{FF2B5EF4-FFF2-40B4-BE49-F238E27FC236}">
                <a16:creationId xmlns:a16="http://schemas.microsoft.com/office/drawing/2014/main" id="{B1B5F400-0450-463A-8A77-E31DCDA1E8F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t="11950" r="37799" b="7852"/>
          <a:stretch/>
        </p:blipFill>
        <p:spPr>
          <a:xfrm>
            <a:off x="2769838" y="3905249"/>
            <a:ext cx="3000115" cy="2581275"/>
          </a:xfrm>
          <a:prstGeom prst="rect">
            <a:avLst/>
          </a:prstGeom>
        </p:spPr>
      </p:pic>
      <p:pic>
        <p:nvPicPr>
          <p:cNvPr id="20" name="Imagen 19">
            <a:extLst>
              <a:ext uri="{FF2B5EF4-FFF2-40B4-BE49-F238E27FC236}">
                <a16:creationId xmlns:a16="http://schemas.microsoft.com/office/drawing/2014/main" id="{C69C13D4-A4A0-49FB-9056-0D42BDAB6572}"/>
              </a:ext>
            </a:extLst>
          </p:cNvPr>
          <p:cNvPicPr>
            <a:picLocks noChangeAspect="1"/>
          </p:cNvPicPr>
          <p:nvPr/>
        </p:nvPicPr>
        <p:blipFill rotWithShape="1">
          <a:blip r:embed="rId4">
            <a:extLst>
              <a:ext uri="{28A0092B-C50C-407E-A947-70E740481C1C}">
                <a14:useLocalDpi xmlns:a14="http://schemas.microsoft.com/office/drawing/2010/main" val="0"/>
              </a:ext>
            </a:extLst>
          </a:blip>
          <a:srcRect l="23400" r="20800" b="60000"/>
          <a:stretch/>
        </p:blipFill>
        <p:spPr>
          <a:xfrm>
            <a:off x="8582025" y="4142533"/>
            <a:ext cx="2657476" cy="1905001"/>
          </a:xfrm>
          <a:prstGeom prst="rect">
            <a:avLst/>
          </a:prstGeom>
        </p:spPr>
      </p:pic>
      <p:pic>
        <p:nvPicPr>
          <p:cNvPr id="22" name="Imagen 21">
            <a:extLst>
              <a:ext uri="{FF2B5EF4-FFF2-40B4-BE49-F238E27FC236}">
                <a16:creationId xmlns:a16="http://schemas.microsoft.com/office/drawing/2014/main" id="{53109A87-48F9-4EF1-8E7F-FD1D18B66B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1601" y="371476"/>
            <a:ext cx="4008544" cy="3971082"/>
          </a:xfrm>
          <a:prstGeom prst="rect">
            <a:avLst/>
          </a:prstGeom>
        </p:spPr>
      </p:pic>
    </p:spTree>
    <p:extLst>
      <p:ext uri="{BB962C8B-B14F-4D97-AF65-F5344CB8AC3E}">
        <p14:creationId xmlns:p14="http://schemas.microsoft.com/office/powerpoint/2010/main" val="1514196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A81B9D-A56F-434F-8A74-EE91D997E8B9}"/>
              </a:ext>
            </a:extLst>
          </p:cNvPr>
          <p:cNvSpPr>
            <a:spLocks noGrp="1"/>
          </p:cNvSpPr>
          <p:nvPr>
            <p:ph type="title"/>
          </p:nvPr>
        </p:nvSpPr>
        <p:spPr>
          <a:xfrm>
            <a:off x="1950720" y="388288"/>
            <a:ext cx="9372600" cy="1346897"/>
          </a:xfrm>
        </p:spPr>
        <p:txBody>
          <a:bodyPr/>
          <a:lstStyle/>
          <a:p>
            <a:r>
              <a:rPr lang="es-EC" sz="4400" dirty="0">
                <a:effectLst/>
              </a:rPr>
              <a:t>Sistema de presentación de resultados</a:t>
            </a:r>
            <a:endParaRPr lang="es-EC" dirty="0"/>
          </a:p>
        </p:txBody>
      </p:sp>
      <p:pic>
        <p:nvPicPr>
          <p:cNvPr id="6" name="Imagen 5">
            <a:extLst>
              <a:ext uri="{FF2B5EF4-FFF2-40B4-BE49-F238E27FC236}">
                <a16:creationId xmlns:a16="http://schemas.microsoft.com/office/drawing/2014/main" id="{17160FBD-69CA-4DEE-B1D2-42828DF5E5EA}"/>
              </a:ext>
            </a:extLst>
          </p:cNvPr>
          <p:cNvPicPr>
            <a:picLocks noChangeAspect="1"/>
          </p:cNvPicPr>
          <p:nvPr/>
        </p:nvPicPr>
        <p:blipFill>
          <a:blip r:embed="rId2"/>
          <a:stretch>
            <a:fillRect/>
          </a:stretch>
        </p:blipFill>
        <p:spPr>
          <a:xfrm rot="1441271">
            <a:off x="5167425" y="2289304"/>
            <a:ext cx="2243773" cy="1815209"/>
          </a:xfrm>
          <a:prstGeom prst="rect">
            <a:avLst/>
          </a:prstGeom>
        </p:spPr>
      </p:pic>
      <p:pic>
        <p:nvPicPr>
          <p:cNvPr id="7" name="Imagen 6">
            <a:extLst>
              <a:ext uri="{FF2B5EF4-FFF2-40B4-BE49-F238E27FC236}">
                <a16:creationId xmlns:a16="http://schemas.microsoft.com/office/drawing/2014/main" id="{146D7EAF-2982-4E6A-8EBE-0585865405E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5800" r="90000">
                        <a14:foregroundMark x1="5800" y1="43600" x2="5800" y2="43600"/>
                        <a14:foregroundMark x1="8200" y1="45200" x2="8200" y2="45200"/>
                        <a14:foregroundMark x1="13600" y1="36400" x2="13600" y2="36400"/>
                      </a14:backgroundRemoval>
                    </a14:imgEffect>
                  </a14:imgLayer>
                </a14:imgProps>
              </a:ext>
              <a:ext uri="{28A0092B-C50C-407E-A947-70E740481C1C}">
                <a14:useLocalDpi xmlns:a14="http://schemas.microsoft.com/office/drawing/2010/main" val="0"/>
              </a:ext>
            </a:extLst>
          </a:blip>
          <a:srcRect l="6048" r="9274"/>
          <a:stretch/>
        </p:blipFill>
        <p:spPr bwMode="auto">
          <a:xfrm rot="19377141">
            <a:off x="3040753" y="2122867"/>
            <a:ext cx="1819151" cy="2148082"/>
          </a:xfrm>
          <a:prstGeom prst="rect">
            <a:avLst/>
          </a:prstGeom>
          <a:noFill/>
          <a:ln>
            <a:noFill/>
          </a:ln>
          <a:extLst>
            <a:ext uri="{53640926-AAD7-44D8-BBD7-CCE9431645EC}">
              <a14:shadowObscured xmlns:a14="http://schemas.microsoft.com/office/drawing/2010/main"/>
            </a:ext>
          </a:extLst>
        </p:spPr>
      </p:pic>
      <p:pic>
        <p:nvPicPr>
          <p:cNvPr id="9" name="Imagen 8">
            <a:extLst>
              <a:ext uri="{FF2B5EF4-FFF2-40B4-BE49-F238E27FC236}">
                <a16:creationId xmlns:a16="http://schemas.microsoft.com/office/drawing/2014/main" id="{162ED38D-7958-46DD-BF8F-CB80D316272C}"/>
              </a:ext>
            </a:extLst>
          </p:cNvPr>
          <p:cNvPicPr>
            <a:picLocks noChangeAspect="1"/>
          </p:cNvPicPr>
          <p:nvPr/>
        </p:nvPicPr>
        <p:blipFill>
          <a:blip r:embed="rId5"/>
          <a:stretch>
            <a:fillRect/>
          </a:stretch>
        </p:blipFill>
        <p:spPr>
          <a:xfrm>
            <a:off x="7904479" y="2362201"/>
            <a:ext cx="3272393" cy="1701494"/>
          </a:xfrm>
          <a:prstGeom prst="rect">
            <a:avLst/>
          </a:prstGeom>
        </p:spPr>
      </p:pic>
      <p:sp>
        <p:nvSpPr>
          <p:cNvPr id="10" name="Marcador de contenido 2">
            <a:extLst>
              <a:ext uri="{FF2B5EF4-FFF2-40B4-BE49-F238E27FC236}">
                <a16:creationId xmlns:a16="http://schemas.microsoft.com/office/drawing/2014/main" id="{90703832-9CE2-487F-BC3C-24D7673AF471}"/>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081668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p:txBody>
          <a:bodyPr/>
          <a:lstStyle/>
          <a:p>
            <a:r>
              <a:rPr lang="es-MX" dirty="0"/>
              <a:t>Prototipo final</a:t>
            </a:r>
          </a:p>
        </p:txBody>
      </p:sp>
      <p:pic>
        <p:nvPicPr>
          <p:cNvPr id="7" name="Imagen 6">
            <a:extLst>
              <a:ext uri="{FF2B5EF4-FFF2-40B4-BE49-F238E27FC236}">
                <a16:creationId xmlns:a16="http://schemas.microsoft.com/office/drawing/2014/main" id="{208D37D9-BD9C-4D08-ABC8-0737038B16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5711" y="1446524"/>
            <a:ext cx="7142732" cy="5040000"/>
          </a:xfrm>
          <a:prstGeom prst="rect">
            <a:avLst/>
          </a:prstGeom>
          <a:noFill/>
          <a:ln>
            <a:noFill/>
          </a:ln>
        </p:spPr>
      </p:pic>
      <p:sp>
        <p:nvSpPr>
          <p:cNvPr id="9" name="Marcador de contenido 2">
            <a:extLst>
              <a:ext uri="{FF2B5EF4-FFF2-40B4-BE49-F238E27FC236}">
                <a16:creationId xmlns:a16="http://schemas.microsoft.com/office/drawing/2014/main" id="{1613AEE1-B777-43F8-938D-AF015E394724}"/>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b="1" u="sng"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418722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p:txBody>
          <a:bodyPr/>
          <a:lstStyle/>
          <a:p>
            <a:r>
              <a:rPr lang="es-MX" dirty="0"/>
              <a:t>Prototipo final</a:t>
            </a:r>
          </a:p>
        </p:txBody>
      </p:sp>
      <p:pic>
        <p:nvPicPr>
          <p:cNvPr id="5" name="Imagen 4">
            <a:extLst>
              <a:ext uri="{FF2B5EF4-FFF2-40B4-BE49-F238E27FC236}">
                <a16:creationId xmlns:a16="http://schemas.microsoft.com/office/drawing/2014/main" id="{24E5E553-95AC-4D42-82A6-36C675C79F0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0436" y="1446524"/>
            <a:ext cx="7147012" cy="5040000"/>
          </a:xfrm>
          <a:prstGeom prst="rect">
            <a:avLst/>
          </a:prstGeom>
          <a:noFill/>
          <a:ln>
            <a:noFill/>
          </a:ln>
        </p:spPr>
      </p:pic>
      <p:sp>
        <p:nvSpPr>
          <p:cNvPr id="8" name="Marcador de contenido 2">
            <a:extLst>
              <a:ext uri="{FF2B5EF4-FFF2-40B4-BE49-F238E27FC236}">
                <a16:creationId xmlns:a16="http://schemas.microsoft.com/office/drawing/2014/main" id="{E23896DB-8908-433B-909E-D1F0EA0A1EB4}"/>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b="1" u="sng"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186931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p:txBody>
          <a:bodyPr/>
          <a:lstStyle/>
          <a:p>
            <a:r>
              <a:rPr lang="es-MX" dirty="0"/>
              <a:t>Prototipo final</a:t>
            </a:r>
          </a:p>
        </p:txBody>
      </p:sp>
      <p:pic>
        <p:nvPicPr>
          <p:cNvPr id="5" name="Imagen 4">
            <a:extLst>
              <a:ext uri="{FF2B5EF4-FFF2-40B4-BE49-F238E27FC236}">
                <a16:creationId xmlns:a16="http://schemas.microsoft.com/office/drawing/2014/main" id="{74622F3D-EBBC-487C-99B3-FCABB7BCB9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8845" y="1446524"/>
            <a:ext cx="7147138" cy="5040000"/>
          </a:xfrm>
          <a:prstGeom prst="rect">
            <a:avLst/>
          </a:prstGeom>
          <a:noFill/>
          <a:ln>
            <a:noFill/>
          </a:ln>
        </p:spPr>
      </p:pic>
      <p:sp>
        <p:nvSpPr>
          <p:cNvPr id="8" name="Marcador de contenido 2">
            <a:extLst>
              <a:ext uri="{FF2B5EF4-FFF2-40B4-BE49-F238E27FC236}">
                <a16:creationId xmlns:a16="http://schemas.microsoft.com/office/drawing/2014/main" id="{3F8AF951-FE96-49D4-9CE0-1D1C4C7B9453}"/>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b="1" u="sng"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538572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p:txBody>
          <a:bodyPr/>
          <a:lstStyle/>
          <a:p>
            <a:r>
              <a:rPr lang="es-MX" dirty="0"/>
              <a:t>Prototipo final</a:t>
            </a:r>
          </a:p>
        </p:txBody>
      </p:sp>
      <p:pic>
        <p:nvPicPr>
          <p:cNvPr id="7" name="Imagen 6">
            <a:extLst>
              <a:ext uri="{FF2B5EF4-FFF2-40B4-BE49-F238E27FC236}">
                <a16:creationId xmlns:a16="http://schemas.microsoft.com/office/drawing/2014/main" id="{F13F4C50-B7AF-49D2-8787-A5FA2E3F564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1502781"/>
            <a:ext cx="7136446" cy="5040000"/>
          </a:xfrm>
          <a:prstGeom prst="rect">
            <a:avLst/>
          </a:prstGeom>
          <a:noFill/>
          <a:ln>
            <a:noFill/>
          </a:ln>
        </p:spPr>
      </p:pic>
      <p:sp>
        <p:nvSpPr>
          <p:cNvPr id="8" name="Marcador de contenido 2">
            <a:extLst>
              <a:ext uri="{FF2B5EF4-FFF2-40B4-BE49-F238E27FC236}">
                <a16:creationId xmlns:a16="http://schemas.microsoft.com/office/drawing/2014/main" id="{BCAACB73-659C-4F91-AE74-200A1932F28E}"/>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b="1" u="sng"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916505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p:txBody>
          <a:bodyPr/>
          <a:lstStyle/>
          <a:p>
            <a:r>
              <a:rPr lang="es-MX" dirty="0"/>
              <a:t>Prototipo final</a:t>
            </a:r>
          </a:p>
        </p:txBody>
      </p:sp>
      <p:pic>
        <p:nvPicPr>
          <p:cNvPr id="7" name="Imagen 6">
            <a:extLst>
              <a:ext uri="{FF2B5EF4-FFF2-40B4-BE49-F238E27FC236}">
                <a16:creationId xmlns:a16="http://schemas.microsoft.com/office/drawing/2014/main" id="{DB593C12-A34D-418E-9E88-08AC277904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216"/>
          <a:stretch/>
        </p:blipFill>
        <p:spPr bwMode="auto">
          <a:xfrm>
            <a:off x="3473557" y="1446524"/>
            <a:ext cx="6702938" cy="5040000"/>
          </a:xfrm>
          <a:prstGeom prst="rect">
            <a:avLst/>
          </a:prstGeom>
          <a:noFill/>
          <a:ln>
            <a:noFill/>
          </a:ln>
          <a:extLst>
            <a:ext uri="{53640926-AAD7-44D8-BBD7-CCE9431645EC}">
              <a14:shadowObscured xmlns:a14="http://schemas.microsoft.com/office/drawing/2010/main"/>
            </a:ext>
          </a:extLst>
        </p:spPr>
      </p:pic>
      <p:sp>
        <p:nvSpPr>
          <p:cNvPr id="8" name="Marcador de contenido 2">
            <a:extLst>
              <a:ext uri="{FF2B5EF4-FFF2-40B4-BE49-F238E27FC236}">
                <a16:creationId xmlns:a16="http://schemas.microsoft.com/office/drawing/2014/main" id="{96A59287-ACAD-49EB-BD94-8BBE5DCA589F}"/>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b="1" u="sng"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306737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p:txBody>
          <a:bodyPr/>
          <a:lstStyle/>
          <a:p>
            <a:r>
              <a:rPr lang="es-MX" dirty="0"/>
              <a:t>Prototipo final</a:t>
            </a:r>
          </a:p>
        </p:txBody>
      </p:sp>
      <p:pic>
        <p:nvPicPr>
          <p:cNvPr id="5" name="Imagen 4">
            <a:extLst>
              <a:ext uri="{FF2B5EF4-FFF2-40B4-BE49-F238E27FC236}">
                <a16:creationId xmlns:a16="http://schemas.microsoft.com/office/drawing/2014/main" id="{649477BC-0426-45F6-A340-B93801F601D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4721" y="1528181"/>
            <a:ext cx="7147658" cy="5040000"/>
          </a:xfrm>
          <a:prstGeom prst="rect">
            <a:avLst/>
          </a:prstGeom>
          <a:noFill/>
          <a:ln>
            <a:noFill/>
          </a:ln>
        </p:spPr>
      </p:pic>
      <p:sp>
        <p:nvSpPr>
          <p:cNvPr id="8" name="Marcador de contenido 2">
            <a:extLst>
              <a:ext uri="{FF2B5EF4-FFF2-40B4-BE49-F238E27FC236}">
                <a16:creationId xmlns:a16="http://schemas.microsoft.com/office/drawing/2014/main" id="{BD0A60E6-3028-421F-90F0-E90A7A4D2422}"/>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b="1" u="sng"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7000794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p:txBody>
          <a:bodyPr/>
          <a:lstStyle/>
          <a:p>
            <a:r>
              <a:rPr lang="es-MX" dirty="0"/>
              <a:t>Funcionamiento</a:t>
            </a:r>
          </a:p>
        </p:txBody>
      </p:sp>
      <p:pic>
        <p:nvPicPr>
          <p:cNvPr id="7" name="Imagen 6">
            <a:extLst>
              <a:ext uri="{FF2B5EF4-FFF2-40B4-BE49-F238E27FC236}">
                <a16:creationId xmlns:a16="http://schemas.microsoft.com/office/drawing/2014/main" id="{9D6D4E3D-AF54-44B2-94C8-248A9363B2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999" b="20204"/>
          <a:stretch/>
        </p:blipFill>
        <p:spPr bwMode="auto">
          <a:xfrm>
            <a:off x="1420307" y="1929620"/>
            <a:ext cx="5621504" cy="2289943"/>
          </a:xfrm>
          <a:prstGeom prst="rect">
            <a:avLst/>
          </a:prstGeom>
          <a:noFill/>
          <a:ln>
            <a:noFill/>
          </a:ln>
          <a:extLst>
            <a:ext uri="{53640926-AAD7-44D8-BBD7-CCE9431645EC}">
              <a14:shadowObscured xmlns:a14="http://schemas.microsoft.com/office/drawing/2010/main"/>
            </a:ext>
          </a:extLst>
        </p:spPr>
      </p:pic>
      <p:pic>
        <p:nvPicPr>
          <p:cNvPr id="12" name="Imagen 11">
            <a:extLst>
              <a:ext uri="{FF2B5EF4-FFF2-40B4-BE49-F238E27FC236}">
                <a16:creationId xmlns:a16="http://schemas.microsoft.com/office/drawing/2014/main" id="{7CA901B6-13E2-4D92-B827-8845ACF10D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64" t="17149" r="3244" b="21678"/>
          <a:stretch/>
        </p:blipFill>
        <p:spPr bwMode="auto">
          <a:xfrm>
            <a:off x="7106331" y="1607686"/>
            <a:ext cx="4276883" cy="2517274"/>
          </a:xfrm>
          <a:prstGeom prst="rect">
            <a:avLst/>
          </a:prstGeom>
          <a:noFill/>
          <a:ln>
            <a:noFill/>
          </a:ln>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7D19E872-0122-4F21-8617-4FCDC58167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399" b="31197"/>
          <a:stretch/>
        </p:blipFill>
        <p:spPr bwMode="auto">
          <a:xfrm>
            <a:off x="4099606" y="4235575"/>
            <a:ext cx="6248018" cy="2381885"/>
          </a:xfrm>
          <a:prstGeom prst="rect">
            <a:avLst/>
          </a:prstGeom>
          <a:noFill/>
          <a:ln>
            <a:noFill/>
          </a:ln>
          <a:extLst>
            <a:ext uri="{53640926-AAD7-44D8-BBD7-CCE9431645EC}">
              <a14:shadowObscured xmlns:a14="http://schemas.microsoft.com/office/drawing/2010/main"/>
            </a:ext>
          </a:extLst>
        </p:spPr>
      </p:pic>
      <p:sp>
        <p:nvSpPr>
          <p:cNvPr id="14" name="Marcador de contenido 2">
            <a:extLst>
              <a:ext uri="{FF2B5EF4-FFF2-40B4-BE49-F238E27FC236}">
                <a16:creationId xmlns:a16="http://schemas.microsoft.com/office/drawing/2014/main" id="{18DD98DF-527F-47DF-9A94-AE89686A511F}"/>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b="1" u="sng"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4779632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a:extLst>
              <a:ext uri="{FF2B5EF4-FFF2-40B4-BE49-F238E27FC236}">
                <a16:creationId xmlns:a16="http://schemas.microsoft.com/office/drawing/2014/main" id="{489028A2-5ABA-4B5C-BF5F-F0F86E297BC3}"/>
              </a:ext>
            </a:extLst>
          </p:cNvPr>
          <p:cNvSpPr txBox="1">
            <a:spLocks/>
          </p:cNvSpPr>
          <p:nvPr/>
        </p:nvSpPr>
        <p:spPr>
          <a:xfrm>
            <a:off x="2895080" y="243176"/>
            <a:ext cx="7315200" cy="13468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MX" dirty="0"/>
              <a:t>Funcionamiento</a:t>
            </a:r>
          </a:p>
        </p:txBody>
      </p:sp>
      <p:pic>
        <p:nvPicPr>
          <p:cNvPr id="7" name="Imagen 6">
            <a:extLst>
              <a:ext uri="{FF2B5EF4-FFF2-40B4-BE49-F238E27FC236}">
                <a16:creationId xmlns:a16="http://schemas.microsoft.com/office/drawing/2014/main" id="{5D628352-FD90-49C1-BDB2-F06E462BEC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512" b="32096"/>
          <a:stretch/>
        </p:blipFill>
        <p:spPr bwMode="auto">
          <a:xfrm>
            <a:off x="6629320" y="1178560"/>
            <a:ext cx="5335199" cy="2741384"/>
          </a:xfrm>
          <a:prstGeom prst="rect">
            <a:avLst/>
          </a:prstGeom>
          <a:noFill/>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46BDA441-8B00-4B77-82ED-926851A086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399" b="34201"/>
          <a:stretch/>
        </p:blipFill>
        <p:spPr bwMode="auto">
          <a:xfrm>
            <a:off x="3854132" y="4188200"/>
            <a:ext cx="6249661" cy="2285745"/>
          </a:xfrm>
          <a:prstGeom prst="rect">
            <a:avLst/>
          </a:prstGeom>
          <a:noFill/>
          <a:ln>
            <a:noFill/>
          </a:ln>
          <a:extLst>
            <a:ext uri="{53640926-AAD7-44D8-BBD7-CCE9431645EC}">
              <a14:shadowObscured xmlns:a14="http://schemas.microsoft.com/office/drawing/2010/main"/>
            </a:ext>
          </a:extLst>
        </p:spPr>
      </p:pic>
      <p:pic>
        <p:nvPicPr>
          <p:cNvPr id="9" name="Imagen 8">
            <a:extLst>
              <a:ext uri="{FF2B5EF4-FFF2-40B4-BE49-F238E27FC236}">
                <a16:creationId xmlns:a16="http://schemas.microsoft.com/office/drawing/2014/main" id="{8F2FA337-2A47-4D29-B678-B1CE83B983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547" t="17292" r="7068" b="33304"/>
          <a:stretch/>
        </p:blipFill>
        <p:spPr bwMode="auto">
          <a:xfrm>
            <a:off x="2621800" y="964087"/>
            <a:ext cx="3585960" cy="3080004"/>
          </a:xfrm>
          <a:prstGeom prst="rect">
            <a:avLst/>
          </a:prstGeom>
          <a:noFill/>
          <a:ln>
            <a:noFill/>
          </a:ln>
          <a:extLst>
            <a:ext uri="{53640926-AAD7-44D8-BBD7-CCE9431645EC}">
              <a14:shadowObscured xmlns:a14="http://schemas.microsoft.com/office/drawing/2010/main"/>
            </a:ext>
          </a:extLst>
        </p:spPr>
      </p:pic>
      <p:sp>
        <p:nvSpPr>
          <p:cNvPr id="10" name="Marcador de contenido 2">
            <a:extLst>
              <a:ext uri="{FF2B5EF4-FFF2-40B4-BE49-F238E27FC236}">
                <a16:creationId xmlns:a16="http://schemas.microsoft.com/office/drawing/2014/main" id="{60CC21CA-C4F4-4933-AD39-3FFA173AB68C}"/>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b="1" u="sng"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9165496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a:extLst>
              <a:ext uri="{FF2B5EF4-FFF2-40B4-BE49-F238E27FC236}">
                <a16:creationId xmlns:a16="http://schemas.microsoft.com/office/drawing/2014/main" id="{489028A2-5ABA-4B5C-BF5F-F0F86E297BC3}"/>
              </a:ext>
            </a:extLst>
          </p:cNvPr>
          <p:cNvSpPr txBox="1">
            <a:spLocks/>
          </p:cNvSpPr>
          <p:nvPr/>
        </p:nvSpPr>
        <p:spPr>
          <a:xfrm>
            <a:off x="2895080" y="243176"/>
            <a:ext cx="7315200" cy="13468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MX" dirty="0"/>
              <a:t>Funcionamiento</a:t>
            </a:r>
          </a:p>
        </p:txBody>
      </p:sp>
      <p:pic>
        <p:nvPicPr>
          <p:cNvPr id="10" name="Imagen 9">
            <a:extLst>
              <a:ext uri="{FF2B5EF4-FFF2-40B4-BE49-F238E27FC236}">
                <a16:creationId xmlns:a16="http://schemas.microsoft.com/office/drawing/2014/main" id="{C88B609A-D3A7-4A2D-A674-0658722AC4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000" t="18399" b="34201"/>
          <a:stretch/>
        </p:blipFill>
        <p:spPr bwMode="auto">
          <a:xfrm>
            <a:off x="2570480" y="1426835"/>
            <a:ext cx="3525520" cy="2578841"/>
          </a:xfrm>
          <a:prstGeom prst="rect">
            <a:avLst/>
          </a:prstGeom>
          <a:noFill/>
          <a:ln>
            <a:noFill/>
          </a:ln>
          <a:extLst>
            <a:ext uri="{53640926-AAD7-44D8-BBD7-CCE9431645EC}">
              <a14:shadowObscured xmlns:a14="http://schemas.microsoft.com/office/drawing/2010/main"/>
            </a:ext>
          </a:extLst>
        </p:spPr>
      </p:pic>
      <p:pic>
        <p:nvPicPr>
          <p:cNvPr id="11" name="Imagen 10">
            <a:extLst>
              <a:ext uri="{FF2B5EF4-FFF2-40B4-BE49-F238E27FC236}">
                <a16:creationId xmlns:a16="http://schemas.microsoft.com/office/drawing/2014/main" id="{A8C65C72-A9DE-47E5-87DC-40F9E70A5631}"/>
              </a:ext>
            </a:extLst>
          </p:cNvPr>
          <p:cNvPicPr>
            <a:picLocks noChangeAspect="1"/>
          </p:cNvPicPr>
          <p:nvPr/>
        </p:nvPicPr>
        <p:blipFill rotWithShape="1">
          <a:blip r:embed="rId3">
            <a:extLst>
              <a:ext uri="{28A0092B-C50C-407E-A947-70E740481C1C}">
                <a14:useLocalDpi xmlns:a14="http://schemas.microsoft.com/office/drawing/2010/main" val="0"/>
              </a:ext>
            </a:extLst>
          </a:blip>
          <a:srcRect l="12503" t="35096" r="13705" b="43693"/>
          <a:stretch/>
        </p:blipFill>
        <p:spPr bwMode="auto">
          <a:xfrm>
            <a:off x="5991224" y="1653784"/>
            <a:ext cx="5640517" cy="2288180"/>
          </a:xfrm>
          <a:prstGeom prst="rect">
            <a:avLst/>
          </a:prstGeom>
          <a:noFill/>
          <a:ln>
            <a:noFill/>
          </a:ln>
          <a:extLst>
            <a:ext uri="{53640926-AAD7-44D8-BBD7-CCE9431645EC}">
              <a14:shadowObscured xmlns:a14="http://schemas.microsoft.com/office/drawing/2010/main"/>
            </a:ext>
          </a:extLst>
        </p:spPr>
      </p:pic>
      <p:pic>
        <p:nvPicPr>
          <p:cNvPr id="12" name="Imagen 11">
            <a:extLst>
              <a:ext uri="{FF2B5EF4-FFF2-40B4-BE49-F238E27FC236}">
                <a16:creationId xmlns:a16="http://schemas.microsoft.com/office/drawing/2014/main" id="{13D672A8-CE51-4AB1-85AC-B5A78F5912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91" t="16116" b="27224"/>
          <a:stretch/>
        </p:blipFill>
        <p:spPr bwMode="auto">
          <a:xfrm>
            <a:off x="1953577" y="3980888"/>
            <a:ext cx="4424045" cy="2446655"/>
          </a:xfrm>
          <a:prstGeom prst="rect">
            <a:avLst/>
          </a:prstGeom>
          <a:noFill/>
          <a:ln>
            <a:noFill/>
          </a:ln>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324F4353-84D6-4354-8651-7FC94BF148ED}"/>
              </a:ext>
            </a:extLst>
          </p:cNvPr>
          <p:cNvPicPr>
            <a:picLocks noChangeAspect="1"/>
          </p:cNvPicPr>
          <p:nvPr/>
        </p:nvPicPr>
        <p:blipFill rotWithShape="1">
          <a:blip r:embed="rId3">
            <a:extLst>
              <a:ext uri="{28A0092B-C50C-407E-A947-70E740481C1C}">
                <a14:useLocalDpi xmlns:a14="http://schemas.microsoft.com/office/drawing/2010/main" val="0"/>
              </a:ext>
            </a:extLst>
          </a:blip>
          <a:srcRect l="12504" t="63107" r="7342" b="8337"/>
          <a:stretch/>
        </p:blipFill>
        <p:spPr bwMode="auto">
          <a:xfrm>
            <a:off x="6552680" y="4005675"/>
            <a:ext cx="4866547" cy="2446655"/>
          </a:xfrm>
          <a:prstGeom prst="rect">
            <a:avLst/>
          </a:prstGeom>
          <a:noFill/>
          <a:ln>
            <a:noFill/>
          </a:ln>
          <a:extLst>
            <a:ext uri="{53640926-AAD7-44D8-BBD7-CCE9431645EC}">
              <a14:shadowObscured xmlns:a14="http://schemas.microsoft.com/office/drawing/2010/main"/>
            </a:ext>
          </a:extLst>
        </p:spPr>
      </p:pic>
      <p:sp>
        <p:nvSpPr>
          <p:cNvPr id="14" name="Marcador de contenido 2">
            <a:extLst>
              <a:ext uri="{FF2B5EF4-FFF2-40B4-BE49-F238E27FC236}">
                <a16:creationId xmlns:a16="http://schemas.microsoft.com/office/drawing/2014/main" id="{925F7101-6CA6-41DD-9A34-B86D45E85B27}"/>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b="1" u="sng"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35494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BA9615-7DB5-4D57-B0E9-14BDBBE81C4C}"/>
              </a:ext>
            </a:extLst>
          </p:cNvPr>
          <p:cNvSpPr>
            <a:spLocks noGrp="1"/>
          </p:cNvSpPr>
          <p:nvPr>
            <p:ph type="title"/>
          </p:nvPr>
        </p:nvSpPr>
        <p:spPr>
          <a:xfrm>
            <a:off x="2396799" y="192313"/>
            <a:ext cx="3000856" cy="1346897"/>
          </a:xfrm>
        </p:spPr>
        <p:txBody>
          <a:bodyPr/>
          <a:lstStyle/>
          <a:p>
            <a:r>
              <a:rPr lang="es-MX" dirty="0">
                <a:cs typeface="Times New Roman" panose="02020603050405020304" pitchFamily="18" charset="0"/>
              </a:rPr>
              <a:t>Actualidad</a:t>
            </a:r>
          </a:p>
        </p:txBody>
      </p:sp>
      <p:pic>
        <p:nvPicPr>
          <p:cNvPr id="8" name="Marcador de contenido 7">
            <a:extLst>
              <a:ext uri="{FF2B5EF4-FFF2-40B4-BE49-F238E27FC236}">
                <a16:creationId xmlns:a16="http://schemas.microsoft.com/office/drawing/2014/main" id="{FE933BC5-F6FF-41EA-8062-5103F1B6B4F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72141"/>
          <a:stretch/>
        </p:blipFill>
        <p:spPr>
          <a:xfrm>
            <a:off x="2749646" y="2307005"/>
            <a:ext cx="2295162" cy="4659623"/>
          </a:xfrm>
        </p:spPr>
      </p:pic>
      <p:pic>
        <p:nvPicPr>
          <p:cNvPr id="5" name="Imagen 4">
            <a:extLst>
              <a:ext uri="{FF2B5EF4-FFF2-40B4-BE49-F238E27FC236}">
                <a16:creationId xmlns:a16="http://schemas.microsoft.com/office/drawing/2014/main" id="{6DA42029-FBE7-4C93-B4D7-F432109A5E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6232" y="84716"/>
            <a:ext cx="2026741" cy="2026741"/>
          </a:xfrm>
          <a:prstGeom prst="rect">
            <a:avLst/>
          </a:prstGeom>
        </p:spPr>
      </p:pic>
      <p:pic>
        <p:nvPicPr>
          <p:cNvPr id="10" name="Marcador de contenido 7">
            <a:extLst>
              <a:ext uri="{FF2B5EF4-FFF2-40B4-BE49-F238E27FC236}">
                <a16:creationId xmlns:a16="http://schemas.microsoft.com/office/drawing/2014/main" id="{1CCA777A-1696-4034-A0E3-A60435381C45}"/>
              </a:ext>
            </a:extLst>
          </p:cNvPr>
          <p:cNvPicPr>
            <a:picLocks noChangeAspect="1"/>
          </p:cNvPicPr>
          <p:nvPr/>
        </p:nvPicPr>
        <p:blipFill rotWithShape="1">
          <a:blip r:embed="rId2">
            <a:extLst>
              <a:ext uri="{28A0092B-C50C-407E-A947-70E740481C1C}">
                <a14:useLocalDpi xmlns:a14="http://schemas.microsoft.com/office/drawing/2010/main" val="0"/>
              </a:ext>
            </a:extLst>
          </a:blip>
          <a:srcRect l="35963" r="34637"/>
          <a:stretch/>
        </p:blipFill>
        <p:spPr>
          <a:xfrm>
            <a:off x="9050739" y="2412398"/>
            <a:ext cx="2384386" cy="4587111"/>
          </a:xfrm>
          <a:prstGeom prst="rect">
            <a:avLst/>
          </a:prstGeom>
        </p:spPr>
      </p:pic>
      <p:pic>
        <p:nvPicPr>
          <p:cNvPr id="11" name="Marcador de contenido 7">
            <a:extLst>
              <a:ext uri="{FF2B5EF4-FFF2-40B4-BE49-F238E27FC236}">
                <a16:creationId xmlns:a16="http://schemas.microsoft.com/office/drawing/2014/main" id="{10B2A1A8-7A00-49EF-83D9-11F358267479}"/>
              </a:ext>
            </a:extLst>
          </p:cNvPr>
          <p:cNvPicPr>
            <a:picLocks noChangeAspect="1"/>
          </p:cNvPicPr>
          <p:nvPr/>
        </p:nvPicPr>
        <p:blipFill rotWithShape="1">
          <a:blip r:embed="rId2">
            <a:extLst>
              <a:ext uri="{28A0092B-C50C-407E-A947-70E740481C1C}">
                <a14:useLocalDpi xmlns:a14="http://schemas.microsoft.com/office/drawing/2010/main" val="0"/>
              </a:ext>
            </a:extLst>
          </a:blip>
          <a:srcRect l="73770"/>
          <a:stretch/>
        </p:blipFill>
        <p:spPr>
          <a:xfrm>
            <a:off x="5886814" y="2307005"/>
            <a:ext cx="2176159" cy="4692504"/>
          </a:xfrm>
          <a:prstGeom prst="rect">
            <a:avLst/>
          </a:prstGeom>
        </p:spPr>
      </p:pic>
      <p:sp>
        <p:nvSpPr>
          <p:cNvPr id="9" name="Marcador de contenido 2">
            <a:extLst>
              <a:ext uri="{FF2B5EF4-FFF2-40B4-BE49-F238E27FC236}">
                <a16:creationId xmlns:a16="http://schemas.microsoft.com/office/drawing/2014/main" id="{D0026C37-B269-4816-961B-E6703C67CB6C}"/>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2185369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a:extLst>
              <a:ext uri="{FF2B5EF4-FFF2-40B4-BE49-F238E27FC236}">
                <a16:creationId xmlns:a16="http://schemas.microsoft.com/office/drawing/2014/main" id="{489028A2-5ABA-4B5C-BF5F-F0F86E297BC3}"/>
              </a:ext>
            </a:extLst>
          </p:cNvPr>
          <p:cNvSpPr txBox="1">
            <a:spLocks/>
          </p:cNvSpPr>
          <p:nvPr/>
        </p:nvSpPr>
        <p:spPr>
          <a:xfrm>
            <a:off x="2895080" y="243176"/>
            <a:ext cx="7315200" cy="13468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MX" dirty="0"/>
              <a:t>Funcionamiento</a:t>
            </a:r>
          </a:p>
        </p:txBody>
      </p:sp>
      <p:pic>
        <p:nvPicPr>
          <p:cNvPr id="7" name="Imagen 6">
            <a:extLst>
              <a:ext uri="{FF2B5EF4-FFF2-40B4-BE49-F238E27FC236}">
                <a16:creationId xmlns:a16="http://schemas.microsoft.com/office/drawing/2014/main" id="{4E3E4F24-775C-4871-9418-C3E78E428E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0414" b="28350"/>
          <a:stretch/>
        </p:blipFill>
        <p:spPr bwMode="auto">
          <a:xfrm>
            <a:off x="2534097" y="2026126"/>
            <a:ext cx="8245273" cy="3257074"/>
          </a:xfrm>
          <a:prstGeom prst="rect">
            <a:avLst/>
          </a:prstGeom>
          <a:noFill/>
          <a:ln>
            <a:noFill/>
          </a:ln>
          <a:extLst>
            <a:ext uri="{53640926-AAD7-44D8-BBD7-CCE9431645EC}">
              <a14:shadowObscured xmlns:a14="http://schemas.microsoft.com/office/drawing/2010/main"/>
            </a:ext>
          </a:extLst>
        </p:spPr>
      </p:pic>
      <p:sp>
        <p:nvSpPr>
          <p:cNvPr id="8" name="Marcador de contenido 2">
            <a:extLst>
              <a:ext uri="{FF2B5EF4-FFF2-40B4-BE49-F238E27FC236}">
                <a16:creationId xmlns:a16="http://schemas.microsoft.com/office/drawing/2014/main" id="{94AC5E3D-D0D0-4BDB-8297-D774A82B9856}"/>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b="1" u="sng"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6420701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a:extLst>
              <a:ext uri="{FF2B5EF4-FFF2-40B4-BE49-F238E27FC236}">
                <a16:creationId xmlns:a16="http://schemas.microsoft.com/office/drawing/2014/main" id="{489028A2-5ABA-4B5C-BF5F-F0F86E297BC3}"/>
              </a:ext>
            </a:extLst>
          </p:cNvPr>
          <p:cNvSpPr txBox="1">
            <a:spLocks/>
          </p:cNvSpPr>
          <p:nvPr/>
        </p:nvSpPr>
        <p:spPr>
          <a:xfrm>
            <a:off x="2895080" y="243176"/>
            <a:ext cx="7315200" cy="13468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MX" dirty="0"/>
              <a:t>Pruebas</a:t>
            </a:r>
          </a:p>
        </p:txBody>
      </p:sp>
      <mc:AlternateContent xmlns:mc="http://schemas.openxmlformats.org/markup-compatibility/2006" xmlns:a14="http://schemas.microsoft.com/office/drawing/2010/main">
        <mc:Choice Requires="a14">
          <p:graphicFrame>
            <p:nvGraphicFramePr>
              <p:cNvPr id="2" name="Tabla 1">
                <a:extLst>
                  <a:ext uri="{FF2B5EF4-FFF2-40B4-BE49-F238E27FC236}">
                    <a16:creationId xmlns:a16="http://schemas.microsoft.com/office/drawing/2014/main" id="{FE9254A0-EC93-4843-B481-3AA9B24C0B6A}"/>
                  </a:ext>
                </a:extLst>
              </p:cNvPr>
              <p:cNvGraphicFramePr>
                <a:graphicFrameLocks noGrp="1"/>
              </p:cNvGraphicFramePr>
              <p:nvPr>
                <p:extLst>
                  <p:ext uri="{D42A27DB-BD31-4B8C-83A1-F6EECF244321}">
                    <p14:modId xmlns:p14="http://schemas.microsoft.com/office/powerpoint/2010/main" val="3141649165"/>
                  </p:ext>
                </p:extLst>
              </p:nvPr>
            </p:nvGraphicFramePr>
            <p:xfrm>
              <a:off x="1639264" y="1375014"/>
              <a:ext cx="5377157" cy="5236660"/>
            </p:xfrm>
            <a:graphic>
              <a:graphicData uri="http://schemas.openxmlformats.org/drawingml/2006/table">
                <a:tbl>
                  <a:tblPr firstRow="1" firstCol="1" bandRow="1">
                    <a:tableStyleId>{5C22544A-7EE6-4342-B048-85BDC9FD1C3A}</a:tableStyleId>
                  </a:tblPr>
                  <a:tblGrid>
                    <a:gridCol w="2353751">
                      <a:extLst>
                        <a:ext uri="{9D8B030D-6E8A-4147-A177-3AD203B41FA5}">
                          <a16:colId xmlns:a16="http://schemas.microsoft.com/office/drawing/2014/main" val="2140657900"/>
                        </a:ext>
                      </a:extLst>
                    </a:gridCol>
                    <a:gridCol w="1634307">
                      <a:extLst>
                        <a:ext uri="{9D8B030D-6E8A-4147-A177-3AD203B41FA5}">
                          <a16:colId xmlns:a16="http://schemas.microsoft.com/office/drawing/2014/main" val="3822336316"/>
                        </a:ext>
                      </a:extLst>
                    </a:gridCol>
                    <a:gridCol w="1389099">
                      <a:extLst>
                        <a:ext uri="{9D8B030D-6E8A-4147-A177-3AD203B41FA5}">
                          <a16:colId xmlns:a16="http://schemas.microsoft.com/office/drawing/2014/main" val="2967568874"/>
                        </a:ext>
                      </a:extLst>
                    </a:gridCol>
                  </a:tblGrid>
                  <a:tr h="466394">
                    <a:tc>
                      <a:txBody>
                        <a:bodyPr/>
                        <a:lstStyle/>
                        <a:p>
                          <a:pPr algn="ctr">
                            <a:lnSpc>
                              <a:spcPct val="150000"/>
                            </a:lnSpc>
                            <a:spcAft>
                              <a:spcPts val="800"/>
                            </a:spcAft>
                          </a:pPr>
                          <a:r>
                            <a:rPr lang="es-EC" sz="1100" dirty="0">
                              <a:effectLst/>
                            </a:rPr>
                            <a:t>Requerimiento de la norma ASTM F-2299</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Valor o relación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Cumplimiento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extLst>
                      <a:ext uri="{0D108BD9-81ED-4DB2-BD59-A6C34878D82A}">
                        <a16:rowId xmlns:a16="http://schemas.microsoft.com/office/drawing/2014/main" val="95180181"/>
                      </a:ext>
                    </a:extLst>
                  </a:tr>
                  <a:tr h="466394">
                    <a:tc>
                      <a:txBody>
                        <a:bodyPr/>
                        <a:lstStyle/>
                        <a:p>
                          <a:pPr algn="l">
                            <a:lnSpc>
                              <a:spcPct val="150000"/>
                            </a:lnSpc>
                            <a:spcAft>
                              <a:spcPts val="800"/>
                            </a:spcAft>
                          </a:pPr>
                          <a:r>
                            <a:rPr lang="es-EC" sz="1100">
                              <a:effectLst/>
                            </a:rPr>
                            <a:t>Conducto continuo de paredes rectas</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Cumple</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extLst>
                      <a:ext uri="{0D108BD9-81ED-4DB2-BD59-A6C34878D82A}">
                        <a16:rowId xmlns:a16="http://schemas.microsoft.com/office/drawing/2014/main" val="1382197671"/>
                      </a:ext>
                    </a:extLst>
                  </a:tr>
                  <a:tr h="219941">
                    <a:tc>
                      <a:txBody>
                        <a:bodyPr/>
                        <a:lstStyle/>
                        <a:p>
                          <a:pPr algn="l">
                            <a:lnSpc>
                              <a:spcPct val="150000"/>
                            </a:lnSpc>
                            <a:spcAft>
                              <a:spcPts val="800"/>
                            </a:spcAft>
                          </a:pPr>
                          <a:r>
                            <a:rPr lang="es-EC" sz="1100">
                              <a:effectLst/>
                            </a:rPr>
                            <a:t>Conducto sin fugas de aire </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Cumple</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extLst>
                      <a:ext uri="{0D108BD9-81ED-4DB2-BD59-A6C34878D82A}">
                        <a16:rowId xmlns:a16="http://schemas.microsoft.com/office/drawing/2014/main" val="1761261322"/>
                      </a:ext>
                    </a:extLst>
                  </a:tr>
                  <a:tr h="219941">
                    <a:tc>
                      <a:txBody>
                        <a:bodyPr/>
                        <a:lstStyle/>
                        <a:p>
                          <a:pPr algn="l">
                            <a:lnSpc>
                              <a:spcPct val="150000"/>
                            </a:lnSpc>
                            <a:spcAft>
                              <a:spcPts val="800"/>
                            </a:spcAft>
                          </a:pPr>
                          <a:r>
                            <a:rPr lang="es-EC" sz="1100">
                              <a:effectLst/>
                            </a:rPr>
                            <a:t>Sección transversal de la tubería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2 a 6 pulgadas</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Cumple</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extLst>
                      <a:ext uri="{0D108BD9-81ED-4DB2-BD59-A6C34878D82A}">
                        <a16:rowId xmlns:a16="http://schemas.microsoft.com/office/drawing/2014/main" val="604170082"/>
                      </a:ext>
                    </a:extLst>
                  </a:tr>
                  <a:tr h="466394">
                    <a:tc>
                      <a:txBody>
                        <a:bodyPr/>
                        <a:lstStyle/>
                        <a:p>
                          <a:pPr algn="l">
                            <a:lnSpc>
                              <a:spcPct val="150000"/>
                            </a:lnSpc>
                            <a:spcAft>
                              <a:spcPts val="800"/>
                            </a:spcAft>
                          </a:pPr>
                          <a:r>
                            <a:rPr lang="es-EC" sz="1100" dirty="0">
                              <a:effectLst/>
                            </a:rPr>
                            <a:t>Distancia entre inyección de aerosol y elemento de prueba</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Mínimo de 10 </a:t>
                          </a:r>
                          <a14:m>
                            <m:oMath xmlns:m="http://schemas.openxmlformats.org/officeDocument/2006/math">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m:t>
                                  </m:r>
                                </m:e>
                                <m:sub>
                                  <m:r>
                                    <a:rPr lang="es-EC" sz="1100">
                                      <a:effectLst/>
                                      <a:latin typeface="Cambria Math" panose="02040503050406030204" pitchFamily="18" charset="0"/>
                                    </a:rPr>
                                    <m:t>𝑝</m:t>
                                  </m:r>
                                </m:sub>
                              </m:sSub>
                            </m:oMath>
                          </a14:m>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Cumple</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extLst>
                      <a:ext uri="{0D108BD9-81ED-4DB2-BD59-A6C34878D82A}">
                        <a16:rowId xmlns:a16="http://schemas.microsoft.com/office/drawing/2014/main" val="1092331629"/>
                      </a:ext>
                    </a:extLst>
                  </a:tr>
                  <a:tr h="485376">
                    <a:tc>
                      <a:txBody>
                        <a:bodyPr/>
                        <a:lstStyle/>
                        <a:p>
                          <a:pPr algn="l">
                            <a:lnSpc>
                              <a:spcPct val="150000"/>
                            </a:lnSpc>
                            <a:spcAft>
                              <a:spcPts val="800"/>
                            </a:spcAft>
                          </a:pPr>
                          <a:r>
                            <a:rPr lang="es-EC" sz="1100">
                              <a:effectLst/>
                            </a:rPr>
                            <a:t>Medidores de presión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1 </a:t>
                          </a:r>
                          <a14:m>
                            <m:oMath xmlns:m="http://schemas.openxmlformats.org/officeDocument/2006/math">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m:t>
                                  </m:r>
                                </m:e>
                                <m:sub>
                                  <m:r>
                                    <a:rPr lang="es-EC" sz="1100">
                                      <a:effectLst/>
                                      <a:latin typeface="Cambria Math" panose="02040503050406030204" pitchFamily="18" charset="0"/>
                                    </a:rPr>
                                    <m:t>𝑝</m:t>
                                  </m:r>
                                </m:sub>
                              </m:sSub>
                            </m:oMath>
                          </a14:m>
                          <a:r>
                            <a:rPr lang="es-EC" sz="1100">
                              <a:effectLst/>
                            </a:rPr>
                            <a:t> arriba y abajo del medio filtrante</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Cumple</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extLst>
                      <a:ext uri="{0D108BD9-81ED-4DB2-BD59-A6C34878D82A}">
                        <a16:rowId xmlns:a16="http://schemas.microsoft.com/office/drawing/2014/main" val="1689456892"/>
                      </a:ext>
                    </a:extLst>
                  </a:tr>
                  <a:tr h="489794">
                    <a:tc>
                      <a:txBody>
                        <a:bodyPr/>
                        <a:lstStyle/>
                        <a:p>
                          <a:pPr algn="l">
                            <a:lnSpc>
                              <a:spcPct val="150000"/>
                            </a:lnSpc>
                            <a:spcAft>
                              <a:spcPts val="800"/>
                            </a:spcAft>
                          </a:pPr>
                          <a:r>
                            <a:rPr lang="es-EC" sz="1100">
                              <a:effectLst/>
                            </a:rPr>
                            <a:t>Sondas para extracción de aerosol</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Área transversal &lt;10% del </a:t>
                          </a:r>
                          <a14:m>
                            <m:oMath xmlns:m="http://schemas.openxmlformats.org/officeDocument/2006/math">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m:t>
                                  </m:r>
                                </m:e>
                                <m:sub>
                                  <m:r>
                                    <a:rPr lang="es-EC" sz="1100">
                                      <a:effectLst/>
                                      <a:latin typeface="Cambria Math" panose="02040503050406030204" pitchFamily="18" charset="0"/>
                                    </a:rPr>
                                    <m:t>𝑝</m:t>
                                  </m:r>
                                </m:sub>
                              </m:sSub>
                            </m:oMath>
                          </a14:m>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Cumple</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extLst>
                      <a:ext uri="{0D108BD9-81ED-4DB2-BD59-A6C34878D82A}">
                        <a16:rowId xmlns:a16="http://schemas.microsoft.com/office/drawing/2014/main" val="2879260879"/>
                      </a:ext>
                    </a:extLst>
                  </a:tr>
                  <a:tr h="466394">
                    <a:tc>
                      <a:txBody>
                        <a:bodyPr/>
                        <a:lstStyle/>
                        <a:p>
                          <a:pPr algn="l">
                            <a:lnSpc>
                              <a:spcPct val="150000"/>
                            </a:lnSpc>
                            <a:spcAft>
                              <a:spcPts val="800"/>
                            </a:spcAft>
                          </a:pPr>
                          <a:r>
                            <a:rPr lang="es-EC" sz="1100">
                              <a:effectLst/>
                            </a:rPr>
                            <a:t>Distancia entre sonda aguas arriba y aerosol</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Mínimo de 8</a:t>
                          </a:r>
                          <a14:m>
                            <m:oMath xmlns:m="http://schemas.openxmlformats.org/officeDocument/2006/math">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m:t>
                                  </m:r>
                                </m:e>
                                <m:sub>
                                  <m:r>
                                    <a:rPr lang="es-EC" sz="1100">
                                      <a:effectLst/>
                                      <a:latin typeface="Cambria Math" panose="02040503050406030204" pitchFamily="18" charset="0"/>
                                    </a:rPr>
                                    <m:t>𝑝</m:t>
                                  </m:r>
                                </m:sub>
                              </m:sSub>
                            </m:oMath>
                          </a14:m>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Cumple</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extLst>
                      <a:ext uri="{0D108BD9-81ED-4DB2-BD59-A6C34878D82A}">
                        <a16:rowId xmlns:a16="http://schemas.microsoft.com/office/drawing/2014/main" val="8498629"/>
                      </a:ext>
                    </a:extLst>
                  </a:tr>
                  <a:tr h="466394">
                    <a:tc>
                      <a:txBody>
                        <a:bodyPr/>
                        <a:lstStyle/>
                        <a:p>
                          <a:pPr algn="l">
                            <a:lnSpc>
                              <a:spcPct val="150000"/>
                            </a:lnSpc>
                            <a:spcAft>
                              <a:spcPts val="800"/>
                            </a:spcAft>
                          </a:pPr>
                          <a:r>
                            <a:rPr lang="es-EC" sz="1100">
                              <a:effectLst/>
                            </a:rPr>
                            <a:t>Distancia entre sonda aguas arriba y elemento de prueba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2</a:t>
                          </a:r>
                          <a14:m>
                            <m:oMath xmlns:m="http://schemas.openxmlformats.org/officeDocument/2006/math">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m:t>
                                  </m:r>
                                </m:e>
                                <m:sub>
                                  <m:r>
                                    <a:rPr lang="es-EC" sz="1100">
                                      <a:effectLst/>
                                      <a:latin typeface="Cambria Math" panose="02040503050406030204" pitchFamily="18" charset="0"/>
                                    </a:rPr>
                                    <m:t>𝑝</m:t>
                                  </m:r>
                                </m:sub>
                              </m:sSub>
                            </m:oMath>
                          </a14:m>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Cumple</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extLst>
                      <a:ext uri="{0D108BD9-81ED-4DB2-BD59-A6C34878D82A}">
                        <a16:rowId xmlns:a16="http://schemas.microsoft.com/office/drawing/2014/main" val="2457585103"/>
                      </a:ext>
                    </a:extLst>
                  </a:tr>
                  <a:tr h="466394">
                    <a:tc>
                      <a:txBody>
                        <a:bodyPr/>
                        <a:lstStyle/>
                        <a:p>
                          <a:pPr algn="l">
                            <a:lnSpc>
                              <a:spcPct val="150000"/>
                            </a:lnSpc>
                            <a:spcAft>
                              <a:spcPts val="800"/>
                            </a:spcAft>
                          </a:pPr>
                          <a:r>
                            <a:rPr lang="es-EC" sz="1100">
                              <a:effectLst/>
                            </a:rPr>
                            <a:t>Distancia entre sonda aguas abajo y elemento de prueba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3</a:t>
                          </a:r>
                          <a14:m>
                            <m:oMath xmlns:m="http://schemas.openxmlformats.org/officeDocument/2006/math">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m:t>
                                  </m:r>
                                </m:e>
                                <m:sub>
                                  <m:r>
                                    <a:rPr lang="es-EC" sz="1100">
                                      <a:effectLst/>
                                      <a:latin typeface="Cambria Math" panose="02040503050406030204" pitchFamily="18" charset="0"/>
                                    </a:rPr>
                                    <m:t>𝑝</m:t>
                                  </m:r>
                                </m:sub>
                              </m:sSub>
                            </m:oMath>
                          </a14:m>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Cumple</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extLst>
                      <a:ext uri="{0D108BD9-81ED-4DB2-BD59-A6C34878D82A}">
                        <a16:rowId xmlns:a16="http://schemas.microsoft.com/office/drawing/2014/main" val="4068860300"/>
                      </a:ext>
                    </a:extLst>
                  </a:tr>
                  <a:tr h="219941">
                    <a:tc>
                      <a:txBody>
                        <a:bodyPr/>
                        <a:lstStyle/>
                        <a:p>
                          <a:pPr algn="l">
                            <a:lnSpc>
                              <a:spcPct val="150000"/>
                            </a:lnSpc>
                            <a:spcAft>
                              <a:spcPts val="800"/>
                            </a:spcAft>
                          </a:pPr>
                          <a:r>
                            <a:rPr lang="es-EC" sz="1100">
                              <a:effectLst/>
                            </a:rPr>
                            <a:t>Longitud línea de muestreo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n-US" sz="1100">
                              <a:effectLst/>
                            </a:rPr>
                            <a:t>&lt;100 cm</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n-US" sz="1100">
                              <a:effectLst/>
                            </a:rPr>
                            <a:t>Cumple</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extLst>
                      <a:ext uri="{0D108BD9-81ED-4DB2-BD59-A6C34878D82A}">
                        <a16:rowId xmlns:a16="http://schemas.microsoft.com/office/drawing/2014/main" val="3222058400"/>
                      </a:ext>
                    </a:extLst>
                  </a:tr>
                  <a:tr h="219941">
                    <a:tc>
                      <a:txBody>
                        <a:bodyPr/>
                        <a:lstStyle/>
                        <a:p>
                          <a:pPr algn="l">
                            <a:lnSpc>
                              <a:spcPct val="150000"/>
                            </a:lnSpc>
                            <a:spcAft>
                              <a:spcPts val="800"/>
                            </a:spcAft>
                          </a:pPr>
                          <a:r>
                            <a:rPr lang="es-EC" sz="1100">
                              <a:effectLst/>
                            </a:rPr>
                            <a:t>Línea de transporte de muestra total </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&lt;200 cm</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Cumple</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extLst>
                      <a:ext uri="{0D108BD9-81ED-4DB2-BD59-A6C34878D82A}">
                        <a16:rowId xmlns:a16="http://schemas.microsoft.com/office/drawing/2014/main" val="1174519055"/>
                      </a:ext>
                    </a:extLst>
                  </a:tr>
                  <a:tr h="466394">
                    <a:tc>
                      <a:txBody>
                        <a:bodyPr/>
                        <a:lstStyle/>
                        <a:p>
                          <a:pPr algn="l">
                            <a:lnSpc>
                              <a:spcPct val="150000"/>
                            </a:lnSpc>
                            <a:spcAft>
                              <a:spcPts val="800"/>
                            </a:spcAft>
                          </a:pPr>
                          <a:r>
                            <a:rPr lang="es-EC" sz="1100">
                              <a:effectLst/>
                            </a:rPr>
                            <a:t>Sellado de muestra no distorsione su integridad</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dirty="0">
                              <a:effectLst/>
                            </a:rPr>
                            <a:t>cumple</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extLst>
                      <a:ext uri="{0D108BD9-81ED-4DB2-BD59-A6C34878D82A}">
                        <a16:rowId xmlns:a16="http://schemas.microsoft.com/office/drawing/2014/main" val="2898235771"/>
                      </a:ext>
                    </a:extLst>
                  </a:tr>
                </a:tbl>
              </a:graphicData>
            </a:graphic>
          </p:graphicFrame>
        </mc:Choice>
        <mc:Fallback xmlns="">
          <p:graphicFrame>
            <p:nvGraphicFramePr>
              <p:cNvPr id="2" name="Tabla 1">
                <a:extLst>
                  <a:ext uri="{FF2B5EF4-FFF2-40B4-BE49-F238E27FC236}">
                    <a16:creationId xmlns:a16="http://schemas.microsoft.com/office/drawing/2014/main" id="{FE9254A0-EC93-4843-B481-3AA9B24C0B6A}"/>
                  </a:ext>
                </a:extLst>
              </p:cNvPr>
              <p:cNvGraphicFramePr>
                <a:graphicFrameLocks noGrp="1"/>
              </p:cNvGraphicFramePr>
              <p:nvPr>
                <p:extLst>
                  <p:ext uri="{D42A27DB-BD31-4B8C-83A1-F6EECF244321}">
                    <p14:modId xmlns:p14="http://schemas.microsoft.com/office/powerpoint/2010/main" val="3141649165"/>
                  </p:ext>
                </p:extLst>
              </p:nvPr>
            </p:nvGraphicFramePr>
            <p:xfrm>
              <a:off x="1639264" y="1375014"/>
              <a:ext cx="5377157" cy="5242630"/>
            </p:xfrm>
            <a:graphic>
              <a:graphicData uri="http://schemas.openxmlformats.org/drawingml/2006/table">
                <a:tbl>
                  <a:tblPr firstRow="1" firstCol="1" bandRow="1">
                    <a:tableStyleId>{5C22544A-7EE6-4342-B048-85BDC9FD1C3A}</a:tableStyleId>
                  </a:tblPr>
                  <a:tblGrid>
                    <a:gridCol w="2353751">
                      <a:extLst>
                        <a:ext uri="{9D8B030D-6E8A-4147-A177-3AD203B41FA5}">
                          <a16:colId xmlns:a16="http://schemas.microsoft.com/office/drawing/2014/main" val="2140657900"/>
                        </a:ext>
                      </a:extLst>
                    </a:gridCol>
                    <a:gridCol w="1634307">
                      <a:extLst>
                        <a:ext uri="{9D8B030D-6E8A-4147-A177-3AD203B41FA5}">
                          <a16:colId xmlns:a16="http://schemas.microsoft.com/office/drawing/2014/main" val="3822336316"/>
                        </a:ext>
                      </a:extLst>
                    </a:gridCol>
                    <a:gridCol w="1389099">
                      <a:extLst>
                        <a:ext uri="{9D8B030D-6E8A-4147-A177-3AD203B41FA5}">
                          <a16:colId xmlns:a16="http://schemas.microsoft.com/office/drawing/2014/main" val="2967568874"/>
                        </a:ext>
                      </a:extLst>
                    </a:gridCol>
                  </a:tblGrid>
                  <a:tr h="476949">
                    <a:tc>
                      <a:txBody>
                        <a:bodyPr/>
                        <a:lstStyle/>
                        <a:p>
                          <a:pPr algn="ctr">
                            <a:lnSpc>
                              <a:spcPct val="150000"/>
                            </a:lnSpc>
                            <a:spcAft>
                              <a:spcPts val="800"/>
                            </a:spcAft>
                          </a:pPr>
                          <a:r>
                            <a:rPr lang="es-EC" sz="1100" dirty="0">
                              <a:effectLst/>
                            </a:rPr>
                            <a:t>Requerimiento de la norma ASTM F-2299</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Valor o relación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Cumplimiento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extLst>
                      <a:ext uri="{0D108BD9-81ED-4DB2-BD59-A6C34878D82A}">
                        <a16:rowId xmlns:a16="http://schemas.microsoft.com/office/drawing/2014/main" val="95180181"/>
                      </a:ext>
                    </a:extLst>
                  </a:tr>
                  <a:tr h="476949">
                    <a:tc>
                      <a:txBody>
                        <a:bodyPr/>
                        <a:lstStyle/>
                        <a:p>
                          <a:pPr algn="l">
                            <a:lnSpc>
                              <a:spcPct val="150000"/>
                            </a:lnSpc>
                            <a:spcAft>
                              <a:spcPts val="800"/>
                            </a:spcAft>
                          </a:pPr>
                          <a:r>
                            <a:rPr lang="es-EC" sz="1100">
                              <a:effectLst/>
                            </a:rPr>
                            <a:t>Conducto continuo de paredes rectas</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Cumple</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extLst>
                      <a:ext uri="{0D108BD9-81ED-4DB2-BD59-A6C34878D82A}">
                        <a16:rowId xmlns:a16="http://schemas.microsoft.com/office/drawing/2014/main" val="1382197671"/>
                      </a:ext>
                    </a:extLst>
                  </a:tr>
                  <a:tr h="225489">
                    <a:tc>
                      <a:txBody>
                        <a:bodyPr/>
                        <a:lstStyle/>
                        <a:p>
                          <a:pPr algn="l">
                            <a:lnSpc>
                              <a:spcPct val="150000"/>
                            </a:lnSpc>
                            <a:spcAft>
                              <a:spcPts val="800"/>
                            </a:spcAft>
                          </a:pPr>
                          <a:r>
                            <a:rPr lang="es-EC" sz="1100">
                              <a:effectLst/>
                            </a:rPr>
                            <a:t>Conducto sin fugas de aire </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Cumple</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extLst>
                      <a:ext uri="{0D108BD9-81ED-4DB2-BD59-A6C34878D82A}">
                        <a16:rowId xmlns:a16="http://schemas.microsoft.com/office/drawing/2014/main" val="1761261322"/>
                      </a:ext>
                    </a:extLst>
                  </a:tr>
                  <a:tr h="225489">
                    <a:tc>
                      <a:txBody>
                        <a:bodyPr/>
                        <a:lstStyle/>
                        <a:p>
                          <a:pPr algn="l">
                            <a:lnSpc>
                              <a:spcPct val="150000"/>
                            </a:lnSpc>
                            <a:spcAft>
                              <a:spcPts val="800"/>
                            </a:spcAft>
                          </a:pPr>
                          <a:r>
                            <a:rPr lang="es-EC" sz="1100">
                              <a:effectLst/>
                            </a:rPr>
                            <a:t>Sección transversal de la tubería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2 a 6 pulgadas</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Cumple</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extLst>
                      <a:ext uri="{0D108BD9-81ED-4DB2-BD59-A6C34878D82A}">
                        <a16:rowId xmlns:a16="http://schemas.microsoft.com/office/drawing/2014/main" val="604170082"/>
                      </a:ext>
                    </a:extLst>
                  </a:tr>
                  <a:tr h="476949">
                    <a:tc>
                      <a:txBody>
                        <a:bodyPr/>
                        <a:lstStyle/>
                        <a:p>
                          <a:pPr algn="l">
                            <a:lnSpc>
                              <a:spcPct val="150000"/>
                            </a:lnSpc>
                            <a:spcAft>
                              <a:spcPts val="800"/>
                            </a:spcAft>
                          </a:pPr>
                          <a:r>
                            <a:rPr lang="es-EC" sz="1100" dirty="0">
                              <a:effectLst/>
                            </a:rPr>
                            <a:t>Distancia entre inyección de aerosol y elemento de prueba</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endParaRPr lang="es-EC"/>
                        </a:p>
                      </a:txBody>
                      <a:tcPr marL="67214" marR="67214" marT="0" marB="0">
                        <a:blipFill>
                          <a:blip r:embed="rId2"/>
                          <a:stretch>
                            <a:fillRect l="-144776" t="-297436" r="-86940" b="-725641"/>
                          </a:stretch>
                        </a:blipFill>
                      </a:tcPr>
                    </a:tc>
                    <a:tc>
                      <a:txBody>
                        <a:bodyPr/>
                        <a:lstStyle/>
                        <a:p>
                          <a:pPr algn="ctr">
                            <a:lnSpc>
                              <a:spcPct val="150000"/>
                            </a:lnSpc>
                            <a:spcAft>
                              <a:spcPts val="800"/>
                            </a:spcAft>
                          </a:pPr>
                          <a:r>
                            <a:rPr lang="es-EC" sz="1100">
                              <a:effectLst/>
                            </a:rPr>
                            <a:t>Cumple</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extLst>
                      <a:ext uri="{0D108BD9-81ED-4DB2-BD59-A6C34878D82A}">
                        <a16:rowId xmlns:a16="http://schemas.microsoft.com/office/drawing/2014/main" val="1092331629"/>
                      </a:ext>
                    </a:extLst>
                  </a:tr>
                  <a:tr h="499428">
                    <a:tc>
                      <a:txBody>
                        <a:bodyPr/>
                        <a:lstStyle/>
                        <a:p>
                          <a:pPr algn="l">
                            <a:lnSpc>
                              <a:spcPct val="150000"/>
                            </a:lnSpc>
                            <a:spcAft>
                              <a:spcPts val="800"/>
                            </a:spcAft>
                          </a:pPr>
                          <a:r>
                            <a:rPr lang="es-EC" sz="1100">
                              <a:effectLst/>
                            </a:rPr>
                            <a:t>Medidores de presión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endParaRPr lang="es-EC"/>
                        </a:p>
                      </a:txBody>
                      <a:tcPr marL="67214" marR="67214" marT="0" marB="0">
                        <a:blipFill>
                          <a:blip r:embed="rId2"/>
                          <a:stretch>
                            <a:fillRect l="-144776" t="-378049" r="-86940" b="-590244"/>
                          </a:stretch>
                        </a:blipFill>
                      </a:tcPr>
                    </a:tc>
                    <a:tc>
                      <a:txBody>
                        <a:bodyPr/>
                        <a:lstStyle/>
                        <a:p>
                          <a:pPr algn="ctr">
                            <a:lnSpc>
                              <a:spcPct val="150000"/>
                            </a:lnSpc>
                            <a:spcAft>
                              <a:spcPts val="800"/>
                            </a:spcAft>
                          </a:pPr>
                          <a:r>
                            <a:rPr lang="es-EC" sz="1100">
                              <a:effectLst/>
                            </a:rPr>
                            <a:t>Cumple</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extLst>
                      <a:ext uri="{0D108BD9-81ED-4DB2-BD59-A6C34878D82A}">
                        <a16:rowId xmlns:a16="http://schemas.microsoft.com/office/drawing/2014/main" val="1689456892"/>
                      </a:ext>
                    </a:extLst>
                  </a:tr>
                  <a:tr h="502603">
                    <a:tc>
                      <a:txBody>
                        <a:bodyPr/>
                        <a:lstStyle/>
                        <a:p>
                          <a:pPr algn="l">
                            <a:lnSpc>
                              <a:spcPct val="150000"/>
                            </a:lnSpc>
                            <a:spcAft>
                              <a:spcPts val="800"/>
                            </a:spcAft>
                          </a:pPr>
                          <a:r>
                            <a:rPr lang="es-EC" sz="1100">
                              <a:effectLst/>
                            </a:rPr>
                            <a:t>Sondas para extracción de aerosol</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endParaRPr lang="es-EC"/>
                        </a:p>
                      </a:txBody>
                      <a:tcPr marL="67214" marR="67214" marT="0" marB="0">
                        <a:blipFill>
                          <a:blip r:embed="rId2"/>
                          <a:stretch>
                            <a:fillRect l="-144776" t="-472289" r="-86940" b="-483133"/>
                          </a:stretch>
                        </a:blipFill>
                      </a:tcPr>
                    </a:tc>
                    <a:tc>
                      <a:txBody>
                        <a:bodyPr/>
                        <a:lstStyle/>
                        <a:p>
                          <a:pPr algn="ctr">
                            <a:lnSpc>
                              <a:spcPct val="150000"/>
                            </a:lnSpc>
                            <a:spcAft>
                              <a:spcPts val="800"/>
                            </a:spcAft>
                          </a:pPr>
                          <a:r>
                            <a:rPr lang="es-EC" sz="1100">
                              <a:effectLst/>
                            </a:rPr>
                            <a:t>Cumple</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extLst>
                      <a:ext uri="{0D108BD9-81ED-4DB2-BD59-A6C34878D82A}">
                        <a16:rowId xmlns:a16="http://schemas.microsoft.com/office/drawing/2014/main" val="2879260879"/>
                      </a:ext>
                    </a:extLst>
                  </a:tr>
                  <a:tr h="476949">
                    <a:tc>
                      <a:txBody>
                        <a:bodyPr/>
                        <a:lstStyle/>
                        <a:p>
                          <a:pPr algn="l">
                            <a:lnSpc>
                              <a:spcPct val="150000"/>
                            </a:lnSpc>
                            <a:spcAft>
                              <a:spcPts val="800"/>
                            </a:spcAft>
                          </a:pPr>
                          <a:r>
                            <a:rPr lang="es-EC" sz="1100">
                              <a:effectLst/>
                            </a:rPr>
                            <a:t>Distancia entre sonda aguas arriba y aerosol</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endParaRPr lang="es-EC"/>
                        </a:p>
                      </a:txBody>
                      <a:tcPr marL="67214" marR="67214" marT="0" marB="0">
                        <a:blipFill>
                          <a:blip r:embed="rId2"/>
                          <a:stretch>
                            <a:fillRect l="-144776" t="-608974" r="-86940" b="-414103"/>
                          </a:stretch>
                        </a:blipFill>
                      </a:tcPr>
                    </a:tc>
                    <a:tc>
                      <a:txBody>
                        <a:bodyPr/>
                        <a:lstStyle/>
                        <a:p>
                          <a:pPr algn="ctr">
                            <a:lnSpc>
                              <a:spcPct val="150000"/>
                            </a:lnSpc>
                            <a:spcAft>
                              <a:spcPts val="800"/>
                            </a:spcAft>
                          </a:pPr>
                          <a:r>
                            <a:rPr lang="es-EC" sz="1100">
                              <a:effectLst/>
                            </a:rPr>
                            <a:t>Cumple</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extLst>
                      <a:ext uri="{0D108BD9-81ED-4DB2-BD59-A6C34878D82A}">
                        <a16:rowId xmlns:a16="http://schemas.microsoft.com/office/drawing/2014/main" val="8498629"/>
                      </a:ext>
                    </a:extLst>
                  </a:tr>
                  <a:tr h="476949">
                    <a:tc>
                      <a:txBody>
                        <a:bodyPr/>
                        <a:lstStyle/>
                        <a:p>
                          <a:pPr algn="l">
                            <a:lnSpc>
                              <a:spcPct val="150000"/>
                            </a:lnSpc>
                            <a:spcAft>
                              <a:spcPts val="800"/>
                            </a:spcAft>
                          </a:pPr>
                          <a:r>
                            <a:rPr lang="es-EC" sz="1100">
                              <a:effectLst/>
                            </a:rPr>
                            <a:t>Distancia entre sonda aguas arriba y elemento de prueba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endParaRPr lang="es-EC"/>
                        </a:p>
                      </a:txBody>
                      <a:tcPr marL="67214" marR="67214" marT="0" marB="0">
                        <a:blipFill>
                          <a:blip r:embed="rId2"/>
                          <a:stretch>
                            <a:fillRect l="-144776" t="-708974" r="-86940" b="-314103"/>
                          </a:stretch>
                        </a:blipFill>
                      </a:tcPr>
                    </a:tc>
                    <a:tc>
                      <a:txBody>
                        <a:bodyPr/>
                        <a:lstStyle/>
                        <a:p>
                          <a:pPr algn="ctr">
                            <a:lnSpc>
                              <a:spcPct val="150000"/>
                            </a:lnSpc>
                            <a:spcAft>
                              <a:spcPts val="800"/>
                            </a:spcAft>
                          </a:pPr>
                          <a:r>
                            <a:rPr lang="es-EC" sz="1100">
                              <a:effectLst/>
                            </a:rPr>
                            <a:t>Cumple</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extLst>
                      <a:ext uri="{0D108BD9-81ED-4DB2-BD59-A6C34878D82A}">
                        <a16:rowId xmlns:a16="http://schemas.microsoft.com/office/drawing/2014/main" val="2457585103"/>
                      </a:ext>
                    </a:extLst>
                  </a:tr>
                  <a:tr h="476949">
                    <a:tc>
                      <a:txBody>
                        <a:bodyPr/>
                        <a:lstStyle/>
                        <a:p>
                          <a:pPr algn="l">
                            <a:lnSpc>
                              <a:spcPct val="150000"/>
                            </a:lnSpc>
                            <a:spcAft>
                              <a:spcPts val="800"/>
                            </a:spcAft>
                          </a:pPr>
                          <a:r>
                            <a:rPr lang="es-EC" sz="1100">
                              <a:effectLst/>
                            </a:rPr>
                            <a:t>Distancia entre sonda aguas abajo y elemento de prueba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endParaRPr lang="es-EC"/>
                        </a:p>
                      </a:txBody>
                      <a:tcPr marL="67214" marR="67214" marT="0" marB="0">
                        <a:blipFill>
                          <a:blip r:embed="rId2"/>
                          <a:stretch>
                            <a:fillRect l="-144776" t="-798734" r="-86940" b="-210127"/>
                          </a:stretch>
                        </a:blipFill>
                      </a:tcPr>
                    </a:tc>
                    <a:tc>
                      <a:txBody>
                        <a:bodyPr/>
                        <a:lstStyle/>
                        <a:p>
                          <a:pPr algn="ctr">
                            <a:lnSpc>
                              <a:spcPct val="150000"/>
                            </a:lnSpc>
                            <a:spcAft>
                              <a:spcPts val="800"/>
                            </a:spcAft>
                          </a:pPr>
                          <a:r>
                            <a:rPr lang="es-EC" sz="1100">
                              <a:effectLst/>
                            </a:rPr>
                            <a:t>Cumple</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extLst>
                      <a:ext uri="{0D108BD9-81ED-4DB2-BD59-A6C34878D82A}">
                        <a16:rowId xmlns:a16="http://schemas.microsoft.com/office/drawing/2014/main" val="4068860300"/>
                      </a:ext>
                    </a:extLst>
                  </a:tr>
                  <a:tr h="225489">
                    <a:tc>
                      <a:txBody>
                        <a:bodyPr/>
                        <a:lstStyle/>
                        <a:p>
                          <a:pPr algn="l">
                            <a:lnSpc>
                              <a:spcPct val="150000"/>
                            </a:lnSpc>
                            <a:spcAft>
                              <a:spcPts val="800"/>
                            </a:spcAft>
                          </a:pPr>
                          <a:r>
                            <a:rPr lang="es-EC" sz="1100">
                              <a:effectLst/>
                            </a:rPr>
                            <a:t>Longitud línea de muestreo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n-US" sz="1100">
                              <a:effectLst/>
                            </a:rPr>
                            <a:t>&lt;100 cm</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n-US" sz="1100">
                              <a:effectLst/>
                            </a:rPr>
                            <a:t>Cumple</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extLst>
                      <a:ext uri="{0D108BD9-81ED-4DB2-BD59-A6C34878D82A}">
                        <a16:rowId xmlns:a16="http://schemas.microsoft.com/office/drawing/2014/main" val="3222058400"/>
                      </a:ext>
                    </a:extLst>
                  </a:tr>
                  <a:tr h="225489">
                    <a:tc>
                      <a:txBody>
                        <a:bodyPr/>
                        <a:lstStyle/>
                        <a:p>
                          <a:pPr algn="l">
                            <a:lnSpc>
                              <a:spcPct val="150000"/>
                            </a:lnSpc>
                            <a:spcAft>
                              <a:spcPts val="800"/>
                            </a:spcAft>
                          </a:pPr>
                          <a:r>
                            <a:rPr lang="es-EC" sz="1100">
                              <a:effectLst/>
                            </a:rPr>
                            <a:t>Línea de transporte de muestra total </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&lt;200 cm</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Cumple</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extLst>
                      <a:ext uri="{0D108BD9-81ED-4DB2-BD59-A6C34878D82A}">
                        <a16:rowId xmlns:a16="http://schemas.microsoft.com/office/drawing/2014/main" val="1174519055"/>
                      </a:ext>
                    </a:extLst>
                  </a:tr>
                  <a:tr h="476949">
                    <a:tc>
                      <a:txBody>
                        <a:bodyPr/>
                        <a:lstStyle/>
                        <a:p>
                          <a:pPr algn="l">
                            <a:lnSpc>
                              <a:spcPct val="150000"/>
                            </a:lnSpc>
                            <a:spcAft>
                              <a:spcPts val="800"/>
                            </a:spcAft>
                          </a:pPr>
                          <a:r>
                            <a:rPr lang="es-EC" sz="1100">
                              <a:effectLst/>
                            </a:rPr>
                            <a:t>Sellado de muestra no distorsione su integridad</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a:effectLst/>
                            </a:rPr>
                            <a:t>-</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tc>
                      <a:txBody>
                        <a:bodyPr/>
                        <a:lstStyle/>
                        <a:p>
                          <a:pPr algn="ctr">
                            <a:lnSpc>
                              <a:spcPct val="150000"/>
                            </a:lnSpc>
                            <a:spcAft>
                              <a:spcPts val="800"/>
                            </a:spcAft>
                          </a:pPr>
                          <a:r>
                            <a:rPr lang="es-EC" sz="1100" dirty="0">
                              <a:effectLst/>
                            </a:rPr>
                            <a:t>cumple</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14" marR="67214" marT="0" marB="0"/>
                    </a:tc>
                    <a:extLst>
                      <a:ext uri="{0D108BD9-81ED-4DB2-BD59-A6C34878D82A}">
                        <a16:rowId xmlns:a16="http://schemas.microsoft.com/office/drawing/2014/main" val="2898235771"/>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 name="Tabla 2">
                <a:extLst>
                  <a:ext uri="{FF2B5EF4-FFF2-40B4-BE49-F238E27FC236}">
                    <a16:creationId xmlns:a16="http://schemas.microsoft.com/office/drawing/2014/main" id="{3902B6DD-3C91-4180-9222-B2809DD227C6}"/>
                  </a:ext>
                </a:extLst>
              </p:cNvPr>
              <p:cNvGraphicFramePr>
                <a:graphicFrameLocks noGrp="1"/>
              </p:cNvGraphicFramePr>
              <p:nvPr>
                <p:extLst>
                  <p:ext uri="{D42A27DB-BD31-4B8C-83A1-F6EECF244321}">
                    <p14:modId xmlns:p14="http://schemas.microsoft.com/office/powerpoint/2010/main" val="4238770510"/>
                  </p:ext>
                </p:extLst>
              </p:nvPr>
            </p:nvGraphicFramePr>
            <p:xfrm>
              <a:off x="7016421" y="1375014"/>
              <a:ext cx="4962219" cy="4282762"/>
            </p:xfrm>
            <a:graphic>
              <a:graphicData uri="http://schemas.openxmlformats.org/drawingml/2006/table">
                <a:tbl>
                  <a:tblPr firstRow="1" firstCol="1" bandRow="1">
                    <a:tableStyleId>{5C22544A-7EE6-4342-B048-85BDC9FD1C3A}</a:tableStyleId>
                  </a:tblPr>
                  <a:tblGrid>
                    <a:gridCol w="2323588">
                      <a:extLst>
                        <a:ext uri="{9D8B030D-6E8A-4147-A177-3AD203B41FA5}">
                          <a16:colId xmlns:a16="http://schemas.microsoft.com/office/drawing/2014/main" val="1364152286"/>
                        </a:ext>
                      </a:extLst>
                    </a:gridCol>
                    <a:gridCol w="1502185">
                      <a:extLst>
                        <a:ext uri="{9D8B030D-6E8A-4147-A177-3AD203B41FA5}">
                          <a16:colId xmlns:a16="http://schemas.microsoft.com/office/drawing/2014/main" val="3236542086"/>
                        </a:ext>
                      </a:extLst>
                    </a:gridCol>
                    <a:gridCol w="1136446">
                      <a:extLst>
                        <a:ext uri="{9D8B030D-6E8A-4147-A177-3AD203B41FA5}">
                          <a16:colId xmlns:a16="http://schemas.microsoft.com/office/drawing/2014/main" val="841238465"/>
                        </a:ext>
                      </a:extLst>
                    </a:gridCol>
                  </a:tblGrid>
                  <a:tr h="0">
                    <a:tc>
                      <a:txBody>
                        <a:bodyPr/>
                        <a:lstStyle/>
                        <a:p>
                          <a:pPr algn="ctr">
                            <a:lnSpc>
                              <a:spcPct val="150000"/>
                            </a:lnSpc>
                            <a:spcAft>
                              <a:spcPts val="800"/>
                            </a:spcAft>
                          </a:pPr>
                          <a:r>
                            <a:rPr lang="es-EC" sz="1100" dirty="0">
                              <a:effectLst/>
                            </a:rPr>
                            <a:t>Requerimiento de la norma ASTM – F2299</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dirty="0">
                              <a:effectLst/>
                            </a:rPr>
                            <a:t>Valor o relación</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Cumplimiento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8291075"/>
                      </a:ext>
                    </a:extLst>
                  </a:tr>
                  <a:tr h="0">
                    <a:tc>
                      <a:txBody>
                        <a:bodyPr/>
                        <a:lstStyle/>
                        <a:p>
                          <a:pPr algn="ctr">
                            <a:lnSpc>
                              <a:spcPct val="150000"/>
                            </a:lnSpc>
                            <a:spcAft>
                              <a:spcPts val="800"/>
                            </a:spcAft>
                          </a:pPr>
                          <a:r>
                            <a:rPr lang="es-EC" sz="1100" dirty="0">
                              <a:effectLst/>
                            </a:rPr>
                            <a:t>Velocidad de aire</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0.5 a 25 cm/s</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Cumple</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6147198"/>
                      </a:ext>
                    </a:extLst>
                  </a:tr>
                  <a:tr h="0">
                    <a:tc>
                      <a:txBody>
                        <a:bodyPr/>
                        <a:lstStyle/>
                        <a:p>
                          <a:pPr algn="ctr">
                            <a:lnSpc>
                              <a:spcPct val="150000"/>
                            </a:lnSpc>
                            <a:spcAft>
                              <a:spcPts val="800"/>
                            </a:spcAft>
                          </a:pPr>
                          <a:r>
                            <a:rPr lang="es-EC" sz="1100" dirty="0">
                              <a:effectLst/>
                            </a:rPr>
                            <a:t>Aire filtrado con filtro HEPA </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99,97% eficiencia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dirty="0">
                              <a:effectLst/>
                            </a:rPr>
                            <a:t>Cumple</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031045"/>
                      </a:ext>
                    </a:extLst>
                  </a:tr>
                  <a:tr h="0">
                    <a:tc>
                      <a:txBody>
                        <a:bodyPr/>
                        <a:lstStyle/>
                        <a:p>
                          <a:pPr algn="l">
                            <a:lnSpc>
                              <a:spcPct val="150000"/>
                            </a:lnSpc>
                            <a:spcAft>
                              <a:spcPts val="800"/>
                            </a:spcAft>
                          </a:pPr>
                          <a:r>
                            <a:rPr lang="es-EC" sz="1100" dirty="0">
                              <a:solidFill>
                                <a:schemeClr val="bg1"/>
                              </a:solidFill>
                              <a:effectLst/>
                              <a:latin typeface="+mj-lt"/>
                              <a:ea typeface="Calibri" panose="020F0502020204030204" pitchFamily="34" charset="0"/>
                              <a:cs typeface="Times New Roman" panose="02020603050405020304" pitchFamily="18" charset="0"/>
                            </a:rPr>
                            <a:t>Sondas para extracción de aerosol</a:t>
                          </a:r>
                        </a:p>
                      </a:txBody>
                      <a:tcPr marL="68580" marR="68580" marT="0" marB="0" anchor="ctr"/>
                    </a:tc>
                    <a:tc>
                      <a:txBody>
                        <a:bodyPr/>
                        <a:lstStyle/>
                        <a:p>
                          <a:pPr algn="ctr">
                            <a:lnSpc>
                              <a:spcPct val="150000"/>
                            </a:lnSpc>
                            <a:spcAft>
                              <a:spcPts val="800"/>
                            </a:spcAft>
                          </a:pPr>
                          <a:r>
                            <a:rPr lang="es-EC" sz="1100" b="0">
                              <a:solidFill>
                                <a:schemeClr val="tx1"/>
                              </a:solidFill>
                              <a:effectLst/>
                              <a:latin typeface="+mj-lt"/>
                              <a:ea typeface="Calibri" panose="020F0502020204030204" pitchFamily="34" charset="0"/>
                              <a:cs typeface="Times New Roman" panose="02020603050405020304" pitchFamily="18" charset="0"/>
                            </a:rPr>
                            <a:t>Área transversal &lt;10% del </a:t>
                          </a:r>
                          <a14:m>
                            <m:oMath xmlns:m="http://schemas.openxmlformats.org/officeDocument/2006/math">
                              <m:sSub>
                                <m:sSubPr>
                                  <m:ctrlPr>
                                    <a:rPr lang="es-EC" sz="11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bPr>
                                <m:e>
                                  <m:r>
                                    <a:rPr lang="es-EC" sz="11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e>
                                <m:sub>
                                  <m:r>
                                    <a:rPr lang="es-EC" sz="11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𝑝</m:t>
                                  </m:r>
                                </m:sub>
                              </m:sSub>
                            </m:oMath>
                          </a14:m>
                          <a:endParaRPr lang="es-EC" sz="1100" b="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b="0" dirty="0">
                              <a:solidFill>
                                <a:schemeClr val="tx1"/>
                              </a:solidFill>
                              <a:effectLst/>
                              <a:latin typeface="+mj-lt"/>
                              <a:ea typeface="Calibri" panose="020F0502020204030204" pitchFamily="34" charset="0"/>
                              <a:cs typeface="Times New Roman" panose="02020603050405020304" pitchFamily="18" charset="0"/>
                            </a:rPr>
                            <a:t>Cumple</a:t>
                          </a:r>
                        </a:p>
                      </a:txBody>
                      <a:tcPr marL="68580" marR="68580" marT="0" marB="0"/>
                    </a:tc>
                    <a:extLst>
                      <a:ext uri="{0D108BD9-81ED-4DB2-BD59-A6C34878D82A}">
                        <a16:rowId xmlns:a16="http://schemas.microsoft.com/office/drawing/2014/main" val="235032511"/>
                      </a:ext>
                    </a:extLst>
                  </a:tr>
                  <a:tr h="0">
                    <a:tc>
                      <a:txBody>
                        <a:bodyPr/>
                        <a:lstStyle/>
                        <a:p>
                          <a:pPr algn="l">
                            <a:lnSpc>
                              <a:spcPct val="150000"/>
                            </a:lnSpc>
                            <a:spcAft>
                              <a:spcPts val="800"/>
                            </a:spcAft>
                          </a:pPr>
                          <a:r>
                            <a:rPr lang="es-EC" sz="1100" dirty="0">
                              <a:solidFill>
                                <a:schemeClr val="bg1"/>
                              </a:solidFill>
                              <a:effectLst/>
                              <a:latin typeface="+mj-lt"/>
                              <a:ea typeface="Calibri" panose="020F0502020204030204" pitchFamily="34" charset="0"/>
                              <a:cs typeface="Times New Roman" panose="02020603050405020304" pitchFamily="18" charset="0"/>
                            </a:rPr>
                            <a:t>Distancia entre sonda aguas arriba y aerosol</a:t>
                          </a:r>
                        </a:p>
                      </a:txBody>
                      <a:tcPr marL="68580" marR="68580" marT="0" marB="0" anchor="ctr"/>
                    </a:tc>
                    <a:tc>
                      <a:txBody>
                        <a:bodyPr/>
                        <a:lstStyle/>
                        <a:p>
                          <a:pPr algn="ctr">
                            <a:lnSpc>
                              <a:spcPct val="150000"/>
                            </a:lnSpc>
                            <a:spcAft>
                              <a:spcPts val="800"/>
                            </a:spcAft>
                          </a:pPr>
                          <a:r>
                            <a:rPr lang="es-EC" sz="1100">
                              <a:solidFill>
                                <a:schemeClr val="tx1"/>
                              </a:solidFill>
                              <a:effectLst/>
                              <a:latin typeface="+mj-lt"/>
                              <a:ea typeface="Calibri" panose="020F0502020204030204" pitchFamily="34" charset="0"/>
                              <a:cs typeface="Times New Roman" panose="02020603050405020304" pitchFamily="18" charset="0"/>
                            </a:rPr>
                            <a:t>Mínimo de 8</a:t>
                          </a:r>
                          <a14:m>
                            <m:oMath xmlns:m="http://schemas.openxmlformats.org/officeDocument/2006/math">
                              <m:sSub>
                                <m:sSubPr>
                                  <m:ctrlPr>
                                    <a:rPr lang="es-EC" sz="11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bPr>
                                <m:e>
                                  <m:r>
                                    <a:rPr lang="es-EC" sz="11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e>
                                <m:sub>
                                  <m:r>
                                    <a:rPr lang="es-EC" sz="11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𝑝</m:t>
                                  </m:r>
                                </m:sub>
                              </m:sSub>
                            </m:oMath>
                          </a14:m>
                          <a:endParaRPr lang="es-EC" sz="11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solidFill>
                                <a:schemeClr val="tx1"/>
                              </a:solidFill>
                              <a:effectLst/>
                              <a:latin typeface="+mj-lt"/>
                              <a:ea typeface="Calibri" panose="020F0502020204030204" pitchFamily="34" charset="0"/>
                              <a:cs typeface="Times New Roman" panose="02020603050405020304" pitchFamily="18" charset="0"/>
                            </a:rPr>
                            <a:t>Cumple</a:t>
                          </a:r>
                        </a:p>
                      </a:txBody>
                      <a:tcPr marL="68580" marR="68580" marT="0" marB="0"/>
                    </a:tc>
                    <a:extLst>
                      <a:ext uri="{0D108BD9-81ED-4DB2-BD59-A6C34878D82A}">
                        <a16:rowId xmlns:a16="http://schemas.microsoft.com/office/drawing/2014/main" val="1085637248"/>
                      </a:ext>
                    </a:extLst>
                  </a:tr>
                  <a:tr h="0">
                    <a:tc>
                      <a:txBody>
                        <a:bodyPr/>
                        <a:lstStyle/>
                        <a:p>
                          <a:pPr algn="l">
                            <a:lnSpc>
                              <a:spcPct val="150000"/>
                            </a:lnSpc>
                            <a:spcAft>
                              <a:spcPts val="800"/>
                            </a:spcAft>
                          </a:pPr>
                          <a:r>
                            <a:rPr lang="es-EC" sz="1100">
                              <a:solidFill>
                                <a:schemeClr val="bg1"/>
                              </a:solidFill>
                              <a:effectLst/>
                              <a:latin typeface="+mj-lt"/>
                              <a:ea typeface="Calibri" panose="020F0502020204030204" pitchFamily="34" charset="0"/>
                              <a:cs typeface="Times New Roman" panose="02020603050405020304" pitchFamily="18" charset="0"/>
                            </a:rPr>
                            <a:t>Distancia entre sonda aguas arriba y elemento de prueba</a:t>
                          </a:r>
                        </a:p>
                      </a:txBody>
                      <a:tcPr marL="68580" marR="68580" marT="0" marB="0" anchor="ctr"/>
                    </a:tc>
                    <a:tc>
                      <a:txBody>
                        <a:bodyPr/>
                        <a:lstStyle/>
                        <a:p>
                          <a:pPr algn="ctr">
                            <a:lnSpc>
                              <a:spcPct val="150000"/>
                            </a:lnSpc>
                            <a:spcAft>
                              <a:spcPts val="800"/>
                            </a:spcAft>
                          </a:pPr>
                          <a:r>
                            <a:rPr lang="es-EC" sz="1100" dirty="0">
                              <a:solidFill>
                                <a:schemeClr val="tx1"/>
                              </a:solidFill>
                              <a:effectLst/>
                              <a:latin typeface="+mj-lt"/>
                              <a:ea typeface="Calibri" panose="020F0502020204030204" pitchFamily="34" charset="0"/>
                              <a:cs typeface="Times New Roman" panose="02020603050405020304" pitchFamily="18" charset="0"/>
                            </a:rPr>
                            <a:t>2</a:t>
                          </a:r>
                          <a14:m>
                            <m:oMath xmlns:m="http://schemas.openxmlformats.org/officeDocument/2006/math">
                              <m:sSub>
                                <m:sSubPr>
                                  <m:ctrlPr>
                                    <a:rPr lang="es-EC" sz="11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bPr>
                                <m:e>
                                  <m:r>
                                    <a:rPr lang="es-EC" sz="11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e>
                                <m:sub>
                                  <m:r>
                                    <a:rPr lang="es-EC" sz="11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𝑝</m:t>
                                  </m:r>
                                </m:sub>
                              </m:sSub>
                            </m:oMath>
                          </a14:m>
                          <a:endParaRPr lang="es-EC" sz="1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solidFill>
                                <a:schemeClr val="tx1"/>
                              </a:solidFill>
                              <a:effectLst/>
                              <a:latin typeface="+mj-lt"/>
                              <a:ea typeface="Calibri" panose="020F0502020204030204" pitchFamily="34" charset="0"/>
                              <a:cs typeface="Times New Roman" panose="02020603050405020304" pitchFamily="18" charset="0"/>
                            </a:rPr>
                            <a:t>Cumple</a:t>
                          </a:r>
                        </a:p>
                      </a:txBody>
                      <a:tcPr marL="68580" marR="68580" marT="0" marB="0"/>
                    </a:tc>
                    <a:extLst>
                      <a:ext uri="{0D108BD9-81ED-4DB2-BD59-A6C34878D82A}">
                        <a16:rowId xmlns:a16="http://schemas.microsoft.com/office/drawing/2014/main" val="1329954663"/>
                      </a:ext>
                    </a:extLst>
                  </a:tr>
                  <a:tr h="0">
                    <a:tc>
                      <a:txBody>
                        <a:bodyPr/>
                        <a:lstStyle/>
                        <a:p>
                          <a:pPr algn="l">
                            <a:lnSpc>
                              <a:spcPct val="150000"/>
                            </a:lnSpc>
                            <a:spcAft>
                              <a:spcPts val="800"/>
                            </a:spcAft>
                          </a:pPr>
                          <a:r>
                            <a:rPr lang="es-EC" sz="1100">
                              <a:solidFill>
                                <a:schemeClr val="bg1"/>
                              </a:solidFill>
                              <a:effectLst/>
                              <a:latin typeface="+mj-lt"/>
                              <a:ea typeface="Calibri" panose="020F0502020204030204" pitchFamily="34" charset="0"/>
                              <a:cs typeface="Times New Roman" panose="02020603050405020304" pitchFamily="18" charset="0"/>
                            </a:rPr>
                            <a:t>Distancia entre sonda aguas abajo y elemento de prueba</a:t>
                          </a:r>
                        </a:p>
                      </a:txBody>
                      <a:tcPr marL="68580" marR="68580" marT="0" marB="0" anchor="ctr"/>
                    </a:tc>
                    <a:tc>
                      <a:txBody>
                        <a:bodyPr/>
                        <a:lstStyle/>
                        <a:p>
                          <a:pPr algn="ctr">
                            <a:lnSpc>
                              <a:spcPct val="150000"/>
                            </a:lnSpc>
                            <a:spcAft>
                              <a:spcPts val="800"/>
                            </a:spcAft>
                          </a:pPr>
                          <a:r>
                            <a:rPr lang="es-EC" sz="1100" dirty="0">
                              <a:solidFill>
                                <a:schemeClr val="tx1"/>
                              </a:solidFill>
                              <a:effectLst/>
                              <a:latin typeface="+mj-lt"/>
                              <a:ea typeface="Calibri" panose="020F0502020204030204" pitchFamily="34" charset="0"/>
                              <a:cs typeface="Times New Roman" panose="02020603050405020304" pitchFamily="18" charset="0"/>
                            </a:rPr>
                            <a:t>3</a:t>
                          </a:r>
                          <a14:m>
                            <m:oMath xmlns:m="http://schemas.openxmlformats.org/officeDocument/2006/math">
                              <m:sSub>
                                <m:sSubPr>
                                  <m:ctrlPr>
                                    <a:rPr lang="es-EC" sz="11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bPr>
                                <m:e>
                                  <m:r>
                                    <a:rPr lang="es-EC" sz="11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e>
                                <m:sub>
                                  <m:r>
                                    <a:rPr lang="es-EC" sz="11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𝑝</m:t>
                                  </m:r>
                                </m:sub>
                              </m:sSub>
                            </m:oMath>
                          </a14:m>
                          <a:endParaRPr lang="es-EC" sz="1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dirty="0">
                              <a:solidFill>
                                <a:schemeClr val="tx1"/>
                              </a:solidFill>
                              <a:effectLst/>
                              <a:latin typeface="+mj-lt"/>
                              <a:ea typeface="Calibri" panose="020F0502020204030204" pitchFamily="34" charset="0"/>
                              <a:cs typeface="Times New Roman" panose="02020603050405020304" pitchFamily="18" charset="0"/>
                            </a:rPr>
                            <a:t>Cumple</a:t>
                          </a:r>
                        </a:p>
                      </a:txBody>
                      <a:tcPr marL="68580" marR="68580" marT="0" marB="0"/>
                    </a:tc>
                    <a:extLst>
                      <a:ext uri="{0D108BD9-81ED-4DB2-BD59-A6C34878D82A}">
                        <a16:rowId xmlns:a16="http://schemas.microsoft.com/office/drawing/2014/main" val="944313171"/>
                      </a:ext>
                    </a:extLst>
                  </a:tr>
                  <a:tr h="323910">
                    <a:tc>
                      <a:txBody>
                        <a:bodyPr/>
                        <a:lstStyle/>
                        <a:p>
                          <a:pPr>
                            <a:lnSpc>
                              <a:spcPct val="150000"/>
                            </a:lnSpc>
                            <a:spcAft>
                              <a:spcPts val="800"/>
                            </a:spcAft>
                          </a:pPr>
                          <a:r>
                            <a:rPr lang="es-ES" sz="1100" dirty="0">
                              <a:solidFill>
                                <a:schemeClr val="bg1"/>
                              </a:solidFill>
                              <a:effectLst/>
                              <a:latin typeface="+mj-lt"/>
                              <a:ea typeface="Calibri" panose="020F0502020204030204" pitchFamily="34" charset="0"/>
                              <a:cs typeface="Times New Roman" panose="02020603050405020304" pitchFamily="18" charset="0"/>
                            </a:rPr>
                            <a:t>Conducto con porcentaje humedad relativa</a:t>
                          </a:r>
                          <a:endParaRPr lang="es-EC" sz="11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b="1">
                              <a:solidFill>
                                <a:srgbClr val="000000"/>
                              </a:solidFill>
                              <a:effectLst/>
                              <a:latin typeface="+mj-lt"/>
                              <a:ea typeface="Calibri" panose="020F0502020204030204" pitchFamily="34" charset="0"/>
                              <a:cs typeface="Times New Roman" panose="02020603050405020304" pitchFamily="18" charset="0"/>
                            </a:rPr>
                            <a:t>30 a 50%</a:t>
                          </a:r>
                          <a:endParaRPr lang="es-EC" sz="11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b="1">
                              <a:solidFill>
                                <a:srgbClr val="000000"/>
                              </a:solidFill>
                              <a:effectLst/>
                              <a:latin typeface="+mj-lt"/>
                              <a:ea typeface="Calibri" panose="020F0502020204030204" pitchFamily="34" charset="0"/>
                              <a:cs typeface="Times New Roman" panose="02020603050405020304" pitchFamily="18" charset="0"/>
                            </a:rPr>
                            <a:t>Cumple</a:t>
                          </a:r>
                          <a:endParaRPr lang="es-EC" sz="11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79309482"/>
                      </a:ext>
                    </a:extLst>
                  </a:tr>
                  <a:tr h="0">
                    <a:tc>
                      <a:txBody>
                        <a:bodyPr/>
                        <a:lstStyle/>
                        <a:p>
                          <a:pPr>
                            <a:lnSpc>
                              <a:spcPct val="150000"/>
                            </a:lnSpc>
                            <a:spcAft>
                              <a:spcPts val="800"/>
                            </a:spcAft>
                          </a:pPr>
                          <a:r>
                            <a:rPr lang="es-EC" sz="1100" dirty="0">
                              <a:solidFill>
                                <a:schemeClr val="bg1"/>
                              </a:solidFill>
                              <a:effectLst/>
                              <a:latin typeface="+mj-lt"/>
                              <a:ea typeface="Calibri" panose="020F0502020204030204" pitchFamily="34" charset="0"/>
                              <a:cs typeface="Times New Roman" panose="02020603050405020304" pitchFamily="18" charset="0"/>
                            </a:rPr>
                            <a:t>Monitorear caída presión</a:t>
                          </a:r>
                        </a:p>
                      </a:txBody>
                      <a:tcPr marL="68580" marR="68580" marT="0" marB="0" anchor="ctr"/>
                    </a:tc>
                    <a:tc>
                      <a:txBody>
                        <a:bodyPr/>
                        <a:lstStyle/>
                        <a:p>
                          <a:pPr algn="ctr">
                            <a:lnSpc>
                              <a:spcPct val="150000"/>
                            </a:lnSpc>
                            <a:spcAft>
                              <a:spcPts val="800"/>
                            </a:spcAft>
                          </a:pPr>
                          <a:r>
                            <a:rPr lang="es-EC" sz="1100">
                              <a:solidFill>
                                <a:srgbClr val="000000"/>
                              </a:solidFill>
                              <a:effectLst/>
                              <a:latin typeface="+mj-lt"/>
                              <a:ea typeface="Calibri" panose="020F0502020204030204" pitchFamily="34" charset="0"/>
                              <a:cs typeface="Times New Roman" panose="02020603050405020304" pitchFamily="18" charset="0"/>
                            </a:rPr>
                            <a:t>-</a:t>
                          </a:r>
                        </a:p>
                      </a:txBody>
                      <a:tcPr marL="68580" marR="68580" marT="0" marB="0" anchor="ctr"/>
                    </a:tc>
                    <a:tc>
                      <a:txBody>
                        <a:bodyPr/>
                        <a:lstStyle/>
                        <a:p>
                          <a:pPr algn="ctr">
                            <a:lnSpc>
                              <a:spcPct val="150000"/>
                            </a:lnSpc>
                            <a:spcAft>
                              <a:spcPts val="800"/>
                            </a:spcAft>
                          </a:pPr>
                          <a:r>
                            <a:rPr lang="es-EC" sz="1100">
                              <a:solidFill>
                                <a:srgbClr val="000000"/>
                              </a:solidFill>
                              <a:effectLst/>
                              <a:latin typeface="+mj-lt"/>
                              <a:ea typeface="Calibri" panose="020F0502020204030204" pitchFamily="34" charset="0"/>
                              <a:cs typeface="Times New Roman" panose="02020603050405020304" pitchFamily="18" charset="0"/>
                            </a:rPr>
                            <a:t>Cumple</a:t>
                          </a:r>
                        </a:p>
                      </a:txBody>
                      <a:tcPr marL="68580" marR="68580" marT="0" marB="0" anchor="ctr"/>
                    </a:tc>
                    <a:extLst>
                      <a:ext uri="{0D108BD9-81ED-4DB2-BD59-A6C34878D82A}">
                        <a16:rowId xmlns:a16="http://schemas.microsoft.com/office/drawing/2014/main" val="928215200"/>
                      </a:ext>
                    </a:extLst>
                  </a:tr>
                  <a:tr h="0">
                    <a:tc>
                      <a:txBody>
                        <a:bodyPr/>
                        <a:lstStyle/>
                        <a:p>
                          <a:pPr>
                            <a:lnSpc>
                              <a:spcPct val="150000"/>
                            </a:lnSpc>
                            <a:spcAft>
                              <a:spcPts val="800"/>
                            </a:spcAft>
                          </a:pPr>
                          <a:r>
                            <a:rPr lang="es-EC" sz="1100" dirty="0">
                              <a:solidFill>
                                <a:schemeClr val="bg1"/>
                              </a:solidFill>
                              <a:effectLst/>
                              <a:latin typeface="+mj-lt"/>
                              <a:ea typeface="Calibri" panose="020F0502020204030204" pitchFamily="34" charset="0"/>
                              <a:cs typeface="Times New Roman" panose="02020603050405020304" pitchFamily="18" charset="0"/>
                            </a:rPr>
                            <a:t>Temperatura del conducto</a:t>
                          </a:r>
                        </a:p>
                      </a:txBody>
                      <a:tcPr marL="68580" marR="68580" marT="0" marB="0" anchor="ctr"/>
                    </a:tc>
                    <a:tc>
                      <a:txBody>
                        <a:bodyPr/>
                        <a:lstStyle/>
                        <a:p>
                          <a:pPr algn="ctr">
                            <a:lnSpc>
                              <a:spcPct val="150000"/>
                            </a:lnSpc>
                            <a:spcAft>
                              <a:spcPts val="800"/>
                            </a:spcAft>
                          </a:pPr>
                          <a:r>
                            <a:rPr lang="es-EC" sz="1100">
                              <a:solidFill>
                                <a:srgbClr val="000000"/>
                              </a:solidFill>
                              <a:effectLst/>
                              <a:latin typeface="+mj-lt"/>
                              <a:ea typeface="Calibri" panose="020F0502020204030204" pitchFamily="34" charset="0"/>
                              <a:cs typeface="Times New Roman" panose="02020603050405020304" pitchFamily="18" charset="0"/>
                            </a:rPr>
                            <a:t>21±3°C</a:t>
                          </a:r>
                        </a:p>
                      </a:txBody>
                      <a:tcPr marL="68580" marR="68580" marT="0" marB="0" anchor="ctr"/>
                    </a:tc>
                    <a:tc>
                      <a:txBody>
                        <a:bodyPr/>
                        <a:lstStyle/>
                        <a:p>
                          <a:pPr algn="ctr">
                            <a:lnSpc>
                              <a:spcPct val="150000"/>
                            </a:lnSpc>
                            <a:spcAft>
                              <a:spcPts val="800"/>
                            </a:spcAft>
                          </a:pPr>
                          <a:r>
                            <a:rPr lang="es-EC" sz="1100">
                              <a:solidFill>
                                <a:srgbClr val="000000"/>
                              </a:solidFill>
                              <a:effectLst/>
                              <a:latin typeface="+mj-lt"/>
                              <a:ea typeface="Calibri" panose="020F0502020204030204" pitchFamily="34" charset="0"/>
                              <a:cs typeface="Times New Roman" panose="02020603050405020304" pitchFamily="18" charset="0"/>
                            </a:rPr>
                            <a:t>Cumple</a:t>
                          </a:r>
                        </a:p>
                      </a:txBody>
                      <a:tcPr marL="68580" marR="68580" marT="0" marB="0" anchor="ctr"/>
                    </a:tc>
                    <a:extLst>
                      <a:ext uri="{0D108BD9-81ED-4DB2-BD59-A6C34878D82A}">
                        <a16:rowId xmlns:a16="http://schemas.microsoft.com/office/drawing/2014/main" val="2939665532"/>
                      </a:ext>
                    </a:extLst>
                  </a:tr>
                  <a:tr h="0">
                    <a:tc>
                      <a:txBody>
                        <a:bodyPr/>
                        <a:lstStyle/>
                        <a:p>
                          <a:pPr>
                            <a:lnSpc>
                              <a:spcPct val="150000"/>
                            </a:lnSpc>
                            <a:spcAft>
                              <a:spcPts val="800"/>
                            </a:spcAft>
                          </a:pPr>
                          <a:r>
                            <a:rPr lang="es-EC" sz="1100" dirty="0">
                              <a:solidFill>
                                <a:schemeClr val="bg1"/>
                              </a:solidFill>
                              <a:effectLst/>
                              <a:latin typeface="+mj-lt"/>
                              <a:ea typeface="Calibri" panose="020F0502020204030204" pitchFamily="34" charset="0"/>
                              <a:cs typeface="Times New Roman" panose="02020603050405020304" pitchFamily="18" charset="0"/>
                            </a:rPr>
                            <a:t>Medidores de presión</a:t>
                          </a:r>
                        </a:p>
                      </a:txBody>
                      <a:tcPr marL="68580" marR="68580" marT="0" marB="0" anchor="ctr"/>
                    </a:tc>
                    <a:tc>
                      <a:txBody>
                        <a:bodyPr/>
                        <a:lstStyle/>
                        <a:p>
                          <a:pPr algn="ctr">
                            <a:lnSpc>
                              <a:spcPct val="150000"/>
                            </a:lnSpc>
                            <a:spcAft>
                              <a:spcPts val="800"/>
                            </a:spcAft>
                          </a:pPr>
                          <a:r>
                            <a:rPr lang="es-EC" sz="1100">
                              <a:solidFill>
                                <a:srgbClr val="000000"/>
                              </a:solidFill>
                              <a:effectLst/>
                              <a:latin typeface="+mj-lt"/>
                              <a:ea typeface="Calibri" panose="020F0502020204030204" pitchFamily="34" charset="0"/>
                              <a:cs typeface="Times New Roman" panose="02020603050405020304" pitchFamily="18" charset="0"/>
                            </a:rPr>
                            <a:t>1 </a:t>
                          </a:r>
                          <a14:m>
                            <m:oMath xmlns:m="http://schemas.openxmlformats.org/officeDocument/2006/math">
                              <m:sSub>
                                <m:sSubPr>
                                  <m:ctrlPr>
                                    <a:rPr lang="es-EC" sz="11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es-EC" sz="11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e>
                                <m:sub>
                                  <m:r>
                                    <a:rPr lang="es-EC" sz="11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𝑝</m:t>
                                  </m:r>
                                </m:sub>
                              </m:sSub>
                            </m:oMath>
                          </a14:m>
                          <a:r>
                            <a:rPr lang="es-EC" sz="1100">
                              <a:solidFill>
                                <a:srgbClr val="000000"/>
                              </a:solidFill>
                              <a:effectLst/>
                              <a:latin typeface="+mj-lt"/>
                              <a:ea typeface="Calibri" panose="020F0502020204030204" pitchFamily="34" charset="0"/>
                              <a:cs typeface="Times New Roman" panose="02020603050405020304" pitchFamily="18" charset="0"/>
                            </a:rPr>
                            <a:t> arriba y abajo del medio filtrante</a:t>
                          </a:r>
                        </a:p>
                      </a:txBody>
                      <a:tcPr marL="68580" marR="68580" marT="0" marB="0" anchor="ctr"/>
                    </a:tc>
                    <a:tc>
                      <a:txBody>
                        <a:bodyPr/>
                        <a:lstStyle/>
                        <a:p>
                          <a:pPr algn="ctr">
                            <a:lnSpc>
                              <a:spcPct val="150000"/>
                            </a:lnSpc>
                            <a:spcAft>
                              <a:spcPts val="800"/>
                            </a:spcAft>
                          </a:pPr>
                          <a:r>
                            <a:rPr lang="es-EC" sz="1100" dirty="0">
                              <a:solidFill>
                                <a:srgbClr val="000000"/>
                              </a:solidFill>
                              <a:effectLst/>
                              <a:latin typeface="+mj-lt"/>
                              <a:ea typeface="Calibri" panose="020F0502020204030204" pitchFamily="34" charset="0"/>
                              <a:cs typeface="Times New Roman" panose="02020603050405020304" pitchFamily="18" charset="0"/>
                            </a:rPr>
                            <a:t>No cumple</a:t>
                          </a:r>
                        </a:p>
                      </a:txBody>
                      <a:tcPr marL="68580" marR="68580" marT="0" marB="0" anchor="ctr"/>
                    </a:tc>
                    <a:extLst>
                      <a:ext uri="{0D108BD9-81ED-4DB2-BD59-A6C34878D82A}">
                        <a16:rowId xmlns:a16="http://schemas.microsoft.com/office/drawing/2014/main" val="1467614557"/>
                      </a:ext>
                    </a:extLst>
                  </a:tr>
                </a:tbl>
              </a:graphicData>
            </a:graphic>
          </p:graphicFrame>
        </mc:Choice>
        <mc:Fallback xmlns="">
          <p:graphicFrame>
            <p:nvGraphicFramePr>
              <p:cNvPr id="3" name="Tabla 2">
                <a:extLst>
                  <a:ext uri="{FF2B5EF4-FFF2-40B4-BE49-F238E27FC236}">
                    <a16:creationId xmlns:a16="http://schemas.microsoft.com/office/drawing/2014/main" id="{3902B6DD-3C91-4180-9222-B2809DD227C6}"/>
                  </a:ext>
                </a:extLst>
              </p:cNvPr>
              <p:cNvGraphicFramePr>
                <a:graphicFrameLocks noGrp="1"/>
              </p:cNvGraphicFramePr>
              <p:nvPr>
                <p:extLst>
                  <p:ext uri="{D42A27DB-BD31-4B8C-83A1-F6EECF244321}">
                    <p14:modId xmlns:p14="http://schemas.microsoft.com/office/powerpoint/2010/main" val="4238770510"/>
                  </p:ext>
                </p:extLst>
              </p:nvPr>
            </p:nvGraphicFramePr>
            <p:xfrm>
              <a:off x="7016421" y="1375014"/>
              <a:ext cx="4962219" cy="4285874"/>
            </p:xfrm>
            <a:graphic>
              <a:graphicData uri="http://schemas.openxmlformats.org/drawingml/2006/table">
                <a:tbl>
                  <a:tblPr firstRow="1" firstCol="1" bandRow="1">
                    <a:tableStyleId>{5C22544A-7EE6-4342-B048-85BDC9FD1C3A}</a:tableStyleId>
                  </a:tblPr>
                  <a:tblGrid>
                    <a:gridCol w="2323588">
                      <a:extLst>
                        <a:ext uri="{9D8B030D-6E8A-4147-A177-3AD203B41FA5}">
                          <a16:colId xmlns:a16="http://schemas.microsoft.com/office/drawing/2014/main" val="1364152286"/>
                        </a:ext>
                      </a:extLst>
                    </a:gridCol>
                    <a:gridCol w="1502185">
                      <a:extLst>
                        <a:ext uri="{9D8B030D-6E8A-4147-A177-3AD203B41FA5}">
                          <a16:colId xmlns:a16="http://schemas.microsoft.com/office/drawing/2014/main" val="3236542086"/>
                        </a:ext>
                      </a:extLst>
                    </a:gridCol>
                    <a:gridCol w="1136446">
                      <a:extLst>
                        <a:ext uri="{9D8B030D-6E8A-4147-A177-3AD203B41FA5}">
                          <a16:colId xmlns:a16="http://schemas.microsoft.com/office/drawing/2014/main" val="841238465"/>
                        </a:ext>
                      </a:extLst>
                    </a:gridCol>
                  </a:tblGrid>
                  <a:tr h="476949">
                    <a:tc>
                      <a:txBody>
                        <a:bodyPr/>
                        <a:lstStyle/>
                        <a:p>
                          <a:pPr algn="ctr">
                            <a:lnSpc>
                              <a:spcPct val="150000"/>
                            </a:lnSpc>
                            <a:spcAft>
                              <a:spcPts val="800"/>
                            </a:spcAft>
                          </a:pPr>
                          <a:r>
                            <a:rPr lang="es-EC" sz="1100" dirty="0">
                              <a:effectLst/>
                            </a:rPr>
                            <a:t>Requerimiento de la norma ASTM – F2299</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dirty="0">
                              <a:effectLst/>
                            </a:rPr>
                            <a:t>Valor o relación</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Cumplimiento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8291075"/>
                      </a:ext>
                    </a:extLst>
                  </a:tr>
                  <a:tr h="225489">
                    <a:tc>
                      <a:txBody>
                        <a:bodyPr/>
                        <a:lstStyle/>
                        <a:p>
                          <a:pPr algn="ctr">
                            <a:lnSpc>
                              <a:spcPct val="150000"/>
                            </a:lnSpc>
                            <a:spcAft>
                              <a:spcPts val="800"/>
                            </a:spcAft>
                          </a:pPr>
                          <a:r>
                            <a:rPr lang="es-EC" sz="1100" dirty="0">
                              <a:effectLst/>
                            </a:rPr>
                            <a:t>Velocidad de aire</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0.5 a 25 cm/s</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Cumple</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6147198"/>
                      </a:ext>
                    </a:extLst>
                  </a:tr>
                  <a:tr h="225489">
                    <a:tc>
                      <a:txBody>
                        <a:bodyPr/>
                        <a:lstStyle/>
                        <a:p>
                          <a:pPr algn="ctr">
                            <a:lnSpc>
                              <a:spcPct val="150000"/>
                            </a:lnSpc>
                            <a:spcAft>
                              <a:spcPts val="800"/>
                            </a:spcAft>
                          </a:pPr>
                          <a:r>
                            <a:rPr lang="es-EC" sz="1100" dirty="0">
                              <a:effectLst/>
                            </a:rPr>
                            <a:t>Aire filtrado con filtro HEPA </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99,97% eficiencia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dirty="0">
                              <a:effectLst/>
                            </a:rPr>
                            <a:t>Cumple</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031045"/>
                      </a:ext>
                    </a:extLst>
                  </a:tr>
                  <a:tr h="499745">
                    <a:tc>
                      <a:txBody>
                        <a:bodyPr/>
                        <a:lstStyle/>
                        <a:p>
                          <a:pPr algn="l">
                            <a:lnSpc>
                              <a:spcPct val="150000"/>
                            </a:lnSpc>
                            <a:spcAft>
                              <a:spcPts val="800"/>
                            </a:spcAft>
                          </a:pPr>
                          <a:r>
                            <a:rPr lang="es-EC" sz="1100" dirty="0">
                              <a:solidFill>
                                <a:schemeClr val="bg1"/>
                              </a:solidFill>
                              <a:effectLst/>
                              <a:latin typeface="+mj-lt"/>
                              <a:ea typeface="Calibri" panose="020F0502020204030204" pitchFamily="34" charset="0"/>
                              <a:cs typeface="Times New Roman" panose="02020603050405020304" pitchFamily="18" charset="0"/>
                            </a:rPr>
                            <a:t>Sondas para extracción de aerosol</a:t>
                          </a:r>
                        </a:p>
                      </a:txBody>
                      <a:tcPr marL="68580" marR="68580" marT="0" marB="0" anchor="ctr"/>
                    </a:tc>
                    <a:tc>
                      <a:txBody>
                        <a:bodyPr/>
                        <a:lstStyle/>
                        <a:p>
                          <a:endParaRPr lang="es-EC"/>
                        </a:p>
                      </a:txBody>
                      <a:tcPr marL="68580" marR="68580" marT="0" marB="0" anchor="ctr">
                        <a:blipFill>
                          <a:blip r:embed="rId3"/>
                          <a:stretch>
                            <a:fillRect l="-155691" t="-184337" r="-78049" b="-581928"/>
                          </a:stretch>
                        </a:blipFill>
                      </a:tcPr>
                    </a:tc>
                    <a:tc>
                      <a:txBody>
                        <a:bodyPr/>
                        <a:lstStyle/>
                        <a:p>
                          <a:pPr algn="ctr">
                            <a:lnSpc>
                              <a:spcPct val="150000"/>
                            </a:lnSpc>
                            <a:spcAft>
                              <a:spcPts val="800"/>
                            </a:spcAft>
                          </a:pPr>
                          <a:r>
                            <a:rPr lang="es-EC" sz="1100" b="0" dirty="0">
                              <a:solidFill>
                                <a:schemeClr val="tx1"/>
                              </a:solidFill>
                              <a:effectLst/>
                              <a:latin typeface="+mj-lt"/>
                              <a:ea typeface="Calibri" panose="020F0502020204030204" pitchFamily="34" charset="0"/>
                              <a:cs typeface="Times New Roman" panose="02020603050405020304" pitchFamily="18" charset="0"/>
                            </a:rPr>
                            <a:t>Cumple</a:t>
                          </a:r>
                        </a:p>
                      </a:txBody>
                      <a:tcPr marL="68580" marR="68580" marT="0" marB="0"/>
                    </a:tc>
                    <a:extLst>
                      <a:ext uri="{0D108BD9-81ED-4DB2-BD59-A6C34878D82A}">
                        <a16:rowId xmlns:a16="http://schemas.microsoft.com/office/drawing/2014/main" val="235032511"/>
                      </a:ext>
                    </a:extLst>
                  </a:tr>
                  <a:tr h="476949">
                    <a:tc>
                      <a:txBody>
                        <a:bodyPr/>
                        <a:lstStyle/>
                        <a:p>
                          <a:pPr algn="l">
                            <a:lnSpc>
                              <a:spcPct val="150000"/>
                            </a:lnSpc>
                            <a:spcAft>
                              <a:spcPts val="800"/>
                            </a:spcAft>
                          </a:pPr>
                          <a:r>
                            <a:rPr lang="es-EC" sz="1100" dirty="0">
                              <a:solidFill>
                                <a:schemeClr val="bg1"/>
                              </a:solidFill>
                              <a:effectLst/>
                              <a:latin typeface="+mj-lt"/>
                              <a:ea typeface="Calibri" panose="020F0502020204030204" pitchFamily="34" charset="0"/>
                              <a:cs typeface="Times New Roman" panose="02020603050405020304" pitchFamily="18" charset="0"/>
                            </a:rPr>
                            <a:t>Distancia entre sonda aguas arriba y aerosol</a:t>
                          </a:r>
                        </a:p>
                      </a:txBody>
                      <a:tcPr marL="68580" marR="68580" marT="0" marB="0" anchor="ctr"/>
                    </a:tc>
                    <a:tc>
                      <a:txBody>
                        <a:bodyPr/>
                        <a:lstStyle/>
                        <a:p>
                          <a:endParaRPr lang="es-EC"/>
                        </a:p>
                      </a:txBody>
                      <a:tcPr marL="68580" marR="68580" marT="0" marB="0" anchor="ctr">
                        <a:blipFill>
                          <a:blip r:embed="rId3"/>
                          <a:stretch>
                            <a:fillRect l="-155691" t="-302564" r="-78049" b="-519231"/>
                          </a:stretch>
                        </a:blipFill>
                      </a:tcPr>
                    </a:tc>
                    <a:tc>
                      <a:txBody>
                        <a:bodyPr/>
                        <a:lstStyle/>
                        <a:p>
                          <a:pPr algn="ctr">
                            <a:lnSpc>
                              <a:spcPct val="150000"/>
                            </a:lnSpc>
                            <a:spcAft>
                              <a:spcPts val="800"/>
                            </a:spcAft>
                          </a:pPr>
                          <a:r>
                            <a:rPr lang="es-EC" sz="1100">
                              <a:solidFill>
                                <a:schemeClr val="tx1"/>
                              </a:solidFill>
                              <a:effectLst/>
                              <a:latin typeface="+mj-lt"/>
                              <a:ea typeface="Calibri" panose="020F0502020204030204" pitchFamily="34" charset="0"/>
                              <a:cs typeface="Times New Roman" panose="02020603050405020304" pitchFamily="18" charset="0"/>
                            </a:rPr>
                            <a:t>Cumple</a:t>
                          </a:r>
                        </a:p>
                      </a:txBody>
                      <a:tcPr marL="68580" marR="68580" marT="0" marB="0"/>
                    </a:tc>
                    <a:extLst>
                      <a:ext uri="{0D108BD9-81ED-4DB2-BD59-A6C34878D82A}">
                        <a16:rowId xmlns:a16="http://schemas.microsoft.com/office/drawing/2014/main" val="1085637248"/>
                      </a:ext>
                    </a:extLst>
                  </a:tr>
                  <a:tr h="476949">
                    <a:tc>
                      <a:txBody>
                        <a:bodyPr/>
                        <a:lstStyle/>
                        <a:p>
                          <a:pPr algn="l">
                            <a:lnSpc>
                              <a:spcPct val="150000"/>
                            </a:lnSpc>
                            <a:spcAft>
                              <a:spcPts val="800"/>
                            </a:spcAft>
                          </a:pPr>
                          <a:r>
                            <a:rPr lang="es-EC" sz="1100">
                              <a:solidFill>
                                <a:schemeClr val="bg1"/>
                              </a:solidFill>
                              <a:effectLst/>
                              <a:latin typeface="+mj-lt"/>
                              <a:ea typeface="Calibri" panose="020F0502020204030204" pitchFamily="34" charset="0"/>
                              <a:cs typeface="Times New Roman" panose="02020603050405020304" pitchFamily="18" charset="0"/>
                            </a:rPr>
                            <a:t>Distancia entre sonda aguas arriba y elemento de prueba</a:t>
                          </a:r>
                        </a:p>
                      </a:txBody>
                      <a:tcPr marL="68580" marR="68580" marT="0" marB="0" anchor="ctr"/>
                    </a:tc>
                    <a:tc>
                      <a:txBody>
                        <a:bodyPr/>
                        <a:lstStyle/>
                        <a:p>
                          <a:endParaRPr lang="es-EC"/>
                        </a:p>
                      </a:txBody>
                      <a:tcPr marL="68580" marR="68580" marT="0" marB="0" anchor="ctr">
                        <a:blipFill>
                          <a:blip r:embed="rId3"/>
                          <a:stretch>
                            <a:fillRect l="-155691" t="-402564" r="-78049" b="-419231"/>
                          </a:stretch>
                        </a:blipFill>
                      </a:tcPr>
                    </a:tc>
                    <a:tc>
                      <a:txBody>
                        <a:bodyPr/>
                        <a:lstStyle/>
                        <a:p>
                          <a:pPr algn="ctr">
                            <a:lnSpc>
                              <a:spcPct val="150000"/>
                            </a:lnSpc>
                            <a:spcAft>
                              <a:spcPts val="800"/>
                            </a:spcAft>
                          </a:pPr>
                          <a:r>
                            <a:rPr lang="es-EC" sz="1100">
                              <a:solidFill>
                                <a:schemeClr val="tx1"/>
                              </a:solidFill>
                              <a:effectLst/>
                              <a:latin typeface="+mj-lt"/>
                              <a:ea typeface="Calibri" panose="020F0502020204030204" pitchFamily="34" charset="0"/>
                              <a:cs typeface="Times New Roman" panose="02020603050405020304" pitchFamily="18" charset="0"/>
                            </a:rPr>
                            <a:t>Cumple</a:t>
                          </a:r>
                        </a:p>
                      </a:txBody>
                      <a:tcPr marL="68580" marR="68580" marT="0" marB="0"/>
                    </a:tc>
                    <a:extLst>
                      <a:ext uri="{0D108BD9-81ED-4DB2-BD59-A6C34878D82A}">
                        <a16:rowId xmlns:a16="http://schemas.microsoft.com/office/drawing/2014/main" val="1329954663"/>
                      </a:ext>
                    </a:extLst>
                  </a:tr>
                  <a:tr h="476949">
                    <a:tc>
                      <a:txBody>
                        <a:bodyPr/>
                        <a:lstStyle/>
                        <a:p>
                          <a:pPr algn="l">
                            <a:lnSpc>
                              <a:spcPct val="150000"/>
                            </a:lnSpc>
                            <a:spcAft>
                              <a:spcPts val="800"/>
                            </a:spcAft>
                          </a:pPr>
                          <a:r>
                            <a:rPr lang="es-EC" sz="1100">
                              <a:solidFill>
                                <a:schemeClr val="bg1"/>
                              </a:solidFill>
                              <a:effectLst/>
                              <a:latin typeface="+mj-lt"/>
                              <a:ea typeface="Calibri" panose="020F0502020204030204" pitchFamily="34" charset="0"/>
                              <a:cs typeface="Times New Roman" panose="02020603050405020304" pitchFamily="18" charset="0"/>
                            </a:rPr>
                            <a:t>Distancia entre sonda aguas abajo y elemento de prueba</a:t>
                          </a:r>
                        </a:p>
                      </a:txBody>
                      <a:tcPr marL="68580" marR="68580" marT="0" marB="0" anchor="ctr"/>
                    </a:tc>
                    <a:tc>
                      <a:txBody>
                        <a:bodyPr/>
                        <a:lstStyle/>
                        <a:p>
                          <a:endParaRPr lang="es-EC"/>
                        </a:p>
                      </a:txBody>
                      <a:tcPr marL="68580" marR="68580" marT="0" marB="0" anchor="ctr">
                        <a:blipFill>
                          <a:blip r:embed="rId3"/>
                          <a:stretch>
                            <a:fillRect l="-155691" t="-496203" r="-78049" b="-313924"/>
                          </a:stretch>
                        </a:blipFill>
                      </a:tcPr>
                    </a:tc>
                    <a:tc>
                      <a:txBody>
                        <a:bodyPr/>
                        <a:lstStyle/>
                        <a:p>
                          <a:pPr algn="ctr">
                            <a:lnSpc>
                              <a:spcPct val="150000"/>
                            </a:lnSpc>
                            <a:spcAft>
                              <a:spcPts val="800"/>
                            </a:spcAft>
                          </a:pPr>
                          <a:r>
                            <a:rPr lang="es-EC" sz="1100" dirty="0">
                              <a:solidFill>
                                <a:schemeClr val="tx1"/>
                              </a:solidFill>
                              <a:effectLst/>
                              <a:latin typeface="+mj-lt"/>
                              <a:ea typeface="Calibri" panose="020F0502020204030204" pitchFamily="34" charset="0"/>
                              <a:cs typeface="Times New Roman" panose="02020603050405020304" pitchFamily="18" charset="0"/>
                            </a:rPr>
                            <a:t>Cumple</a:t>
                          </a:r>
                        </a:p>
                      </a:txBody>
                      <a:tcPr marL="68580" marR="68580" marT="0" marB="0"/>
                    </a:tc>
                    <a:extLst>
                      <a:ext uri="{0D108BD9-81ED-4DB2-BD59-A6C34878D82A}">
                        <a16:rowId xmlns:a16="http://schemas.microsoft.com/office/drawing/2014/main" val="944313171"/>
                      </a:ext>
                    </a:extLst>
                  </a:tr>
                  <a:tr h="476949">
                    <a:tc>
                      <a:txBody>
                        <a:bodyPr/>
                        <a:lstStyle/>
                        <a:p>
                          <a:pPr>
                            <a:lnSpc>
                              <a:spcPct val="150000"/>
                            </a:lnSpc>
                            <a:spcAft>
                              <a:spcPts val="800"/>
                            </a:spcAft>
                          </a:pPr>
                          <a:r>
                            <a:rPr lang="es-ES" sz="1100" dirty="0">
                              <a:solidFill>
                                <a:schemeClr val="bg1"/>
                              </a:solidFill>
                              <a:effectLst/>
                              <a:latin typeface="+mj-lt"/>
                              <a:ea typeface="Calibri" panose="020F0502020204030204" pitchFamily="34" charset="0"/>
                              <a:cs typeface="Times New Roman" panose="02020603050405020304" pitchFamily="18" charset="0"/>
                            </a:rPr>
                            <a:t>Conducto con porcentaje humedad relativa</a:t>
                          </a:r>
                          <a:endParaRPr lang="es-EC" sz="11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b="1">
                              <a:solidFill>
                                <a:srgbClr val="000000"/>
                              </a:solidFill>
                              <a:effectLst/>
                              <a:latin typeface="+mj-lt"/>
                              <a:ea typeface="Calibri" panose="020F0502020204030204" pitchFamily="34" charset="0"/>
                              <a:cs typeface="Times New Roman" panose="02020603050405020304" pitchFamily="18" charset="0"/>
                            </a:rPr>
                            <a:t>30 a 50%</a:t>
                          </a:r>
                          <a:endParaRPr lang="es-EC" sz="11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b="1">
                              <a:solidFill>
                                <a:srgbClr val="000000"/>
                              </a:solidFill>
                              <a:effectLst/>
                              <a:latin typeface="+mj-lt"/>
                              <a:ea typeface="Calibri" panose="020F0502020204030204" pitchFamily="34" charset="0"/>
                              <a:cs typeface="Times New Roman" panose="02020603050405020304" pitchFamily="18" charset="0"/>
                            </a:rPr>
                            <a:t>Cumple</a:t>
                          </a:r>
                          <a:endParaRPr lang="es-EC" sz="11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79309482"/>
                      </a:ext>
                    </a:extLst>
                  </a:tr>
                  <a:tr h="225489">
                    <a:tc>
                      <a:txBody>
                        <a:bodyPr/>
                        <a:lstStyle/>
                        <a:p>
                          <a:pPr>
                            <a:lnSpc>
                              <a:spcPct val="150000"/>
                            </a:lnSpc>
                            <a:spcAft>
                              <a:spcPts val="800"/>
                            </a:spcAft>
                          </a:pPr>
                          <a:r>
                            <a:rPr lang="es-EC" sz="1100" dirty="0">
                              <a:solidFill>
                                <a:schemeClr val="bg1"/>
                              </a:solidFill>
                              <a:effectLst/>
                              <a:latin typeface="+mj-lt"/>
                              <a:ea typeface="Calibri" panose="020F0502020204030204" pitchFamily="34" charset="0"/>
                              <a:cs typeface="Times New Roman" panose="02020603050405020304" pitchFamily="18" charset="0"/>
                            </a:rPr>
                            <a:t>Monitorear caída presión</a:t>
                          </a:r>
                        </a:p>
                      </a:txBody>
                      <a:tcPr marL="68580" marR="68580" marT="0" marB="0" anchor="ctr"/>
                    </a:tc>
                    <a:tc>
                      <a:txBody>
                        <a:bodyPr/>
                        <a:lstStyle/>
                        <a:p>
                          <a:pPr algn="ctr">
                            <a:lnSpc>
                              <a:spcPct val="150000"/>
                            </a:lnSpc>
                            <a:spcAft>
                              <a:spcPts val="800"/>
                            </a:spcAft>
                          </a:pPr>
                          <a:r>
                            <a:rPr lang="es-EC" sz="1100">
                              <a:solidFill>
                                <a:srgbClr val="000000"/>
                              </a:solidFill>
                              <a:effectLst/>
                              <a:latin typeface="+mj-lt"/>
                              <a:ea typeface="Calibri" panose="020F0502020204030204" pitchFamily="34" charset="0"/>
                              <a:cs typeface="Times New Roman" panose="02020603050405020304" pitchFamily="18" charset="0"/>
                            </a:rPr>
                            <a:t>-</a:t>
                          </a:r>
                        </a:p>
                      </a:txBody>
                      <a:tcPr marL="68580" marR="68580" marT="0" marB="0" anchor="ctr"/>
                    </a:tc>
                    <a:tc>
                      <a:txBody>
                        <a:bodyPr/>
                        <a:lstStyle/>
                        <a:p>
                          <a:pPr algn="ctr">
                            <a:lnSpc>
                              <a:spcPct val="150000"/>
                            </a:lnSpc>
                            <a:spcAft>
                              <a:spcPts val="800"/>
                            </a:spcAft>
                          </a:pPr>
                          <a:r>
                            <a:rPr lang="es-EC" sz="1100">
                              <a:solidFill>
                                <a:srgbClr val="000000"/>
                              </a:solidFill>
                              <a:effectLst/>
                              <a:latin typeface="+mj-lt"/>
                              <a:ea typeface="Calibri" panose="020F0502020204030204" pitchFamily="34" charset="0"/>
                              <a:cs typeface="Times New Roman" panose="02020603050405020304" pitchFamily="18" charset="0"/>
                            </a:rPr>
                            <a:t>Cumple</a:t>
                          </a:r>
                        </a:p>
                      </a:txBody>
                      <a:tcPr marL="68580" marR="68580" marT="0" marB="0" anchor="ctr"/>
                    </a:tc>
                    <a:extLst>
                      <a:ext uri="{0D108BD9-81ED-4DB2-BD59-A6C34878D82A}">
                        <a16:rowId xmlns:a16="http://schemas.microsoft.com/office/drawing/2014/main" val="928215200"/>
                      </a:ext>
                    </a:extLst>
                  </a:tr>
                  <a:tr h="225489">
                    <a:tc>
                      <a:txBody>
                        <a:bodyPr/>
                        <a:lstStyle/>
                        <a:p>
                          <a:pPr>
                            <a:lnSpc>
                              <a:spcPct val="150000"/>
                            </a:lnSpc>
                            <a:spcAft>
                              <a:spcPts val="800"/>
                            </a:spcAft>
                          </a:pPr>
                          <a:r>
                            <a:rPr lang="es-EC" sz="1100" dirty="0">
                              <a:solidFill>
                                <a:schemeClr val="bg1"/>
                              </a:solidFill>
                              <a:effectLst/>
                              <a:latin typeface="+mj-lt"/>
                              <a:ea typeface="Calibri" panose="020F0502020204030204" pitchFamily="34" charset="0"/>
                              <a:cs typeface="Times New Roman" panose="02020603050405020304" pitchFamily="18" charset="0"/>
                            </a:rPr>
                            <a:t>Temperatura del conducto</a:t>
                          </a:r>
                        </a:p>
                      </a:txBody>
                      <a:tcPr marL="68580" marR="68580" marT="0" marB="0" anchor="ctr"/>
                    </a:tc>
                    <a:tc>
                      <a:txBody>
                        <a:bodyPr/>
                        <a:lstStyle/>
                        <a:p>
                          <a:pPr algn="ctr">
                            <a:lnSpc>
                              <a:spcPct val="150000"/>
                            </a:lnSpc>
                            <a:spcAft>
                              <a:spcPts val="800"/>
                            </a:spcAft>
                          </a:pPr>
                          <a:r>
                            <a:rPr lang="es-EC" sz="1100">
                              <a:solidFill>
                                <a:srgbClr val="000000"/>
                              </a:solidFill>
                              <a:effectLst/>
                              <a:latin typeface="+mj-lt"/>
                              <a:ea typeface="Calibri" panose="020F0502020204030204" pitchFamily="34" charset="0"/>
                              <a:cs typeface="Times New Roman" panose="02020603050405020304" pitchFamily="18" charset="0"/>
                            </a:rPr>
                            <a:t>21±3°C</a:t>
                          </a:r>
                        </a:p>
                      </a:txBody>
                      <a:tcPr marL="68580" marR="68580" marT="0" marB="0" anchor="ctr"/>
                    </a:tc>
                    <a:tc>
                      <a:txBody>
                        <a:bodyPr/>
                        <a:lstStyle/>
                        <a:p>
                          <a:pPr algn="ctr">
                            <a:lnSpc>
                              <a:spcPct val="150000"/>
                            </a:lnSpc>
                            <a:spcAft>
                              <a:spcPts val="800"/>
                            </a:spcAft>
                          </a:pPr>
                          <a:r>
                            <a:rPr lang="es-EC" sz="1100">
                              <a:solidFill>
                                <a:srgbClr val="000000"/>
                              </a:solidFill>
                              <a:effectLst/>
                              <a:latin typeface="+mj-lt"/>
                              <a:ea typeface="Calibri" panose="020F0502020204030204" pitchFamily="34" charset="0"/>
                              <a:cs typeface="Times New Roman" panose="02020603050405020304" pitchFamily="18" charset="0"/>
                            </a:rPr>
                            <a:t>Cumple</a:t>
                          </a:r>
                        </a:p>
                      </a:txBody>
                      <a:tcPr marL="68580" marR="68580" marT="0" marB="0" anchor="ctr"/>
                    </a:tc>
                    <a:extLst>
                      <a:ext uri="{0D108BD9-81ED-4DB2-BD59-A6C34878D82A}">
                        <a16:rowId xmlns:a16="http://schemas.microsoft.com/office/drawing/2014/main" val="2939665532"/>
                      </a:ext>
                    </a:extLst>
                  </a:tr>
                  <a:tr h="499428">
                    <a:tc>
                      <a:txBody>
                        <a:bodyPr/>
                        <a:lstStyle/>
                        <a:p>
                          <a:pPr>
                            <a:lnSpc>
                              <a:spcPct val="150000"/>
                            </a:lnSpc>
                            <a:spcAft>
                              <a:spcPts val="800"/>
                            </a:spcAft>
                          </a:pPr>
                          <a:r>
                            <a:rPr lang="es-EC" sz="1100" dirty="0">
                              <a:solidFill>
                                <a:schemeClr val="bg1"/>
                              </a:solidFill>
                              <a:effectLst/>
                              <a:latin typeface="+mj-lt"/>
                              <a:ea typeface="Calibri" panose="020F0502020204030204" pitchFamily="34" charset="0"/>
                              <a:cs typeface="Times New Roman" panose="02020603050405020304" pitchFamily="18" charset="0"/>
                            </a:rPr>
                            <a:t>Medidores de presión</a:t>
                          </a:r>
                        </a:p>
                      </a:txBody>
                      <a:tcPr marL="68580" marR="68580" marT="0" marB="0" anchor="ctr"/>
                    </a:tc>
                    <a:tc>
                      <a:txBody>
                        <a:bodyPr/>
                        <a:lstStyle/>
                        <a:p>
                          <a:endParaRPr lang="es-EC"/>
                        </a:p>
                      </a:txBody>
                      <a:tcPr marL="68580" marR="68580" marT="0" marB="0" anchor="ctr">
                        <a:blipFill>
                          <a:blip r:embed="rId3"/>
                          <a:stretch>
                            <a:fillRect l="-155691" t="-759756" r="-78049" b="-17073"/>
                          </a:stretch>
                        </a:blipFill>
                      </a:tcPr>
                    </a:tc>
                    <a:tc>
                      <a:txBody>
                        <a:bodyPr/>
                        <a:lstStyle/>
                        <a:p>
                          <a:pPr algn="ctr">
                            <a:lnSpc>
                              <a:spcPct val="150000"/>
                            </a:lnSpc>
                            <a:spcAft>
                              <a:spcPts val="800"/>
                            </a:spcAft>
                          </a:pPr>
                          <a:r>
                            <a:rPr lang="es-EC" sz="1100" dirty="0">
                              <a:solidFill>
                                <a:srgbClr val="000000"/>
                              </a:solidFill>
                              <a:effectLst/>
                              <a:latin typeface="+mj-lt"/>
                              <a:ea typeface="Calibri" panose="020F0502020204030204" pitchFamily="34" charset="0"/>
                              <a:cs typeface="Times New Roman" panose="02020603050405020304" pitchFamily="18" charset="0"/>
                            </a:rPr>
                            <a:t>No cumple</a:t>
                          </a:r>
                        </a:p>
                      </a:txBody>
                      <a:tcPr marL="68580" marR="68580" marT="0" marB="0" anchor="ctr"/>
                    </a:tc>
                    <a:extLst>
                      <a:ext uri="{0D108BD9-81ED-4DB2-BD59-A6C34878D82A}">
                        <a16:rowId xmlns:a16="http://schemas.microsoft.com/office/drawing/2014/main" val="1467614557"/>
                      </a:ext>
                    </a:extLst>
                  </a:tr>
                </a:tbl>
              </a:graphicData>
            </a:graphic>
          </p:graphicFrame>
        </mc:Fallback>
      </mc:AlternateContent>
      <p:sp>
        <p:nvSpPr>
          <p:cNvPr id="9" name="Marcador de contenido 2">
            <a:extLst>
              <a:ext uri="{FF2B5EF4-FFF2-40B4-BE49-F238E27FC236}">
                <a16:creationId xmlns:a16="http://schemas.microsoft.com/office/drawing/2014/main" id="{78ECC62D-3488-403F-A8BC-742B1554D60D}"/>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b="1" u="sng"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9962729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a:extLst>
              <a:ext uri="{FF2B5EF4-FFF2-40B4-BE49-F238E27FC236}">
                <a16:creationId xmlns:a16="http://schemas.microsoft.com/office/drawing/2014/main" id="{489028A2-5ABA-4B5C-BF5F-F0F86E297BC3}"/>
              </a:ext>
            </a:extLst>
          </p:cNvPr>
          <p:cNvSpPr txBox="1">
            <a:spLocks/>
          </p:cNvSpPr>
          <p:nvPr/>
        </p:nvSpPr>
        <p:spPr>
          <a:xfrm>
            <a:off x="2895080" y="243176"/>
            <a:ext cx="7315200" cy="13468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MX" dirty="0"/>
              <a:t>Pruebas</a:t>
            </a:r>
          </a:p>
        </p:txBody>
      </p:sp>
      <p:pic>
        <p:nvPicPr>
          <p:cNvPr id="7" name="Imagen 6">
            <a:extLst>
              <a:ext uri="{FF2B5EF4-FFF2-40B4-BE49-F238E27FC236}">
                <a16:creationId xmlns:a16="http://schemas.microsoft.com/office/drawing/2014/main" id="{A7F86DDD-16D7-4CC4-BC7C-99F51C52E8F3}"/>
              </a:ext>
            </a:extLst>
          </p:cNvPr>
          <p:cNvPicPr>
            <a:picLocks noChangeAspect="1"/>
          </p:cNvPicPr>
          <p:nvPr/>
        </p:nvPicPr>
        <p:blipFill>
          <a:blip r:embed="rId2"/>
          <a:stretch>
            <a:fillRect/>
          </a:stretch>
        </p:blipFill>
        <p:spPr>
          <a:xfrm>
            <a:off x="6960450" y="2174295"/>
            <a:ext cx="4361180" cy="3343910"/>
          </a:xfrm>
          <a:prstGeom prst="rect">
            <a:avLst/>
          </a:prstGeom>
        </p:spPr>
      </p:pic>
      <p:graphicFrame>
        <p:nvGraphicFramePr>
          <p:cNvPr id="4" name="Tabla 3">
            <a:extLst>
              <a:ext uri="{FF2B5EF4-FFF2-40B4-BE49-F238E27FC236}">
                <a16:creationId xmlns:a16="http://schemas.microsoft.com/office/drawing/2014/main" id="{106E3B1E-D2D8-4391-BCC6-85D6F278B859}"/>
              </a:ext>
            </a:extLst>
          </p:cNvPr>
          <p:cNvGraphicFramePr>
            <a:graphicFrameLocks noGrp="1"/>
          </p:cNvGraphicFramePr>
          <p:nvPr>
            <p:extLst>
              <p:ext uri="{D42A27DB-BD31-4B8C-83A1-F6EECF244321}">
                <p14:modId xmlns:p14="http://schemas.microsoft.com/office/powerpoint/2010/main" val="3755187076"/>
              </p:ext>
            </p:extLst>
          </p:nvPr>
        </p:nvGraphicFramePr>
        <p:xfrm>
          <a:off x="1806558" y="1237924"/>
          <a:ext cx="4887203" cy="5367289"/>
        </p:xfrm>
        <a:graphic>
          <a:graphicData uri="http://schemas.openxmlformats.org/drawingml/2006/table">
            <a:tbl>
              <a:tblPr firstRow="1" firstCol="1" bandRow="1">
                <a:tableStyleId>{5C22544A-7EE6-4342-B048-85BDC9FD1C3A}</a:tableStyleId>
              </a:tblPr>
              <a:tblGrid>
                <a:gridCol w="594238">
                  <a:extLst>
                    <a:ext uri="{9D8B030D-6E8A-4147-A177-3AD203B41FA5}">
                      <a16:colId xmlns:a16="http://schemas.microsoft.com/office/drawing/2014/main" val="119297678"/>
                    </a:ext>
                  </a:extLst>
                </a:gridCol>
                <a:gridCol w="746499">
                  <a:extLst>
                    <a:ext uri="{9D8B030D-6E8A-4147-A177-3AD203B41FA5}">
                      <a16:colId xmlns:a16="http://schemas.microsoft.com/office/drawing/2014/main" val="3855377504"/>
                    </a:ext>
                  </a:extLst>
                </a:gridCol>
                <a:gridCol w="840108">
                  <a:extLst>
                    <a:ext uri="{9D8B030D-6E8A-4147-A177-3AD203B41FA5}">
                      <a16:colId xmlns:a16="http://schemas.microsoft.com/office/drawing/2014/main" val="1647465277"/>
                    </a:ext>
                  </a:extLst>
                </a:gridCol>
                <a:gridCol w="1091904">
                  <a:extLst>
                    <a:ext uri="{9D8B030D-6E8A-4147-A177-3AD203B41FA5}">
                      <a16:colId xmlns:a16="http://schemas.microsoft.com/office/drawing/2014/main" val="1501207814"/>
                    </a:ext>
                  </a:extLst>
                </a:gridCol>
                <a:gridCol w="755387">
                  <a:extLst>
                    <a:ext uri="{9D8B030D-6E8A-4147-A177-3AD203B41FA5}">
                      <a16:colId xmlns:a16="http://schemas.microsoft.com/office/drawing/2014/main" val="4087781574"/>
                    </a:ext>
                  </a:extLst>
                </a:gridCol>
                <a:gridCol w="859067">
                  <a:extLst>
                    <a:ext uri="{9D8B030D-6E8A-4147-A177-3AD203B41FA5}">
                      <a16:colId xmlns:a16="http://schemas.microsoft.com/office/drawing/2014/main" val="2246392723"/>
                    </a:ext>
                  </a:extLst>
                </a:gridCol>
              </a:tblGrid>
              <a:tr h="443665">
                <a:tc>
                  <a:txBody>
                    <a:bodyPr/>
                    <a:lstStyle/>
                    <a:p>
                      <a:pPr algn="ctr">
                        <a:lnSpc>
                          <a:spcPct val="200000"/>
                        </a:lnSpc>
                        <a:spcAft>
                          <a:spcPts val="800"/>
                        </a:spcAft>
                      </a:pPr>
                      <a:r>
                        <a:rPr lang="en-US" sz="700">
                          <a:effectLst/>
                        </a:rPr>
                        <a:t>Orden</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Orden aleatorio</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Tipo Mascarilla</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Tipo de concentración</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Velocidad (ft/min)</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Eficiencia (%)</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extLst>
                  <a:ext uri="{0D108BD9-81ED-4DB2-BD59-A6C34878D82A}">
                    <a16:rowId xmlns:a16="http://schemas.microsoft.com/office/drawing/2014/main" val="1234787963"/>
                  </a:ext>
                </a:extLst>
              </a:tr>
              <a:tr h="205151">
                <a:tc>
                  <a:txBody>
                    <a:bodyPr/>
                    <a:lstStyle/>
                    <a:p>
                      <a:pPr algn="ctr">
                        <a:lnSpc>
                          <a:spcPct val="200000"/>
                        </a:lnSpc>
                        <a:spcAft>
                          <a:spcPts val="800"/>
                        </a:spcAft>
                      </a:pPr>
                      <a:r>
                        <a:rPr lang="en-US" sz="700" dirty="0">
                          <a:effectLst/>
                        </a:rPr>
                        <a:t>1</a:t>
                      </a:r>
                      <a:endParaRPr lang="es-EC"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6</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1</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A</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25</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dirty="0">
                          <a:effectLst/>
                        </a:rPr>
                        <a:t>90,64</a:t>
                      </a:r>
                      <a:endParaRPr lang="es-EC"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extLst>
                  <a:ext uri="{0D108BD9-81ED-4DB2-BD59-A6C34878D82A}">
                    <a16:rowId xmlns:a16="http://schemas.microsoft.com/office/drawing/2014/main" val="1735648365"/>
                  </a:ext>
                </a:extLst>
              </a:tr>
              <a:tr h="205151">
                <a:tc>
                  <a:txBody>
                    <a:bodyPr/>
                    <a:lstStyle/>
                    <a:p>
                      <a:pPr algn="ctr">
                        <a:lnSpc>
                          <a:spcPct val="200000"/>
                        </a:lnSpc>
                        <a:spcAft>
                          <a:spcPts val="800"/>
                        </a:spcAft>
                      </a:pPr>
                      <a:r>
                        <a:rPr lang="en-US" sz="700">
                          <a:effectLst/>
                        </a:rPr>
                        <a:t>2</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dirty="0">
                          <a:effectLst/>
                        </a:rPr>
                        <a:t>7</a:t>
                      </a:r>
                      <a:endParaRPr lang="es-EC"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2</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A</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25</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dirty="0">
                          <a:effectLst/>
                        </a:rPr>
                        <a:t>80,94</a:t>
                      </a:r>
                      <a:endParaRPr lang="es-EC"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extLst>
                  <a:ext uri="{0D108BD9-81ED-4DB2-BD59-A6C34878D82A}">
                    <a16:rowId xmlns:a16="http://schemas.microsoft.com/office/drawing/2014/main" val="3421904575"/>
                  </a:ext>
                </a:extLst>
              </a:tr>
              <a:tr h="205151">
                <a:tc>
                  <a:txBody>
                    <a:bodyPr/>
                    <a:lstStyle/>
                    <a:p>
                      <a:pPr algn="ctr">
                        <a:lnSpc>
                          <a:spcPct val="200000"/>
                        </a:lnSpc>
                        <a:spcAft>
                          <a:spcPts val="800"/>
                        </a:spcAft>
                      </a:pPr>
                      <a:r>
                        <a:rPr lang="en-US" sz="700">
                          <a:effectLst/>
                        </a:rPr>
                        <a:t>3</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9</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3</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A</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25</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dirty="0">
                          <a:effectLst/>
                        </a:rPr>
                        <a:t>81,79</a:t>
                      </a:r>
                      <a:endParaRPr lang="es-EC"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extLst>
                  <a:ext uri="{0D108BD9-81ED-4DB2-BD59-A6C34878D82A}">
                    <a16:rowId xmlns:a16="http://schemas.microsoft.com/office/drawing/2014/main" val="1002605664"/>
                  </a:ext>
                </a:extLst>
              </a:tr>
              <a:tr h="205151">
                <a:tc>
                  <a:txBody>
                    <a:bodyPr/>
                    <a:lstStyle/>
                    <a:p>
                      <a:pPr algn="ctr">
                        <a:lnSpc>
                          <a:spcPct val="200000"/>
                        </a:lnSpc>
                        <a:spcAft>
                          <a:spcPts val="800"/>
                        </a:spcAft>
                      </a:pPr>
                      <a:r>
                        <a:rPr lang="en-US" sz="700">
                          <a:effectLst/>
                        </a:rPr>
                        <a:t>4</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21</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dirty="0">
                          <a:effectLst/>
                        </a:rPr>
                        <a:t>4</a:t>
                      </a:r>
                      <a:endParaRPr lang="es-EC"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A</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25</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dirty="0">
                          <a:effectLst/>
                        </a:rPr>
                        <a:t>80,71</a:t>
                      </a:r>
                      <a:endParaRPr lang="es-EC"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extLst>
                  <a:ext uri="{0D108BD9-81ED-4DB2-BD59-A6C34878D82A}">
                    <a16:rowId xmlns:a16="http://schemas.microsoft.com/office/drawing/2014/main" val="3272664159"/>
                  </a:ext>
                </a:extLst>
              </a:tr>
              <a:tr h="205151">
                <a:tc>
                  <a:txBody>
                    <a:bodyPr/>
                    <a:lstStyle/>
                    <a:p>
                      <a:pPr algn="ctr">
                        <a:lnSpc>
                          <a:spcPct val="200000"/>
                        </a:lnSpc>
                        <a:spcAft>
                          <a:spcPts val="800"/>
                        </a:spcAft>
                      </a:pPr>
                      <a:r>
                        <a:rPr lang="en-US" sz="700">
                          <a:effectLst/>
                        </a:rPr>
                        <a:t>5</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20</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dirty="0">
                          <a:effectLst/>
                        </a:rPr>
                        <a:t>5</a:t>
                      </a:r>
                      <a:endParaRPr lang="es-EC"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A</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25</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89,39</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extLst>
                  <a:ext uri="{0D108BD9-81ED-4DB2-BD59-A6C34878D82A}">
                    <a16:rowId xmlns:a16="http://schemas.microsoft.com/office/drawing/2014/main" val="3305389648"/>
                  </a:ext>
                </a:extLst>
              </a:tr>
              <a:tr h="205151">
                <a:tc>
                  <a:txBody>
                    <a:bodyPr/>
                    <a:lstStyle/>
                    <a:p>
                      <a:pPr algn="ctr">
                        <a:lnSpc>
                          <a:spcPct val="200000"/>
                        </a:lnSpc>
                        <a:spcAft>
                          <a:spcPts val="800"/>
                        </a:spcAft>
                      </a:pPr>
                      <a:r>
                        <a:rPr lang="en-US" sz="700">
                          <a:effectLst/>
                        </a:rPr>
                        <a:t>6</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23</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6</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A</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25</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dirty="0">
                          <a:effectLst/>
                        </a:rPr>
                        <a:t>96,28</a:t>
                      </a:r>
                      <a:endParaRPr lang="es-EC"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extLst>
                  <a:ext uri="{0D108BD9-81ED-4DB2-BD59-A6C34878D82A}">
                    <a16:rowId xmlns:a16="http://schemas.microsoft.com/office/drawing/2014/main" val="3301168781"/>
                  </a:ext>
                </a:extLst>
              </a:tr>
              <a:tr h="205151">
                <a:tc>
                  <a:txBody>
                    <a:bodyPr/>
                    <a:lstStyle/>
                    <a:p>
                      <a:pPr algn="ctr">
                        <a:lnSpc>
                          <a:spcPct val="200000"/>
                        </a:lnSpc>
                        <a:spcAft>
                          <a:spcPts val="800"/>
                        </a:spcAft>
                      </a:pPr>
                      <a:r>
                        <a:rPr lang="en-US" sz="700">
                          <a:effectLst/>
                        </a:rPr>
                        <a:t>7</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17</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1</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dirty="0">
                          <a:effectLst/>
                        </a:rPr>
                        <a:t>B</a:t>
                      </a:r>
                      <a:endParaRPr lang="es-EC"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25</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90,15</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extLst>
                  <a:ext uri="{0D108BD9-81ED-4DB2-BD59-A6C34878D82A}">
                    <a16:rowId xmlns:a16="http://schemas.microsoft.com/office/drawing/2014/main" val="2844036331"/>
                  </a:ext>
                </a:extLst>
              </a:tr>
              <a:tr h="205151">
                <a:tc>
                  <a:txBody>
                    <a:bodyPr/>
                    <a:lstStyle/>
                    <a:p>
                      <a:pPr algn="ctr">
                        <a:lnSpc>
                          <a:spcPct val="200000"/>
                        </a:lnSpc>
                        <a:spcAft>
                          <a:spcPts val="800"/>
                        </a:spcAft>
                      </a:pPr>
                      <a:r>
                        <a:rPr lang="en-US" sz="700">
                          <a:effectLst/>
                        </a:rPr>
                        <a:t>8</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4</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2</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B</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25</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dirty="0">
                          <a:effectLst/>
                        </a:rPr>
                        <a:t>80,11</a:t>
                      </a:r>
                      <a:endParaRPr lang="es-EC"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extLst>
                  <a:ext uri="{0D108BD9-81ED-4DB2-BD59-A6C34878D82A}">
                    <a16:rowId xmlns:a16="http://schemas.microsoft.com/office/drawing/2014/main" val="236013190"/>
                  </a:ext>
                </a:extLst>
              </a:tr>
              <a:tr h="205151">
                <a:tc>
                  <a:txBody>
                    <a:bodyPr/>
                    <a:lstStyle/>
                    <a:p>
                      <a:pPr algn="ctr">
                        <a:lnSpc>
                          <a:spcPct val="200000"/>
                        </a:lnSpc>
                        <a:spcAft>
                          <a:spcPts val="800"/>
                        </a:spcAft>
                      </a:pPr>
                      <a:r>
                        <a:rPr lang="en-US" sz="700">
                          <a:effectLst/>
                        </a:rPr>
                        <a:t>9</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2</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3</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dirty="0">
                          <a:effectLst/>
                        </a:rPr>
                        <a:t>B</a:t>
                      </a:r>
                      <a:endParaRPr lang="es-EC"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25</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80,74</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extLst>
                  <a:ext uri="{0D108BD9-81ED-4DB2-BD59-A6C34878D82A}">
                    <a16:rowId xmlns:a16="http://schemas.microsoft.com/office/drawing/2014/main" val="2252150511"/>
                  </a:ext>
                </a:extLst>
              </a:tr>
              <a:tr h="205151">
                <a:tc>
                  <a:txBody>
                    <a:bodyPr/>
                    <a:lstStyle/>
                    <a:p>
                      <a:pPr algn="ctr">
                        <a:lnSpc>
                          <a:spcPct val="200000"/>
                        </a:lnSpc>
                        <a:spcAft>
                          <a:spcPts val="800"/>
                        </a:spcAft>
                      </a:pPr>
                      <a:r>
                        <a:rPr lang="en-US" sz="700">
                          <a:effectLst/>
                        </a:rPr>
                        <a:t>10</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24</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4</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B</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25</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90,53</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extLst>
                  <a:ext uri="{0D108BD9-81ED-4DB2-BD59-A6C34878D82A}">
                    <a16:rowId xmlns:a16="http://schemas.microsoft.com/office/drawing/2014/main" val="2848363494"/>
                  </a:ext>
                </a:extLst>
              </a:tr>
              <a:tr h="205151">
                <a:tc>
                  <a:txBody>
                    <a:bodyPr/>
                    <a:lstStyle/>
                    <a:p>
                      <a:pPr algn="ctr">
                        <a:lnSpc>
                          <a:spcPct val="200000"/>
                        </a:lnSpc>
                        <a:spcAft>
                          <a:spcPts val="800"/>
                        </a:spcAft>
                      </a:pPr>
                      <a:r>
                        <a:rPr lang="en-US" sz="700">
                          <a:effectLst/>
                        </a:rPr>
                        <a:t>11</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18</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5</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B</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25</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89,34</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extLst>
                  <a:ext uri="{0D108BD9-81ED-4DB2-BD59-A6C34878D82A}">
                    <a16:rowId xmlns:a16="http://schemas.microsoft.com/office/drawing/2014/main" val="715635846"/>
                  </a:ext>
                </a:extLst>
              </a:tr>
              <a:tr h="205151">
                <a:tc>
                  <a:txBody>
                    <a:bodyPr/>
                    <a:lstStyle/>
                    <a:p>
                      <a:pPr algn="ctr">
                        <a:lnSpc>
                          <a:spcPct val="200000"/>
                        </a:lnSpc>
                        <a:spcAft>
                          <a:spcPts val="800"/>
                        </a:spcAft>
                      </a:pPr>
                      <a:r>
                        <a:rPr lang="en-US" sz="700">
                          <a:effectLst/>
                        </a:rPr>
                        <a:t>12</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19</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6</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dirty="0">
                          <a:effectLst/>
                        </a:rPr>
                        <a:t>B</a:t>
                      </a:r>
                      <a:endParaRPr lang="es-EC"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25</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dirty="0">
                          <a:effectLst/>
                        </a:rPr>
                        <a:t>96,47</a:t>
                      </a:r>
                      <a:endParaRPr lang="es-EC"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extLst>
                  <a:ext uri="{0D108BD9-81ED-4DB2-BD59-A6C34878D82A}">
                    <a16:rowId xmlns:a16="http://schemas.microsoft.com/office/drawing/2014/main" val="3455468720"/>
                  </a:ext>
                </a:extLst>
              </a:tr>
              <a:tr h="205151">
                <a:tc>
                  <a:txBody>
                    <a:bodyPr/>
                    <a:lstStyle/>
                    <a:p>
                      <a:pPr algn="ctr">
                        <a:lnSpc>
                          <a:spcPct val="200000"/>
                        </a:lnSpc>
                        <a:spcAft>
                          <a:spcPts val="800"/>
                        </a:spcAft>
                      </a:pPr>
                      <a:r>
                        <a:rPr lang="en-US" sz="700">
                          <a:effectLst/>
                        </a:rPr>
                        <a:t>13</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5</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1</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A</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50</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88,86</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extLst>
                  <a:ext uri="{0D108BD9-81ED-4DB2-BD59-A6C34878D82A}">
                    <a16:rowId xmlns:a16="http://schemas.microsoft.com/office/drawing/2014/main" val="2607507650"/>
                  </a:ext>
                </a:extLst>
              </a:tr>
              <a:tr h="205151">
                <a:tc>
                  <a:txBody>
                    <a:bodyPr/>
                    <a:lstStyle/>
                    <a:p>
                      <a:pPr algn="ctr">
                        <a:lnSpc>
                          <a:spcPct val="200000"/>
                        </a:lnSpc>
                        <a:spcAft>
                          <a:spcPts val="800"/>
                        </a:spcAft>
                      </a:pPr>
                      <a:r>
                        <a:rPr lang="en-US" sz="700">
                          <a:effectLst/>
                        </a:rPr>
                        <a:t>14</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16</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2</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A</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50</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77,18</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extLst>
                  <a:ext uri="{0D108BD9-81ED-4DB2-BD59-A6C34878D82A}">
                    <a16:rowId xmlns:a16="http://schemas.microsoft.com/office/drawing/2014/main" val="3379337837"/>
                  </a:ext>
                </a:extLst>
              </a:tr>
              <a:tr h="205151">
                <a:tc>
                  <a:txBody>
                    <a:bodyPr/>
                    <a:lstStyle/>
                    <a:p>
                      <a:pPr algn="ctr">
                        <a:lnSpc>
                          <a:spcPct val="200000"/>
                        </a:lnSpc>
                        <a:spcAft>
                          <a:spcPts val="800"/>
                        </a:spcAft>
                      </a:pPr>
                      <a:r>
                        <a:rPr lang="en-US" sz="700">
                          <a:effectLst/>
                        </a:rPr>
                        <a:t>15</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11</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3</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A</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50</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dirty="0">
                          <a:effectLst/>
                        </a:rPr>
                        <a:t>79,40</a:t>
                      </a:r>
                      <a:endParaRPr lang="es-EC"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extLst>
                  <a:ext uri="{0D108BD9-81ED-4DB2-BD59-A6C34878D82A}">
                    <a16:rowId xmlns:a16="http://schemas.microsoft.com/office/drawing/2014/main" val="3608541033"/>
                  </a:ext>
                </a:extLst>
              </a:tr>
              <a:tr h="205151">
                <a:tc>
                  <a:txBody>
                    <a:bodyPr/>
                    <a:lstStyle/>
                    <a:p>
                      <a:pPr algn="ctr">
                        <a:lnSpc>
                          <a:spcPct val="200000"/>
                        </a:lnSpc>
                        <a:spcAft>
                          <a:spcPts val="800"/>
                        </a:spcAft>
                      </a:pPr>
                      <a:r>
                        <a:rPr lang="en-US" sz="700">
                          <a:effectLst/>
                        </a:rPr>
                        <a:t>16</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3</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4</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A</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50</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92,00</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extLst>
                  <a:ext uri="{0D108BD9-81ED-4DB2-BD59-A6C34878D82A}">
                    <a16:rowId xmlns:a16="http://schemas.microsoft.com/office/drawing/2014/main" val="175253329"/>
                  </a:ext>
                </a:extLst>
              </a:tr>
              <a:tr h="205151">
                <a:tc>
                  <a:txBody>
                    <a:bodyPr/>
                    <a:lstStyle/>
                    <a:p>
                      <a:pPr algn="ctr">
                        <a:lnSpc>
                          <a:spcPct val="200000"/>
                        </a:lnSpc>
                        <a:spcAft>
                          <a:spcPts val="800"/>
                        </a:spcAft>
                      </a:pPr>
                      <a:r>
                        <a:rPr lang="en-US" sz="700">
                          <a:effectLst/>
                        </a:rPr>
                        <a:t>17</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10</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5</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A</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dirty="0">
                          <a:effectLst/>
                        </a:rPr>
                        <a:t>50</a:t>
                      </a:r>
                      <a:endParaRPr lang="es-EC"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85,77</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extLst>
                  <a:ext uri="{0D108BD9-81ED-4DB2-BD59-A6C34878D82A}">
                    <a16:rowId xmlns:a16="http://schemas.microsoft.com/office/drawing/2014/main" val="3318304776"/>
                  </a:ext>
                </a:extLst>
              </a:tr>
              <a:tr h="205151">
                <a:tc>
                  <a:txBody>
                    <a:bodyPr/>
                    <a:lstStyle/>
                    <a:p>
                      <a:pPr algn="ctr">
                        <a:lnSpc>
                          <a:spcPct val="200000"/>
                        </a:lnSpc>
                        <a:spcAft>
                          <a:spcPts val="800"/>
                        </a:spcAft>
                      </a:pPr>
                      <a:r>
                        <a:rPr lang="en-US" sz="700">
                          <a:effectLst/>
                        </a:rPr>
                        <a:t>18</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15</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6</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A</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50</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95,50</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extLst>
                  <a:ext uri="{0D108BD9-81ED-4DB2-BD59-A6C34878D82A}">
                    <a16:rowId xmlns:a16="http://schemas.microsoft.com/office/drawing/2014/main" val="1189582358"/>
                  </a:ext>
                </a:extLst>
              </a:tr>
              <a:tr h="205151">
                <a:tc>
                  <a:txBody>
                    <a:bodyPr/>
                    <a:lstStyle/>
                    <a:p>
                      <a:pPr algn="ctr">
                        <a:lnSpc>
                          <a:spcPct val="200000"/>
                        </a:lnSpc>
                        <a:spcAft>
                          <a:spcPts val="800"/>
                        </a:spcAft>
                      </a:pPr>
                      <a:r>
                        <a:rPr lang="en-US" sz="700">
                          <a:effectLst/>
                        </a:rPr>
                        <a:t>19</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13</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1</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B</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50</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dirty="0">
                          <a:effectLst/>
                        </a:rPr>
                        <a:t>90,53</a:t>
                      </a:r>
                      <a:endParaRPr lang="es-EC"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extLst>
                  <a:ext uri="{0D108BD9-81ED-4DB2-BD59-A6C34878D82A}">
                    <a16:rowId xmlns:a16="http://schemas.microsoft.com/office/drawing/2014/main" val="3717621559"/>
                  </a:ext>
                </a:extLst>
              </a:tr>
              <a:tr h="205151">
                <a:tc>
                  <a:txBody>
                    <a:bodyPr/>
                    <a:lstStyle/>
                    <a:p>
                      <a:pPr algn="ctr">
                        <a:lnSpc>
                          <a:spcPct val="200000"/>
                        </a:lnSpc>
                        <a:spcAft>
                          <a:spcPts val="800"/>
                        </a:spcAft>
                      </a:pPr>
                      <a:r>
                        <a:rPr lang="en-US" sz="700">
                          <a:effectLst/>
                        </a:rPr>
                        <a:t>20</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22</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2</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B</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50</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dirty="0">
                          <a:effectLst/>
                        </a:rPr>
                        <a:t>78,79</a:t>
                      </a:r>
                      <a:endParaRPr lang="es-EC"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extLst>
                  <a:ext uri="{0D108BD9-81ED-4DB2-BD59-A6C34878D82A}">
                    <a16:rowId xmlns:a16="http://schemas.microsoft.com/office/drawing/2014/main" val="1330874963"/>
                  </a:ext>
                </a:extLst>
              </a:tr>
              <a:tr h="205151">
                <a:tc>
                  <a:txBody>
                    <a:bodyPr/>
                    <a:lstStyle/>
                    <a:p>
                      <a:pPr algn="ctr">
                        <a:lnSpc>
                          <a:spcPct val="200000"/>
                        </a:lnSpc>
                        <a:spcAft>
                          <a:spcPts val="800"/>
                        </a:spcAft>
                      </a:pPr>
                      <a:r>
                        <a:rPr lang="en-US" sz="700">
                          <a:effectLst/>
                        </a:rPr>
                        <a:t>21</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8</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3</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B</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50</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dirty="0">
                          <a:effectLst/>
                        </a:rPr>
                        <a:t>80,56</a:t>
                      </a:r>
                      <a:endParaRPr lang="es-EC"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extLst>
                  <a:ext uri="{0D108BD9-81ED-4DB2-BD59-A6C34878D82A}">
                    <a16:rowId xmlns:a16="http://schemas.microsoft.com/office/drawing/2014/main" val="3774652695"/>
                  </a:ext>
                </a:extLst>
              </a:tr>
              <a:tr h="205151">
                <a:tc>
                  <a:txBody>
                    <a:bodyPr/>
                    <a:lstStyle/>
                    <a:p>
                      <a:pPr algn="ctr">
                        <a:lnSpc>
                          <a:spcPct val="200000"/>
                        </a:lnSpc>
                        <a:spcAft>
                          <a:spcPts val="800"/>
                        </a:spcAft>
                      </a:pPr>
                      <a:r>
                        <a:rPr lang="en-US" sz="700">
                          <a:effectLst/>
                        </a:rPr>
                        <a:t>22</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1</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4</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B</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50</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dirty="0">
                          <a:effectLst/>
                        </a:rPr>
                        <a:t>89,88</a:t>
                      </a:r>
                      <a:endParaRPr lang="es-EC"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extLst>
                  <a:ext uri="{0D108BD9-81ED-4DB2-BD59-A6C34878D82A}">
                    <a16:rowId xmlns:a16="http://schemas.microsoft.com/office/drawing/2014/main" val="2485619561"/>
                  </a:ext>
                </a:extLst>
              </a:tr>
              <a:tr h="205151">
                <a:tc>
                  <a:txBody>
                    <a:bodyPr/>
                    <a:lstStyle/>
                    <a:p>
                      <a:pPr algn="ctr">
                        <a:lnSpc>
                          <a:spcPct val="200000"/>
                        </a:lnSpc>
                        <a:spcAft>
                          <a:spcPts val="800"/>
                        </a:spcAft>
                      </a:pPr>
                      <a:r>
                        <a:rPr lang="en-US" sz="700">
                          <a:effectLst/>
                        </a:rPr>
                        <a:t>23</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12</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5</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B</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50</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dirty="0">
                          <a:effectLst/>
                        </a:rPr>
                        <a:t>89,10</a:t>
                      </a:r>
                      <a:endParaRPr lang="es-EC"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extLst>
                  <a:ext uri="{0D108BD9-81ED-4DB2-BD59-A6C34878D82A}">
                    <a16:rowId xmlns:a16="http://schemas.microsoft.com/office/drawing/2014/main" val="2301052956"/>
                  </a:ext>
                </a:extLst>
              </a:tr>
              <a:tr h="205151">
                <a:tc>
                  <a:txBody>
                    <a:bodyPr/>
                    <a:lstStyle/>
                    <a:p>
                      <a:pPr algn="ctr">
                        <a:lnSpc>
                          <a:spcPct val="200000"/>
                        </a:lnSpc>
                        <a:spcAft>
                          <a:spcPts val="800"/>
                        </a:spcAft>
                      </a:pPr>
                      <a:r>
                        <a:rPr lang="en-US" sz="700">
                          <a:effectLst/>
                        </a:rPr>
                        <a:t>24</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14</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6</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B</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a:effectLst/>
                        </a:rPr>
                        <a:t>50</a:t>
                      </a:r>
                      <a:endParaRPr lang="es-EC"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tc>
                  <a:txBody>
                    <a:bodyPr/>
                    <a:lstStyle/>
                    <a:p>
                      <a:pPr algn="ctr">
                        <a:lnSpc>
                          <a:spcPct val="200000"/>
                        </a:lnSpc>
                        <a:spcAft>
                          <a:spcPts val="800"/>
                        </a:spcAft>
                      </a:pPr>
                      <a:r>
                        <a:rPr lang="en-US" sz="700" dirty="0">
                          <a:effectLst/>
                        </a:rPr>
                        <a:t>92,45</a:t>
                      </a:r>
                      <a:endParaRPr lang="es-EC"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547" marR="46547" marT="0" marB="0"/>
                </a:tc>
                <a:extLst>
                  <a:ext uri="{0D108BD9-81ED-4DB2-BD59-A6C34878D82A}">
                    <a16:rowId xmlns:a16="http://schemas.microsoft.com/office/drawing/2014/main" val="828499018"/>
                  </a:ext>
                </a:extLst>
              </a:tr>
            </a:tbl>
          </a:graphicData>
        </a:graphic>
      </p:graphicFrame>
      <p:sp>
        <p:nvSpPr>
          <p:cNvPr id="9" name="Marcador de contenido 2">
            <a:extLst>
              <a:ext uri="{FF2B5EF4-FFF2-40B4-BE49-F238E27FC236}">
                <a16:creationId xmlns:a16="http://schemas.microsoft.com/office/drawing/2014/main" id="{18B3FBBD-8325-4F03-B97A-49B5C443C186}"/>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b="1" u="sng"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3795176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a:extLst>
              <a:ext uri="{FF2B5EF4-FFF2-40B4-BE49-F238E27FC236}">
                <a16:creationId xmlns:a16="http://schemas.microsoft.com/office/drawing/2014/main" id="{489028A2-5ABA-4B5C-BF5F-F0F86E297BC3}"/>
              </a:ext>
            </a:extLst>
          </p:cNvPr>
          <p:cNvSpPr txBox="1">
            <a:spLocks/>
          </p:cNvSpPr>
          <p:nvPr/>
        </p:nvSpPr>
        <p:spPr>
          <a:xfrm>
            <a:off x="2895080" y="243176"/>
            <a:ext cx="7315200" cy="13468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MX" dirty="0"/>
              <a:t>Pruebas</a:t>
            </a:r>
          </a:p>
        </p:txBody>
      </p:sp>
      <p:graphicFrame>
        <p:nvGraphicFramePr>
          <p:cNvPr id="2" name="Tabla 1">
            <a:extLst>
              <a:ext uri="{FF2B5EF4-FFF2-40B4-BE49-F238E27FC236}">
                <a16:creationId xmlns:a16="http://schemas.microsoft.com/office/drawing/2014/main" id="{8F7C49A7-9650-4D84-BEDB-D22799580488}"/>
              </a:ext>
            </a:extLst>
          </p:cNvPr>
          <p:cNvGraphicFramePr>
            <a:graphicFrameLocks noGrp="1"/>
          </p:cNvGraphicFramePr>
          <p:nvPr>
            <p:extLst>
              <p:ext uri="{D42A27DB-BD31-4B8C-83A1-F6EECF244321}">
                <p14:modId xmlns:p14="http://schemas.microsoft.com/office/powerpoint/2010/main" val="459878007"/>
              </p:ext>
            </p:extLst>
          </p:nvPr>
        </p:nvGraphicFramePr>
        <p:xfrm>
          <a:off x="4129004" y="1341120"/>
          <a:ext cx="6002548" cy="1706880"/>
        </p:xfrm>
        <a:graphic>
          <a:graphicData uri="http://schemas.openxmlformats.org/drawingml/2006/table">
            <a:tbl>
              <a:tblPr firstRow="1" firstCol="1" bandRow="1">
                <a:tableStyleId>{5C22544A-7EE6-4342-B048-85BDC9FD1C3A}</a:tableStyleId>
              </a:tblPr>
              <a:tblGrid>
                <a:gridCol w="1996908">
                  <a:extLst>
                    <a:ext uri="{9D8B030D-6E8A-4147-A177-3AD203B41FA5}">
                      <a16:colId xmlns:a16="http://schemas.microsoft.com/office/drawing/2014/main" val="232938163"/>
                    </a:ext>
                  </a:extLst>
                </a:gridCol>
                <a:gridCol w="1727036">
                  <a:extLst>
                    <a:ext uri="{9D8B030D-6E8A-4147-A177-3AD203B41FA5}">
                      <a16:colId xmlns:a16="http://schemas.microsoft.com/office/drawing/2014/main" val="2774270192"/>
                    </a:ext>
                  </a:extLst>
                </a:gridCol>
                <a:gridCol w="2278604">
                  <a:extLst>
                    <a:ext uri="{9D8B030D-6E8A-4147-A177-3AD203B41FA5}">
                      <a16:colId xmlns:a16="http://schemas.microsoft.com/office/drawing/2014/main" val="20975521"/>
                    </a:ext>
                  </a:extLst>
                </a:gridCol>
              </a:tblGrid>
              <a:tr h="410911">
                <a:tc>
                  <a:txBody>
                    <a:bodyPr/>
                    <a:lstStyle/>
                    <a:p>
                      <a:pPr algn="ctr">
                        <a:lnSpc>
                          <a:spcPct val="200000"/>
                        </a:lnSpc>
                        <a:spcAft>
                          <a:spcPts val="800"/>
                        </a:spcAft>
                      </a:pPr>
                      <a:r>
                        <a:rPr lang="es-EC" sz="1100" dirty="0">
                          <a:effectLst/>
                        </a:rPr>
                        <a:t>Muestra en prueba</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spcAft>
                          <a:spcPts val="800"/>
                        </a:spcAft>
                      </a:pPr>
                      <a:r>
                        <a:rPr lang="es-EC" sz="1100" dirty="0">
                          <a:effectLst/>
                        </a:rPr>
                        <a:t>Finalización de la prueba</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spcAft>
                          <a:spcPts val="800"/>
                        </a:spcAft>
                      </a:pPr>
                      <a:r>
                        <a:rPr lang="es-EC" sz="1100" dirty="0">
                          <a:effectLst/>
                        </a:rPr>
                        <a:t>Pantalla de resultados</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34569460"/>
                  </a:ext>
                </a:extLst>
              </a:tr>
              <a:tr h="1295969">
                <a:tc>
                  <a:txBody>
                    <a:bodyPr/>
                    <a:lstStyle/>
                    <a:p>
                      <a:pPr algn="ctr">
                        <a:lnSpc>
                          <a:spcPct val="200000"/>
                        </a:lnSpc>
                        <a:spcAft>
                          <a:spcPts val="800"/>
                        </a:spcAft>
                      </a:pP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spcAft>
                          <a:spcPts val="800"/>
                        </a:spcAft>
                      </a:pP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spcAft>
                          <a:spcPts val="800"/>
                        </a:spcAft>
                      </a:pPr>
                      <a:endPar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99062748"/>
                  </a:ext>
                </a:extLst>
              </a:tr>
            </a:tbl>
          </a:graphicData>
        </a:graphic>
      </p:graphicFrame>
      <p:pic>
        <p:nvPicPr>
          <p:cNvPr id="18435" name="Imagen 77">
            <a:extLst>
              <a:ext uri="{FF2B5EF4-FFF2-40B4-BE49-F238E27FC236}">
                <a16:creationId xmlns:a16="http://schemas.microsoft.com/office/drawing/2014/main" id="{A5CBBF06-20B9-4098-8140-3C7F271EFE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526" r="14224" b="14816"/>
          <a:stretch>
            <a:fillRect/>
          </a:stretch>
        </p:blipFill>
        <p:spPr bwMode="auto">
          <a:xfrm>
            <a:off x="4456673" y="1899582"/>
            <a:ext cx="1343306" cy="1221764"/>
          </a:xfrm>
          <a:prstGeom prst="rect">
            <a:avLst/>
          </a:prstGeom>
          <a:noFill/>
          <a:extLst>
            <a:ext uri="{909E8E84-426E-40DD-AFC4-6F175D3DCCD1}">
              <a14:hiddenFill xmlns:a14="http://schemas.microsoft.com/office/drawing/2010/main">
                <a:solidFill>
                  <a:srgbClr val="FFFFFF"/>
                </a:solidFill>
              </a14:hiddenFill>
            </a:ext>
          </a:extLst>
        </p:spPr>
      </p:pic>
      <p:pic>
        <p:nvPicPr>
          <p:cNvPr id="18434" name="Imagen 81">
            <a:extLst>
              <a:ext uri="{FF2B5EF4-FFF2-40B4-BE49-F238E27FC236}">
                <a16:creationId xmlns:a16="http://schemas.microsoft.com/office/drawing/2014/main" id="{75D38351-8920-4090-AFA9-E55214F0B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2022" y="1765495"/>
            <a:ext cx="999378" cy="1332112"/>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2">
            <a:extLst>
              <a:ext uri="{FF2B5EF4-FFF2-40B4-BE49-F238E27FC236}">
                <a16:creationId xmlns:a16="http://schemas.microsoft.com/office/drawing/2014/main" id="{6F1AA7F4-AF83-4E38-BAEA-3D5C992271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846" t="24004" r="24512" b="23260"/>
          <a:stretch>
            <a:fillRect/>
          </a:stretch>
        </p:blipFill>
        <p:spPr bwMode="auto">
          <a:xfrm>
            <a:off x="8062997" y="1899582"/>
            <a:ext cx="1688255" cy="999988"/>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FD80DC9C-757E-4C38-94E4-3CB402588DD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35168" y="3097607"/>
            <a:ext cx="5590219" cy="3726813"/>
          </a:xfrm>
          <a:prstGeom prst="rect">
            <a:avLst/>
          </a:prstGeom>
          <a:noFill/>
          <a:ln>
            <a:noFill/>
          </a:ln>
        </p:spPr>
      </p:pic>
      <p:sp>
        <p:nvSpPr>
          <p:cNvPr id="11" name="Rectángulo 10">
            <a:extLst>
              <a:ext uri="{FF2B5EF4-FFF2-40B4-BE49-F238E27FC236}">
                <a16:creationId xmlns:a16="http://schemas.microsoft.com/office/drawing/2014/main" id="{A005F49D-869A-4640-9E13-4A57DC864BB2}"/>
              </a:ext>
            </a:extLst>
          </p:cNvPr>
          <p:cNvSpPr/>
          <p:nvPr/>
        </p:nvSpPr>
        <p:spPr>
          <a:xfrm>
            <a:off x="8816697" y="3268007"/>
            <a:ext cx="934555" cy="19257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C" dirty="0"/>
          </a:p>
        </p:txBody>
      </p:sp>
      <p:sp>
        <p:nvSpPr>
          <p:cNvPr id="12" name="Rectángulo 11">
            <a:extLst>
              <a:ext uri="{FF2B5EF4-FFF2-40B4-BE49-F238E27FC236}">
                <a16:creationId xmlns:a16="http://schemas.microsoft.com/office/drawing/2014/main" id="{8AABBED0-22E7-493E-A1F6-7C5CC7281873}"/>
              </a:ext>
            </a:extLst>
          </p:cNvPr>
          <p:cNvSpPr/>
          <p:nvPr/>
        </p:nvSpPr>
        <p:spPr>
          <a:xfrm>
            <a:off x="8854892" y="3515656"/>
            <a:ext cx="896360" cy="13696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C"/>
          </a:p>
        </p:txBody>
      </p:sp>
      <p:sp>
        <p:nvSpPr>
          <p:cNvPr id="13" name="Rectángulo 12">
            <a:extLst>
              <a:ext uri="{FF2B5EF4-FFF2-40B4-BE49-F238E27FC236}">
                <a16:creationId xmlns:a16="http://schemas.microsoft.com/office/drawing/2014/main" id="{02943D3C-0A7A-4C8E-A16D-6E6C09F8341A}"/>
              </a:ext>
            </a:extLst>
          </p:cNvPr>
          <p:cNvSpPr/>
          <p:nvPr/>
        </p:nvSpPr>
        <p:spPr>
          <a:xfrm>
            <a:off x="8854892" y="3702229"/>
            <a:ext cx="858163" cy="136966"/>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C"/>
          </a:p>
        </p:txBody>
      </p:sp>
      <p:sp>
        <p:nvSpPr>
          <p:cNvPr id="15" name="Marcador de contenido 2">
            <a:extLst>
              <a:ext uri="{FF2B5EF4-FFF2-40B4-BE49-F238E27FC236}">
                <a16:creationId xmlns:a16="http://schemas.microsoft.com/office/drawing/2014/main" id="{30542FF2-ED30-48CD-BE0C-1361F162D175}"/>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b="1" u="sng"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2763863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p:txBody>
          <a:bodyPr/>
          <a:lstStyle/>
          <a:p>
            <a:r>
              <a:rPr lang="es-MX" dirty="0"/>
              <a:t>Conclusiones</a:t>
            </a:r>
          </a:p>
        </p:txBody>
      </p:sp>
      <p:grpSp>
        <p:nvGrpSpPr>
          <p:cNvPr id="5" name="Grupo 4">
            <a:extLst>
              <a:ext uri="{FF2B5EF4-FFF2-40B4-BE49-F238E27FC236}">
                <a16:creationId xmlns:a16="http://schemas.microsoft.com/office/drawing/2014/main" id="{52A226F9-54A8-4926-83D7-D4F3C8893701}"/>
              </a:ext>
            </a:extLst>
          </p:cNvPr>
          <p:cNvGrpSpPr/>
          <p:nvPr/>
        </p:nvGrpSpPr>
        <p:grpSpPr>
          <a:xfrm>
            <a:off x="2106431" y="1695821"/>
            <a:ext cx="9437190" cy="4339219"/>
            <a:chOff x="-1" y="2093035"/>
            <a:chExt cx="9437190" cy="3840835"/>
          </a:xfrm>
        </p:grpSpPr>
        <p:sp>
          <p:nvSpPr>
            <p:cNvPr id="7" name="Rectángulo 6">
              <a:extLst>
                <a:ext uri="{FF2B5EF4-FFF2-40B4-BE49-F238E27FC236}">
                  <a16:creationId xmlns:a16="http://schemas.microsoft.com/office/drawing/2014/main" id="{042DB6BD-E634-48E5-B69A-46845CE6807A}"/>
                </a:ext>
              </a:extLst>
            </p:cNvPr>
            <p:cNvSpPr/>
            <p:nvPr/>
          </p:nvSpPr>
          <p:spPr>
            <a:xfrm>
              <a:off x="0" y="2475382"/>
              <a:ext cx="9437189" cy="345848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CuadroTexto 7">
              <a:extLst>
                <a:ext uri="{FF2B5EF4-FFF2-40B4-BE49-F238E27FC236}">
                  <a16:creationId xmlns:a16="http://schemas.microsoft.com/office/drawing/2014/main" id="{27698BAE-1C15-4AA3-9972-91D8756331F0}"/>
                </a:ext>
              </a:extLst>
            </p:cNvPr>
            <p:cNvSpPr txBox="1"/>
            <p:nvPr/>
          </p:nvSpPr>
          <p:spPr>
            <a:xfrm>
              <a:off x="-1" y="2093035"/>
              <a:ext cx="9437189" cy="34584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99631" tIns="22860" rIns="128016" bIns="22860" numCol="1" spcCol="1270" anchor="t" anchorCtr="0">
              <a:noAutofit/>
            </a:bodyPr>
            <a:lstStyle/>
            <a:p>
              <a:pPr indent="457200">
                <a:lnSpc>
                  <a:spcPct val="150000"/>
                </a:lnSpc>
                <a:spcAft>
                  <a:spcPts val="800"/>
                </a:spcAft>
              </a:pPr>
              <a:r>
                <a:rPr lang="es-EC" sz="1600" dirty="0">
                  <a:effectLst/>
                  <a:latin typeface="Arial" panose="020B0604020202020204" pitchFamily="34" charset="0"/>
                  <a:ea typeface="Calibri" panose="020F0502020204030204" pitchFamily="34" charset="0"/>
                  <a:cs typeface="Times New Roman" panose="02020603050405020304" pitchFamily="18" charset="0"/>
                </a:rPr>
                <a:t>Se diseñó y se construyó un equipo para la validación y certificación de la capacidad de filtrado de mascarillas y respiradores según ASTM – F2299 con las siguientes características: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s-EC" sz="1600" dirty="0">
                  <a:effectLst/>
                  <a:latin typeface="Arial" panose="020B0604020202020204" pitchFamily="34" charset="0"/>
                  <a:ea typeface="Calibri" panose="020F0502020204030204" pitchFamily="34" charset="0"/>
                  <a:cs typeface="Times New Roman" panose="02020603050405020304" pitchFamily="18" charset="0"/>
                </a:rPr>
                <a:t>Rango de flujo de prueba: 0.5 ~ 20 L/min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s-EC" sz="1600" dirty="0">
                  <a:effectLst/>
                  <a:latin typeface="Arial" panose="020B0604020202020204" pitchFamily="34" charset="0"/>
                  <a:ea typeface="Calibri" panose="020F0502020204030204" pitchFamily="34" charset="0"/>
                  <a:cs typeface="Times New Roman" panose="02020603050405020304" pitchFamily="18" charset="0"/>
                </a:rPr>
                <a:t>Velocidad de aire de prueba: 0.5-25 cm/s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s-EC" sz="1600" dirty="0">
                  <a:effectLst/>
                  <a:latin typeface="Arial" panose="020B0604020202020204" pitchFamily="34" charset="0"/>
                  <a:ea typeface="Calibri" panose="020F0502020204030204" pitchFamily="34" charset="0"/>
                  <a:cs typeface="Times New Roman" panose="02020603050405020304" pitchFamily="18" charset="0"/>
                </a:rPr>
                <a:t>Área de la sección transversal del conducto: 15cm</a:t>
              </a:r>
              <a:r>
                <a:rPr lang="es-EC" sz="1600" baseline="30000" dirty="0">
                  <a:effectLst/>
                  <a:latin typeface="Arial" panose="020B0604020202020204" pitchFamily="34" charset="0"/>
                  <a:ea typeface="Calibri" panose="020F0502020204030204" pitchFamily="34" charset="0"/>
                  <a:cs typeface="Times New Roman" panose="02020603050405020304" pitchFamily="18" charset="0"/>
                </a:rPr>
                <a:t>2 </a:t>
              </a:r>
              <a:r>
                <a:rPr lang="es-EC" sz="1600" dirty="0">
                  <a:effectLst/>
                  <a:latin typeface="Arial" panose="020B0604020202020204" pitchFamily="34" charset="0"/>
                  <a:ea typeface="Calibri" panose="020F0502020204030204" pitchFamily="34" charset="0"/>
                  <a:cs typeface="Times New Roman" panose="02020603050405020304" pitchFamily="18" charset="0"/>
                </a:rPr>
                <a:t>o 15E-4m</a:t>
              </a:r>
              <a:r>
                <a:rPr lang="es-EC" sz="1600" baseline="30000" dirty="0">
                  <a:effectLst/>
                  <a:latin typeface="Arial" panose="020B0604020202020204" pitchFamily="34" charset="0"/>
                  <a:ea typeface="Calibri" panose="020F0502020204030204" pitchFamily="34" charset="0"/>
                  <a:cs typeface="Times New Roman" panose="02020603050405020304" pitchFamily="18" charset="0"/>
                </a:rPr>
                <a:t>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s-EC" sz="1600" dirty="0">
                  <a:effectLst/>
                  <a:latin typeface="Arial" panose="020B0604020202020204" pitchFamily="34" charset="0"/>
                  <a:ea typeface="Calibri" panose="020F0502020204030204" pitchFamily="34" charset="0"/>
                  <a:cs typeface="Times New Roman" panose="02020603050405020304" pitchFamily="18" charset="0"/>
                </a:rPr>
                <a:t>Rango de la eficiencia de filtración: 0 -99.99%, resolución 0.01%</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s-EC" sz="1600" dirty="0">
                  <a:effectLst/>
                  <a:latin typeface="Arial" panose="020B0604020202020204" pitchFamily="34" charset="0"/>
                  <a:ea typeface="Calibri" panose="020F0502020204030204" pitchFamily="34" charset="0"/>
                  <a:cs typeface="Times New Roman" panose="02020603050405020304" pitchFamily="18" charset="0"/>
                </a:rPr>
                <a:t>Detección tamaño de partículas: &gt;1µm</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s-EC" sz="1600" dirty="0">
                  <a:effectLst/>
                  <a:latin typeface="Arial" panose="020B0604020202020204" pitchFamily="34" charset="0"/>
                  <a:ea typeface="Calibri" panose="020F0502020204030204" pitchFamily="34" charset="0"/>
                  <a:cs typeface="Times New Roman" panose="02020603050405020304" pitchFamily="18" charset="0"/>
                </a:rPr>
                <a:t>Tiempo de prueba: ~15 min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s-EC" sz="1600" dirty="0">
                  <a:effectLst/>
                  <a:latin typeface="Arial" panose="020B0604020202020204" pitchFamily="34" charset="0"/>
                  <a:ea typeface="Calibri" panose="020F0502020204030204" pitchFamily="34" charset="0"/>
                  <a:cs typeface="Times New Roman" panose="02020603050405020304" pitchFamily="18" charset="0"/>
                </a:rPr>
                <a:t>Voltaje de alimentación: 110V</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es-EC" sz="1600" dirty="0">
                  <a:effectLst/>
                  <a:latin typeface="Arial" panose="020B0604020202020204" pitchFamily="34" charset="0"/>
                  <a:ea typeface="Calibri" panose="020F0502020204030204" pitchFamily="34" charset="0"/>
                  <a:cs typeface="Times New Roman" panose="02020603050405020304" pitchFamily="18" charset="0"/>
                </a:rPr>
                <a:t>Dimensiones: 500 x 600 x 1110 mm</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0" name="Marcador de contenido 2">
            <a:extLst>
              <a:ext uri="{FF2B5EF4-FFF2-40B4-BE49-F238E27FC236}">
                <a16:creationId xmlns:a16="http://schemas.microsoft.com/office/drawing/2014/main" id="{FBAEAFC2-DD6E-4CA3-8832-D6B2A266AF3B}"/>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b="1" u="sng"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8031196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p:txBody>
          <a:bodyPr/>
          <a:lstStyle/>
          <a:p>
            <a:r>
              <a:rPr lang="es-MX" dirty="0"/>
              <a:t>Conclusiones</a:t>
            </a:r>
          </a:p>
        </p:txBody>
      </p:sp>
      <p:sp>
        <p:nvSpPr>
          <p:cNvPr id="8" name="CuadroTexto 7">
            <a:extLst>
              <a:ext uri="{FF2B5EF4-FFF2-40B4-BE49-F238E27FC236}">
                <a16:creationId xmlns:a16="http://schemas.microsoft.com/office/drawing/2014/main" id="{3294AA82-65DC-4B91-B2E6-FFF15155BFFB}"/>
              </a:ext>
            </a:extLst>
          </p:cNvPr>
          <p:cNvSpPr txBox="1"/>
          <p:nvPr/>
        </p:nvSpPr>
        <p:spPr>
          <a:xfrm>
            <a:off x="2776220" y="2031101"/>
            <a:ext cx="8460740" cy="3479094"/>
          </a:xfrm>
          <a:prstGeom prst="rect">
            <a:avLst/>
          </a:prstGeom>
          <a:noFill/>
        </p:spPr>
        <p:txBody>
          <a:bodyPr wrap="square">
            <a:spAutoFit/>
          </a:bodyPr>
          <a:lstStyle/>
          <a:p>
            <a:pPr indent="457200">
              <a:lnSpc>
                <a:spcPct val="150000"/>
              </a:lnSpc>
              <a:spcAft>
                <a:spcPts val="800"/>
              </a:spcAft>
            </a:pPr>
            <a:r>
              <a:rPr lang="es-EC" sz="1600" dirty="0">
                <a:effectLst/>
                <a:latin typeface="Arial" panose="020B0604020202020204" pitchFamily="34" charset="0"/>
                <a:ea typeface="Calibri" panose="020F0502020204030204" pitchFamily="34" charset="0"/>
                <a:cs typeface="Times New Roman" panose="02020603050405020304" pitchFamily="18" charset="0"/>
              </a:rPr>
              <a:t>La cámara de pruebas está construida sobre un mueble base que está diseñado de acuerdo a la normativa para equipos y mesones de laboratorio, además se encarga de garantizar las relaciones dimensionales entre los componentes que alberga, de acuerdo a los requerimientos de la norma ASTM-F2299, para reducir el costo su fabricación fue realizada en aglomerado con un recubrimiento liso y en color blanco.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50000"/>
              </a:lnSpc>
              <a:spcAft>
                <a:spcPts val="800"/>
              </a:spcAft>
            </a:pPr>
            <a:r>
              <a:rPr lang="es-EC" sz="1600" dirty="0">
                <a:effectLst/>
                <a:latin typeface="Arial" panose="020B0604020202020204" pitchFamily="34" charset="0"/>
                <a:ea typeface="Calibri" panose="020F0502020204030204" pitchFamily="34" charset="0"/>
                <a:cs typeface="Times New Roman" panose="02020603050405020304" pitchFamily="18" charset="0"/>
              </a:rPr>
              <a:t>El sistema de transporte y nebulización de partículas de prueba está constituido por un filtro de alta eficiencia que elimina partículas del ambiente no deseadas durante la prueba, un compresor con capacidad de 24L y un nebulizador médico que permite generar aerosoles con partículas mayores a 0.1 µm.</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Marcador de contenido 2">
            <a:extLst>
              <a:ext uri="{FF2B5EF4-FFF2-40B4-BE49-F238E27FC236}">
                <a16:creationId xmlns:a16="http://schemas.microsoft.com/office/drawing/2014/main" id="{6EF9072F-5F48-45BC-AB30-3A6C913AC420}"/>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b="1" u="sng"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4469290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p:txBody>
          <a:bodyPr/>
          <a:lstStyle/>
          <a:p>
            <a:r>
              <a:rPr lang="es-MX" dirty="0"/>
              <a:t>Conclusiones</a:t>
            </a:r>
          </a:p>
        </p:txBody>
      </p:sp>
      <p:sp>
        <p:nvSpPr>
          <p:cNvPr id="8" name="CuadroTexto 7">
            <a:extLst>
              <a:ext uri="{FF2B5EF4-FFF2-40B4-BE49-F238E27FC236}">
                <a16:creationId xmlns:a16="http://schemas.microsoft.com/office/drawing/2014/main" id="{3294AA82-65DC-4B91-B2E6-FFF15155BFFB}"/>
              </a:ext>
            </a:extLst>
          </p:cNvPr>
          <p:cNvSpPr txBox="1"/>
          <p:nvPr/>
        </p:nvSpPr>
        <p:spPr>
          <a:xfrm>
            <a:off x="2684780" y="1502781"/>
            <a:ext cx="8460740" cy="5163208"/>
          </a:xfrm>
          <a:prstGeom prst="rect">
            <a:avLst/>
          </a:prstGeom>
          <a:noFill/>
        </p:spPr>
        <p:txBody>
          <a:bodyPr wrap="square">
            <a:spAutoFit/>
          </a:bodyPr>
          <a:lstStyle/>
          <a:p>
            <a:pPr indent="457200">
              <a:lnSpc>
                <a:spcPct val="150000"/>
              </a:lnSpc>
              <a:spcAft>
                <a:spcPts val="800"/>
              </a:spcAft>
            </a:pPr>
            <a:r>
              <a:rPr lang="es-EC" sz="1600" dirty="0">
                <a:effectLst/>
                <a:latin typeface="Arial" panose="020B0604020202020204" pitchFamily="34" charset="0"/>
                <a:ea typeface="Calibri" panose="020F0502020204030204" pitchFamily="34" charset="0"/>
                <a:cs typeface="Times New Roman" panose="02020603050405020304" pitchFamily="18" charset="0"/>
              </a:rPr>
              <a:t>En el sistema de fotometría láser se cuenta con sensor de medición cuantitativa, basado en anchos de pulsos el que se encarga de contabilizar las partículas que son atrapados por una sonda de vía central acoplado al conducto principal de prueba, cuya geometría y tamaño está regida por la norma en uso.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50000"/>
              </a:lnSpc>
              <a:spcAft>
                <a:spcPts val="800"/>
              </a:spcAft>
            </a:pPr>
            <a:r>
              <a:rPr lang="es-EC" sz="1600" dirty="0">
                <a:effectLst/>
                <a:latin typeface="Arial" panose="020B0604020202020204" pitchFamily="34" charset="0"/>
                <a:ea typeface="Calibri" panose="020F0502020204030204" pitchFamily="34" charset="0"/>
                <a:cs typeface="Times New Roman" panose="02020603050405020304" pitchFamily="18" charset="0"/>
              </a:rPr>
              <a:t>El sistema de monitoreo y control de condiciones ambientales consta de sensores y actuadores que se colocaron en el conducto de prueba mediante acoples impresos en 3D, esta tecnología otorgó la versatilidad para realizar diseños difíciles de fabricar o manufacturar por otro método.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50000"/>
              </a:lnSpc>
              <a:spcAft>
                <a:spcPts val="800"/>
              </a:spcAft>
            </a:pPr>
            <a:r>
              <a:rPr lang="es-EC" sz="1600" dirty="0">
                <a:effectLst/>
                <a:latin typeface="Arial" panose="020B0604020202020204" pitchFamily="34" charset="0"/>
                <a:ea typeface="Calibri" panose="020F0502020204030204" pitchFamily="34" charset="0"/>
                <a:cs typeface="Times New Roman" panose="02020603050405020304" pitchFamily="18" charset="0"/>
              </a:rPr>
              <a:t>Los resultados de prueba son mostrados en una pantalla </a:t>
            </a:r>
            <a:r>
              <a:rPr lang="es-EC" sz="1600" dirty="0" err="1">
                <a:effectLst/>
                <a:latin typeface="Arial" panose="020B0604020202020204" pitchFamily="34" charset="0"/>
                <a:ea typeface="Calibri" panose="020F0502020204030204" pitchFamily="34" charset="0"/>
                <a:cs typeface="Times New Roman" panose="02020603050405020304" pitchFamily="18" charset="0"/>
              </a:rPr>
              <a:t>touch</a:t>
            </a:r>
            <a:r>
              <a:rPr lang="es-EC" sz="1600" dirty="0">
                <a:effectLst/>
                <a:latin typeface="Arial" panose="020B0604020202020204" pitchFamily="34" charset="0"/>
                <a:ea typeface="Calibri" panose="020F0502020204030204" pitchFamily="34" charset="0"/>
                <a:cs typeface="Times New Roman" panose="02020603050405020304" pitchFamily="18" charset="0"/>
              </a:rPr>
              <a:t> de 3.2 pulgadas, la misma que permite la ejecución de la prueba y el control de las cámaras de temperatura, de nebulización y cierre o apertura de la portamascarillas. La ejecución de prueba es simple e intuitiva, sus detalles se pueden ver en el manual de usuario adjunto al trabajo.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50000"/>
              </a:lnSpc>
              <a:spcAft>
                <a:spcPts val="800"/>
              </a:spcAft>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arcador de contenido 2">
            <a:extLst>
              <a:ext uri="{FF2B5EF4-FFF2-40B4-BE49-F238E27FC236}">
                <a16:creationId xmlns:a16="http://schemas.microsoft.com/office/drawing/2014/main" id="{33205E79-7CF6-46EF-8473-34FADC465012}"/>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b="1" u="sng"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522179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p:txBody>
          <a:bodyPr/>
          <a:lstStyle/>
          <a:p>
            <a:r>
              <a:rPr lang="es-MX" dirty="0"/>
              <a:t>Recomendaciones</a:t>
            </a:r>
          </a:p>
        </p:txBody>
      </p:sp>
      <p:sp>
        <p:nvSpPr>
          <p:cNvPr id="7" name="CuadroTexto 6">
            <a:extLst>
              <a:ext uri="{FF2B5EF4-FFF2-40B4-BE49-F238E27FC236}">
                <a16:creationId xmlns:a16="http://schemas.microsoft.com/office/drawing/2014/main" id="{5C1A3259-C31D-4728-8914-818F76B5D57A}"/>
              </a:ext>
            </a:extLst>
          </p:cNvPr>
          <p:cNvSpPr txBox="1"/>
          <p:nvPr/>
        </p:nvSpPr>
        <p:spPr>
          <a:xfrm>
            <a:off x="2305096" y="1819005"/>
            <a:ext cx="9039860" cy="4053610"/>
          </a:xfrm>
          <a:prstGeom prst="rect">
            <a:avLst/>
          </a:prstGeom>
          <a:noFill/>
        </p:spPr>
        <p:txBody>
          <a:bodyPr wrap="square">
            <a:spAutoFit/>
          </a:bodyPr>
          <a:lstStyle/>
          <a:p>
            <a:pPr algn="just">
              <a:lnSpc>
                <a:spcPct val="150000"/>
              </a:lnSpc>
              <a:spcAft>
                <a:spcPts val="800"/>
              </a:spcAft>
            </a:pPr>
            <a:r>
              <a:rPr lang="es-EC" sz="1600" dirty="0">
                <a:effectLst/>
                <a:latin typeface="Arial" panose="020B0604020202020204" pitchFamily="34" charset="0"/>
                <a:ea typeface="Calibri" panose="020F0502020204030204" pitchFamily="34" charset="0"/>
                <a:cs typeface="Times New Roman" panose="02020603050405020304" pitchFamily="18" charset="0"/>
              </a:rPr>
              <a:t>Antes de realizar alguna prueba se recomienda leer el manual de usuario, mismo que se encuentra adjunto al prototipo y usar equipo de protección personal: mascarilla, protector auditivo y gafas de seguridad.</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s-EC" sz="1600" dirty="0">
                <a:effectLst/>
                <a:latin typeface="Arial" panose="020B0604020202020204" pitchFamily="34" charset="0"/>
                <a:ea typeface="Calibri" panose="020F0502020204030204" pitchFamily="34" charset="0"/>
                <a:cs typeface="Times New Roman" panose="02020603050405020304" pitchFamily="18" charset="0"/>
              </a:rPr>
              <a:t>Posicionar el prototipo en zonas planas, evitar las inclinaciones, debido a posibles desalineamientos en el cierre y apertura del </a:t>
            </a:r>
            <a:r>
              <a:rPr lang="es-EC" sz="1600" dirty="0" err="1">
                <a:effectLst/>
                <a:latin typeface="Arial" panose="020B0604020202020204" pitchFamily="34" charset="0"/>
                <a:ea typeface="Calibri" panose="020F0502020204030204" pitchFamily="34" charset="0"/>
                <a:cs typeface="Times New Roman" panose="02020603050405020304" pitchFamily="18" charset="0"/>
              </a:rPr>
              <a:t>portamuestras</a:t>
            </a:r>
            <a:r>
              <a:rPr lang="es-EC" sz="1600" dirty="0">
                <a:effectLst/>
                <a:latin typeface="Arial" panose="020B0604020202020204" pitchFamily="34" charset="0"/>
                <a:ea typeface="Calibri" panose="020F0502020204030204" pitchFamily="34" charset="0"/>
                <a:cs typeface="Times New Roman" panose="02020603050405020304" pitchFamily="18" charset="0"/>
              </a:rPr>
              <a:t>.</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s-EC" sz="1600" dirty="0">
                <a:effectLst/>
                <a:latin typeface="Arial" panose="020B0604020202020204" pitchFamily="34" charset="0"/>
                <a:ea typeface="Calibri" panose="020F0502020204030204" pitchFamily="34" charset="0"/>
                <a:cs typeface="Times New Roman" panose="02020603050405020304" pitchFamily="18" charset="0"/>
              </a:rPr>
              <a:t>Se recomienda que la instalación y uso del prototipo sea en un espacio libre de polvos, gases y aerosoles.</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s-EC" sz="1600" dirty="0">
                <a:effectLst/>
                <a:latin typeface="Arial" panose="020B0604020202020204" pitchFamily="34" charset="0"/>
                <a:ea typeface="Calibri" panose="020F0502020204030204" pitchFamily="34" charset="0"/>
                <a:cs typeface="Times New Roman" panose="02020603050405020304" pitchFamily="18" charset="0"/>
              </a:rPr>
              <a:t>De acuerdo a la información técnica se recomienda una limpieza semestral del sensor fotométrico DSM501a, para esto se humedecerá con agua un lado de un hisopo y se debe frotar el lente con él, finalmente secar el lente con el otro extremo del hisopo.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Marcador de contenido 2">
            <a:extLst>
              <a:ext uri="{FF2B5EF4-FFF2-40B4-BE49-F238E27FC236}">
                <a16:creationId xmlns:a16="http://schemas.microsoft.com/office/drawing/2014/main" id="{4A3686C9-B19B-4FB0-A287-4F4B834EA77A}"/>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b="1" u="sng"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6192009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p:txBody>
          <a:bodyPr/>
          <a:lstStyle/>
          <a:p>
            <a:r>
              <a:rPr lang="es-MX" dirty="0"/>
              <a:t>Trabajos Futuros</a:t>
            </a:r>
          </a:p>
        </p:txBody>
      </p:sp>
      <p:sp>
        <p:nvSpPr>
          <p:cNvPr id="7" name="CuadroTexto 6">
            <a:extLst>
              <a:ext uri="{FF2B5EF4-FFF2-40B4-BE49-F238E27FC236}">
                <a16:creationId xmlns:a16="http://schemas.microsoft.com/office/drawing/2014/main" id="{FC9FF957-583B-4E8F-918D-0F6C8B138139}"/>
              </a:ext>
            </a:extLst>
          </p:cNvPr>
          <p:cNvSpPr txBox="1"/>
          <p:nvPr/>
        </p:nvSpPr>
        <p:spPr>
          <a:xfrm>
            <a:off x="2451146" y="1826642"/>
            <a:ext cx="8747760" cy="2843022"/>
          </a:xfrm>
          <a:prstGeom prst="rect">
            <a:avLst/>
          </a:prstGeom>
          <a:noFill/>
        </p:spPr>
        <p:txBody>
          <a:bodyPr wrap="square">
            <a:spAutoFit/>
          </a:bodyPr>
          <a:lstStyle/>
          <a:p>
            <a:pPr algn="just">
              <a:lnSpc>
                <a:spcPct val="150000"/>
              </a:lnSpc>
              <a:spcAft>
                <a:spcPts val="800"/>
              </a:spcAft>
            </a:pPr>
            <a:r>
              <a:rPr lang="es-EC" sz="1600" dirty="0">
                <a:effectLst/>
                <a:latin typeface="Arial" panose="020B0604020202020204" pitchFamily="34" charset="0"/>
                <a:ea typeface="Calibri" panose="020F0502020204030204" pitchFamily="34" charset="0"/>
                <a:cs typeface="Times New Roman" panose="02020603050405020304" pitchFamily="18" charset="0"/>
              </a:rPr>
              <a:t>Implementar en el sistema de sellado, una protección automática o manual que impida colocar manos u objetos dentro del sistema y evitar atascamientos.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s-EC" sz="1600" dirty="0">
                <a:effectLst/>
                <a:latin typeface="Arial" panose="020B0604020202020204" pitchFamily="34" charset="0"/>
                <a:ea typeface="Calibri" panose="020F0502020204030204" pitchFamily="34" charset="0"/>
                <a:cs typeface="Times New Roman" panose="02020603050405020304" pitchFamily="18" charset="0"/>
              </a:rPr>
              <a:t>Además de utilizar el prototipo para evaluar la capacidad de filtración de mascarillas y respiradores nuevos, ampliar la investigación y conocer qué sucede con la eficiencia de mascarillas y respiradores al variar sus condiciones de almacenamiento, tipo de empaque y tiempo de uso.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s-EC" sz="1600" dirty="0">
                <a:effectLst/>
                <a:latin typeface="Arial" panose="020B0604020202020204" pitchFamily="34" charset="0"/>
                <a:ea typeface="Calibri" panose="020F0502020204030204" pitchFamily="34" charset="0"/>
                <a:cs typeface="Times New Roman" panose="02020603050405020304" pitchFamily="18" charset="0"/>
              </a:rPr>
              <a:t>Implementar un sistema de impresión de resultados con el uso de impresoras matriciales.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Marcador de contenido 2">
            <a:extLst>
              <a:ext uri="{FF2B5EF4-FFF2-40B4-BE49-F238E27FC236}">
                <a16:creationId xmlns:a16="http://schemas.microsoft.com/office/drawing/2014/main" id="{C5B27212-593D-4BBF-9931-5F0D97E4C8A9}"/>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b="1" u="sng"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3997521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a:xfrm>
            <a:off x="3354435" y="2069431"/>
            <a:ext cx="7315200" cy="1968736"/>
          </a:xfrm>
        </p:spPr>
        <p:txBody>
          <a:bodyPr/>
          <a:lstStyle/>
          <a:p>
            <a:pPr algn="ctr"/>
            <a:r>
              <a:rPr lang="es-EC" dirty="0"/>
              <a:t>GRACIAS POR SU ATENCIÓN</a:t>
            </a:r>
          </a:p>
        </p:txBody>
      </p:sp>
    </p:spTree>
    <p:extLst>
      <p:ext uri="{BB962C8B-B14F-4D97-AF65-F5344CB8AC3E}">
        <p14:creationId xmlns:p14="http://schemas.microsoft.com/office/powerpoint/2010/main" val="316902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CD4001-E3AA-42DD-B117-CFB3BD38B362}"/>
              </a:ext>
            </a:extLst>
          </p:cNvPr>
          <p:cNvSpPr>
            <a:spLocks noGrp="1"/>
          </p:cNvSpPr>
          <p:nvPr>
            <p:ph type="title"/>
          </p:nvPr>
        </p:nvSpPr>
        <p:spPr>
          <a:xfrm>
            <a:off x="3211814" y="285676"/>
            <a:ext cx="7315200" cy="1346897"/>
          </a:xfrm>
        </p:spPr>
        <p:txBody>
          <a:bodyPr/>
          <a:lstStyle/>
          <a:p>
            <a:r>
              <a:rPr lang="es-EC" dirty="0"/>
              <a:t>Actualidad</a:t>
            </a:r>
          </a:p>
        </p:txBody>
      </p:sp>
      <p:pic>
        <p:nvPicPr>
          <p:cNvPr id="5" name="Marcador de contenido 4">
            <a:extLst>
              <a:ext uri="{FF2B5EF4-FFF2-40B4-BE49-F238E27FC236}">
                <a16:creationId xmlns:a16="http://schemas.microsoft.com/office/drawing/2014/main" id="{CD0C4E92-1D2F-45C2-8317-944060014C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24187" y="1335330"/>
            <a:ext cx="5817525" cy="4187340"/>
          </a:xfrm>
        </p:spPr>
      </p:pic>
      <p:sp>
        <p:nvSpPr>
          <p:cNvPr id="4" name="Marcador de contenido 2">
            <a:extLst>
              <a:ext uri="{FF2B5EF4-FFF2-40B4-BE49-F238E27FC236}">
                <a16:creationId xmlns:a16="http://schemas.microsoft.com/office/drawing/2014/main" id="{137DD065-06C3-4B38-B9C5-0E987CD06D67}"/>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126378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2F126F-A659-4C6B-9C84-AD3801EB35AC}"/>
              </a:ext>
            </a:extLst>
          </p:cNvPr>
          <p:cNvSpPr>
            <a:spLocks noGrp="1"/>
          </p:cNvSpPr>
          <p:nvPr>
            <p:ph type="title"/>
          </p:nvPr>
        </p:nvSpPr>
        <p:spPr/>
        <p:txBody>
          <a:bodyPr/>
          <a:lstStyle/>
          <a:p>
            <a:r>
              <a:rPr lang="es-EC" dirty="0"/>
              <a:t>Tipos</a:t>
            </a:r>
          </a:p>
        </p:txBody>
      </p:sp>
      <p:pic>
        <p:nvPicPr>
          <p:cNvPr id="5" name="Marcador de contenido 4">
            <a:extLst>
              <a:ext uri="{FF2B5EF4-FFF2-40B4-BE49-F238E27FC236}">
                <a16:creationId xmlns:a16="http://schemas.microsoft.com/office/drawing/2014/main" id="{7A2CC687-259E-4592-B174-0DB3D80238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872" y="2076920"/>
            <a:ext cx="6309599" cy="3629399"/>
          </a:xfrm>
        </p:spPr>
      </p:pic>
      <p:sp>
        <p:nvSpPr>
          <p:cNvPr id="6" name="Marcador de contenido 2">
            <a:extLst>
              <a:ext uri="{FF2B5EF4-FFF2-40B4-BE49-F238E27FC236}">
                <a16:creationId xmlns:a16="http://schemas.microsoft.com/office/drawing/2014/main" id="{9D37F21E-6EE9-406A-84D9-5FC82414AE30}"/>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915186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7C2674-C235-4AF9-9516-FDD599390336}"/>
              </a:ext>
            </a:extLst>
          </p:cNvPr>
          <p:cNvSpPr>
            <a:spLocks noGrp="1"/>
          </p:cNvSpPr>
          <p:nvPr>
            <p:ph type="title"/>
          </p:nvPr>
        </p:nvSpPr>
        <p:spPr>
          <a:xfrm>
            <a:off x="-312994" y="470492"/>
            <a:ext cx="7315200" cy="1346897"/>
          </a:xfrm>
        </p:spPr>
        <p:txBody>
          <a:bodyPr/>
          <a:lstStyle/>
          <a:p>
            <a:r>
              <a:rPr lang="es-EC" dirty="0"/>
              <a:t>Composición</a:t>
            </a:r>
          </a:p>
        </p:txBody>
      </p:sp>
      <p:pic>
        <p:nvPicPr>
          <p:cNvPr id="4" name="Imagen 3">
            <a:extLst>
              <a:ext uri="{FF2B5EF4-FFF2-40B4-BE49-F238E27FC236}">
                <a16:creationId xmlns:a16="http://schemas.microsoft.com/office/drawing/2014/main" id="{623D3248-A3BA-4ABC-BFBF-DB80C272312D}"/>
              </a:ext>
            </a:extLst>
          </p:cNvPr>
          <p:cNvPicPr>
            <a:picLocks noChangeAspect="1"/>
          </p:cNvPicPr>
          <p:nvPr/>
        </p:nvPicPr>
        <p:blipFill rotWithShape="1">
          <a:blip r:embed="rId2"/>
          <a:srcRect l="3992" b="5939"/>
          <a:stretch/>
        </p:blipFill>
        <p:spPr>
          <a:xfrm>
            <a:off x="5046560" y="2993901"/>
            <a:ext cx="4816813" cy="3303214"/>
          </a:xfrm>
          <a:prstGeom prst="snip2DiagRect">
            <a:avLst/>
          </a:prstGeom>
        </p:spPr>
      </p:pic>
      <p:pic>
        <p:nvPicPr>
          <p:cNvPr id="5" name="Imagen 4">
            <a:extLst>
              <a:ext uri="{FF2B5EF4-FFF2-40B4-BE49-F238E27FC236}">
                <a16:creationId xmlns:a16="http://schemas.microsoft.com/office/drawing/2014/main" id="{46A5BD55-67A0-4ED2-ABB1-7E1AB5B133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46404" y="472108"/>
            <a:ext cx="5017127" cy="2422179"/>
          </a:xfrm>
          <a:prstGeom prst="rect">
            <a:avLst/>
          </a:prstGeom>
          <a:noFill/>
        </p:spPr>
      </p:pic>
      <p:sp>
        <p:nvSpPr>
          <p:cNvPr id="6" name="Marcador de contenido 2">
            <a:extLst>
              <a:ext uri="{FF2B5EF4-FFF2-40B4-BE49-F238E27FC236}">
                <a16:creationId xmlns:a16="http://schemas.microsoft.com/office/drawing/2014/main" id="{FA0405D6-D091-41D5-9D48-1A4653CF3FCB}"/>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357740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BA9615-7DB5-4D57-B0E9-14BDBBE81C4C}"/>
              </a:ext>
            </a:extLst>
          </p:cNvPr>
          <p:cNvSpPr>
            <a:spLocks noGrp="1"/>
          </p:cNvSpPr>
          <p:nvPr>
            <p:ph type="title"/>
          </p:nvPr>
        </p:nvSpPr>
        <p:spPr>
          <a:xfrm>
            <a:off x="3161193" y="231563"/>
            <a:ext cx="7315200" cy="749164"/>
          </a:xfrm>
        </p:spPr>
        <p:txBody>
          <a:bodyPr/>
          <a:lstStyle/>
          <a:p>
            <a:r>
              <a:rPr lang="es-MX" dirty="0">
                <a:cs typeface="Times New Roman" panose="02020603050405020304" pitchFamily="18" charset="0"/>
              </a:rPr>
              <a:t>Protección mascarillas</a:t>
            </a:r>
          </a:p>
        </p:txBody>
      </p:sp>
      <p:pic>
        <p:nvPicPr>
          <p:cNvPr id="2050" name="Picture 2" descr="Masks for Covid-19: America&amp;#39;s changing guidance, explained - Vox">
            <a:extLst>
              <a:ext uri="{FF2B5EF4-FFF2-40B4-BE49-F238E27FC236}">
                <a16:creationId xmlns:a16="http://schemas.microsoft.com/office/drawing/2014/main" id="{3B117B24-652E-4523-B7B1-BD642EB311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890" b="3498"/>
          <a:stretch/>
        </p:blipFill>
        <p:spPr bwMode="auto">
          <a:xfrm>
            <a:off x="4895600" y="918583"/>
            <a:ext cx="5111750" cy="5391185"/>
          </a:xfrm>
          <a:prstGeom prst="snip2DiagRect">
            <a:avLst/>
          </a:prstGeom>
          <a:noFill/>
          <a:extLst>
            <a:ext uri="{909E8E84-426E-40DD-AFC4-6F175D3DCCD1}">
              <a14:hiddenFill xmlns:a14="http://schemas.microsoft.com/office/drawing/2010/main">
                <a:solidFill>
                  <a:srgbClr val="FFFFFF"/>
                </a:solidFill>
              </a14:hiddenFill>
            </a:ext>
          </a:extLst>
        </p:spPr>
      </p:pic>
      <p:sp>
        <p:nvSpPr>
          <p:cNvPr id="6" name="Marcador de contenido 2">
            <a:extLst>
              <a:ext uri="{FF2B5EF4-FFF2-40B4-BE49-F238E27FC236}">
                <a16:creationId xmlns:a16="http://schemas.microsoft.com/office/drawing/2014/main" id="{CE202B5D-B15A-4BDC-A963-CA54A1D63E55}"/>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887341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CFFD24-4E78-4B54-A03E-9C0B1F009C1C}"/>
              </a:ext>
            </a:extLst>
          </p:cNvPr>
          <p:cNvSpPr>
            <a:spLocks noGrp="1"/>
          </p:cNvSpPr>
          <p:nvPr>
            <p:ph type="title"/>
          </p:nvPr>
        </p:nvSpPr>
        <p:spPr>
          <a:xfrm>
            <a:off x="3063253" y="4738054"/>
            <a:ext cx="7315200" cy="1346897"/>
          </a:xfrm>
        </p:spPr>
        <p:txBody>
          <a:bodyPr/>
          <a:lstStyle/>
          <a:p>
            <a:r>
              <a:rPr lang="es-ES" dirty="0"/>
              <a:t>¿3M o FFP1 o N95 o KN95? ¿Qué significan los números y las letras de las máscaras?</a:t>
            </a:r>
            <a:endParaRPr lang="es-EC" dirty="0"/>
          </a:p>
        </p:txBody>
      </p:sp>
      <p:pic>
        <p:nvPicPr>
          <p:cNvPr id="5" name="Marcador de contenido 4">
            <a:extLst>
              <a:ext uri="{FF2B5EF4-FFF2-40B4-BE49-F238E27FC236}">
                <a16:creationId xmlns:a16="http://schemas.microsoft.com/office/drawing/2014/main" id="{F43996C4-8AE8-4B47-8435-86A1619C03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5928" y="1037899"/>
            <a:ext cx="7891897" cy="3028823"/>
          </a:xfrm>
        </p:spPr>
      </p:pic>
      <p:sp>
        <p:nvSpPr>
          <p:cNvPr id="4" name="Marcador de contenido 2">
            <a:extLst>
              <a:ext uri="{FF2B5EF4-FFF2-40B4-BE49-F238E27FC236}">
                <a16:creationId xmlns:a16="http://schemas.microsoft.com/office/drawing/2014/main" id="{9FD649C4-32F0-44B7-A809-CEC1C55D2B3E}"/>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Prototipo final</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283628821"/>
      </p:ext>
    </p:extLst>
  </p:cSld>
  <p:clrMapOvr>
    <a:masterClrMapping/>
  </p:clrMapOvr>
</p:sld>
</file>

<file path=ppt/theme/theme1.xml><?xml version="1.0" encoding="utf-8"?>
<a:theme xmlns:a="http://schemas.openxmlformats.org/drawingml/2006/main" name="ESPE">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Marco">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a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ESPE" id="{A5568C71-925F-4522-9704-0E450C2CC13E}" vid="{135D8DBE-FBA3-4D94-8B93-1C452B4BF1F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ESPE</Template>
  <TotalTime>2893</TotalTime>
  <Words>2805</Words>
  <Application>Microsoft Office PowerPoint</Application>
  <PresentationFormat>Panorámica</PresentationFormat>
  <Paragraphs>1224</Paragraphs>
  <Slides>49</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49</vt:i4>
      </vt:variant>
    </vt:vector>
  </HeadingPairs>
  <TitlesOfParts>
    <vt:vector size="58" baseType="lpstr">
      <vt:lpstr>Arial</vt:lpstr>
      <vt:lpstr>Calibri</vt:lpstr>
      <vt:lpstr>Cambria Math</vt:lpstr>
      <vt:lpstr>Corbel</vt:lpstr>
      <vt:lpstr>inter</vt:lpstr>
      <vt:lpstr>SansSerif</vt:lpstr>
      <vt:lpstr>Symbol</vt:lpstr>
      <vt:lpstr>Wingdings 2</vt:lpstr>
      <vt:lpstr>ESPE</vt:lpstr>
      <vt:lpstr>DEPARTAMENTO DE CIENCIAS DE LA ENERGÍA Y MECÁNICA CARRERA DE INGENIERÍA EN MECATRÓNICA   TRABAJO DE TITULACIÓN, PREVIO A LA OBTENCIÓN DEL TÍTULO DE INGENIERO EN MECATRÓNICA </vt:lpstr>
      <vt:lpstr>CONTENIDO</vt:lpstr>
      <vt:lpstr>Presentación de PowerPoint</vt:lpstr>
      <vt:lpstr>Actualidad</vt:lpstr>
      <vt:lpstr>Actualidad</vt:lpstr>
      <vt:lpstr>Tipos</vt:lpstr>
      <vt:lpstr>Composición</vt:lpstr>
      <vt:lpstr>Protección mascarillas</vt:lpstr>
      <vt:lpstr>¿3M o FFP1 o N95 o KN95? ¿Qué significan los números y las letras de las máscaras?</vt:lpstr>
      <vt:lpstr>Presentación de PowerPoint</vt:lpstr>
      <vt:lpstr>¿Cuál elegir?</vt:lpstr>
      <vt:lpstr>¿Sabemos lo que utilizamos?</vt:lpstr>
      <vt:lpstr>Alerta por comercialización de mascarillas quirúrgicas tipo IIR con grafeno en España</vt:lpstr>
      <vt:lpstr>Equipos</vt:lpstr>
      <vt:lpstr>Justificación e Importancia</vt:lpstr>
      <vt:lpstr>Objetivos</vt:lpstr>
      <vt:lpstr>Presentación de PowerPoint</vt:lpstr>
      <vt:lpstr> QFD</vt:lpstr>
      <vt:lpstr>Presentación de PowerPoint</vt:lpstr>
      <vt:lpstr>Hardware mecánico</vt:lpstr>
      <vt:lpstr>Hardware mecánico</vt:lpstr>
      <vt:lpstr>Hardware mecánico</vt:lpstr>
      <vt:lpstr>Sistema de transporte y nebulización de partículas de prueba </vt:lpstr>
      <vt:lpstr>Sistema de fotometría láser</vt:lpstr>
      <vt:lpstr>Sistema de monitoreo y control</vt:lpstr>
      <vt:lpstr>Sistema de monitoreo y control</vt:lpstr>
      <vt:lpstr>Sistema de monitoreo y control</vt:lpstr>
      <vt:lpstr>Sistema de monitoreo y control</vt:lpstr>
      <vt:lpstr>Sistema de monitoreo y control</vt:lpstr>
      <vt:lpstr>Sistema de presentación de resultados</vt:lpstr>
      <vt:lpstr>Prototipo final</vt:lpstr>
      <vt:lpstr>Prototipo final</vt:lpstr>
      <vt:lpstr>Prototipo final</vt:lpstr>
      <vt:lpstr>Prototipo final</vt:lpstr>
      <vt:lpstr>Prototipo final</vt:lpstr>
      <vt:lpstr>Prototipo final</vt:lpstr>
      <vt:lpstr>Funcionamiento</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Conclusiones</vt:lpstr>
      <vt:lpstr>Conclusiones</vt:lpstr>
      <vt:lpstr>Recomendaciones</vt:lpstr>
      <vt:lpstr>Trabajos Futuros</vt:lpstr>
      <vt:lpstr>GRACIAS POR SU ATENCIÓN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DEPARTAMENTO DE CIENCIAS DE LA ENERGÍA Y MECÁNICA CARRERA DE INGENIERÍA EN MECATRÓNICA   TRABAJO DE TITULACIÓN, PREVIO A LA OBTENCIÓN DEL TÍTULO DE INGENIERO EN MECATRÓNICA</dc:title>
  <dc:creator>Erick Iñaguazo</dc:creator>
  <cp:lastModifiedBy>Erick Iñaguazo</cp:lastModifiedBy>
  <cp:revision>13</cp:revision>
  <dcterms:created xsi:type="dcterms:W3CDTF">2021-08-18T05:23:49Z</dcterms:created>
  <dcterms:modified xsi:type="dcterms:W3CDTF">2022-02-04T16:27:14Z</dcterms:modified>
</cp:coreProperties>
</file>