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73"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86" r:id="rId13"/>
    <p:sldId id="268" r:id="rId14"/>
    <p:sldId id="287" r:id="rId15"/>
    <p:sldId id="288" r:id="rId16"/>
    <p:sldId id="275" r:id="rId17"/>
    <p:sldId id="289" r:id="rId18"/>
    <p:sldId id="290" r:id="rId19"/>
    <p:sldId id="281" r:id="rId20"/>
    <p:sldId id="282" r:id="rId21"/>
    <p:sldId id="283" r:id="rId22"/>
    <p:sldId id="284" r:id="rId23"/>
    <p:sldId id="285" r:id="rId24"/>
  </p:sldIdLst>
  <p:sldSz cx="9144000" cy="6858000" type="screen4x3"/>
  <p:notesSz cx="6858000" cy="9144000"/>
  <p:embeddedFontLst>
    <p:embeddedFont>
      <p:font typeface="Cambria" panose="020405030504060302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94660"/>
  </p:normalViewPr>
  <p:slideViewPr>
    <p:cSldViewPr>
      <p:cViewPr varScale="1">
        <p:scale>
          <a:sx n="68" d="100"/>
          <a:sy n="68" d="100"/>
        </p:scale>
        <p:origin x="1434" y="66"/>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cuments\MARIO%20TESIS\MARIOTESIS%202022\MORQUECHO\TEST%20OZERETSK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ocuments\MARIO%20TESIS\MARIOTESIS%202022\MORQUECHO\TEST%20OZERETSK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cuments\MARIO%20TESIS\MARIOTESIS%202022\MORQUECHO\TEST%20OZERETSK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Niños de 4 años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manualLayout>
          <c:layoutTarget val="inner"/>
          <c:xMode val="edge"/>
          <c:yMode val="edge"/>
          <c:x val="3.1560820727521505E-2"/>
          <c:y val="0.11435185185185187"/>
          <c:w val="0.95915658494085454"/>
          <c:h val="0.6590299650043745"/>
        </c:manualLayout>
      </c:layout>
      <c:barChart>
        <c:barDir val="col"/>
        <c:grouping val="clustered"/>
        <c:varyColors val="0"/>
        <c:ser>
          <c:idx val="0"/>
          <c:order val="0"/>
          <c:tx>
            <c:strRef>
              <c:f>PRETEST!$C$81</c:f>
              <c:strCache>
                <c:ptCount val="1"/>
                <c:pt idx="0">
                  <c:v>años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PRETEST!$B$82:$B$84</c:f>
              <c:strCache>
                <c:ptCount val="3"/>
                <c:pt idx="0">
                  <c:v>Pre test</c:v>
                </c:pt>
                <c:pt idx="1">
                  <c:v>Pos test</c:v>
                </c:pt>
                <c:pt idx="2">
                  <c:v>Mejora</c:v>
                </c:pt>
              </c:strCache>
            </c:strRef>
          </c:cat>
          <c:val>
            <c:numRef>
              <c:f>PRETEST!$C$82:$C$84</c:f>
              <c:numCache>
                <c:formatCode>General</c:formatCode>
                <c:ptCount val="3"/>
                <c:pt idx="0">
                  <c:v>4</c:v>
                </c:pt>
                <c:pt idx="1">
                  <c:v>4</c:v>
                </c:pt>
                <c:pt idx="2" formatCode="0.00">
                  <c:v>0</c:v>
                </c:pt>
              </c:numCache>
            </c:numRef>
          </c:val>
        </c:ser>
        <c:ser>
          <c:idx val="1"/>
          <c:order val="1"/>
          <c:tx>
            <c:strRef>
              <c:f>PRETEST!$D$81</c:f>
              <c:strCache>
                <c:ptCount val="1"/>
                <c:pt idx="0">
                  <c:v>meses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PRETEST!$B$82:$B$84</c:f>
              <c:strCache>
                <c:ptCount val="3"/>
                <c:pt idx="0">
                  <c:v>Pre test</c:v>
                </c:pt>
                <c:pt idx="1">
                  <c:v>Pos test</c:v>
                </c:pt>
                <c:pt idx="2">
                  <c:v>Mejora</c:v>
                </c:pt>
              </c:strCache>
            </c:strRef>
          </c:cat>
          <c:val>
            <c:numRef>
              <c:f>PRETEST!$D$82:$D$84</c:f>
              <c:numCache>
                <c:formatCode>General</c:formatCode>
                <c:ptCount val="3"/>
                <c:pt idx="0">
                  <c:v>0.6</c:v>
                </c:pt>
                <c:pt idx="1">
                  <c:v>4</c:v>
                </c:pt>
                <c:pt idx="2" formatCode="0.00">
                  <c:v>-3.4</c:v>
                </c:pt>
              </c:numCache>
            </c:numRef>
          </c:val>
        </c:ser>
        <c:dLbls>
          <c:dLblPos val="inEnd"/>
          <c:showLegendKey val="0"/>
          <c:showVal val="1"/>
          <c:showCatName val="0"/>
          <c:showSerName val="0"/>
          <c:showPercent val="0"/>
          <c:showBubbleSize val="0"/>
        </c:dLbls>
        <c:gapWidth val="65"/>
        <c:axId val="1904220784"/>
        <c:axId val="1904219696"/>
      </c:barChart>
      <c:catAx>
        <c:axId val="1904220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904219696"/>
        <c:crosses val="autoZero"/>
        <c:auto val="1"/>
        <c:lblAlgn val="ctr"/>
        <c:lblOffset val="100"/>
        <c:noMultiLvlLbl val="0"/>
      </c:catAx>
      <c:valAx>
        <c:axId val="1904219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042207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Niños de 5 años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tx>
            <c:strRef>
              <c:f>PRETEST!$I$81</c:f>
              <c:strCache>
                <c:ptCount val="1"/>
                <c:pt idx="0">
                  <c:v>años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PRETEST!$H$82:$H$84</c:f>
              <c:strCache>
                <c:ptCount val="3"/>
                <c:pt idx="0">
                  <c:v>Pre test</c:v>
                </c:pt>
                <c:pt idx="1">
                  <c:v>Pos test</c:v>
                </c:pt>
                <c:pt idx="2">
                  <c:v>Mejora</c:v>
                </c:pt>
              </c:strCache>
            </c:strRef>
          </c:cat>
          <c:val>
            <c:numRef>
              <c:f>PRETEST!$I$82:$I$84</c:f>
              <c:numCache>
                <c:formatCode>General</c:formatCode>
                <c:ptCount val="3"/>
                <c:pt idx="0">
                  <c:v>5</c:v>
                </c:pt>
                <c:pt idx="1">
                  <c:v>5</c:v>
                </c:pt>
                <c:pt idx="2" formatCode="0.00">
                  <c:v>0</c:v>
                </c:pt>
              </c:numCache>
            </c:numRef>
          </c:val>
        </c:ser>
        <c:ser>
          <c:idx val="1"/>
          <c:order val="1"/>
          <c:tx>
            <c:strRef>
              <c:f>PRETEST!$J$81</c:f>
              <c:strCache>
                <c:ptCount val="1"/>
                <c:pt idx="0">
                  <c:v>meses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PRETEST!$H$82:$H$84</c:f>
              <c:strCache>
                <c:ptCount val="3"/>
                <c:pt idx="0">
                  <c:v>Pre test</c:v>
                </c:pt>
                <c:pt idx="1">
                  <c:v>Pos test</c:v>
                </c:pt>
                <c:pt idx="2">
                  <c:v>Mejora</c:v>
                </c:pt>
              </c:strCache>
            </c:strRef>
          </c:cat>
          <c:val>
            <c:numRef>
              <c:f>PRETEST!$J$82:$J$84</c:f>
              <c:numCache>
                <c:formatCode>General</c:formatCode>
                <c:ptCount val="3"/>
                <c:pt idx="0">
                  <c:v>1.33</c:v>
                </c:pt>
                <c:pt idx="1">
                  <c:v>3</c:v>
                </c:pt>
                <c:pt idx="2" formatCode="0.00">
                  <c:v>-1.67</c:v>
                </c:pt>
              </c:numCache>
            </c:numRef>
          </c:val>
        </c:ser>
        <c:dLbls>
          <c:dLblPos val="inEnd"/>
          <c:showLegendKey val="0"/>
          <c:showVal val="1"/>
          <c:showCatName val="0"/>
          <c:showSerName val="0"/>
          <c:showPercent val="0"/>
          <c:showBubbleSize val="0"/>
        </c:dLbls>
        <c:gapWidth val="65"/>
        <c:axId val="1904213712"/>
        <c:axId val="1904228944"/>
      </c:barChart>
      <c:catAx>
        <c:axId val="19042137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904228944"/>
        <c:crosses val="autoZero"/>
        <c:auto val="1"/>
        <c:lblAlgn val="ctr"/>
        <c:lblOffset val="100"/>
        <c:noMultiLvlLbl val="0"/>
      </c:catAx>
      <c:valAx>
        <c:axId val="19042289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0421371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Niños de 6 años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tx>
            <c:strRef>
              <c:f>PRETEST!$O$81</c:f>
              <c:strCache>
                <c:ptCount val="1"/>
                <c:pt idx="0">
                  <c:v>años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PRETEST!$N$82:$N$84</c:f>
              <c:strCache>
                <c:ptCount val="3"/>
                <c:pt idx="0">
                  <c:v>Pre test</c:v>
                </c:pt>
                <c:pt idx="1">
                  <c:v>Pos test</c:v>
                </c:pt>
                <c:pt idx="2">
                  <c:v>Mejora</c:v>
                </c:pt>
              </c:strCache>
            </c:strRef>
          </c:cat>
          <c:val>
            <c:numRef>
              <c:f>PRETEST!$O$82:$O$84</c:f>
              <c:numCache>
                <c:formatCode>General</c:formatCode>
                <c:ptCount val="3"/>
                <c:pt idx="0">
                  <c:v>6</c:v>
                </c:pt>
                <c:pt idx="1">
                  <c:v>6</c:v>
                </c:pt>
                <c:pt idx="2" formatCode="0.00">
                  <c:v>0</c:v>
                </c:pt>
              </c:numCache>
            </c:numRef>
          </c:val>
        </c:ser>
        <c:ser>
          <c:idx val="1"/>
          <c:order val="1"/>
          <c:tx>
            <c:strRef>
              <c:f>PRETEST!$P$81</c:f>
              <c:strCache>
                <c:ptCount val="1"/>
                <c:pt idx="0">
                  <c:v>meses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PRETEST!$N$82:$N$84</c:f>
              <c:strCache>
                <c:ptCount val="3"/>
                <c:pt idx="0">
                  <c:v>Pre test</c:v>
                </c:pt>
                <c:pt idx="1">
                  <c:v>Pos test</c:v>
                </c:pt>
                <c:pt idx="2">
                  <c:v>Mejora</c:v>
                </c:pt>
              </c:strCache>
            </c:strRef>
          </c:cat>
          <c:val>
            <c:numRef>
              <c:f>PRETEST!$P$82:$P$84</c:f>
              <c:numCache>
                <c:formatCode>General</c:formatCode>
                <c:ptCount val="3"/>
                <c:pt idx="0">
                  <c:v>1.25</c:v>
                </c:pt>
                <c:pt idx="1">
                  <c:v>5.33</c:v>
                </c:pt>
                <c:pt idx="2" formatCode="0.00">
                  <c:v>-4.08</c:v>
                </c:pt>
              </c:numCache>
            </c:numRef>
          </c:val>
        </c:ser>
        <c:dLbls>
          <c:dLblPos val="inEnd"/>
          <c:showLegendKey val="0"/>
          <c:showVal val="1"/>
          <c:showCatName val="0"/>
          <c:showSerName val="0"/>
          <c:showPercent val="0"/>
          <c:showBubbleSize val="0"/>
        </c:dLbls>
        <c:gapWidth val="65"/>
        <c:axId val="1904221328"/>
        <c:axId val="1904221872"/>
      </c:barChart>
      <c:catAx>
        <c:axId val="1904221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904221872"/>
        <c:crosses val="autoZero"/>
        <c:auto val="1"/>
        <c:lblAlgn val="ctr"/>
        <c:lblOffset val="100"/>
        <c:noMultiLvlLbl val="0"/>
      </c:catAx>
      <c:valAx>
        <c:axId val="1904221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042213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1">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0" y="16750"/>
            <a:ext cx="9144000" cy="2455999"/>
          </a:xfrm>
          <a:prstGeom prst="rect">
            <a:avLst/>
          </a:prstGeom>
          <a:noFill/>
          <a:ln>
            <a:noFill/>
          </a:ln>
        </p:spPr>
      </p:pic>
      <p:sp>
        <p:nvSpPr>
          <p:cNvPr id="161" name="Shape 161"/>
          <p:cNvSpPr txBox="1"/>
          <p:nvPr/>
        </p:nvSpPr>
        <p:spPr>
          <a:xfrm>
            <a:off x="179512" y="1916832"/>
            <a:ext cx="8964488" cy="4509120"/>
          </a:xfrm>
          <a:prstGeom prst="rect">
            <a:avLst/>
          </a:prstGeom>
          <a:noFill/>
          <a:ln>
            <a:noFill/>
          </a:ln>
        </p:spPr>
        <p:txBody>
          <a:bodyPr lIns="91425" tIns="45700" rIns="91425" bIns="45700" anchor="t" anchorCtr="0">
            <a:noAutofit/>
          </a:bodyPr>
          <a:lstStyle/>
          <a:p>
            <a:pPr algn="ctr"/>
            <a:r>
              <a:rPr lang="es-ES" sz="2000" b="1" dirty="0">
                <a:solidFill>
                  <a:schemeClr val="tx1"/>
                </a:solidFill>
              </a:rPr>
              <a:t>Departamento de Ciencias Humanas y Sociales </a:t>
            </a:r>
            <a:endParaRPr lang="es-ES" sz="2000" b="1" dirty="0" smtClean="0">
              <a:solidFill>
                <a:schemeClr val="tx1"/>
              </a:solidFill>
            </a:endParaRPr>
          </a:p>
          <a:p>
            <a:pPr algn="ctr"/>
            <a:r>
              <a:rPr lang="es-ES" sz="2000" b="1" dirty="0">
                <a:solidFill>
                  <a:schemeClr val="tx1"/>
                </a:solidFill>
              </a:rPr>
              <a:t>Carrera de Licenciatura en Ciencias de la Actividad Física Deportes y </a:t>
            </a:r>
            <a:r>
              <a:rPr lang="es-ES" sz="2000" b="1" dirty="0" smtClean="0">
                <a:solidFill>
                  <a:schemeClr val="tx1"/>
                </a:solidFill>
              </a:rPr>
              <a:t>Recreación</a:t>
            </a:r>
          </a:p>
          <a:p>
            <a:pPr algn="ctr"/>
            <a:r>
              <a:rPr lang="es-EC" sz="2000" b="1" dirty="0" smtClean="0">
                <a:solidFill>
                  <a:schemeClr val="tx1"/>
                </a:solidFill>
              </a:rPr>
              <a:t>TEMA</a:t>
            </a:r>
            <a:r>
              <a:rPr lang="es-EC" sz="2000" b="1" dirty="0">
                <a:solidFill>
                  <a:schemeClr val="tx1"/>
                </a:solidFill>
              </a:rPr>
              <a:t>:</a:t>
            </a:r>
          </a:p>
          <a:p>
            <a:pPr algn="ctr"/>
            <a:r>
              <a:rPr lang="es-ES" sz="2000" b="1" dirty="0"/>
              <a:t>La fase de ambientación al agua en el desarrollo de las habilidades motrices básicas en niños de 4 a 6 años de edad del club de natación “ESNNAT”</a:t>
            </a:r>
            <a:endParaRPr lang="es-EC" sz="2000" b="1" dirty="0" smtClean="0">
              <a:solidFill>
                <a:schemeClr val="tx1"/>
              </a:solidFill>
            </a:endParaRPr>
          </a:p>
          <a:p>
            <a:pPr algn="ctr"/>
            <a:r>
              <a:rPr lang="es-EC" sz="2000" b="1" dirty="0" smtClean="0">
                <a:solidFill>
                  <a:schemeClr val="tx1"/>
                </a:solidFill>
              </a:rPr>
              <a:t>AUTOR</a:t>
            </a:r>
            <a:r>
              <a:rPr lang="es-EC" sz="2000" b="1" dirty="0">
                <a:solidFill>
                  <a:schemeClr val="tx1"/>
                </a:solidFill>
              </a:rPr>
              <a:t>:</a:t>
            </a:r>
          </a:p>
          <a:p>
            <a:pPr algn="ctr">
              <a:lnSpc>
                <a:spcPct val="200000"/>
              </a:lnSpc>
            </a:pPr>
            <a:r>
              <a:rPr lang="es-EC" sz="1800" b="1" dirty="0">
                <a:latin typeface="Arial" panose="020B0604020202020204" pitchFamily="34" charset="0"/>
                <a:ea typeface="Calibri" panose="020F0502020204030204" pitchFamily="34" charset="0"/>
              </a:rPr>
              <a:t>Morquecho Sumba, Luis </a:t>
            </a:r>
            <a:r>
              <a:rPr lang="es-EC" sz="1800" b="1" dirty="0" smtClean="0">
                <a:latin typeface="Arial" panose="020B0604020202020204" pitchFamily="34" charset="0"/>
                <a:ea typeface="Calibri" panose="020F0502020204030204" pitchFamily="34" charset="0"/>
              </a:rPr>
              <a:t>Fernando</a:t>
            </a:r>
          </a:p>
          <a:p>
            <a:pPr algn="ctr">
              <a:lnSpc>
                <a:spcPct val="200000"/>
              </a:lnSpc>
            </a:pPr>
            <a:r>
              <a:rPr lang="es-EC" sz="2000" b="1" dirty="0" smtClean="0">
                <a:solidFill>
                  <a:schemeClr val="tx1"/>
                </a:solidFill>
              </a:rPr>
              <a:t>DIRECTOR</a:t>
            </a:r>
            <a:r>
              <a:rPr lang="es-EC" sz="2000" b="1" dirty="0">
                <a:solidFill>
                  <a:schemeClr val="tx1"/>
                </a:solidFill>
              </a:rPr>
              <a:t>:</a:t>
            </a:r>
          </a:p>
          <a:p>
            <a:pPr algn="ctr"/>
            <a:r>
              <a:rPr lang="es-ES" sz="2000" b="1" dirty="0"/>
              <a:t>Mgtr. Vaca García, Mario René</a:t>
            </a:r>
            <a:endParaRPr lang="es-EC" sz="32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Población y muestra</a:t>
            </a:r>
          </a:p>
        </p:txBody>
      </p:sp>
      <p:sp>
        <p:nvSpPr>
          <p:cNvPr id="3" name="Rectángulo 2"/>
          <p:cNvSpPr/>
          <p:nvPr/>
        </p:nvSpPr>
        <p:spPr>
          <a:xfrm>
            <a:off x="457200" y="1427230"/>
            <a:ext cx="8147248" cy="3539430"/>
          </a:xfrm>
          <a:prstGeom prst="rect">
            <a:avLst/>
          </a:prstGeom>
        </p:spPr>
        <p:txBody>
          <a:bodyPr wrap="square">
            <a:spAutoFit/>
          </a:bodyPr>
          <a:lstStyle/>
          <a:p>
            <a:pPr algn="just"/>
            <a:r>
              <a:rPr lang="es-ES" sz="3200" dirty="0">
                <a:solidFill>
                  <a:srgbClr val="FF0000"/>
                </a:solidFill>
              </a:rPr>
              <a:t>Población:</a:t>
            </a:r>
            <a:r>
              <a:rPr lang="es-ES" sz="3200" dirty="0">
                <a:solidFill>
                  <a:schemeClr val="tx1"/>
                </a:solidFill>
              </a:rPr>
              <a:t> La población objeto de estudio estará determinada por los nadadores del club de natación ESNNAT.</a:t>
            </a:r>
          </a:p>
          <a:p>
            <a:pPr algn="just"/>
            <a:r>
              <a:rPr lang="es-ES" sz="3200" dirty="0">
                <a:solidFill>
                  <a:srgbClr val="FF0000"/>
                </a:solidFill>
              </a:rPr>
              <a:t>Muestra:</a:t>
            </a:r>
            <a:r>
              <a:rPr lang="es-ES" sz="3200" dirty="0">
                <a:solidFill>
                  <a:schemeClr val="tx1"/>
                </a:solidFill>
              </a:rPr>
              <a:t> Debido al tamaño de la población se tomara en cuenta a todos los participantes de la categoría 4 a 6 años de edad que son un total de 10 alumnos.</a:t>
            </a:r>
          </a:p>
        </p:txBody>
      </p:sp>
    </p:spTree>
    <p:extLst>
      <p:ext uri="{BB962C8B-B14F-4D97-AF65-F5344CB8AC3E}">
        <p14:creationId xmlns:p14="http://schemas.microsoft.com/office/powerpoint/2010/main" val="371376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Instrumentos de investigación</a:t>
            </a:r>
          </a:p>
        </p:txBody>
      </p:sp>
      <p:sp>
        <p:nvSpPr>
          <p:cNvPr id="3" name="Rectángulo 2"/>
          <p:cNvSpPr/>
          <p:nvPr/>
        </p:nvSpPr>
        <p:spPr>
          <a:xfrm>
            <a:off x="379828" y="1417637"/>
            <a:ext cx="8229600" cy="5078313"/>
          </a:xfrm>
          <a:prstGeom prst="rect">
            <a:avLst/>
          </a:prstGeom>
        </p:spPr>
        <p:txBody>
          <a:bodyPr wrap="square">
            <a:spAutoFit/>
          </a:bodyPr>
          <a:lstStyle/>
          <a:p>
            <a:pPr algn="just"/>
            <a:r>
              <a:rPr lang="es-ES" sz="1800" dirty="0">
                <a:solidFill>
                  <a:srgbClr val="FF0000"/>
                </a:solidFill>
              </a:rPr>
              <a:t>Batería de ozeretsky de motricidad para los niños de  6 hasta 7 </a:t>
            </a:r>
            <a:r>
              <a:rPr lang="es-ES" sz="1800" dirty="0" smtClean="0">
                <a:solidFill>
                  <a:srgbClr val="FF0000"/>
                </a:solidFill>
              </a:rPr>
              <a:t>años</a:t>
            </a:r>
          </a:p>
          <a:p>
            <a:pPr algn="just"/>
            <a:endParaRPr lang="es-ES" sz="1800" dirty="0" smtClean="0">
              <a:solidFill>
                <a:srgbClr val="FF0000"/>
              </a:solidFill>
            </a:endParaRPr>
          </a:p>
          <a:p>
            <a:pPr algn="just"/>
            <a:r>
              <a:rPr lang="es-ES" sz="1800" dirty="0" smtClean="0">
                <a:solidFill>
                  <a:srgbClr val="FF0000"/>
                </a:solidFill>
              </a:rPr>
              <a:t>Se evaluara los siguientes componentes: </a:t>
            </a:r>
          </a:p>
          <a:p>
            <a:pPr algn="just"/>
            <a:endParaRPr lang="es-ES" sz="1800" dirty="0" smtClean="0">
              <a:solidFill>
                <a:srgbClr val="FF0000"/>
              </a:solidFill>
            </a:endParaRPr>
          </a:p>
          <a:p>
            <a:pPr marL="285750" indent="-285750" algn="just">
              <a:buFont typeface="Arial" panose="020B0604020202020204" pitchFamily="34" charset="0"/>
              <a:buChar char="•"/>
            </a:pPr>
            <a:r>
              <a:rPr lang="es-ES" sz="3600" b="1" dirty="0"/>
              <a:t>Lanzamiento y </a:t>
            </a:r>
            <a:r>
              <a:rPr lang="es-ES" sz="3600" b="1" dirty="0" smtClean="0"/>
              <a:t>puntería</a:t>
            </a:r>
          </a:p>
          <a:p>
            <a:pPr marL="285750" indent="-285750" algn="just">
              <a:buFont typeface="Arial" panose="020B0604020202020204" pitchFamily="34" charset="0"/>
              <a:buChar char="•"/>
            </a:pPr>
            <a:r>
              <a:rPr lang="es-ES" sz="3600" b="1" dirty="0"/>
              <a:t>Equilibrio dinámico</a:t>
            </a:r>
            <a:endParaRPr lang="es-EC" sz="3600" dirty="0"/>
          </a:p>
          <a:p>
            <a:pPr marL="285750" indent="-285750" algn="just">
              <a:buFont typeface="Arial" panose="020B0604020202020204" pitchFamily="34" charset="0"/>
              <a:buChar char="•"/>
            </a:pPr>
            <a:r>
              <a:rPr lang="es-EC" sz="3600" b="1" dirty="0"/>
              <a:t>Saltabilidad</a:t>
            </a:r>
            <a:endParaRPr lang="es-EC" sz="3600" dirty="0"/>
          </a:p>
          <a:p>
            <a:pPr marL="285750" indent="-285750" algn="just">
              <a:buFont typeface="Arial" panose="020B0604020202020204" pitchFamily="34" charset="0"/>
              <a:buChar char="•"/>
            </a:pPr>
            <a:r>
              <a:rPr lang="es-ES" sz="3600" b="1" dirty="0"/>
              <a:t>Motricidad fina</a:t>
            </a:r>
            <a:endParaRPr lang="es-EC" sz="3600" dirty="0"/>
          </a:p>
          <a:p>
            <a:pPr marL="285750" indent="-285750" algn="just">
              <a:buFont typeface="Arial" panose="020B0604020202020204" pitchFamily="34" charset="0"/>
              <a:buChar char="•"/>
            </a:pPr>
            <a:r>
              <a:rPr lang="es-ES" sz="3600" b="1" dirty="0"/>
              <a:t>Motricidad gruesa</a:t>
            </a:r>
            <a:endParaRPr lang="es-EC" sz="3600" dirty="0"/>
          </a:p>
          <a:p>
            <a:pPr marL="285750" indent="-285750" algn="just">
              <a:buFont typeface="Arial" panose="020B0604020202020204" pitchFamily="34" charset="0"/>
              <a:buChar char="•"/>
            </a:pPr>
            <a:r>
              <a:rPr lang="es-ES" sz="3600" b="1" dirty="0"/>
              <a:t>Control nervioso</a:t>
            </a:r>
            <a:endParaRPr lang="es-EC" sz="3600" dirty="0"/>
          </a:p>
          <a:p>
            <a:pPr algn="just"/>
            <a:endParaRPr lang="es-EC" sz="1800" dirty="0"/>
          </a:p>
          <a:p>
            <a:pPr algn="just"/>
            <a:endParaRPr lang="es-ES" sz="1800" dirty="0">
              <a:solidFill>
                <a:srgbClr val="FF0000"/>
              </a:solidFill>
            </a:endParaRPr>
          </a:p>
        </p:txBody>
      </p:sp>
    </p:spTree>
    <p:extLst>
      <p:ext uri="{BB962C8B-B14F-4D97-AF65-F5344CB8AC3E}">
        <p14:creationId xmlns:p14="http://schemas.microsoft.com/office/powerpoint/2010/main" val="3319030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584176"/>
          </a:xfrm>
        </p:spPr>
        <p:txBody>
          <a:bodyPr/>
          <a:lstStyle/>
          <a:p>
            <a:pPr algn="ctr"/>
            <a:r>
              <a:rPr lang="es-ES" sz="2800" dirty="0">
                <a:solidFill>
                  <a:srgbClr val="FF0000"/>
                </a:solidFill>
              </a:rPr>
              <a:t>Actividades acuáticas para el mejoramiento del desarrollo </a:t>
            </a:r>
            <a:r>
              <a:rPr lang="es-ES" sz="2800" dirty="0" smtClean="0">
                <a:solidFill>
                  <a:srgbClr val="FF0000"/>
                </a:solidFill>
              </a:rPr>
              <a:t>motor</a:t>
            </a:r>
            <a:br>
              <a:rPr lang="es-ES" sz="2800" dirty="0" smtClean="0">
                <a:solidFill>
                  <a:srgbClr val="FF0000"/>
                </a:solidFill>
              </a:rPr>
            </a:br>
            <a:r>
              <a:rPr lang="es-EC" sz="2800" dirty="0"/>
              <a:t>Se realizó actividades acuáticas durante 8 semanas con una frecuencia de 3 veces por semana, con una duración de 45 minutos por sesión.</a:t>
            </a:r>
            <a:br>
              <a:rPr lang="es-EC" sz="2800" dirty="0"/>
            </a:br>
            <a:endParaRPr lang="es-EC" sz="2800" dirty="0">
              <a:solidFill>
                <a:srgbClr val="FF0000"/>
              </a:solidFill>
            </a:endParaRPr>
          </a:p>
        </p:txBody>
      </p:sp>
      <p:sp>
        <p:nvSpPr>
          <p:cNvPr id="3" name="Rectángulo 2"/>
          <p:cNvSpPr/>
          <p:nvPr/>
        </p:nvSpPr>
        <p:spPr>
          <a:xfrm>
            <a:off x="457200" y="1268760"/>
            <a:ext cx="8229600" cy="5509200"/>
          </a:xfrm>
          <a:prstGeom prst="rect">
            <a:avLst/>
          </a:prstGeom>
        </p:spPr>
        <p:txBody>
          <a:bodyPr wrap="square">
            <a:spAutoFit/>
          </a:bodyPr>
          <a:lstStyle/>
          <a:p>
            <a:pPr algn="just"/>
            <a:r>
              <a:rPr lang="es-EC" sz="2400" b="1" dirty="0">
                <a:solidFill>
                  <a:srgbClr val="FF0000"/>
                </a:solidFill>
              </a:rPr>
              <a:t>Actividades acuáticas para la fase de </a:t>
            </a:r>
            <a:r>
              <a:rPr lang="es-EC" sz="2400" b="1" dirty="0" smtClean="0">
                <a:solidFill>
                  <a:srgbClr val="FF0000"/>
                </a:solidFill>
              </a:rPr>
              <a:t>locomoción</a:t>
            </a:r>
          </a:p>
          <a:p>
            <a:pPr marL="342900" lvl="0" indent="-342900">
              <a:buFont typeface="Arial" panose="020B0604020202020204" pitchFamily="34" charset="0"/>
              <a:buChar char="•"/>
            </a:pPr>
            <a:r>
              <a:rPr lang="es-EC" sz="2400" dirty="0"/>
              <a:t>Sentados en el borde topar el agua con las manos.</a:t>
            </a:r>
          </a:p>
          <a:p>
            <a:pPr marL="342900" lvl="0" indent="-342900">
              <a:buFont typeface="Arial" panose="020B0604020202020204" pitchFamily="34" charset="0"/>
              <a:buChar char="•"/>
            </a:pPr>
            <a:r>
              <a:rPr lang="es-EC" sz="2400" dirty="0"/>
              <a:t>Saltos laterales, adelante o atrás con los brazos agarrando a un compañero o profesor.</a:t>
            </a:r>
          </a:p>
          <a:p>
            <a:pPr marL="342900" lvl="0" indent="-342900">
              <a:buFont typeface="Arial" panose="020B0604020202020204" pitchFamily="34" charset="0"/>
              <a:buChar char="•"/>
            </a:pPr>
            <a:r>
              <a:rPr lang="es-EC" sz="2400" dirty="0"/>
              <a:t>Juego: a la voz del profesor todos los alumnos se trasladan hacia donde indique el profesor</a:t>
            </a:r>
          </a:p>
          <a:p>
            <a:pPr marL="342900" lvl="0" indent="-342900">
              <a:buFont typeface="Arial" panose="020B0604020202020204" pitchFamily="34" charset="0"/>
              <a:buChar char="•"/>
            </a:pPr>
            <a:r>
              <a:rPr lang="es-EC" sz="2400" dirty="0"/>
              <a:t>Caminar metidos en una </a:t>
            </a:r>
            <a:r>
              <a:rPr lang="es-EC" sz="2400" dirty="0" err="1"/>
              <a:t>ula</a:t>
            </a:r>
            <a:endParaRPr lang="es-EC" sz="2400" dirty="0"/>
          </a:p>
          <a:p>
            <a:pPr marL="342900" lvl="0" indent="-342900">
              <a:buFont typeface="Arial" panose="020B0604020202020204" pitchFamily="34" charset="0"/>
              <a:buChar char="•"/>
            </a:pPr>
            <a:r>
              <a:rPr lang="es-EC" sz="2400" dirty="0"/>
              <a:t>Caminar con tablas</a:t>
            </a:r>
          </a:p>
          <a:p>
            <a:pPr marL="342900" lvl="0" indent="-342900">
              <a:buFont typeface="Arial" panose="020B0604020202020204" pitchFamily="34" charset="0"/>
              <a:buChar char="•"/>
            </a:pPr>
            <a:r>
              <a:rPr lang="es-EC" sz="2400" dirty="0"/>
              <a:t>Juego: a la voz del profesor todos los alumnos se trasladan hacia donde indique el profesor.</a:t>
            </a:r>
          </a:p>
          <a:p>
            <a:pPr marL="342900" lvl="0" indent="-342900">
              <a:buFont typeface="Arial" panose="020B0604020202020204" pitchFamily="34" charset="0"/>
              <a:buChar char="•"/>
            </a:pPr>
            <a:r>
              <a:rPr lang="es-EC" sz="2400" dirty="0"/>
              <a:t>Básquetbol en el agua</a:t>
            </a:r>
          </a:p>
          <a:p>
            <a:pPr marL="342900" lvl="0" indent="-342900">
              <a:buFont typeface="Arial" panose="020B0604020202020204" pitchFamily="34" charset="0"/>
              <a:buChar char="•"/>
            </a:pPr>
            <a:r>
              <a:rPr lang="es-EC" sz="2400" dirty="0"/>
              <a:t>Dos equipos: un equipo lanza objetos el otro recoge y ordena tiempo el equipo que se demore menos.</a:t>
            </a:r>
          </a:p>
          <a:p>
            <a:pPr marL="285750" indent="-285750">
              <a:buFont typeface="Arial" panose="020B0604020202020204" pitchFamily="34" charset="0"/>
              <a:buChar char="•"/>
            </a:pPr>
            <a:endParaRPr lang="es-EC" sz="1800" b="1" dirty="0" smtClean="0"/>
          </a:p>
          <a:p>
            <a:endParaRPr lang="es-EC" sz="1800" dirty="0"/>
          </a:p>
        </p:txBody>
      </p:sp>
    </p:spTree>
    <p:extLst>
      <p:ext uri="{BB962C8B-B14F-4D97-AF65-F5344CB8AC3E}">
        <p14:creationId xmlns:p14="http://schemas.microsoft.com/office/powerpoint/2010/main" val="210075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143000"/>
          </a:xfrm>
        </p:spPr>
        <p:txBody>
          <a:bodyPr/>
          <a:lstStyle/>
          <a:p>
            <a:pPr algn="ctr"/>
            <a:r>
              <a:rPr lang="es-ES" sz="2800" dirty="0">
                <a:solidFill>
                  <a:srgbClr val="FF0000"/>
                </a:solidFill>
              </a:rPr>
              <a:t>Actividades acuáticas para el mejoramiento del desarrollo motor</a:t>
            </a:r>
            <a:endParaRPr lang="es-EC" sz="2800" dirty="0">
              <a:solidFill>
                <a:srgbClr val="FF0000"/>
              </a:solidFill>
            </a:endParaRPr>
          </a:p>
        </p:txBody>
      </p:sp>
      <p:sp>
        <p:nvSpPr>
          <p:cNvPr id="3" name="Rectángulo 2"/>
          <p:cNvSpPr/>
          <p:nvPr/>
        </p:nvSpPr>
        <p:spPr>
          <a:xfrm>
            <a:off x="179512" y="1268760"/>
            <a:ext cx="8964488" cy="5078313"/>
          </a:xfrm>
          <a:prstGeom prst="rect">
            <a:avLst/>
          </a:prstGeom>
        </p:spPr>
        <p:txBody>
          <a:bodyPr wrap="square">
            <a:spAutoFit/>
          </a:bodyPr>
          <a:lstStyle/>
          <a:p>
            <a:pPr algn="just"/>
            <a:r>
              <a:rPr lang="es-EC" sz="1800" b="1" dirty="0" smtClean="0">
                <a:solidFill>
                  <a:srgbClr val="FF0000"/>
                </a:solidFill>
              </a:rPr>
              <a:t>Actividades </a:t>
            </a:r>
            <a:r>
              <a:rPr lang="es-EC" sz="1800" b="1" dirty="0">
                <a:solidFill>
                  <a:srgbClr val="FF0000"/>
                </a:solidFill>
              </a:rPr>
              <a:t>acuáticas para la fase de sumersión y respiración</a:t>
            </a:r>
          </a:p>
          <a:p>
            <a:pPr marL="285750" lvl="0" indent="-285750">
              <a:buFont typeface="Arial" panose="020B0604020202020204" pitchFamily="34" charset="0"/>
              <a:buChar char="•"/>
            </a:pPr>
            <a:r>
              <a:rPr lang="es-EC" sz="1800" dirty="0"/>
              <a:t>Enseñar a tomar aire fuera del agua, y como soltar aire.</a:t>
            </a:r>
          </a:p>
          <a:p>
            <a:pPr marL="285750" lvl="0" indent="-285750">
              <a:buFont typeface="Arial" panose="020B0604020202020204" pitchFamily="34" charset="0"/>
              <a:buChar char="•"/>
            </a:pPr>
            <a:r>
              <a:rPr lang="es-EC" sz="1800" dirty="0"/>
              <a:t>Pasar por debajo del brazo del compañero.</a:t>
            </a:r>
          </a:p>
          <a:p>
            <a:pPr marL="285750" lvl="0" indent="-285750">
              <a:buFont typeface="Arial" panose="020B0604020202020204" pitchFamily="34" charset="0"/>
              <a:buChar char="•"/>
            </a:pPr>
            <a:r>
              <a:rPr lang="es-EC" sz="1800" dirty="0"/>
              <a:t>Enfrentados y tomados de las manos sumergirse en forma alternada.</a:t>
            </a:r>
          </a:p>
          <a:p>
            <a:pPr marL="285750" lvl="0" indent="-285750">
              <a:buFont typeface="Arial" panose="020B0604020202020204" pitchFamily="34" charset="0"/>
              <a:buChar char="•"/>
            </a:pPr>
            <a:r>
              <a:rPr lang="es-EC" sz="1800" dirty="0"/>
              <a:t>Sumergirse y aguantar lo más posible varias repeticiones.</a:t>
            </a:r>
          </a:p>
          <a:p>
            <a:pPr marL="285750" lvl="0" indent="-285750">
              <a:buFont typeface="Arial" panose="020B0604020202020204" pitchFamily="34" charset="0"/>
              <a:buChar char="•"/>
            </a:pPr>
            <a:r>
              <a:rPr lang="es-EC" sz="1800" dirty="0"/>
              <a:t>Caminar y mojarse la cara</a:t>
            </a:r>
          </a:p>
          <a:p>
            <a:pPr marL="285750" lvl="0" indent="-285750">
              <a:buFont typeface="Arial" panose="020B0604020202020204" pitchFamily="34" charset="0"/>
              <a:buChar char="•"/>
            </a:pPr>
            <a:r>
              <a:rPr lang="es-EC" sz="1800" dirty="0"/>
              <a:t>Caminar y mojarse la cara</a:t>
            </a:r>
          </a:p>
          <a:p>
            <a:pPr marL="285750" lvl="0" indent="-285750">
              <a:buFont typeface="Arial" panose="020B0604020202020204" pitchFamily="34" charset="0"/>
              <a:buChar char="•"/>
            </a:pPr>
            <a:r>
              <a:rPr lang="es-EC" sz="1800" dirty="0"/>
              <a:t>Caminar hacia atrás e ir ejecutando respiraciones.</a:t>
            </a:r>
          </a:p>
          <a:p>
            <a:pPr marL="285750" lvl="0" indent="-285750">
              <a:buFont typeface="Arial" panose="020B0604020202020204" pitchFamily="34" charset="0"/>
              <a:buChar char="•"/>
            </a:pPr>
            <a:r>
              <a:rPr lang="es-EC" sz="1800" dirty="0"/>
              <a:t>El trencito agarrando de los hombros al compañero y desplazarse en diferentes direcciones y formando figuras</a:t>
            </a:r>
          </a:p>
          <a:p>
            <a:pPr marL="285750" lvl="0" indent="-285750">
              <a:buFont typeface="Arial" panose="020B0604020202020204" pitchFamily="34" charset="0"/>
              <a:buChar char="•"/>
            </a:pPr>
            <a:r>
              <a:rPr lang="es-EC" sz="1800" dirty="0"/>
              <a:t>Tomados de las manos hincarse hasta introducirse totalmente en el círculo y en parejas.</a:t>
            </a:r>
          </a:p>
          <a:p>
            <a:pPr marL="285750" lvl="0" indent="-285750">
              <a:buFont typeface="Arial" panose="020B0604020202020204" pitchFamily="34" charset="0"/>
              <a:buChar char="•"/>
            </a:pPr>
            <a:r>
              <a:rPr lang="es-EC" sz="1800" dirty="0"/>
              <a:t>Dos equipos: un equipo lanza objetos el otro recoge y ordena tiempo el equipo que se demore menos.</a:t>
            </a:r>
          </a:p>
          <a:p>
            <a:pPr marL="285750" lvl="0" indent="-285750">
              <a:buFont typeface="Arial" panose="020B0604020202020204" pitchFamily="34" charset="0"/>
              <a:buChar char="•"/>
            </a:pPr>
            <a:r>
              <a:rPr lang="es-EC" sz="1800" dirty="0"/>
              <a:t>Acostado ejecutar respiración lateral.</a:t>
            </a:r>
          </a:p>
          <a:p>
            <a:pPr marL="285750" lvl="0" indent="-285750">
              <a:buFont typeface="Arial" panose="020B0604020202020204" pitchFamily="34" charset="0"/>
              <a:buChar char="•"/>
            </a:pPr>
            <a:r>
              <a:rPr lang="es-EC" sz="1800" dirty="0"/>
              <a:t>Tomados de las manos hincarse hasta introducirse totalmente en el círculo y en parejas</a:t>
            </a:r>
          </a:p>
          <a:p>
            <a:pPr marL="285750" lvl="0" indent="-285750">
              <a:buFont typeface="Arial" panose="020B0604020202020204" pitchFamily="34" charset="0"/>
              <a:buChar char="•"/>
            </a:pPr>
            <a:r>
              <a:rPr lang="es-EC" sz="1800" dirty="0"/>
              <a:t>Sacar objetos del fondo</a:t>
            </a:r>
            <a:endParaRPr lang="es-EC" sz="2800" dirty="0"/>
          </a:p>
        </p:txBody>
      </p:sp>
    </p:spTree>
    <p:extLst>
      <p:ext uri="{BB962C8B-B14F-4D97-AF65-F5344CB8AC3E}">
        <p14:creationId xmlns:p14="http://schemas.microsoft.com/office/powerpoint/2010/main" val="191308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143000"/>
          </a:xfrm>
        </p:spPr>
        <p:txBody>
          <a:bodyPr/>
          <a:lstStyle/>
          <a:p>
            <a:pPr algn="ctr"/>
            <a:r>
              <a:rPr lang="es-ES" sz="2800" dirty="0">
                <a:solidFill>
                  <a:srgbClr val="FF0000"/>
                </a:solidFill>
              </a:rPr>
              <a:t>Actividades acuáticas para el mejoramiento del desarrollo motor</a:t>
            </a:r>
            <a:endParaRPr lang="es-EC" sz="2800" dirty="0">
              <a:solidFill>
                <a:srgbClr val="FF0000"/>
              </a:solidFill>
            </a:endParaRPr>
          </a:p>
        </p:txBody>
      </p:sp>
      <p:sp>
        <p:nvSpPr>
          <p:cNvPr id="3" name="Rectángulo 2"/>
          <p:cNvSpPr/>
          <p:nvPr/>
        </p:nvSpPr>
        <p:spPr>
          <a:xfrm>
            <a:off x="179512" y="1268760"/>
            <a:ext cx="8964488" cy="4955203"/>
          </a:xfrm>
          <a:prstGeom prst="rect">
            <a:avLst/>
          </a:prstGeom>
        </p:spPr>
        <p:txBody>
          <a:bodyPr wrap="square">
            <a:spAutoFit/>
          </a:bodyPr>
          <a:lstStyle/>
          <a:p>
            <a:pPr algn="just"/>
            <a:r>
              <a:rPr lang="es-ES" sz="1800" b="1" dirty="0">
                <a:solidFill>
                  <a:srgbClr val="FF0000"/>
                </a:solidFill>
              </a:rPr>
              <a:t>Actividades acuáticas para la fase de flotación y </a:t>
            </a:r>
            <a:r>
              <a:rPr lang="es-ES" sz="1800" b="1" dirty="0" smtClean="0">
                <a:solidFill>
                  <a:srgbClr val="FF0000"/>
                </a:solidFill>
              </a:rPr>
              <a:t>buceo</a:t>
            </a:r>
          </a:p>
          <a:p>
            <a:pPr algn="just"/>
            <a:endParaRPr lang="es-ES" sz="1800" b="1" dirty="0">
              <a:solidFill>
                <a:srgbClr val="FF0000"/>
              </a:solidFill>
            </a:endParaRPr>
          </a:p>
          <a:p>
            <a:pPr marL="285750" indent="-285750" algn="just">
              <a:buFont typeface="Arial" panose="020B0604020202020204" pitchFamily="34" charset="0"/>
              <a:buChar char="•"/>
            </a:pPr>
            <a:r>
              <a:rPr lang="es-ES" sz="2000" dirty="0" smtClean="0"/>
              <a:t>En </a:t>
            </a:r>
            <a:r>
              <a:rPr lang="es-ES" sz="2000" dirty="0"/>
              <a:t>el borde de la piscina colocarse en forma lateral</a:t>
            </a:r>
          </a:p>
          <a:p>
            <a:pPr marL="285750" indent="-285750" algn="just">
              <a:buFont typeface="Arial" panose="020B0604020202020204" pitchFamily="34" charset="0"/>
              <a:buChar char="•"/>
            </a:pPr>
            <a:r>
              <a:rPr lang="es-ES" sz="2000" dirty="0" smtClean="0"/>
              <a:t>Saltos </a:t>
            </a:r>
            <a:r>
              <a:rPr lang="es-ES" sz="2000" dirty="0"/>
              <a:t>laterales, adelante o atrás con los brazos agarrando a un compañero o profesor</a:t>
            </a:r>
          </a:p>
          <a:p>
            <a:pPr marL="285750" indent="-285750" algn="just">
              <a:buFont typeface="Arial" panose="020B0604020202020204" pitchFamily="34" charset="0"/>
              <a:buChar char="•"/>
            </a:pPr>
            <a:r>
              <a:rPr lang="es-ES" sz="2000" dirty="0" smtClean="0"/>
              <a:t>El </a:t>
            </a:r>
            <a:r>
              <a:rPr lang="es-ES" sz="2000" dirty="0"/>
              <a:t>muertito.</a:t>
            </a:r>
          </a:p>
          <a:p>
            <a:pPr marL="285750" indent="-285750" algn="just">
              <a:buFont typeface="Arial" panose="020B0604020202020204" pitchFamily="34" charset="0"/>
              <a:buChar char="•"/>
            </a:pPr>
            <a:r>
              <a:rPr lang="es-ES" sz="2000" dirty="0" smtClean="0"/>
              <a:t>De </a:t>
            </a:r>
            <a:r>
              <a:rPr lang="es-ES" sz="2000" dirty="0"/>
              <a:t>los brazos del profesor lo mismo anterior.</a:t>
            </a:r>
          </a:p>
          <a:p>
            <a:pPr marL="285750" indent="-285750" algn="just">
              <a:buFont typeface="Arial" panose="020B0604020202020204" pitchFamily="34" charset="0"/>
              <a:buChar char="•"/>
            </a:pPr>
            <a:r>
              <a:rPr lang="es-ES" sz="2000" dirty="0" smtClean="0"/>
              <a:t>Flotar </a:t>
            </a:r>
            <a:r>
              <a:rPr lang="es-ES" sz="2000" dirty="0"/>
              <a:t>de espaldas, lateral, frente y cambiar.</a:t>
            </a:r>
          </a:p>
          <a:p>
            <a:pPr marL="285750" indent="-285750" algn="just">
              <a:buFont typeface="Arial" panose="020B0604020202020204" pitchFamily="34" charset="0"/>
              <a:buChar char="•"/>
            </a:pPr>
            <a:r>
              <a:rPr lang="es-ES" sz="2000" dirty="0" smtClean="0"/>
              <a:t>Flotar </a:t>
            </a:r>
            <a:r>
              <a:rPr lang="es-ES" sz="2000" dirty="0"/>
              <a:t>solos  desde la posición arrodillados.</a:t>
            </a:r>
          </a:p>
          <a:p>
            <a:pPr marL="285750" indent="-285750" algn="just">
              <a:buFont typeface="Arial" panose="020B0604020202020204" pitchFamily="34" charset="0"/>
              <a:buChar char="•"/>
            </a:pPr>
            <a:r>
              <a:rPr lang="es-ES" sz="2000" dirty="0" smtClean="0"/>
              <a:t>Realizar </a:t>
            </a:r>
            <a:r>
              <a:rPr lang="es-ES" sz="2000" dirty="0"/>
              <a:t>la bolita.</a:t>
            </a:r>
          </a:p>
          <a:p>
            <a:pPr marL="285750" indent="-285750" algn="just">
              <a:buFont typeface="Arial" panose="020B0604020202020204" pitchFamily="34" charset="0"/>
              <a:buChar char="•"/>
            </a:pPr>
            <a:r>
              <a:rPr lang="es-ES" sz="2000" dirty="0" smtClean="0"/>
              <a:t>Agarrador </a:t>
            </a:r>
            <a:r>
              <a:rPr lang="es-ES" sz="2000" dirty="0"/>
              <a:t>de las manos remolcar al compañero.</a:t>
            </a:r>
          </a:p>
          <a:p>
            <a:pPr marL="285750" indent="-285750" algn="just">
              <a:buFont typeface="Arial" panose="020B0604020202020204" pitchFamily="34" charset="0"/>
              <a:buChar char="•"/>
            </a:pPr>
            <a:r>
              <a:rPr lang="es-ES" sz="2000" dirty="0" smtClean="0"/>
              <a:t>Con </a:t>
            </a:r>
            <a:r>
              <a:rPr lang="es-ES" sz="2000" dirty="0"/>
              <a:t>un bastón el profesor remolcar a los niños en grupo, parejas y solos.</a:t>
            </a:r>
          </a:p>
          <a:p>
            <a:pPr marL="285750" indent="-285750" algn="just">
              <a:buFont typeface="Arial" panose="020B0604020202020204" pitchFamily="34" charset="0"/>
              <a:buChar char="•"/>
            </a:pPr>
            <a:r>
              <a:rPr lang="es-ES" sz="2000" dirty="0" smtClean="0"/>
              <a:t>Juego</a:t>
            </a:r>
            <a:r>
              <a:rPr lang="es-ES" sz="2000" dirty="0"/>
              <a:t>: a la voz del profesor todos los alumnos se trasladan hacia donde indique el profesor.</a:t>
            </a:r>
          </a:p>
          <a:p>
            <a:pPr marL="285750" indent="-285750" algn="just">
              <a:buFont typeface="Arial" panose="020B0604020202020204" pitchFamily="34" charset="0"/>
              <a:buChar char="•"/>
            </a:pPr>
            <a:r>
              <a:rPr lang="es-ES" sz="2000" dirty="0" smtClean="0"/>
              <a:t>Remolcar </a:t>
            </a:r>
            <a:r>
              <a:rPr lang="es-ES" sz="2000" dirty="0"/>
              <a:t>al compañero en posición dorsal.</a:t>
            </a:r>
          </a:p>
          <a:p>
            <a:pPr marL="285750" indent="-285750" algn="just">
              <a:buFont typeface="Arial" panose="020B0604020202020204" pitchFamily="34" charset="0"/>
              <a:buChar char="•"/>
            </a:pPr>
            <a:r>
              <a:rPr lang="es-ES" sz="2000" dirty="0" smtClean="0"/>
              <a:t>Con </a:t>
            </a:r>
            <a:r>
              <a:rPr lang="es-ES" sz="2000" dirty="0"/>
              <a:t>los brazos a la altura de la cintura impulso y deslizamiento</a:t>
            </a:r>
          </a:p>
        </p:txBody>
      </p:sp>
    </p:spTree>
    <p:extLst>
      <p:ext uri="{BB962C8B-B14F-4D97-AF65-F5344CB8AC3E}">
        <p14:creationId xmlns:p14="http://schemas.microsoft.com/office/powerpoint/2010/main" val="2420562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143000"/>
          </a:xfrm>
        </p:spPr>
        <p:txBody>
          <a:bodyPr/>
          <a:lstStyle/>
          <a:p>
            <a:pPr algn="ctr"/>
            <a:r>
              <a:rPr lang="es-ES" sz="2800" dirty="0">
                <a:solidFill>
                  <a:srgbClr val="FF0000"/>
                </a:solidFill>
              </a:rPr>
              <a:t>Actividades acuáticas para el mejoramiento del desarrollo motor</a:t>
            </a:r>
            <a:endParaRPr lang="es-EC" sz="2800" dirty="0">
              <a:solidFill>
                <a:srgbClr val="FF0000"/>
              </a:solidFill>
            </a:endParaRPr>
          </a:p>
        </p:txBody>
      </p:sp>
      <p:sp>
        <p:nvSpPr>
          <p:cNvPr id="3" name="Rectángulo 2"/>
          <p:cNvSpPr/>
          <p:nvPr/>
        </p:nvSpPr>
        <p:spPr>
          <a:xfrm>
            <a:off x="179512" y="1268760"/>
            <a:ext cx="8964488" cy="4801314"/>
          </a:xfrm>
          <a:prstGeom prst="rect">
            <a:avLst/>
          </a:prstGeom>
        </p:spPr>
        <p:txBody>
          <a:bodyPr wrap="square">
            <a:spAutoFit/>
          </a:bodyPr>
          <a:lstStyle/>
          <a:p>
            <a:pPr algn="just"/>
            <a:r>
              <a:rPr lang="es-ES" sz="3200" b="1" dirty="0">
                <a:solidFill>
                  <a:srgbClr val="FF0000"/>
                </a:solidFill>
              </a:rPr>
              <a:t>Actividades acuáticas para la fase de </a:t>
            </a:r>
            <a:r>
              <a:rPr lang="es-ES" sz="3200" b="1" dirty="0" smtClean="0">
                <a:solidFill>
                  <a:srgbClr val="FF0000"/>
                </a:solidFill>
              </a:rPr>
              <a:t>saltos</a:t>
            </a:r>
          </a:p>
          <a:p>
            <a:pPr marL="285750" lvl="0" indent="-285750">
              <a:buFont typeface="Arial" panose="020B0604020202020204" pitchFamily="34" charset="0"/>
              <a:buChar char="•"/>
            </a:pPr>
            <a:r>
              <a:rPr lang="es-EC" sz="3200" dirty="0"/>
              <a:t>Saltos laterales, adelante o atrás con los brazos agarrando a un compañero o profesor.</a:t>
            </a:r>
          </a:p>
          <a:p>
            <a:pPr marL="285750" lvl="0" indent="-285750">
              <a:buFont typeface="Arial" panose="020B0604020202020204" pitchFamily="34" charset="0"/>
              <a:buChar char="•"/>
            </a:pPr>
            <a:r>
              <a:rPr lang="es-EC" sz="3200" dirty="0"/>
              <a:t>Desplazarse saltado con dos pies</a:t>
            </a:r>
          </a:p>
          <a:p>
            <a:pPr marL="285750" lvl="0" indent="-285750">
              <a:buFont typeface="Arial" panose="020B0604020202020204" pitchFamily="34" charset="0"/>
              <a:buChar char="•"/>
            </a:pPr>
            <a:r>
              <a:rPr lang="es-EC" sz="3200" dirty="0"/>
              <a:t>La bomba atómica</a:t>
            </a:r>
          </a:p>
          <a:p>
            <a:pPr marL="285750" lvl="0" indent="-285750">
              <a:buFont typeface="Arial" panose="020B0604020202020204" pitchFamily="34" charset="0"/>
              <a:buChar char="•"/>
            </a:pPr>
            <a:r>
              <a:rPr lang="es-EC" sz="3200" dirty="0"/>
              <a:t>Saltos en posición de espaldas</a:t>
            </a:r>
          </a:p>
          <a:p>
            <a:pPr marL="285750" lvl="0" indent="-285750">
              <a:buFont typeface="Arial" panose="020B0604020202020204" pitchFamily="34" charset="0"/>
              <a:buChar char="•"/>
            </a:pPr>
            <a:r>
              <a:rPr lang="es-EC" sz="3200" dirty="0"/>
              <a:t>Salto sobre una cuerda</a:t>
            </a:r>
          </a:p>
          <a:p>
            <a:pPr marL="285750" lvl="0" indent="-285750">
              <a:buFont typeface="Arial" panose="020B0604020202020204" pitchFamily="34" charset="0"/>
              <a:buChar char="•"/>
            </a:pPr>
            <a:r>
              <a:rPr lang="es-EC" sz="3200" dirty="0"/>
              <a:t>En el borde de la piscina saltar en forma perpendicular.</a:t>
            </a:r>
          </a:p>
          <a:p>
            <a:pPr algn="just"/>
            <a:endParaRPr lang="es-ES" sz="1800" b="1" dirty="0">
              <a:solidFill>
                <a:srgbClr val="FF0000"/>
              </a:solidFill>
            </a:endParaRPr>
          </a:p>
        </p:txBody>
      </p:sp>
    </p:spTree>
    <p:extLst>
      <p:ext uri="{BB962C8B-B14F-4D97-AF65-F5344CB8AC3E}">
        <p14:creationId xmlns:p14="http://schemas.microsoft.com/office/powerpoint/2010/main" val="1523519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400" dirty="0">
                <a:solidFill>
                  <a:srgbClr val="FF0000"/>
                </a:solidFill>
              </a:rPr>
              <a:t>Análisis del pre y pos test de coordinación en nadadores de 4 </a:t>
            </a:r>
            <a:r>
              <a:rPr lang="es-ES" sz="2400" dirty="0"/>
              <a:t>años</a:t>
            </a:r>
            <a:endParaRPr lang="es-EC" sz="2400" dirty="0">
              <a:solidFill>
                <a:srgbClr val="FF0000"/>
              </a:solidFill>
            </a:endParaRPr>
          </a:p>
        </p:txBody>
      </p:sp>
      <p:sp>
        <p:nvSpPr>
          <p:cNvPr id="6" name="Rectángulo 5"/>
          <p:cNvSpPr/>
          <p:nvPr/>
        </p:nvSpPr>
        <p:spPr>
          <a:xfrm>
            <a:off x="323528" y="4221088"/>
            <a:ext cx="7488832" cy="1569660"/>
          </a:xfrm>
          <a:prstGeom prst="rect">
            <a:avLst/>
          </a:prstGeom>
        </p:spPr>
        <p:txBody>
          <a:bodyPr wrap="square">
            <a:spAutoFit/>
          </a:bodyPr>
          <a:lstStyle/>
          <a:p>
            <a:pPr algn="just"/>
            <a:endParaRPr lang="es-ES" sz="2400" dirty="0" smtClean="0"/>
          </a:p>
          <a:p>
            <a:pPr algn="just"/>
            <a:endParaRPr lang="es-ES" sz="2400" dirty="0"/>
          </a:p>
          <a:p>
            <a:pPr algn="just"/>
            <a:endParaRPr lang="es-ES" sz="2400" dirty="0" smtClean="0"/>
          </a:p>
          <a:p>
            <a:pPr algn="just"/>
            <a:endParaRPr lang="es-EC" sz="2400" dirty="0"/>
          </a:p>
        </p:txBody>
      </p:sp>
      <p:graphicFrame>
        <p:nvGraphicFramePr>
          <p:cNvPr id="7" name="Gráfico 6"/>
          <p:cNvGraphicFramePr/>
          <p:nvPr>
            <p:extLst>
              <p:ext uri="{D42A27DB-BD31-4B8C-83A1-F6EECF244321}">
                <p14:modId xmlns:p14="http://schemas.microsoft.com/office/powerpoint/2010/main" val="1673128670"/>
              </p:ext>
            </p:extLst>
          </p:nvPr>
        </p:nvGraphicFramePr>
        <p:xfrm>
          <a:off x="971600" y="1218596"/>
          <a:ext cx="684076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0" y="3974866"/>
            <a:ext cx="8686800" cy="1754326"/>
          </a:xfrm>
          <a:prstGeom prst="rect">
            <a:avLst/>
          </a:prstGeom>
        </p:spPr>
        <p:txBody>
          <a:bodyPr wrap="square">
            <a:spAutoFit/>
          </a:bodyPr>
          <a:lstStyle/>
          <a:p>
            <a:pPr>
              <a:lnSpc>
                <a:spcPct val="200000"/>
              </a:lnSpc>
            </a:pPr>
            <a:r>
              <a:rPr lang="es-ES" sz="1800" b="1" dirty="0">
                <a:latin typeface="Arial" panose="020B0604020202020204" pitchFamily="34" charset="0"/>
                <a:ea typeface="Arial" panose="020B0604020202020204" pitchFamily="34" charset="0"/>
              </a:rPr>
              <a:t>Nota. En la comparación del desarrollo motor en niños de 4 años en el   pre test se obtiene un promedio de 4 años 0,6 meses, en el  pos test un promedio de 4 años 4 meses lo que nos da una mejora de 3,40 meses</a:t>
            </a:r>
            <a:r>
              <a:rPr lang="es-ES" dirty="0">
                <a:latin typeface="Arial" panose="020B0604020202020204" pitchFamily="34" charset="0"/>
                <a:ea typeface="Arial" panose="020B0604020202020204" pitchFamily="34" charset="0"/>
              </a:rPr>
              <a:t>.</a:t>
            </a:r>
            <a:endParaRPr lang="es-EC"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71254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400" dirty="0">
                <a:solidFill>
                  <a:srgbClr val="FF0000"/>
                </a:solidFill>
              </a:rPr>
              <a:t>Análisis del pre y pos test de coordinación en nadadores de 5 </a:t>
            </a:r>
            <a:r>
              <a:rPr lang="es-ES" sz="2400" dirty="0" err="1" smtClean="0">
                <a:solidFill>
                  <a:srgbClr val="FF0000"/>
                </a:solidFill>
              </a:rPr>
              <a:t>años</a:t>
            </a:r>
            <a:r>
              <a:rPr lang="es-ES" sz="2400" dirty="0" err="1" smtClean="0"/>
              <a:t>dños</a:t>
            </a:r>
            <a:endParaRPr lang="es-EC" sz="2400" dirty="0">
              <a:solidFill>
                <a:srgbClr val="FF0000"/>
              </a:solidFill>
            </a:endParaRPr>
          </a:p>
        </p:txBody>
      </p:sp>
      <p:sp>
        <p:nvSpPr>
          <p:cNvPr id="6" name="Rectángulo 5"/>
          <p:cNvSpPr/>
          <p:nvPr/>
        </p:nvSpPr>
        <p:spPr>
          <a:xfrm>
            <a:off x="323528" y="4221088"/>
            <a:ext cx="7488832" cy="1569660"/>
          </a:xfrm>
          <a:prstGeom prst="rect">
            <a:avLst/>
          </a:prstGeom>
        </p:spPr>
        <p:txBody>
          <a:bodyPr wrap="square">
            <a:spAutoFit/>
          </a:bodyPr>
          <a:lstStyle/>
          <a:p>
            <a:pPr algn="just"/>
            <a:endParaRPr lang="es-ES" sz="2400" dirty="0" smtClean="0"/>
          </a:p>
          <a:p>
            <a:pPr algn="just"/>
            <a:endParaRPr lang="es-ES" sz="2400" dirty="0"/>
          </a:p>
          <a:p>
            <a:pPr algn="just"/>
            <a:endParaRPr lang="es-ES" sz="2400" dirty="0" smtClean="0"/>
          </a:p>
          <a:p>
            <a:pPr algn="just"/>
            <a:endParaRPr lang="es-EC" sz="2400" dirty="0"/>
          </a:p>
        </p:txBody>
      </p:sp>
      <p:sp>
        <p:nvSpPr>
          <p:cNvPr id="3" name="Rectángulo 2"/>
          <p:cNvSpPr/>
          <p:nvPr/>
        </p:nvSpPr>
        <p:spPr>
          <a:xfrm>
            <a:off x="0" y="3974866"/>
            <a:ext cx="8686800" cy="1668405"/>
          </a:xfrm>
          <a:prstGeom prst="rect">
            <a:avLst/>
          </a:prstGeom>
        </p:spPr>
        <p:txBody>
          <a:bodyPr wrap="square">
            <a:spAutoFit/>
          </a:bodyPr>
          <a:lstStyle/>
          <a:p>
            <a:pPr algn="just">
              <a:lnSpc>
                <a:spcPct val="200000"/>
              </a:lnSpc>
            </a:pPr>
            <a:r>
              <a:rPr lang="es-ES" sz="1800" b="1" dirty="0">
                <a:latin typeface="Arial" panose="020B0604020202020204" pitchFamily="34" charset="0"/>
                <a:ea typeface="Arial" panose="020B0604020202020204" pitchFamily="34" charset="0"/>
              </a:rPr>
              <a:t>Nota. En la comparación del desarrollo motor en niños de 5 años, en el  pre test se obtiene un promedio de 5 años 1,33 meses, en el  pos test un promedio de 5 años 3 meses lo que nos da una mejora de 1,67 meses.</a:t>
            </a:r>
            <a:endParaRPr lang="es-EC" dirty="0">
              <a:effectLst/>
              <a:latin typeface="Arial" panose="020B0604020202020204" pitchFamily="34" charset="0"/>
              <a:ea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2185549276"/>
              </p:ext>
            </p:extLst>
          </p:nvPr>
        </p:nvGraphicFramePr>
        <p:xfrm>
          <a:off x="899592" y="1231666"/>
          <a:ext cx="741682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178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400" dirty="0">
                <a:solidFill>
                  <a:srgbClr val="FF0000"/>
                </a:solidFill>
              </a:rPr>
              <a:t>Análisis del pre y pos test de coordinación en nadadores de 6 años</a:t>
            </a:r>
            <a:endParaRPr lang="es-EC" sz="2400" dirty="0">
              <a:solidFill>
                <a:srgbClr val="FF0000"/>
              </a:solidFill>
            </a:endParaRPr>
          </a:p>
        </p:txBody>
      </p:sp>
      <p:sp>
        <p:nvSpPr>
          <p:cNvPr id="6" name="Rectángulo 5"/>
          <p:cNvSpPr/>
          <p:nvPr/>
        </p:nvSpPr>
        <p:spPr>
          <a:xfrm>
            <a:off x="323528" y="4221088"/>
            <a:ext cx="7488832" cy="1569660"/>
          </a:xfrm>
          <a:prstGeom prst="rect">
            <a:avLst/>
          </a:prstGeom>
        </p:spPr>
        <p:txBody>
          <a:bodyPr wrap="square">
            <a:spAutoFit/>
          </a:bodyPr>
          <a:lstStyle/>
          <a:p>
            <a:pPr algn="just"/>
            <a:endParaRPr lang="es-ES" sz="2400" dirty="0" smtClean="0"/>
          </a:p>
          <a:p>
            <a:pPr algn="just"/>
            <a:endParaRPr lang="es-ES" sz="2400" dirty="0"/>
          </a:p>
          <a:p>
            <a:pPr algn="just"/>
            <a:endParaRPr lang="es-ES" sz="2400" dirty="0" smtClean="0"/>
          </a:p>
          <a:p>
            <a:pPr algn="just"/>
            <a:endParaRPr lang="es-EC" sz="2400" dirty="0"/>
          </a:p>
        </p:txBody>
      </p:sp>
      <p:sp>
        <p:nvSpPr>
          <p:cNvPr id="3" name="Rectángulo 2"/>
          <p:cNvSpPr/>
          <p:nvPr/>
        </p:nvSpPr>
        <p:spPr>
          <a:xfrm>
            <a:off x="0" y="3974866"/>
            <a:ext cx="8686800" cy="1754326"/>
          </a:xfrm>
          <a:prstGeom prst="rect">
            <a:avLst/>
          </a:prstGeom>
        </p:spPr>
        <p:txBody>
          <a:bodyPr wrap="square">
            <a:spAutoFit/>
          </a:bodyPr>
          <a:lstStyle/>
          <a:p>
            <a:pPr algn="just">
              <a:lnSpc>
                <a:spcPct val="200000"/>
              </a:lnSpc>
            </a:pPr>
            <a:r>
              <a:rPr lang="es-ES" sz="1800" b="1" dirty="0">
                <a:latin typeface="Arial" panose="020B0604020202020204" pitchFamily="34" charset="0"/>
                <a:ea typeface="Arial" panose="020B0604020202020204" pitchFamily="34" charset="0"/>
              </a:rPr>
              <a:t>Nota. En la comparación del desarrollo motor en niños de 6 años, en el  pre test se obtiene un promedio de 6 años 1,25 meses, en el  pos test un promedio de 6 años 5,3 meses lo que nos da una mejora de 4,08 meses.</a:t>
            </a:r>
            <a:endParaRPr lang="es-EC" dirty="0">
              <a:effectLst/>
              <a:latin typeface="Arial" panose="020B0604020202020204" pitchFamily="34" charset="0"/>
              <a:ea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644615402"/>
              </p:ext>
            </p:extLst>
          </p:nvPr>
        </p:nvGraphicFramePr>
        <p:xfrm>
          <a:off x="447700" y="1231666"/>
          <a:ext cx="808474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79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Conclusiones</a:t>
            </a:r>
          </a:p>
        </p:txBody>
      </p:sp>
      <p:sp>
        <p:nvSpPr>
          <p:cNvPr id="3" name="Rectángulo 2"/>
          <p:cNvSpPr/>
          <p:nvPr/>
        </p:nvSpPr>
        <p:spPr>
          <a:xfrm>
            <a:off x="179512" y="1196752"/>
            <a:ext cx="8964488" cy="5201424"/>
          </a:xfrm>
          <a:prstGeom prst="rect">
            <a:avLst/>
          </a:prstGeom>
        </p:spPr>
        <p:txBody>
          <a:bodyPr wrap="square">
            <a:spAutoFit/>
          </a:bodyPr>
          <a:lstStyle/>
          <a:p>
            <a:pPr marL="266700" lvl="0" indent="-266700">
              <a:buFont typeface="Arial" panose="020B0604020202020204" pitchFamily="34" charset="0"/>
              <a:buChar char="•"/>
            </a:pPr>
            <a:r>
              <a:rPr lang="es-EC" sz="2400" dirty="0"/>
              <a:t>Las habilidades motrices básicas son aquellas que deben trabajar mucho en los primeros años de la edad escolar están presentes en muchos de los juegos que utilizamos, en la asignatura de educación física las habilidades motrices genéricas comienza desde que nacemos y dura toda la vida.</a:t>
            </a:r>
          </a:p>
          <a:p>
            <a:pPr marL="266700" lvl="0" indent="-266700">
              <a:buFont typeface="Arial" panose="020B0604020202020204" pitchFamily="34" charset="0"/>
              <a:buChar char="•"/>
            </a:pPr>
            <a:r>
              <a:rPr lang="es-EC" sz="2400" dirty="0"/>
              <a:t>La fase de ambientación al agua es aquella en donde se debe lograr la adaptación del niño al medio acuático y debe comenzar justo con el desarrollo de las habilidades motrices básicas</a:t>
            </a:r>
          </a:p>
          <a:p>
            <a:pPr marL="266700" lvl="0" indent="-266700">
              <a:buFont typeface="Arial" panose="020B0604020202020204" pitchFamily="34" charset="0"/>
              <a:buChar char="•"/>
            </a:pPr>
            <a:r>
              <a:rPr lang="es-EC" sz="2400" dirty="0"/>
              <a:t>El problema que se soluciono es el bajo nivel de desarrollo de las habilidades motrices básicas y que si la fase de ambientación al agua incide de forma desfavorable en el desarrollo de las mismas</a:t>
            </a:r>
          </a:p>
          <a:p>
            <a:pPr marL="266700" indent="-266700" algn="just"/>
            <a:endParaRPr lang="es-ES" sz="2000" dirty="0"/>
          </a:p>
        </p:txBody>
      </p:sp>
    </p:spTree>
    <p:extLst>
      <p:ext uri="{BB962C8B-B14F-4D97-AF65-F5344CB8AC3E}">
        <p14:creationId xmlns:p14="http://schemas.microsoft.com/office/powerpoint/2010/main" val="420864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F2CA729-41A4-49FB-9E27-5D36E23B6532}"/>
              </a:ext>
            </a:extLst>
          </p:cNvPr>
          <p:cNvSpPr>
            <a:spLocks noGrp="1"/>
          </p:cNvSpPr>
          <p:nvPr>
            <p:ph type="title"/>
          </p:nvPr>
        </p:nvSpPr>
        <p:spPr/>
        <p:txBody>
          <a:bodyPr/>
          <a:lstStyle/>
          <a:p>
            <a:pPr algn="ctr"/>
            <a:r>
              <a:rPr lang="es-ES" dirty="0">
                <a:solidFill>
                  <a:schemeClr val="tx1"/>
                </a:solidFill>
                <a:effectLst/>
                <a:latin typeface="Arial" panose="020B0604020202020204" pitchFamily="34" charset="0"/>
                <a:ea typeface="Arial" panose="020B0604020202020204" pitchFamily="34" charset="0"/>
              </a:rPr>
              <a:t>Planteamiento del problema</a:t>
            </a:r>
            <a:r>
              <a:rPr lang="es-EC" dirty="0">
                <a:solidFill>
                  <a:schemeClr val="tx1"/>
                </a:solidFill>
                <a:effectLst/>
                <a:latin typeface="Arial" panose="020B0604020202020204" pitchFamily="34" charset="0"/>
                <a:ea typeface="Arial" panose="020B0604020202020204" pitchFamily="34" charset="0"/>
              </a:rPr>
              <a:t/>
            </a:r>
            <a:br>
              <a:rPr lang="es-EC" dirty="0">
                <a:solidFill>
                  <a:schemeClr val="tx1"/>
                </a:solidFill>
                <a:effectLst/>
                <a:latin typeface="Arial" panose="020B0604020202020204" pitchFamily="34" charset="0"/>
                <a:ea typeface="Arial" panose="020B0604020202020204" pitchFamily="34" charset="0"/>
              </a:rPr>
            </a:br>
            <a:endParaRPr lang="es-EC" sz="4800" dirty="0">
              <a:solidFill>
                <a:schemeClr val="tx1"/>
              </a:solidFill>
            </a:endParaRPr>
          </a:p>
        </p:txBody>
      </p:sp>
      <p:sp>
        <p:nvSpPr>
          <p:cNvPr id="8" name="CuadroTexto 7">
            <a:extLst>
              <a:ext uri="{FF2B5EF4-FFF2-40B4-BE49-F238E27FC236}">
                <a16:creationId xmlns:a16="http://schemas.microsoft.com/office/drawing/2014/main" xmlns="" id="{D3FBAA04-924A-4DC7-90D8-ECA1A18694CD}"/>
              </a:ext>
            </a:extLst>
          </p:cNvPr>
          <p:cNvSpPr txBox="1"/>
          <p:nvPr/>
        </p:nvSpPr>
        <p:spPr>
          <a:xfrm>
            <a:off x="611560" y="1417637"/>
            <a:ext cx="8229600" cy="3785652"/>
          </a:xfrm>
          <a:prstGeom prst="rect">
            <a:avLst/>
          </a:prstGeom>
          <a:noFill/>
        </p:spPr>
        <p:txBody>
          <a:bodyPr wrap="square">
            <a:spAutoFit/>
          </a:bodyPr>
          <a:lstStyle/>
          <a:p>
            <a:pPr algn="just">
              <a:lnSpc>
                <a:spcPct val="150000"/>
              </a:lnSpc>
            </a:pPr>
            <a:r>
              <a:rPr lang="es-ES" sz="2000" dirty="0"/>
              <a:t>La fase de ambientación al agua es aquella en donde se debe lograr la adaptación del niño al medio acuático y debe comenzar justo con el desarrollo de las habilidades motrices </a:t>
            </a:r>
            <a:r>
              <a:rPr lang="es-ES" sz="2000" dirty="0" err="1" smtClean="0"/>
              <a:t>básicas,todo</a:t>
            </a:r>
            <a:r>
              <a:rPr lang="es-ES" sz="2000" dirty="0" smtClean="0"/>
              <a:t> </a:t>
            </a:r>
            <a:r>
              <a:rPr lang="es-ES" sz="2000" dirty="0"/>
              <a:t>este trabajo se lo va a realiza en el agua olvidándonos de los componentes de la habilidades motrices básicas en tierra o de actividades que ayudan a esto como por ejemplo el lanzar, trepar, atrapar, correr y que  a criterios de expertos esto incidiría de manera desfavorable sobre el desarrollo motor</a:t>
            </a:r>
            <a:endParaRPr lang="es-EC" sz="2000" dirty="0"/>
          </a:p>
        </p:txBody>
      </p:sp>
    </p:spTree>
    <p:extLst>
      <p:ext uri="{BB962C8B-B14F-4D97-AF65-F5344CB8AC3E}">
        <p14:creationId xmlns:p14="http://schemas.microsoft.com/office/powerpoint/2010/main" val="208695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Conclusiones</a:t>
            </a:r>
          </a:p>
        </p:txBody>
      </p:sp>
      <p:sp>
        <p:nvSpPr>
          <p:cNvPr id="3" name="Rectángulo 2"/>
          <p:cNvSpPr/>
          <p:nvPr/>
        </p:nvSpPr>
        <p:spPr>
          <a:xfrm>
            <a:off x="179512" y="891059"/>
            <a:ext cx="8964488" cy="6001643"/>
          </a:xfrm>
          <a:prstGeom prst="rect">
            <a:avLst/>
          </a:prstGeom>
        </p:spPr>
        <p:txBody>
          <a:bodyPr wrap="square">
            <a:spAutoFit/>
          </a:bodyPr>
          <a:lstStyle/>
          <a:p>
            <a:pPr marL="342900" lvl="0" indent="-342900" algn="just">
              <a:buFont typeface="Arial" panose="020B0604020202020204" pitchFamily="34" charset="0"/>
              <a:buChar char="•"/>
            </a:pPr>
            <a:r>
              <a:rPr lang="es-EC" sz="2400" dirty="0"/>
              <a:t>En los resultados del test de ozeretsky aplicada a los niños de 4 años presentaban un retraso de 4.33 meses en relación a su edad biológica. Luego de la aplicación de las actividades acuáticas su retraso fue de 1 mes, obteniendo una mejora de 3,4 meses</a:t>
            </a:r>
          </a:p>
          <a:p>
            <a:pPr marL="342900" lvl="0" indent="-342900" algn="just">
              <a:buFont typeface="Arial" panose="020B0604020202020204" pitchFamily="34" charset="0"/>
              <a:buChar char="•"/>
            </a:pPr>
            <a:r>
              <a:rPr lang="es-EC" sz="2400" dirty="0"/>
              <a:t> En los resultados del test de ozeretsky aplicada a los niños de 5 años presentaban un retraso de 2,67 meses en relación a su edad biológica.  Luego de la aplicación de las actividades acuáticas su retraso fue de 1,5 meses, obteniendo una mejora de 1,67 meses</a:t>
            </a:r>
          </a:p>
          <a:p>
            <a:pPr marL="342900" lvl="0" indent="-342900" algn="just">
              <a:buFont typeface="Arial" panose="020B0604020202020204" pitchFamily="34" charset="0"/>
              <a:buChar char="•"/>
            </a:pPr>
            <a:r>
              <a:rPr lang="es-EC" sz="2400" dirty="0"/>
              <a:t>En los resultados del test de ozeretsky aplicada a los niños de 6 años presentaban un retraso de 5 meses en relación a su edad biológica siendo esta la categoría más crítica. Luego de la aplicación de las actividades acuáticas su retraso fue de 1 mes, obteniendo una mejora de 4,08 meses.</a:t>
            </a:r>
          </a:p>
          <a:p>
            <a:pPr marL="342900" indent="-342900" algn="just">
              <a:buFont typeface="Arial" panose="020B0604020202020204" pitchFamily="34" charset="0"/>
              <a:buChar char="•"/>
            </a:pPr>
            <a:endParaRPr lang="es-ES" sz="2400" dirty="0"/>
          </a:p>
        </p:txBody>
      </p:sp>
    </p:spTree>
    <p:extLst>
      <p:ext uri="{BB962C8B-B14F-4D97-AF65-F5344CB8AC3E}">
        <p14:creationId xmlns:p14="http://schemas.microsoft.com/office/powerpoint/2010/main" val="244888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Conclusiones</a:t>
            </a:r>
          </a:p>
        </p:txBody>
      </p:sp>
      <p:sp>
        <p:nvSpPr>
          <p:cNvPr id="3" name="Rectángulo 2"/>
          <p:cNvSpPr/>
          <p:nvPr/>
        </p:nvSpPr>
        <p:spPr>
          <a:xfrm>
            <a:off x="179512" y="1196752"/>
            <a:ext cx="8712968" cy="4585871"/>
          </a:xfrm>
          <a:prstGeom prst="rect">
            <a:avLst/>
          </a:prstGeom>
        </p:spPr>
        <p:txBody>
          <a:bodyPr wrap="square">
            <a:spAutoFit/>
          </a:bodyPr>
          <a:lstStyle/>
          <a:p>
            <a:pPr marL="266700" indent="-266700" algn="just"/>
            <a:r>
              <a:rPr lang="es-ES" sz="3600" dirty="0"/>
              <a:t>•	</a:t>
            </a:r>
            <a:r>
              <a:rPr lang="es-ES" sz="3200" dirty="0"/>
              <a:t>Se rechaza la Hipótesis de trabajo. “La fase de adaptación anatómica desfavorece el desarrollo de las habilidades motrices básicas niños de 4 a 6 años de edad del club de natación “ESNNAT” y se acepta la hipótesis alternativa: La  fase de adaptación anatómica favorece el desarrollo de las habilidades motrices básicas niños de 4 a 6 años de edad del club de natación “ESNNAT”</a:t>
            </a:r>
          </a:p>
        </p:txBody>
      </p:sp>
    </p:spTree>
    <p:extLst>
      <p:ext uri="{BB962C8B-B14F-4D97-AF65-F5344CB8AC3E}">
        <p14:creationId xmlns:p14="http://schemas.microsoft.com/office/powerpoint/2010/main" val="3348741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Recomendaciones</a:t>
            </a:r>
          </a:p>
        </p:txBody>
      </p:sp>
      <p:sp>
        <p:nvSpPr>
          <p:cNvPr id="3" name="Rectángulo 2"/>
          <p:cNvSpPr/>
          <p:nvPr/>
        </p:nvSpPr>
        <p:spPr>
          <a:xfrm>
            <a:off x="0" y="1196752"/>
            <a:ext cx="8892480" cy="3539430"/>
          </a:xfrm>
          <a:prstGeom prst="rect">
            <a:avLst/>
          </a:prstGeom>
        </p:spPr>
        <p:txBody>
          <a:bodyPr wrap="square">
            <a:spAutoFit/>
          </a:bodyPr>
          <a:lstStyle/>
          <a:p>
            <a:pPr marL="457200" lvl="0" indent="-457200" algn="just">
              <a:buFont typeface="Arial" panose="020B0604020202020204" pitchFamily="34" charset="0"/>
              <a:buChar char="•"/>
            </a:pPr>
            <a:r>
              <a:rPr lang="es-EC" sz="2800" dirty="0" smtClean="0"/>
              <a:t>Antes </a:t>
            </a:r>
            <a:r>
              <a:rPr lang="es-EC" sz="2800" dirty="0"/>
              <a:t>de comenzar la fase de ambientación al agua evaluar el nivel de desarrollo motor con la finalidad de no incidir en la misma</a:t>
            </a:r>
            <a:r>
              <a:rPr lang="es-EC" sz="2800" dirty="0" smtClean="0"/>
              <a:t>.</a:t>
            </a:r>
          </a:p>
          <a:p>
            <a:pPr lvl="0" algn="just"/>
            <a:endParaRPr lang="es-EC" sz="2800" dirty="0"/>
          </a:p>
          <a:p>
            <a:pPr marL="457200" lvl="0" indent="-457200" algn="just">
              <a:buFont typeface="Arial" panose="020B0604020202020204" pitchFamily="34" charset="0"/>
              <a:buChar char="•"/>
            </a:pPr>
            <a:r>
              <a:rPr lang="es-EC" sz="2800" dirty="0"/>
              <a:t>Realizar este tipo de investigación para desmentir cualquier información errónea en cuanto a la incidencia negativa de la fase de ambientación al agua sobre las habilidades motrices básicas.</a:t>
            </a:r>
          </a:p>
        </p:txBody>
      </p:sp>
    </p:spTree>
    <p:extLst>
      <p:ext uri="{BB962C8B-B14F-4D97-AF65-F5344CB8AC3E}">
        <p14:creationId xmlns:p14="http://schemas.microsoft.com/office/powerpoint/2010/main" val="2830322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Rectángulo 2"/>
          <p:cNvSpPr/>
          <p:nvPr/>
        </p:nvSpPr>
        <p:spPr>
          <a:xfrm>
            <a:off x="1267253" y="2967335"/>
            <a:ext cx="660950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MUCHAS GRACIAS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7126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rgbClr val="FF0000"/>
                </a:solidFill>
              </a:rPr>
              <a:t>Formulación del problema de investigación</a:t>
            </a:r>
            <a:r>
              <a:rPr lang="es-EC" dirty="0"/>
              <a:t/>
            </a:r>
            <a:br>
              <a:rPr lang="es-EC" dirty="0"/>
            </a:br>
            <a:endParaRPr lang="es-EC" dirty="0"/>
          </a:p>
        </p:txBody>
      </p:sp>
      <p:sp>
        <p:nvSpPr>
          <p:cNvPr id="3" name="Rectángulo 2"/>
          <p:cNvSpPr/>
          <p:nvPr/>
        </p:nvSpPr>
        <p:spPr>
          <a:xfrm>
            <a:off x="323528" y="2060848"/>
            <a:ext cx="8363272" cy="3046988"/>
          </a:xfrm>
          <a:prstGeom prst="rect">
            <a:avLst/>
          </a:prstGeom>
        </p:spPr>
        <p:txBody>
          <a:bodyPr wrap="square">
            <a:spAutoFit/>
          </a:bodyPr>
          <a:lstStyle/>
          <a:p>
            <a:pPr algn="just"/>
            <a:r>
              <a:rPr lang="es-ES" sz="3200" dirty="0"/>
              <a:t>¿Cómo afecta </a:t>
            </a:r>
            <a:r>
              <a:rPr lang="es-EC" sz="3200" dirty="0"/>
              <a:t>l</a:t>
            </a:r>
            <a:r>
              <a:rPr lang="es-EC" sz="3200" dirty="0" smtClean="0"/>
              <a:t>a </a:t>
            </a:r>
            <a:r>
              <a:rPr lang="es-EC" sz="3200" dirty="0"/>
              <a:t>fase de ambientación al agua incide en el desarrollo de las habilidades motrices básicas en niños de 4 a 6 años de edad del club de natación “ESNNAT”</a:t>
            </a:r>
          </a:p>
          <a:p>
            <a:pPr algn="just"/>
            <a:r>
              <a:rPr lang="es-ES" sz="3200" dirty="0" smtClean="0"/>
              <a:t>? </a:t>
            </a:r>
            <a:endParaRPr lang="es-EC" sz="3200" dirty="0"/>
          </a:p>
        </p:txBody>
      </p:sp>
    </p:spTree>
    <p:extLst>
      <p:ext uri="{BB962C8B-B14F-4D97-AF65-F5344CB8AC3E}">
        <p14:creationId xmlns:p14="http://schemas.microsoft.com/office/powerpoint/2010/main" val="2810093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Objetivos de la investigación </a:t>
            </a:r>
          </a:p>
        </p:txBody>
      </p:sp>
      <p:sp>
        <p:nvSpPr>
          <p:cNvPr id="3" name="Rectángulo 2"/>
          <p:cNvSpPr/>
          <p:nvPr/>
        </p:nvSpPr>
        <p:spPr>
          <a:xfrm>
            <a:off x="457200" y="1396467"/>
            <a:ext cx="8003232" cy="4401205"/>
          </a:xfrm>
          <a:prstGeom prst="rect">
            <a:avLst/>
          </a:prstGeom>
        </p:spPr>
        <p:txBody>
          <a:bodyPr wrap="square">
            <a:spAutoFit/>
          </a:bodyPr>
          <a:lstStyle/>
          <a:p>
            <a:pPr algn="just"/>
            <a:r>
              <a:rPr lang="es-ES" sz="2000" dirty="0">
                <a:solidFill>
                  <a:srgbClr val="FF0000"/>
                </a:solidFill>
              </a:rPr>
              <a:t>Objetivo general</a:t>
            </a:r>
          </a:p>
          <a:p>
            <a:pPr algn="just"/>
            <a:r>
              <a:rPr lang="es-ES" sz="2000" dirty="0"/>
              <a:t>Demostrar si la fase de ambientación al agua incide en el desarrollo de las habilidades motrices básicas en niños de 4 a 6 años de edad del club de natación “ESNNAT</a:t>
            </a:r>
            <a:r>
              <a:rPr lang="es-ES" sz="2000" dirty="0" smtClean="0"/>
              <a:t>”</a:t>
            </a:r>
          </a:p>
          <a:p>
            <a:pPr algn="just"/>
            <a:endParaRPr lang="es-ES" sz="2000" dirty="0"/>
          </a:p>
          <a:p>
            <a:pPr algn="just"/>
            <a:r>
              <a:rPr lang="es-ES" sz="2000" dirty="0">
                <a:solidFill>
                  <a:srgbClr val="FF0000"/>
                </a:solidFill>
              </a:rPr>
              <a:t>Objetivos específicos</a:t>
            </a:r>
          </a:p>
          <a:p>
            <a:pPr marL="342900" lvl="0" indent="-342900" algn="just">
              <a:buFont typeface="Arial" panose="020B0604020202020204" pitchFamily="34" charset="0"/>
              <a:buChar char="•"/>
            </a:pPr>
            <a:r>
              <a:rPr lang="es-EC" sz="2000" dirty="0" smtClean="0"/>
              <a:t>Analizar </a:t>
            </a:r>
            <a:r>
              <a:rPr lang="es-EC" sz="2000" dirty="0"/>
              <a:t>el nivel  de desarrollo de las habilidades motrices básicas en niños de 4 a 6 años de edad del club de natación “ESNNAT”</a:t>
            </a:r>
          </a:p>
          <a:p>
            <a:pPr marL="342900" lvl="0" indent="-342900" algn="just">
              <a:buFont typeface="Arial" panose="020B0604020202020204" pitchFamily="34" charset="0"/>
              <a:buChar char="•"/>
            </a:pPr>
            <a:r>
              <a:rPr lang="es-EC" sz="2000" dirty="0"/>
              <a:t>Diseñar planes de clase para fase de ambientación al agua para los niños de 4 a 6 años de edad del club de natación “ESNNAT”</a:t>
            </a:r>
          </a:p>
          <a:p>
            <a:pPr marL="342900" lvl="0" indent="-342900" algn="just">
              <a:buFont typeface="Arial" panose="020B0604020202020204" pitchFamily="34" charset="0"/>
              <a:buChar char="•"/>
            </a:pPr>
            <a:r>
              <a:rPr lang="es-EC" sz="2000" dirty="0"/>
              <a:t>Aplicar los planes de clase para fase de ambientación al agua para los niños de 4 a 6 años de edad del club de natación “ESNNAT”</a:t>
            </a:r>
          </a:p>
          <a:p>
            <a:pPr marL="342900" lvl="0" indent="-342900" algn="just">
              <a:buFont typeface="Arial" panose="020B0604020202020204" pitchFamily="34" charset="0"/>
              <a:buChar char="•"/>
            </a:pPr>
            <a:r>
              <a:rPr lang="es-EC" sz="2000" dirty="0"/>
              <a:t>Comparar los resultados entre las variables </a:t>
            </a:r>
          </a:p>
        </p:txBody>
      </p:sp>
    </p:spTree>
    <p:extLst>
      <p:ext uri="{BB962C8B-B14F-4D97-AF65-F5344CB8AC3E}">
        <p14:creationId xmlns:p14="http://schemas.microsoft.com/office/powerpoint/2010/main" val="203103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Justificación o importancia</a:t>
            </a:r>
          </a:p>
        </p:txBody>
      </p:sp>
      <p:sp>
        <p:nvSpPr>
          <p:cNvPr id="3" name="Rectángulo 2"/>
          <p:cNvSpPr/>
          <p:nvPr/>
        </p:nvSpPr>
        <p:spPr>
          <a:xfrm>
            <a:off x="457200" y="880839"/>
            <a:ext cx="8229600" cy="4893647"/>
          </a:xfrm>
          <a:prstGeom prst="rect">
            <a:avLst/>
          </a:prstGeom>
        </p:spPr>
        <p:txBody>
          <a:bodyPr wrap="square">
            <a:spAutoFit/>
          </a:bodyPr>
          <a:lstStyle/>
          <a:p>
            <a:pPr algn="just"/>
            <a:r>
              <a:rPr lang="es-ES" sz="2400" dirty="0"/>
              <a:t>Sin dudad alguna que el desarrollo motor a través de las habilidades motrices básicas de los niños y niñas  contribuye de manera muy relevante en el posterior progreso de las habilidades motrices  básicas de aprendizaje como lo son: desplazamientos, saltos, giros, lanzamientos, recepciones, desde la capacidad para mantener la atención, las diferentes capacidades coordinativas, coordinación  viso motora  que representa la habilidad para poder plasmar sobre el papel aquello que pensamos o percibimos o la orientación tempero espacial. Siendo todos estos aspectos claves  para el posterior desarrollo de las diferentes técnicas deportivas y no solo de la natación.</a:t>
            </a:r>
            <a:endParaRPr lang="es-EC" sz="2400" dirty="0"/>
          </a:p>
        </p:txBody>
      </p:sp>
    </p:spTree>
    <p:extLst>
      <p:ext uri="{BB962C8B-B14F-4D97-AF65-F5344CB8AC3E}">
        <p14:creationId xmlns:p14="http://schemas.microsoft.com/office/powerpoint/2010/main" val="2593180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rgbClr val="FF0000"/>
                </a:solidFill>
              </a:rPr>
              <a:t>Hipótesis de la investigación</a:t>
            </a:r>
            <a:r>
              <a:rPr lang="es-EC" dirty="0"/>
              <a:t/>
            </a:r>
            <a:br>
              <a:rPr lang="es-EC" dirty="0"/>
            </a:br>
            <a:endParaRPr lang="es-EC" dirty="0"/>
          </a:p>
        </p:txBody>
      </p:sp>
      <p:sp>
        <p:nvSpPr>
          <p:cNvPr id="3" name="Rectángulo 2"/>
          <p:cNvSpPr/>
          <p:nvPr/>
        </p:nvSpPr>
        <p:spPr>
          <a:xfrm>
            <a:off x="89756" y="980728"/>
            <a:ext cx="8964488" cy="5324535"/>
          </a:xfrm>
          <a:prstGeom prst="rect">
            <a:avLst/>
          </a:prstGeom>
        </p:spPr>
        <p:txBody>
          <a:bodyPr wrap="square">
            <a:spAutoFit/>
          </a:bodyPr>
          <a:lstStyle/>
          <a:p>
            <a:pPr algn="just"/>
            <a:r>
              <a:rPr lang="es-ES" sz="2400" b="1" dirty="0"/>
              <a:t>Hipótesis de trabajo	</a:t>
            </a:r>
            <a:endParaRPr lang="es-EC" sz="2400" b="1" dirty="0"/>
          </a:p>
          <a:p>
            <a:pPr algn="just"/>
            <a:r>
              <a:rPr lang="es-EC" sz="2400" b="1" dirty="0"/>
              <a:t>Hi:</a:t>
            </a:r>
            <a:r>
              <a:rPr lang="es-EC" sz="2400" dirty="0"/>
              <a:t>   La fase de adaptación anatómica desfavorece el desarrollo de las habilidades motrices básicas niños de 4 a 6 años de edad del club de natación “ESNNAT”</a:t>
            </a:r>
          </a:p>
          <a:p>
            <a:pPr algn="just"/>
            <a:r>
              <a:rPr lang="es-ES" sz="2400" dirty="0"/>
              <a:t> </a:t>
            </a:r>
            <a:endParaRPr lang="es-EC" sz="2400" dirty="0"/>
          </a:p>
          <a:p>
            <a:pPr algn="just"/>
            <a:r>
              <a:rPr lang="es-ES" sz="2400" b="1" dirty="0"/>
              <a:t>Hipótesis alternativa</a:t>
            </a:r>
            <a:endParaRPr lang="es-EC" sz="2400" b="1" dirty="0"/>
          </a:p>
          <a:p>
            <a:pPr algn="just"/>
            <a:r>
              <a:rPr lang="es-EC" sz="2400" b="1" dirty="0"/>
              <a:t>Hi1:</a:t>
            </a:r>
            <a:r>
              <a:rPr lang="es-EC" sz="2400" dirty="0"/>
              <a:t>	La  fase de adaptación anatómica favorece el desarrollo de las habilidades motrices básicas niños de 4 a 6 años de edad del club de natación “ESNNAT</a:t>
            </a:r>
            <a:r>
              <a:rPr lang="es-EC" sz="2400" dirty="0" smtClean="0"/>
              <a:t>”</a:t>
            </a:r>
          </a:p>
          <a:p>
            <a:pPr algn="just"/>
            <a:endParaRPr lang="es-EC" sz="2400" dirty="0"/>
          </a:p>
          <a:p>
            <a:pPr algn="just"/>
            <a:r>
              <a:rPr lang="es-ES" sz="2400" b="1" dirty="0"/>
              <a:t>Hipótesis nula</a:t>
            </a:r>
            <a:endParaRPr lang="es-EC" sz="2400" b="1" dirty="0"/>
          </a:p>
          <a:p>
            <a:pPr algn="just"/>
            <a:r>
              <a:rPr lang="es-EC" sz="2400" b="1" dirty="0"/>
              <a:t>Ho:</a:t>
            </a:r>
            <a:r>
              <a:rPr lang="es-EC" sz="2400" dirty="0"/>
              <a:t> 	La fase de adaptación anatómica no incide en el desarrollo de las habilidades motrices básicas niños de 4 a 6 años de edad del club de natación “ESNNAT</a:t>
            </a:r>
            <a:r>
              <a:rPr lang="es-EC" sz="2800" dirty="0"/>
              <a:t>”</a:t>
            </a:r>
          </a:p>
        </p:txBody>
      </p:sp>
    </p:spTree>
    <p:extLst>
      <p:ext uri="{BB962C8B-B14F-4D97-AF65-F5344CB8AC3E}">
        <p14:creationId xmlns:p14="http://schemas.microsoft.com/office/powerpoint/2010/main" val="1223664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Operacionalización de </a:t>
            </a:r>
            <a:r>
              <a:rPr lang="es-EC" dirty="0" smtClean="0">
                <a:solidFill>
                  <a:srgbClr val="FF0000"/>
                </a:solidFill>
              </a:rPr>
              <a:t>variables</a:t>
            </a:r>
            <a:br>
              <a:rPr lang="es-EC" dirty="0" smtClean="0">
                <a:solidFill>
                  <a:srgbClr val="FF0000"/>
                </a:solidFill>
              </a:rPr>
            </a:br>
            <a:r>
              <a:rPr lang="es-ES" sz="2400" dirty="0" smtClean="0">
                <a:solidFill>
                  <a:srgbClr val="FF0000"/>
                </a:solidFill>
              </a:rPr>
              <a:t>Variable </a:t>
            </a:r>
            <a:r>
              <a:rPr lang="es-ES" sz="2400" dirty="0">
                <a:solidFill>
                  <a:srgbClr val="FF0000"/>
                </a:solidFill>
              </a:rPr>
              <a:t>Dependiente, ambientación al agua</a:t>
            </a:r>
            <a:endParaRPr lang="es-EC" sz="2400" dirty="0">
              <a:solidFill>
                <a:srgbClr val="FF00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057341517"/>
              </p:ext>
            </p:extLst>
          </p:nvPr>
        </p:nvGraphicFramePr>
        <p:xfrm>
          <a:off x="251521" y="1196752"/>
          <a:ext cx="8712968" cy="4680520"/>
        </p:xfrm>
        <a:graphic>
          <a:graphicData uri="http://schemas.openxmlformats.org/drawingml/2006/table">
            <a:tbl>
              <a:tblPr firstRow="1" firstCol="1" bandRow="1">
                <a:tableStyleId>{348E0D0E-90F0-4FF7-A89F-ABA352942017}</a:tableStyleId>
              </a:tblPr>
              <a:tblGrid>
                <a:gridCol w="1368750"/>
                <a:gridCol w="2620255"/>
                <a:gridCol w="1517483"/>
                <a:gridCol w="1402249"/>
                <a:gridCol w="1804231"/>
              </a:tblGrid>
              <a:tr h="760528">
                <a:tc>
                  <a:txBody>
                    <a:bodyPr/>
                    <a:lstStyle/>
                    <a:p>
                      <a:pPr indent="252095" algn="ctr">
                        <a:lnSpc>
                          <a:spcPct val="200000"/>
                        </a:lnSpc>
                        <a:spcAft>
                          <a:spcPts val="0"/>
                        </a:spcAft>
                      </a:pPr>
                      <a:r>
                        <a:rPr lang="es-EC" sz="1100" cap="all">
                          <a:effectLst/>
                        </a:rPr>
                        <a:t> </a:t>
                      </a:r>
                      <a:endParaRPr lang="es-EC" sz="1100">
                        <a:effectLst/>
                      </a:endParaRPr>
                    </a:p>
                    <a:p>
                      <a:pPr indent="252095" algn="ctr">
                        <a:lnSpc>
                          <a:spcPct val="200000"/>
                        </a:lnSpc>
                        <a:spcAft>
                          <a:spcPts val="0"/>
                        </a:spcAft>
                      </a:pPr>
                      <a:r>
                        <a:rPr lang="es-EC" sz="1100" cap="all">
                          <a:effectLst/>
                        </a:rPr>
                        <a:t>V</a:t>
                      </a:r>
                      <a:r>
                        <a:rPr lang="es-EC" sz="1100">
                          <a:effectLst/>
                        </a:rPr>
                        <a:t>ariables</a:t>
                      </a:r>
                      <a:endParaRPr lang="es-EC" sz="11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5495" marR="65495" marT="0" marB="0"/>
                </a:tc>
                <a:tc>
                  <a:txBody>
                    <a:bodyPr/>
                    <a:lstStyle/>
                    <a:p>
                      <a:pPr indent="252095" algn="ctr">
                        <a:lnSpc>
                          <a:spcPct val="200000"/>
                        </a:lnSpc>
                        <a:spcAft>
                          <a:spcPts val="0"/>
                        </a:spcAft>
                      </a:pPr>
                      <a:r>
                        <a:rPr lang="es-EC" sz="1100" cap="all">
                          <a:effectLst/>
                        </a:rPr>
                        <a:t> </a:t>
                      </a:r>
                      <a:endParaRPr lang="es-EC" sz="1100">
                        <a:effectLst/>
                      </a:endParaRPr>
                    </a:p>
                    <a:p>
                      <a:pPr indent="252095" algn="ctr">
                        <a:lnSpc>
                          <a:spcPct val="200000"/>
                        </a:lnSpc>
                        <a:spcAft>
                          <a:spcPts val="0"/>
                        </a:spcAft>
                      </a:pPr>
                      <a:r>
                        <a:rPr lang="es-EC" sz="1100" cap="all">
                          <a:effectLst/>
                        </a:rPr>
                        <a:t>D</a:t>
                      </a:r>
                      <a:r>
                        <a:rPr lang="es-EC" sz="1100">
                          <a:effectLst/>
                        </a:rPr>
                        <a:t>efinición</a:t>
                      </a:r>
                      <a:endParaRPr lang="es-EC" sz="11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5495" marR="65495" marT="0" marB="0"/>
                </a:tc>
                <a:tc>
                  <a:txBody>
                    <a:bodyPr/>
                    <a:lstStyle/>
                    <a:p>
                      <a:pPr indent="252095" algn="ctr">
                        <a:lnSpc>
                          <a:spcPct val="200000"/>
                        </a:lnSpc>
                        <a:spcAft>
                          <a:spcPts val="0"/>
                        </a:spcAft>
                      </a:pPr>
                      <a:r>
                        <a:rPr lang="es-EC" sz="1100" cap="all">
                          <a:effectLst/>
                        </a:rPr>
                        <a:t> </a:t>
                      </a:r>
                      <a:endParaRPr lang="es-EC" sz="1100">
                        <a:effectLst/>
                      </a:endParaRPr>
                    </a:p>
                    <a:p>
                      <a:pPr indent="252095" algn="ctr">
                        <a:lnSpc>
                          <a:spcPct val="200000"/>
                        </a:lnSpc>
                        <a:spcAft>
                          <a:spcPts val="0"/>
                        </a:spcAft>
                      </a:pPr>
                      <a:r>
                        <a:rPr lang="es-EC" sz="1100" cap="all">
                          <a:effectLst/>
                        </a:rPr>
                        <a:t>D</a:t>
                      </a:r>
                      <a:r>
                        <a:rPr lang="es-EC" sz="1100">
                          <a:effectLst/>
                        </a:rPr>
                        <a:t>imensiones</a:t>
                      </a:r>
                      <a:endParaRPr lang="es-EC" sz="11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5495" marR="65495" marT="0" marB="0"/>
                </a:tc>
                <a:tc>
                  <a:txBody>
                    <a:bodyPr/>
                    <a:lstStyle/>
                    <a:p>
                      <a:pPr indent="252095" algn="ctr">
                        <a:lnSpc>
                          <a:spcPct val="200000"/>
                        </a:lnSpc>
                        <a:spcAft>
                          <a:spcPts val="0"/>
                        </a:spcAft>
                      </a:pPr>
                      <a:r>
                        <a:rPr lang="es-EC" sz="1100" cap="all">
                          <a:effectLst/>
                        </a:rPr>
                        <a:t> </a:t>
                      </a:r>
                      <a:endParaRPr lang="es-EC" sz="1100">
                        <a:effectLst/>
                      </a:endParaRPr>
                    </a:p>
                    <a:p>
                      <a:pPr indent="252095" algn="ctr">
                        <a:lnSpc>
                          <a:spcPct val="200000"/>
                        </a:lnSpc>
                        <a:spcAft>
                          <a:spcPts val="0"/>
                        </a:spcAft>
                      </a:pPr>
                      <a:r>
                        <a:rPr lang="es-EC" sz="1100" cap="all">
                          <a:effectLst/>
                        </a:rPr>
                        <a:t>I</a:t>
                      </a:r>
                      <a:r>
                        <a:rPr lang="es-EC" sz="1100">
                          <a:effectLst/>
                        </a:rPr>
                        <a:t>ndicadores</a:t>
                      </a:r>
                      <a:endParaRPr lang="es-EC" sz="11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5495" marR="65495" marT="0" marB="0"/>
                </a:tc>
                <a:tc>
                  <a:txBody>
                    <a:bodyPr/>
                    <a:lstStyle/>
                    <a:p>
                      <a:pPr indent="252095" algn="ctr">
                        <a:lnSpc>
                          <a:spcPct val="200000"/>
                        </a:lnSpc>
                        <a:spcAft>
                          <a:spcPts val="0"/>
                        </a:spcAft>
                      </a:pPr>
                      <a:r>
                        <a:rPr lang="es-EC" sz="1100" cap="all">
                          <a:effectLst/>
                        </a:rPr>
                        <a:t> </a:t>
                      </a:r>
                      <a:endParaRPr lang="es-EC" sz="1100">
                        <a:effectLst/>
                      </a:endParaRPr>
                    </a:p>
                    <a:p>
                      <a:pPr indent="252095" algn="ctr">
                        <a:lnSpc>
                          <a:spcPct val="200000"/>
                        </a:lnSpc>
                        <a:spcAft>
                          <a:spcPts val="0"/>
                        </a:spcAft>
                      </a:pPr>
                      <a:r>
                        <a:rPr lang="es-EC" sz="1100" cap="all">
                          <a:effectLst/>
                        </a:rPr>
                        <a:t>I</a:t>
                      </a:r>
                      <a:r>
                        <a:rPr lang="es-EC" sz="1100">
                          <a:effectLst/>
                        </a:rPr>
                        <a:t>nstrumentos</a:t>
                      </a:r>
                      <a:endParaRPr lang="es-EC" sz="11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5495" marR="65495" marT="0" marB="0"/>
                </a:tc>
              </a:tr>
              <a:tr h="3919992">
                <a:tc>
                  <a:txBody>
                    <a:bodyPr/>
                    <a:lstStyle/>
                    <a:p>
                      <a:pPr marR="71755" indent="252095" algn="just">
                        <a:lnSpc>
                          <a:spcPct val="200000"/>
                        </a:lnSpc>
                        <a:spcAft>
                          <a:spcPts val="0"/>
                        </a:spcAft>
                      </a:pPr>
                      <a:r>
                        <a:rPr lang="es-EC" sz="1100">
                          <a:effectLst/>
                        </a:rPr>
                        <a:t> </a:t>
                      </a:r>
                    </a:p>
                    <a:p>
                      <a:pPr marL="457200" marR="71755" indent="252095" algn="ctr">
                        <a:lnSpc>
                          <a:spcPct val="200000"/>
                        </a:lnSpc>
                        <a:spcAft>
                          <a:spcPts val="800"/>
                        </a:spcAft>
                      </a:pPr>
                      <a:r>
                        <a:rPr lang="es-EC" sz="1100">
                          <a:effectLst/>
                        </a:rPr>
                        <a:t>Ambientación al agua</a:t>
                      </a:r>
                      <a:endParaRPr lang="es-EC" sz="1100">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txBody>
                  <a:tcPr marL="65495" marR="65495" marT="0" marB="0" vert="vert270"/>
                </a:tc>
                <a:tc>
                  <a:txBody>
                    <a:bodyPr/>
                    <a:lstStyle/>
                    <a:p>
                      <a:pPr indent="252095" algn="just">
                        <a:lnSpc>
                          <a:spcPct val="200000"/>
                        </a:lnSpc>
                        <a:spcAft>
                          <a:spcPts val="0"/>
                        </a:spcAft>
                      </a:pPr>
                      <a:r>
                        <a:rPr lang="es-EC" sz="1100">
                          <a:effectLst/>
                        </a:rPr>
                        <a:t>La ambientación al agua en natación, se refiere al desarrollo de competencias relacionadas con el dominio del medio acuático en una fase inicial Franco &amp; Navarro, (2014). Es la apropiación de los saberes iniciales a fin de lograr las primeras adaptaciones de conductas al medio acuático Ibáñez, (2016)</a:t>
                      </a:r>
                      <a:endParaRPr lang="es-EC" sz="11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5495" marR="65495" marT="0" marB="0"/>
                </a:tc>
                <a:tc>
                  <a:txBody>
                    <a:bodyPr/>
                    <a:lstStyle/>
                    <a:p>
                      <a:pPr marL="342900" lvl="0" indent="-342900" algn="just">
                        <a:lnSpc>
                          <a:spcPct val="200000"/>
                        </a:lnSpc>
                        <a:spcAft>
                          <a:spcPts val="0"/>
                        </a:spcAft>
                        <a:buFont typeface="Symbol" panose="05050102010706020507" pitchFamily="18" charset="2"/>
                        <a:buChar char=""/>
                        <a:tabLst>
                          <a:tab pos="111125" algn="l"/>
                        </a:tabLst>
                      </a:pPr>
                      <a:r>
                        <a:rPr lang="es-EC" sz="1100">
                          <a:effectLst/>
                        </a:rPr>
                        <a:t>Fase locomoción</a:t>
                      </a:r>
                    </a:p>
                    <a:p>
                      <a:pPr marL="342900" lvl="0" indent="-342900" algn="just">
                        <a:lnSpc>
                          <a:spcPct val="200000"/>
                        </a:lnSpc>
                        <a:spcAft>
                          <a:spcPts val="0"/>
                        </a:spcAft>
                        <a:buFont typeface="Symbol" panose="05050102010706020507" pitchFamily="18" charset="2"/>
                        <a:buChar char=""/>
                        <a:tabLst>
                          <a:tab pos="111125" algn="l"/>
                        </a:tabLst>
                      </a:pPr>
                      <a:r>
                        <a:rPr lang="es-EC" sz="1100">
                          <a:effectLst/>
                        </a:rPr>
                        <a:t>Fase sumenciòn</a:t>
                      </a:r>
                    </a:p>
                    <a:p>
                      <a:pPr marL="342900" lvl="0" indent="-342900" algn="just">
                        <a:lnSpc>
                          <a:spcPct val="200000"/>
                        </a:lnSpc>
                        <a:spcAft>
                          <a:spcPts val="0"/>
                        </a:spcAft>
                        <a:buFont typeface="Symbol" panose="05050102010706020507" pitchFamily="18" charset="2"/>
                        <a:buChar char=""/>
                        <a:tabLst>
                          <a:tab pos="111125" algn="l"/>
                        </a:tabLst>
                      </a:pPr>
                      <a:r>
                        <a:rPr lang="es-EC" sz="1100">
                          <a:effectLst/>
                        </a:rPr>
                        <a:t>Fase respiración.</a:t>
                      </a:r>
                    </a:p>
                    <a:p>
                      <a:pPr marL="342900" lvl="0" indent="-342900" algn="just">
                        <a:lnSpc>
                          <a:spcPct val="200000"/>
                        </a:lnSpc>
                        <a:spcAft>
                          <a:spcPts val="0"/>
                        </a:spcAft>
                        <a:buFont typeface="Symbol" panose="05050102010706020507" pitchFamily="18" charset="2"/>
                        <a:buChar char=""/>
                        <a:tabLst>
                          <a:tab pos="111125" algn="l"/>
                        </a:tabLst>
                      </a:pPr>
                      <a:r>
                        <a:rPr lang="es-EC" sz="1100">
                          <a:effectLst/>
                        </a:rPr>
                        <a:t>Fase flotación</a:t>
                      </a:r>
                    </a:p>
                    <a:p>
                      <a:pPr marL="342900" lvl="0" indent="-342900" algn="just">
                        <a:lnSpc>
                          <a:spcPct val="200000"/>
                        </a:lnSpc>
                        <a:spcAft>
                          <a:spcPts val="0"/>
                        </a:spcAft>
                        <a:buFont typeface="Symbol" panose="05050102010706020507" pitchFamily="18" charset="2"/>
                        <a:buChar char=""/>
                        <a:tabLst>
                          <a:tab pos="111125" algn="l"/>
                        </a:tabLst>
                      </a:pPr>
                      <a:r>
                        <a:rPr lang="es-EC" sz="1100">
                          <a:effectLst/>
                        </a:rPr>
                        <a:t>Fase propulsión</a:t>
                      </a:r>
                      <a:endParaRPr lang="es-EC" sz="1100">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txBody>
                  <a:tcPr marL="65495" marR="65495" marT="0" marB="0"/>
                </a:tc>
                <a:tc>
                  <a:txBody>
                    <a:bodyPr/>
                    <a:lstStyle/>
                    <a:p>
                      <a:pPr marL="342900" lvl="0" indent="-342900" algn="just">
                        <a:lnSpc>
                          <a:spcPct val="200000"/>
                        </a:lnSpc>
                        <a:spcAft>
                          <a:spcPts val="0"/>
                        </a:spcAft>
                        <a:buFont typeface="Symbol" panose="05050102010706020507" pitchFamily="18" charset="2"/>
                        <a:buChar char=""/>
                      </a:pPr>
                      <a:r>
                        <a:rPr lang="es-EC" sz="1100">
                          <a:effectLst/>
                        </a:rPr>
                        <a:t>Numero de repeticiones</a:t>
                      </a:r>
                    </a:p>
                    <a:p>
                      <a:pPr marL="201295" indent="-179705" algn="just">
                        <a:lnSpc>
                          <a:spcPct val="200000"/>
                        </a:lnSpc>
                        <a:spcAft>
                          <a:spcPts val="0"/>
                        </a:spcAft>
                      </a:pPr>
                      <a:r>
                        <a:rPr lang="es-EC" sz="1100">
                          <a:effectLst/>
                        </a:rPr>
                        <a:t> </a:t>
                      </a:r>
                    </a:p>
                    <a:p>
                      <a:pPr marL="342900" lvl="0" indent="-342900" algn="just">
                        <a:lnSpc>
                          <a:spcPct val="200000"/>
                        </a:lnSpc>
                        <a:spcAft>
                          <a:spcPts val="0"/>
                        </a:spcAft>
                        <a:buFont typeface="Symbol" panose="05050102010706020507" pitchFamily="18" charset="2"/>
                        <a:buChar char=""/>
                      </a:pPr>
                      <a:r>
                        <a:rPr lang="es-EC" sz="1100">
                          <a:effectLst/>
                        </a:rPr>
                        <a:t>Tiempo </a:t>
                      </a:r>
                    </a:p>
                    <a:p>
                      <a:pPr marL="457200" indent="252095" algn="just">
                        <a:lnSpc>
                          <a:spcPct val="200000"/>
                        </a:lnSpc>
                        <a:spcAft>
                          <a:spcPts val="0"/>
                        </a:spcAft>
                      </a:pPr>
                      <a:r>
                        <a:rPr lang="es-EC" sz="1100">
                          <a:effectLst/>
                        </a:rPr>
                        <a:t> </a:t>
                      </a:r>
                      <a:endParaRPr lang="es-EC" sz="1100">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txBody>
                  <a:tcPr marL="65495" marR="65495" marT="0" marB="0"/>
                </a:tc>
                <a:tc>
                  <a:txBody>
                    <a:bodyPr/>
                    <a:lstStyle/>
                    <a:p>
                      <a:pPr marL="457200" indent="252095" algn="just">
                        <a:lnSpc>
                          <a:spcPct val="200000"/>
                        </a:lnSpc>
                        <a:spcAft>
                          <a:spcPts val="0"/>
                        </a:spcAft>
                      </a:pPr>
                      <a:r>
                        <a:rPr lang="es-EC" sz="1100" dirty="0">
                          <a:effectLst/>
                        </a:rPr>
                        <a:t>Test  de: </a:t>
                      </a:r>
                    </a:p>
                    <a:p>
                      <a:pPr marL="342900" lvl="0" indent="-342900" algn="just">
                        <a:lnSpc>
                          <a:spcPct val="200000"/>
                        </a:lnSpc>
                        <a:spcAft>
                          <a:spcPts val="0"/>
                        </a:spcAft>
                        <a:buFont typeface="Symbol" panose="05050102010706020507" pitchFamily="18" charset="2"/>
                        <a:buChar char=""/>
                      </a:pPr>
                      <a:r>
                        <a:rPr lang="es-EC" sz="1100" dirty="0">
                          <a:effectLst/>
                        </a:rPr>
                        <a:t>Locomoción</a:t>
                      </a:r>
                    </a:p>
                    <a:p>
                      <a:pPr marL="342900" lvl="0" indent="-342900" algn="just">
                        <a:lnSpc>
                          <a:spcPct val="200000"/>
                        </a:lnSpc>
                        <a:spcAft>
                          <a:spcPts val="0"/>
                        </a:spcAft>
                        <a:buFont typeface="Symbol" panose="05050102010706020507" pitchFamily="18" charset="2"/>
                        <a:buChar char=""/>
                      </a:pPr>
                      <a:r>
                        <a:rPr lang="es-EC" sz="1100" dirty="0">
                          <a:effectLst/>
                        </a:rPr>
                        <a:t>Sumenciòn</a:t>
                      </a:r>
                    </a:p>
                    <a:p>
                      <a:pPr marL="342900" lvl="0" indent="-342900" algn="just">
                        <a:lnSpc>
                          <a:spcPct val="200000"/>
                        </a:lnSpc>
                        <a:spcAft>
                          <a:spcPts val="0"/>
                        </a:spcAft>
                        <a:buFont typeface="Symbol" panose="05050102010706020507" pitchFamily="18" charset="2"/>
                        <a:buChar char=""/>
                      </a:pPr>
                      <a:r>
                        <a:rPr lang="es-EC" sz="1100" dirty="0">
                          <a:effectLst/>
                        </a:rPr>
                        <a:t>Respiración</a:t>
                      </a:r>
                    </a:p>
                    <a:p>
                      <a:pPr marL="342900" lvl="0" indent="-342900" algn="just">
                        <a:lnSpc>
                          <a:spcPct val="200000"/>
                        </a:lnSpc>
                        <a:spcAft>
                          <a:spcPts val="0"/>
                        </a:spcAft>
                        <a:buFont typeface="Symbol" panose="05050102010706020507" pitchFamily="18" charset="2"/>
                        <a:buChar char=""/>
                      </a:pPr>
                      <a:r>
                        <a:rPr lang="es-EC" sz="1100" dirty="0">
                          <a:effectLst/>
                        </a:rPr>
                        <a:t>Flotación</a:t>
                      </a:r>
                    </a:p>
                    <a:p>
                      <a:pPr marL="342900" lvl="0" indent="-342900" algn="just">
                        <a:lnSpc>
                          <a:spcPct val="200000"/>
                        </a:lnSpc>
                        <a:spcAft>
                          <a:spcPts val="0"/>
                        </a:spcAft>
                        <a:buFont typeface="Symbol" panose="05050102010706020507" pitchFamily="18" charset="2"/>
                        <a:buChar char=""/>
                      </a:pPr>
                      <a:r>
                        <a:rPr lang="es-EC" sz="1100" dirty="0">
                          <a:effectLst/>
                        </a:rPr>
                        <a:t>Propulsión</a:t>
                      </a:r>
                      <a:endParaRPr lang="es-EC" sz="1100" dirty="0">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txBody>
                  <a:tcPr marL="65495" marR="65495" marT="0" marB="0"/>
                </a:tc>
              </a:tr>
            </a:tbl>
          </a:graphicData>
        </a:graphic>
      </p:graphicFrame>
    </p:spTree>
    <p:extLst>
      <p:ext uri="{BB962C8B-B14F-4D97-AF65-F5344CB8AC3E}">
        <p14:creationId xmlns:p14="http://schemas.microsoft.com/office/powerpoint/2010/main" val="3576588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400" dirty="0">
                <a:solidFill>
                  <a:srgbClr val="FF0000"/>
                </a:solidFill>
              </a:rPr>
              <a:t>Variable Independiente, </a:t>
            </a:r>
            <a:r>
              <a:rPr lang="es-ES" sz="2400" dirty="0" smtClean="0">
                <a:solidFill>
                  <a:srgbClr val="FF0000"/>
                </a:solidFill>
              </a:rPr>
              <a:t/>
            </a:r>
            <a:br>
              <a:rPr lang="es-ES" sz="2400" dirty="0" smtClean="0">
                <a:solidFill>
                  <a:srgbClr val="FF0000"/>
                </a:solidFill>
              </a:rPr>
            </a:br>
            <a:r>
              <a:rPr lang="es-ES" sz="2400" dirty="0" smtClean="0">
                <a:solidFill>
                  <a:srgbClr val="FF0000"/>
                </a:solidFill>
              </a:rPr>
              <a:t>Habilidades </a:t>
            </a:r>
            <a:r>
              <a:rPr lang="es-ES" sz="2400" dirty="0">
                <a:solidFill>
                  <a:srgbClr val="FF0000"/>
                </a:solidFill>
              </a:rPr>
              <a:t>motrices básicas</a:t>
            </a:r>
            <a:endParaRPr lang="es-EC" sz="2400" dirty="0">
              <a:solidFill>
                <a:srgbClr val="FF00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129865784"/>
              </p:ext>
            </p:extLst>
          </p:nvPr>
        </p:nvGraphicFramePr>
        <p:xfrm>
          <a:off x="457200" y="1417637"/>
          <a:ext cx="7886699" cy="3824139"/>
        </p:xfrm>
        <a:graphic>
          <a:graphicData uri="http://schemas.openxmlformats.org/drawingml/2006/table">
            <a:tbl>
              <a:tblPr firstRow="1" firstCol="1" bandRow="1">
                <a:tableStyleId>{348E0D0E-90F0-4FF7-A89F-ABA352942017}</a:tableStyleId>
              </a:tblPr>
              <a:tblGrid>
                <a:gridCol w="1227363"/>
                <a:gridCol w="2516094"/>
                <a:gridCol w="1267877"/>
                <a:gridCol w="1257749"/>
                <a:gridCol w="1617616"/>
              </a:tblGrid>
              <a:tr h="509885">
                <a:tc>
                  <a:txBody>
                    <a:bodyPr/>
                    <a:lstStyle/>
                    <a:p>
                      <a:pPr indent="252095" algn="l">
                        <a:lnSpc>
                          <a:spcPct val="150000"/>
                        </a:lnSpc>
                        <a:spcAft>
                          <a:spcPts val="0"/>
                        </a:spcAft>
                      </a:pPr>
                      <a:r>
                        <a:rPr lang="es-EC" sz="1000" cap="all">
                          <a:effectLst/>
                        </a:rPr>
                        <a:t> </a:t>
                      </a:r>
                      <a:endParaRPr lang="es-EC" sz="1000">
                        <a:effectLst/>
                      </a:endParaRPr>
                    </a:p>
                    <a:p>
                      <a:pPr indent="252095" algn="ctr">
                        <a:lnSpc>
                          <a:spcPct val="150000"/>
                        </a:lnSpc>
                        <a:spcAft>
                          <a:spcPts val="0"/>
                        </a:spcAft>
                      </a:pPr>
                      <a:r>
                        <a:rPr lang="es-EC" sz="1000" cap="all">
                          <a:effectLst/>
                        </a:rPr>
                        <a:t>V</a:t>
                      </a:r>
                      <a:r>
                        <a:rPr lang="es-EC" sz="1000">
                          <a:effectLst/>
                        </a:rPr>
                        <a:t>ariables</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c>
                  <a:txBody>
                    <a:bodyPr/>
                    <a:lstStyle/>
                    <a:p>
                      <a:pPr indent="252095" algn="l">
                        <a:lnSpc>
                          <a:spcPct val="150000"/>
                        </a:lnSpc>
                        <a:spcAft>
                          <a:spcPts val="0"/>
                        </a:spcAft>
                      </a:pPr>
                      <a:r>
                        <a:rPr lang="es-EC" sz="1000" cap="all">
                          <a:effectLst/>
                        </a:rPr>
                        <a:t> </a:t>
                      </a:r>
                      <a:endParaRPr lang="es-EC" sz="1000">
                        <a:effectLst/>
                      </a:endParaRPr>
                    </a:p>
                    <a:p>
                      <a:pPr indent="252095" algn="ctr">
                        <a:lnSpc>
                          <a:spcPct val="150000"/>
                        </a:lnSpc>
                        <a:spcAft>
                          <a:spcPts val="0"/>
                        </a:spcAft>
                      </a:pPr>
                      <a:r>
                        <a:rPr lang="es-EC" sz="1000" cap="all">
                          <a:effectLst/>
                        </a:rPr>
                        <a:t>D</a:t>
                      </a:r>
                      <a:r>
                        <a:rPr lang="es-EC" sz="1000">
                          <a:effectLst/>
                        </a:rPr>
                        <a:t>efinición</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c>
                  <a:txBody>
                    <a:bodyPr/>
                    <a:lstStyle/>
                    <a:p>
                      <a:pPr indent="252095" algn="l">
                        <a:lnSpc>
                          <a:spcPct val="150000"/>
                        </a:lnSpc>
                        <a:spcAft>
                          <a:spcPts val="0"/>
                        </a:spcAft>
                      </a:pPr>
                      <a:r>
                        <a:rPr lang="es-EC" sz="1000" cap="all">
                          <a:effectLst/>
                        </a:rPr>
                        <a:t> </a:t>
                      </a:r>
                      <a:endParaRPr lang="es-EC" sz="1000">
                        <a:effectLst/>
                      </a:endParaRPr>
                    </a:p>
                    <a:p>
                      <a:pPr indent="252095" algn="ctr">
                        <a:lnSpc>
                          <a:spcPct val="150000"/>
                        </a:lnSpc>
                        <a:spcAft>
                          <a:spcPts val="0"/>
                        </a:spcAft>
                      </a:pPr>
                      <a:r>
                        <a:rPr lang="es-EC" sz="1000" cap="all">
                          <a:effectLst/>
                        </a:rPr>
                        <a:t>D</a:t>
                      </a:r>
                      <a:r>
                        <a:rPr lang="es-EC" sz="1000">
                          <a:effectLst/>
                        </a:rPr>
                        <a:t>imensiones</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c>
                  <a:txBody>
                    <a:bodyPr/>
                    <a:lstStyle/>
                    <a:p>
                      <a:pPr indent="252095" algn="l">
                        <a:lnSpc>
                          <a:spcPct val="150000"/>
                        </a:lnSpc>
                        <a:spcAft>
                          <a:spcPts val="0"/>
                        </a:spcAft>
                      </a:pPr>
                      <a:r>
                        <a:rPr lang="es-EC" sz="1000" cap="all">
                          <a:effectLst/>
                        </a:rPr>
                        <a:t> </a:t>
                      </a:r>
                      <a:endParaRPr lang="es-EC" sz="1000">
                        <a:effectLst/>
                      </a:endParaRPr>
                    </a:p>
                    <a:p>
                      <a:pPr indent="252095" algn="ctr">
                        <a:lnSpc>
                          <a:spcPct val="150000"/>
                        </a:lnSpc>
                        <a:spcAft>
                          <a:spcPts val="0"/>
                        </a:spcAft>
                      </a:pPr>
                      <a:r>
                        <a:rPr lang="es-EC" sz="1000" cap="all">
                          <a:effectLst/>
                        </a:rPr>
                        <a:t>I</a:t>
                      </a:r>
                      <a:r>
                        <a:rPr lang="es-EC" sz="1000">
                          <a:effectLst/>
                        </a:rPr>
                        <a:t>ndicadores</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c>
                  <a:txBody>
                    <a:bodyPr/>
                    <a:lstStyle/>
                    <a:p>
                      <a:pPr indent="252095" algn="l">
                        <a:lnSpc>
                          <a:spcPct val="150000"/>
                        </a:lnSpc>
                        <a:spcAft>
                          <a:spcPts val="0"/>
                        </a:spcAft>
                      </a:pPr>
                      <a:r>
                        <a:rPr lang="es-EC" sz="1000" cap="all">
                          <a:effectLst/>
                        </a:rPr>
                        <a:t> </a:t>
                      </a:r>
                      <a:endParaRPr lang="es-EC" sz="1000">
                        <a:effectLst/>
                      </a:endParaRPr>
                    </a:p>
                    <a:p>
                      <a:pPr indent="252095" algn="ctr">
                        <a:lnSpc>
                          <a:spcPct val="150000"/>
                        </a:lnSpc>
                        <a:spcAft>
                          <a:spcPts val="0"/>
                        </a:spcAft>
                      </a:pPr>
                      <a:r>
                        <a:rPr lang="es-EC" sz="1000" cap="all">
                          <a:effectLst/>
                        </a:rPr>
                        <a:t>I</a:t>
                      </a:r>
                      <a:r>
                        <a:rPr lang="es-EC" sz="1000">
                          <a:effectLst/>
                        </a:rPr>
                        <a:t>nstrumentos</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r>
              <a:tr h="3314254">
                <a:tc>
                  <a:txBody>
                    <a:bodyPr/>
                    <a:lstStyle/>
                    <a:p>
                      <a:pPr marR="71755" indent="252095" algn="ctr">
                        <a:lnSpc>
                          <a:spcPct val="150000"/>
                        </a:lnSpc>
                        <a:spcAft>
                          <a:spcPts val="0"/>
                        </a:spcAft>
                      </a:pPr>
                      <a:r>
                        <a:rPr lang="es-EC" sz="1000" dirty="0">
                          <a:effectLst/>
                        </a:rPr>
                        <a:t>Habilidades motrices básicas</a:t>
                      </a:r>
                      <a:endParaRPr lang="es-EC" sz="1000" dirty="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vert="vert270"/>
                </a:tc>
                <a:tc>
                  <a:txBody>
                    <a:bodyPr/>
                    <a:lstStyle/>
                    <a:p>
                      <a:pPr indent="252095" algn="just">
                        <a:lnSpc>
                          <a:spcPct val="150000"/>
                        </a:lnSpc>
                        <a:spcAft>
                          <a:spcPts val="0"/>
                        </a:spcAft>
                      </a:pPr>
                      <a:r>
                        <a:rPr lang="es-EC" sz="1000">
                          <a:effectLst/>
                        </a:rPr>
                        <a:t>El concepto de Habilidad Motriz Básica en Educación Física viene a considerar toda una serie de acciones motrices que aparecen de modo filogenético en la evolución humana, tales como marchar, correr, girar, saltar, lanzar, recepcionar. Estas habilidades básicas encuentran un soporte para su desarrollo en las habilidades perceptivas, las cuales están presentes desde el momento del nacimiento al mismo tiempo que evolucionan conjunta y yuxtapuestamente.</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c>
                  <a:txBody>
                    <a:bodyPr/>
                    <a:lstStyle/>
                    <a:p>
                      <a:pPr marL="342900" lvl="0" indent="-342900" algn="just">
                        <a:lnSpc>
                          <a:spcPct val="150000"/>
                        </a:lnSpc>
                        <a:spcAft>
                          <a:spcPts val="0"/>
                        </a:spcAft>
                        <a:buFont typeface="Symbol" panose="05050102010706020507" pitchFamily="18" charset="2"/>
                        <a:buChar char=""/>
                        <a:tabLst>
                          <a:tab pos="172720" algn="l"/>
                        </a:tabLst>
                      </a:pPr>
                      <a:r>
                        <a:rPr lang="es-EC" sz="1000">
                          <a:effectLst/>
                        </a:rPr>
                        <a:t>Marchar.</a:t>
                      </a:r>
                    </a:p>
                    <a:p>
                      <a:pPr marL="342900" lvl="0" indent="-342900" algn="just">
                        <a:lnSpc>
                          <a:spcPct val="150000"/>
                        </a:lnSpc>
                        <a:spcAft>
                          <a:spcPts val="0"/>
                        </a:spcAft>
                        <a:buFont typeface="Symbol" panose="05050102010706020507" pitchFamily="18" charset="2"/>
                        <a:buChar char=""/>
                        <a:tabLst>
                          <a:tab pos="172720" algn="l"/>
                        </a:tabLst>
                      </a:pPr>
                      <a:r>
                        <a:rPr lang="es-EC" sz="1000">
                          <a:effectLst/>
                        </a:rPr>
                        <a:t>Correr.</a:t>
                      </a:r>
                    </a:p>
                    <a:p>
                      <a:pPr marL="342900" lvl="0" indent="-342900" algn="just">
                        <a:lnSpc>
                          <a:spcPct val="150000"/>
                        </a:lnSpc>
                        <a:spcAft>
                          <a:spcPts val="0"/>
                        </a:spcAft>
                        <a:buFont typeface="Symbol" panose="05050102010706020507" pitchFamily="18" charset="2"/>
                        <a:buChar char=""/>
                        <a:tabLst>
                          <a:tab pos="172720" algn="l"/>
                        </a:tabLst>
                      </a:pPr>
                      <a:r>
                        <a:rPr lang="es-EC" sz="1000">
                          <a:effectLst/>
                        </a:rPr>
                        <a:t>Girar.</a:t>
                      </a:r>
                    </a:p>
                    <a:p>
                      <a:pPr marL="342900" lvl="0" indent="-342900" algn="just">
                        <a:lnSpc>
                          <a:spcPct val="150000"/>
                        </a:lnSpc>
                        <a:spcAft>
                          <a:spcPts val="0"/>
                        </a:spcAft>
                        <a:buFont typeface="Symbol" panose="05050102010706020507" pitchFamily="18" charset="2"/>
                        <a:buChar char=""/>
                        <a:tabLst>
                          <a:tab pos="172720" algn="l"/>
                        </a:tabLst>
                      </a:pPr>
                      <a:r>
                        <a:rPr lang="es-EC" sz="1000">
                          <a:effectLst/>
                        </a:rPr>
                        <a:t>Saltar.</a:t>
                      </a:r>
                    </a:p>
                    <a:p>
                      <a:pPr marL="342900" lvl="0" indent="-342900" algn="just">
                        <a:lnSpc>
                          <a:spcPct val="150000"/>
                        </a:lnSpc>
                        <a:spcAft>
                          <a:spcPts val="0"/>
                        </a:spcAft>
                        <a:buFont typeface="Symbol" panose="05050102010706020507" pitchFamily="18" charset="2"/>
                        <a:buChar char=""/>
                        <a:tabLst>
                          <a:tab pos="172720" algn="l"/>
                        </a:tabLst>
                      </a:pPr>
                      <a:r>
                        <a:rPr lang="es-EC" sz="1000">
                          <a:effectLst/>
                        </a:rPr>
                        <a:t>Lanzar.</a:t>
                      </a:r>
                    </a:p>
                    <a:p>
                      <a:pPr marL="342900" lvl="0" indent="-342900" algn="just">
                        <a:lnSpc>
                          <a:spcPct val="150000"/>
                        </a:lnSpc>
                        <a:spcAft>
                          <a:spcPts val="0"/>
                        </a:spcAft>
                        <a:buFont typeface="Symbol" panose="05050102010706020507" pitchFamily="18" charset="2"/>
                        <a:buChar char=""/>
                        <a:tabLst>
                          <a:tab pos="172720" algn="l"/>
                        </a:tabLst>
                      </a:pPr>
                      <a:r>
                        <a:rPr lang="es-EC" sz="1000">
                          <a:effectLst/>
                        </a:rPr>
                        <a:t>Recepcionar</a:t>
                      </a:r>
                    </a:p>
                    <a:p>
                      <a:pPr indent="252095" algn="just">
                        <a:lnSpc>
                          <a:spcPct val="150000"/>
                        </a:lnSpc>
                        <a:spcAft>
                          <a:spcPts val="0"/>
                        </a:spcAft>
                      </a:pPr>
                      <a:r>
                        <a:rPr lang="es-EC" sz="1000">
                          <a:effectLst/>
                        </a:rPr>
                        <a:t> </a:t>
                      </a:r>
                    </a:p>
                    <a:p>
                      <a:pPr indent="252095" algn="just">
                        <a:lnSpc>
                          <a:spcPct val="150000"/>
                        </a:lnSpc>
                        <a:spcAft>
                          <a:spcPts val="0"/>
                        </a:spcAft>
                      </a:pPr>
                      <a:r>
                        <a:rPr lang="es-EC" sz="1000">
                          <a:effectLst/>
                        </a:rPr>
                        <a:t> </a:t>
                      </a:r>
                    </a:p>
                    <a:p>
                      <a:pPr indent="252095" algn="just">
                        <a:lnSpc>
                          <a:spcPct val="150000"/>
                        </a:lnSpc>
                        <a:spcAft>
                          <a:spcPts val="0"/>
                        </a:spcAft>
                      </a:pPr>
                      <a:r>
                        <a:rPr lang="es-EC" sz="1000">
                          <a:effectLst/>
                        </a:rPr>
                        <a:t> </a:t>
                      </a:r>
                      <a:endParaRPr lang="es-EC" sz="1000">
                        <a:solidFill>
                          <a:srgbClr val="365F91"/>
                        </a:solidFill>
                        <a:effectLst/>
                        <a:latin typeface="Arial" panose="020B0604020202020204" pitchFamily="34" charset="0"/>
                        <a:ea typeface="Arial" panose="020B0604020202020204" pitchFamily="34" charset="0"/>
                        <a:cs typeface="Times New Roman" panose="02020603050405020304" pitchFamily="18" charset="0"/>
                      </a:endParaRPr>
                    </a:p>
                  </a:txBody>
                  <a:tcPr marL="64381" marR="64381" marT="0" marB="0"/>
                </a:tc>
                <a:tc>
                  <a:txBody>
                    <a:bodyPr/>
                    <a:lstStyle/>
                    <a:p>
                      <a:pPr marL="342900" lvl="0" indent="-342900" algn="just">
                        <a:lnSpc>
                          <a:spcPct val="150000"/>
                        </a:lnSpc>
                        <a:spcAft>
                          <a:spcPts val="0"/>
                        </a:spcAft>
                        <a:buFont typeface="Symbol" panose="05050102010706020507" pitchFamily="18" charset="2"/>
                        <a:buChar char=""/>
                        <a:tabLst>
                          <a:tab pos="171450" algn="l"/>
                        </a:tabLst>
                      </a:pPr>
                      <a:r>
                        <a:rPr lang="es-EC" sz="1000">
                          <a:effectLst/>
                        </a:rPr>
                        <a:t>Tiempo</a:t>
                      </a:r>
                    </a:p>
                    <a:p>
                      <a:pPr marL="342900" lvl="0" indent="-342900" algn="just">
                        <a:lnSpc>
                          <a:spcPct val="150000"/>
                        </a:lnSpc>
                        <a:spcAft>
                          <a:spcPts val="0"/>
                        </a:spcAft>
                        <a:buFont typeface="Symbol" panose="05050102010706020507" pitchFamily="18" charset="2"/>
                        <a:buChar char=""/>
                        <a:tabLst>
                          <a:tab pos="171450" algn="l"/>
                        </a:tabLst>
                      </a:pPr>
                      <a:r>
                        <a:rPr lang="es-EC" sz="1000">
                          <a:effectLst/>
                        </a:rPr>
                        <a:t>Repeciones</a:t>
                      </a:r>
                    </a:p>
                    <a:p>
                      <a:pPr marL="342900" lvl="0" indent="-342900" algn="just">
                        <a:lnSpc>
                          <a:spcPct val="150000"/>
                        </a:lnSpc>
                        <a:spcAft>
                          <a:spcPts val="0"/>
                        </a:spcAft>
                        <a:buFont typeface="Symbol" panose="05050102010706020507" pitchFamily="18" charset="2"/>
                        <a:buChar char=""/>
                        <a:tabLst>
                          <a:tab pos="171450" algn="l"/>
                        </a:tabLst>
                      </a:pPr>
                      <a:r>
                        <a:rPr lang="es-EC" sz="1000">
                          <a:effectLst/>
                        </a:rPr>
                        <a:t>Precisión</a:t>
                      </a:r>
                    </a:p>
                    <a:p>
                      <a:pPr marL="342900" lvl="0" indent="-342900" algn="just">
                        <a:lnSpc>
                          <a:spcPct val="150000"/>
                        </a:lnSpc>
                        <a:spcAft>
                          <a:spcPts val="0"/>
                        </a:spcAft>
                        <a:buFont typeface="Symbol" panose="05050102010706020507" pitchFamily="18" charset="2"/>
                        <a:buChar char=""/>
                        <a:tabLst>
                          <a:tab pos="171450" algn="l"/>
                        </a:tabLst>
                      </a:pPr>
                      <a:r>
                        <a:rPr lang="es-EC" sz="1000">
                          <a:effectLst/>
                        </a:rPr>
                        <a:t>Distancia</a:t>
                      </a:r>
                      <a:endParaRPr lang="es-EC" sz="1000">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txBody>
                  <a:tcPr marL="64381" marR="64381" marT="0" marB="0"/>
                </a:tc>
                <a:tc>
                  <a:txBody>
                    <a:bodyPr/>
                    <a:lstStyle/>
                    <a:p>
                      <a:pPr marL="342900" lvl="0" indent="-342900" algn="just">
                        <a:lnSpc>
                          <a:spcPct val="150000"/>
                        </a:lnSpc>
                        <a:spcAft>
                          <a:spcPts val="0"/>
                        </a:spcAft>
                        <a:buFont typeface="Symbol" panose="05050102010706020507" pitchFamily="18" charset="2"/>
                        <a:buChar char=""/>
                        <a:tabLst>
                          <a:tab pos="90805" algn="l"/>
                        </a:tabLst>
                      </a:pPr>
                      <a:r>
                        <a:rPr lang="es-EC" sz="1000" dirty="0">
                          <a:effectLst/>
                        </a:rPr>
                        <a:t>Test de Ozeretsky</a:t>
                      </a:r>
                      <a:endParaRPr lang="es-EC" sz="1000" dirty="0">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txBody>
                  <a:tcPr marL="64381" marR="64381" marT="0" marB="0"/>
                </a:tc>
              </a:tr>
            </a:tbl>
          </a:graphicData>
        </a:graphic>
      </p:graphicFrame>
    </p:spTree>
    <p:extLst>
      <p:ext uri="{BB962C8B-B14F-4D97-AF65-F5344CB8AC3E}">
        <p14:creationId xmlns:p14="http://schemas.microsoft.com/office/powerpoint/2010/main" val="125465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rgbClr val="FF0000"/>
                </a:solidFill>
              </a:rPr>
              <a:t>Metodología de la investigación</a:t>
            </a:r>
          </a:p>
        </p:txBody>
      </p:sp>
      <p:sp>
        <p:nvSpPr>
          <p:cNvPr id="3" name="Rectángulo 2"/>
          <p:cNvSpPr/>
          <p:nvPr/>
        </p:nvSpPr>
        <p:spPr>
          <a:xfrm>
            <a:off x="251520" y="1417637"/>
            <a:ext cx="8357908" cy="3970318"/>
          </a:xfrm>
          <a:prstGeom prst="rect">
            <a:avLst/>
          </a:prstGeom>
        </p:spPr>
        <p:txBody>
          <a:bodyPr wrap="square">
            <a:spAutoFit/>
          </a:bodyPr>
          <a:lstStyle/>
          <a:p>
            <a:pPr algn="just"/>
            <a:r>
              <a:rPr lang="es-ES" sz="2800" dirty="0">
                <a:solidFill>
                  <a:srgbClr val="FF0000"/>
                </a:solidFill>
              </a:rPr>
              <a:t>Tipo de investigación</a:t>
            </a:r>
            <a:r>
              <a:rPr lang="es-ES" sz="2800" dirty="0"/>
              <a:t>	</a:t>
            </a:r>
          </a:p>
          <a:p>
            <a:pPr algn="just"/>
            <a:r>
              <a:rPr lang="es-ES" sz="2800" dirty="0"/>
              <a:t>Es una investigación presenta un enfoque cuantitativo con un alcance de tipo descriptiva, correlacional debido a que la variable independiente habilidades motrices básicas será modificada mediante la aplicación de clases de natación con énfasis en la fase de ambientación al agua y que esta incidirá en el desarrollo de las habilidades motrices básicas.</a:t>
            </a:r>
          </a:p>
        </p:txBody>
      </p:sp>
    </p:spTree>
    <p:extLst>
      <p:ext uri="{BB962C8B-B14F-4D97-AF65-F5344CB8AC3E}">
        <p14:creationId xmlns:p14="http://schemas.microsoft.com/office/powerpoint/2010/main" val="1243454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5007</TotalTime>
  <Words>1692</Words>
  <Application>Microsoft Office PowerPoint</Application>
  <PresentationFormat>Presentación en pantalla (4:3)</PresentationFormat>
  <Paragraphs>184</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Cambria</vt:lpstr>
      <vt:lpstr>Calibri</vt:lpstr>
      <vt:lpstr>Times New Roman</vt:lpstr>
      <vt:lpstr>Arial</vt:lpstr>
      <vt:lpstr>Symbol</vt:lpstr>
      <vt:lpstr>Diseño predeterminado</vt:lpstr>
      <vt:lpstr>Presentación de PowerPoint</vt:lpstr>
      <vt:lpstr>Planteamiento del problema </vt:lpstr>
      <vt:lpstr>Formulación del problema de investigación </vt:lpstr>
      <vt:lpstr>Objetivos de la investigación </vt:lpstr>
      <vt:lpstr>Justificación o importancia</vt:lpstr>
      <vt:lpstr>Hipótesis de la investigación </vt:lpstr>
      <vt:lpstr>Operacionalización de variables Variable Dependiente, ambientación al agua</vt:lpstr>
      <vt:lpstr>Variable Independiente,  Habilidades motrices básicas</vt:lpstr>
      <vt:lpstr>Metodología de la investigación</vt:lpstr>
      <vt:lpstr>Población y muestra</vt:lpstr>
      <vt:lpstr>Instrumentos de investigación</vt:lpstr>
      <vt:lpstr>Actividades acuáticas para el mejoramiento del desarrollo motor Se realizó actividades acuáticas durante 8 semanas con una frecuencia de 3 veces por semana, con una duración de 45 minutos por sesión. </vt:lpstr>
      <vt:lpstr>Actividades acuáticas para el mejoramiento del desarrollo motor</vt:lpstr>
      <vt:lpstr>Actividades acuáticas para el mejoramiento del desarrollo motor</vt:lpstr>
      <vt:lpstr>Actividades acuáticas para el mejoramiento del desarrollo motor</vt:lpstr>
      <vt:lpstr>Análisis del pre y pos test de coordinación en nadadores de 4 años</vt:lpstr>
      <vt:lpstr>Análisis del pre y pos test de coordinación en nadadores de 5 añosdños</vt:lpstr>
      <vt:lpstr>Análisis del pre y pos test de coordinación en nadadores de 6 años</vt:lpstr>
      <vt:lpstr>Conclusiones</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DELL</cp:lastModifiedBy>
  <cp:revision>113</cp:revision>
  <dcterms:modified xsi:type="dcterms:W3CDTF">2023-03-14T13:47:37Z</dcterms:modified>
</cp:coreProperties>
</file>